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7" r:id="rId2"/>
    <p:sldId id="378" r:id="rId3"/>
    <p:sldId id="394" r:id="rId4"/>
    <p:sldId id="392" r:id="rId5"/>
    <p:sldId id="393" r:id="rId6"/>
    <p:sldId id="382" r:id="rId7"/>
    <p:sldId id="383" r:id="rId8"/>
    <p:sldId id="398" r:id="rId9"/>
    <p:sldId id="395" r:id="rId10"/>
    <p:sldId id="399" r:id="rId11"/>
    <p:sldId id="384" r:id="rId12"/>
    <p:sldId id="396" r:id="rId13"/>
    <p:sldId id="380" r:id="rId14"/>
    <p:sldId id="381" r:id="rId15"/>
    <p:sldId id="379" r:id="rId16"/>
    <p:sldId id="397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  <a:srgbClr val="FF6D6D"/>
    <a:srgbClr val="FFFFFF"/>
    <a:srgbClr val="ECECEC"/>
    <a:srgbClr val="FF9797"/>
    <a:srgbClr val="FA4444"/>
    <a:srgbClr val="FB6C6C"/>
    <a:srgbClr val="59595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11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无加强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c:spPr>
          </c:marker>
          <c:xVal>
            <c:strRef>
              <c:f>Sheet1!$A$2:$A$6</c:f>
              <c:strCache>
                <c:ptCount val="5"/>
                <c:pt idx="0">
                  <c:v>0</c:v>
                </c:pt>
                <c:pt idx="1">
                  <c:v>0.1</c:v>
                </c:pt>
                <c:pt idx="2">
                  <c:v>Category 25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8.7867999999999995</c:v>
                </c:pt>
                <c:pt idx="2">
                  <c:v>17.574000000000002</c:v>
                </c:pt>
                <c:pt idx="3">
                  <c:v>30.754000000000001</c:v>
                </c:pt>
                <c:pt idx="4">
                  <c:v>39.540999999999997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C0-4DFE-89B7-ABC18D9020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有加强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127000">
                <a:schemeClr val="bg1"/>
              </a:glow>
            </a:effectLst>
          </c:spPr>
          <c:marker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127000">
                  <a:schemeClr val="bg1"/>
                </a:glow>
              </a:effectLst>
            </c:spPr>
          </c:marker>
          <c:xVal>
            <c:strRef>
              <c:f>Sheet1!$A$2:$A$6</c:f>
              <c:strCache>
                <c:ptCount val="5"/>
                <c:pt idx="0">
                  <c:v>0</c:v>
                </c:pt>
                <c:pt idx="1">
                  <c:v>0.1</c:v>
                </c:pt>
                <c:pt idx="2">
                  <c:v>Category 25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3.4866999999999999</c:v>
                </c:pt>
                <c:pt idx="2">
                  <c:v>6.9733999999999998</c:v>
                </c:pt>
                <c:pt idx="3">
                  <c:v>12.202999999999999</c:v>
                </c:pt>
                <c:pt idx="4">
                  <c:v>15.69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FC0-4DFE-89B7-ABC18D902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054144"/>
        <c:axId val="390054536"/>
      </c:scatterChart>
      <c:valAx>
        <c:axId val="390054144"/>
        <c:scaling>
          <c:orientation val="minMax"/>
          <c:min val="0"/>
        </c:scaling>
        <c:delete val="0"/>
        <c:axPos val="b"/>
        <c:numFmt formatCode="General" sourceLinked="0"/>
        <c:majorTickMark val="in"/>
        <c:minorTickMark val="none"/>
        <c:tickLblPos val="nextTo"/>
        <c:spPr>
          <a:ln/>
        </c:spPr>
        <c:crossAx val="390054536"/>
        <c:crosses val="autoZero"/>
        <c:crossBetween val="midCat"/>
        <c:minorUnit val="0.25"/>
      </c:valAx>
      <c:valAx>
        <c:axId val="390054536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30000"/>
                </a:schemeClr>
              </a:solidFill>
              <a:prstDash val="lgDash"/>
            </a:ln>
          </c:spPr>
        </c:majorGridlines>
        <c:numFmt formatCode="General" sourceLinked="1"/>
        <c:majorTickMark val="out"/>
        <c:minorTickMark val="none"/>
        <c:tickLblPos val="nextTo"/>
        <c:crossAx val="390054144"/>
        <c:crosses val="autoZero"/>
        <c:crossBetween val="midCat"/>
      </c:valAx>
      <c:spPr>
        <a:effectLst/>
      </c:spPr>
    </c:plotArea>
    <c:legend>
      <c:legendPos val="r"/>
      <c:layout>
        <c:manualLayout>
          <c:xMode val="edge"/>
          <c:yMode val="edge"/>
          <c:x val="0.90420015330896764"/>
          <c:y val="0.12473497966334191"/>
          <c:w val="7.8720198962018387E-2"/>
          <c:h val="0.25612967986802121"/>
        </c:manualLayout>
      </c:layout>
      <c:overlay val="0"/>
      <c:spPr>
        <a:noFill/>
      </c:spPr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800">
          <a:solidFill>
            <a:schemeClr val="bg1">
              <a:lumMod val="65000"/>
            </a:schemeClr>
          </a:solidFill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FE39-E206-4B27-9658-957DE19B1AAD}" type="datetimeFigureOut">
              <a:rPr lang="id-ID" smtClean="0"/>
              <a:t>06/01/2019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6A3E7-7B0A-43E6-AF50-B970C3A8B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81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9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8" name="Oval 57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8" name="Oval 3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FF6D6D"/>
                </a:solidFill>
              </a:rPr>
              <a:pPr/>
              <a:t>‹#›</a:t>
            </a:fld>
            <a:endParaRPr lang="id-ID" sz="1800" b="1" dirty="0">
              <a:solidFill>
                <a:srgbClr val="FF6D6D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8" name="Oval 57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1454624" y="12865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1030351" y="2088390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643204" y="944178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6438694" y="2175266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7857650" y="3344498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5965557" y="3024954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9420696" y="-72052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10247108" y="513222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999588" y="5279365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397334" y="4813199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61" name="Donut 60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2" name="Donut 61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5" name="Donut 74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6" name="Donut 75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8" name="Oval 77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9" name="Donut 78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0" name="Donut 79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2" name="Oval 81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3" name="Donut 82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4" name="Donut 83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5" name="Donut 84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6" name="Donut 85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8" name="Oval 87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9" name="Oval 88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0" name="Oval 89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1" name="Donut 90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2" name="Donut 91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4" name="Donut 93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Donut 95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8" name="Oval 97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9" name="Oval 98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323403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FF6D6D"/>
                </a:solidFill>
              </a:rPr>
              <a:pPr/>
              <a:t>‹#›</a:t>
            </a:fld>
            <a:endParaRPr lang="id-ID" sz="1800" b="1" dirty="0">
              <a:solidFill>
                <a:srgbClr val="FF6D6D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2148975" y="1977516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1030351" y="2088390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590260" y="1735310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4521469" y="10518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6198267" y="209340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6438694" y="2066424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9421819" y="1729081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2148975" y="4983977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397334" y="4813199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93" name="Donut 92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4" name="Donut 93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Donut 95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7" name="Donut 96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9" name="Oval 98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0" name="Donut 99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1" name="Donut 100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3" name="Oval 102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4" name="Donut 103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5" name="Donut 104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6" name="Donut 105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7" name="Donut 106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9" name="Oval 108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0" name="Oval 109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1" name="Oval 110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2" name="Donut 111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3" name="Donut 112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5" name="Donut 114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6" name="Donut 115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7" name="Donut 116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9" name="Oval 118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20" name="Oval 119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266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62" name="Donut 61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4" name="Donut 63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5" name="Donut 64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5" name="Donut 74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7" name="Oval 76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8" name="Donut 77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9" name="Donut 78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1" name="Oval 80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2" name="Donut 81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3" name="Donut 82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4" name="Donut 83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5" name="Donut 84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7" name="Oval 86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8" name="Oval 87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9" name="Oval 88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0" name="Donut 89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1" name="Donut 90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3" name="Donut 92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4" name="Donut 93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7" name="Oval 96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8" name="Oval 97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FF6D6D"/>
                </a:solidFill>
              </a:rPr>
              <a:pPr/>
              <a:t>‹#›</a:t>
            </a:fld>
            <a:endParaRPr lang="id-ID" sz="1800" b="1" dirty="0">
              <a:solidFill>
                <a:srgbClr val="FF6D6D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537727" y="1148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796945" y="1460738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816355" y="605104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7674933" y="218560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5586909" y="331721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4671299" y="3077232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7093371" y="-118202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8766769" y="2451873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1832658" y="5104093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225710" y="3951557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www.Company</a:t>
            </a:r>
            <a:r>
              <a:rPr lang="id-ID" sz="1100" b="0" i="0" u="non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Name.com</a:t>
            </a:r>
            <a:endParaRPr lang="id-ID" sz="1050" b="0" i="0" u="none" baseline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© 2020 </a:t>
            </a:r>
            <a:r>
              <a:rPr lang="en-US" sz="900" dirty="0" err="1">
                <a:solidFill>
                  <a:schemeClr val="bg1"/>
                </a:solidFill>
              </a:rPr>
              <a:t>Companyname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id-ID" sz="900" dirty="0">
                <a:solidFill>
                  <a:schemeClr val="bg1"/>
                </a:solidFill>
              </a:rPr>
              <a:t>PowerPoint</a:t>
            </a:r>
            <a:r>
              <a:rPr lang="id-ID" sz="900" baseline="0" dirty="0">
                <a:solidFill>
                  <a:schemeClr val="bg1"/>
                </a:solidFill>
              </a:rPr>
              <a:t> Business </a:t>
            </a:r>
            <a:r>
              <a:rPr lang="en-US" sz="900" dirty="0">
                <a:solidFill>
                  <a:schemeClr val="bg1"/>
                </a:solidFill>
              </a:rPr>
              <a:t>Theme. All Rights Reserved. </a:t>
            </a:r>
            <a:endParaRPr lang="id-ID" sz="900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54" name="TextBox 53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/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4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8" grpId="2"/>
      <p:bldP spid="48" grpId="3"/>
      <p:bldP spid="48" grpId="4"/>
      <p:bldP spid="48" grpId="5"/>
      <p:bldP spid="48" grpId="6"/>
      <p:bldP spid="48" grpId="7"/>
      <p:bldP spid="48" grpId="8"/>
      <p:bldP spid="48" grpId="9"/>
      <p:bldP spid="48" grpId="10"/>
      <p:bldP spid="48" grpId="11"/>
      <p:bldP spid="48" grpId="12"/>
      <p:bldP spid="48" grpId="13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4" y="1565213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19481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943634" y="1565213"/>
            <a:ext cx="8733041" cy="6614959"/>
            <a:chOff x="3943629" y="1565205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rgbClr val="1E222A">
                <a:alpha val="31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rgbClr val="111319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767796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rgbClr val="1E222A">
                <a:alpha val="42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31748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497513"/>
              <a:ext cx="536090" cy="536090"/>
            </a:xfrm>
            <a:prstGeom prst="ellipse">
              <a:avLst/>
            </a:prstGeom>
            <a:solidFill>
              <a:schemeClr val="tx1">
                <a:alpha val="47000"/>
              </a:scheme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4937466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396675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rgbClr val="1E222A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459531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668752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61920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31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2F3540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E222A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rgbClr val="111319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319372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>
                <a:solidFill>
                  <a:srgbClr val="FF6D6D"/>
                </a:solidFill>
              </a:rPr>
              <a:t>www.Company</a:t>
            </a:r>
            <a:r>
              <a:rPr lang="id-ID" sz="1100" b="0" i="0" u="none" baseline="0" dirty="0">
                <a:solidFill>
                  <a:srgbClr val="FF6D6D"/>
                </a:solidFill>
              </a:rPr>
              <a:t>Name.com</a:t>
            </a:r>
            <a:endParaRPr lang="id-ID" sz="1050" b="0" i="0" u="none" baseline="0" dirty="0">
              <a:solidFill>
                <a:srgbClr val="FF6D6D"/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6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Oval 5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57" grpId="11"/>
      <p:bldP spid="57" grpId="12"/>
      <p:bldP spid="57" grpId="13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8" name="Oval 57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8" name="Oval 4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0E0652-2C44-4BE9-B8F0-65C745E4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" y="6294792"/>
            <a:ext cx="1729456" cy="4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6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Oval 5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48" name="Oval 4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48" name="Rectangle 47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>
                <a:solidFill>
                  <a:srgbClr val="FF6D6D"/>
                </a:solidFill>
              </a:rPr>
              <a:t>www.Company</a:t>
            </a:r>
            <a:r>
              <a:rPr lang="id-ID" sz="1100" b="0" i="0" u="none" baseline="0" dirty="0">
                <a:solidFill>
                  <a:srgbClr val="FF6D6D"/>
                </a:solidFill>
              </a:rPr>
              <a:t>Name.com</a:t>
            </a:r>
            <a:endParaRPr lang="id-ID" sz="1050" b="0" i="0" u="none" baseline="0" dirty="0">
              <a:solidFill>
                <a:srgbClr val="FF6D6D"/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52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8" grpId="2"/>
      <p:bldP spid="48" grpId="3"/>
      <p:bldP spid="48" grpId="4"/>
      <p:bldP spid="48" grpId="5"/>
      <p:bldP spid="48" grpId="6"/>
      <p:bldP spid="48" grpId="7"/>
      <p:bldP spid="48" grpId="8"/>
      <p:bldP spid="48" grpId="9"/>
      <p:bldP spid="48" grpId="10"/>
      <p:bldP spid="48" grpId="11"/>
      <p:bldP spid="48" grpId="12"/>
      <p:bldP spid="48" grpId="13"/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>
                <a:solidFill>
                  <a:srgbClr val="FF6D6D"/>
                </a:solidFill>
              </a:rPr>
              <a:t>www.Company</a:t>
            </a:r>
            <a:r>
              <a:rPr lang="id-ID" sz="1100" b="0" i="0" u="none" baseline="0" dirty="0">
                <a:solidFill>
                  <a:srgbClr val="FF6D6D"/>
                </a:solidFill>
              </a:rPr>
              <a:t>Name.com</a:t>
            </a:r>
            <a:endParaRPr lang="id-ID" sz="1050" b="0" i="0" u="none" baseline="0" dirty="0">
              <a:solidFill>
                <a:srgbClr val="FF6D6D"/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 rot="16200000">
            <a:off x="504088" y="1672815"/>
            <a:ext cx="383327" cy="67506"/>
            <a:chOff x="2013527" y="1616364"/>
            <a:chExt cx="576928" cy="101600"/>
          </a:xfrm>
        </p:grpSpPr>
        <p:sp>
          <p:nvSpPr>
            <p:cNvPr id="6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Oval 5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57" grpId="11"/>
      <p:bldP spid="57" grpId="12"/>
      <p:bldP spid="57" grpId="13"/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CEAD-6C4C-46CF-ADB1-280DD35AEF6B}" type="datetime1">
              <a:rPr lang="id-ID" smtClean="0"/>
              <a:t>06/01/2019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500B-1BCB-452B-802D-F943D569753B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062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7" r:id="rId5"/>
    <p:sldLayoutId id="2147483654" r:id="rId6"/>
    <p:sldLayoutId id="2147483655" r:id="rId7"/>
    <p:sldLayoutId id="2147483656" r:id="rId8"/>
    <p:sldLayoutId id="2147483653" r:id="rId9"/>
    <p:sldLayoutId id="2147483661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>
            <a:off x="-1" y="0"/>
            <a:ext cx="12211051" cy="4354533"/>
          </a:xfrm>
          <a:custGeom>
            <a:avLst/>
            <a:gdLst>
              <a:gd name="connsiteX0" fmla="*/ 11223964 w 12211051"/>
              <a:gd name="connsiteY0" fmla="*/ 0 h 4354533"/>
              <a:gd name="connsiteX1" fmla="*/ 11783798 w 12211051"/>
              <a:gd name="connsiteY1" fmla="*/ 0 h 4354533"/>
              <a:gd name="connsiteX2" fmla="*/ 11775298 w 12211051"/>
              <a:gd name="connsiteY2" fmla="*/ 10302 h 4354533"/>
              <a:gd name="connsiteX3" fmla="*/ 11730360 w 12211051"/>
              <a:gd name="connsiteY3" fmla="*/ 157420 h 4354533"/>
              <a:gd name="connsiteX4" fmla="*/ 11993489 w 12211051"/>
              <a:gd name="connsiteY4" fmla="*/ 420549 h 4354533"/>
              <a:gd name="connsiteX5" fmla="*/ 12179549 w 12211051"/>
              <a:gd name="connsiteY5" fmla="*/ 343480 h 4354533"/>
              <a:gd name="connsiteX6" fmla="*/ 12192001 w 12211051"/>
              <a:gd name="connsiteY6" fmla="*/ 328388 h 4354533"/>
              <a:gd name="connsiteX7" fmla="*/ 12192001 w 12211051"/>
              <a:gd name="connsiteY7" fmla="*/ 500139 h 4354533"/>
              <a:gd name="connsiteX8" fmla="*/ 12211051 w 12211051"/>
              <a:gd name="connsiteY8" fmla="*/ 500139 h 4354533"/>
              <a:gd name="connsiteX9" fmla="*/ 12211051 w 12211051"/>
              <a:gd name="connsiteY9" fmla="*/ 681215 h 4354533"/>
              <a:gd name="connsiteX10" fmla="*/ 12192001 w 12211051"/>
              <a:gd name="connsiteY10" fmla="*/ 685123 h 4354533"/>
              <a:gd name="connsiteX11" fmla="*/ 12192001 w 12211051"/>
              <a:gd name="connsiteY11" fmla="*/ 1853148 h 4354533"/>
              <a:gd name="connsiteX12" fmla="*/ 0 w 12211051"/>
              <a:gd name="connsiteY12" fmla="*/ 4354533 h 4354533"/>
              <a:gd name="connsiteX13" fmla="*/ 0 w 12211051"/>
              <a:gd name="connsiteY13" fmla="*/ 3186509 h 4354533"/>
              <a:gd name="connsiteX14" fmla="*/ 1 w 12211051"/>
              <a:gd name="connsiteY14" fmla="*/ 3178035 h 4354533"/>
              <a:gd name="connsiteX15" fmla="*/ 11223964 w 12211051"/>
              <a:gd name="connsiteY15" fmla="*/ 0 h 435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11051" h="4354533">
                <a:moveTo>
                  <a:pt x="11223964" y="0"/>
                </a:moveTo>
                <a:lnTo>
                  <a:pt x="11783798" y="0"/>
                </a:lnTo>
                <a:lnTo>
                  <a:pt x="11775298" y="10302"/>
                </a:lnTo>
                <a:cubicBezTo>
                  <a:pt x="11746927" y="52298"/>
                  <a:pt x="11730360" y="102924"/>
                  <a:pt x="11730360" y="157420"/>
                </a:cubicBezTo>
                <a:cubicBezTo>
                  <a:pt x="11730360" y="302742"/>
                  <a:pt x="11848167" y="420549"/>
                  <a:pt x="11993489" y="420549"/>
                </a:cubicBezTo>
                <a:cubicBezTo>
                  <a:pt x="12066150" y="420549"/>
                  <a:pt x="12131932" y="391097"/>
                  <a:pt x="12179549" y="343480"/>
                </a:cubicBezTo>
                <a:lnTo>
                  <a:pt x="12192001" y="328388"/>
                </a:lnTo>
                <a:lnTo>
                  <a:pt x="12192001" y="500139"/>
                </a:lnTo>
                <a:lnTo>
                  <a:pt x="12211051" y="500139"/>
                </a:lnTo>
                <a:lnTo>
                  <a:pt x="12211051" y="681215"/>
                </a:lnTo>
                <a:lnTo>
                  <a:pt x="12192001" y="685123"/>
                </a:lnTo>
                <a:lnTo>
                  <a:pt x="12192001" y="1853148"/>
                </a:lnTo>
                <a:lnTo>
                  <a:pt x="0" y="4354533"/>
                </a:lnTo>
                <a:lnTo>
                  <a:pt x="0" y="3186509"/>
                </a:lnTo>
                <a:lnTo>
                  <a:pt x="1" y="3178035"/>
                </a:lnTo>
                <a:lnTo>
                  <a:pt x="1122396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Freeform 26"/>
          <p:cNvSpPr/>
          <p:nvPr/>
        </p:nvSpPr>
        <p:spPr>
          <a:xfrm>
            <a:off x="-1" y="-1"/>
            <a:ext cx="11254902" cy="3186794"/>
          </a:xfrm>
          <a:custGeom>
            <a:avLst/>
            <a:gdLst>
              <a:gd name="connsiteX0" fmla="*/ 7766868 w 11254902"/>
              <a:gd name="connsiteY0" fmla="*/ 0 h 3186794"/>
              <a:gd name="connsiteX1" fmla="*/ 11254902 w 11254902"/>
              <a:gd name="connsiteY1" fmla="*/ 0 h 3186794"/>
              <a:gd name="connsiteX2" fmla="*/ 0 w 11254902"/>
              <a:gd name="connsiteY2" fmla="*/ 3186794 h 3186794"/>
              <a:gd name="connsiteX3" fmla="*/ 0 w 11254902"/>
              <a:gd name="connsiteY3" fmla="*/ 2199167 h 3186794"/>
              <a:gd name="connsiteX4" fmla="*/ 7766868 w 11254902"/>
              <a:gd name="connsiteY4" fmla="*/ 0 h 318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4902" h="3186794">
                <a:moveTo>
                  <a:pt x="7766868" y="0"/>
                </a:moveTo>
                <a:lnTo>
                  <a:pt x="11254902" y="0"/>
                </a:lnTo>
                <a:lnTo>
                  <a:pt x="0" y="3186794"/>
                </a:lnTo>
                <a:lnTo>
                  <a:pt x="0" y="2199167"/>
                </a:lnTo>
                <a:lnTo>
                  <a:pt x="776686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1" y="1910982"/>
            <a:ext cx="2566914" cy="256691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8425" cap="rnd" cmpd="thickThin">
            <a:solidFill>
              <a:schemeClr val="tx2">
                <a:lumMod val="60000"/>
                <a:lumOff val="40000"/>
              </a:schemeClr>
            </a:solidFill>
          </a:ln>
          <a:effectLst/>
        </p:spPr>
      </p:pic>
      <p:sp>
        <p:nvSpPr>
          <p:cNvPr id="87" name="TextBox 86"/>
          <p:cNvSpPr txBox="1"/>
          <p:nvPr/>
        </p:nvSpPr>
        <p:spPr>
          <a:xfrm>
            <a:off x="5201383" y="4215383"/>
            <a:ext cx="2086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答辩人：袁盛华</a:t>
            </a:r>
            <a:endParaRPr lang="id-ID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59883" y="1291599"/>
            <a:ext cx="718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堆肥发酵塔的结构设计及分析</a:t>
            </a:r>
            <a:endParaRPr lang="id-ID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42625" y="1920346"/>
            <a:ext cx="682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/>
              </a:rPr>
              <a:t>Structure design and analysis of composting fermentation tower</a:t>
            </a:r>
            <a:endParaRPr lang="id-ID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EE54E1-B415-4062-BA50-FA3FCAEE11CD}"/>
              </a:ext>
            </a:extLst>
          </p:cNvPr>
          <p:cNvSpPr/>
          <p:nvPr/>
        </p:nvSpPr>
        <p:spPr>
          <a:xfrm>
            <a:off x="11593585" y="-75501"/>
            <a:ext cx="746621" cy="645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Group 514">
            <a:extLst>
              <a:ext uri="{FF2B5EF4-FFF2-40B4-BE49-F238E27FC236}">
                <a16:creationId xmlns:a16="http://schemas.microsoft.com/office/drawing/2014/main" id="{8E039E21-9387-4907-99F9-B1AC7A8D12BD}"/>
              </a:ext>
            </a:extLst>
          </p:cNvPr>
          <p:cNvGrpSpPr/>
          <p:nvPr/>
        </p:nvGrpSpPr>
        <p:grpSpPr>
          <a:xfrm>
            <a:off x="4694839" y="4172975"/>
            <a:ext cx="396280" cy="346425"/>
            <a:chOff x="3175" y="-1587"/>
            <a:chExt cx="492126" cy="430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7" name="Freeform 150">
              <a:extLst>
                <a:ext uri="{FF2B5EF4-FFF2-40B4-BE49-F238E27FC236}">
                  <a16:creationId xmlns:a16="http://schemas.microsoft.com/office/drawing/2014/main" id="{93ADBC85-0831-463A-A70C-A48A0F4ADC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Freeform 151">
              <a:extLst>
                <a:ext uri="{FF2B5EF4-FFF2-40B4-BE49-F238E27FC236}">
                  <a16:creationId xmlns:a16="http://schemas.microsoft.com/office/drawing/2014/main" id="{2E7BED94-B67C-41B4-80F2-A0B7B8F38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Oval 152">
              <a:extLst>
                <a:ext uri="{FF2B5EF4-FFF2-40B4-BE49-F238E27FC236}">
                  <a16:creationId xmlns:a16="http://schemas.microsoft.com/office/drawing/2014/main" id="{8052BB9F-0B0C-486A-A1D6-8C37E625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0" name="TextBox 86">
            <a:extLst>
              <a:ext uri="{FF2B5EF4-FFF2-40B4-BE49-F238E27FC236}">
                <a16:creationId xmlns:a16="http://schemas.microsoft.com/office/drawing/2014/main" id="{57766F99-D463-4DCE-8AC9-E57AD6245085}"/>
              </a:ext>
            </a:extLst>
          </p:cNvPr>
          <p:cNvSpPr txBox="1"/>
          <p:nvPr/>
        </p:nvSpPr>
        <p:spPr>
          <a:xfrm>
            <a:off x="5201383" y="4800676"/>
            <a:ext cx="2751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指导老师：赖联峰 副教授</a:t>
            </a:r>
            <a:endParaRPr lang="id-ID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Group 499">
            <a:extLst>
              <a:ext uri="{FF2B5EF4-FFF2-40B4-BE49-F238E27FC236}">
                <a16:creationId xmlns:a16="http://schemas.microsoft.com/office/drawing/2014/main" id="{06AE9C21-5B68-44C4-AE61-E506B59DC3B6}"/>
              </a:ext>
            </a:extLst>
          </p:cNvPr>
          <p:cNvGrpSpPr/>
          <p:nvPr/>
        </p:nvGrpSpPr>
        <p:grpSpPr>
          <a:xfrm>
            <a:off x="4776758" y="4777577"/>
            <a:ext cx="232443" cy="334070"/>
            <a:chOff x="-1587" y="-1587"/>
            <a:chExt cx="341312" cy="4905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139">
              <a:extLst>
                <a:ext uri="{FF2B5EF4-FFF2-40B4-BE49-F238E27FC236}">
                  <a16:creationId xmlns:a16="http://schemas.microsoft.com/office/drawing/2014/main" id="{7BE82010-1A72-484F-B283-DDFF03626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140">
              <a:extLst>
                <a:ext uri="{FF2B5EF4-FFF2-40B4-BE49-F238E27FC236}">
                  <a16:creationId xmlns:a16="http://schemas.microsoft.com/office/drawing/2014/main" id="{DC34D274-4367-4ADC-BA1F-D3697CF8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ECEC0EFF-7A14-420E-A141-B3412F71A3D7}"/>
              </a:ext>
            </a:extLst>
          </p:cNvPr>
          <p:cNvGrpSpPr/>
          <p:nvPr/>
        </p:nvGrpSpPr>
        <p:grpSpPr>
          <a:xfrm>
            <a:off x="1650527" y="5276066"/>
            <a:ext cx="773681" cy="67506"/>
            <a:chOff x="5800526" y="4057907"/>
            <a:chExt cx="773681" cy="67506"/>
          </a:xfrm>
        </p:grpSpPr>
        <p:sp>
          <p:nvSpPr>
            <p:cNvPr id="59" name="Oval 66">
              <a:extLst>
                <a:ext uri="{FF2B5EF4-FFF2-40B4-BE49-F238E27FC236}">
                  <a16:creationId xmlns:a16="http://schemas.microsoft.com/office/drawing/2014/main" id="{E93E6BAE-58D6-4C3E-A46B-363D46923B36}"/>
                </a:ext>
              </a:extLst>
            </p:cNvPr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67">
              <a:extLst>
                <a:ext uri="{FF2B5EF4-FFF2-40B4-BE49-F238E27FC236}">
                  <a16:creationId xmlns:a16="http://schemas.microsoft.com/office/drawing/2014/main" id="{2B2ED7AF-1530-48BD-90D6-84F9EA82E4AA}"/>
                </a:ext>
              </a:extLst>
            </p:cNvPr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C4AB43C8-C622-435E-8DAD-92CE385D03A0}"/>
                </a:ext>
              </a:extLst>
            </p:cNvPr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9">
              <a:extLst>
                <a:ext uri="{FF2B5EF4-FFF2-40B4-BE49-F238E27FC236}">
                  <a16:creationId xmlns:a16="http://schemas.microsoft.com/office/drawing/2014/main" id="{E38C8EE2-3846-4EED-8E41-E7DF184FF44E}"/>
                </a:ext>
              </a:extLst>
            </p:cNvPr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70">
              <a:extLst>
                <a:ext uri="{FF2B5EF4-FFF2-40B4-BE49-F238E27FC236}">
                  <a16:creationId xmlns:a16="http://schemas.microsoft.com/office/drawing/2014/main" id="{C79AEED5-0247-45A6-A67B-359D6B930357}"/>
                </a:ext>
              </a:extLst>
            </p:cNvPr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id="{E88910C1-4EA9-4F89-8F41-4DBA5A454EA2}"/>
                </a:ext>
              </a:extLst>
            </p:cNvPr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Oval 72">
              <a:extLst>
                <a:ext uri="{FF2B5EF4-FFF2-40B4-BE49-F238E27FC236}">
                  <a16:creationId xmlns:a16="http://schemas.microsoft.com/office/drawing/2014/main" id="{95A8B9B8-0461-4B4F-A710-FF6F36E1F034}"/>
                </a:ext>
              </a:extLst>
            </p:cNvPr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Oval 73">
              <a:extLst>
                <a:ext uri="{FF2B5EF4-FFF2-40B4-BE49-F238E27FC236}">
                  <a16:creationId xmlns:a16="http://schemas.microsoft.com/office/drawing/2014/main" id="{408A0169-28CD-45F6-898C-AF1FEAC6A565}"/>
                </a:ext>
              </a:extLst>
            </p:cNvPr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Oval 74">
              <a:extLst>
                <a:ext uri="{FF2B5EF4-FFF2-40B4-BE49-F238E27FC236}">
                  <a16:creationId xmlns:a16="http://schemas.microsoft.com/office/drawing/2014/main" id="{42666D6E-E324-4398-B997-443DF950BD52}"/>
                </a:ext>
              </a:extLst>
            </p:cNvPr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Oval 75">
              <a:extLst>
                <a:ext uri="{FF2B5EF4-FFF2-40B4-BE49-F238E27FC236}">
                  <a16:creationId xmlns:a16="http://schemas.microsoft.com/office/drawing/2014/main" id="{40FABCC1-AAD0-4B4D-9664-D7563851469F}"/>
                </a:ext>
              </a:extLst>
            </p:cNvPr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015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7" grpId="0" animBg="1"/>
      <p:bldP spid="87" grpId="0"/>
      <p:bldP spid="107" grpId="0"/>
      <p:bldP spid="108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7034" y="2046673"/>
            <a:ext cx="4745942" cy="420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主框架结构如右图所示。左、右支架，是通过焊接连接在一起，在侧边设计支架固定板方便用螺栓固定横支架和左、右支架，在主框架每层的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侧边设计挡板形成一个四面的封闭空间，用于存放有机肥。在左、右支架、竖支架上设计用于固定挡板的挡板固定板，采用焊接固定在左、右支架、竖支架上。挡板和主框架采用螺钉固定。在挡板中间部分增加挡板固定条起到加强作用。在横支架安放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UCP205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轴承座。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C3EC7-4D4B-42A9-997C-92D82E4A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67" y="1139911"/>
            <a:ext cx="6435566" cy="3251257"/>
          </a:xfrm>
          <a:prstGeom prst="rect">
            <a:avLst/>
          </a:prstGeom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id="{42CA66F8-12A9-47BD-8E44-AA98149E2713}"/>
              </a:ext>
            </a:extLst>
          </p:cNvPr>
          <p:cNvSpPr txBox="1"/>
          <p:nvPr/>
        </p:nvSpPr>
        <p:spPr>
          <a:xfrm>
            <a:off x="5956182" y="4490209"/>
            <a:ext cx="5763237" cy="5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1—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横支架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2—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右支架 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3—UCP205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轴承座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4—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挡板 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5—M12*40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螺栓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6—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挡板固定条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7—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竖支架 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8—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右支架 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9—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挡板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11" name="TextBox 91">
            <a:extLst>
              <a:ext uri="{FF2B5EF4-FFF2-40B4-BE49-F238E27FC236}">
                <a16:creationId xmlns:a16="http://schemas.microsoft.com/office/drawing/2014/main" id="{55C7DCAC-143A-4723-B820-4F95870EE648}"/>
              </a:ext>
            </a:extLst>
          </p:cNvPr>
          <p:cNvSpPr txBox="1"/>
          <p:nvPr/>
        </p:nvSpPr>
        <p:spPr>
          <a:xfrm>
            <a:off x="777034" y="50013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零部件设计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17487F3A-8DF4-466F-81E1-F78B7467D9E0}"/>
              </a:ext>
            </a:extLst>
          </p:cNvPr>
          <p:cNvSpPr/>
          <p:nvPr/>
        </p:nvSpPr>
        <p:spPr>
          <a:xfrm>
            <a:off x="777034" y="1016819"/>
            <a:ext cx="1784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Main Parts Design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A171499-A6DB-4865-AAF1-1EE20D3B6531}"/>
              </a:ext>
            </a:extLst>
          </p:cNvPr>
          <p:cNvSpPr txBox="1"/>
          <p:nvPr/>
        </p:nvSpPr>
        <p:spPr>
          <a:xfrm>
            <a:off x="1199044" y="168738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主框架</a:t>
            </a:r>
            <a:r>
              <a:rPr lang="zh-CN" altLang="en-US" kern="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id-ID" kern="0" spc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207">
            <a:extLst>
              <a:ext uri="{FF2B5EF4-FFF2-40B4-BE49-F238E27FC236}">
                <a16:creationId xmlns:a16="http://schemas.microsoft.com/office/drawing/2014/main" id="{5CC5CD83-629C-4518-AC73-E3F516F5824E}"/>
              </a:ext>
            </a:extLst>
          </p:cNvPr>
          <p:cNvSpPr>
            <a:spLocks noEditPoints="1"/>
          </p:cNvSpPr>
          <p:nvPr/>
        </p:nvSpPr>
        <p:spPr bwMode="auto">
          <a:xfrm>
            <a:off x="879504" y="1702143"/>
            <a:ext cx="319540" cy="32234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29 w 70"/>
              <a:gd name="T11" fmla="*/ 57 h 70"/>
              <a:gd name="T12" fmla="*/ 14 w 70"/>
              <a:gd name="T13" fmla="*/ 38 h 70"/>
              <a:gd name="T14" fmla="*/ 21 w 70"/>
              <a:gd name="T15" fmla="*/ 31 h 70"/>
              <a:gd name="T16" fmla="*/ 29 w 70"/>
              <a:gd name="T17" fmla="*/ 41 h 70"/>
              <a:gd name="T18" fmla="*/ 54 w 70"/>
              <a:gd name="T19" fmla="*/ 21 h 70"/>
              <a:gd name="T20" fmla="*/ 57 w 70"/>
              <a:gd name="T21" fmla="*/ 24 h 70"/>
              <a:gd name="T22" fmla="*/ 29 w 70"/>
              <a:gd name="T23" fmla="*/ 5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29" y="57"/>
                </a:moveTo>
                <a:cubicBezTo>
                  <a:pt x="14" y="38"/>
                  <a:pt x="14" y="38"/>
                  <a:pt x="14" y="38"/>
                </a:cubicBezTo>
                <a:cubicBezTo>
                  <a:pt x="21" y="31"/>
                  <a:pt x="21" y="31"/>
                  <a:pt x="21" y="31"/>
                </a:cubicBezTo>
                <a:cubicBezTo>
                  <a:pt x="29" y="41"/>
                  <a:pt x="29" y="41"/>
                  <a:pt x="29" y="41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4"/>
                  <a:pt x="57" y="24"/>
                  <a:pt x="57" y="24"/>
                </a:cubicBezTo>
                <a:lnTo>
                  <a:pt x="29" y="5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9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11" grpId="0"/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754745-CB1E-4319-8BC6-54321A66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79" b="99107" l="2755" r="990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98" y="1512389"/>
            <a:ext cx="6111601" cy="3428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034" y="2046673"/>
            <a:ext cx="4745942" cy="211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此方案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机构主要分四个部分组成：移动杆，作滑动运动，主要作用是带动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个旋转叶一起运动；旋转叶，作为有机肥的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承载面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；摆动杆，用来连接移动杆和旋转叶；液压油缸，作为原动力。</a:t>
            </a:r>
          </a:p>
        </p:txBody>
      </p:sp>
      <p:sp>
        <p:nvSpPr>
          <p:cNvPr id="12" name="TextBox 91">
            <a:extLst>
              <a:ext uri="{FF2B5EF4-FFF2-40B4-BE49-F238E27FC236}">
                <a16:creationId xmlns:a16="http://schemas.microsoft.com/office/drawing/2014/main" id="{799355B0-1BCA-49C8-A3DF-9AC6190AC974}"/>
              </a:ext>
            </a:extLst>
          </p:cNvPr>
          <p:cNvSpPr txBox="1"/>
          <p:nvPr/>
        </p:nvSpPr>
        <p:spPr>
          <a:xfrm>
            <a:off x="777034" y="50013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零部件设计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15743BC6-189B-4B9E-A0E9-7EE5679009D9}"/>
              </a:ext>
            </a:extLst>
          </p:cNvPr>
          <p:cNvSpPr/>
          <p:nvPr/>
        </p:nvSpPr>
        <p:spPr>
          <a:xfrm>
            <a:off x="777034" y="1016819"/>
            <a:ext cx="1784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Main Parts Design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55472C4-9620-4D1C-93E8-79EE51614F4E}"/>
              </a:ext>
            </a:extLst>
          </p:cNvPr>
          <p:cNvSpPr txBox="1"/>
          <p:nvPr/>
        </p:nvSpPr>
        <p:spPr>
          <a:xfrm>
            <a:off x="11112697" y="2338188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旋转叶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DCCA6FB-5C03-4B32-9657-9D4E9EAA113B}"/>
              </a:ext>
            </a:extLst>
          </p:cNvPr>
          <p:cNvSpPr txBox="1"/>
          <p:nvPr/>
        </p:nvSpPr>
        <p:spPr>
          <a:xfrm>
            <a:off x="6572662" y="953489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液压油缸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00FC0C4-59C8-40B8-8CE7-81CA0D281A87}"/>
              </a:ext>
            </a:extLst>
          </p:cNvPr>
          <p:cNvSpPr txBox="1"/>
          <p:nvPr/>
        </p:nvSpPr>
        <p:spPr>
          <a:xfrm>
            <a:off x="8289080" y="5190659"/>
            <a:ext cx="115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摆动连接杆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607D6B86-201A-4C78-A73B-9EF2AC76941B}"/>
              </a:ext>
            </a:extLst>
          </p:cNvPr>
          <p:cNvSpPr txBox="1"/>
          <p:nvPr/>
        </p:nvSpPr>
        <p:spPr>
          <a:xfrm>
            <a:off x="1199044" y="16873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卸料</a:t>
            </a:r>
            <a:r>
              <a:rPr lang="zh-CN" altLang="en-US" kern="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id-ID" kern="0" spc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E80B0517-4C2E-4181-98D3-73DEE99A04E8}"/>
              </a:ext>
            </a:extLst>
          </p:cNvPr>
          <p:cNvSpPr txBox="1"/>
          <p:nvPr/>
        </p:nvSpPr>
        <p:spPr>
          <a:xfrm>
            <a:off x="6833602" y="4188175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移动杆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000BDE2-6922-436F-94D8-F85F5A75C11E}"/>
              </a:ext>
            </a:extLst>
          </p:cNvPr>
          <p:cNvCxnSpPr>
            <a:cxnSpLocks/>
          </p:cNvCxnSpPr>
          <p:nvPr/>
        </p:nvCxnSpPr>
        <p:spPr>
          <a:xfrm flipH="1">
            <a:off x="6316911" y="1261266"/>
            <a:ext cx="255751" cy="480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4D9F37-EA57-4CC9-A18C-7B5D0E25D478}"/>
              </a:ext>
            </a:extLst>
          </p:cNvPr>
          <p:cNvCxnSpPr>
            <a:cxnSpLocks/>
          </p:cNvCxnSpPr>
          <p:nvPr/>
        </p:nvCxnSpPr>
        <p:spPr>
          <a:xfrm flipH="1">
            <a:off x="10733602" y="2743200"/>
            <a:ext cx="406978" cy="397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EF6AEBA-BA7E-454A-A938-DD8E5F75ACBB}"/>
              </a:ext>
            </a:extLst>
          </p:cNvPr>
          <p:cNvCxnSpPr>
            <a:cxnSpLocks/>
          </p:cNvCxnSpPr>
          <p:nvPr/>
        </p:nvCxnSpPr>
        <p:spPr>
          <a:xfrm flipH="1">
            <a:off x="7525986" y="3833769"/>
            <a:ext cx="611336" cy="41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17F2A43-034B-4556-B7F8-14B3B9A842B2}"/>
              </a:ext>
            </a:extLst>
          </p:cNvPr>
          <p:cNvCxnSpPr>
            <a:cxnSpLocks/>
          </p:cNvCxnSpPr>
          <p:nvPr/>
        </p:nvCxnSpPr>
        <p:spPr>
          <a:xfrm flipH="1">
            <a:off x="9247128" y="4780662"/>
            <a:ext cx="611336" cy="41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 207">
            <a:extLst>
              <a:ext uri="{FF2B5EF4-FFF2-40B4-BE49-F238E27FC236}">
                <a16:creationId xmlns:a16="http://schemas.microsoft.com/office/drawing/2014/main" id="{060D902C-35E5-4700-9CD2-707782831C07}"/>
              </a:ext>
            </a:extLst>
          </p:cNvPr>
          <p:cNvSpPr>
            <a:spLocks noEditPoints="1"/>
          </p:cNvSpPr>
          <p:nvPr/>
        </p:nvSpPr>
        <p:spPr bwMode="auto">
          <a:xfrm>
            <a:off x="879504" y="1702143"/>
            <a:ext cx="319540" cy="32234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29 w 70"/>
              <a:gd name="T11" fmla="*/ 57 h 70"/>
              <a:gd name="T12" fmla="*/ 14 w 70"/>
              <a:gd name="T13" fmla="*/ 38 h 70"/>
              <a:gd name="T14" fmla="*/ 21 w 70"/>
              <a:gd name="T15" fmla="*/ 31 h 70"/>
              <a:gd name="T16" fmla="*/ 29 w 70"/>
              <a:gd name="T17" fmla="*/ 41 h 70"/>
              <a:gd name="T18" fmla="*/ 54 w 70"/>
              <a:gd name="T19" fmla="*/ 21 h 70"/>
              <a:gd name="T20" fmla="*/ 57 w 70"/>
              <a:gd name="T21" fmla="*/ 24 h 70"/>
              <a:gd name="T22" fmla="*/ 29 w 70"/>
              <a:gd name="T23" fmla="*/ 5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29" y="57"/>
                </a:moveTo>
                <a:cubicBezTo>
                  <a:pt x="14" y="38"/>
                  <a:pt x="14" y="38"/>
                  <a:pt x="14" y="38"/>
                </a:cubicBezTo>
                <a:cubicBezTo>
                  <a:pt x="21" y="31"/>
                  <a:pt x="21" y="31"/>
                  <a:pt x="21" y="31"/>
                </a:cubicBezTo>
                <a:cubicBezTo>
                  <a:pt x="29" y="41"/>
                  <a:pt x="29" y="41"/>
                  <a:pt x="29" y="41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4"/>
                  <a:pt x="57" y="24"/>
                  <a:pt x="57" y="24"/>
                </a:cubicBezTo>
                <a:lnTo>
                  <a:pt x="29" y="5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28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9" grpId="0"/>
      <p:bldP spid="14" grpId="0"/>
      <p:bldP spid="15" grpId="0"/>
      <p:bldP spid="17" grpId="0"/>
      <p:bldP spid="16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1233" y="2833255"/>
            <a:ext cx="9050767" cy="11914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707711" y="1983127"/>
            <a:ext cx="2891746" cy="289174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4566614" y="2994848"/>
            <a:ext cx="5924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36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ANSYS </a:t>
            </a:r>
            <a:r>
              <a:rPr lang="zh-CN" altLang="en-US" sz="36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 限 元 分 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22021" y="2740601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“</a:t>
            </a:r>
            <a:endParaRPr lang="id-ID" sz="5333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0483" y="3527141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”</a:t>
            </a:r>
            <a:endParaRPr lang="id-ID" sz="5333" dirty="0">
              <a:solidFill>
                <a:schemeClr val="bg1"/>
              </a:solidFill>
            </a:endParaRPr>
          </a:p>
        </p:txBody>
      </p:sp>
      <p:pic>
        <p:nvPicPr>
          <p:cNvPr id="17" name="Picture 60">
            <a:extLst>
              <a:ext uri="{FF2B5EF4-FFF2-40B4-BE49-F238E27FC236}">
                <a16:creationId xmlns:a16="http://schemas.microsoft.com/office/drawing/2014/main" id="{42B9EB37-A7AA-48F0-8691-F305364F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5" y="2100714"/>
            <a:ext cx="2635878" cy="2635878"/>
          </a:xfrm>
          <a:prstGeom prst="ellipse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1" name="TextBox 91">
            <a:extLst>
              <a:ext uri="{FF2B5EF4-FFF2-40B4-BE49-F238E27FC236}">
                <a16:creationId xmlns:a16="http://schemas.microsoft.com/office/drawing/2014/main" id="{7D77D6F8-4CFF-409E-8149-492C2C500B38}"/>
              </a:ext>
            </a:extLst>
          </p:cNvPr>
          <p:cNvSpPr txBox="1"/>
          <p:nvPr/>
        </p:nvSpPr>
        <p:spPr>
          <a:xfrm>
            <a:off x="777034" y="500139"/>
            <a:ext cx="601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堆肥发酵塔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的结构设计及分析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4AE521E3-9B3A-4FD6-A93B-2BDE056EC053}"/>
              </a:ext>
            </a:extLst>
          </p:cNvPr>
          <p:cNvSpPr/>
          <p:nvPr/>
        </p:nvSpPr>
        <p:spPr>
          <a:xfrm>
            <a:off x="777034" y="1016819"/>
            <a:ext cx="6098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Structure design and analysis of composting fermentation tower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0BA7EE2-36BB-4440-B788-8E724320D6E8}"/>
              </a:ext>
            </a:extLst>
          </p:cNvPr>
          <p:cNvSpPr/>
          <p:nvPr/>
        </p:nvSpPr>
        <p:spPr>
          <a:xfrm>
            <a:off x="4663167" y="3565388"/>
            <a:ext cx="4033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ANSYS finite element analysis</a:t>
            </a:r>
          </a:p>
        </p:txBody>
      </p:sp>
    </p:spTree>
    <p:extLst>
      <p:ext uri="{BB962C8B-B14F-4D97-AF65-F5344CB8AC3E}">
        <p14:creationId xmlns:p14="http://schemas.microsoft.com/office/powerpoint/2010/main" val="36177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20" grpId="0"/>
      <p:bldP spid="22" grpId="0"/>
      <p:bldP spid="21" grpId="0"/>
      <p:bldP spid="2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7034" y="1872053"/>
            <a:ext cx="4745942" cy="212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通过查看分析变形结果可以看出，总变形的位置位于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横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支架的中心位置，受到向下发生变的力，最大变形的量为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39.541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，最小变形量为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。变形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较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严重，影响结构的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强度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，故不满足设计要求。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91">
            <a:extLst>
              <a:ext uri="{FF2B5EF4-FFF2-40B4-BE49-F238E27FC236}">
                <a16:creationId xmlns:a16="http://schemas.microsoft.com/office/drawing/2014/main" id="{799355B0-1BCA-49C8-A3DF-9AC6190AC974}"/>
              </a:ext>
            </a:extLst>
          </p:cNvPr>
          <p:cNvSpPr txBox="1"/>
          <p:nvPr/>
        </p:nvSpPr>
        <p:spPr>
          <a:xfrm>
            <a:off x="777034" y="500139"/>
            <a:ext cx="3697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ANSYS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有限元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15743BC6-189B-4B9E-A0E9-7EE5679009D9}"/>
              </a:ext>
            </a:extLst>
          </p:cNvPr>
          <p:cNvSpPr/>
          <p:nvPr/>
        </p:nvSpPr>
        <p:spPr>
          <a:xfrm>
            <a:off x="777034" y="1016819"/>
            <a:ext cx="291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ANSYS finite element analysis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3878F8D-50E1-436B-B528-740949D0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67" y="1355373"/>
            <a:ext cx="4966086" cy="4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7034" y="1872053"/>
            <a:ext cx="4745942" cy="212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为了解决减缓主框架的变形。在每层的横支架中心下方添加支撑支架后重新对主框架进行总变形、等效弹性应变和等效应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力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进行分析。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总变形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分析结果如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所示。最大变形量为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15.69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，最小变形量为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91">
            <a:extLst>
              <a:ext uri="{FF2B5EF4-FFF2-40B4-BE49-F238E27FC236}">
                <a16:creationId xmlns:a16="http://schemas.microsoft.com/office/drawing/2014/main" id="{799355B0-1BCA-49C8-A3DF-9AC6190AC974}"/>
              </a:ext>
            </a:extLst>
          </p:cNvPr>
          <p:cNvSpPr txBox="1"/>
          <p:nvPr/>
        </p:nvSpPr>
        <p:spPr>
          <a:xfrm>
            <a:off x="777034" y="500139"/>
            <a:ext cx="3697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ANSYS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有限元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15743BC6-189B-4B9E-A0E9-7EE5679009D9}"/>
              </a:ext>
            </a:extLst>
          </p:cNvPr>
          <p:cNvSpPr/>
          <p:nvPr/>
        </p:nvSpPr>
        <p:spPr>
          <a:xfrm>
            <a:off x="777034" y="1016819"/>
            <a:ext cx="291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ANSYS finite element analysis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3878F8D-50E1-436B-B528-740949D0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67" y="1355373"/>
            <a:ext cx="4966085" cy="4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777034" y="500139"/>
            <a:ext cx="3697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ANSYS 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有限元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7034" y="1016819"/>
            <a:ext cx="291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ANSYS finite element analysis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14071" y="5417884"/>
            <a:ext cx="1011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结合曲线表，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跟无加强的主框架相比较，减少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60%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的变形量，因此，添加加强之后的主框架符合本次设计的要求。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913036" y="4832034"/>
            <a:ext cx="382487" cy="382487"/>
            <a:chOff x="3263900" y="4037013"/>
            <a:chExt cx="879475" cy="879475"/>
          </a:xfrm>
        </p:grpSpPr>
        <p:sp>
          <p:nvSpPr>
            <p:cNvPr id="172" name="Rectangle 20"/>
            <p:cNvSpPr>
              <a:spLocks noChangeArrowheads="1"/>
            </p:cNvSpPr>
            <p:nvPr/>
          </p:nvSpPr>
          <p:spPr bwMode="auto">
            <a:xfrm>
              <a:off x="3263900" y="4037013"/>
              <a:ext cx="879475" cy="879475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 flipV="1">
              <a:off x="3719513" y="4310063"/>
              <a:ext cx="0" cy="26193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 flipV="1">
              <a:off x="3900488" y="4492626"/>
              <a:ext cx="0" cy="79375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 flipV="1">
              <a:off x="3506788" y="4149726"/>
              <a:ext cx="0" cy="220663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 flipV="1">
              <a:off x="3506788" y="4430713"/>
              <a:ext cx="0" cy="1412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 flipV="1">
              <a:off x="3900488" y="4149726"/>
              <a:ext cx="0" cy="2809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8" name="Line 26"/>
            <p:cNvSpPr>
              <a:spLocks noChangeShapeType="1"/>
            </p:cNvSpPr>
            <p:nvPr/>
          </p:nvSpPr>
          <p:spPr bwMode="auto">
            <a:xfrm flipV="1">
              <a:off x="3719513" y="4149726"/>
              <a:ext cx="0" cy="98425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3840163" y="4430713"/>
              <a:ext cx="122238" cy="61913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3657600" y="4248151"/>
              <a:ext cx="122238" cy="61913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3444875" y="4370388"/>
              <a:ext cx="122238" cy="60325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82" name="Oval 30"/>
            <p:cNvSpPr>
              <a:spLocks noChangeArrowheads="1"/>
            </p:cNvSpPr>
            <p:nvPr/>
          </p:nvSpPr>
          <p:spPr bwMode="auto">
            <a:xfrm>
              <a:off x="3840163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83" name="Oval 31"/>
            <p:cNvSpPr>
              <a:spLocks noChangeArrowheads="1"/>
            </p:cNvSpPr>
            <p:nvPr/>
          </p:nvSpPr>
          <p:spPr bwMode="auto">
            <a:xfrm>
              <a:off x="3657600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84" name="Oval 32"/>
            <p:cNvSpPr>
              <a:spLocks noChangeArrowheads="1"/>
            </p:cNvSpPr>
            <p:nvPr/>
          </p:nvSpPr>
          <p:spPr bwMode="auto">
            <a:xfrm>
              <a:off x="3444875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378333" y="4836425"/>
            <a:ext cx="3135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总变形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id-ID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aleway" panose="020B0003030101060003" pitchFamily="34" charset="0"/>
              </a:rPr>
              <a:t>Total Deformation</a:t>
            </a:r>
            <a:endParaRPr lang="id-ID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85475852"/>
              </p:ext>
            </p:extLst>
          </p:nvPr>
        </p:nvGraphicFramePr>
        <p:xfrm>
          <a:off x="739025" y="1695950"/>
          <a:ext cx="10187271" cy="28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3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30" grpId="0"/>
      <p:bldP spid="170" grpId="0"/>
      <p:bldP spid="187" grpId="0"/>
      <p:bldGraphic spid="22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1233" y="2833255"/>
            <a:ext cx="9050767" cy="11914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707711" y="1983127"/>
            <a:ext cx="2891746" cy="289174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4616861" y="2973764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36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结 与 展 望 </a:t>
            </a:r>
            <a:endParaRPr lang="en-US" sz="36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2021" y="2740601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“</a:t>
            </a:r>
            <a:endParaRPr lang="id-ID" sz="5333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11853" y="3502906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”</a:t>
            </a:r>
            <a:endParaRPr lang="id-ID" sz="5333" dirty="0">
              <a:solidFill>
                <a:schemeClr val="bg1"/>
              </a:solidFill>
            </a:endParaRPr>
          </a:p>
        </p:txBody>
      </p:sp>
      <p:pic>
        <p:nvPicPr>
          <p:cNvPr id="17" name="Picture 60">
            <a:extLst>
              <a:ext uri="{FF2B5EF4-FFF2-40B4-BE49-F238E27FC236}">
                <a16:creationId xmlns:a16="http://schemas.microsoft.com/office/drawing/2014/main" id="{42B9EB37-A7AA-48F0-8691-F305364F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5" y="2100714"/>
            <a:ext cx="2635878" cy="2635878"/>
          </a:xfrm>
          <a:prstGeom prst="ellipse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1" name="TextBox 91">
            <a:extLst>
              <a:ext uri="{FF2B5EF4-FFF2-40B4-BE49-F238E27FC236}">
                <a16:creationId xmlns:a16="http://schemas.microsoft.com/office/drawing/2014/main" id="{7D77D6F8-4CFF-409E-8149-492C2C500B38}"/>
              </a:ext>
            </a:extLst>
          </p:cNvPr>
          <p:cNvSpPr txBox="1"/>
          <p:nvPr/>
        </p:nvSpPr>
        <p:spPr>
          <a:xfrm>
            <a:off x="777034" y="500139"/>
            <a:ext cx="601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堆肥发酵塔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的结构设计及分析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4AE521E3-9B3A-4FD6-A93B-2BDE056EC053}"/>
              </a:ext>
            </a:extLst>
          </p:cNvPr>
          <p:cNvSpPr/>
          <p:nvPr/>
        </p:nvSpPr>
        <p:spPr>
          <a:xfrm>
            <a:off x="777034" y="1016819"/>
            <a:ext cx="6098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Structure design and analysis of composting fermentation tower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0BA7EE2-36BB-4440-B788-8E724320D6E8}"/>
              </a:ext>
            </a:extLst>
          </p:cNvPr>
          <p:cNvSpPr/>
          <p:nvPr/>
        </p:nvSpPr>
        <p:spPr>
          <a:xfrm>
            <a:off x="4663167" y="3565388"/>
            <a:ext cx="3042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Summary And Prospect</a:t>
            </a:r>
          </a:p>
        </p:txBody>
      </p:sp>
    </p:spTree>
    <p:extLst>
      <p:ext uri="{BB962C8B-B14F-4D97-AF65-F5344CB8AC3E}">
        <p14:creationId xmlns:p14="http://schemas.microsoft.com/office/powerpoint/2010/main" val="8034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20" grpId="0"/>
      <p:bldP spid="22" grpId="0"/>
      <p:bldP spid="21" grpId="0"/>
      <p:bldP spid="24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8943760" y="2988511"/>
            <a:ext cx="3248240" cy="10951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53" y="970540"/>
            <a:ext cx="2868964" cy="2868964"/>
          </a:xfrm>
          <a:prstGeom prst="ellipse">
            <a:avLst/>
          </a:prstGeom>
          <a:ln w="88900" cmpd="sng">
            <a:solidFill>
              <a:schemeClr val="bg1">
                <a:lumMod val="75000"/>
              </a:scheme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10264463" y="4076914"/>
            <a:ext cx="1927537" cy="10951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837124" y="1020634"/>
            <a:ext cx="102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directory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985" y="49966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id-ID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97" y="3037040"/>
            <a:ext cx="2731604" cy="2731604"/>
          </a:xfrm>
          <a:prstGeom prst="ellipse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96" y="2929974"/>
            <a:ext cx="1562622" cy="1562622"/>
          </a:xfrm>
          <a:prstGeom prst="ellipse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44" y="3437843"/>
            <a:ext cx="2731604" cy="2731604"/>
          </a:xfrm>
          <a:prstGeom prst="ellipse">
            <a:avLst/>
          </a:prstGeom>
          <a:ln w="127000" cmpd="sng">
            <a:solidFill>
              <a:schemeClr val="bg1">
                <a:lumMod val="75000"/>
              </a:schemeClr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00" y="4389847"/>
            <a:ext cx="1537113" cy="1537113"/>
          </a:xfrm>
          <a:prstGeom prst="ellipse">
            <a:avLst/>
          </a:prstGeom>
          <a:ln w="88900" cmpd="sng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7" name="Oval 6"/>
          <p:cNvSpPr/>
          <p:nvPr/>
        </p:nvSpPr>
        <p:spPr>
          <a:xfrm>
            <a:off x="8754272" y="2845848"/>
            <a:ext cx="386256" cy="3862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Oval 74"/>
          <p:cNvSpPr/>
          <p:nvPr/>
        </p:nvSpPr>
        <p:spPr>
          <a:xfrm>
            <a:off x="5570435" y="3048608"/>
            <a:ext cx="386256" cy="3862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Oval 75"/>
          <p:cNvSpPr/>
          <p:nvPr/>
        </p:nvSpPr>
        <p:spPr>
          <a:xfrm>
            <a:off x="8446135" y="4384571"/>
            <a:ext cx="386256" cy="3862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Oval 76"/>
          <p:cNvSpPr/>
          <p:nvPr/>
        </p:nvSpPr>
        <p:spPr>
          <a:xfrm>
            <a:off x="10783415" y="5540704"/>
            <a:ext cx="386256" cy="3862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Oval 79"/>
          <p:cNvSpPr/>
          <p:nvPr/>
        </p:nvSpPr>
        <p:spPr>
          <a:xfrm>
            <a:off x="9324951" y="1107927"/>
            <a:ext cx="386256" cy="3862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752041" y="2874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59894" y="307943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68372" y="556170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23276" y="1143659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446135" y="442268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</a:p>
        </p:txBody>
      </p:sp>
      <p:sp>
        <p:nvSpPr>
          <p:cNvPr id="112" name="Oval 111"/>
          <p:cNvSpPr/>
          <p:nvPr/>
        </p:nvSpPr>
        <p:spPr>
          <a:xfrm>
            <a:off x="919379" y="2447314"/>
            <a:ext cx="386256" cy="3862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TextBox 112"/>
          <p:cNvSpPr txBox="1"/>
          <p:nvPr/>
        </p:nvSpPr>
        <p:spPr>
          <a:xfrm>
            <a:off x="917148" y="24764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</a:p>
        </p:txBody>
      </p:sp>
      <p:sp>
        <p:nvSpPr>
          <p:cNvPr id="116" name="Oval 115"/>
          <p:cNvSpPr/>
          <p:nvPr/>
        </p:nvSpPr>
        <p:spPr>
          <a:xfrm>
            <a:off x="919379" y="2951898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TextBox 116"/>
          <p:cNvSpPr txBox="1"/>
          <p:nvPr/>
        </p:nvSpPr>
        <p:spPr>
          <a:xfrm>
            <a:off x="917148" y="298102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</a:p>
        </p:txBody>
      </p:sp>
      <p:sp>
        <p:nvSpPr>
          <p:cNvPr id="118" name="Oval 117"/>
          <p:cNvSpPr/>
          <p:nvPr/>
        </p:nvSpPr>
        <p:spPr>
          <a:xfrm>
            <a:off x="919379" y="3458326"/>
            <a:ext cx="386256" cy="3862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TextBox 118"/>
          <p:cNvSpPr txBox="1"/>
          <p:nvPr/>
        </p:nvSpPr>
        <p:spPr>
          <a:xfrm>
            <a:off x="917148" y="348745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</a:p>
        </p:txBody>
      </p:sp>
      <p:sp>
        <p:nvSpPr>
          <p:cNvPr id="120" name="Oval 119"/>
          <p:cNvSpPr/>
          <p:nvPr/>
        </p:nvSpPr>
        <p:spPr>
          <a:xfrm>
            <a:off x="919379" y="3964754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TextBox 120"/>
          <p:cNvSpPr txBox="1"/>
          <p:nvPr/>
        </p:nvSpPr>
        <p:spPr>
          <a:xfrm>
            <a:off x="917148" y="3993884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</a:p>
        </p:txBody>
      </p:sp>
      <p:sp>
        <p:nvSpPr>
          <p:cNvPr id="122" name="Oval 121"/>
          <p:cNvSpPr/>
          <p:nvPr/>
        </p:nvSpPr>
        <p:spPr>
          <a:xfrm>
            <a:off x="919379" y="4469338"/>
            <a:ext cx="386256" cy="3862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TextBox 122"/>
          <p:cNvSpPr txBox="1"/>
          <p:nvPr/>
        </p:nvSpPr>
        <p:spPr>
          <a:xfrm>
            <a:off x="917148" y="449846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</a:p>
        </p:txBody>
      </p:sp>
      <p:cxnSp>
        <p:nvCxnSpPr>
          <p:cNvPr id="57" name="Straight Connector 56"/>
          <p:cNvCxnSpPr>
            <a:stCxn id="112" idx="4"/>
          </p:cNvCxnSpPr>
          <p:nvPr/>
        </p:nvCxnSpPr>
        <p:spPr>
          <a:xfrm>
            <a:off x="1112506" y="2833570"/>
            <a:ext cx="3843043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2506" y="3338154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112506" y="3852120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112506" y="4351010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112506" y="4855594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1"/>
          <p:cNvSpPr txBox="1"/>
          <p:nvPr/>
        </p:nvSpPr>
        <p:spPr>
          <a:xfrm>
            <a:off x="1349444" y="2509637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r>
              <a:rPr lang="id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-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I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ntroduction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37" name="TextBox 11"/>
          <p:cNvSpPr txBox="1"/>
          <p:nvPr/>
        </p:nvSpPr>
        <p:spPr>
          <a:xfrm>
            <a:off x="1349444" y="3016064"/>
            <a:ext cx="202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整体方案设计</a:t>
            </a:r>
            <a:r>
              <a:rPr lang="id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-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P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roject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D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esign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38" name="TextBox 11"/>
          <p:cNvSpPr txBox="1"/>
          <p:nvPr/>
        </p:nvSpPr>
        <p:spPr>
          <a:xfrm>
            <a:off x="1349444" y="3508979"/>
            <a:ext cx="2356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主要零部件设计</a:t>
            </a:r>
            <a:r>
              <a:rPr lang="id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-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Main parts design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39" name="TextBox 11"/>
          <p:cNvSpPr txBox="1"/>
          <p:nvPr/>
        </p:nvSpPr>
        <p:spPr>
          <a:xfrm>
            <a:off x="1349444" y="4032325"/>
            <a:ext cx="333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ANSYS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有限元分析</a:t>
            </a:r>
            <a:r>
              <a:rPr lang="id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-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NSYS 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Finite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E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lement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nalysis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1349444" y="4541225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r>
              <a:rPr lang="id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- 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Summary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nd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P</a:t>
            </a:r>
            <a:r>
              <a:rPr lang="id-ID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rospect</a:t>
            </a:r>
            <a:endParaRPr lang="id-ID" sz="11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4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2" grpId="0"/>
      <p:bldP spid="3" grpId="0"/>
      <p:bldP spid="7" grpId="0" animBg="1"/>
      <p:bldP spid="75" grpId="0" animBg="1"/>
      <p:bldP spid="76" grpId="0" animBg="1"/>
      <p:bldP spid="77" grpId="0" animBg="1"/>
      <p:bldP spid="80" grpId="0" animBg="1"/>
      <p:bldP spid="12" grpId="0"/>
      <p:bldP spid="81" grpId="0"/>
      <p:bldP spid="83" grpId="0"/>
      <p:bldP spid="84" grpId="0"/>
      <p:bldP spid="85" grpId="0"/>
      <p:bldP spid="112" grpId="0" animBg="1"/>
      <p:bldP spid="113" grpId="0"/>
      <p:bldP spid="116" grpId="0" animBg="1"/>
      <p:bldP spid="117" grpId="0"/>
      <p:bldP spid="118" grpId="0" animBg="1"/>
      <p:bldP spid="119" grpId="0"/>
      <p:bldP spid="120" grpId="0" animBg="1"/>
      <p:bldP spid="121" grpId="0"/>
      <p:bldP spid="122" grpId="0" animBg="1"/>
      <p:bldP spid="123" grpId="0"/>
      <p:bldP spid="135" grpId="0"/>
      <p:bldP spid="137" grpId="0"/>
      <p:bldP spid="138" grpId="0"/>
      <p:bldP spid="139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1233" y="2833255"/>
            <a:ext cx="9050767" cy="11914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707711" y="1983127"/>
            <a:ext cx="2891746" cy="289174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4715074" y="2973764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36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 文 绪 论</a:t>
            </a:r>
            <a:endParaRPr lang="en-US" sz="36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2021" y="2740601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“</a:t>
            </a:r>
            <a:endParaRPr lang="id-ID" sz="5333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5291" y="3502906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”</a:t>
            </a:r>
            <a:endParaRPr lang="id-ID" sz="5333" dirty="0">
              <a:solidFill>
                <a:schemeClr val="bg1"/>
              </a:solidFill>
            </a:endParaRPr>
          </a:p>
        </p:txBody>
      </p:sp>
      <p:pic>
        <p:nvPicPr>
          <p:cNvPr id="17" name="Picture 60">
            <a:extLst>
              <a:ext uri="{FF2B5EF4-FFF2-40B4-BE49-F238E27FC236}">
                <a16:creationId xmlns:a16="http://schemas.microsoft.com/office/drawing/2014/main" id="{42B9EB37-A7AA-48F0-8691-F305364F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5" y="2100714"/>
            <a:ext cx="2635878" cy="2635878"/>
          </a:xfrm>
          <a:prstGeom prst="ellipse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1" name="TextBox 91">
            <a:extLst>
              <a:ext uri="{FF2B5EF4-FFF2-40B4-BE49-F238E27FC236}">
                <a16:creationId xmlns:a16="http://schemas.microsoft.com/office/drawing/2014/main" id="{7D77D6F8-4CFF-409E-8149-492C2C500B38}"/>
              </a:ext>
            </a:extLst>
          </p:cNvPr>
          <p:cNvSpPr txBox="1"/>
          <p:nvPr/>
        </p:nvSpPr>
        <p:spPr>
          <a:xfrm>
            <a:off x="777034" y="500139"/>
            <a:ext cx="601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堆肥发酵塔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的结构设计及分析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4AE521E3-9B3A-4FD6-A93B-2BDE056EC053}"/>
              </a:ext>
            </a:extLst>
          </p:cNvPr>
          <p:cNvSpPr/>
          <p:nvPr/>
        </p:nvSpPr>
        <p:spPr>
          <a:xfrm>
            <a:off x="777034" y="1016819"/>
            <a:ext cx="6098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Structure design and analysis of composting fermentation tower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0BA7EE2-36BB-4440-B788-8E724320D6E8}"/>
              </a:ext>
            </a:extLst>
          </p:cNvPr>
          <p:cNvSpPr/>
          <p:nvPr/>
        </p:nvSpPr>
        <p:spPr>
          <a:xfrm>
            <a:off x="4663167" y="3565388"/>
            <a:ext cx="1779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57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20" grpId="0"/>
      <p:bldP spid="22" grpId="0"/>
      <p:bldP spid="21" grpId="0"/>
      <p:bldP spid="2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1">
            <a:extLst>
              <a:ext uri="{FF2B5EF4-FFF2-40B4-BE49-F238E27FC236}">
                <a16:creationId xmlns:a16="http://schemas.microsoft.com/office/drawing/2014/main" id="{24DD9661-E107-42A7-8633-5F51B71870C6}"/>
              </a:ext>
            </a:extLst>
          </p:cNvPr>
          <p:cNvSpPr txBox="1"/>
          <p:nvPr/>
        </p:nvSpPr>
        <p:spPr>
          <a:xfrm>
            <a:off x="777034" y="50013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AF9C8AFD-3E42-44DA-89CC-E44578A81C13}"/>
              </a:ext>
            </a:extLst>
          </p:cNvPr>
          <p:cNvSpPr/>
          <p:nvPr/>
        </p:nvSpPr>
        <p:spPr>
          <a:xfrm>
            <a:off x="777034" y="1016819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</a:t>
            </a:r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ntroduction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6F592E0-5100-4263-BBE5-8FDA395351A2}"/>
              </a:ext>
            </a:extLst>
          </p:cNvPr>
          <p:cNvSpPr txBox="1"/>
          <p:nvPr/>
        </p:nvSpPr>
        <p:spPr>
          <a:xfrm>
            <a:off x="777034" y="2097007"/>
            <a:ext cx="4745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我国有机肥生产设备普遍体积庞大，占地面积大，结构冗余，腐蚀严重，投资成本高；随着我国经济的蓬勃发展和环境保护的不断加强，任何一个行业都将朝着节能、环保、低碳的方向发展。对于有机肥生产设备，将朝着轻型化、智能化方向发展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所以我这次是围绕轻型化、小型化、智能化方向研究，设计一款使用于中小型农场、鸡鸭养殖场使用的有机肥发酵设备。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899346-C234-4DFF-90FA-2C1DEBEB1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9" r="307" b="13334"/>
          <a:stretch/>
        </p:blipFill>
        <p:spPr>
          <a:xfrm>
            <a:off x="6502383" y="1353276"/>
            <a:ext cx="3128178" cy="23206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21C1E8-E53F-4807-9D8E-3B481711B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83" y="3775717"/>
            <a:ext cx="3564406" cy="2401822"/>
          </a:xfrm>
          <a:prstGeom prst="rect">
            <a:avLst/>
          </a:prstGeom>
        </p:spPr>
      </p:pic>
      <p:grpSp>
        <p:nvGrpSpPr>
          <p:cNvPr id="8" name="Group 84">
            <a:extLst>
              <a:ext uri="{FF2B5EF4-FFF2-40B4-BE49-F238E27FC236}">
                <a16:creationId xmlns:a16="http://schemas.microsoft.com/office/drawing/2014/main" id="{6AA70D6B-6F42-4DC6-A49B-412D774FA725}"/>
              </a:ext>
            </a:extLst>
          </p:cNvPr>
          <p:cNvGrpSpPr/>
          <p:nvPr/>
        </p:nvGrpSpPr>
        <p:grpSpPr>
          <a:xfrm>
            <a:off x="969121" y="1714894"/>
            <a:ext cx="314318" cy="314318"/>
            <a:chOff x="7275513" y="5302250"/>
            <a:chExt cx="1012825" cy="10128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F83A6186-57F5-446E-9F79-05100C6F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1" y="5521325"/>
              <a:ext cx="608013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FD526A4D-B66E-419A-9AA0-7410072F1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29ED1F41-E897-4D2E-A2E5-803B2594485A}"/>
              </a:ext>
            </a:extLst>
          </p:cNvPr>
          <p:cNvSpPr txBox="1"/>
          <p:nvPr/>
        </p:nvSpPr>
        <p:spPr>
          <a:xfrm>
            <a:off x="1283439" y="167734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r>
              <a:rPr lang="zh-CN" altLang="en-US" kern="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id-ID" kern="0" spc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9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1233" y="2833255"/>
            <a:ext cx="9050767" cy="11914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707711" y="1983127"/>
            <a:ext cx="2891746" cy="289174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4607615" y="297376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36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体 方 案 设 计</a:t>
            </a:r>
            <a:endParaRPr lang="en-US" sz="36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2021" y="2740601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“</a:t>
            </a:r>
            <a:endParaRPr lang="id-ID" sz="5333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5586" y="3502906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”</a:t>
            </a:r>
            <a:endParaRPr lang="id-ID" sz="5333" dirty="0">
              <a:solidFill>
                <a:schemeClr val="bg1"/>
              </a:solidFill>
            </a:endParaRPr>
          </a:p>
        </p:txBody>
      </p:sp>
      <p:pic>
        <p:nvPicPr>
          <p:cNvPr id="17" name="Picture 60">
            <a:extLst>
              <a:ext uri="{FF2B5EF4-FFF2-40B4-BE49-F238E27FC236}">
                <a16:creationId xmlns:a16="http://schemas.microsoft.com/office/drawing/2014/main" id="{42B9EB37-A7AA-48F0-8691-F305364F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5" y="2100714"/>
            <a:ext cx="2635878" cy="2635878"/>
          </a:xfrm>
          <a:prstGeom prst="ellipse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1" name="TextBox 91">
            <a:extLst>
              <a:ext uri="{FF2B5EF4-FFF2-40B4-BE49-F238E27FC236}">
                <a16:creationId xmlns:a16="http://schemas.microsoft.com/office/drawing/2014/main" id="{7D77D6F8-4CFF-409E-8149-492C2C500B38}"/>
              </a:ext>
            </a:extLst>
          </p:cNvPr>
          <p:cNvSpPr txBox="1"/>
          <p:nvPr/>
        </p:nvSpPr>
        <p:spPr>
          <a:xfrm>
            <a:off x="777034" y="500139"/>
            <a:ext cx="601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堆肥发酵塔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的结构设计及分析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4AE521E3-9B3A-4FD6-A93B-2BDE056EC053}"/>
              </a:ext>
            </a:extLst>
          </p:cNvPr>
          <p:cNvSpPr/>
          <p:nvPr/>
        </p:nvSpPr>
        <p:spPr>
          <a:xfrm>
            <a:off x="777034" y="1016819"/>
            <a:ext cx="6098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Structure design and analysis of composting fermentation tower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0BA7EE2-36BB-4440-B788-8E724320D6E8}"/>
              </a:ext>
            </a:extLst>
          </p:cNvPr>
          <p:cNvSpPr/>
          <p:nvPr/>
        </p:nvSpPr>
        <p:spPr>
          <a:xfrm>
            <a:off x="4663167" y="3565388"/>
            <a:ext cx="3821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Unloading </a:t>
            </a:r>
            <a:r>
              <a:rPr lang="en-US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M</a:t>
            </a:r>
            <a:r>
              <a:rPr lang="id-ID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echanism </a:t>
            </a:r>
            <a:r>
              <a:rPr lang="en-US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D</a:t>
            </a:r>
            <a:r>
              <a:rPr lang="id-ID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esign</a:t>
            </a:r>
            <a:endParaRPr lang="id-ID" sz="1600" spc="3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20" grpId="0"/>
      <p:bldP spid="22" grpId="0"/>
      <p:bldP spid="21" grpId="0"/>
      <p:bldP spid="2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7034" y="2046673"/>
            <a:ext cx="4745942" cy="17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通过液压油缸控制将推板推出一段距离，形成一个缺口，推动卸料的同时由于挡板的阻力，有机肥会掉入第二层，接着控制液压油缸将推板恢复原位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91">
            <a:extLst>
              <a:ext uri="{FF2B5EF4-FFF2-40B4-BE49-F238E27FC236}">
                <a16:creationId xmlns:a16="http://schemas.microsoft.com/office/drawing/2014/main" id="{799355B0-1BCA-49C8-A3DF-9AC6190AC974}"/>
              </a:ext>
            </a:extLst>
          </p:cNvPr>
          <p:cNvSpPr txBox="1"/>
          <p:nvPr/>
        </p:nvSpPr>
        <p:spPr>
          <a:xfrm>
            <a:off x="777034" y="500139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15743BC6-189B-4B9E-A0E9-7EE5679009D9}"/>
              </a:ext>
            </a:extLst>
          </p:cNvPr>
          <p:cNvSpPr/>
          <p:nvPr/>
        </p:nvSpPr>
        <p:spPr>
          <a:xfrm>
            <a:off x="777034" y="1016819"/>
            <a:ext cx="2821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Unloading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M</a:t>
            </a:r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echanism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D</a:t>
            </a:r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esign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55472C4-9620-4D1C-93E8-79EE51614F4E}"/>
              </a:ext>
            </a:extLst>
          </p:cNvPr>
          <p:cNvSpPr txBox="1"/>
          <p:nvPr/>
        </p:nvSpPr>
        <p:spPr>
          <a:xfrm>
            <a:off x="11042933" y="3192451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卸料推板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2D2860-9B3C-4D3B-BF88-6DDDA9A6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38" y="1186096"/>
            <a:ext cx="5046528" cy="3550677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9DCCA6FB-5C03-4B32-9657-9D4E9EAA113B}"/>
              </a:ext>
            </a:extLst>
          </p:cNvPr>
          <p:cNvSpPr txBox="1"/>
          <p:nvPr/>
        </p:nvSpPr>
        <p:spPr>
          <a:xfrm>
            <a:off x="9593036" y="3596521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主框架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00FC0C4-59C8-40B8-8CE7-81CA0D281A87}"/>
              </a:ext>
            </a:extLst>
          </p:cNvPr>
          <p:cNvSpPr txBox="1"/>
          <p:nvPr/>
        </p:nvSpPr>
        <p:spPr>
          <a:xfrm>
            <a:off x="7648188" y="4218704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液压油缸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6E099590-0AB6-4D09-B96D-694032F198F4}"/>
              </a:ext>
            </a:extLst>
          </p:cNvPr>
          <p:cNvSpPr txBox="1"/>
          <p:nvPr/>
        </p:nvSpPr>
        <p:spPr>
          <a:xfrm>
            <a:off x="1283439" y="167734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卸料</a:t>
            </a:r>
            <a:r>
              <a:rPr lang="zh-CN" altLang="en-US" kern="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设计方案一</a:t>
            </a:r>
            <a:endParaRPr lang="id-ID" kern="0" spc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499">
            <a:extLst>
              <a:ext uri="{FF2B5EF4-FFF2-40B4-BE49-F238E27FC236}">
                <a16:creationId xmlns:a16="http://schemas.microsoft.com/office/drawing/2014/main" id="{6C09913C-D4DA-46A9-A2F5-6593A89083D3}"/>
              </a:ext>
            </a:extLst>
          </p:cNvPr>
          <p:cNvGrpSpPr/>
          <p:nvPr/>
        </p:nvGrpSpPr>
        <p:grpSpPr>
          <a:xfrm>
            <a:off x="912455" y="1692729"/>
            <a:ext cx="235564" cy="338555"/>
            <a:chOff x="-1587" y="-1587"/>
            <a:chExt cx="341312" cy="490537"/>
          </a:xfrm>
          <a:solidFill>
            <a:schemeClr val="bg1">
              <a:lumMod val="50000"/>
            </a:schemeClr>
          </a:solidFill>
        </p:grpSpPr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FA07D500-15EB-4686-ACE6-A26706B18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58CC69F2-62A7-458C-921F-F02A99274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8378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9" grpId="0"/>
      <p:bldP spid="14" grpId="0"/>
      <p:bldP spid="15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7034" y="2046673"/>
            <a:ext cx="474594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通过将旋转轴固定在卸料板的中心位置，卸料板绕中心旋转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°形成一个缺口，有机肥将掉入第二层，接着控制将卸料板旋转到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°恢复原位。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55472C4-9620-4D1C-93E8-79EE51614F4E}"/>
              </a:ext>
            </a:extLst>
          </p:cNvPr>
          <p:cNvSpPr txBox="1"/>
          <p:nvPr/>
        </p:nvSpPr>
        <p:spPr>
          <a:xfrm>
            <a:off x="9751028" y="3469988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旋转叶片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2D2860-9B3C-4D3B-BF88-6DDDA9A6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73" y="1407635"/>
            <a:ext cx="3707179" cy="3940092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9DCCA6FB-5C03-4B32-9657-9D4E9EAA113B}"/>
              </a:ext>
            </a:extLst>
          </p:cNvPr>
          <p:cNvSpPr txBox="1"/>
          <p:nvPr/>
        </p:nvSpPr>
        <p:spPr>
          <a:xfrm>
            <a:off x="9751028" y="3940470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主框架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00FC0C4-59C8-40B8-8CE7-81CA0D281A87}"/>
              </a:ext>
            </a:extLst>
          </p:cNvPr>
          <p:cNvSpPr txBox="1"/>
          <p:nvPr/>
        </p:nvSpPr>
        <p:spPr>
          <a:xfrm>
            <a:off x="9751028" y="4490209"/>
            <a:ext cx="9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旋转轴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607D6B86-201A-4C78-A73B-9EF2AC76941B}"/>
              </a:ext>
            </a:extLst>
          </p:cNvPr>
          <p:cNvSpPr txBox="1"/>
          <p:nvPr/>
        </p:nvSpPr>
        <p:spPr>
          <a:xfrm>
            <a:off x="1283439" y="167734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卸料</a:t>
            </a:r>
            <a:r>
              <a:rPr lang="zh-CN" altLang="en-US" kern="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设计方案二</a:t>
            </a:r>
            <a:endParaRPr lang="id-ID" kern="0" spc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499">
            <a:extLst>
              <a:ext uri="{FF2B5EF4-FFF2-40B4-BE49-F238E27FC236}">
                <a16:creationId xmlns:a16="http://schemas.microsoft.com/office/drawing/2014/main" id="{D5CF68A5-C985-4C33-B353-3FAEE9BE0E67}"/>
              </a:ext>
            </a:extLst>
          </p:cNvPr>
          <p:cNvGrpSpPr/>
          <p:nvPr/>
        </p:nvGrpSpPr>
        <p:grpSpPr>
          <a:xfrm>
            <a:off x="912455" y="1692729"/>
            <a:ext cx="235564" cy="338555"/>
            <a:chOff x="-1587" y="-1587"/>
            <a:chExt cx="341312" cy="490537"/>
          </a:xfrm>
          <a:solidFill>
            <a:schemeClr val="bg1">
              <a:lumMod val="50000"/>
            </a:schemeClr>
          </a:solidFill>
        </p:grpSpPr>
        <p:sp>
          <p:nvSpPr>
            <p:cNvPr id="19" name="Freeform 139">
              <a:extLst>
                <a:ext uri="{FF2B5EF4-FFF2-40B4-BE49-F238E27FC236}">
                  <a16:creationId xmlns:a16="http://schemas.microsoft.com/office/drawing/2014/main" id="{D3EAB6ED-D529-4B02-BF3B-528F3123B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508EE57D-B4EA-4AB5-995B-3838085CF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TextBox 91">
            <a:extLst>
              <a:ext uri="{FF2B5EF4-FFF2-40B4-BE49-F238E27FC236}">
                <a16:creationId xmlns:a16="http://schemas.microsoft.com/office/drawing/2014/main" id="{080FB1E3-F0E2-49AE-A229-461195D72027}"/>
              </a:ext>
            </a:extLst>
          </p:cNvPr>
          <p:cNvSpPr txBox="1"/>
          <p:nvPr/>
        </p:nvSpPr>
        <p:spPr>
          <a:xfrm>
            <a:off x="777034" y="500139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030F3DE2-C03C-470F-85D0-B9050079A132}"/>
              </a:ext>
            </a:extLst>
          </p:cNvPr>
          <p:cNvSpPr/>
          <p:nvPr/>
        </p:nvSpPr>
        <p:spPr>
          <a:xfrm>
            <a:off x="777034" y="1016819"/>
            <a:ext cx="2821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Unloading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M</a:t>
            </a:r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echanism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D</a:t>
            </a:r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esign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  <p:bldP spid="17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7034" y="2046673"/>
            <a:ext cx="4745942" cy="253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根据有机肥的发酵原理，有机肥一般发酵时间为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天，所以将设备设计成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层样式。从最高层放入有机肥原料，第二天通过卸料装置控制将有机肥原料放入第二层，再将新的有机肥原料重新放入第一层，这样循环反复下去直至第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天就能得到发酵好的有机肥。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607D6B86-201A-4C78-A73B-9EF2AC76941B}"/>
              </a:ext>
            </a:extLst>
          </p:cNvPr>
          <p:cNvSpPr txBox="1"/>
          <p:nvPr/>
        </p:nvSpPr>
        <p:spPr>
          <a:xfrm>
            <a:off x="1283439" y="16773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kern="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kern="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id-ID" kern="0" spc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499">
            <a:extLst>
              <a:ext uri="{FF2B5EF4-FFF2-40B4-BE49-F238E27FC236}">
                <a16:creationId xmlns:a16="http://schemas.microsoft.com/office/drawing/2014/main" id="{D5CF68A5-C985-4C33-B353-3FAEE9BE0E67}"/>
              </a:ext>
            </a:extLst>
          </p:cNvPr>
          <p:cNvGrpSpPr/>
          <p:nvPr/>
        </p:nvGrpSpPr>
        <p:grpSpPr>
          <a:xfrm>
            <a:off x="912455" y="1692729"/>
            <a:ext cx="235564" cy="338555"/>
            <a:chOff x="-1587" y="-1587"/>
            <a:chExt cx="341312" cy="490537"/>
          </a:xfrm>
          <a:solidFill>
            <a:schemeClr val="bg1">
              <a:lumMod val="50000"/>
            </a:schemeClr>
          </a:solidFill>
        </p:grpSpPr>
        <p:sp>
          <p:nvSpPr>
            <p:cNvPr id="19" name="Freeform 139">
              <a:extLst>
                <a:ext uri="{FF2B5EF4-FFF2-40B4-BE49-F238E27FC236}">
                  <a16:creationId xmlns:a16="http://schemas.microsoft.com/office/drawing/2014/main" id="{D3EAB6ED-D529-4B02-BF3B-528F3123B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7" y="-1587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508EE57D-B4EA-4AB5-995B-3838085CF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3" y="7461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TextBox 91">
            <a:extLst>
              <a:ext uri="{FF2B5EF4-FFF2-40B4-BE49-F238E27FC236}">
                <a16:creationId xmlns:a16="http://schemas.microsoft.com/office/drawing/2014/main" id="{080FB1E3-F0E2-49AE-A229-461195D72027}"/>
              </a:ext>
            </a:extLst>
          </p:cNvPr>
          <p:cNvSpPr txBox="1"/>
          <p:nvPr/>
        </p:nvSpPr>
        <p:spPr>
          <a:xfrm>
            <a:off x="777034" y="500139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030F3DE2-C03C-470F-85D0-B9050079A132}"/>
              </a:ext>
            </a:extLst>
          </p:cNvPr>
          <p:cNvSpPr/>
          <p:nvPr/>
        </p:nvSpPr>
        <p:spPr>
          <a:xfrm>
            <a:off x="777034" y="1016819"/>
            <a:ext cx="2821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Unloading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M</a:t>
            </a:r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echanism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D</a:t>
            </a:r>
            <a:r>
              <a:rPr lang="id-ID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esign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C3EC7-4D4B-42A9-997C-92D82E4A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67" y="1084914"/>
            <a:ext cx="6435566" cy="3361251"/>
          </a:xfrm>
          <a:prstGeom prst="rect">
            <a:avLst/>
          </a:prstGeom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id="{42CA66F8-12A9-47BD-8E44-AA98149E2713}"/>
              </a:ext>
            </a:extLst>
          </p:cNvPr>
          <p:cNvSpPr txBox="1"/>
          <p:nvPr/>
        </p:nvSpPr>
        <p:spPr>
          <a:xfrm>
            <a:off x="5956182" y="4490209"/>
            <a:ext cx="5763237" cy="82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—摆动连接杆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P205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轴承座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—移动杆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—横支架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—挡板固定条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—竖支架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—右支架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—挡板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—液压油缸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10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—左支架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—摆动叶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—钢丝编织液压管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—摆动叶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14</a:t>
            </a:r>
            <a:r>
              <a:rPr lang="zh-CN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—立式手动液压站</a:t>
            </a:r>
          </a:p>
        </p:txBody>
      </p:sp>
    </p:spTree>
    <p:extLst>
      <p:ext uri="{BB962C8B-B14F-4D97-AF65-F5344CB8AC3E}">
        <p14:creationId xmlns:p14="http://schemas.microsoft.com/office/powerpoint/2010/main" val="24784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6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41233" y="2833255"/>
            <a:ext cx="9050767" cy="11914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707711" y="1983127"/>
            <a:ext cx="2891746" cy="289174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4663167" y="294956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36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要 零 部 件 的 设 计</a:t>
            </a:r>
            <a:endParaRPr lang="en-US" sz="36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2021" y="2740601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“</a:t>
            </a:r>
            <a:endParaRPr lang="id-ID" sz="5333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1193" y="3527141"/>
            <a:ext cx="44114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867" dirty="0">
                <a:solidFill>
                  <a:schemeClr val="bg1"/>
                </a:solidFill>
                <a:latin typeface="PT Sans" panose="020B0503020203020204" pitchFamily="34" charset="0"/>
              </a:rPr>
              <a:t>”</a:t>
            </a:r>
            <a:endParaRPr lang="id-ID" sz="5333" dirty="0">
              <a:solidFill>
                <a:schemeClr val="bg1"/>
              </a:solidFill>
            </a:endParaRPr>
          </a:p>
        </p:txBody>
      </p:sp>
      <p:pic>
        <p:nvPicPr>
          <p:cNvPr id="17" name="Picture 60">
            <a:extLst>
              <a:ext uri="{FF2B5EF4-FFF2-40B4-BE49-F238E27FC236}">
                <a16:creationId xmlns:a16="http://schemas.microsoft.com/office/drawing/2014/main" id="{42B9EB37-A7AA-48F0-8691-F305364FE9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5" y="2100714"/>
            <a:ext cx="2635878" cy="2635878"/>
          </a:xfrm>
          <a:prstGeom prst="ellipse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1" name="TextBox 91">
            <a:extLst>
              <a:ext uri="{FF2B5EF4-FFF2-40B4-BE49-F238E27FC236}">
                <a16:creationId xmlns:a16="http://schemas.microsoft.com/office/drawing/2014/main" id="{7D77D6F8-4CFF-409E-8149-492C2C500B38}"/>
              </a:ext>
            </a:extLst>
          </p:cNvPr>
          <p:cNvSpPr txBox="1"/>
          <p:nvPr/>
        </p:nvSpPr>
        <p:spPr>
          <a:xfrm>
            <a:off x="777034" y="500139"/>
            <a:ext cx="601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堆肥发酵塔</a:t>
            </a:r>
            <a:r>
              <a:rPr lang="zh-CN" altLang="en-US" sz="3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的结构设计及分析</a:t>
            </a:r>
            <a:endParaRPr lang="id-ID" sz="3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4AE521E3-9B3A-4FD6-A93B-2BDE056EC053}"/>
              </a:ext>
            </a:extLst>
          </p:cNvPr>
          <p:cNvSpPr/>
          <p:nvPr/>
        </p:nvSpPr>
        <p:spPr>
          <a:xfrm>
            <a:off x="777034" y="1016819"/>
            <a:ext cx="6098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Structure design and analysis of composting fermentation tower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0BA7EE2-36BB-4440-B788-8E724320D6E8}"/>
              </a:ext>
            </a:extLst>
          </p:cNvPr>
          <p:cNvSpPr/>
          <p:nvPr/>
        </p:nvSpPr>
        <p:spPr>
          <a:xfrm>
            <a:off x="4663167" y="3565388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1600" spc="300" dirty="0">
                <a:solidFill>
                  <a:schemeClr val="bg1"/>
                </a:solidFill>
                <a:latin typeface="Raleway" panose="020B0003030101060003" pitchFamily="34" charset="0"/>
              </a:rPr>
              <a:t>Main Parts Design</a:t>
            </a:r>
          </a:p>
        </p:txBody>
      </p:sp>
    </p:spTree>
    <p:extLst>
      <p:ext uri="{BB962C8B-B14F-4D97-AF65-F5344CB8AC3E}">
        <p14:creationId xmlns:p14="http://schemas.microsoft.com/office/powerpoint/2010/main" val="32945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20" grpId="0"/>
      <p:bldP spid="22" grpId="0"/>
      <p:bldP spid="21" grpId="0"/>
      <p:bldP spid="24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3534</TotalTime>
  <Words>970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PT Sans</vt:lpstr>
      <vt:lpstr>Raleway</vt:lpstr>
      <vt:lpstr>微软雅黑</vt:lpstr>
      <vt:lpstr>微软雅黑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盛华 袁</cp:lastModifiedBy>
  <cp:revision>458</cp:revision>
  <dcterms:created xsi:type="dcterms:W3CDTF">2014-06-26T04:26:33Z</dcterms:created>
  <dcterms:modified xsi:type="dcterms:W3CDTF">2019-01-06T08:09:47Z</dcterms:modified>
</cp:coreProperties>
</file>