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56" r:id="rId2"/>
    <p:sldId id="268" r:id="rId3"/>
    <p:sldId id="298" r:id="rId4"/>
    <p:sldId id="297" r:id="rId5"/>
    <p:sldId id="271" r:id="rId6"/>
    <p:sldId id="272" r:id="rId7"/>
    <p:sldId id="273" r:id="rId8"/>
    <p:sldId id="274" r:id="rId9"/>
    <p:sldId id="275" r:id="rId10"/>
    <p:sldId id="276" r:id="rId11"/>
    <p:sldId id="277" r:id="rId12"/>
    <p:sldId id="278" r:id="rId13"/>
    <p:sldId id="283" r:id="rId14"/>
    <p:sldId id="286" r:id="rId15"/>
    <p:sldId id="289" r:id="rId16"/>
    <p:sldId id="292" r:id="rId17"/>
    <p:sldId id="293" r:id="rId18"/>
    <p:sldId id="294" r:id="rId19"/>
    <p:sldId id="295" r:id="rId20"/>
    <p:sldId id="26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2" autoAdjust="0"/>
    <p:restoredTop sz="91358" autoAdjust="0"/>
  </p:normalViewPr>
  <p:slideViewPr>
    <p:cSldViewPr snapToGrid="0">
      <p:cViewPr varScale="1">
        <p:scale>
          <a:sx n="66" d="100"/>
          <a:sy n="66" d="100"/>
        </p:scale>
        <p:origin x="628" y="32"/>
      </p:cViewPr>
      <p:guideLst/>
    </p:cSldViewPr>
  </p:slideViewPr>
  <p:notesTextViewPr>
    <p:cViewPr>
      <p:scale>
        <a:sx n="1" d="1"/>
        <a:sy n="1" d="1"/>
      </p:scale>
      <p:origin x="0" y="0"/>
    </p:cViewPr>
  </p:notesTextViewPr>
  <p:notesViewPr>
    <p:cSldViewPr snapToGrid="0">
      <p:cViewPr varScale="1">
        <p:scale>
          <a:sx n="60" d="100"/>
          <a:sy n="60" d="100"/>
        </p:scale>
        <p:origin x="1670"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adav, Roumil" userId="8753253f-22d8-4ce7-925d-c05cb64f2847" providerId="ADAL" clId="{A5458338-9290-4361-A78C-8B9322E18881}"/>
    <pc:docChg chg="addSld delSld modSld">
      <pc:chgData name="Yaadav, Roumil" userId="8753253f-22d8-4ce7-925d-c05cb64f2847" providerId="ADAL" clId="{A5458338-9290-4361-A78C-8B9322E18881}" dt="2024-06-17T05:40:30.575" v="26" actId="47"/>
      <pc:docMkLst>
        <pc:docMk/>
      </pc:docMkLst>
      <pc:sldChg chg="modSp mod">
        <pc:chgData name="Yaadav, Roumil" userId="8753253f-22d8-4ce7-925d-c05cb64f2847" providerId="ADAL" clId="{A5458338-9290-4361-A78C-8B9322E18881}" dt="2024-06-17T04:14:29.050" v="6" actId="6549"/>
        <pc:sldMkLst>
          <pc:docMk/>
          <pc:sldMk cId="153491007" sldId="268"/>
        </pc:sldMkLst>
        <pc:spChg chg="mod">
          <ac:chgData name="Yaadav, Roumil" userId="8753253f-22d8-4ce7-925d-c05cb64f2847" providerId="ADAL" clId="{A5458338-9290-4361-A78C-8B9322E18881}" dt="2024-06-17T04:14:20.922" v="4" actId="20577"/>
          <ac:spMkLst>
            <pc:docMk/>
            <pc:sldMk cId="153491007" sldId="268"/>
            <ac:spMk id="2" creationId="{042C824B-4279-4D47-92DD-71F5353FAA23}"/>
          </ac:spMkLst>
        </pc:spChg>
        <pc:spChg chg="mod">
          <ac:chgData name="Yaadav, Roumil" userId="8753253f-22d8-4ce7-925d-c05cb64f2847" providerId="ADAL" clId="{A5458338-9290-4361-A78C-8B9322E18881}" dt="2024-06-17T04:14:29.050" v="6" actId="6549"/>
          <ac:spMkLst>
            <pc:docMk/>
            <pc:sldMk cId="153491007" sldId="268"/>
            <ac:spMk id="4" creationId="{5501488E-A660-8D04-4B11-811F19956D84}"/>
          </ac:spMkLst>
        </pc:spChg>
      </pc:sldChg>
      <pc:sldChg chg="del">
        <pc:chgData name="Yaadav, Roumil" userId="8753253f-22d8-4ce7-925d-c05cb64f2847" providerId="ADAL" clId="{A5458338-9290-4361-A78C-8B9322E18881}" dt="2024-06-17T05:40:30.575" v="26" actId="47"/>
        <pc:sldMkLst>
          <pc:docMk/>
          <pc:sldMk cId="2950712024" sldId="296"/>
        </pc:sldMkLst>
      </pc:sldChg>
      <pc:sldChg chg="modSp add mod">
        <pc:chgData name="Yaadav, Roumil" userId="8753253f-22d8-4ce7-925d-c05cb64f2847" providerId="ADAL" clId="{A5458338-9290-4361-A78C-8B9322E18881}" dt="2024-06-17T04:15:24.708" v="25" actId="20577"/>
        <pc:sldMkLst>
          <pc:docMk/>
          <pc:sldMk cId="260969989" sldId="298"/>
        </pc:sldMkLst>
        <pc:spChg chg="mod">
          <ac:chgData name="Yaadav, Roumil" userId="8753253f-22d8-4ce7-925d-c05cb64f2847" providerId="ADAL" clId="{A5458338-9290-4361-A78C-8B9322E18881}" dt="2024-06-17T04:14:50.959" v="20" actId="20577"/>
          <ac:spMkLst>
            <pc:docMk/>
            <pc:sldMk cId="260969989" sldId="298"/>
            <ac:spMk id="2" creationId="{042C824B-4279-4D47-92DD-71F5353FAA23}"/>
          </ac:spMkLst>
        </pc:spChg>
        <pc:spChg chg="mod">
          <ac:chgData name="Yaadav, Roumil" userId="8753253f-22d8-4ce7-925d-c05cb64f2847" providerId="ADAL" clId="{A5458338-9290-4361-A78C-8B9322E18881}" dt="2024-06-17T04:15:24.708" v="25" actId="20577"/>
          <ac:spMkLst>
            <pc:docMk/>
            <pc:sldMk cId="260969989" sldId="298"/>
            <ac:spMk id="4" creationId="{5501488E-A660-8D04-4B11-811F19956D84}"/>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2E547D-1406-4A6F-8F93-E441204CE6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6667F8A-B889-49B3-AC77-5DDF11A08AF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3B2889B-A0AC-4482-8592-5C96F2309420}" type="datetimeFigureOut">
              <a:rPr lang="en-US" smtClean="0"/>
              <a:t>6/17/2024</a:t>
            </a:fld>
            <a:endParaRPr lang="en-US"/>
          </a:p>
        </p:txBody>
      </p:sp>
      <p:sp>
        <p:nvSpPr>
          <p:cNvPr id="4" name="Footer Placeholder 3">
            <a:extLst>
              <a:ext uri="{FF2B5EF4-FFF2-40B4-BE49-F238E27FC236}">
                <a16:creationId xmlns:a16="http://schemas.microsoft.com/office/drawing/2014/main" id="{567AFD4F-C0E7-421C-AF77-6F9CC963C9C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074AB9F-6726-4FB1-8769-82E23336CE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529299-61FF-4B93-ADA6-2FD5975D62F6}" type="slidenum">
              <a:rPr lang="en-US" smtClean="0"/>
              <a:t>‹#›</a:t>
            </a:fld>
            <a:endParaRPr lang="en-US"/>
          </a:p>
        </p:txBody>
      </p:sp>
    </p:spTree>
    <p:extLst>
      <p:ext uri="{BB962C8B-B14F-4D97-AF65-F5344CB8AC3E}">
        <p14:creationId xmlns:p14="http://schemas.microsoft.com/office/powerpoint/2010/main" val="1416270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0EB223-FFC0-462A-A3B8-EAA7CE0F8CBD}" type="datetimeFigureOut">
              <a:rPr lang="en-US" smtClean="0"/>
              <a:t>6/17/2024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849E9A-41F7-4779-A581-48A7C374A227}" type="slidenum">
              <a:rPr lang="en-US" smtClean="0"/>
              <a:t>‹#›</a:t>
            </a:fld>
            <a:endParaRPr lang="en-US" dirty="0"/>
          </a:p>
        </p:txBody>
      </p:sp>
    </p:spTree>
    <p:extLst>
      <p:ext uri="{BB962C8B-B14F-4D97-AF65-F5344CB8AC3E}">
        <p14:creationId xmlns:p14="http://schemas.microsoft.com/office/powerpoint/2010/main" val="11555188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C849E9A-41F7-4779-A581-48A7C374A227}" type="slidenum">
              <a:rPr lang="en-US" smtClean="0"/>
              <a:t>1</a:t>
            </a:fld>
            <a:endParaRPr lang="en-US" dirty="0"/>
          </a:p>
        </p:txBody>
      </p:sp>
    </p:spTree>
    <p:extLst>
      <p:ext uri="{BB962C8B-B14F-4D97-AF65-F5344CB8AC3E}">
        <p14:creationId xmlns:p14="http://schemas.microsoft.com/office/powerpoint/2010/main" val="37432226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10</a:t>
            </a:fld>
            <a:endParaRPr lang="en-US" dirty="0"/>
          </a:p>
        </p:txBody>
      </p:sp>
    </p:spTree>
    <p:extLst>
      <p:ext uri="{BB962C8B-B14F-4D97-AF65-F5344CB8AC3E}">
        <p14:creationId xmlns:p14="http://schemas.microsoft.com/office/powerpoint/2010/main" val="14896515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11</a:t>
            </a:fld>
            <a:endParaRPr lang="en-US" dirty="0"/>
          </a:p>
        </p:txBody>
      </p:sp>
    </p:spTree>
    <p:extLst>
      <p:ext uri="{BB962C8B-B14F-4D97-AF65-F5344CB8AC3E}">
        <p14:creationId xmlns:p14="http://schemas.microsoft.com/office/powerpoint/2010/main" val="3583127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12</a:t>
            </a:fld>
            <a:endParaRPr lang="en-US" dirty="0"/>
          </a:p>
        </p:txBody>
      </p:sp>
    </p:spTree>
    <p:extLst>
      <p:ext uri="{BB962C8B-B14F-4D97-AF65-F5344CB8AC3E}">
        <p14:creationId xmlns:p14="http://schemas.microsoft.com/office/powerpoint/2010/main" val="22621498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13</a:t>
            </a:fld>
            <a:endParaRPr lang="en-US" dirty="0"/>
          </a:p>
        </p:txBody>
      </p:sp>
    </p:spTree>
    <p:extLst>
      <p:ext uri="{BB962C8B-B14F-4D97-AF65-F5344CB8AC3E}">
        <p14:creationId xmlns:p14="http://schemas.microsoft.com/office/powerpoint/2010/main" val="15736174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14</a:t>
            </a:fld>
            <a:endParaRPr lang="en-US" dirty="0"/>
          </a:p>
        </p:txBody>
      </p:sp>
    </p:spTree>
    <p:extLst>
      <p:ext uri="{BB962C8B-B14F-4D97-AF65-F5344CB8AC3E}">
        <p14:creationId xmlns:p14="http://schemas.microsoft.com/office/powerpoint/2010/main" val="36419735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15</a:t>
            </a:fld>
            <a:endParaRPr lang="en-US" dirty="0"/>
          </a:p>
        </p:txBody>
      </p:sp>
    </p:spTree>
    <p:extLst>
      <p:ext uri="{BB962C8B-B14F-4D97-AF65-F5344CB8AC3E}">
        <p14:creationId xmlns:p14="http://schemas.microsoft.com/office/powerpoint/2010/main" val="16659049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16</a:t>
            </a:fld>
            <a:endParaRPr lang="en-US" dirty="0"/>
          </a:p>
        </p:txBody>
      </p:sp>
    </p:spTree>
    <p:extLst>
      <p:ext uri="{BB962C8B-B14F-4D97-AF65-F5344CB8AC3E}">
        <p14:creationId xmlns:p14="http://schemas.microsoft.com/office/powerpoint/2010/main" val="39859842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17</a:t>
            </a:fld>
            <a:endParaRPr lang="en-US" dirty="0"/>
          </a:p>
        </p:txBody>
      </p:sp>
    </p:spTree>
    <p:extLst>
      <p:ext uri="{BB962C8B-B14F-4D97-AF65-F5344CB8AC3E}">
        <p14:creationId xmlns:p14="http://schemas.microsoft.com/office/powerpoint/2010/main" val="17385628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18</a:t>
            </a:fld>
            <a:endParaRPr lang="en-US" dirty="0"/>
          </a:p>
        </p:txBody>
      </p:sp>
    </p:spTree>
    <p:extLst>
      <p:ext uri="{BB962C8B-B14F-4D97-AF65-F5344CB8AC3E}">
        <p14:creationId xmlns:p14="http://schemas.microsoft.com/office/powerpoint/2010/main" val="15770189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19</a:t>
            </a:fld>
            <a:endParaRPr lang="en-US" dirty="0"/>
          </a:p>
        </p:txBody>
      </p:sp>
    </p:spTree>
    <p:extLst>
      <p:ext uri="{BB962C8B-B14F-4D97-AF65-F5344CB8AC3E}">
        <p14:creationId xmlns:p14="http://schemas.microsoft.com/office/powerpoint/2010/main" val="69804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2</a:t>
            </a:fld>
            <a:endParaRPr lang="en-US" dirty="0"/>
          </a:p>
        </p:txBody>
      </p:sp>
    </p:spTree>
    <p:extLst>
      <p:ext uri="{BB962C8B-B14F-4D97-AF65-F5344CB8AC3E}">
        <p14:creationId xmlns:p14="http://schemas.microsoft.com/office/powerpoint/2010/main" val="41921025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panose="020B0502040204020203" pitchFamily="34" charset="0"/>
                <a:cs typeface="Segoe UI" panose="020B0502040204020203" pitchFamily="34" charset="0"/>
              </a:rPr>
              <a:t>You can use this slide as your opening or closing slide.  Should you choose to use it as a closing, make sure you review the main points of your presentation.  One creative way to do that is by adding animations to the various graphics on a slide.  This slide has 4 different graphics, and, when you view the slideshow, you will see that you can click to reveal the next graphic.  Similarly, as you review the main topics in your presentation, you may want each point to show up when you are addressing that topic. </a:t>
            </a: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Add animation to images and graphics: </a:t>
            </a:r>
          </a:p>
          <a:p>
            <a:pPr marL="228600" indent="-228600">
              <a:buAutoNum type="arabicPeriod"/>
            </a:pPr>
            <a:r>
              <a:rPr lang="en-US" dirty="0">
                <a:latin typeface="Segoe UI" panose="020B0502040204020203" pitchFamily="34" charset="0"/>
                <a:cs typeface="Segoe UI" panose="020B0502040204020203" pitchFamily="34" charset="0"/>
              </a:rPr>
              <a:t>Select your image or graphic.</a:t>
            </a:r>
          </a:p>
          <a:p>
            <a:pPr marL="228600" indent="-228600">
              <a:buAutoNum type="arabicPeriod"/>
            </a:pPr>
            <a:r>
              <a:rPr lang="en-US" dirty="0">
                <a:latin typeface="Segoe UI" panose="020B0502040204020203" pitchFamily="34" charset="0"/>
                <a:cs typeface="Segoe UI" panose="020B0502040204020203" pitchFamily="34" charset="0"/>
              </a:rPr>
              <a:t>Click on the Animations tab.</a:t>
            </a:r>
          </a:p>
          <a:p>
            <a:pPr marL="228600" indent="-228600">
              <a:buAutoNum type="arabicPeriod"/>
            </a:pPr>
            <a:r>
              <a:rPr lang="en-US" dirty="0">
                <a:latin typeface="Segoe UI" panose="020B0502040204020203" pitchFamily="34" charset="0"/>
                <a:cs typeface="Segoe UI" panose="020B0502040204020203" pitchFamily="34" charset="0"/>
              </a:rPr>
              <a:t>Choose from the options.  The animation for this slide is “Split”.  The drop-down menu in the Animation section gives even more animations you can use.</a:t>
            </a:r>
          </a:p>
          <a:p>
            <a:pPr marL="228600" indent="-228600">
              <a:buAutoNum type="arabicPeriod"/>
            </a:pPr>
            <a:r>
              <a:rPr lang="en-US" dirty="0">
                <a:latin typeface="Segoe UI" panose="020B0502040204020203" pitchFamily="34" charset="0"/>
                <a:cs typeface="Segoe UI" panose="020B0502040204020203" pitchFamily="34" charset="0"/>
              </a:rPr>
              <a:t>If you have multiple graphics or images, you will see a number appear next to it that notes the order of the animations.</a:t>
            </a:r>
          </a:p>
          <a:p>
            <a:pPr marL="228600" indent="-228600">
              <a:buAutoNum type="arabicPeriod"/>
            </a:pPr>
            <a:endParaRPr lang="en-US" b="1" dirty="0">
              <a:latin typeface="Segoe UI" panose="020B0502040204020203" pitchFamily="34" charset="0"/>
              <a:cs typeface="Segoe UI" panose="020B0502040204020203" pitchFamily="34" charset="0"/>
            </a:endParaRPr>
          </a:p>
          <a:p>
            <a:pPr marL="0" indent="0">
              <a:buNone/>
            </a:pPr>
            <a:r>
              <a:rPr lang="en-US" b="1" dirty="0">
                <a:latin typeface="Segoe UI" panose="020B0502040204020203" pitchFamily="34" charset="0"/>
                <a:cs typeface="Segoe UI" panose="020B0502040204020203" pitchFamily="34" charset="0"/>
              </a:rPr>
              <a:t>Note: You will want to choose the animations carefully.  You do not want to make your audience dizzy from your presentation.</a:t>
            </a:r>
          </a:p>
        </p:txBody>
      </p:sp>
      <p:sp>
        <p:nvSpPr>
          <p:cNvPr id="4" name="Slide Number Placeholder 3"/>
          <p:cNvSpPr>
            <a:spLocks noGrp="1"/>
          </p:cNvSpPr>
          <p:nvPr>
            <p:ph type="sldNum" sz="quarter" idx="10"/>
          </p:nvPr>
        </p:nvSpPr>
        <p:spPr/>
        <p:txBody>
          <a:bodyPr/>
          <a:lstStyle/>
          <a:p>
            <a:fld id="{BC849E9A-41F7-4779-A581-48A7C374A227}" type="slidenum">
              <a:rPr lang="en-US" smtClean="0"/>
              <a:t>20</a:t>
            </a:fld>
            <a:endParaRPr lang="en-US" dirty="0"/>
          </a:p>
        </p:txBody>
      </p:sp>
    </p:spTree>
    <p:extLst>
      <p:ext uri="{BB962C8B-B14F-4D97-AF65-F5344CB8AC3E}">
        <p14:creationId xmlns:p14="http://schemas.microsoft.com/office/powerpoint/2010/main" val="6442024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3</a:t>
            </a:fld>
            <a:endParaRPr lang="en-US" dirty="0"/>
          </a:p>
        </p:txBody>
      </p:sp>
    </p:spTree>
    <p:extLst>
      <p:ext uri="{BB962C8B-B14F-4D97-AF65-F5344CB8AC3E}">
        <p14:creationId xmlns:p14="http://schemas.microsoft.com/office/powerpoint/2010/main" val="30777614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4</a:t>
            </a:fld>
            <a:endParaRPr lang="en-US" dirty="0"/>
          </a:p>
        </p:txBody>
      </p:sp>
    </p:spTree>
    <p:extLst>
      <p:ext uri="{BB962C8B-B14F-4D97-AF65-F5344CB8AC3E}">
        <p14:creationId xmlns:p14="http://schemas.microsoft.com/office/powerpoint/2010/main" val="15806117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5</a:t>
            </a:fld>
            <a:endParaRPr lang="en-US" dirty="0"/>
          </a:p>
        </p:txBody>
      </p:sp>
    </p:spTree>
    <p:extLst>
      <p:ext uri="{BB962C8B-B14F-4D97-AF65-F5344CB8AC3E}">
        <p14:creationId xmlns:p14="http://schemas.microsoft.com/office/powerpoint/2010/main" val="25889595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6</a:t>
            </a:fld>
            <a:endParaRPr lang="en-US" dirty="0"/>
          </a:p>
        </p:txBody>
      </p:sp>
    </p:spTree>
    <p:extLst>
      <p:ext uri="{BB962C8B-B14F-4D97-AF65-F5344CB8AC3E}">
        <p14:creationId xmlns:p14="http://schemas.microsoft.com/office/powerpoint/2010/main" val="30372273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7</a:t>
            </a:fld>
            <a:endParaRPr lang="en-US" dirty="0"/>
          </a:p>
        </p:txBody>
      </p:sp>
    </p:spTree>
    <p:extLst>
      <p:ext uri="{BB962C8B-B14F-4D97-AF65-F5344CB8AC3E}">
        <p14:creationId xmlns:p14="http://schemas.microsoft.com/office/powerpoint/2010/main" val="5545443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8</a:t>
            </a:fld>
            <a:endParaRPr lang="en-US" dirty="0"/>
          </a:p>
        </p:txBody>
      </p:sp>
    </p:spTree>
    <p:extLst>
      <p:ext uri="{BB962C8B-B14F-4D97-AF65-F5344CB8AC3E}">
        <p14:creationId xmlns:p14="http://schemas.microsoft.com/office/powerpoint/2010/main" val="8226612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C849E9A-41F7-4779-A581-48A7C374A227}" type="slidenum">
              <a:rPr lang="en-US" smtClean="0"/>
              <a:t>9</a:t>
            </a:fld>
            <a:endParaRPr lang="en-US" dirty="0"/>
          </a:p>
        </p:txBody>
      </p:sp>
    </p:spTree>
    <p:extLst>
      <p:ext uri="{BB962C8B-B14F-4D97-AF65-F5344CB8AC3E}">
        <p14:creationId xmlns:p14="http://schemas.microsoft.com/office/powerpoint/2010/main" val="492095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718B7-7F68-4CC9-8291-332587FA31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81D6BB-0446-49E8-8677-EADF274E95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5AEE24-534A-40F1-99E4-00B7D5FD9124}"/>
              </a:ext>
            </a:extLst>
          </p:cNvPr>
          <p:cNvSpPr>
            <a:spLocks noGrp="1"/>
          </p:cNvSpPr>
          <p:nvPr>
            <p:ph type="dt" sz="half" idx="10"/>
          </p:nvPr>
        </p:nvSpPr>
        <p:spPr/>
        <p:txBody>
          <a:bodyPr/>
          <a:lstStyle/>
          <a:p>
            <a:fld id="{DECF21A4-E71B-4D3A-AF45-E989C23A7BB1}" type="datetimeFigureOut">
              <a:rPr lang="en-US" smtClean="0"/>
              <a:t>6/17/2024</a:t>
            </a:fld>
            <a:endParaRPr lang="en-US" dirty="0"/>
          </a:p>
        </p:txBody>
      </p:sp>
      <p:sp>
        <p:nvSpPr>
          <p:cNvPr id="5" name="Footer Placeholder 4">
            <a:extLst>
              <a:ext uri="{FF2B5EF4-FFF2-40B4-BE49-F238E27FC236}">
                <a16:creationId xmlns:a16="http://schemas.microsoft.com/office/drawing/2014/main" id="{CD594011-48FF-493D-8286-F62D3455253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880EFCD-7E72-4882-86DC-2F371D7D9516}"/>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152813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47D73-EDDA-49A6-BA12-1CA980DA9B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89B82E-4CA1-47A5-B133-FBD4D8A839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8A267F-D142-4D04-9F03-6CB099E6FA32}"/>
              </a:ext>
            </a:extLst>
          </p:cNvPr>
          <p:cNvSpPr>
            <a:spLocks noGrp="1"/>
          </p:cNvSpPr>
          <p:nvPr>
            <p:ph type="dt" sz="half" idx="10"/>
          </p:nvPr>
        </p:nvSpPr>
        <p:spPr/>
        <p:txBody>
          <a:bodyPr/>
          <a:lstStyle/>
          <a:p>
            <a:fld id="{DECF21A4-E71B-4D3A-AF45-E989C23A7BB1}" type="datetimeFigureOut">
              <a:rPr lang="en-US" smtClean="0"/>
              <a:t>6/17/2024</a:t>
            </a:fld>
            <a:endParaRPr lang="en-US" dirty="0"/>
          </a:p>
        </p:txBody>
      </p:sp>
      <p:sp>
        <p:nvSpPr>
          <p:cNvPr id="5" name="Footer Placeholder 4">
            <a:extLst>
              <a:ext uri="{FF2B5EF4-FFF2-40B4-BE49-F238E27FC236}">
                <a16:creationId xmlns:a16="http://schemas.microsoft.com/office/drawing/2014/main" id="{705127CA-154D-4E90-B776-A2EE71F78D2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5F0BA5-F4EE-4282-B111-76B869BE267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067408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56E92A-52E0-4710-BDEF-0A153468540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A240E1-5EB0-47FD-AA37-BF945D136C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A14243-F1E4-487A-ABEC-30516A01DF2B}"/>
              </a:ext>
            </a:extLst>
          </p:cNvPr>
          <p:cNvSpPr>
            <a:spLocks noGrp="1"/>
          </p:cNvSpPr>
          <p:nvPr>
            <p:ph type="dt" sz="half" idx="10"/>
          </p:nvPr>
        </p:nvSpPr>
        <p:spPr/>
        <p:txBody>
          <a:bodyPr/>
          <a:lstStyle/>
          <a:p>
            <a:fld id="{DECF21A4-E71B-4D3A-AF45-E989C23A7BB1}" type="datetimeFigureOut">
              <a:rPr lang="en-US" smtClean="0"/>
              <a:t>6/17/2024</a:t>
            </a:fld>
            <a:endParaRPr lang="en-US" dirty="0"/>
          </a:p>
        </p:txBody>
      </p:sp>
      <p:sp>
        <p:nvSpPr>
          <p:cNvPr id="5" name="Footer Placeholder 4">
            <a:extLst>
              <a:ext uri="{FF2B5EF4-FFF2-40B4-BE49-F238E27FC236}">
                <a16:creationId xmlns:a16="http://schemas.microsoft.com/office/drawing/2014/main" id="{AC358244-98FD-472D-AB8C-075F71C10B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998D5A-820D-4519-967F-33320971CBAB}"/>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4024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34F3-0709-471B-A734-C4B404F55B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795016-AF78-4708-9C5F-21110C197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EA2D1-B124-4454-AFDC-EA60A14BA121}"/>
              </a:ext>
            </a:extLst>
          </p:cNvPr>
          <p:cNvSpPr>
            <a:spLocks noGrp="1"/>
          </p:cNvSpPr>
          <p:nvPr>
            <p:ph type="dt" sz="half" idx="10"/>
          </p:nvPr>
        </p:nvSpPr>
        <p:spPr/>
        <p:txBody>
          <a:bodyPr/>
          <a:lstStyle/>
          <a:p>
            <a:fld id="{DECF21A4-E71B-4D3A-AF45-E989C23A7BB1}" type="datetimeFigureOut">
              <a:rPr lang="en-US" smtClean="0"/>
              <a:t>6/17/2024</a:t>
            </a:fld>
            <a:endParaRPr lang="en-US" dirty="0"/>
          </a:p>
        </p:txBody>
      </p:sp>
      <p:sp>
        <p:nvSpPr>
          <p:cNvPr id="5" name="Footer Placeholder 4">
            <a:extLst>
              <a:ext uri="{FF2B5EF4-FFF2-40B4-BE49-F238E27FC236}">
                <a16:creationId xmlns:a16="http://schemas.microsoft.com/office/drawing/2014/main" id="{B4F58000-F9D7-4A53-A6C5-E5E8154226B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0D22AAD-0D08-4F47-8D5A-EFE29017E8D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213046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36159-1280-4EE9-96D3-A56BD582661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BA27A78-1874-488A-B215-7D763D338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4BB3D1-3138-4B69-BF5D-4B1A213451CA}"/>
              </a:ext>
            </a:extLst>
          </p:cNvPr>
          <p:cNvSpPr>
            <a:spLocks noGrp="1"/>
          </p:cNvSpPr>
          <p:nvPr>
            <p:ph type="dt" sz="half" idx="10"/>
          </p:nvPr>
        </p:nvSpPr>
        <p:spPr/>
        <p:txBody>
          <a:bodyPr/>
          <a:lstStyle/>
          <a:p>
            <a:fld id="{DECF21A4-E71B-4D3A-AF45-E989C23A7BB1}" type="datetimeFigureOut">
              <a:rPr lang="en-US" smtClean="0"/>
              <a:t>6/17/2024</a:t>
            </a:fld>
            <a:endParaRPr lang="en-US" dirty="0"/>
          </a:p>
        </p:txBody>
      </p:sp>
      <p:sp>
        <p:nvSpPr>
          <p:cNvPr id="5" name="Footer Placeholder 4">
            <a:extLst>
              <a:ext uri="{FF2B5EF4-FFF2-40B4-BE49-F238E27FC236}">
                <a16:creationId xmlns:a16="http://schemas.microsoft.com/office/drawing/2014/main" id="{0EFF90C5-31F4-4A22-AC00-3FB5ED291B2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51F787E-B946-4091-ABC6-F9DB06BBEE3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272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CAA11-CC97-44E5-AE4D-808FD741A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3AB6CB-9460-4BCA-86C5-5F26357AB80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9FAB0F6-401D-4BAF-A300-65AD684DF9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561BBA-B185-4B45-B152-3D320E15F550}"/>
              </a:ext>
            </a:extLst>
          </p:cNvPr>
          <p:cNvSpPr>
            <a:spLocks noGrp="1"/>
          </p:cNvSpPr>
          <p:nvPr>
            <p:ph type="dt" sz="half" idx="10"/>
          </p:nvPr>
        </p:nvSpPr>
        <p:spPr/>
        <p:txBody>
          <a:bodyPr/>
          <a:lstStyle/>
          <a:p>
            <a:fld id="{DECF21A4-E71B-4D3A-AF45-E989C23A7BB1}" type="datetimeFigureOut">
              <a:rPr lang="en-US" smtClean="0"/>
              <a:t>6/17/2024</a:t>
            </a:fld>
            <a:endParaRPr lang="en-US" dirty="0"/>
          </a:p>
        </p:txBody>
      </p:sp>
      <p:sp>
        <p:nvSpPr>
          <p:cNvPr id="6" name="Footer Placeholder 5">
            <a:extLst>
              <a:ext uri="{FF2B5EF4-FFF2-40B4-BE49-F238E27FC236}">
                <a16:creationId xmlns:a16="http://schemas.microsoft.com/office/drawing/2014/main" id="{D61CD760-96AC-4821-A56B-0B805F2FAD4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F750665-D5B5-4D0B-B2F0-CB6B027CDEC7}"/>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313806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A47C3-C498-415A-A057-E19BCEB5F2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BF6677F-2712-4810-A3AA-56FA75386D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1B54A-6775-4978-8E19-32694C9B5E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BA1303-B245-476D-BD02-A4E4A359F6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8E898F-5B79-46F1-89C1-F827997CC48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417A4D-2EC9-4294-BFF4-EAE22EE1099A}"/>
              </a:ext>
            </a:extLst>
          </p:cNvPr>
          <p:cNvSpPr>
            <a:spLocks noGrp="1"/>
          </p:cNvSpPr>
          <p:nvPr>
            <p:ph type="dt" sz="half" idx="10"/>
          </p:nvPr>
        </p:nvSpPr>
        <p:spPr/>
        <p:txBody>
          <a:bodyPr/>
          <a:lstStyle/>
          <a:p>
            <a:fld id="{DECF21A4-E71B-4D3A-AF45-E989C23A7BB1}" type="datetimeFigureOut">
              <a:rPr lang="en-US" smtClean="0"/>
              <a:t>6/17/2024</a:t>
            </a:fld>
            <a:endParaRPr lang="en-US" dirty="0"/>
          </a:p>
        </p:txBody>
      </p:sp>
      <p:sp>
        <p:nvSpPr>
          <p:cNvPr id="8" name="Footer Placeholder 7">
            <a:extLst>
              <a:ext uri="{FF2B5EF4-FFF2-40B4-BE49-F238E27FC236}">
                <a16:creationId xmlns:a16="http://schemas.microsoft.com/office/drawing/2014/main" id="{6150E317-3602-42A1-BB7F-0184072E8D5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0CE2C97-E26C-4A8B-93A0-B01E2C7F4522}"/>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225869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F68FC-5755-447A-8D7F-9ADED3E994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AB50287-81AA-46CA-8CB3-53A7F8313741}"/>
              </a:ext>
            </a:extLst>
          </p:cNvPr>
          <p:cNvSpPr>
            <a:spLocks noGrp="1"/>
          </p:cNvSpPr>
          <p:nvPr>
            <p:ph type="dt" sz="half" idx="10"/>
          </p:nvPr>
        </p:nvSpPr>
        <p:spPr/>
        <p:txBody>
          <a:bodyPr/>
          <a:lstStyle/>
          <a:p>
            <a:fld id="{DECF21A4-E71B-4D3A-AF45-E989C23A7BB1}" type="datetimeFigureOut">
              <a:rPr lang="en-US" smtClean="0"/>
              <a:t>6/17/2024</a:t>
            </a:fld>
            <a:endParaRPr lang="en-US" dirty="0"/>
          </a:p>
        </p:txBody>
      </p:sp>
      <p:sp>
        <p:nvSpPr>
          <p:cNvPr id="4" name="Footer Placeholder 3">
            <a:extLst>
              <a:ext uri="{FF2B5EF4-FFF2-40B4-BE49-F238E27FC236}">
                <a16:creationId xmlns:a16="http://schemas.microsoft.com/office/drawing/2014/main" id="{2F1BA4AA-02C9-459E-9362-3DA60E3B597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B2A2C8F-DBB4-4235-A67E-FB4039D9AA24}"/>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4068395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6ACAA5-F8E7-46E9-8BA7-A510948B62CC}"/>
              </a:ext>
            </a:extLst>
          </p:cNvPr>
          <p:cNvSpPr>
            <a:spLocks noGrp="1"/>
          </p:cNvSpPr>
          <p:nvPr>
            <p:ph type="dt" sz="half" idx="10"/>
          </p:nvPr>
        </p:nvSpPr>
        <p:spPr/>
        <p:txBody>
          <a:bodyPr/>
          <a:lstStyle/>
          <a:p>
            <a:fld id="{DECF21A4-E71B-4D3A-AF45-E989C23A7BB1}" type="datetimeFigureOut">
              <a:rPr lang="en-US" smtClean="0"/>
              <a:t>6/17/2024</a:t>
            </a:fld>
            <a:endParaRPr lang="en-US" dirty="0"/>
          </a:p>
        </p:txBody>
      </p:sp>
      <p:sp>
        <p:nvSpPr>
          <p:cNvPr id="3" name="Footer Placeholder 2">
            <a:extLst>
              <a:ext uri="{FF2B5EF4-FFF2-40B4-BE49-F238E27FC236}">
                <a16:creationId xmlns:a16="http://schemas.microsoft.com/office/drawing/2014/main" id="{D1F2DEE8-5654-4DCA-A8D0-D883E52B6FB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B179A5-4329-4057-9DEB-5B6E3AD1183F}"/>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62179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1DA80-336B-4DBB-91A1-6E3E4B3C20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840D456-F0A3-4789-A310-A23F01B2EC0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8A8B05-7071-44D4-80F7-3E8191C9A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D8562E-E6F1-449B-909C-98426BA86B36}"/>
              </a:ext>
            </a:extLst>
          </p:cNvPr>
          <p:cNvSpPr>
            <a:spLocks noGrp="1"/>
          </p:cNvSpPr>
          <p:nvPr>
            <p:ph type="dt" sz="half" idx="10"/>
          </p:nvPr>
        </p:nvSpPr>
        <p:spPr/>
        <p:txBody>
          <a:bodyPr/>
          <a:lstStyle/>
          <a:p>
            <a:fld id="{DECF21A4-E71B-4D3A-AF45-E989C23A7BB1}" type="datetimeFigureOut">
              <a:rPr lang="en-US" smtClean="0"/>
              <a:t>6/17/2024</a:t>
            </a:fld>
            <a:endParaRPr lang="en-US" dirty="0"/>
          </a:p>
        </p:txBody>
      </p:sp>
      <p:sp>
        <p:nvSpPr>
          <p:cNvPr id="6" name="Footer Placeholder 5">
            <a:extLst>
              <a:ext uri="{FF2B5EF4-FFF2-40B4-BE49-F238E27FC236}">
                <a16:creationId xmlns:a16="http://schemas.microsoft.com/office/drawing/2014/main" id="{7EB47A9A-FB08-407B-A73A-0AC513F0FD5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BFF841F-796A-4FE6-B5E0-C8A4986793EE}"/>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08984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D474D-6779-4C23-BD3C-82F5DC3E3E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21096C-E430-49C7-A801-21C0BD95DC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0024828F-334F-4A50-850D-10684F2452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3293F4-2B70-4BB5-A982-219E4133E251}"/>
              </a:ext>
            </a:extLst>
          </p:cNvPr>
          <p:cNvSpPr>
            <a:spLocks noGrp="1"/>
          </p:cNvSpPr>
          <p:nvPr>
            <p:ph type="dt" sz="half" idx="10"/>
          </p:nvPr>
        </p:nvSpPr>
        <p:spPr/>
        <p:txBody>
          <a:bodyPr/>
          <a:lstStyle/>
          <a:p>
            <a:fld id="{DECF21A4-E71B-4D3A-AF45-E989C23A7BB1}" type="datetimeFigureOut">
              <a:rPr lang="en-US" smtClean="0"/>
              <a:t>6/17/2024</a:t>
            </a:fld>
            <a:endParaRPr lang="en-US" dirty="0"/>
          </a:p>
        </p:txBody>
      </p:sp>
      <p:sp>
        <p:nvSpPr>
          <p:cNvPr id="6" name="Footer Placeholder 5">
            <a:extLst>
              <a:ext uri="{FF2B5EF4-FFF2-40B4-BE49-F238E27FC236}">
                <a16:creationId xmlns:a16="http://schemas.microsoft.com/office/drawing/2014/main" id="{C4F9A86F-B378-4759-B50E-2E0BFAE624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0A95BDC-FC58-4638-AA59-A3DA9931FD3D}"/>
              </a:ext>
            </a:extLst>
          </p:cNvPr>
          <p:cNvSpPr>
            <a:spLocks noGrp="1"/>
          </p:cNvSpPr>
          <p:nvPr>
            <p:ph type="sldNum" sz="quarter" idx="12"/>
          </p:nvPr>
        </p:nvSpPr>
        <p:spPr/>
        <p:txBody>
          <a:bodyPr/>
          <a:lstStyle/>
          <a:p>
            <a:fld id="{A6AF1B4E-90EC-4A51-B6E5-B702C054ECB0}" type="slidenum">
              <a:rPr lang="en-US" smtClean="0"/>
              <a:t>‹#›</a:t>
            </a:fld>
            <a:endParaRPr lang="en-US" dirty="0"/>
          </a:p>
        </p:txBody>
      </p:sp>
    </p:spTree>
    <p:extLst>
      <p:ext uri="{BB962C8B-B14F-4D97-AF65-F5344CB8AC3E}">
        <p14:creationId xmlns:p14="http://schemas.microsoft.com/office/powerpoint/2010/main" val="1790833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80BC3B-525F-4038-9330-0729879F9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9629186-93D7-46FA-AE02-36D9426043A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BF1CEB-0530-4996-BAEF-2E6A04DAD6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F21A4-E71B-4D3A-AF45-E989C23A7BB1}" type="datetimeFigureOut">
              <a:rPr lang="en-US" smtClean="0"/>
              <a:t>6/17/2024</a:t>
            </a:fld>
            <a:endParaRPr lang="en-US" dirty="0"/>
          </a:p>
        </p:txBody>
      </p:sp>
      <p:sp>
        <p:nvSpPr>
          <p:cNvPr id="5" name="Footer Placeholder 4">
            <a:extLst>
              <a:ext uri="{FF2B5EF4-FFF2-40B4-BE49-F238E27FC236}">
                <a16:creationId xmlns:a16="http://schemas.microsoft.com/office/drawing/2014/main" id="{C8DCFF3D-7353-4B4D-9E75-FA835E06E7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F382C8D6-8B0B-4982-9EE4-AA823C69C3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AF1B4E-90EC-4A51-B6E5-B702C054ECB0}" type="slidenum">
              <a:rPr lang="en-US" smtClean="0"/>
              <a:t>‹#›</a:t>
            </a:fld>
            <a:endParaRPr lang="en-US" dirty="0"/>
          </a:p>
        </p:txBody>
      </p:sp>
    </p:spTree>
    <p:extLst>
      <p:ext uri="{BB962C8B-B14F-4D97-AF65-F5344CB8AC3E}">
        <p14:creationId xmlns:p14="http://schemas.microsoft.com/office/powerpoint/2010/main" val="40106040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sv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7.png"/><Relationship Id="rId7"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10" Type="http://schemas.openxmlformats.org/officeDocument/2006/relationships/image" Target="../media/image2.svg"/><Relationship Id="rId4" Type="http://schemas.openxmlformats.org/officeDocument/2006/relationships/image" Target="../media/image8.svg"/><Relationship Id="rId9"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4654295" y="4522156"/>
            <a:ext cx="5609222" cy="1363215"/>
          </a:xfrm>
        </p:spPr>
        <p:txBody>
          <a:bodyPr anchor="t">
            <a:normAutofit/>
          </a:bodyPr>
          <a:lstStyle/>
          <a:p>
            <a:pPr algn="l"/>
            <a:r>
              <a:rPr lang="en-US" sz="4400" dirty="0">
                <a:latin typeface="Franklin Gothic Book" panose="020B0503020102020204" pitchFamily="34" charset="0"/>
                <a:cs typeface="Segoe UI" panose="020B0502040204020203" pitchFamily="34" charset="0"/>
              </a:rPr>
              <a:t>Apache Kafka</a:t>
            </a:r>
          </a:p>
        </p:txBody>
      </p: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4654296" y="3945418"/>
            <a:ext cx="5609219" cy="576738"/>
          </a:xfrm>
        </p:spPr>
        <p:txBody>
          <a:bodyPr anchor="b">
            <a:normAutofit/>
          </a:bodyPr>
          <a:lstStyle/>
          <a:p>
            <a:pPr algn="l"/>
            <a:r>
              <a:rPr lang="en-US" sz="2000" dirty="0">
                <a:latin typeface="Franklin Gothic Book" panose="020B0503020102020204" pitchFamily="34" charset="0"/>
              </a:rPr>
              <a:t>Session I : INTRODUCTION</a:t>
            </a:r>
          </a:p>
        </p:txBody>
      </p:sp>
      <p:sp>
        <p:nvSpPr>
          <p:cNvPr id="29" name="Freeform: Shape 28">
            <a:extLst>
              <a:ext uri="{FF2B5EF4-FFF2-40B4-BE49-F238E27FC236}">
                <a16:creationId xmlns:a16="http://schemas.microsoft.com/office/drawing/2014/main" id="{F6E384F5-137A-40B1-97F0-694CC6ECD5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2218"/>
            <a:ext cx="3730752" cy="4735782"/>
          </a:xfrm>
          <a:custGeom>
            <a:avLst/>
            <a:gdLst>
              <a:gd name="connsiteX0" fmla="*/ 640080 w 3730752"/>
              <a:gd name="connsiteY0" fmla="*/ 0 h 4735782"/>
              <a:gd name="connsiteX1" fmla="*/ 3730752 w 3730752"/>
              <a:gd name="connsiteY1" fmla="*/ 3090672 h 4735782"/>
              <a:gd name="connsiteX2" fmla="*/ 3357725 w 3730752"/>
              <a:gd name="connsiteY2" fmla="*/ 4563870 h 4735782"/>
              <a:gd name="connsiteX3" fmla="*/ 3253285 w 3730752"/>
              <a:gd name="connsiteY3" fmla="*/ 4735782 h 4735782"/>
              <a:gd name="connsiteX4" fmla="*/ 0 w 3730752"/>
              <a:gd name="connsiteY4" fmla="*/ 4735782 h 4735782"/>
              <a:gd name="connsiteX5" fmla="*/ 0 w 3730752"/>
              <a:gd name="connsiteY5" fmla="*/ 67215 h 4735782"/>
              <a:gd name="connsiteX6" fmla="*/ 17202 w 3730752"/>
              <a:gd name="connsiteY6" fmla="*/ 62792 h 4735782"/>
              <a:gd name="connsiteX7" fmla="*/ 640080 w 3730752"/>
              <a:gd name="connsiteY7" fmla="*/ 0 h 47357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30752" h="4735782">
                <a:moveTo>
                  <a:pt x="640080" y="0"/>
                </a:moveTo>
                <a:cubicBezTo>
                  <a:pt x="2347011" y="0"/>
                  <a:pt x="3730752" y="1383741"/>
                  <a:pt x="3730752" y="3090672"/>
                </a:cubicBezTo>
                <a:cubicBezTo>
                  <a:pt x="3730752" y="3624088"/>
                  <a:pt x="3595621" y="4125943"/>
                  <a:pt x="3357725" y="4563870"/>
                </a:cubicBezTo>
                <a:lnTo>
                  <a:pt x="3253285" y="4735782"/>
                </a:lnTo>
                <a:lnTo>
                  <a:pt x="0" y="4735782"/>
                </a:lnTo>
                <a:lnTo>
                  <a:pt x="0" y="67215"/>
                </a:lnTo>
                <a:lnTo>
                  <a:pt x="17202" y="62792"/>
                </a:lnTo>
                <a:cubicBezTo>
                  <a:pt x="218397" y="21621"/>
                  <a:pt x="426714" y="0"/>
                  <a:pt x="640080"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Shape 30">
            <a:extLst>
              <a:ext uri="{FF2B5EF4-FFF2-40B4-BE49-F238E27FC236}">
                <a16:creationId xmlns:a16="http://schemas.microsoft.com/office/drawing/2014/main" id="{EBA87361-6D30-46E4-834B-719CF5905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88332"/>
            <a:ext cx="3564638" cy="4569668"/>
          </a:xfrm>
          <a:custGeom>
            <a:avLst/>
            <a:gdLst>
              <a:gd name="connsiteX0" fmla="*/ 640080 w 3564638"/>
              <a:gd name="connsiteY0" fmla="*/ 0 h 4569668"/>
              <a:gd name="connsiteX1" fmla="*/ 3564638 w 3564638"/>
              <a:gd name="connsiteY1" fmla="*/ 2924558 h 4569668"/>
              <a:gd name="connsiteX2" fmla="*/ 3065170 w 3564638"/>
              <a:gd name="connsiteY2" fmla="*/ 4559707 h 4569668"/>
              <a:gd name="connsiteX3" fmla="*/ 3057720 w 3564638"/>
              <a:gd name="connsiteY3" fmla="*/ 4569668 h 4569668"/>
              <a:gd name="connsiteX4" fmla="*/ 0 w 3564638"/>
              <a:gd name="connsiteY4" fmla="*/ 4569668 h 4569668"/>
              <a:gd name="connsiteX5" fmla="*/ 0 w 3564638"/>
              <a:gd name="connsiteY5" fmla="*/ 72448 h 4569668"/>
              <a:gd name="connsiteX6" fmla="*/ 50679 w 3564638"/>
              <a:gd name="connsiteY6" fmla="*/ 59417 h 4569668"/>
              <a:gd name="connsiteX7" fmla="*/ 640080 w 3564638"/>
              <a:gd name="connsiteY7" fmla="*/ 0 h 45696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64638" h="4569668">
                <a:moveTo>
                  <a:pt x="640080" y="0"/>
                </a:moveTo>
                <a:cubicBezTo>
                  <a:pt x="2255269" y="0"/>
                  <a:pt x="3564638" y="1309369"/>
                  <a:pt x="3564638" y="2924558"/>
                </a:cubicBezTo>
                <a:cubicBezTo>
                  <a:pt x="3564638" y="3530254"/>
                  <a:pt x="3380508" y="4092944"/>
                  <a:pt x="3065170" y="4559707"/>
                </a:cubicBezTo>
                <a:lnTo>
                  <a:pt x="3057720" y="4569668"/>
                </a:lnTo>
                <a:lnTo>
                  <a:pt x="0" y="4569668"/>
                </a:lnTo>
                <a:lnTo>
                  <a:pt x="0" y="72448"/>
                </a:lnTo>
                <a:lnTo>
                  <a:pt x="50679" y="59417"/>
                </a:lnTo>
                <a:cubicBezTo>
                  <a:pt x="241061" y="20459"/>
                  <a:pt x="438181" y="0"/>
                  <a:pt x="64008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3" name="Freeform: Shape 32">
            <a:extLst>
              <a:ext uri="{FF2B5EF4-FFF2-40B4-BE49-F238E27FC236}">
                <a16:creationId xmlns:a16="http://schemas.microsoft.com/office/drawing/2014/main" id="{9DBC4630-03DA-474F-BBCB-BA3AE6B31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1982" y="-4332"/>
            <a:ext cx="4242816" cy="2454158"/>
          </a:xfrm>
          <a:custGeom>
            <a:avLst/>
            <a:gdLst>
              <a:gd name="connsiteX0" fmla="*/ 28633 w 4242816"/>
              <a:gd name="connsiteY0" fmla="*/ 0 h 2454158"/>
              <a:gd name="connsiteX1" fmla="*/ 4214183 w 4242816"/>
              <a:gd name="connsiteY1" fmla="*/ 0 h 2454158"/>
              <a:gd name="connsiteX2" fmla="*/ 4231864 w 4242816"/>
              <a:gd name="connsiteY2" fmla="*/ 115848 h 2454158"/>
              <a:gd name="connsiteX3" fmla="*/ 4242816 w 4242816"/>
              <a:gd name="connsiteY3" fmla="*/ 332750 h 2454158"/>
              <a:gd name="connsiteX4" fmla="*/ 2121408 w 4242816"/>
              <a:gd name="connsiteY4" fmla="*/ 2454158 h 2454158"/>
              <a:gd name="connsiteX5" fmla="*/ 0 w 4242816"/>
              <a:gd name="connsiteY5" fmla="*/ 332750 h 2454158"/>
              <a:gd name="connsiteX6" fmla="*/ 10953 w 4242816"/>
              <a:gd name="connsiteY6" fmla="*/ 115848 h 2454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42816" h="2454158">
                <a:moveTo>
                  <a:pt x="28633" y="0"/>
                </a:moveTo>
                <a:lnTo>
                  <a:pt x="4214183" y="0"/>
                </a:lnTo>
                <a:lnTo>
                  <a:pt x="4231864" y="115848"/>
                </a:lnTo>
                <a:cubicBezTo>
                  <a:pt x="4239106" y="187164"/>
                  <a:pt x="4242816" y="259524"/>
                  <a:pt x="4242816" y="332750"/>
                </a:cubicBezTo>
                <a:cubicBezTo>
                  <a:pt x="4242816" y="1504371"/>
                  <a:pt x="3293029" y="2454158"/>
                  <a:pt x="2121408" y="2454158"/>
                </a:cubicBezTo>
                <a:cubicBezTo>
                  <a:pt x="949787" y="2454158"/>
                  <a:pt x="0" y="1504371"/>
                  <a:pt x="0" y="332750"/>
                </a:cubicBezTo>
                <a:cubicBezTo>
                  <a:pt x="0" y="259524"/>
                  <a:pt x="3710" y="187164"/>
                  <a:pt x="10953" y="115848"/>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 name="Freeform: Shape 34">
            <a:extLst>
              <a:ext uri="{FF2B5EF4-FFF2-40B4-BE49-F238E27FC236}">
                <a16:creationId xmlns:a16="http://schemas.microsoft.com/office/drawing/2014/main" id="{D89DB1C0-FEEC-4CB6-88B2-F9C5562E09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6574" y="0"/>
            <a:ext cx="3913632" cy="2285234"/>
          </a:xfrm>
          <a:custGeom>
            <a:avLst/>
            <a:gdLst>
              <a:gd name="connsiteX0" fmla="*/ 29691 w 3913632"/>
              <a:gd name="connsiteY0" fmla="*/ 0 h 2285234"/>
              <a:gd name="connsiteX1" fmla="*/ 3883942 w 3913632"/>
              <a:gd name="connsiteY1" fmla="*/ 0 h 2285234"/>
              <a:gd name="connsiteX2" fmla="*/ 3903529 w 3913632"/>
              <a:gd name="connsiteY2" fmla="*/ 128345 h 2285234"/>
              <a:gd name="connsiteX3" fmla="*/ 3913632 w 3913632"/>
              <a:gd name="connsiteY3" fmla="*/ 328418 h 2285234"/>
              <a:gd name="connsiteX4" fmla="*/ 1956816 w 3913632"/>
              <a:gd name="connsiteY4" fmla="*/ 2285234 h 2285234"/>
              <a:gd name="connsiteX5" fmla="*/ 0 w 3913632"/>
              <a:gd name="connsiteY5" fmla="*/ 328418 h 2285234"/>
              <a:gd name="connsiteX6" fmla="*/ 10103 w 3913632"/>
              <a:gd name="connsiteY6" fmla="*/ 128345 h 2285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632" h="2285234">
                <a:moveTo>
                  <a:pt x="29691" y="0"/>
                </a:moveTo>
                <a:lnTo>
                  <a:pt x="3883942" y="0"/>
                </a:lnTo>
                <a:lnTo>
                  <a:pt x="3903529" y="128345"/>
                </a:lnTo>
                <a:cubicBezTo>
                  <a:pt x="3910210" y="194127"/>
                  <a:pt x="3913632" y="260873"/>
                  <a:pt x="3913632" y="328418"/>
                </a:cubicBezTo>
                <a:cubicBezTo>
                  <a:pt x="3913632" y="1409138"/>
                  <a:pt x="3037536" y="2285234"/>
                  <a:pt x="1956816" y="2285234"/>
                </a:cubicBezTo>
                <a:cubicBezTo>
                  <a:pt x="876096" y="2285234"/>
                  <a:pt x="0" y="1409138"/>
                  <a:pt x="0" y="328418"/>
                </a:cubicBezTo>
                <a:cubicBezTo>
                  <a:pt x="0" y="260873"/>
                  <a:pt x="3422" y="194127"/>
                  <a:pt x="10103" y="128345"/>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385250" y="164573"/>
            <a:ext cx="1636279" cy="1636279"/>
          </a:xfrm>
          <a:prstGeom prst="rect">
            <a:avLst/>
          </a:prstGeom>
        </p:spPr>
      </p:pic>
      <p:sp>
        <p:nvSpPr>
          <p:cNvPr id="37" name="Oval 36">
            <a:extLst>
              <a:ext uri="{FF2B5EF4-FFF2-40B4-BE49-F238E27FC236}">
                <a16:creationId xmlns:a16="http://schemas.microsoft.com/office/drawing/2014/main" id="{78418A25-6EAC-4140-BFE6-284E1925B5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3117" y="615908"/>
            <a:ext cx="3182112" cy="3182112"/>
          </a:xfrm>
          <a:prstGeom prst="ellipse">
            <a:avLst/>
          </a:pr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9" name="Oval 38">
            <a:extLst>
              <a:ext uri="{FF2B5EF4-FFF2-40B4-BE49-F238E27FC236}">
                <a16:creationId xmlns:a16="http://schemas.microsoft.com/office/drawing/2014/main" id="{08163D1C-ED91-4D5F-A33B-CF1256B27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67709" y="780500"/>
            <a:ext cx="2852928" cy="2852928"/>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980302" y="1293093"/>
            <a:ext cx="1827742" cy="1827742"/>
          </a:xfrm>
          <a:prstGeom prst="rect">
            <a:avLst/>
          </a:prstGeom>
        </p:spPr>
      </p:pic>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30924" y="3621724"/>
            <a:ext cx="2594886" cy="2594886"/>
          </a:xfrm>
          <a:prstGeom prst="rect">
            <a:avLst/>
          </a:prstGeom>
        </p:spPr>
      </p:pic>
      <p:sp>
        <p:nvSpPr>
          <p:cNvPr id="41" name="Freeform: Shape 40">
            <a:extLst>
              <a:ext uri="{FF2B5EF4-FFF2-40B4-BE49-F238E27FC236}">
                <a16:creationId xmlns:a16="http://schemas.microsoft.com/office/drawing/2014/main" id="{31103AB2-C090-458F-B752-294F23AFA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2568" y="-4331"/>
            <a:ext cx="3439432" cy="3785157"/>
          </a:xfrm>
          <a:custGeom>
            <a:avLst/>
            <a:gdLst>
              <a:gd name="connsiteX0" fmla="*/ 198262 w 3439432"/>
              <a:gd name="connsiteY0" fmla="*/ 0 h 3785157"/>
              <a:gd name="connsiteX1" fmla="*/ 3439432 w 3439432"/>
              <a:gd name="connsiteY1" fmla="*/ 0 h 3785157"/>
              <a:gd name="connsiteX2" fmla="*/ 3439432 w 3439432"/>
              <a:gd name="connsiteY2" fmla="*/ 3697836 h 3785157"/>
              <a:gd name="connsiteX3" fmla="*/ 3318024 w 3439432"/>
              <a:gd name="connsiteY3" fmla="*/ 3729054 h 3785157"/>
              <a:gd name="connsiteX4" fmla="*/ 2761488 w 3439432"/>
              <a:gd name="connsiteY4" fmla="*/ 3785157 h 3785157"/>
              <a:gd name="connsiteX5" fmla="*/ 0 w 3439432"/>
              <a:gd name="connsiteY5" fmla="*/ 1023669 h 3785157"/>
              <a:gd name="connsiteX6" fmla="*/ 124151 w 3439432"/>
              <a:gd name="connsiteY6" fmla="*/ 202487 h 3785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439432" h="3785157">
                <a:moveTo>
                  <a:pt x="198262" y="0"/>
                </a:moveTo>
                <a:lnTo>
                  <a:pt x="3439432" y="0"/>
                </a:lnTo>
                <a:lnTo>
                  <a:pt x="3439432" y="3697836"/>
                </a:lnTo>
                <a:lnTo>
                  <a:pt x="3318024" y="3729054"/>
                </a:lnTo>
                <a:cubicBezTo>
                  <a:pt x="3138258" y="3765839"/>
                  <a:pt x="2952129" y="3785157"/>
                  <a:pt x="2761488" y="3785157"/>
                </a:cubicBezTo>
                <a:cubicBezTo>
                  <a:pt x="1236360" y="3785157"/>
                  <a:pt x="0" y="2548797"/>
                  <a:pt x="0" y="1023669"/>
                </a:cubicBezTo>
                <a:cubicBezTo>
                  <a:pt x="0" y="737708"/>
                  <a:pt x="43466" y="461898"/>
                  <a:pt x="124151" y="202487"/>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83D471F3-782A-4BA1-9CAB-FF5CDF0A7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18761" y="-4332"/>
            <a:ext cx="3273238" cy="3618965"/>
          </a:xfrm>
          <a:custGeom>
            <a:avLst/>
            <a:gdLst>
              <a:gd name="connsiteX0" fmla="*/ 210437 w 3273238"/>
              <a:gd name="connsiteY0" fmla="*/ 0 h 3618965"/>
              <a:gd name="connsiteX1" fmla="*/ 3273238 w 3273238"/>
              <a:gd name="connsiteY1" fmla="*/ 0 h 3618965"/>
              <a:gd name="connsiteX2" fmla="*/ 3273238 w 3273238"/>
              <a:gd name="connsiteY2" fmla="*/ 3526409 h 3618965"/>
              <a:gd name="connsiteX3" fmla="*/ 3118338 w 3273238"/>
              <a:gd name="connsiteY3" fmla="*/ 3566238 h 3618965"/>
              <a:gd name="connsiteX4" fmla="*/ 2595295 w 3273238"/>
              <a:gd name="connsiteY4" fmla="*/ 3618965 h 3618965"/>
              <a:gd name="connsiteX5" fmla="*/ 0 w 3273238"/>
              <a:gd name="connsiteY5" fmla="*/ 1023670 h 3618965"/>
              <a:gd name="connsiteX6" fmla="*/ 203951 w 3273238"/>
              <a:gd name="connsiteY6" fmla="*/ 13464 h 361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73238" h="3618965">
                <a:moveTo>
                  <a:pt x="210437" y="0"/>
                </a:moveTo>
                <a:lnTo>
                  <a:pt x="3273238" y="0"/>
                </a:lnTo>
                <a:lnTo>
                  <a:pt x="3273238" y="3526409"/>
                </a:lnTo>
                <a:lnTo>
                  <a:pt x="3118338" y="3566238"/>
                </a:lnTo>
                <a:cubicBezTo>
                  <a:pt x="2949390" y="3600810"/>
                  <a:pt x="2774463" y="3618965"/>
                  <a:pt x="2595295" y="3618965"/>
                </a:cubicBezTo>
                <a:cubicBezTo>
                  <a:pt x="1161953" y="3618965"/>
                  <a:pt x="0" y="2457012"/>
                  <a:pt x="0" y="1023670"/>
                </a:cubicBezTo>
                <a:cubicBezTo>
                  <a:pt x="0" y="665335"/>
                  <a:pt x="72622" y="323961"/>
                  <a:pt x="203951" y="13464"/>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725024" y="327889"/>
            <a:ext cx="2260711" cy="2260711"/>
          </a:xfrm>
          <a:prstGeom prst="rect">
            <a:avLst/>
          </a:prstGeom>
        </p:spPr>
      </p:pic>
    </p:spTree>
    <p:extLst>
      <p:ext uri="{BB962C8B-B14F-4D97-AF65-F5344CB8AC3E}">
        <p14:creationId xmlns:p14="http://schemas.microsoft.com/office/powerpoint/2010/main" val="32239897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7" y="58394"/>
            <a:ext cx="11257903" cy="1325563"/>
          </a:xfrm>
        </p:spPr>
        <p:txBody>
          <a:bodyPr/>
          <a:lstStyle/>
          <a:p>
            <a:r>
              <a:rPr lang="en-US" dirty="0">
                <a:latin typeface="Times New Roman" panose="02020603050405020304" pitchFamily="18" charset="0"/>
                <a:cs typeface="Times New Roman" panose="02020603050405020304" pitchFamily="18" charset="0"/>
              </a:rPr>
              <a:t>Enter to the World of Kafka…</a:t>
            </a:r>
          </a:p>
        </p:txBody>
      </p:sp>
      <p:pic>
        <p:nvPicPr>
          <p:cNvPr id="6" name="Picture 5">
            <a:extLst>
              <a:ext uri="{FF2B5EF4-FFF2-40B4-BE49-F238E27FC236}">
                <a16:creationId xmlns:a16="http://schemas.microsoft.com/office/drawing/2014/main" id="{978C6A26-EF51-B94B-B05D-39318E9FE070}"/>
              </a:ext>
            </a:extLst>
          </p:cNvPr>
          <p:cNvPicPr>
            <a:picLocks noChangeAspect="1"/>
          </p:cNvPicPr>
          <p:nvPr/>
        </p:nvPicPr>
        <p:blipFill>
          <a:blip r:embed="rId3"/>
          <a:stretch>
            <a:fillRect/>
          </a:stretch>
        </p:blipFill>
        <p:spPr>
          <a:xfrm>
            <a:off x="543696" y="1606378"/>
            <a:ext cx="10997513" cy="4930346"/>
          </a:xfrm>
          <a:prstGeom prst="rect">
            <a:avLst/>
          </a:prstGeom>
        </p:spPr>
      </p:pic>
    </p:spTree>
    <p:extLst>
      <p:ext uri="{BB962C8B-B14F-4D97-AF65-F5344CB8AC3E}">
        <p14:creationId xmlns:p14="http://schemas.microsoft.com/office/powerpoint/2010/main" val="1933471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7" y="58394"/>
            <a:ext cx="11257903" cy="1325563"/>
          </a:xfrm>
        </p:spPr>
        <p:txBody>
          <a:bodyPr/>
          <a:lstStyle/>
          <a:p>
            <a:r>
              <a:rPr lang="en-US" dirty="0">
                <a:latin typeface="Times New Roman" panose="02020603050405020304" pitchFamily="18" charset="0"/>
                <a:cs typeface="Times New Roman" panose="02020603050405020304" pitchFamily="18" charset="0"/>
              </a:rPr>
              <a:t>Apache Kafka – Key Components</a:t>
            </a:r>
          </a:p>
        </p:txBody>
      </p:sp>
      <p:pic>
        <p:nvPicPr>
          <p:cNvPr id="4" name="Picture 3">
            <a:extLst>
              <a:ext uri="{FF2B5EF4-FFF2-40B4-BE49-F238E27FC236}">
                <a16:creationId xmlns:a16="http://schemas.microsoft.com/office/drawing/2014/main" id="{D164FEC9-8E0C-62BC-0571-E1D316BFBD3B}"/>
              </a:ext>
            </a:extLst>
          </p:cNvPr>
          <p:cNvPicPr>
            <a:picLocks noChangeAspect="1"/>
          </p:cNvPicPr>
          <p:nvPr/>
        </p:nvPicPr>
        <p:blipFill>
          <a:blip r:embed="rId3"/>
          <a:stretch>
            <a:fillRect/>
          </a:stretch>
        </p:blipFill>
        <p:spPr>
          <a:xfrm>
            <a:off x="1284652" y="1383957"/>
            <a:ext cx="9255211" cy="5276335"/>
          </a:xfrm>
          <a:prstGeom prst="rect">
            <a:avLst/>
          </a:prstGeom>
        </p:spPr>
      </p:pic>
    </p:spTree>
    <p:extLst>
      <p:ext uri="{BB962C8B-B14F-4D97-AF65-F5344CB8AC3E}">
        <p14:creationId xmlns:p14="http://schemas.microsoft.com/office/powerpoint/2010/main" val="2180081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7" y="58394"/>
            <a:ext cx="11257903" cy="1325563"/>
          </a:xfrm>
        </p:spPr>
        <p:txBody>
          <a:bodyPr/>
          <a:lstStyle/>
          <a:p>
            <a:r>
              <a:rPr lang="en-US" dirty="0">
                <a:latin typeface="Times New Roman" panose="02020603050405020304" pitchFamily="18" charset="0"/>
                <a:cs typeface="Times New Roman" panose="02020603050405020304" pitchFamily="18" charset="0"/>
              </a:rPr>
              <a:t>Kafka Components</a:t>
            </a:r>
          </a:p>
        </p:txBody>
      </p:sp>
      <p:sp>
        <p:nvSpPr>
          <p:cNvPr id="3" name="TextBox 2">
            <a:extLst>
              <a:ext uri="{FF2B5EF4-FFF2-40B4-BE49-F238E27FC236}">
                <a16:creationId xmlns:a16="http://schemas.microsoft.com/office/drawing/2014/main" id="{F382C68A-05F4-7B08-9816-88492F9A507C}"/>
              </a:ext>
            </a:extLst>
          </p:cNvPr>
          <p:cNvSpPr txBox="1"/>
          <p:nvPr/>
        </p:nvSpPr>
        <p:spPr>
          <a:xfrm>
            <a:off x="593124" y="1569308"/>
            <a:ext cx="11257903" cy="7940635"/>
          </a:xfrm>
          <a:prstGeom prst="rect">
            <a:avLst/>
          </a:prstGeom>
          <a:noFill/>
        </p:spPr>
        <p:txBody>
          <a:bodyPr wrap="square" rtlCol="0">
            <a:spAutoFit/>
          </a:bodyPr>
          <a:lstStyle/>
          <a:p>
            <a:pPr marL="342900" indent="-342900">
              <a:buFont typeface="Arial" panose="020B0604020202020204" pitchFamily="34" charset="0"/>
              <a:buChar char="•"/>
            </a:pPr>
            <a:r>
              <a:rPr lang="en-IN" sz="2400" dirty="0">
                <a:effectLst/>
                <a:latin typeface="Calibri" panose="020F0502020204030204" pitchFamily="34" charset="0"/>
                <a:ea typeface="Calibri" panose="020F0502020204030204" pitchFamily="34" charset="0"/>
                <a:cs typeface="Mangal" panose="02040503050203030202" pitchFamily="18" charset="0"/>
              </a:rPr>
              <a:t>Messages &amp; Message Schemas</a:t>
            </a:r>
          </a:p>
          <a:p>
            <a:pPr marL="342900" indent="-342900">
              <a:buFont typeface="Arial" panose="020B0604020202020204" pitchFamily="34" charset="0"/>
              <a:buChar char="•"/>
            </a:pPr>
            <a:endParaRPr lang="en-IN" sz="2400" dirty="0">
              <a:latin typeface="Calibri" panose="020F0502020204030204" pitchFamily="34" charset="0"/>
              <a:ea typeface="Calibri" panose="020F0502020204030204" pitchFamily="34" charset="0"/>
              <a:cs typeface="Mangal" panose="02040503050203030202" pitchFamily="18" charset="0"/>
            </a:endParaRPr>
          </a:p>
          <a:p>
            <a:pPr marL="342900" indent="-342900">
              <a:buFont typeface="Arial" panose="020B0604020202020204" pitchFamily="34" charset="0"/>
              <a:buChar char="•"/>
            </a:pPr>
            <a:r>
              <a:rPr lang="en-IN" sz="2400" dirty="0">
                <a:effectLst/>
                <a:latin typeface="Calibri" panose="020F0502020204030204" pitchFamily="34" charset="0"/>
                <a:ea typeface="Calibri" panose="020F0502020204030204" pitchFamily="34" charset="0"/>
                <a:cs typeface="Mangal" panose="02040503050203030202" pitchFamily="18" charset="0"/>
              </a:rPr>
              <a:t>Topics &amp; Partitions</a:t>
            </a:r>
          </a:p>
          <a:p>
            <a:pPr marL="342900" indent="-342900">
              <a:buFont typeface="Arial" panose="020B0604020202020204" pitchFamily="34" charset="0"/>
              <a:buChar char="•"/>
            </a:pPr>
            <a:endParaRPr lang="en-IN" sz="2400" dirty="0">
              <a:latin typeface="Calibri" panose="020F0502020204030204" pitchFamily="34" charset="0"/>
              <a:ea typeface="Calibri" panose="020F0502020204030204" pitchFamily="34" charset="0"/>
              <a:cs typeface="Mangal" panose="02040503050203030202" pitchFamily="18" charset="0"/>
            </a:endParaRPr>
          </a:p>
          <a:p>
            <a:pPr marL="342900" indent="-342900">
              <a:buFont typeface="Arial" panose="020B0604020202020204" pitchFamily="34" charset="0"/>
              <a:buChar char="•"/>
            </a:pPr>
            <a:r>
              <a:rPr lang="en-IN" sz="2400" dirty="0">
                <a:effectLst/>
                <a:latin typeface="Calibri" panose="020F0502020204030204" pitchFamily="34" charset="0"/>
                <a:ea typeface="Calibri" panose="020F0502020204030204" pitchFamily="34" charset="0"/>
                <a:cs typeface="Mangal" panose="02040503050203030202" pitchFamily="18" charset="0"/>
              </a:rPr>
              <a:t>Producers</a:t>
            </a:r>
          </a:p>
          <a:p>
            <a:pPr marL="342900" indent="-342900">
              <a:buFont typeface="Arial" panose="020B0604020202020204" pitchFamily="34" charset="0"/>
              <a:buChar char="•"/>
            </a:pPr>
            <a:endParaRPr lang="en-IN" sz="2400" dirty="0">
              <a:latin typeface="Calibri" panose="020F0502020204030204" pitchFamily="34" charset="0"/>
              <a:ea typeface="Calibri" panose="020F0502020204030204" pitchFamily="34" charset="0"/>
              <a:cs typeface="Mangal" panose="02040503050203030202" pitchFamily="18" charset="0"/>
            </a:endParaRPr>
          </a:p>
          <a:p>
            <a:pPr marL="342900" indent="-342900">
              <a:buFont typeface="Arial" panose="020B0604020202020204" pitchFamily="34" charset="0"/>
              <a:buChar char="•"/>
            </a:pPr>
            <a:r>
              <a:rPr lang="en-IN" sz="2400" dirty="0">
                <a:effectLst/>
                <a:latin typeface="Calibri" panose="020F0502020204030204" pitchFamily="34" charset="0"/>
                <a:ea typeface="Calibri" panose="020F0502020204030204" pitchFamily="34" charset="0"/>
                <a:cs typeface="Mangal" panose="02040503050203030202" pitchFamily="18" charset="0"/>
              </a:rPr>
              <a:t>Consumers</a:t>
            </a:r>
          </a:p>
          <a:p>
            <a:pPr marL="342900" indent="-342900">
              <a:buFont typeface="Arial" panose="020B0604020202020204" pitchFamily="34" charset="0"/>
              <a:buChar char="•"/>
            </a:pPr>
            <a:endParaRPr lang="en-IN" sz="2400" dirty="0">
              <a:latin typeface="Calibri" panose="020F0502020204030204" pitchFamily="34" charset="0"/>
              <a:ea typeface="Calibri" panose="020F0502020204030204" pitchFamily="34" charset="0"/>
              <a:cs typeface="Mangal" panose="02040503050203030202" pitchFamily="18" charset="0"/>
            </a:endParaRPr>
          </a:p>
          <a:p>
            <a:pPr marL="342900" indent="-342900">
              <a:buFont typeface="Arial" panose="020B0604020202020204" pitchFamily="34" charset="0"/>
              <a:buChar char="•"/>
            </a:pPr>
            <a:r>
              <a:rPr lang="en-IN" sz="2400" dirty="0">
                <a:effectLst/>
                <a:latin typeface="Calibri" panose="020F0502020204030204" pitchFamily="34" charset="0"/>
                <a:ea typeface="Calibri" panose="020F0502020204030204" pitchFamily="34" charset="0"/>
                <a:cs typeface="Mangal" panose="02040503050203030202" pitchFamily="18" charset="0"/>
              </a:rPr>
              <a:t>Brokers &amp; Clusters</a:t>
            </a:r>
          </a:p>
          <a:p>
            <a:pPr marL="342900" indent="-342900">
              <a:buFont typeface="Arial" panose="020B0604020202020204" pitchFamily="34" charset="0"/>
              <a:buChar char="•"/>
            </a:pPr>
            <a:endParaRPr lang="en-IN" sz="2400" dirty="0">
              <a:latin typeface="Calibri" panose="020F0502020204030204" pitchFamily="34" charset="0"/>
              <a:ea typeface="Calibri" panose="020F0502020204030204" pitchFamily="34" charset="0"/>
              <a:cs typeface="Mangal" panose="02040503050203030202" pitchFamily="18" charset="0"/>
            </a:endParaRPr>
          </a:p>
          <a:p>
            <a:endParaRPr lang="en-IN" sz="2400" dirty="0">
              <a:effectLst/>
              <a:latin typeface="Calibri" panose="020F0502020204030204" pitchFamily="34" charset="0"/>
              <a:ea typeface="Calibri" panose="020F0502020204030204" pitchFamily="34" charset="0"/>
              <a:cs typeface="Mangal" panose="02040503050203030202" pitchFamily="18" charset="0"/>
            </a:endParaRPr>
          </a:p>
          <a:p>
            <a:pPr marL="342900" indent="-342900">
              <a:buFont typeface="Arial" panose="020B0604020202020204" pitchFamily="34" charset="0"/>
              <a:buChar char="•"/>
            </a:pPr>
            <a:endParaRPr lang="en-IN" sz="2400" dirty="0">
              <a:latin typeface="Calibri" panose="020F0502020204030204" pitchFamily="34" charset="0"/>
              <a:ea typeface="Calibri" panose="020F0502020204030204" pitchFamily="34" charset="0"/>
              <a:cs typeface="Mangal" panose="02040503050203030202" pitchFamily="18" charset="0"/>
            </a:endParaRPr>
          </a:p>
          <a:p>
            <a:endParaRPr lang="en-IN" sz="2400" dirty="0">
              <a:effectLst/>
              <a:latin typeface="Calibri" panose="020F0502020204030204" pitchFamily="34" charset="0"/>
              <a:ea typeface="Calibri" panose="020F0502020204030204" pitchFamily="34" charset="0"/>
              <a:cs typeface="Mangal" panose="02040503050203030202" pitchFamily="18" charset="0"/>
            </a:endParaRPr>
          </a:p>
          <a:p>
            <a:pPr marL="342900" indent="-342900">
              <a:buFont typeface="Arial" panose="020B0604020202020204" pitchFamily="34" charset="0"/>
              <a:buChar char="•"/>
            </a:pPr>
            <a:endParaRPr lang="en-IN" sz="2400" dirty="0">
              <a:latin typeface="Calibri" panose="020F0502020204030204" pitchFamily="34" charset="0"/>
              <a:ea typeface="Calibri" panose="020F0502020204030204" pitchFamily="34" charset="0"/>
              <a:cs typeface="Mangal" panose="02040503050203030202" pitchFamily="18" charset="0"/>
            </a:endParaRPr>
          </a:p>
          <a:p>
            <a:pPr marL="342900" indent="-342900">
              <a:buFont typeface="Arial" panose="020B0604020202020204" pitchFamily="34" charset="0"/>
              <a:buChar char="•"/>
            </a:pPr>
            <a:endParaRPr lang="en-IN" sz="2400" dirty="0">
              <a:effectLst/>
              <a:latin typeface="Calibri" panose="020F0502020204030204" pitchFamily="34" charset="0"/>
              <a:ea typeface="Calibri" panose="020F0502020204030204" pitchFamily="34" charset="0"/>
              <a:cs typeface="Mangal" panose="02040503050203030202" pitchFamily="18" charset="0"/>
            </a:endParaRPr>
          </a:p>
          <a:p>
            <a:pPr marL="342900" indent="-342900">
              <a:buFont typeface="Arial" panose="020B0604020202020204" pitchFamily="34" charset="0"/>
              <a:buChar char="•"/>
            </a:pPr>
            <a:endParaRPr lang="en-IN" sz="2400" dirty="0">
              <a:latin typeface="Calibri" panose="020F0502020204030204" pitchFamily="34" charset="0"/>
              <a:ea typeface="Calibri" panose="020F0502020204030204" pitchFamily="34" charset="0"/>
              <a:cs typeface="Mangal" panose="02040503050203030202" pitchFamily="18" charset="0"/>
            </a:endParaRPr>
          </a:p>
          <a:p>
            <a:pPr marL="342900" indent="-342900">
              <a:buFont typeface="Arial" panose="020B0604020202020204" pitchFamily="34" charset="0"/>
              <a:buChar char="•"/>
            </a:pPr>
            <a:endParaRPr lang="en-IN" sz="2400" dirty="0">
              <a:effectLst/>
              <a:latin typeface="Calibri" panose="020F0502020204030204" pitchFamily="34" charset="0"/>
              <a:ea typeface="Calibri" panose="020F0502020204030204" pitchFamily="34" charset="0"/>
              <a:cs typeface="Mangal" panose="02040503050203030202" pitchFamily="18" charset="0"/>
            </a:endParaRPr>
          </a:p>
          <a:p>
            <a:pPr marL="342900" indent="-342900">
              <a:buFont typeface="Arial" panose="020B0604020202020204" pitchFamily="34" charset="0"/>
              <a:buChar char="•"/>
            </a:pPr>
            <a:endParaRPr lang="en-IN" sz="2400" kern="100" dirty="0">
              <a:effectLst/>
              <a:latin typeface="Calibri" panose="020F0502020204030204" pitchFamily="34" charset="0"/>
              <a:ea typeface="Calibri" panose="020F0502020204030204" pitchFamily="34" charset="0"/>
              <a:cs typeface="Mangal" panose="02040503050203030202" pitchFamily="18" charset="0"/>
            </a:endParaRPr>
          </a:p>
          <a:p>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indent="-342900">
              <a:buFont typeface="Arial" panose="020B0604020202020204" pitchFamily="34" charset="0"/>
              <a:buChar char="•"/>
            </a:pPr>
            <a:endParaRPr lang="en-IN" dirty="0">
              <a:latin typeface="Calibri" panose="020F0502020204030204" pitchFamily="34" charset="0"/>
              <a:ea typeface="Calibri" panose="020F0502020204030204" pitchFamily="34" charset="0"/>
              <a:cs typeface="Mangal" panose="02040503050203030202" pitchFamily="18" charset="0"/>
            </a:endParaRPr>
          </a:p>
          <a:p>
            <a:pPr marL="342900" indent="-342900">
              <a:buFont typeface="Arial" panose="020B0604020202020204" pitchFamily="34" charset="0"/>
              <a:buChar char="•"/>
            </a:pPr>
            <a:endParaRPr lang="en-IN" dirty="0">
              <a:latin typeface="Calibri" panose="020F0502020204030204" pitchFamily="34" charset="0"/>
              <a:ea typeface="Calibri" panose="020F0502020204030204" pitchFamily="34" charset="0"/>
              <a:cs typeface="Mangal" panose="02040503050203030202" pitchFamily="18" charset="0"/>
            </a:endParaRPr>
          </a:p>
          <a:p>
            <a:endParaRPr lang="en-IN" sz="2400" dirty="0"/>
          </a:p>
        </p:txBody>
      </p:sp>
    </p:spTree>
    <p:extLst>
      <p:ext uri="{BB962C8B-B14F-4D97-AF65-F5344CB8AC3E}">
        <p14:creationId xmlns:p14="http://schemas.microsoft.com/office/powerpoint/2010/main" val="3626180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7" y="58394"/>
            <a:ext cx="11257903" cy="1325563"/>
          </a:xfrm>
        </p:spPr>
        <p:txBody>
          <a:bodyPr/>
          <a:lstStyle/>
          <a:p>
            <a:r>
              <a:rPr lang="en-US" dirty="0">
                <a:latin typeface="Times New Roman" panose="02020603050405020304" pitchFamily="18" charset="0"/>
                <a:cs typeface="Times New Roman" panose="02020603050405020304" pitchFamily="18" charset="0"/>
              </a:rPr>
              <a:t>Topics &amp; Partitions in Kafka</a:t>
            </a:r>
          </a:p>
        </p:txBody>
      </p:sp>
      <p:pic>
        <p:nvPicPr>
          <p:cNvPr id="4" name="Picture 3">
            <a:extLst>
              <a:ext uri="{FF2B5EF4-FFF2-40B4-BE49-F238E27FC236}">
                <a16:creationId xmlns:a16="http://schemas.microsoft.com/office/drawing/2014/main" id="{7A8CB56D-0980-1DBB-6DB9-C3E2DD38C535}"/>
              </a:ext>
            </a:extLst>
          </p:cNvPr>
          <p:cNvPicPr>
            <a:picLocks noChangeAspect="1"/>
          </p:cNvPicPr>
          <p:nvPr/>
        </p:nvPicPr>
        <p:blipFill>
          <a:blip r:embed="rId3"/>
          <a:stretch>
            <a:fillRect/>
          </a:stretch>
        </p:blipFill>
        <p:spPr>
          <a:xfrm>
            <a:off x="514894" y="1696266"/>
            <a:ext cx="11126856" cy="3901346"/>
          </a:xfrm>
          <a:prstGeom prst="rect">
            <a:avLst/>
          </a:prstGeom>
        </p:spPr>
      </p:pic>
    </p:spTree>
    <p:extLst>
      <p:ext uri="{BB962C8B-B14F-4D97-AF65-F5344CB8AC3E}">
        <p14:creationId xmlns:p14="http://schemas.microsoft.com/office/powerpoint/2010/main" val="1383260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7" y="58394"/>
            <a:ext cx="11257903" cy="1325563"/>
          </a:xfrm>
        </p:spPr>
        <p:txBody>
          <a:bodyPr/>
          <a:lstStyle/>
          <a:p>
            <a:r>
              <a:rPr lang="en-US" dirty="0">
                <a:latin typeface="Times New Roman" panose="02020603050405020304" pitchFamily="18" charset="0"/>
                <a:cs typeface="Times New Roman" panose="02020603050405020304" pitchFamily="18" charset="0"/>
              </a:rPr>
              <a:t>Consumers in Kafka…</a:t>
            </a:r>
          </a:p>
        </p:txBody>
      </p:sp>
      <p:pic>
        <p:nvPicPr>
          <p:cNvPr id="4" name="Picture 3">
            <a:extLst>
              <a:ext uri="{FF2B5EF4-FFF2-40B4-BE49-F238E27FC236}">
                <a16:creationId xmlns:a16="http://schemas.microsoft.com/office/drawing/2014/main" id="{A8F968FB-BC09-D039-C97E-57A1251236EA}"/>
              </a:ext>
            </a:extLst>
          </p:cNvPr>
          <p:cNvPicPr>
            <a:picLocks noChangeAspect="1"/>
          </p:cNvPicPr>
          <p:nvPr/>
        </p:nvPicPr>
        <p:blipFill>
          <a:blip r:embed="rId3"/>
          <a:stretch>
            <a:fillRect/>
          </a:stretch>
        </p:blipFill>
        <p:spPr>
          <a:xfrm>
            <a:off x="535237" y="1383957"/>
            <a:ext cx="11005973" cy="4683211"/>
          </a:xfrm>
          <a:prstGeom prst="rect">
            <a:avLst/>
          </a:prstGeom>
        </p:spPr>
      </p:pic>
    </p:spTree>
    <p:extLst>
      <p:ext uri="{BB962C8B-B14F-4D97-AF65-F5344CB8AC3E}">
        <p14:creationId xmlns:p14="http://schemas.microsoft.com/office/powerpoint/2010/main" val="752265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7" y="58394"/>
            <a:ext cx="11257903" cy="1325563"/>
          </a:xfrm>
        </p:spPr>
        <p:txBody>
          <a:bodyPr/>
          <a:lstStyle/>
          <a:p>
            <a:r>
              <a:rPr lang="en-US" dirty="0">
                <a:latin typeface="Times New Roman" panose="02020603050405020304" pitchFamily="18" charset="0"/>
                <a:cs typeface="Times New Roman" panose="02020603050405020304" pitchFamily="18" charset="0"/>
              </a:rPr>
              <a:t>Brokers &amp; Clusters in Kafka…</a:t>
            </a:r>
          </a:p>
        </p:txBody>
      </p:sp>
      <p:pic>
        <p:nvPicPr>
          <p:cNvPr id="4" name="Picture 3">
            <a:extLst>
              <a:ext uri="{FF2B5EF4-FFF2-40B4-BE49-F238E27FC236}">
                <a16:creationId xmlns:a16="http://schemas.microsoft.com/office/drawing/2014/main" id="{1189BA2C-CA09-C442-A3CB-673B2EA663D5}"/>
              </a:ext>
            </a:extLst>
          </p:cNvPr>
          <p:cNvPicPr>
            <a:picLocks noChangeAspect="1"/>
          </p:cNvPicPr>
          <p:nvPr/>
        </p:nvPicPr>
        <p:blipFill>
          <a:blip r:embed="rId3"/>
          <a:stretch>
            <a:fillRect/>
          </a:stretch>
        </p:blipFill>
        <p:spPr>
          <a:xfrm>
            <a:off x="864972" y="1176825"/>
            <a:ext cx="10342605" cy="5615899"/>
          </a:xfrm>
          <a:prstGeom prst="rect">
            <a:avLst/>
          </a:prstGeom>
        </p:spPr>
      </p:pic>
    </p:spTree>
    <p:extLst>
      <p:ext uri="{BB962C8B-B14F-4D97-AF65-F5344CB8AC3E}">
        <p14:creationId xmlns:p14="http://schemas.microsoft.com/office/powerpoint/2010/main" val="27203136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7" y="58394"/>
            <a:ext cx="11257903" cy="1325563"/>
          </a:xfrm>
        </p:spPr>
        <p:txBody>
          <a:bodyPr/>
          <a:lstStyle/>
          <a:p>
            <a:r>
              <a:rPr lang="en-US" dirty="0" err="1">
                <a:latin typeface="Times New Roman" panose="02020603050405020304" pitchFamily="18" charset="0"/>
                <a:cs typeface="Times New Roman" panose="02020603050405020304" pitchFamily="18" charset="0"/>
              </a:rPr>
              <a:t>MirrorMaker</a:t>
            </a:r>
            <a:r>
              <a:rPr lang="en-US" dirty="0">
                <a:latin typeface="Times New Roman" panose="02020603050405020304" pitchFamily="18" charset="0"/>
                <a:cs typeface="Times New Roman" panose="02020603050405020304" pitchFamily="18" charset="0"/>
              </a:rPr>
              <a:t>…</a:t>
            </a:r>
          </a:p>
        </p:txBody>
      </p:sp>
      <p:pic>
        <p:nvPicPr>
          <p:cNvPr id="6" name="Picture 5">
            <a:extLst>
              <a:ext uri="{FF2B5EF4-FFF2-40B4-BE49-F238E27FC236}">
                <a16:creationId xmlns:a16="http://schemas.microsoft.com/office/drawing/2014/main" id="{0C963ECF-E70E-5608-61BB-5F13028DC8C3}"/>
              </a:ext>
            </a:extLst>
          </p:cNvPr>
          <p:cNvPicPr>
            <a:picLocks noChangeAspect="1"/>
          </p:cNvPicPr>
          <p:nvPr/>
        </p:nvPicPr>
        <p:blipFill>
          <a:blip r:embed="rId3"/>
          <a:stretch>
            <a:fillRect/>
          </a:stretch>
        </p:blipFill>
        <p:spPr>
          <a:xfrm>
            <a:off x="1581744" y="1186249"/>
            <a:ext cx="8853078" cy="5613357"/>
          </a:xfrm>
          <a:prstGeom prst="rect">
            <a:avLst/>
          </a:prstGeom>
        </p:spPr>
      </p:pic>
    </p:spTree>
    <p:extLst>
      <p:ext uri="{BB962C8B-B14F-4D97-AF65-F5344CB8AC3E}">
        <p14:creationId xmlns:p14="http://schemas.microsoft.com/office/powerpoint/2010/main" val="20217148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7" y="58394"/>
            <a:ext cx="11257903" cy="1325563"/>
          </a:xfrm>
        </p:spPr>
        <p:txBody>
          <a:bodyPr/>
          <a:lstStyle/>
          <a:p>
            <a:r>
              <a:rPr lang="en-US" dirty="0">
                <a:latin typeface="Times New Roman" panose="02020603050405020304" pitchFamily="18" charset="0"/>
                <a:cs typeface="Times New Roman" panose="02020603050405020304" pitchFamily="18" charset="0"/>
              </a:rPr>
              <a:t>WHY Kafka? </a:t>
            </a:r>
          </a:p>
        </p:txBody>
      </p:sp>
      <p:sp>
        <p:nvSpPr>
          <p:cNvPr id="3" name="TextBox 2">
            <a:extLst>
              <a:ext uri="{FF2B5EF4-FFF2-40B4-BE49-F238E27FC236}">
                <a16:creationId xmlns:a16="http://schemas.microsoft.com/office/drawing/2014/main" id="{F382C68A-05F4-7B08-9816-88492F9A507C}"/>
              </a:ext>
            </a:extLst>
          </p:cNvPr>
          <p:cNvSpPr txBox="1"/>
          <p:nvPr/>
        </p:nvSpPr>
        <p:spPr>
          <a:xfrm>
            <a:off x="506626" y="1383957"/>
            <a:ext cx="11257903" cy="4154984"/>
          </a:xfrm>
          <a:prstGeom prst="rect">
            <a:avLst/>
          </a:prstGeom>
          <a:noFill/>
        </p:spPr>
        <p:txBody>
          <a:bodyPr wrap="square" rtlCol="0">
            <a:spAutoFit/>
          </a:bodyPr>
          <a:lstStyle/>
          <a:p>
            <a:pPr marL="457200" indent="-457200">
              <a:buFont typeface="+mj-lt"/>
              <a:buAutoNum type="arabicPeriod"/>
            </a:pPr>
            <a:r>
              <a:rPr lang="en-IN" sz="2400" b="1" kern="100" dirty="0">
                <a:effectLst/>
                <a:latin typeface="Calibri" panose="020F0502020204030204" pitchFamily="34" charset="0"/>
                <a:ea typeface="Calibri" panose="020F0502020204030204" pitchFamily="34" charset="0"/>
                <a:cs typeface="Mangal" panose="02040503050203030202" pitchFamily="18" charset="0"/>
              </a:rPr>
              <a:t>Multiple Producers</a:t>
            </a:r>
          </a:p>
          <a:p>
            <a:pPr marL="457200" indent="-457200">
              <a:buFont typeface="+mj-lt"/>
              <a:buAutoNum type="arabicPeriod"/>
            </a:pPr>
            <a:endParaRPr lang="en-IN" sz="2400" kern="100" dirty="0">
              <a:latin typeface="Calibri" panose="020F0502020204030204" pitchFamily="34" charset="0"/>
              <a:ea typeface="Calibri" panose="020F0502020204030204" pitchFamily="34" charset="0"/>
              <a:cs typeface="Mangal" panose="02040503050203030202" pitchFamily="18" charset="0"/>
            </a:endParaRPr>
          </a:p>
          <a:p>
            <a:pPr marL="457200" indent="-457200">
              <a:buFont typeface="+mj-lt"/>
              <a:buAutoNum type="arabicPeriod"/>
            </a:pPr>
            <a:r>
              <a:rPr lang="en-IN" sz="2400" b="1" dirty="0">
                <a:effectLst/>
                <a:latin typeface="Calibri" panose="020F0502020204030204" pitchFamily="34" charset="0"/>
                <a:ea typeface="Calibri" panose="020F0502020204030204" pitchFamily="34" charset="0"/>
                <a:cs typeface="Mangal" panose="02040503050203030202" pitchFamily="18" charset="0"/>
              </a:rPr>
              <a:t>Multiple Consumers</a:t>
            </a:r>
            <a:r>
              <a:rPr lang="en-IN" sz="2400" dirty="0">
                <a:effectLst/>
                <a:latin typeface="Calibri" panose="020F0502020204030204" pitchFamily="34" charset="0"/>
                <a:ea typeface="Calibri" panose="020F0502020204030204" pitchFamily="34" charset="0"/>
                <a:cs typeface="Mangal" panose="02040503050203030202" pitchFamily="18" charset="0"/>
              </a:rPr>
              <a:t> </a:t>
            </a:r>
            <a:endParaRPr lang="en-IN" sz="2400" kern="100" dirty="0">
              <a:effectLst/>
              <a:latin typeface="Calibri" panose="020F0502020204030204" pitchFamily="34" charset="0"/>
              <a:ea typeface="Calibri" panose="020F0502020204030204" pitchFamily="34" charset="0"/>
              <a:cs typeface="Mangal" panose="02040503050203030202" pitchFamily="18" charset="0"/>
            </a:endParaRPr>
          </a:p>
          <a:p>
            <a:pPr marL="457200" indent="-457200">
              <a:buFont typeface="+mj-lt"/>
              <a:buAutoNum type="arabicPeriod"/>
            </a:pPr>
            <a:endParaRPr lang="en-IN" sz="2400" kern="100" dirty="0">
              <a:latin typeface="Calibri" panose="020F0502020204030204" pitchFamily="34" charset="0"/>
              <a:ea typeface="Calibri" panose="020F0502020204030204" pitchFamily="34" charset="0"/>
              <a:cs typeface="Mangal" panose="02040503050203030202" pitchFamily="18" charset="0"/>
            </a:endParaRPr>
          </a:p>
          <a:p>
            <a:pPr marL="457200" indent="-457200">
              <a:buFont typeface="+mj-lt"/>
              <a:buAutoNum type="arabicPeriod"/>
            </a:pPr>
            <a:r>
              <a:rPr lang="en-IN" sz="2400" b="1" dirty="0">
                <a:effectLst/>
                <a:latin typeface="Calibri" panose="020F0502020204030204" pitchFamily="34" charset="0"/>
                <a:ea typeface="Calibri" panose="020F0502020204030204" pitchFamily="34" charset="0"/>
                <a:cs typeface="Mangal" panose="02040503050203030202" pitchFamily="18" charset="0"/>
              </a:rPr>
              <a:t>Disk-Based Retention</a:t>
            </a:r>
            <a:r>
              <a:rPr lang="en-IN" sz="2400" dirty="0">
                <a:effectLst/>
                <a:latin typeface="Calibri" panose="020F0502020204030204" pitchFamily="34" charset="0"/>
                <a:ea typeface="Calibri" panose="020F0502020204030204" pitchFamily="34" charset="0"/>
                <a:cs typeface="Mangal" panose="02040503050203030202" pitchFamily="18" charset="0"/>
              </a:rPr>
              <a:t> </a:t>
            </a:r>
            <a:endParaRPr lang="en-IN" sz="2400" kern="100" dirty="0">
              <a:effectLst/>
              <a:latin typeface="Calibri" panose="020F0502020204030204" pitchFamily="34" charset="0"/>
              <a:ea typeface="Calibri" panose="020F0502020204030204" pitchFamily="34" charset="0"/>
              <a:cs typeface="Mangal" panose="02040503050203030202" pitchFamily="18" charset="0"/>
            </a:endParaRPr>
          </a:p>
          <a:p>
            <a:pPr marL="457200" indent="-457200">
              <a:buFont typeface="+mj-lt"/>
              <a:buAutoNum type="arabicPeriod"/>
            </a:pPr>
            <a:endParaRPr lang="en-US" sz="2400" dirty="0">
              <a:latin typeface="Calibri" panose="020F0502020204030204" pitchFamily="34" charset="0"/>
              <a:cs typeface="Mangal" panose="02040503050203030202" pitchFamily="18" charset="0"/>
            </a:endParaRPr>
          </a:p>
          <a:p>
            <a:pPr marL="457200" indent="-457200">
              <a:buFont typeface="+mj-lt"/>
              <a:buAutoNum type="arabicPeriod"/>
            </a:pPr>
            <a:r>
              <a:rPr lang="en-IN" sz="2400" b="1" dirty="0">
                <a:effectLst/>
                <a:latin typeface="Calibri" panose="020F0502020204030204" pitchFamily="34" charset="0"/>
                <a:ea typeface="Calibri" panose="020F0502020204030204" pitchFamily="34" charset="0"/>
                <a:cs typeface="Mangal" panose="02040503050203030202" pitchFamily="18" charset="0"/>
              </a:rPr>
              <a:t>Scalable</a:t>
            </a:r>
            <a:r>
              <a:rPr lang="en-IN" sz="2400" dirty="0">
                <a:effectLst/>
                <a:latin typeface="Calibri" panose="020F0502020204030204" pitchFamily="34" charset="0"/>
                <a:ea typeface="Calibri" panose="020F0502020204030204" pitchFamily="34" charset="0"/>
                <a:cs typeface="Mangal" panose="02040503050203030202" pitchFamily="18" charset="0"/>
              </a:rPr>
              <a:t> </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p>
            <a:pPr marL="457200" indent="-457200">
              <a:buFont typeface="+mj-lt"/>
              <a:buAutoNum type="arabicPeriod"/>
            </a:pPr>
            <a:endParaRPr lang="en-US" sz="2400" dirty="0">
              <a:latin typeface="Calibri" panose="020F0502020204030204" pitchFamily="34" charset="0"/>
              <a:cs typeface="Mangal" panose="02040503050203030202" pitchFamily="18" charset="0"/>
            </a:endParaRPr>
          </a:p>
          <a:p>
            <a:pPr marL="457200" indent="-457200">
              <a:buFont typeface="+mj-lt"/>
              <a:buAutoNum type="arabicPeriod"/>
            </a:pPr>
            <a:r>
              <a:rPr lang="en-IN" sz="2400" b="1" dirty="0">
                <a:effectLst/>
                <a:latin typeface="Calibri" panose="020F0502020204030204" pitchFamily="34" charset="0"/>
                <a:ea typeface="Calibri" panose="020F0502020204030204" pitchFamily="34" charset="0"/>
                <a:cs typeface="Mangal" panose="02040503050203030202" pitchFamily="18" charset="0"/>
              </a:rPr>
              <a:t>High Performance</a:t>
            </a:r>
            <a:r>
              <a:rPr lang="en-IN" sz="2400" dirty="0">
                <a:effectLst/>
                <a:latin typeface="Calibri" panose="020F0502020204030204" pitchFamily="34" charset="0"/>
                <a:ea typeface="Calibri" panose="020F0502020204030204" pitchFamily="34" charset="0"/>
                <a:cs typeface="Mangal" panose="02040503050203030202" pitchFamily="18" charset="0"/>
              </a:rPr>
              <a:t> </a:t>
            </a:r>
            <a:endParaRPr lang="en-US" sz="2400" dirty="0">
              <a:latin typeface="Calibri" panose="020F0502020204030204" pitchFamily="34" charset="0"/>
              <a:cs typeface="Mangal" panose="02040503050203030202" pitchFamily="18" charset="0"/>
            </a:endParaRPr>
          </a:p>
          <a:p>
            <a:pPr marL="342900" indent="-342900">
              <a:buFont typeface="Arial" panose="020B0604020202020204" pitchFamily="34" charset="0"/>
              <a:buChar char="•"/>
            </a:pPr>
            <a:endParaRPr lang="en-US" sz="2400" dirty="0">
              <a:latin typeface="Calibri" panose="020F0502020204030204" pitchFamily="34" charset="0"/>
              <a:cs typeface="Mangal" panose="02040503050203030202" pitchFamily="18" charset="0"/>
            </a:endParaRPr>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3193113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7" y="58394"/>
            <a:ext cx="11257903" cy="1325563"/>
          </a:xfrm>
        </p:spPr>
        <p:txBody>
          <a:bodyPr/>
          <a:lstStyle/>
          <a:p>
            <a:r>
              <a:rPr lang="en-US" dirty="0">
                <a:latin typeface="Times New Roman" panose="02020603050405020304" pitchFamily="18" charset="0"/>
                <a:cs typeface="Times New Roman" panose="02020603050405020304" pitchFamily="18" charset="0"/>
              </a:rPr>
              <a:t>Kafka : Use Cases </a:t>
            </a:r>
          </a:p>
        </p:txBody>
      </p:sp>
      <p:sp>
        <p:nvSpPr>
          <p:cNvPr id="3" name="TextBox 2">
            <a:extLst>
              <a:ext uri="{FF2B5EF4-FFF2-40B4-BE49-F238E27FC236}">
                <a16:creationId xmlns:a16="http://schemas.microsoft.com/office/drawing/2014/main" id="{F382C68A-05F4-7B08-9816-88492F9A507C}"/>
              </a:ext>
            </a:extLst>
          </p:cNvPr>
          <p:cNvSpPr txBox="1"/>
          <p:nvPr/>
        </p:nvSpPr>
        <p:spPr>
          <a:xfrm>
            <a:off x="506626" y="1383957"/>
            <a:ext cx="11257903" cy="3785652"/>
          </a:xfrm>
          <a:prstGeom prst="rect">
            <a:avLst/>
          </a:prstGeom>
          <a:noFill/>
        </p:spPr>
        <p:txBody>
          <a:bodyPr wrap="square" rtlCol="0">
            <a:spAutoFit/>
          </a:bodyPr>
          <a:lstStyle/>
          <a:p>
            <a:pPr marL="342900" indent="-342900">
              <a:buFont typeface="Arial" panose="020B0604020202020204" pitchFamily="34" charset="0"/>
              <a:buChar char="•"/>
            </a:pPr>
            <a:r>
              <a:rPr lang="en-IN" sz="2400" b="1" dirty="0">
                <a:effectLst/>
                <a:latin typeface="Calibri" panose="020F0502020204030204" pitchFamily="34" charset="0"/>
                <a:ea typeface="Calibri" panose="020F0502020204030204" pitchFamily="34" charset="0"/>
                <a:cs typeface="Mangal" panose="02040503050203030202" pitchFamily="18" charset="0"/>
              </a:rPr>
              <a:t>Activity tracking</a:t>
            </a:r>
            <a:r>
              <a:rPr lang="en-IN" sz="2400" dirty="0">
                <a:effectLst/>
                <a:latin typeface="Calibri" panose="020F0502020204030204" pitchFamily="34" charset="0"/>
                <a:ea typeface="Calibri" panose="020F0502020204030204" pitchFamily="34" charset="0"/>
                <a:cs typeface="Mangal" panose="02040503050203030202" pitchFamily="18" charset="0"/>
              </a:rPr>
              <a:t> </a:t>
            </a:r>
          </a:p>
          <a:p>
            <a:pPr marL="342900" indent="-342900">
              <a:buFont typeface="Arial" panose="020B0604020202020204" pitchFamily="34" charset="0"/>
              <a:buChar char="•"/>
            </a:pPr>
            <a:endParaRPr lang="en-IN" sz="2400" dirty="0">
              <a:latin typeface="Calibri" panose="020F0502020204030204" pitchFamily="34" charset="0"/>
              <a:cs typeface="Mangal" panose="02040503050203030202" pitchFamily="18" charset="0"/>
            </a:endParaRPr>
          </a:p>
          <a:p>
            <a:pPr marL="342900" indent="-342900">
              <a:buFont typeface="Arial" panose="020B0604020202020204" pitchFamily="34" charset="0"/>
              <a:buChar char="•"/>
            </a:pPr>
            <a:r>
              <a:rPr lang="en-IN" sz="2400" b="1" dirty="0">
                <a:effectLst/>
                <a:latin typeface="Calibri" panose="020F0502020204030204" pitchFamily="34" charset="0"/>
                <a:ea typeface="Calibri" panose="020F0502020204030204" pitchFamily="34" charset="0"/>
                <a:cs typeface="Mangal" panose="02040503050203030202" pitchFamily="18" charset="0"/>
              </a:rPr>
              <a:t>Messaging</a:t>
            </a:r>
          </a:p>
          <a:p>
            <a:pPr marL="342900" indent="-342900">
              <a:buFont typeface="Arial" panose="020B0604020202020204" pitchFamily="34" charset="0"/>
              <a:buChar char="•"/>
            </a:pPr>
            <a:endParaRPr lang="en-IN" sz="2400" b="1" dirty="0">
              <a:latin typeface="Calibri" panose="020F0502020204030204" pitchFamily="34" charset="0"/>
              <a:cs typeface="Mangal" panose="02040503050203030202" pitchFamily="18" charset="0"/>
            </a:endParaRPr>
          </a:p>
          <a:p>
            <a:pPr marL="342900" indent="-342900">
              <a:buFont typeface="Arial" panose="020B0604020202020204" pitchFamily="34" charset="0"/>
              <a:buChar char="•"/>
            </a:pPr>
            <a:r>
              <a:rPr lang="en-IN" sz="2400" b="1" dirty="0">
                <a:effectLst/>
                <a:latin typeface="Calibri" panose="020F0502020204030204" pitchFamily="34" charset="0"/>
                <a:ea typeface="Calibri" panose="020F0502020204030204" pitchFamily="34" charset="0"/>
                <a:cs typeface="Mangal" panose="02040503050203030202" pitchFamily="18" charset="0"/>
              </a:rPr>
              <a:t>Metrics and logging</a:t>
            </a:r>
            <a:r>
              <a:rPr lang="en-IN" sz="2400" dirty="0">
                <a:effectLst/>
                <a:latin typeface="Calibri" panose="020F0502020204030204" pitchFamily="34" charset="0"/>
                <a:ea typeface="Calibri" panose="020F0502020204030204" pitchFamily="34" charset="0"/>
                <a:cs typeface="Mangal" panose="02040503050203030202" pitchFamily="18" charset="0"/>
              </a:rPr>
              <a:t> </a:t>
            </a:r>
            <a:endParaRPr lang="en-IN" sz="2400" b="1" dirty="0">
              <a:effectLst/>
              <a:latin typeface="Calibri" panose="020F0502020204030204" pitchFamily="34" charset="0"/>
              <a:ea typeface="Calibri" panose="020F0502020204030204" pitchFamily="34" charset="0"/>
              <a:cs typeface="Mangal" panose="02040503050203030202" pitchFamily="18" charset="0"/>
            </a:endParaRPr>
          </a:p>
          <a:p>
            <a:pPr marL="342900" indent="-342900">
              <a:buFont typeface="Arial" panose="020B0604020202020204" pitchFamily="34" charset="0"/>
              <a:buChar char="•"/>
            </a:pPr>
            <a:endParaRPr lang="en-IN" sz="2400" b="1" dirty="0">
              <a:latin typeface="Calibri" panose="020F0502020204030204" pitchFamily="34" charset="0"/>
              <a:cs typeface="Mangal" panose="02040503050203030202" pitchFamily="18" charset="0"/>
            </a:endParaRPr>
          </a:p>
          <a:p>
            <a:pPr marL="342900" indent="-342900">
              <a:buFont typeface="Arial" panose="020B0604020202020204" pitchFamily="34" charset="0"/>
              <a:buChar char="•"/>
            </a:pPr>
            <a:r>
              <a:rPr lang="en-IN" sz="2400" b="1" dirty="0">
                <a:effectLst/>
                <a:latin typeface="Calibri" panose="020F0502020204030204" pitchFamily="34" charset="0"/>
                <a:ea typeface="Calibri" panose="020F0502020204030204" pitchFamily="34" charset="0"/>
                <a:cs typeface="Mangal" panose="02040503050203030202" pitchFamily="18" charset="0"/>
              </a:rPr>
              <a:t>Commit log</a:t>
            </a:r>
            <a:r>
              <a:rPr lang="en-IN" sz="2400" dirty="0">
                <a:effectLst/>
                <a:latin typeface="Calibri" panose="020F0502020204030204" pitchFamily="34" charset="0"/>
                <a:ea typeface="Calibri" panose="020F0502020204030204" pitchFamily="34" charset="0"/>
                <a:cs typeface="Mangal" panose="02040503050203030202" pitchFamily="18" charset="0"/>
              </a:rPr>
              <a:t> </a:t>
            </a:r>
            <a:endParaRPr lang="en-IN" sz="2400" b="1" dirty="0">
              <a:effectLst/>
              <a:latin typeface="Calibri" panose="020F0502020204030204" pitchFamily="34" charset="0"/>
              <a:ea typeface="Calibri" panose="020F0502020204030204" pitchFamily="34" charset="0"/>
              <a:cs typeface="Mangal" panose="02040503050203030202" pitchFamily="18" charset="0"/>
            </a:endParaRPr>
          </a:p>
          <a:p>
            <a:pPr marL="342900" indent="-342900">
              <a:buFont typeface="Arial" panose="020B0604020202020204" pitchFamily="34" charset="0"/>
              <a:buChar char="•"/>
            </a:pPr>
            <a:endParaRPr lang="en-IN" sz="2400" b="1" dirty="0">
              <a:latin typeface="Calibri" panose="020F0502020204030204" pitchFamily="34" charset="0"/>
              <a:cs typeface="Mangal" panose="02040503050203030202" pitchFamily="18" charset="0"/>
            </a:endParaRPr>
          </a:p>
          <a:p>
            <a:pPr marL="342900" indent="-342900">
              <a:buFont typeface="Arial" panose="020B0604020202020204" pitchFamily="34" charset="0"/>
              <a:buChar char="•"/>
            </a:pPr>
            <a:r>
              <a:rPr lang="en-IN" sz="2400" b="1" dirty="0">
                <a:effectLst/>
                <a:latin typeface="Calibri" panose="020F0502020204030204" pitchFamily="34" charset="0"/>
                <a:ea typeface="Calibri" panose="020F0502020204030204" pitchFamily="34" charset="0"/>
                <a:cs typeface="Mangal" panose="02040503050203030202" pitchFamily="18" charset="0"/>
              </a:rPr>
              <a:t>Stream processing</a:t>
            </a:r>
            <a:r>
              <a:rPr lang="en-IN" sz="2400" dirty="0">
                <a:effectLst/>
                <a:latin typeface="Calibri" panose="020F0502020204030204" pitchFamily="34" charset="0"/>
                <a:ea typeface="Calibri" panose="020F0502020204030204" pitchFamily="34" charset="0"/>
                <a:cs typeface="Mangal" panose="02040503050203030202" pitchFamily="18" charset="0"/>
              </a:rPr>
              <a:t> </a:t>
            </a:r>
            <a:endParaRPr lang="en-US" sz="2400" dirty="0">
              <a:latin typeface="Calibri" panose="020F0502020204030204" pitchFamily="34" charset="0"/>
              <a:cs typeface="Mangal" panose="02040503050203030202" pitchFamily="18" charset="0"/>
            </a:endParaRPr>
          </a:p>
          <a:p>
            <a:pPr marL="342900" indent="-342900">
              <a:buFont typeface="Arial" panose="020B0604020202020204" pitchFamily="34" charset="0"/>
              <a:buChar char="•"/>
            </a:pPr>
            <a:endParaRPr lang="en-US" sz="2400" dirty="0"/>
          </a:p>
        </p:txBody>
      </p:sp>
    </p:spTree>
    <p:extLst>
      <p:ext uri="{BB962C8B-B14F-4D97-AF65-F5344CB8AC3E}">
        <p14:creationId xmlns:p14="http://schemas.microsoft.com/office/powerpoint/2010/main" val="29041655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7" y="58394"/>
            <a:ext cx="11257903" cy="1325563"/>
          </a:xfrm>
        </p:spPr>
        <p:txBody>
          <a:bodyPr/>
          <a:lstStyle/>
          <a:p>
            <a:r>
              <a:rPr lang="en-US" dirty="0">
                <a:latin typeface="Times New Roman" panose="02020603050405020304" pitchFamily="18" charset="0"/>
                <a:cs typeface="Times New Roman" panose="02020603050405020304" pitchFamily="18" charset="0"/>
              </a:rPr>
              <a:t>Any Questions???</a:t>
            </a:r>
          </a:p>
        </p:txBody>
      </p:sp>
    </p:spTree>
    <p:extLst>
      <p:ext uri="{BB962C8B-B14F-4D97-AF65-F5344CB8AC3E}">
        <p14:creationId xmlns:p14="http://schemas.microsoft.com/office/powerpoint/2010/main" val="1186028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58394"/>
            <a:ext cx="10515600" cy="1325563"/>
          </a:xfrm>
        </p:spPr>
        <p:txBody>
          <a:bodyPr/>
          <a:lstStyle/>
          <a:p>
            <a:r>
              <a:rPr lang="en-US" dirty="0">
                <a:latin typeface="Times New Roman" panose="02020603050405020304" pitchFamily="18" charset="0"/>
                <a:cs typeface="Times New Roman" panose="02020603050405020304" pitchFamily="18" charset="0"/>
              </a:rPr>
              <a:t>Quiz</a:t>
            </a:r>
          </a:p>
        </p:txBody>
      </p:sp>
      <p:sp>
        <p:nvSpPr>
          <p:cNvPr id="4" name="TextBox 3">
            <a:extLst>
              <a:ext uri="{FF2B5EF4-FFF2-40B4-BE49-F238E27FC236}">
                <a16:creationId xmlns:a16="http://schemas.microsoft.com/office/drawing/2014/main" id="{5501488E-A660-8D04-4B11-811F19956D84}"/>
              </a:ext>
            </a:extLst>
          </p:cNvPr>
          <p:cNvSpPr txBox="1"/>
          <p:nvPr/>
        </p:nvSpPr>
        <p:spPr>
          <a:xfrm>
            <a:off x="383059" y="1495167"/>
            <a:ext cx="9403491" cy="1938992"/>
          </a:xfrm>
          <a:prstGeom prst="rect">
            <a:avLst/>
          </a:prstGeom>
          <a:noFill/>
        </p:spPr>
        <p:txBody>
          <a:bodyPr wrap="square" rtlCol="0">
            <a:spAutoFit/>
          </a:bodyPr>
          <a:lstStyle/>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Which was the most used dating site/app in 2014? </a:t>
            </a:r>
          </a:p>
          <a:p>
            <a:pPr marL="285750" indent="-285750">
              <a:buFont typeface="Arial" panose="020B0604020202020204" pitchFamily="34" charset="0"/>
              <a:buChar char="•"/>
            </a:pPr>
            <a:endParaRPr lang="en-IN" sz="2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Which is the most used dating site/app in 2024?</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1534910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Graphic 10" descr="Books on Shelf">
            <a:extLst>
              <a:ext uri="{FF2B5EF4-FFF2-40B4-BE49-F238E27FC236}">
                <a16:creationId xmlns:a16="http://schemas.microsoft.com/office/drawing/2014/main" id="{18A239E6-97C0-4A74-8E7A-C9FD39A8C92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20041" y="982364"/>
            <a:ext cx="2659472" cy="2659472"/>
          </a:xfrm>
          <a:prstGeom prst="rect">
            <a:avLst/>
          </a:prstGeom>
        </p:spPr>
      </p:pic>
      <p:cxnSp>
        <p:nvCxnSpPr>
          <p:cNvPr id="16" name="Straight Connector 15">
            <a:extLst>
              <a:ext uri="{FF2B5EF4-FFF2-40B4-BE49-F238E27FC236}">
                <a16:creationId xmlns:a16="http://schemas.microsoft.com/office/drawing/2014/main" id="{DFDA47BC-3069-47F5-8257-24B3B1F76A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12927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5" name="Graphic 4" descr="Chat">
            <a:extLst>
              <a:ext uri="{FF2B5EF4-FFF2-40B4-BE49-F238E27FC236}">
                <a16:creationId xmlns:a16="http://schemas.microsoft.com/office/drawing/2014/main" id="{EB71843F-0A0B-4317-B205-4B0A0B97C0F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290143" y="983211"/>
            <a:ext cx="2646677" cy="2646677"/>
          </a:xfrm>
          <a:prstGeom prst="rect">
            <a:avLst/>
          </a:prstGeom>
        </p:spPr>
      </p:pic>
      <p:cxnSp>
        <p:nvCxnSpPr>
          <p:cNvPr id="20" name="Straight Connector 19">
            <a:extLst>
              <a:ext uri="{FF2B5EF4-FFF2-40B4-BE49-F238E27FC236}">
                <a16:creationId xmlns:a16="http://schemas.microsoft.com/office/drawing/2014/main" id="{942B920A-73AD-402A-8EEF-B88E1A9398B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768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7" name="Graphic 6" descr="Blackboard">
            <a:extLst>
              <a:ext uri="{FF2B5EF4-FFF2-40B4-BE49-F238E27FC236}">
                <a16:creationId xmlns:a16="http://schemas.microsoft.com/office/drawing/2014/main" id="{2696A1A4-8E43-47F6-A6DC-A9ADAB053D8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256859" y="982364"/>
            <a:ext cx="2648371" cy="2648371"/>
          </a:xfrm>
          <a:prstGeom prst="rect">
            <a:avLst/>
          </a:prstGeom>
        </p:spPr>
      </p:pic>
      <p:cxnSp>
        <p:nvCxnSpPr>
          <p:cNvPr id="22" name="Straight Connector 21">
            <a:extLst>
              <a:ext uri="{FF2B5EF4-FFF2-40B4-BE49-F238E27FC236}">
                <a16:creationId xmlns:a16="http://schemas.microsoft.com/office/drawing/2014/main" id="{00C9EB70-BC82-414A-BF8D-AD7FC67276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066096" y="477749"/>
            <a:ext cx="0" cy="3657600"/>
          </a:xfrm>
          <a:prstGeom prst="line">
            <a:avLst/>
          </a:prstGeom>
          <a:ln w="101600" cmpd="dbl">
            <a:solidFill>
              <a:srgbClr val="595959"/>
            </a:solidFill>
          </a:ln>
        </p:spPr>
        <p:style>
          <a:lnRef idx="1">
            <a:schemeClr val="accent1"/>
          </a:lnRef>
          <a:fillRef idx="0">
            <a:schemeClr val="accent1"/>
          </a:fillRef>
          <a:effectRef idx="0">
            <a:schemeClr val="accent1"/>
          </a:effectRef>
          <a:fontRef idx="minor">
            <a:schemeClr val="tx1"/>
          </a:fontRef>
        </p:style>
      </p:cxnSp>
      <p:pic>
        <p:nvPicPr>
          <p:cNvPr id="9" name="Graphic 8" descr="Open Book">
            <a:extLst>
              <a:ext uri="{FF2B5EF4-FFF2-40B4-BE49-F238E27FC236}">
                <a16:creationId xmlns:a16="http://schemas.microsoft.com/office/drawing/2014/main" id="{93E427C7-0218-4592-82DA-2431E4BF875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225269" y="1004677"/>
            <a:ext cx="2648372" cy="2648372"/>
          </a:xfrm>
          <a:prstGeom prst="rect">
            <a:avLst/>
          </a:prstGeom>
        </p:spPr>
      </p:pic>
      <p:sp>
        <p:nvSpPr>
          <p:cNvPr id="18" name="Rectangle 17">
            <a:extLst>
              <a:ext uri="{FF2B5EF4-FFF2-40B4-BE49-F238E27FC236}">
                <a16:creationId xmlns:a16="http://schemas.microsoft.com/office/drawing/2014/main" id="{7AE95D8F-9825-4222-8846-E3461598CC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78068" y="4633546"/>
            <a:ext cx="11438793" cy="1844256"/>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61AC0E-7195-4ACF-AA0A-5E2923A987F7}"/>
              </a:ext>
            </a:extLst>
          </p:cNvPr>
          <p:cNvSpPr>
            <a:spLocks noGrp="1"/>
          </p:cNvSpPr>
          <p:nvPr>
            <p:ph type="ctrTitle"/>
          </p:nvPr>
        </p:nvSpPr>
        <p:spPr>
          <a:xfrm>
            <a:off x="527538" y="4756638"/>
            <a:ext cx="11139854" cy="930447"/>
          </a:xfrm>
        </p:spPr>
        <p:txBody>
          <a:bodyPr>
            <a:normAutofit/>
          </a:bodyPr>
          <a:lstStyle/>
          <a:p>
            <a:r>
              <a:rPr lang="en-US" sz="5400" dirty="0">
                <a:solidFill>
                  <a:srgbClr val="FFFFFF"/>
                </a:solidFill>
                <a:latin typeface="Franklin Gothic Book" panose="020B0503020102020204" pitchFamily="34" charset="0"/>
                <a:cs typeface="Segoe UI" panose="020B0502040204020203" pitchFamily="34" charset="0"/>
              </a:rPr>
              <a:t>Apache Kafka</a:t>
            </a:r>
          </a:p>
        </p:txBody>
      </p:sp>
      <p:cxnSp>
        <p:nvCxnSpPr>
          <p:cNvPr id="24" name="Straight Connector 23">
            <a:extLst>
              <a:ext uri="{FF2B5EF4-FFF2-40B4-BE49-F238E27FC236}">
                <a16:creationId xmlns:a16="http://schemas.microsoft.com/office/drawing/2014/main" id="{3217665F-0036-444A-8D4A-33AF36A36A4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09800" y="5738691"/>
            <a:ext cx="7772400" cy="0"/>
          </a:xfrm>
          <a:prstGeom prst="line">
            <a:avLst/>
          </a:prstGeom>
          <a:ln w="22225">
            <a:solidFill>
              <a:srgbClr val="D9D9D9"/>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814253EE-4FA2-4843-BE27-C7D5B08FFB81}"/>
              </a:ext>
            </a:extLst>
          </p:cNvPr>
          <p:cNvSpPr>
            <a:spLocks noGrp="1"/>
          </p:cNvSpPr>
          <p:nvPr>
            <p:ph type="subTitle" idx="1"/>
          </p:nvPr>
        </p:nvSpPr>
        <p:spPr>
          <a:xfrm>
            <a:off x="1339362" y="5815698"/>
            <a:ext cx="9144000" cy="420001"/>
          </a:xfrm>
        </p:spPr>
        <p:txBody>
          <a:bodyPr>
            <a:normAutofit/>
          </a:bodyPr>
          <a:lstStyle/>
          <a:p>
            <a:r>
              <a:rPr lang="en-US" sz="2000" dirty="0">
                <a:solidFill>
                  <a:srgbClr val="E7E6E6"/>
                </a:solidFill>
                <a:latin typeface="Segoe UI" panose="020B0502040204020203" pitchFamily="34" charset="0"/>
                <a:cs typeface="Segoe UI" panose="020B0502040204020203" pitchFamily="34" charset="0"/>
              </a:rPr>
              <a:t>The Publish-Subscribe Messaging System</a:t>
            </a:r>
          </a:p>
        </p:txBody>
      </p:sp>
    </p:spTree>
    <p:extLst>
      <p:ext uri="{BB962C8B-B14F-4D97-AF65-F5344CB8AC3E}">
        <p14:creationId xmlns:p14="http://schemas.microsoft.com/office/powerpoint/2010/main" val="2372968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arn(inVertic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arn(inVertical)">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arn(inVertical)">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58394"/>
            <a:ext cx="10515600" cy="1325563"/>
          </a:xfrm>
        </p:spPr>
        <p:txBody>
          <a:bodyPr/>
          <a:lstStyle/>
          <a:p>
            <a:r>
              <a:rPr lang="en-US" dirty="0">
                <a:latin typeface="Times New Roman" panose="02020603050405020304" pitchFamily="18" charset="0"/>
                <a:cs typeface="Times New Roman" panose="02020603050405020304" pitchFamily="18" charset="0"/>
              </a:rPr>
              <a:t>Significance of Data</a:t>
            </a:r>
          </a:p>
        </p:txBody>
      </p:sp>
      <p:sp>
        <p:nvSpPr>
          <p:cNvPr id="4" name="TextBox 3">
            <a:extLst>
              <a:ext uri="{FF2B5EF4-FFF2-40B4-BE49-F238E27FC236}">
                <a16:creationId xmlns:a16="http://schemas.microsoft.com/office/drawing/2014/main" id="{5501488E-A660-8D04-4B11-811F19956D84}"/>
              </a:ext>
            </a:extLst>
          </p:cNvPr>
          <p:cNvSpPr txBox="1"/>
          <p:nvPr/>
        </p:nvSpPr>
        <p:spPr>
          <a:xfrm>
            <a:off x="383059" y="1495167"/>
            <a:ext cx="10762996" cy="1846659"/>
          </a:xfrm>
          <a:prstGeom prst="rect">
            <a:avLst/>
          </a:prstGeom>
          <a:noFill/>
        </p:spPr>
        <p:txBody>
          <a:bodyPr wrap="square" rtlCol="0">
            <a:spAutoFit/>
          </a:bodyPr>
          <a:lstStyle/>
          <a:p>
            <a:r>
              <a:rPr lang="en-US" sz="3200" i="1" dirty="0">
                <a:solidFill>
                  <a:srgbClr val="242424"/>
                </a:solidFill>
                <a:highlight>
                  <a:srgbClr val="FFFFFF"/>
                </a:highlight>
                <a:latin typeface="Times New Roman" panose="02020603050405020304" pitchFamily="18" charset="0"/>
                <a:cs typeface="Times New Roman" panose="02020603050405020304" pitchFamily="18" charset="0"/>
              </a:rPr>
              <a:t>A famous Quote – </a:t>
            </a:r>
            <a:br>
              <a:rPr lang="en-US" sz="3200" i="1" dirty="0">
                <a:solidFill>
                  <a:srgbClr val="242424"/>
                </a:solidFill>
                <a:highlight>
                  <a:srgbClr val="FFFFFF"/>
                </a:highlight>
                <a:latin typeface="Times New Roman" panose="02020603050405020304" pitchFamily="18" charset="0"/>
                <a:cs typeface="Times New Roman" panose="02020603050405020304" pitchFamily="18" charset="0"/>
              </a:rPr>
            </a:br>
            <a:br>
              <a:rPr lang="en-US" sz="3200" i="1" dirty="0">
                <a:solidFill>
                  <a:srgbClr val="242424"/>
                </a:solidFill>
                <a:highlight>
                  <a:srgbClr val="FFFFFF"/>
                </a:highlight>
                <a:latin typeface="Times New Roman" panose="02020603050405020304" pitchFamily="18" charset="0"/>
                <a:cs typeface="Times New Roman" panose="02020603050405020304" pitchFamily="18" charset="0"/>
              </a:rPr>
            </a:br>
            <a:r>
              <a:rPr lang="en-US" sz="3200" b="0" i="1" dirty="0">
                <a:solidFill>
                  <a:srgbClr val="242424"/>
                </a:solidFill>
                <a:effectLst/>
                <a:highlight>
                  <a:srgbClr val="FFFFFF"/>
                </a:highlight>
                <a:latin typeface="Times New Roman" panose="02020603050405020304" pitchFamily="18" charset="0"/>
                <a:cs typeface="Times New Roman" panose="02020603050405020304" pitchFamily="18" charset="0"/>
              </a:rPr>
              <a:t>“Without data, you are just another person with an opinion.”</a:t>
            </a:r>
            <a:endParaRPr lang="en-IN" sz="3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609699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58394"/>
            <a:ext cx="10515600" cy="1325563"/>
          </a:xfrm>
        </p:spPr>
        <p:txBody>
          <a:bodyPr/>
          <a:lstStyle/>
          <a:p>
            <a:r>
              <a:rPr lang="en-US" dirty="0">
                <a:latin typeface="Times New Roman" panose="02020603050405020304" pitchFamily="18" charset="0"/>
                <a:cs typeface="Times New Roman" panose="02020603050405020304" pitchFamily="18" charset="0"/>
              </a:rPr>
              <a:t>Data</a:t>
            </a:r>
          </a:p>
        </p:txBody>
      </p:sp>
      <p:pic>
        <p:nvPicPr>
          <p:cNvPr id="1026" name="Picture 2" descr="Impact and Importance of Data and information in Business">
            <a:extLst>
              <a:ext uri="{FF2B5EF4-FFF2-40B4-BE49-F238E27FC236}">
                <a16:creationId xmlns:a16="http://schemas.microsoft.com/office/drawing/2014/main" id="{E695D52F-0467-8011-C7D4-DB416E7A48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31989" y="1564994"/>
            <a:ext cx="6079524" cy="4650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19851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58394"/>
            <a:ext cx="10515600" cy="1325563"/>
          </a:xfrm>
        </p:spPr>
        <p:txBody>
          <a:bodyPr/>
          <a:lstStyle/>
          <a:p>
            <a:r>
              <a:rPr lang="en-US" dirty="0">
                <a:latin typeface="Times New Roman" panose="02020603050405020304" pitchFamily="18" charset="0"/>
                <a:cs typeface="Times New Roman" panose="02020603050405020304" pitchFamily="18" charset="0"/>
              </a:rPr>
              <a:t>Publish/Subscribe Messaging Pattern</a:t>
            </a:r>
          </a:p>
        </p:txBody>
      </p:sp>
      <p:pic>
        <p:nvPicPr>
          <p:cNvPr id="2050" name="Picture 2" descr="Publish-Subscribe Pattern: The Most Used Patterns in JavaScript | by Shuai  Li | The Journey to AGI">
            <a:extLst>
              <a:ext uri="{FF2B5EF4-FFF2-40B4-BE49-F238E27FC236}">
                <a16:creationId xmlns:a16="http://schemas.microsoft.com/office/drawing/2014/main" id="{2FBEA1AC-32DD-D7C7-A799-C5C32ED330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366" y="1669106"/>
            <a:ext cx="11147267" cy="4323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54798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58394"/>
            <a:ext cx="10515600" cy="1325563"/>
          </a:xfrm>
        </p:spPr>
        <p:txBody>
          <a:bodyPr/>
          <a:lstStyle/>
          <a:p>
            <a:r>
              <a:rPr lang="en-US" dirty="0">
                <a:latin typeface="Times New Roman" panose="02020603050405020304" pitchFamily="18" charset="0"/>
                <a:cs typeface="Times New Roman" panose="02020603050405020304" pitchFamily="18" charset="0"/>
              </a:rPr>
              <a:t>How Pub/Sub Messaging starts…</a:t>
            </a:r>
          </a:p>
        </p:txBody>
      </p:sp>
      <p:pic>
        <p:nvPicPr>
          <p:cNvPr id="4" name="Picture 3">
            <a:extLst>
              <a:ext uri="{FF2B5EF4-FFF2-40B4-BE49-F238E27FC236}">
                <a16:creationId xmlns:a16="http://schemas.microsoft.com/office/drawing/2014/main" id="{11BE8C9E-47BB-F95C-9A23-22ACD7E5B3DE}"/>
              </a:ext>
            </a:extLst>
          </p:cNvPr>
          <p:cNvPicPr>
            <a:picLocks noChangeAspect="1"/>
          </p:cNvPicPr>
          <p:nvPr/>
        </p:nvPicPr>
        <p:blipFill>
          <a:blip r:embed="rId3"/>
          <a:stretch>
            <a:fillRect/>
          </a:stretch>
        </p:blipFill>
        <p:spPr>
          <a:xfrm>
            <a:off x="511926" y="1816442"/>
            <a:ext cx="11168147" cy="4188941"/>
          </a:xfrm>
          <a:prstGeom prst="rect">
            <a:avLst/>
          </a:prstGeom>
        </p:spPr>
      </p:pic>
    </p:spTree>
    <p:extLst>
      <p:ext uri="{BB962C8B-B14F-4D97-AF65-F5344CB8AC3E}">
        <p14:creationId xmlns:p14="http://schemas.microsoft.com/office/powerpoint/2010/main" val="3418318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8" y="58394"/>
            <a:ext cx="10515600" cy="1325563"/>
          </a:xfrm>
        </p:spPr>
        <p:txBody>
          <a:bodyPr/>
          <a:lstStyle/>
          <a:p>
            <a:r>
              <a:rPr lang="en-US" dirty="0">
                <a:latin typeface="Times New Roman" panose="02020603050405020304" pitchFamily="18" charset="0"/>
                <a:cs typeface="Times New Roman" panose="02020603050405020304" pitchFamily="18" charset="0"/>
              </a:rPr>
              <a:t>Soon after… it becomes like this…</a:t>
            </a:r>
          </a:p>
        </p:txBody>
      </p:sp>
      <p:sp>
        <p:nvSpPr>
          <p:cNvPr id="3" name="TextBox 2">
            <a:extLst>
              <a:ext uri="{FF2B5EF4-FFF2-40B4-BE49-F238E27FC236}">
                <a16:creationId xmlns:a16="http://schemas.microsoft.com/office/drawing/2014/main" id="{F382C68A-05F4-7B08-9816-88492F9A507C}"/>
              </a:ext>
            </a:extLst>
          </p:cNvPr>
          <p:cNvSpPr txBox="1"/>
          <p:nvPr/>
        </p:nvSpPr>
        <p:spPr>
          <a:xfrm>
            <a:off x="506626" y="1383957"/>
            <a:ext cx="10527957" cy="1015663"/>
          </a:xfrm>
          <a:prstGeom prst="rect">
            <a:avLst/>
          </a:prstGeom>
          <a:noFill/>
        </p:spPr>
        <p:txBody>
          <a:bodyPr wrap="square" rtlCol="0">
            <a:spAutoFit/>
          </a:bodyPr>
          <a:lstStyle/>
          <a:p>
            <a:pPr marL="342900" indent="-342900">
              <a:buFont typeface="Arial" panose="020B0604020202020204" pitchFamily="34" charset="0"/>
              <a:buChar char="•"/>
            </a:pPr>
            <a:endParaRPr lang="en-IN" dirty="0">
              <a:latin typeface="Calibri" panose="020F0502020204030204" pitchFamily="34" charset="0"/>
              <a:ea typeface="Calibri" panose="020F0502020204030204" pitchFamily="34" charset="0"/>
              <a:cs typeface="Mangal" panose="02040503050203030202" pitchFamily="18" charset="0"/>
            </a:endParaRPr>
          </a:p>
          <a:p>
            <a:pPr marL="342900" indent="-342900">
              <a:buFont typeface="Arial" panose="020B0604020202020204" pitchFamily="34" charset="0"/>
              <a:buChar char="•"/>
            </a:pP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sz="2400" dirty="0"/>
          </a:p>
        </p:txBody>
      </p:sp>
      <p:pic>
        <p:nvPicPr>
          <p:cNvPr id="5" name="Picture 4">
            <a:extLst>
              <a:ext uri="{FF2B5EF4-FFF2-40B4-BE49-F238E27FC236}">
                <a16:creationId xmlns:a16="http://schemas.microsoft.com/office/drawing/2014/main" id="{B9E165E7-F0FE-EC22-47D1-F79F59F8054A}"/>
              </a:ext>
            </a:extLst>
          </p:cNvPr>
          <p:cNvPicPr>
            <a:picLocks noChangeAspect="1"/>
          </p:cNvPicPr>
          <p:nvPr/>
        </p:nvPicPr>
        <p:blipFill>
          <a:blip r:embed="rId3"/>
          <a:stretch>
            <a:fillRect/>
          </a:stretch>
        </p:blipFill>
        <p:spPr>
          <a:xfrm>
            <a:off x="283308" y="1342982"/>
            <a:ext cx="11625384" cy="4551191"/>
          </a:xfrm>
          <a:prstGeom prst="rect">
            <a:avLst/>
          </a:prstGeom>
        </p:spPr>
      </p:pic>
    </p:spTree>
    <p:extLst>
      <p:ext uri="{BB962C8B-B14F-4D97-AF65-F5344CB8AC3E}">
        <p14:creationId xmlns:p14="http://schemas.microsoft.com/office/powerpoint/2010/main" val="296136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7" y="58394"/>
            <a:ext cx="11257903" cy="1325563"/>
          </a:xfrm>
        </p:spPr>
        <p:txBody>
          <a:bodyPr/>
          <a:lstStyle/>
          <a:p>
            <a:r>
              <a:rPr lang="en-US" dirty="0">
                <a:latin typeface="Times New Roman" panose="02020603050405020304" pitchFamily="18" charset="0"/>
                <a:cs typeface="Times New Roman" panose="02020603050405020304" pitchFamily="18" charset="0"/>
              </a:rPr>
              <a:t>Building a Publish-Subscribe Messaging System</a:t>
            </a:r>
          </a:p>
        </p:txBody>
      </p:sp>
      <p:pic>
        <p:nvPicPr>
          <p:cNvPr id="4" name="Picture 3">
            <a:extLst>
              <a:ext uri="{FF2B5EF4-FFF2-40B4-BE49-F238E27FC236}">
                <a16:creationId xmlns:a16="http://schemas.microsoft.com/office/drawing/2014/main" id="{21C045A2-0122-FAA1-AABA-B6B1F6476B38}"/>
              </a:ext>
            </a:extLst>
          </p:cNvPr>
          <p:cNvPicPr>
            <a:picLocks noChangeAspect="1"/>
          </p:cNvPicPr>
          <p:nvPr/>
        </p:nvPicPr>
        <p:blipFill>
          <a:blip r:embed="rId3"/>
          <a:stretch>
            <a:fillRect/>
          </a:stretch>
        </p:blipFill>
        <p:spPr>
          <a:xfrm>
            <a:off x="283308" y="1544594"/>
            <a:ext cx="11603892" cy="4819136"/>
          </a:xfrm>
          <a:prstGeom prst="rect">
            <a:avLst/>
          </a:prstGeom>
        </p:spPr>
      </p:pic>
    </p:spTree>
    <p:extLst>
      <p:ext uri="{BB962C8B-B14F-4D97-AF65-F5344CB8AC3E}">
        <p14:creationId xmlns:p14="http://schemas.microsoft.com/office/powerpoint/2010/main" val="22954072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824B-4279-4D47-92DD-71F5353FAA23}"/>
              </a:ext>
            </a:extLst>
          </p:cNvPr>
          <p:cNvSpPr>
            <a:spLocks noGrp="1"/>
          </p:cNvSpPr>
          <p:nvPr>
            <p:ph type="title"/>
          </p:nvPr>
        </p:nvSpPr>
        <p:spPr>
          <a:xfrm>
            <a:off x="283307" y="58394"/>
            <a:ext cx="11257903" cy="1325563"/>
          </a:xfrm>
        </p:spPr>
        <p:txBody>
          <a:bodyPr/>
          <a:lstStyle/>
          <a:p>
            <a:r>
              <a:rPr lang="en-US" dirty="0">
                <a:latin typeface="Times New Roman" panose="02020603050405020304" pitchFamily="18" charset="0"/>
                <a:cs typeface="Times New Roman" panose="02020603050405020304" pitchFamily="18" charset="0"/>
              </a:rPr>
              <a:t>Individual Queue Systems</a:t>
            </a:r>
          </a:p>
        </p:txBody>
      </p:sp>
      <p:pic>
        <p:nvPicPr>
          <p:cNvPr id="5" name="Picture 4">
            <a:extLst>
              <a:ext uri="{FF2B5EF4-FFF2-40B4-BE49-F238E27FC236}">
                <a16:creationId xmlns:a16="http://schemas.microsoft.com/office/drawing/2014/main" id="{AA8C8824-D164-D9E4-B069-40B0AD52CCC3}"/>
              </a:ext>
            </a:extLst>
          </p:cNvPr>
          <p:cNvPicPr>
            <a:picLocks noChangeAspect="1"/>
          </p:cNvPicPr>
          <p:nvPr/>
        </p:nvPicPr>
        <p:blipFill>
          <a:blip r:embed="rId3"/>
          <a:stretch>
            <a:fillRect/>
          </a:stretch>
        </p:blipFill>
        <p:spPr>
          <a:xfrm>
            <a:off x="283308" y="1473548"/>
            <a:ext cx="11441644" cy="5124959"/>
          </a:xfrm>
          <a:prstGeom prst="rect">
            <a:avLst/>
          </a:prstGeom>
        </p:spPr>
      </p:pic>
    </p:spTree>
    <p:extLst>
      <p:ext uri="{BB962C8B-B14F-4D97-AF65-F5344CB8AC3E}">
        <p14:creationId xmlns:p14="http://schemas.microsoft.com/office/powerpoint/2010/main" val="12571628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44781794_win32_fixed.potx" id="{FFA6945E-0D2E-49A3-B8AE-0157B47B7617}" vid="{3D53E5D5-FE42-40E3-89B4-70F55FAC326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Research presentation</Template>
  <TotalTime>466</TotalTime>
  <Words>383</Words>
  <Application>Microsoft Office PowerPoint</Application>
  <PresentationFormat>Widescreen</PresentationFormat>
  <Paragraphs>94</Paragraphs>
  <Slides>20</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Franklin Gothic Book</vt:lpstr>
      <vt:lpstr>Segoe UI</vt:lpstr>
      <vt:lpstr>Times New Roman</vt:lpstr>
      <vt:lpstr>Office Theme</vt:lpstr>
      <vt:lpstr>Apache Kafka</vt:lpstr>
      <vt:lpstr>Quiz</vt:lpstr>
      <vt:lpstr>Significance of Data</vt:lpstr>
      <vt:lpstr>Data</vt:lpstr>
      <vt:lpstr>Publish/Subscribe Messaging Pattern</vt:lpstr>
      <vt:lpstr>How Pub/Sub Messaging starts…</vt:lpstr>
      <vt:lpstr>Soon after… it becomes like this…</vt:lpstr>
      <vt:lpstr>Building a Publish-Subscribe Messaging System</vt:lpstr>
      <vt:lpstr>Individual Queue Systems</vt:lpstr>
      <vt:lpstr>Enter to the World of Kafka…</vt:lpstr>
      <vt:lpstr>Apache Kafka – Key Components</vt:lpstr>
      <vt:lpstr>Kafka Components</vt:lpstr>
      <vt:lpstr>Topics &amp; Partitions in Kafka</vt:lpstr>
      <vt:lpstr>Consumers in Kafka…</vt:lpstr>
      <vt:lpstr>Brokers &amp; Clusters in Kafka…</vt:lpstr>
      <vt:lpstr>MirrorMaker…</vt:lpstr>
      <vt:lpstr>WHY Kafka? </vt:lpstr>
      <vt:lpstr>Kafka : Use Cases </vt:lpstr>
      <vt:lpstr>Any Questions???</vt:lpstr>
      <vt:lpstr>Apache Kafka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Apache Kafka</dc:title>
  <dc:creator>Roumil Yaadav</dc:creator>
  <cp:lastModifiedBy>Yaadav, Roumil</cp:lastModifiedBy>
  <cp:revision>17</cp:revision>
  <dcterms:created xsi:type="dcterms:W3CDTF">2024-05-26T07:47:24Z</dcterms:created>
  <dcterms:modified xsi:type="dcterms:W3CDTF">2024-06-17T05:40:32Z</dcterms:modified>
</cp:coreProperties>
</file>