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29.xml" ContentType="application/vnd.openxmlformats-officedocument.presentationml.tags+xml"/>
  <Override PartName="/ppt/slideLayouts/slideLayout13.xml" ContentType="application/vnd.openxmlformats-officedocument.presentationml.slideLayout+xml"/>
  <Override PartName="/ppt/tags/tag38.xml" ContentType="application/vnd.openxmlformats-officedocument.presentationml.tags+xml"/>
  <Override PartName="/ppt/tags/tag47.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slideLayouts/slideLayout11.xml" ContentType="application/vnd.openxmlformats-officedocument.presentationml.slideLayout+xml"/>
  <Override PartName="/ppt/tags/tag36.xml" ContentType="application/vnd.openxmlformats-officedocument.presentationml.tags+xml"/>
  <Override PartName="/ppt/tags/tag4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slideLayouts/slideLayout12.xml" ContentType="application/vnd.openxmlformats-officedocument.presentationml.slideLayout+xml"/>
  <Override PartName="/ppt/tags/tag35.xml" ContentType="application/vnd.openxmlformats-officedocument.presentationml.tags+xml"/>
  <Override PartName="/ppt/tags/tag46.xml" ContentType="application/vnd.openxmlformats-officedocument.presentationml.tags+xml"/>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Default Extension="gif" ContentType="image/gif"/>
  <Override PartName="/ppt/tags/tag44.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 id="2147483939" r:id="rId2"/>
    <p:sldMasterId id="2147483946" r:id="rId3"/>
  </p:sldMasterIdLst>
  <p:notesMasterIdLst>
    <p:notesMasterId r:id="rId19"/>
  </p:notesMasterIdLst>
  <p:handoutMasterIdLst>
    <p:handoutMasterId r:id="rId20"/>
  </p:handoutMasterIdLst>
  <p:sldIdLst>
    <p:sldId id="344" r:id="rId4"/>
    <p:sldId id="418" r:id="rId5"/>
    <p:sldId id="421" r:id="rId6"/>
    <p:sldId id="400" r:id="rId7"/>
    <p:sldId id="402" r:id="rId8"/>
    <p:sldId id="417" r:id="rId9"/>
    <p:sldId id="420" r:id="rId10"/>
    <p:sldId id="403" r:id="rId11"/>
    <p:sldId id="406" r:id="rId12"/>
    <p:sldId id="407" r:id="rId13"/>
    <p:sldId id="423" r:id="rId14"/>
    <p:sldId id="409" r:id="rId15"/>
    <p:sldId id="410" r:id="rId16"/>
    <p:sldId id="419" r:id="rId17"/>
    <p:sldId id="416" r:id="rId18"/>
  </p:sldIdLst>
  <p:sldSz cx="9906000" cy="6858000" type="A4"/>
  <p:notesSz cx="6797675" cy="9928225"/>
  <p:custDataLst>
    <p:tags r:id="rId21"/>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A2BFAF"/>
    <a:srgbClr val="ACB7B2"/>
    <a:srgbClr val="AF1C63"/>
    <a:srgbClr val="6A9529"/>
    <a:srgbClr val="00A0D6"/>
    <a:srgbClr val="0085B3"/>
    <a:srgbClr val="005B7C"/>
    <a:srgbClr val="909090"/>
    <a:srgbClr val="FFC72C"/>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59" autoAdjust="0"/>
    <p:restoredTop sz="94568" autoAdjust="0"/>
  </p:normalViewPr>
  <p:slideViewPr>
    <p:cSldViewPr snapToGrid="0">
      <p:cViewPr varScale="1">
        <p:scale>
          <a:sx n="91" d="100"/>
          <a:sy n="91" d="100"/>
        </p:scale>
        <p:origin x="-846" y="-114"/>
      </p:cViewPr>
      <p:guideLst>
        <p:guide orient="horz"/>
        <p:guide pos="5850"/>
      </p:guideLst>
    </p:cSldViewPr>
  </p:slideViewPr>
  <p:notesTextViewPr>
    <p:cViewPr>
      <p:scale>
        <a:sx n="100" d="100"/>
        <a:sy n="100" d="100"/>
      </p:scale>
      <p:origin x="0" y="0"/>
    </p:cViewPr>
  </p:notesTextViewPr>
  <p:sorterViewPr>
    <p:cViewPr>
      <p:scale>
        <a:sx n="66" d="100"/>
        <a:sy n="66" d="100"/>
      </p:scale>
      <p:origin x="0" y="1698"/>
    </p:cViewPr>
  </p:sorterViewPr>
  <p:notesViewPr>
    <p:cSldViewPr snapToGrid="0">
      <p:cViewPr varScale="1">
        <p:scale>
          <a:sx n="71" d="100"/>
          <a:sy n="71" d="100"/>
        </p:scale>
        <p:origin x="-3372" y="-120"/>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ags" Target="tags/tag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5872"/>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430813"/>
            <a:ext cx="2945862" cy="495872"/>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430813"/>
            <a:ext cx="2945862" cy="495872"/>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‹N°›</a:t>
            </a:fld>
            <a:endParaRPr lang="de-DE" sz="800" dirty="0">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6412"/>
          </a:xfrm>
          <a:prstGeom prst="rect">
            <a:avLst/>
          </a:prstGeom>
        </p:spPr>
        <p:txBody>
          <a:bodyPr vert="horz" lIns="95264" tIns="47632" rIns="95264" bIns="47632" rtlCol="0"/>
          <a:lstStyle>
            <a:lvl1pPr algn="l">
              <a:defRPr sz="1300"/>
            </a:lvl1pPr>
          </a:lstStyle>
          <a:p>
            <a:endParaRPr lang="en-US"/>
          </a:p>
        </p:txBody>
      </p:sp>
      <p:sp>
        <p:nvSpPr>
          <p:cNvPr id="3" name="Date Placeholder 2"/>
          <p:cNvSpPr>
            <a:spLocks noGrp="1"/>
          </p:cNvSpPr>
          <p:nvPr>
            <p:ph type="dt" idx="1"/>
          </p:nvPr>
        </p:nvSpPr>
        <p:spPr>
          <a:xfrm>
            <a:off x="3850444" y="0"/>
            <a:ext cx="2945659" cy="496412"/>
          </a:xfrm>
          <a:prstGeom prst="rect">
            <a:avLst/>
          </a:prstGeom>
        </p:spPr>
        <p:txBody>
          <a:bodyPr vert="horz" lIns="95264" tIns="47632" rIns="95264" bIns="47632" rtlCol="0"/>
          <a:lstStyle>
            <a:lvl1pPr algn="r">
              <a:defRPr sz="1300"/>
            </a:lvl1pPr>
          </a:lstStyle>
          <a:p>
            <a:fld id="{2FB4FF29-EE9A-4D47-9F1A-289A80693C0F}" type="datetimeFigureOut">
              <a:rPr lang="en-US" smtClean="0"/>
              <a:pPr/>
              <a:t>9/4/2015</a:t>
            </a:fld>
            <a:endParaRPr lang="en-US"/>
          </a:p>
        </p:txBody>
      </p:sp>
      <p:sp>
        <p:nvSpPr>
          <p:cNvPr id="4" name="Slide Image Placeholder 3"/>
          <p:cNvSpPr>
            <a:spLocks noGrp="1" noRot="1" noChangeAspect="1"/>
          </p:cNvSpPr>
          <p:nvPr>
            <p:ph type="sldImg" idx="2"/>
          </p:nvPr>
        </p:nvSpPr>
        <p:spPr>
          <a:xfrm>
            <a:off x="712788" y="746125"/>
            <a:ext cx="5372100" cy="372110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715907"/>
            <a:ext cx="5438140" cy="4467702"/>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430091"/>
            <a:ext cx="2945659" cy="496412"/>
          </a:xfrm>
          <a:prstGeom prst="rect">
            <a:avLst/>
          </a:prstGeom>
        </p:spPr>
        <p:txBody>
          <a:bodyPr vert="horz" lIns="95264" tIns="47632" rIns="95264" bIns="47632" rtlCol="0" anchor="b"/>
          <a:lstStyle>
            <a:lvl1pPr algn="l">
              <a:defRPr sz="1300"/>
            </a:lvl1pPr>
          </a:lstStyle>
          <a:p>
            <a:endParaRPr lang="en-US"/>
          </a:p>
        </p:txBody>
      </p:sp>
      <p:sp>
        <p:nvSpPr>
          <p:cNvPr id="7" name="Slide Number Placeholder 6"/>
          <p:cNvSpPr>
            <a:spLocks noGrp="1"/>
          </p:cNvSpPr>
          <p:nvPr>
            <p:ph type="sldNum" sz="quarter" idx="5"/>
          </p:nvPr>
        </p:nvSpPr>
        <p:spPr>
          <a:xfrm>
            <a:off x="3850444" y="9430091"/>
            <a:ext cx="2945659" cy="496412"/>
          </a:xfrm>
          <a:prstGeom prst="rect">
            <a:avLst/>
          </a:prstGeom>
        </p:spPr>
        <p:txBody>
          <a:bodyPr vert="horz" lIns="95264" tIns="47632" rIns="95264" bIns="47632" rtlCol="0" anchor="b"/>
          <a:lstStyle>
            <a:lvl1pPr algn="r">
              <a:defRPr sz="1300"/>
            </a:lvl1pPr>
          </a:lstStyle>
          <a:p>
            <a:fld id="{71E7D22E-2FCF-4181-8686-08BDCDF94062}" type="slidenum">
              <a:rPr lang="en-US" smtClean="0"/>
              <a:pPr/>
              <a:t>‹N°›</a:t>
            </a:fld>
            <a:endParaRPr lang="en-US"/>
          </a:p>
        </p:txBody>
      </p:sp>
    </p:spTree>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2788" y="746125"/>
            <a:ext cx="5372100" cy="3721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2788" y="746125"/>
            <a:ext cx="5372100" cy="3721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1E7D22E-2FCF-4181-8686-08BDCDF94062}"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0.xml"/><Relationship Id="rId7"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5.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vmlDrawing" Target="../drawings/vmlDrawing10.vml"/><Relationship Id="rId6" Type="http://schemas.openxmlformats.org/officeDocument/2006/relationships/image" Target="../media/image7.png"/><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vmlDrawing" Target="../drawings/vmlDrawing12.vml"/><Relationship Id="rId6" Type="http://schemas.openxmlformats.org/officeDocument/2006/relationships/image" Target="../media/image13.png"/><Relationship Id="rId5" Type="http://schemas.openxmlformats.org/officeDocument/2006/relationships/oleObject" Target="../embeddings/oleObject12.bin"/><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image" Target="../media/image15.png"/><Relationship Id="rId2" Type="http://schemas.openxmlformats.org/officeDocument/2006/relationships/tags" Target="../tags/tag43.xml"/><Relationship Id="rId1" Type="http://schemas.openxmlformats.org/officeDocument/2006/relationships/vmlDrawing" Target="../drawings/vmlDrawing13.vml"/><Relationship Id="rId6" Type="http://schemas.openxmlformats.org/officeDocument/2006/relationships/image" Target="../media/image14.png"/><Relationship Id="rId5" Type="http://schemas.openxmlformats.org/officeDocument/2006/relationships/oleObject" Target="../embeddings/oleObject13.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5.xml"/><Relationship Id="rId1" Type="http://schemas.openxmlformats.org/officeDocument/2006/relationships/vmlDrawing" Target="../drawings/vmlDrawing14.vml"/><Relationship Id="rId4" Type="http://schemas.openxmlformats.org/officeDocument/2006/relationships/oleObject" Target="../embeddings/oleObject14.bin"/></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6.png"/><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4.vml"/><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24.xml"/></Relationships>
</file>

<file path=ppt/slideLayouts/_rels/slideLayout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26.xml"/><Relationship Id="rId7"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7.v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vmlDrawing" Target="../drawings/vmlDrawing9.v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Image 11" descr="GraphicTablet_shutterstock_73936774.jpg"/>
          <p:cNvPicPr>
            <a:picLocks noChangeAspect="1"/>
          </p:cNvPicPr>
          <p:nvPr userDrawn="1"/>
        </p:nvPicPr>
        <p:blipFill>
          <a:blip r:embed="rId8" cstate="print"/>
          <a:srcRect b="14021"/>
          <a:stretch>
            <a:fillRect/>
          </a:stretch>
        </p:blipFill>
        <p:spPr>
          <a:xfrm>
            <a:off x="1587" y="1178033"/>
            <a:ext cx="9904413" cy="5679967"/>
          </a:xfrm>
          <a:prstGeom prst="rect">
            <a:avLst/>
          </a:prstGeom>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1" y="0"/>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userDrawn="1"/>
        </p:nvPicPr>
        <p:blipFill>
          <a:blip r:embed="rId9" cstate="print"/>
          <a:stretch>
            <a:fillRect/>
          </a:stretch>
        </p:blipFill>
        <p:spPr>
          <a:xfrm>
            <a:off x="735690" y="658705"/>
            <a:ext cx="2880000" cy="686046"/>
          </a:xfrm>
          <a:prstGeom prst="rect">
            <a:avLst/>
          </a:prstGeom>
        </p:spPr>
      </p:pic>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026"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6"/>
            <a:ext cx="2880000" cy="229351"/>
          </a:xfrm>
          <a:prstGeom prst="rect">
            <a:avLst/>
          </a:prstGeom>
          <a:noFill/>
        </p:spPr>
      </p:pic>
      <p:sp>
        <p:nvSpPr>
          <p:cNvPr id="2" name="Title 1"/>
          <p:cNvSpPr>
            <a:spLocks noGrp="1"/>
          </p:cNvSpPr>
          <p:nvPr>
            <p:ph type="ctrTitle" hasCustomPrompt="1"/>
            <p:custDataLst>
              <p:tags r:id="rId5"/>
            </p:custDataLst>
          </p:nvPr>
        </p:nvSpPr>
        <p:spPr>
          <a:xfrm>
            <a:off x="4943238" y="2945073"/>
            <a:ext cx="4915261" cy="1098157"/>
          </a:xfrm>
        </p:spPr>
        <p:txBody>
          <a:bodyPr vert="horz" lIns="0" tIns="33059" rIns="33059" bIns="33059" rtlCol="0" anchor="t">
            <a:noAutofit/>
          </a:bodyPr>
          <a:lstStyle>
            <a:lvl1pPr marL="0" indent="0" algn="l" defTabSz="914342" rtl="0" eaLnBrk="1" latinLnBrk="0" hangingPunct="1">
              <a:lnSpc>
                <a:spcPct val="85000"/>
              </a:lnSpc>
              <a:spcBef>
                <a:spcPct val="0"/>
              </a:spcBef>
              <a:buNone/>
              <a:defRPr lang="en-US" sz="4400" b="0" kern="1200" dirty="0">
                <a:solidFill>
                  <a:schemeClr val="tx1"/>
                </a:solidFill>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4940136" y="4433045"/>
            <a:ext cx="4918363" cy="947750"/>
          </a:xfrm>
        </p:spPr>
        <p:txBody>
          <a:bodyPr lIns="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Section Break 1">
    <p:bg>
      <p:bgRef idx="1003">
        <a:schemeClr val="bg1"/>
      </p:bgRef>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201730" name="think-cell Slide" r:id="rId5" imgW="360" imgH="360" progId="">
              <p:embed/>
            </p:oleObj>
          </a:graphicData>
        </a:graphic>
      </p:graphicFrame>
      <p:sp>
        <p:nvSpPr>
          <p:cNvPr id="7" name="Rectangle 7"/>
          <p:cNvSpPr/>
          <p:nvPr userDrawn="1">
            <p:custDataLst>
              <p:tags r:id="rId2"/>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823013"/>
            <a:ext cx="9906000" cy="1362097"/>
          </a:xfrm>
          <a:prstGeom prst="rect">
            <a:avLst/>
          </a:prstGeom>
        </p:spPr>
        <p:txBody>
          <a:bodyPr vert="horz" lIns="82647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pic>
        <p:nvPicPr>
          <p:cNvPr id="10" name="Image 9" descr="shutterstock_80837125.png"/>
          <p:cNvPicPr>
            <a:picLocks noChangeAspect="1"/>
          </p:cNvPicPr>
          <p:nvPr userDrawn="1"/>
        </p:nvPicPr>
        <p:blipFill>
          <a:blip r:embed="rId6" cstate="email"/>
          <a:stretch>
            <a:fillRect/>
          </a:stretch>
        </p:blipFill>
        <p:spPr>
          <a:xfrm>
            <a:off x="973599" y="971046"/>
            <a:ext cx="7198781" cy="479715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132097" name="think-cell Slide" r:id="rId5" imgW="360" imgH="360" progId="">
              <p:embed/>
            </p:oleObj>
          </a:graphicData>
        </a:graphic>
      </p:graphicFrame>
      <p:sp>
        <p:nvSpPr>
          <p:cNvPr id="335" name="Rectangle 9"/>
          <p:cNvSpPr>
            <a:spLocks noChangeArrowheads="1"/>
          </p:cNvSpPr>
          <p:nvPr userDrawn="1">
            <p:custDataLst>
              <p:tags r:id="rId2"/>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a:t>
            </a:r>
            <a:r>
              <a:rPr lang="en-US" sz="1000" dirty="0">
                <a:solidFill>
                  <a:schemeClr val="bg1"/>
                </a:solidFill>
                <a:latin typeface="Arial" pitchFamily="34" charset="0"/>
                <a:cs typeface="Arial" pitchFamily="34" charset="0"/>
              </a:rPr>
              <a:t>more than </a:t>
            </a:r>
            <a:r>
              <a:rPr lang="en-US" sz="1000" dirty="0" smtClean="0">
                <a:solidFill>
                  <a:schemeClr val="bg1"/>
                </a:solidFill>
                <a:latin typeface="Arial" pitchFamily="34" charset="0"/>
                <a:cs typeface="Arial" pitchFamily="34" charset="0"/>
              </a:rPr>
              <a:t>130,000 </a:t>
            </a:r>
            <a:r>
              <a:rPr lang="en-US" sz="1000" dirty="0">
                <a:solidFill>
                  <a:schemeClr val="bg1"/>
                </a:solidFill>
                <a:latin typeface="Arial" pitchFamily="34" charset="0"/>
                <a:cs typeface="Arial" pitchFamily="34" charset="0"/>
              </a:rPr>
              <a:t>people in </a:t>
            </a:r>
            <a:r>
              <a:rPr lang="en-US" sz="1000" dirty="0" smtClean="0">
                <a:solidFill>
                  <a:schemeClr val="bg1"/>
                </a:solidFill>
                <a:latin typeface="Arial" pitchFamily="34" charset="0"/>
                <a:cs typeface="Arial" pitchFamily="34" charset="0"/>
              </a:rPr>
              <a:t>44 </a:t>
            </a:r>
            <a:r>
              <a:rPr lang="en-US" sz="1000" dirty="0">
                <a:solidFill>
                  <a:schemeClr val="bg1"/>
                </a:solidFill>
                <a:latin typeface="Arial" pitchFamily="34" charset="0"/>
                <a:cs typeface="Arial" pitchFamily="34" charset="0"/>
              </a:rPr>
              <a:t>countries, Capgemini is one of the world's foremost providers of consulting, technology and outsourcing services. The Group reported </a:t>
            </a:r>
            <a:r>
              <a:rPr lang="en-US" sz="1000" dirty="0" smtClean="0">
                <a:solidFill>
                  <a:schemeClr val="bg1"/>
                </a:solidFill>
                <a:latin typeface="Arial" pitchFamily="34" charset="0"/>
                <a:cs typeface="Arial" pitchFamily="34" charset="0"/>
              </a:rPr>
              <a:t>2012 </a:t>
            </a:r>
            <a:r>
              <a:rPr lang="en-US" sz="1000" dirty="0">
                <a:solidFill>
                  <a:schemeClr val="bg1"/>
                </a:solidFill>
                <a:latin typeface="Arial" pitchFamily="34" charset="0"/>
                <a:cs typeface="Arial" pitchFamily="34" charset="0"/>
              </a:rPr>
              <a:t>global revenues of EUR </a:t>
            </a:r>
            <a:r>
              <a:rPr lang="en-US" sz="1000" dirty="0" smtClean="0">
                <a:solidFill>
                  <a:schemeClr val="bg1"/>
                </a:solidFill>
                <a:latin typeface="Arial" pitchFamily="34" charset="0"/>
                <a:cs typeface="Arial" pitchFamily="34" charset="0"/>
              </a:rPr>
              <a:t>10.3 </a:t>
            </a:r>
            <a:r>
              <a:rPr lang="en-US" sz="1000" dirty="0">
                <a:solidFill>
                  <a:schemeClr val="bg1"/>
                </a:solidFill>
                <a:latin typeface="Arial" pitchFamily="34" charset="0"/>
                <a:cs typeface="Arial" pitchFamily="34" charset="0"/>
              </a:rPr>
              <a:t>billion.</a:t>
            </a:r>
          </a:p>
          <a:p>
            <a:pPr marL="0" indent="0" algn="just"/>
            <a:r>
              <a:rPr lang="en-US" sz="1000" dirty="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p:txBody>
      </p:sp>
      <p:sp>
        <p:nvSpPr>
          <p:cNvPr id="7" name="Rectangle 6"/>
          <p:cNvSpPr/>
          <p:nvPr userDrawn="1">
            <p:custDataLst>
              <p:tags r:id="rId3"/>
            </p:custDataLst>
          </p:nvPr>
        </p:nvSpPr>
        <p:spPr>
          <a:xfrm>
            <a:off x="4904792"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2013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pic>
        <p:nvPicPr>
          <p:cNvPr id="9" name="Image 8" descr="CBE_Label_ppt.png"/>
          <p:cNvPicPr>
            <a:picLocks noChangeAspect="1"/>
          </p:cNvPicPr>
          <p:nvPr userDrawn="1"/>
        </p:nvPicPr>
        <p:blipFill>
          <a:blip r:embed="rId6" cstate="print"/>
          <a:stretch>
            <a:fillRect/>
          </a:stretch>
        </p:blipFill>
        <p:spPr>
          <a:xfrm>
            <a:off x="803405" y="3444596"/>
            <a:ext cx="576000" cy="57925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47061" cy="143985"/>
        </p:xfrm>
        <a:graphic>
          <a:graphicData uri="http://schemas.openxmlformats.org/presentationml/2006/ole">
            <p:oleObj spid="_x0000_s131073" name="think-cell Slide" r:id="rId5" imgW="360" imgH="360" progId="">
              <p:embed/>
            </p:oleObj>
          </a:graphicData>
        </a:graphic>
      </p:graphicFrame>
      <p:sp>
        <p:nvSpPr>
          <p:cNvPr id="7" name="Rectangle 6"/>
          <p:cNvSpPr/>
          <p:nvPr userDrawn="1">
            <p:custDataLst>
              <p:tags r:id="rId2"/>
            </p:custDataLst>
          </p:nvPr>
        </p:nvSpPr>
        <p:spPr>
          <a:xfrm>
            <a:off x="4904792"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2013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10" name="Rectangle 9"/>
          <p:cNvSpPr>
            <a:spLocks noChangeArrowheads="1"/>
          </p:cNvSpPr>
          <p:nvPr userDrawn="1">
            <p:custDataLst>
              <p:tags r:id="rId3"/>
            </p:custDataLst>
          </p:nvPr>
        </p:nvSpPr>
        <p:spPr bwMode="gray">
          <a:xfrm>
            <a:off x="1106088" y="3693226"/>
            <a:ext cx="4259840" cy="2015590"/>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en-US" sz="1000" dirty="0" smtClean="0">
                <a:solidFill>
                  <a:schemeClr val="bg1"/>
                </a:solidFill>
                <a:latin typeface="Arial" pitchFamily="34" charset="0"/>
                <a:cs typeface="Arial" pitchFamily="34" charset="0"/>
              </a:rPr>
              <a:t>With more than 130,000 people in 44 countries, Capgemini is one of the world's foremost providers of consulting, technology and outsourcing services. The Group reported 2012 global revenues of EUR 10.3 billion.</a:t>
            </a:r>
          </a:p>
          <a:p>
            <a:pPr marL="0" indent="0" algn="just"/>
            <a:r>
              <a:rPr lang="en-US" sz="1000" dirty="0" smtClean="0">
                <a:solidFill>
                  <a:schemeClr val="bg1"/>
                </a:solidFill>
                <a:latin typeface="Arial" pitchFamily="34" charset="0"/>
                <a:cs typeface="Arial" pitchFamily="34" charset="0"/>
              </a:rPr>
              <a:t>Together </a:t>
            </a:r>
            <a:r>
              <a:rPr lang="en-US" sz="1000" dirty="0">
                <a:solidFill>
                  <a:schemeClr val="bg1"/>
                </a:solidFill>
                <a:latin typeface="Arial" pitchFamily="34" charset="0"/>
                <a:cs typeface="Arial" pitchFamily="34" charset="0"/>
              </a:rPr>
              <a:t>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a:solidFill>
                  <a:schemeClr val="bg1"/>
                </a:solidFill>
                <a:latin typeface="Arial" pitchFamily="34" charset="0"/>
                <a:cs typeface="Arial" pitchFamily="34" charset="0"/>
              </a:rPr>
              <a:t>TM</a:t>
            </a:r>
            <a:r>
              <a:rPr lang="en-US" sz="1000" dirty="0">
                <a:solidFill>
                  <a:schemeClr val="bg1"/>
                </a:solidFill>
                <a:latin typeface="Arial" pitchFamily="34" charset="0"/>
                <a:cs typeface="Arial" pitchFamily="34" charset="0"/>
              </a:rPr>
              <a:t>, and draws on Rightshore</a:t>
            </a:r>
            <a:r>
              <a:rPr lang="en-US" sz="1000" b="1" baseline="30000" dirty="0">
                <a:solidFill>
                  <a:schemeClr val="bg1"/>
                </a:solidFill>
                <a:latin typeface="Arial" pitchFamily="34" charset="0"/>
                <a:cs typeface="Arial" pitchFamily="34" charset="0"/>
              </a:rPr>
              <a:t> ®</a:t>
            </a:r>
            <a:r>
              <a:rPr lang="en-US" sz="1000" dirty="0">
                <a:solidFill>
                  <a:schemeClr val="bg1"/>
                </a:solidFill>
                <a:latin typeface="Arial" pitchFamily="34" charset="0"/>
                <a:cs typeface="Arial" pitchFamily="34" charset="0"/>
              </a:rPr>
              <a:t>, its worldwide delivery model</a:t>
            </a:r>
            <a:r>
              <a:rPr lang="en-US" sz="1000" dirty="0" smtClean="0">
                <a:solidFill>
                  <a:schemeClr val="bg1"/>
                </a:solidFill>
                <a:latin typeface="Arial" pitchFamily="34" charset="0"/>
                <a:cs typeface="Arial" pitchFamily="34" charset="0"/>
              </a:rPr>
              <a:t>.</a:t>
            </a:r>
            <a:endParaRPr lang="en-US" sz="1000" dirty="0">
              <a:solidFill>
                <a:schemeClr val="bg1"/>
              </a:solidFill>
              <a:latin typeface="Arial" pitchFamily="34" charset="0"/>
              <a:cs typeface="Arial" pitchFamily="34" charset="0"/>
            </a:endParaRPr>
          </a:p>
        </p:txBody>
      </p:sp>
      <p:pic>
        <p:nvPicPr>
          <p:cNvPr id="11" name="Image 10" descr="ppt_Label_CBE.png"/>
          <p:cNvPicPr>
            <a:picLocks noChangeAspect="1"/>
          </p:cNvPicPr>
          <p:nvPr userDrawn="1"/>
        </p:nvPicPr>
        <p:blipFill>
          <a:blip r:embed="rId6" cstate="email"/>
          <a:stretch>
            <a:fillRect/>
          </a:stretch>
        </p:blipFill>
        <p:spPr>
          <a:xfrm>
            <a:off x="814448" y="3458687"/>
            <a:ext cx="576000" cy="576000"/>
          </a:xfrm>
          <a:prstGeom prst="rect">
            <a:avLst/>
          </a:prstGeom>
        </p:spPr>
      </p:pic>
      <p:pic>
        <p:nvPicPr>
          <p:cNvPr id="9" name="Image 8" descr="Locations_Map_2013.png"/>
          <p:cNvPicPr>
            <a:picLocks noChangeAspect="1"/>
          </p:cNvPicPr>
          <p:nvPr userDrawn="1"/>
        </p:nvPicPr>
        <p:blipFill>
          <a:blip r:embed="rId7" cstate="print"/>
          <a:stretch>
            <a:fillRect/>
          </a:stretch>
        </p:blipFill>
        <p:spPr>
          <a:xfrm>
            <a:off x="5406989" y="3467594"/>
            <a:ext cx="3896499" cy="187273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30049" name="think-cell Slide" r:id="rId4" imgW="360" imgH="360" progId="">
              <p:embed/>
            </p:oleObj>
          </a:graphicData>
        </a:graphic>
      </p:graphicFrame>
      <p:sp>
        <p:nvSpPr>
          <p:cNvPr id="4" name="Rectangle 3"/>
          <p:cNvSpPr/>
          <p:nvPr userDrawn="1">
            <p:custDataLst>
              <p:tags r:id="rId2"/>
            </p:custDataLst>
          </p:nvPr>
        </p:nvSpPr>
        <p:spPr>
          <a:xfrm>
            <a:off x="4904792"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2013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able of Content-Agenda">
    <p:spTree>
      <p:nvGrpSpPr>
        <p:cNvPr id="1" name=""/>
        <p:cNvGrpSpPr/>
        <p:nvPr/>
      </p:nvGrpSpPr>
      <p:grpSpPr>
        <a:xfrm>
          <a:off x="0" y="0"/>
          <a:ext cx="0" cy="0"/>
          <a:chOff x="0" y="0"/>
          <a:chExt cx="0" cy="0"/>
        </a:xfrm>
      </p:grpSpPr>
      <p:sp>
        <p:nvSpPr>
          <p:cNvPr id="13" name="Rectangle 12"/>
          <p:cNvSpPr/>
          <p:nvPr userDrawn="1"/>
        </p:nvSpPr>
        <p:spPr>
          <a:xfrm>
            <a:off x="0" y="0"/>
            <a:ext cx="9906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err="1" smtClean="0">
              <a:solidFill>
                <a:schemeClr val="tx2">
                  <a:lumMod val="50000"/>
                </a:schemeClr>
              </a:solidFill>
            </a:endParaRPr>
          </a:p>
        </p:txBody>
      </p:sp>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41314"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pic>
        <p:nvPicPr>
          <p:cNvPr id="12" name="Image 11" descr="HandsPanel_shutterstock_72073621.png"/>
          <p:cNvPicPr>
            <a:picLocks noChangeAspect="1"/>
          </p:cNvPicPr>
          <p:nvPr userDrawn="1"/>
        </p:nvPicPr>
        <p:blipFill>
          <a:blip r:embed="rId7" cstate="email"/>
          <a:srcRect b="8012"/>
          <a:stretch>
            <a:fillRect/>
          </a:stretch>
        </p:blipFill>
        <p:spPr>
          <a:xfrm>
            <a:off x="-1" y="855023"/>
            <a:ext cx="9904413" cy="5522026"/>
          </a:xfrm>
          <a:prstGeom prst="rect">
            <a:avLst/>
          </a:prstGeom>
        </p:spPr>
      </p:pic>
      <p:sp>
        <p:nvSpPr>
          <p:cNvPr id="6" name="Espace réservé du contenu 5"/>
          <p:cNvSpPr>
            <a:spLocks noGrp="1"/>
          </p:cNvSpPr>
          <p:nvPr>
            <p:ph sz="quarter" idx="10" hasCustomPrompt="1"/>
            <p:custDataLst>
              <p:tags r:id="rId4"/>
            </p:custDataLst>
          </p:nvPr>
        </p:nvSpPr>
        <p:spPr>
          <a:xfrm>
            <a:off x="2861953" y="1442605"/>
            <a:ext cx="4441372"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8786"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9810"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87"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3905"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122881"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857"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76801"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image" Target="../media/image2.jpeg"/><Relationship Id="rId7" Type="http://schemas.openxmlformats.org/officeDocument/2006/relationships/slideLayout" Target="../slideLayouts/slideLayout7.xml"/><Relationship Id="rId12" Type="http://schemas.openxmlformats.org/officeDocument/2006/relationships/vmlDrawing" Target="../drawings/vmlDrawing1.v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5.xml"/><Relationship Id="rId13" Type="http://schemas.openxmlformats.org/officeDocument/2006/relationships/tags" Target="../tags/tag40.xml"/><Relationship Id="rId18" Type="http://schemas.openxmlformats.org/officeDocument/2006/relationships/hyperlink" Target="http://www.linkedin.com/company/capgemini" TargetMode="External"/><Relationship Id="rId26" Type="http://schemas.openxmlformats.org/officeDocument/2006/relationships/image" Target="../media/image4.jpeg"/><Relationship Id="rId3" Type="http://schemas.openxmlformats.org/officeDocument/2006/relationships/slideLayout" Target="../slideLayouts/slideLayout13.xml"/><Relationship Id="rId21" Type="http://schemas.openxmlformats.org/officeDocument/2006/relationships/image" Target="../media/image10.png"/><Relationship Id="rId7" Type="http://schemas.openxmlformats.org/officeDocument/2006/relationships/tags" Target="../tags/tag34.xml"/><Relationship Id="rId12" Type="http://schemas.openxmlformats.org/officeDocument/2006/relationships/tags" Target="../tags/tag39.xml"/><Relationship Id="rId17" Type="http://schemas.openxmlformats.org/officeDocument/2006/relationships/image" Target="../media/image8.png"/><Relationship Id="rId25" Type="http://schemas.openxmlformats.org/officeDocument/2006/relationships/image" Target="../media/image12.gif"/><Relationship Id="rId2" Type="http://schemas.openxmlformats.org/officeDocument/2006/relationships/slideLayout" Target="../slideLayouts/slideLayout12.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1.xml"/><Relationship Id="rId6" Type="http://schemas.openxmlformats.org/officeDocument/2006/relationships/tags" Target="../tags/tag33.xml"/><Relationship Id="rId11" Type="http://schemas.openxmlformats.org/officeDocument/2006/relationships/tags" Target="../tags/tag38.xml"/><Relationship Id="rId24" Type="http://schemas.openxmlformats.org/officeDocument/2006/relationships/hyperlink" Target="http://www.slideshare.net/capgemini" TargetMode="External"/><Relationship Id="rId5" Type="http://schemas.openxmlformats.org/officeDocument/2006/relationships/vmlDrawing" Target="../drawings/vmlDrawing11.vml"/><Relationship Id="rId15" Type="http://schemas.openxmlformats.org/officeDocument/2006/relationships/image" Target="../media/image5.emf"/><Relationship Id="rId23" Type="http://schemas.openxmlformats.org/officeDocument/2006/relationships/image" Target="../media/image11.png"/><Relationship Id="rId10" Type="http://schemas.openxmlformats.org/officeDocument/2006/relationships/tags" Target="../tags/tag37.xml"/><Relationship Id="rId19" Type="http://schemas.openxmlformats.org/officeDocument/2006/relationships/image" Target="../media/image9.png"/><Relationship Id="rId4" Type="http://schemas.openxmlformats.org/officeDocument/2006/relationships/theme" Target="../theme/theme2.xml"/><Relationship Id="rId9" Type="http://schemas.openxmlformats.org/officeDocument/2006/relationships/tags" Target="../tags/tag36.xml"/><Relationship Id="rId14" Type="http://schemas.openxmlformats.org/officeDocument/2006/relationships/oleObject" Target="../embeddings/oleObject11.bin"/><Relationship Id="rId22" Type="http://schemas.openxmlformats.org/officeDocument/2006/relationships/hyperlink" Target="http://www.youtube.com/capgemini"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vmlDrawing" Target="../drawings/vmlDrawing15.vml"/><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049" name="think-cell Slide" r:id="rId20" imgW="360" imgH="360" progId="">
              <p:embed/>
            </p:oleObj>
          </a:graphicData>
        </a:graphic>
      </p:graphicFrame>
      <p:sp>
        <p:nvSpPr>
          <p:cNvPr id="2" name="Title Placeholder 1"/>
          <p:cNvSpPr>
            <a:spLocks noGrp="1"/>
          </p:cNvSpPr>
          <p:nvPr>
            <p:ph type="title"/>
            <p:custDataLst>
              <p:tags r:id="rId13"/>
            </p:custDataLst>
          </p:nvPr>
        </p:nvSpPr>
        <p:spPr>
          <a:xfrm>
            <a:off x="1" y="0"/>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4"/>
            </p:custDataLst>
          </p:nvPr>
        </p:nvSpPr>
        <p:spPr>
          <a:xfrm>
            <a:off x="323392"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5"/>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‹N°›</a:t>
            </a:fld>
            <a:endParaRPr lang="en-US" sz="700" dirty="0">
              <a:solidFill>
                <a:schemeClr val="tx2"/>
              </a:solidFill>
            </a:endParaRPr>
          </a:p>
        </p:txBody>
      </p:sp>
      <p:sp>
        <p:nvSpPr>
          <p:cNvPr id="9" name="Freeform 4"/>
          <p:cNvSpPr>
            <a:spLocks/>
          </p:cNvSpPr>
          <p:nvPr>
            <p:custDataLst>
              <p:tags r:id="rId16"/>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2" name="Rectangle 11"/>
          <p:cNvSpPr>
            <a:spLocks noChangeArrowheads="1"/>
          </p:cNvSpPr>
          <p:nvPr>
            <p:custDataLst>
              <p:tags r:id="rId17"/>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2013. All Rights Reserved</a:t>
            </a:r>
          </a:p>
        </p:txBody>
      </p:sp>
      <p:sp>
        <p:nvSpPr>
          <p:cNvPr id="13" name="Rectangle 12"/>
          <p:cNvSpPr/>
          <p:nvPr>
            <p:custDataLst>
              <p:tags r:id="rId18"/>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Lunch And Learn</a:t>
            </a:r>
            <a:r>
              <a:rPr lang="en-US" sz="700" baseline="0" dirty="0" smtClean="0">
                <a:solidFill>
                  <a:schemeClr val="tx2"/>
                </a:solidFill>
                <a:latin typeface="+mj-lt"/>
              </a:rPr>
              <a:t> - </a:t>
            </a:r>
            <a:r>
              <a:rPr lang="en-US" sz="700" baseline="0" dirty="0" err="1" smtClean="0">
                <a:solidFill>
                  <a:schemeClr val="tx2"/>
                </a:solidFill>
                <a:latin typeface="+mj-lt"/>
              </a:rPr>
              <a:t>AngularJS</a:t>
            </a:r>
            <a:r>
              <a:rPr lang="en-US" sz="700" dirty="0" smtClean="0">
                <a:solidFill>
                  <a:schemeClr val="tx2"/>
                </a:solidFill>
                <a:latin typeface="+mj-lt"/>
              </a:rPr>
              <a:t> | 02/09/2015</a:t>
            </a:r>
            <a:endParaRPr lang="en-US" sz="700" dirty="0">
              <a:solidFill>
                <a:schemeClr val="tx2"/>
              </a:solidFill>
              <a:latin typeface="+mj-lt"/>
            </a:endParaRPr>
          </a:p>
        </p:txBody>
      </p:sp>
      <p:cxnSp>
        <p:nvCxnSpPr>
          <p:cNvPr id="15" name="Straight Connector 5"/>
          <p:cNvCxnSpPr/>
          <p:nvPr>
            <p:custDataLst>
              <p:tags r:id="rId19"/>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userDrawn="1"/>
        </p:nvPicPr>
        <p:blipFill>
          <a:blip r:embed="rId21" cstate="print"/>
          <a:stretch>
            <a:fillRect/>
          </a:stretch>
        </p:blipFill>
        <p:spPr>
          <a:xfrm>
            <a:off x="118184" y="6419977"/>
            <a:ext cx="1440000" cy="343023"/>
          </a:xfrm>
          <a:prstGeom prst="rect">
            <a:avLst/>
          </a:prstGeom>
        </p:spPr>
      </p:pic>
    </p:spTree>
  </p:cSld>
  <p:clrMap bg1="lt1" tx1="dk1" bg2="lt2" tx2="dk2" accent1="accent1" accent2="accent2" accent3="accent3" accent4="accent4" accent5="accent5" accent6="accent6" hlink="hlink" folHlink="folHlink"/>
  <p:sldLayoutIdLst>
    <p:sldLayoutId id="2147483928" r:id="rId1"/>
    <p:sldLayoutId id="2147483969" r:id="rId2"/>
    <p:sldLayoutId id="2147483965" r:id="rId3"/>
    <p:sldLayoutId id="2147483966" r:id="rId4"/>
    <p:sldLayoutId id="2147483962" r:id="rId5"/>
    <p:sldLayoutId id="2147483963" r:id="rId6"/>
    <p:sldLayoutId id="2147483968" r:id="rId7"/>
    <p:sldLayoutId id="2147483964" r:id="rId8"/>
    <p:sldLayoutId id="2147483934" r:id="rId9"/>
    <p:sldLayoutId id="2147483971" r:id="rId10"/>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133121" name="think-cell Slide" r:id="rId14" imgW="360" imgH="360" progId="">
              <p:embed/>
            </p:oleObj>
          </a:graphicData>
        </a:graphic>
      </p:graphicFrame>
      <p:sp>
        <p:nvSpPr>
          <p:cNvPr id="357" name="Rectangle 7"/>
          <p:cNvSpPr/>
          <p:nvPr>
            <p:custDataLst>
              <p:tags r:id="rId6"/>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7"/>
            </p:custDataLst>
          </p:nvPr>
        </p:nvPicPr>
        <p:blipFill>
          <a:blip r:embed="rId15" cstate="email"/>
          <a:srcRect/>
          <a:stretch>
            <a:fillRect/>
          </a:stretch>
        </p:blipFill>
        <p:spPr bwMode="auto">
          <a:xfrm>
            <a:off x="6406875" y="1209254"/>
            <a:ext cx="2880000" cy="229353"/>
          </a:xfrm>
          <a:prstGeom prst="rect">
            <a:avLst/>
          </a:prstGeom>
          <a:noFill/>
        </p:spPr>
      </p:pic>
      <p:sp>
        <p:nvSpPr>
          <p:cNvPr id="15" name="Rectangle 14"/>
          <p:cNvSpPr/>
          <p:nvPr>
            <p:custDataLst>
              <p:tags r:id="rId8"/>
            </p:custDataLst>
          </p:nvPr>
        </p:nvSpPr>
        <p:spPr>
          <a:xfrm>
            <a:off x="6763620"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6"/>
          </p:cNvPr>
          <p:cNvPicPr>
            <a:picLocks noChangeAspect="1" noChangeArrowheads="1"/>
          </p:cNvPicPr>
          <p:nvPr>
            <p:custDataLst>
              <p:tags r:id="rId9"/>
            </p:custDataLst>
          </p:nvPr>
        </p:nvPicPr>
        <p:blipFill>
          <a:blip r:embed="rId17" cstate="email"/>
          <a:srcRect/>
          <a:stretch>
            <a:fillRect/>
          </a:stretch>
        </p:blipFill>
        <p:spPr bwMode="auto">
          <a:xfrm>
            <a:off x="7689877" y="5932547"/>
            <a:ext cx="278223" cy="263770"/>
          </a:xfrm>
          <a:prstGeom prst="rect">
            <a:avLst/>
          </a:prstGeom>
          <a:noFill/>
        </p:spPr>
      </p:pic>
      <p:pic>
        <p:nvPicPr>
          <p:cNvPr id="17" name="Picture 4" descr="C:\Users\UserSim\Desktop\DS_icons\128x128 shadows\linkedin.png">
            <a:hlinkClick r:id="rId18"/>
          </p:cNvPr>
          <p:cNvPicPr>
            <a:picLocks noChangeAspect="1" noChangeArrowheads="1"/>
          </p:cNvPicPr>
          <p:nvPr>
            <p:custDataLst>
              <p:tags r:id="rId10"/>
            </p:custDataLst>
          </p:nvPr>
        </p:nvPicPr>
        <p:blipFill>
          <a:blip r:embed="rId19" cstate="email"/>
          <a:srcRect/>
          <a:stretch>
            <a:fillRect/>
          </a:stretch>
        </p:blipFill>
        <p:spPr bwMode="auto">
          <a:xfrm>
            <a:off x="8025290" y="5932547"/>
            <a:ext cx="281313" cy="266700"/>
          </a:xfrm>
          <a:prstGeom prst="rect">
            <a:avLst/>
          </a:prstGeom>
          <a:noFill/>
        </p:spPr>
      </p:pic>
      <p:pic>
        <p:nvPicPr>
          <p:cNvPr id="18" name="Picture 5" descr="C:\Users\UserSim\Desktop\DS_icons\128x128 shadows\twitter.png">
            <a:hlinkClick r:id="rId20"/>
          </p:cNvPr>
          <p:cNvPicPr>
            <a:picLocks noChangeAspect="1" noChangeArrowheads="1"/>
          </p:cNvPicPr>
          <p:nvPr>
            <p:custDataLst>
              <p:tags r:id="rId11"/>
            </p:custDataLst>
          </p:nvPr>
        </p:nvPicPr>
        <p:blipFill>
          <a:blip r:embed="rId21" cstate="email"/>
          <a:srcRect/>
          <a:stretch>
            <a:fillRect/>
          </a:stretch>
        </p:blipFill>
        <p:spPr bwMode="auto">
          <a:xfrm>
            <a:off x="8654345" y="5932547"/>
            <a:ext cx="281313" cy="266700"/>
          </a:xfrm>
          <a:prstGeom prst="rect">
            <a:avLst/>
          </a:prstGeom>
          <a:noFill/>
        </p:spPr>
      </p:pic>
      <p:pic>
        <p:nvPicPr>
          <p:cNvPr id="19" name="Picture 6" descr="C:\Users\UserSim\Desktop\DS_icons\128x128 shadows\youtube.png">
            <a:hlinkClick r:id="rId22"/>
          </p:cNvPr>
          <p:cNvPicPr>
            <a:picLocks noChangeAspect="1" noChangeArrowheads="1"/>
          </p:cNvPicPr>
          <p:nvPr>
            <p:custDataLst>
              <p:tags r:id="rId12"/>
            </p:custDataLst>
          </p:nvPr>
        </p:nvPicPr>
        <p:blipFill>
          <a:blip r:embed="rId23" cstate="email"/>
          <a:srcRect/>
          <a:stretch>
            <a:fillRect/>
          </a:stretch>
        </p:blipFill>
        <p:spPr bwMode="auto">
          <a:xfrm>
            <a:off x="8992848" y="5932547"/>
            <a:ext cx="281313" cy="266700"/>
          </a:xfrm>
          <a:prstGeom prst="rect">
            <a:avLst/>
          </a:prstGeom>
          <a:noFill/>
        </p:spPr>
      </p:pic>
      <p:pic>
        <p:nvPicPr>
          <p:cNvPr id="20" name="Image 22" descr="Picto_Slideshare.gif">
            <a:hlinkClick r:id="rId24"/>
          </p:cNvPr>
          <p:cNvPicPr preferRelativeResize="0">
            <a:picLocks/>
          </p:cNvPicPr>
          <p:nvPr>
            <p:custDataLst>
              <p:tags r:id="rId13"/>
            </p:custDataLst>
          </p:nvPr>
        </p:nvPicPr>
        <p:blipFill>
          <a:blip r:embed="rId25" cstate="email"/>
          <a:srcRect l="4793" t="6316" r="5718" b="7969"/>
          <a:stretch>
            <a:fillRect/>
          </a:stretch>
        </p:blipFill>
        <p:spPr>
          <a:xfrm>
            <a:off x="8363793" y="5932547"/>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userDrawn="1"/>
        </p:nvPicPr>
        <p:blipFill>
          <a:blip r:embed="rId26" cstate="print"/>
          <a:stretch>
            <a:fillRect/>
          </a:stretch>
        </p:blipFill>
        <p:spPr>
          <a:xfrm>
            <a:off x="747567" y="1014965"/>
            <a:ext cx="2880000" cy="686046"/>
          </a:xfrm>
          <a:prstGeom prst="rect">
            <a:avLst/>
          </a:prstGeom>
        </p:spPr>
      </p:pic>
    </p:spTree>
  </p:cSld>
  <p:clrMap bg1="lt1" tx1="dk1" bg2="lt2" tx2="dk2" accent1="accent1" accent2="accent2" accent3="accent3" accent4="accent4" accent5="accent5" accent6="accent6" hlink="hlink" folHlink="folHlink"/>
  <p:sldLayoutIdLst>
    <p:sldLayoutId id="2147483940" r:id="rId1"/>
    <p:sldLayoutId id="2147483945" r:id="rId2"/>
    <p:sldLayoutId id="2147483961"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025" name="think-cell Slide" r:id="rId3" imgW="360" imgH="360" progId="">
              <p:embed/>
            </p:oleObj>
          </a:graphicData>
        </a:graphic>
      </p:graphicFrame>
    </p:spTree>
  </p:cSld>
  <p:clrMap bg1="lt1" tx1="dk1" bg2="lt2" tx2="dk2" accent1="accent1" accent2="accent2" accent3="accent3" accent4="accent4" accent5="accent5" accent6="accent6" hlink="hlink" folHlink="folHlink"/>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6.xml"/><Relationship Id="rId1" Type="http://schemas.openxmlformats.org/officeDocument/2006/relationships/vmlDrawing" Target="../drawings/vmlDrawing16.vml"/><Relationship Id="rId5" Type="http://schemas.openxmlformats.org/officeDocument/2006/relationships/oleObject" Target="../embeddings/oleObject16.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file:///\\sf1coeur\mpl-90-public\lunchAndLearn"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47.xml"/><Relationship Id="rId1" Type="http://schemas.openxmlformats.org/officeDocument/2006/relationships/vmlDrawing" Target="../drawings/vmlDrawing17.vml"/><Relationship Id="rId5" Type="http://schemas.openxmlformats.org/officeDocument/2006/relationships/oleObject" Target="../embeddings/oleObject17.bin"/><Relationship Id="rId4"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angularjs.org/api" TargetMode="External"/><Relationship Id="rId7" Type="http://schemas.openxmlformats.org/officeDocument/2006/relationships/hyperlink" Target="http://yeoman.io/" TargetMode="External"/><Relationship Id="rId2" Type="http://schemas.openxmlformats.org/officeDocument/2006/relationships/hyperlink" Target="https://docs.angularjs.org/guide" TargetMode="External"/><Relationship Id="rId1" Type="http://schemas.openxmlformats.org/officeDocument/2006/relationships/slideLayout" Target="../slideLayouts/slideLayout3.xml"/><Relationship Id="rId6" Type="http://schemas.openxmlformats.org/officeDocument/2006/relationships/hyperlink" Target="http://bower.io/" TargetMode="External"/><Relationship Id="rId5" Type="http://schemas.openxmlformats.org/officeDocument/2006/relationships/hyperlink" Target="http://gruntjs.com/" TargetMode="External"/><Relationship Id="rId4" Type="http://schemas.openxmlformats.org/officeDocument/2006/relationships/hyperlink" Target="https://nodejs.org/e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58750" cy="158750"/>
        </p:xfrm>
        <a:graphic>
          <a:graphicData uri="http://schemas.openxmlformats.org/presentationml/2006/ole">
            <p:oleObj spid="_x0000_s147458" name="think-cell Slide" r:id="rId5" imgW="360" imgH="360" progId="">
              <p:embed/>
            </p:oleObj>
          </a:graphicData>
        </a:graphic>
      </p:graphicFrame>
      <p:sp>
        <p:nvSpPr>
          <p:cNvPr id="10" name="Title 9"/>
          <p:cNvSpPr>
            <a:spLocks noGrp="1"/>
          </p:cNvSpPr>
          <p:nvPr>
            <p:ph type="ctrTitle"/>
            <p:custDataLst>
              <p:tags r:id="rId2"/>
            </p:custDataLst>
          </p:nvPr>
        </p:nvSpPr>
        <p:spPr>
          <a:xfrm>
            <a:off x="4943238" y="3198326"/>
            <a:ext cx="4915261" cy="1098157"/>
          </a:xfrm>
        </p:spPr>
        <p:txBody>
          <a:bodyPr/>
          <a:lstStyle/>
          <a:p>
            <a:r>
              <a:rPr lang="en-US" dirty="0" smtClean="0">
                <a:solidFill>
                  <a:schemeClr val="bg1"/>
                </a:solidFill>
                <a:effectLst>
                  <a:outerShdw blurRad="38100" dist="38100" dir="2700000" algn="tl">
                    <a:srgbClr val="000000">
                      <a:alpha val="43137"/>
                    </a:srgbClr>
                  </a:outerShdw>
                </a:effectLst>
              </a:rPr>
              <a:t>Lunch &amp; Learn</a:t>
            </a:r>
            <a:br>
              <a:rPr lang="en-US" dirty="0" smtClean="0">
                <a:solidFill>
                  <a:schemeClr val="bg1"/>
                </a:solidFill>
                <a:effectLst>
                  <a:outerShdw blurRad="38100" dist="38100" dir="2700000" algn="tl">
                    <a:srgbClr val="000000">
                      <a:alpha val="43137"/>
                    </a:srgbClr>
                  </a:outerShdw>
                </a:effectLst>
              </a:rPr>
            </a:br>
            <a:r>
              <a:rPr lang="en-US" dirty="0" err="1" smtClean="0">
                <a:solidFill>
                  <a:schemeClr val="bg1"/>
                </a:solidFill>
                <a:effectLst>
                  <a:outerShdw blurRad="38100" dist="38100" dir="2700000" algn="tl">
                    <a:srgbClr val="000000">
                      <a:alpha val="43137"/>
                    </a:srgbClr>
                  </a:outerShdw>
                </a:effectLst>
              </a:rPr>
              <a:t>AngularJS</a:t>
            </a:r>
            <a:endParaRPr lang="en-US" dirty="0">
              <a:solidFill>
                <a:schemeClr val="bg1"/>
              </a:solidFill>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5" name="Espace réservé du contenu 2"/>
          <p:cNvSpPr>
            <a:spLocks noGrp="1"/>
          </p:cNvSpPr>
          <p:nvPr>
            <p:ph sz="quarter" idx="10"/>
          </p:nvPr>
        </p:nvSpPr>
        <p:spPr>
          <a:xfrm>
            <a:off x="3402419" y="1442605"/>
            <a:ext cx="3523496" cy="3533155"/>
          </a:xfrm>
        </p:spPr>
        <p:txBody>
          <a:bodyPr anchor="ctr"/>
          <a:lstStyle/>
          <a:p>
            <a:r>
              <a:rPr lang="fr-FR" dirty="0" smtClean="0"/>
              <a:t>Présentation</a:t>
            </a:r>
          </a:p>
          <a:p>
            <a:r>
              <a:rPr lang="fr-FR" dirty="0" smtClean="0"/>
              <a:t>Grandes fonctionnalités</a:t>
            </a:r>
          </a:p>
          <a:p>
            <a:r>
              <a:rPr lang="fr-FR" b="1" dirty="0" smtClean="0"/>
              <a:t>Exercices</a:t>
            </a:r>
          </a:p>
          <a:p>
            <a:r>
              <a:rPr lang="fr-FR" dirty="0" smtClean="0"/>
              <a:t>Aller plus loin…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Présentation de l’architecture</a:t>
            </a:r>
            <a:endParaRPr lang="fr-FR" dirty="0"/>
          </a:p>
        </p:txBody>
      </p:sp>
      <p:sp>
        <p:nvSpPr>
          <p:cNvPr id="3" name="Espace réservé du contenu 2"/>
          <p:cNvSpPr>
            <a:spLocks noGrp="1"/>
          </p:cNvSpPr>
          <p:nvPr>
            <p:ph idx="1"/>
          </p:nvPr>
        </p:nvSpPr>
        <p:spPr/>
        <p:txBody>
          <a:bodyPr/>
          <a:lstStyle/>
          <a:p>
            <a:r>
              <a:rPr lang="fr-FR" dirty="0" smtClean="0"/>
              <a:t>Projet sur le réseau : </a:t>
            </a:r>
            <a:r>
              <a:rPr lang="fr-FR" dirty="0" smtClean="0">
                <a:hlinkClick r:id="rId2" action="ppaction://hlinkfile"/>
              </a:rPr>
              <a:t>\\sf1coeur\mpl-90-public\lunchAndLearn</a:t>
            </a:r>
            <a:r>
              <a:rPr lang="fr-FR" dirty="0" smtClean="0"/>
              <a:t> </a:t>
            </a:r>
          </a:p>
          <a:p>
            <a:endParaRPr lang="fr-FR" dirty="0" smtClean="0"/>
          </a:p>
          <a:p>
            <a:r>
              <a:rPr lang="fr-FR" dirty="0" smtClean="0"/>
              <a:t>Explication de l’architecture et des tags clés</a:t>
            </a:r>
            <a:endParaRPr lang="fr-F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58750" cy="158750"/>
        </p:xfrm>
        <a:graphic>
          <a:graphicData uri="http://schemas.openxmlformats.org/presentationml/2006/ole">
            <p:oleObj spid="_x0000_s202754" name="think-cell Slide" r:id="rId5" imgW="360" imgH="360" progId="">
              <p:embed/>
            </p:oleObj>
          </a:graphicData>
        </a:graphic>
      </p:graphicFrame>
      <p:sp>
        <p:nvSpPr>
          <p:cNvPr id="10" name="Title 9"/>
          <p:cNvSpPr>
            <a:spLocks noGrp="1"/>
          </p:cNvSpPr>
          <p:nvPr>
            <p:ph type="title"/>
            <p:custDataLst>
              <p:tags r:id="rId2"/>
            </p:custDataLst>
          </p:nvPr>
        </p:nvSpPr>
        <p:spPr/>
        <p:txBody>
          <a:bodyPr lIns="540000"/>
          <a:lstStyle/>
          <a:p>
            <a:pPr algn="ctr">
              <a:lnSpc>
                <a:spcPct val="80000"/>
              </a:lnSpc>
            </a:pPr>
            <a:r>
              <a:rPr lang="en-US" dirty="0" smtClean="0"/>
              <a:t>Time to develop </a:t>
            </a:r>
            <a:r>
              <a:rPr lang="en-US" dirty="0" smtClean="0">
                <a:sym typeface="Wingdings" pitchFamily="2" charset="2"/>
              </a:rPr>
              <a:t></a:t>
            </a:r>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5" name="Espace réservé du contenu 2"/>
          <p:cNvSpPr txBox="1">
            <a:spLocks/>
          </p:cNvSpPr>
          <p:nvPr/>
        </p:nvSpPr>
        <p:spPr>
          <a:xfrm>
            <a:off x="3402419" y="1442605"/>
            <a:ext cx="3523496" cy="3533155"/>
          </a:xfrm>
          <a:prstGeom prst="rect">
            <a:avLst/>
          </a:prstGeom>
        </p:spPr>
        <p:txBody>
          <a:bodyPr vert="horz" lIns="108000" tIns="72000" rIns="72000" bIns="72000" rtlCol="0" anchor="ctr">
            <a:noAutofit/>
          </a:bodyPr>
          <a:lstStyle/>
          <a:p>
            <a:pPr marL="166189" marR="0" lvl="0" indent="-166189" algn="l"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r>
              <a:rPr kumimoji="0" lang="fr-FR" sz="2200" b="0" i="0" u="none" strike="noStrike" kern="1200" cap="none" spc="0" normalizeH="0" baseline="0" noProof="0" dirty="0" smtClean="0">
                <a:ln>
                  <a:noFill/>
                </a:ln>
                <a:solidFill>
                  <a:schemeClr val="tx2">
                    <a:lumMod val="50000"/>
                  </a:schemeClr>
                </a:solidFill>
                <a:effectLst/>
                <a:uLnTx/>
                <a:uFillTx/>
                <a:latin typeface="+mn-lt"/>
                <a:ea typeface="+mn-ea"/>
                <a:cs typeface="+mn-cs"/>
              </a:rPr>
              <a:t>Présentation</a:t>
            </a:r>
          </a:p>
          <a:p>
            <a:pPr marL="166189" marR="0" lvl="0" indent="-166189" algn="l"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r>
              <a:rPr kumimoji="0" lang="fr-FR" sz="2200" i="0" u="none" strike="noStrike" kern="1200" cap="none" spc="0" normalizeH="0" baseline="0" noProof="0" dirty="0" smtClean="0">
                <a:ln>
                  <a:noFill/>
                </a:ln>
                <a:solidFill>
                  <a:schemeClr val="tx2">
                    <a:lumMod val="50000"/>
                  </a:schemeClr>
                </a:solidFill>
                <a:effectLst/>
                <a:uLnTx/>
                <a:uFillTx/>
                <a:latin typeface="+mn-lt"/>
                <a:ea typeface="+mn-ea"/>
                <a:cs typeface="+mn-cs"/>
              </a:rPr>
              <a:t>Grandes fonctionnalités</a:t>
            </a:r>
          </a:p>
          <a:p>
            <a:pPr marL="166189" marR="0" lvl="0" indent="-166189" algn="l"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r>
              <a:rPr kumimoji="0" lang="fr-FR" sz="2200" b="0" i="0" u="none" strike="noStrike" kern="1200" cap="none" spc="0" normalizeH="0" baseline="0" noProof="0" dirty="0" smtClean="0">
                <a:ln>
                  <a:noFill/>
                </a:ln>
                <a:solidFill>
                  <a:schemeClr val="tx2">
                    <a:lumMod val="50000"/>
                  </a:schemeClr>
                </a:solidFill>
                <a:effectLst/>
                <a:uLnTx/>
                <a:uFillTx/>
                <a:latin typeface="+mn-lt"/>
                <a:ea typeface="+mn-ea"/>
                <a:cs typeface="+mn-cs"/>
              </a:rPr>
              <a:t>Exercices</a:t>
            </a:r>
          </a:p>
          <a:p>
            <a:pPr marL="166189" marR="0" lvl="0" indent="-166189" algn="l"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r>
              <a:rPr kumimoji="0" lang="fr-FR" sz="2200" b="1" i="0" u="none" strike="noStrike" kern="1200" cap="none" spc="0" normalizeH="0" baseline="0" noProof="0" dirty="0" smtClean="0">
                <a:ln>
                  <a:noFill/>
                </a:ln>
                <a:solidFill>
                  <a:schemeClr val="tx2">
                    <a:lumMod val="50000"/>
                  </a:schemeClr>
                </a:solidFill>
                <a:effectLst/>
                <a:uLnTx/>
                <a:uFillTx/>
                <a:latin typeface="+mn-lt"/>
                <a:ea typeface="+mn-ea"/>
                <a:cs typeface="+mn-cs"/>
              </a:rPr>
              <a:t>Aller plus loin…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 aller plus loin…</a:t>
            </a:r>
            <a:endParaRPr lang="fr-FR" dirty="0"/>
          </a:p>
        </p:txBody>
      </p:sp>
      <p:sp>
        <p:nvSpPr>
          <p:cNvPr id="3" name="Espace réservé du contenu 2"/>
          <p:cNvSpPr>
            <a:spLocks noGrp="1"/>
          </p:cNvSpPr>
          <p:nvPr>
            <p:ph idx="1"/>
          </p:nvPr>
        </p:nvSpPr>
        <p:spPr/>
        <p:txBody>
          <a:bodyPr/>
          <a:lstStyle/>
          <a:p>
            <a:r>
              <a:rPr lang="fr-FR" dirty="0" smtClean="0"/>
              <a:t>Documentation </a:t>
            </a:r>
            <a:r>
              <a:rPr lang="fr-FR" dirty="0" err="1" smtClean="0"/>
              <a:t>AngularJS</a:t>
            </a:r>
            <a:r>
              <a:rPr lang="fr-FR" dirty="0" smtClean="0"/>
              <a:t> : </a:t>
            </a:r>
          </a:p>
          <a:p>
            <a:pPr lvl="1"/>
            <a:r>
              <a:rPr lang="fr-FR" dirty="0" err="1" smtClean="0"/>
              <a:t>Developer</a:t>
            </a:r>
            <a:r>
              <a:rPr lang="fr-FR" dirty="0" smtClean="0"/>
              <a:t> </a:t>
            </a:r>
            <a:r>
              <a:rPr lang="fr-FR" dirty="0" smtClean="0"/>
              <a:t>Guide : </a:t>
            </a:r>
            <a:r>
              <a:rPr lang="fr-FR" dirty="0" smtClean="0">
                <a:hlinkClick r:id="rId2"/>
              </a:rPr>
              <a:t>https://</a:t>
            </a:r>
            <a:r>
              <a:rPr lang="fr-FR" dirty="0" smtClean="0">
                <a:hlinkClick r:id="rId2"/>
              </a:rPr>
              <a:t>docs.angularjs.org/guide</a:t>
            </a:r>
            <a:r>
              <a:rPr lang="fr-FR" dirty="0" smtClean="0"/>
              <a:t> </a:t>
            </a:r>
            <a:endParaRPr lang="fr-FR" dirty="0" smtClean="0"/>
          </a:p>
          <a:p>
            <a:pPr lvl="1"/>
            <a:r>
              <a:rPr lang="fr-FR" dirty="0" smtClean="0"/>
              <a:t>API </a:t>
            </a:r>
            <a:r>
              <a:rPr lang="fr-FR" dirty="0" smtClean="0"/>
              <a:t>: </a:t>
            </a:r>
            <a:r>
              <a:rPr lang="fr-FR" dirty="0" smtClean="0">
                <a:hlinkClick r:id="rId3"/>
              </a:rPr>
              <a:t>https://</a:t>
            </a:r>
            <a:r>
              <a:rPr lang="fr-FR" dirty="0" smtClean="0">
                <a:hlinkClick r:id="rId3"/>
              </a:rPr>
              <a:t>docs.angularjs.org/api</a:t>
            </a:r>
            <a:endParaRPr lang="fr-FR" dirty="0" smtClean="0"/>
          </a:p>
          <a:p>
            <a:pPr lvl="1"/>
            <a:endParaRPr lang="fr-FR" dirty="0" smtClean="0"/>
          </a:p>
          <a:p>
            <a:r>
              <a:rPr lang="fr-FR" dirty="0" smtClean="0"/>
              <a:t>Industrialisation : </a:t>
            </a:r>
          </a:p>
          <a:p>
            <a:pPr lvl="1"/>
            <a:r>
              <a:rPr lang="fr-FR" dirty="0" err="1" smtClean="0"/>
              <a:t>NodeJS</a:t>
            </a:r>
            <a:r>
              <a:rPr lang="fr-FR" dirty="0" smtClean="0"/>
              <a:t> : </a:t>
            </a:r>
            <a:r>
              <a:rPr lang="fr-FR" dirty="0" smtClean="0">
                <a:hlinkClick r:id="rId4"/>
              </a:rPr>
              <a:t>https://nodejs.org/en</a:t>
            </a:r>
            <a:r>
              <a:rPr lang="fr-FR" dirty="0" smtClean="0">
                <a:hlinkClick r:id="rId4"/>
              </a:rPr>
              <a:t>/</a:t>
            </a:r>
            <a:r>
              <a:rPr lang="fr-FR" dirty="0" smtClean="0"/>
              <a:t> </a:t>
            </a:r>
            <a:endParaRPr lang="fr-FR" dirty="0" smtClean="0"/>
          </a:p>
          <a:p>
            <a:pPr lvl="1"/>
            <a:r>
              <a:rPr lang="fr-FR" dirty="0" err="1" smtClean="0"/>
              <a:t>Grunt</a:t>
            </a:r>
            <a:r>
              <a:rPr lang="fr-FR" dirty="0" smtClean="0"/>
              <a:t> </a:t>
            </a:r>
            <a:r>
              <a:rPr lang="fr-FR" dirty="0" smtClean="0"/>
              <a:t>: </a:t>
            </a:r>
            <a:r>
              <a:rPr lang="fr-FR" dirty="0" smtClean="0">
                <a:hlinkClick r:id="rId5"/>
              </a:rPr>
              <a:t>http://gruntjs.com</a:t>
            </a:r>
            <a:r>
              <a:rPr lang="fr-FR" dirty="0" smtClean="0">
                <a:hlinkClick r:id="rId5"/>
              </a:rPr>
              <a:t>/</a:t>
            </a:r>
            <a:endParaRPr lang="fr-FR" dirty="0" smtClean="0"/>
          </a:p>
          <a:p>
            <a:pPr lvl="1"/>
            <a:r>
              <a:rPr lang="fr-FR" dirty="0" err="1" smtClean="0"/>
              <a:t>Bower</a:t>
            </a:r>
            <a:r>
              <a:rPr lang="fr-FR" dirty="0" smtClean="0"/>
              <a:t> : </a:t>
            </a:r>
            <a:r>
              <a:rPr lang="fr-FR" dirty="0" smtClean="0">
                <a:hlinkClick r:id="rId6"/>
              </a:rPr>
              <a:t>http://bower.io</a:t>
            </a:r>
            <a:r>
              <a:rPr lang="fr-FR" dirty="0" smtClean="0">
                <a:hlinkClick r:id="rId6"/>
              </a:rPr>
              <a:t>/</a:t>
            </a:r>
            <a:endParaRPr lang="fr-FR" dirty="0" smtClean="0"/>
          </a:p>
          <a:p>
            <a:pPr lvl="1"/>
            <a:r>
              <a:rPr lang="fr-FR" dirty="0" smtClean="0"/>
              <a:t>Yeoman : </a:t>
            </a:r>
            <a:r>
              <a:rPr lang="fr-FR" dirty="0" smtClean="0">
                <a:hlinkClick r:id="rId7"/>
              </a:rPr>
              <a:t>http://yeoman.io</a:t>
            </a:r>
            <a:r>
              <a:rPr lang="fr-FR" dirty="0" smtClean="0">
                <a:hlinkClick r:id="rId7"/>
              </a:rPr>
              <a:t>/</a:t>
            </a:r>
            <a:endParaRPr lang="fr-FR" dirty="0" smtClean="0"/>
          </a:p>
          <a:p>
            <a:pPr lvl="1"/>
            <a:endParaRPr lang="fr-FR" dirty="0" smtClean="0"/>
          </a:p>
          <a:p>
            <a:pPr lvl="1"/>
            <a:endParaRPr lang="fr-FR"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5" name="Espace réservé du contenu 2"/>
          <p:cNvSpPr>
            <a:spLocks noGrp="1"/>
          </p:cNvSpPr>
          <p:nvPr>
            <p:ph sz="quarter" idx="10"/>
          </p:nvPr>
        </p:nvSpPr>
        <p:spPr>
          <a:xfrm>
            <a:off x="3402419" y="1442605"/>
            <a:ext cx="3523496" cy="3533155"/>
          </a:xfrm>
        </p:spPr>
        <p:txBody>
          <a:bodyPr anchor="ctr"/>
          <a:lstStyle/>
          <a:p>
            <a:r>
              <a:rPr lang="fr-FR" b="1" dirty="0" smtClean="0"/>
              <a:t>Présentation</a:t>
            </a:r>
          </a:p>
          <a:p>
            <a:r>
              <a:rPr lang="fr-FR" dirty="0" smtClean="0"/>
              <a:t>Grandes fonctionnalités</a:t>
            </a:r>
          </a:p>
          <a:p>
            <a:r>
              <a:rPr lang="fr-FR" dirty="0" smtClean="0"/>
              <a:t>Exercices</a:t>
            </a:r>
          </a:p>
          <a:p>
            <a:r>
              <a:rPr lang="fr-FR" dirty="0" smtClean="0"/>
              <a:t>Aller plus loin…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AngularJS</a:t>
            </a:r>
            <a:r>
              <a:rPr lang="fr-FR" dirty="0" smtClean="0"/>
              <a:t> ?</a:t>
            </a:r>
            <a:endParaRPr lang="fr-FR" dirty="0"/>
          </a:p>
        </p:txBody>
      </p:sp>
      <p:sp>
        <p:nvSpPr>
          <p:cNvPr id="3" name="Espace réservé du contenu 2"/>
          <p:cNvSpPr>
            <a:spLocks noGrp="1"/>
          </p:cNvSpPr>
          <p:nvPr>
            <p:ph idx="1"/>
          </p:nvPr>
        </p:nvSpPr>
        <p:spPr/>
        <p:txBody>
          <a:bodyPr/>
          <a:lstStyle/>
          <a:p>
            <a:r>
              <a:rPr lang="fr-FR" dirty="0" smtClean="0"/>
              <a:t>Framework </a:t>
            </a:r>
            <a:r>
              <a:rPr lang="fr-FR" dirty="0" err="1" smtClean="0"/>
              <a:t>Javascript</a:t>
            </a:r>
            <a:r>
              <a:rPr lang="fr-FR" dirty="0" smtClean="0"/>
              <a:t> (MVC) Open Source</a:t>
            </a:r>
          </a:p>
          <a:p>
            <a:endParaRPr lang="fr-FR" dirty="0" smtClean="0"/>
          </a:p>
          <a:p>
            <a:r>
              <a:rPr lang="fr-FR" dirty="0" err="1" smtClean="0"/>
              <a:t>Frond</a:t>
            </a:r>
            <a:r>
              <a:rPr lang="fr-FR" dirty="0" smtClean="0"/>
              <a:t>-End</a:t>
            </a:r>
          </a:p>
          <a:p>
            <a:pPr lvl="1"/>
            <a:r>
              <a:rPr lang="fr-FR" dirty="0" smtClean="0"/>
              <a:t>Découplage de la partie client et serveur d’une application</a:t>
            </a:r>
          </a:p>
          <a:p>
            <a:pPr lvl="2"/>
            <a:r>
              <a:rPr lang="fr-FR" dirty="0" smtClean="0"/>
              <a:t>Serveur : Exposition de services consommés par X applications</a:t>
            </a:r>
          </a:p>
          <a:p>
            <a:pPr lvl="2"/>
            <a:r>
              <a:rPr lang="fr-FR" dirty="0" smtClean="0"/>
              <a:t>Client : Application en </a:t>
            </a:r>
            <a:r>
              <a:rPr lang="fr-FR" dirty="0" err="1" smtClean="0"/>
              <a:t>AngularsJS</a:t>
            </a:r>
            <a:r>
              <a:rPr lang="fr-FR" dirty="0" smtClean="0"/>
              <a:t> qui consomme les services</a:t>
            </a:r>
          </a:p>
          <a:p>
            <a:pPr lvl="2"/>
            <a:endParaRPr lang="fr-FR" dirty="0" smtClean="0"/>
          </a:p>
          <a:p>
            <a:pPr lvl="1"/>
            <a:r>
              <a:rPr lang="fr-FR" dirty="0" smtClean="0"/>
              <a:t>Déporte de l’exécution côté client</a:t>
            </a:r>
          </a:p>
          <a:p>
            <a:pPr lvl="2"/>
            <a:r>
              <a:rPr lang="fr-FR" dirty="0" smtClean="0">
                <a:sym typeface="Wingdings" pitchFamily="2" charset="2"/>
              </a:rPr>
              <a:t>Gain en performance (attention quand même au fuite mémoire)</a:t>
            </a:r>
          </a:p>
          <a:p>
            <a:pPr lvl="2"/>
            <a:r>
              <a:rPr lang="fr-FR" dirty="0" smtClean="0">
                <a:sym typeface="Wingdings" pitchFamily="2" charset="2"/>
              </a:rPr>
              <a:t>Application cliente plus riche en terme de rendu</a:t>
            </a:r>
          </a:p>
          <a:p>
            <a:pPr lvl="3"/>
            <a:r>
              <a:rPr lang="fr-FR" dirty="0" smtClean="0">
                <a:sym typeface="Wingdings" pitchFamily="2" charset="2"/>
              </a:rPr>
              <a:t>Single Page Animation (SPA)  Pas de rechargement de la page</a:t>
            </a:r>
          </a:p>
          <a:p>
            <a:pPr lvl="3"/>
            <a:r>
              <a:rPr lang="fr-FR" dirty="0" smtClean="0">
                <a:sym typeface="Wingdings" pitchFamily="2" charset="2"/>
              </a:rPr>
              <a:t>Animations et autres joyeusetés</a:t>
            </a:r>
          </a:p>
          <a:p>
            <a:pPr lvl="3"/>
            <a:endParaRPr lang="fr-FR" dirty="0" smtClean="0">
              <a:sym typeface="Wingdings" pitchFamily="2" charset="2"/>
            </a:endParaRPr>
          </a:p>
          <a:p>
            <a:r>
              <a:rPr lang="fr-FR" dirty="0" smtClean="0">
                <a:sym typeface="Wingdings" pitchFamily="2" charset="2"/>
              </a:rPr>
              <a:t>Utilisation de tag spécifiques </a:t>
            </a:r>
            <a:r>
              <a:rPr lang="fr-FR" dirty="0" err="1" smtClean="0">
                <a:sym typeface="Wingdings" pitchFamily="2" charset="2"/>
              </a:rPr>
              <a:t>AngularJS</a:t>
            </a:r>
            <a:r>
              <a:rPr lang="fr-FR" dirty="0" smtClean="0">
                <a:sym typeface="Wingdings" pitchFamily="2" charset="2"/>
              </a:rPr>
              <a:t> à ajouter à nos pages HTML</a:t>
            </a:r>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Historique</a:t>
            </a:r>
            <a:endParaRPr lang="fr-FR" dirty="0"/>
          </a:p>
        </p:txBody>
      </p:sp>
      <p:sp>
        <p:nvSpPr>
          <p:cNvPr id="3" name="Espace réservé du contenu 2"/>
          <p:cNvSpPr>
            <a:spLocks noGrp="1"/>
          </p:cNvSpPr>
          <p:nvPr>
            <p:ph idx="1"/>
          </p:nvPr>
        </p:nvSpPr>
        <p:spPr/>
        <p:txBody>
          <a:bodyPr/>
          <a:lstStyle/>
          <a:p>
            <a:r>
              <a:rPr lang="fr-FR" dirty="0" smtClean="0"/>
              <a:t>Projet privé d’un collaborateur de Google</a:t>
            </a:r>
          </a:p>
          <a:p>
            <a:endParaRPr lang="fr-FR" dirty="0" smtClean="0"/>
          </a:p>
          <a:p>
            <a:r>
              <a:rPr lang="fr-FR" dirty="0" smtClean="0"/>
              <a:t>Utilisation de </a:t>
            </a:r>
            <a:r>
              <a:rPr lang="fr-FR" dirty="0" err="1" smtClean="0"/>
              <a:t>AngularJS</a:t>
            </a:r>
            <a:r>
              <a:rPr lang="fr-FR" dirty="0" smtClean="0"/>
              <a:t> sur d’une application GWT non maintenable… </a:t>
            </a:r>
          </a:p>
          <a:p>
            <a:pPr lvl="1"/>
            <a:r>
              <a:rPr lang="fr-FR" dirty="0" smtClean="0"/>
              <a:t>Baisse spectaculaire du nombre de ligne de code </a:t>
            </a:r>
          </a:p>
          <a:p>
            <a:pPr lvl="1"/>
            <a:r>
              <a:rPr lang="fr-FR" dirty="0" smtClean="0"/>
              <a:t>Plus grande </a:t>
            </a:r>
            <a:r>
              <a:rPr lang="fr-FR" dirty="0" err="1" smtClean="0"/>
              <a:t>maintenabilité</a:t>
            </a:r>
            <a:endParaRPr lang="fr-FR" dirty="0" smtClean="0"/>
          </a:p>
          <a:p>
            <a:pPr lvl="1"/>
            <a:r>
              <a:rPr lang="fr-FR" dirty="0" smtClean="0"/>
              <a:t>Test plus facile à mettre en place</a:t>
            </a:r>
          </a:p>
          <a:p>
            <a:endParaRPr lang="fr-FR" dirty="0" smtClean="0"/>
          </a:p>
          <a:p>
            <a:endParaRPr lang="fr-FR" dirty="0" smtClean="0"/>
          </a:p>
          <a:p>
            <a:endParaRPr lang="fr-FR" dirty="0" smtClean="0"/>
          </a:p>
          <a:p>
            <a:endParaRPr lang="fr-FR" dirty="0" smtClean="0"/>
          </a:p>
          <a:p>
            <a:endParaRPr lang="fr-FR" dirty="0" smtClean="0"/>
          </a:p>
          <a:p>
            <a:pPr>
              <a:buNone/>
            </a:pPr>
            <a:r>
              <a:rPr lang="fr-FR" dirty="0" smtClean="0">
                <a:sym typeface="Wingdings" pitchFamily="2" charset="2"/>
              </a:rPr>
              <a:t> </a:t>
            </a:r>
            <a:r>
              <a:rPr lang="fr-FR" dirty="0" err="1" smtClean="0">
                <a:sym typeface="Wingdings" pitchFamily="2" charset="2"/>
              </a:rPr>
              <a:t>AngularJS</a:t>
            </a:r>
            <a:r>
              <a:rPr lang="fr-FR" dirty="0" smtClean="0">
                <a:sym typeface="Wingdings" pitchFamily="2" charset="2"/>
              </a:rPr>
              <a:t> impose une structure contrairement à </a:t>
            </a:r>
            <a:r>
              <a:rPr lang="fr-FR" dirty="0" err="1" smtClean="0">
                <a:sym typeface="Wingdings" pitchFamily="2" charset="2"/>
              </a:rPr>
              <a:t>JQuery</a:t>
            </a:r>
            <a:endParaRPr lang="fr-FR" dirty="0"/>
          </a:p>
        </p:txBody>
      </p:sp>
      <p:pic>
        <p:nvPicPr>
          <p:cNvPr id="6" name="Picture 3"/>
          <p:cNvPicPr>
            <a:picLocks noChangeAspect="1" noChangeArrowheads="1"/>
          </p:cNvPicPr>
          <p:nvPr/>
        </p:nvPicPr>
        <p:blipFill>
          <a:blip r:embed="rId2" cstate="print"/>
          <a:srcRect/>
          <a:stretch>
            <a:fillRect/>
          </a:stretch>
        </p:blipFill>
        <p:spPr bwMode="auto">
          <a:xfrm>
            <a:off x="3499566" y="3678866"/>
            <a:ext cx="2906868" cy="161605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Pourquoi </a:t>
            </a:r>
            <a:r>
              <a:rPr lang="fr-FR" dirty="0" err="1" smtClean="0"/>
              <a:t>AngularJS</a:t>
            </a:r>
            <a:r>
              <a:rPr lang="fr-FR" dirty="0" smtClean="0"/>
              <a:t> ?</a:t>
            </a:r>
            <a:endParaRPr lang="fr-FR" dirty="0"/>
          </a:p>
        </p:txBody>
      </p:sp>
      <p:sp>
        <p:nvSpPr>
          <p:cNvPr id="3" name="Espace réservé du contenu 2"/>
          <p:cNvSpPr>
            <a:spLocks noGrp="1"/>
          </p:cNvSpPr>
          <p:nvPr>
            <p:ph idx="1"/>
          </p:nvPr>
        </p:nvSpPr>
        <p:spPr/>
        <p:txBody>
          <a:bodyPr/>
          <a:lstStyle/>
          <a:p>
            <a:r>
              <a:rPr lang="fr-FR" dirty="0" smtClean="0"/>
              <a:t>Nombreux Framework </a:t>
            </a:r>
            <a:r>
              <a:rPr lang="fr-FR" dirty="0" err="1" smtClean="0"/>
              <a:t>Javascript</a:t>
            </a:r>
            <a:r>
              <a:rPr lang="fr-FR" dirty="0" smtClean="0"/>
              <a:t> sur le marché</a:t>
            </a:r>
          </a:p>
          <a:p>
            <a:pPr lvl="1"/>
            <a:r>
              <a:rPr lang="fr-FR" dirty="0" err="1" smtClean="0"/>
              <a:t>BackboneJS</a:t>
            </a:r>
            <a:endParaRPr lang="fr-FR" dirty="0" smtClean="0"/>
          </a:p>
          <a:p>
            <a:pPr lvl="1"/>
            <a:r>
              <a:rPr lang="fr-FR" dirty="0" err="1" smtClean="0"/>
              <a:t>EmberJS</a:t>
            </a:r>
            <a:endParaRPr lang="fr-FR" dirty="0" smtClean="0"/>
          </a:p>
          <a:p>
            <a:pPr lvl="1"/>
            <a:r>
              <a:rPr lang="fr-FR" dirty="0" smtClean="0"/>
              <a:t>...</a:t>
            </a:r>
          </a:p>
          <a:p>
            <a:pPr lvl="1"/>
            <a:endParaRPr lang="fr-FR" dirty="0" smtClean="0"/>
          </a:p>
          <a:p>
            <a:r>
              <a:rPr lang="fr-FR" dirty="0" smtClean="0"/>
              <a:t>Points forts : </a:t>
            </a:r>
          </a:p>
          <a:p>
            <a:pPr lvl="1"/>
            <a:r>
              <a:rPr lang="fr-FR" dirty="0" smtClean="0"/>
              <a:t>Communauté </a:t>
            </a:r>
          </a:p>
          <a:p>
            <a:pPr lvl="2"/>
            <a:r>
              <a:rPr lang="fr-FR" dirty="0" smtClean="0"/>
              <a:t>Supporté par Google </a:t>
            </a:r>
          </a:p>
          <a:p>
            <a:pPr lvl="2"/>
            <a:r>
              <a:rPr lang="fr-FR" dirty="0" smtClean="0"/>
              <a:t>Une vaste communauté très réactif</a:t>
            </a:r>
          </a:p>
          <a:p>
            <a:pPr lvl="1"/>
            <a:r>
              <a:rPr lang="fr-FR" dirty="0" smtClean="0"/>
              <a:t>Fonctionnalités renommées :</a:t>
            </a:r>
          </a:p>
          <a:p>
            <a:pPr lvl="2"/>
            <a:r>
              <a:rPr lang="fr-FR" dirty="0" smtClean="0"/>
              <a:t>Double Data-</a:t>
            </a:r>
            <a:r>
              <a:rPr lang="fr-FR" dirty="0" err="1" smtClean="0"/>
              <a:t>binding</a:t>
            </a:r>
            <a:endParaRPr lang="fr-FR" dirty="0" smtClean="0"/>
          </a:p>
          <a:p>
            <a:pPr lvl="2"/>
            <a:r>
              <a:rPr lang="fr-FR" dirty="0" smtClean="0"/>
              <a:t>Directives</a:t>
            </a:r>
          </a:p>
          <a:p>
            <a:pPr lvl="2"/>
            <a:r>
              <a:rPr lang="fr-FR" dirty="0" smtClean="0"/>
              <a:t>Injection de dépendances</a:t>
            </a:r>
          </a:p>
          <a:p>
            <a:pPr lvl="2"/>
            <a:r>
              <a:rPr lang="fr-FR" dirty="0" smtClean="0"/>
              <a:t>Système de promise</a:t>
            </a:r>
          </a:p>
          <a:p>
            <a:pPr lvl="1"/>
            <a:endParaRPr lang="fr-FR" dirty="0" smtClean="0"/>
          </a:p>
          <a:p>
            <a:pPr lvl="1"/>
            <a:endParaRPr lang="fr-FR"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5" name="Espace réservé du contenu 2"/>
          <p:cNvSpPr>
            <a:spLocks noGrp="1"/>
          </p:cNvSpPr>
          <p:nvPr>
            <p:ph sz="quarter" idx="10"/>
          </p:nvPr>
        </p:nvSpPr>
        <p:spPr>
          <a:xfrm>
            <a:off x="3402419" y="1442605"/>
            <a:ext cx="3600000" cy="3533155"/>
          </a:xfrm>
        </p:spPr>
        <p:txBody>
          <a:bodyPr anchor="ctr"/>
          <a:lstStyle/>
          <a:p>
            <a:r>
              <a:rPr lang="fr-FR" dirty="0" smtClean="0"/>
              <a:t>Présentation</a:t>
            </a:r>
          </a:p>
          <a:p>
            <a:r>
              <a:rPr lang="fr-FR" b="1" dirty="0" smtClean="0"/>
              <a:t>Grandes fonctionnalités</a:t>
            </a:r>
          </a:p>
          <a:p>
            <a:r>
              <a:rPr lang="fr-FR" dirty="0" smtClean="0"/>
              <a:t>Exercices</a:t>
            </a:r>
          </a:p>
          <a:p>
            <a:r>
              <a:rPr lang="fr-FR" dirty="0" smtClean="0"/>
              <a:t>Aller plus loin…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Scope</a:t>
            </a:r>
            <a:endParaRPr lang="fr-FR" dirty="0"/>
          </a:p>
        </p:txBody>
      </p:sp>
      <p:sp>
        <p:nvSpPr>
          <p:cNvPr id="3" name="Espace réservé du contenu 2"/>
          <p:cNvSpPr>
            <a:spLocks noGrp="1"/>
          </p:cNvSpPr>
          <p:nvPr>
            <p:ph idx="1"/>
          </p:nvPr>
        </p:nvSpPr>
        <p:spPr/>
        <p:txBody>
          <a:bodyPr/>
          <a:lstStyle/>
          <a:p>
            <a:r>
              <a:rPr lang="fr-FR" dirty="0" smtClean="0"/>
              <a:t>Le scope correspond au modèle de l’application</a:t>
            </a:r>
          </a:p>
          <a:p>
            <a:endParaRPr lang="fr-FR" dirty="0" smtClean="0"/>
          </a:p>
          <a:p>
            <a:r>
              <a:rPr lang="fr-FR" dirty="0" smtClean="0"/>
              <a:t>On peut y stocker des variables, des fonctions…</a:t>
            </a:r>
          </a:p>
          <a:p>
            <a:endParaRPr lang="fr-FR" dirty="0" smtClean="0"/>
          </a:p>
          <a:p>
            <a:r>
              <a:rPr lang="fr-FR" dirty="0" smtClean="0"/>
              <a:t>Permet de faire le lien entre </a:t>
            </a:r>
            <a:r>
              <a:rPr lang="fr-FR" dirty="0" err="1" smtClean="0"/>
              <a:t>AngularJS</a:t>
            </a:r>
            <a:r>
              <a:rPr lang="fr-FR" dirty="0" smtClean="0"/>
              <a:t> et les pages HTML</a:t>
            </a:r>
          </a:p>
          <a:p>
            <a:pPr lvl="1"/>
            <a:r>
              <a:rPr lang="fr-FR" dirty="0" smtClean="0"/>
              <a:t>Initialise une variable dans un contrôleur : </a:t>
            </a:r>
          </a:p>
          <a:p>
            <a:pPr lvl="1"/>
            <a:endParaRPr lang="fr-FR" dirty="0" smtClean="0"/>
          </a:p>
          <a:p>
            <a:pPr lvl="1"/>
            <a:endParaRPr lang="fr-FR" dirty="0" smtClean="0"/>
          </a:p>
          <a:p>
            <a:pPr lvl="1"/>
            <a:endParaRPr lang="fr-FR" dirty="0" smtClean="0"/>
          </a:p>
          <a:p>
            <a:pPr lvl="1"/>
            <a:endParaRPr lang="fr-FR" dirty="0" smtClean="0"/>
          </a:p>
          <a:p>
            <a:pPr lvl="1"/>
            <a:endParaRPr lang="fr-FR" dirty="0" smtClean="0"/>
          </a:p>
          <a:p>
            <a:pPr lvl="1"/>
            <a:r>
              <a:rPr lang="fr-FR" dirty="0" smtClean="0"/>
              <a:t>Affichage de cette variable dans la page liée au contrôleur : </a:t>
            </a:r>
          </a:p>
        </p:txBody>
      </p:sp>
      <p:pic>
        <p:nvPicPr>
          <p:cNvPr id="205826" name="Picture 2"/>
          <p:cNvPicPr>
            <a:picLocks noChangeAspect="1" noChangeArrowheads="1"/>
          </p:cNvPicPr>
          <p:nvPr/>
        </p:nvPicPr>
        <p:blipFill>
          <a:blip r:embed="rId2" cstate="print"/>
          <a:srcRect/>
          <a:stretch>
            <a:fillRect/>
          </a:stretch>
        </p:blipFill>
        <p:spPr bwMode="auto">
          <a:xfrm>
            <a:off x="972435" y="3800696"/>
            <a:ext cx="5435124" cy="1366727"/>
          </a:xfrm>
          <a:prstGeom prst="rect">
            <a:avLst/>
          </a:prstGeom>
          <a:noFill/>
          <a:ln w="9525">
            <a:noFill/>
            <a:miter lim="800000"/>
            <a:headEnd/>
            <a:tailEnd/>
          </a:ln>
        </p:spPr>
      </p:pic>
      <p:pic>
        <p:nvPicPr>
          <p:cNvPr id="205827" name="Picture 3"/>
          <p:cNvPicPr>
            <a:picLocks noChangeAspect="1" noChangeArrowheads="1"/>
          </p:cNvPicPr>
          <p:nvPr/>
        </p:nvPicPr>
        <p:blipFill>
          <a:blip r:embed="rId3" cstate="print"/>
          <a:srcRect/>
          <a:stretch>
            <a:fillRect/>
          </a:stretch>
        </p:blipFill>
        <p:spPr bwMode="auto">
          <a:xfrm>
            <a:off x="958038" y="5737815"/>
            <a:ext cx="2609850" cy="209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Double Data-</a:t>
            </a:r>
            <a:r>
              <a:rPr lang="fr-FR" dirty="0" err="1" smtClean="0"/>
              <a:t>Binding</a:t>
            </a:r>
            <a:endParaRPr lang="fr-FR" dirty="0"/>
          </a:p>
        </p:txBody>
      </p:sp>
      <p:sp>
        <p:nvSpPr>
          <p:cNvPr id="3" name="Espace réservé du contenu 2"/>
          <p:cNvSpPr>
            <a:spLocks noGrp="1"/>
          </p:cNvSpPr>
          <p:nvPr>
            <p:ph idx="1"/>
          </p:nvPr>
        </p:nvSpPr>
        <p:spPr/>
        <p:txBody>
          <a:bodyPr anchor="ctr"/>
          <a:lstStyle/>
          <a:p>
            <a:r>
              <a:rPr lang="fr-FR" dirty="0" smtClean="0"/>
              <a:t>Principe de mise à jour </a:t>
            </a:r>
            <a:r>
              <a:rPr lang="fr-FR" dirty="0" err="1" smtClean="0"/>
              <a:t>bi-directionnelles</a:t>
            </a:r>
            <a:r>
              <a:rPr lang="fr-FR" dirty="0" smtClean="0"/>
              <a:t> entre le DOM et le </a:t>
            </a:r>
            <a:r>
              <a:rPr lang="fr-FR" dirty="0" err="1" smtClean="0"/>
              <a:t>Javascript</a:t>
            </a:r>
            <a:endParaRPr lang="fr-FR" dirty="0" smtClean="0"/>
          </a:p>
          <a:p>
            <a:endParaRPr lang="fr-FR" dirty="0" smtClean="0"/>
          </a:p>
          <a:p>
            <a:r>
              <a:rPr lang="fr-FR" dirty="0" smtClean="0"/>
              <a:t>En clair : Quand le scope dans le JS est modifié, le scope dans le HTML l’est également et vice-versa. C’est une synchronisation entre le modèle et la vue.</a:t>
            </a:r>
          </a:p>
          <a:p>
            <a:endParaRPr lang="fr-FR" dirty="0" smtClean="0"/>
          </a:p>
          <a:p>
            <a:r>
              <a:rPr lang="fr-FR" dirty="0" smtClean="0"/>
              <a:t>Plus besoin de </a:t>
            </a:r>
            <a:r>
              <a:rPr lang="fr-FR" dirty="0" err="1" smtClean="0"/>
              <a:t>refresh</a:t>
            </a:r>
            <a:r>
              <a:rPr lang="fr-FR" dirty="0" smtClean="0"/>
              <a:t>, </a:t>
            </a:r>
            <a:r>
              <a:rPr lang="fr-FR" dirty="0" err="1" smtClean="0"/>
              <a:t>reRender</a:t>
            </a:r>
            <a:r>
              <a:rPr lang="fr-FR" dirty="0" smtClean="0"/>
              <a:t> et autres pour rafraichir les pages…</a:t>
            </a:r>
          </a:p>
          <a:p>
            <a:endParaRPr lang="fr-FR" dirty="0" smtClean="0"/>
          </a:p>
          <a:p>
            <a:endParaRPr lang="fr-F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Directives</a:t>
            </a:r>
            <a:endParaRPr lang="fr-FR" dirty="0"/>
          </a:p>
        </p:txBody>
      </p:sp>
      <p:sp>
        <p:nvSpPr>
          <p:cNvPr id="3" name="Espace réservé du contenu 2"/>
          <p:cNvSpPr>
            <a:spLocks noGrp="1"/>
          </p:cNvSpPr>
          <p:nvPr>
            <p:ph idx="1"/>
          </p:nvPr>
        </p:nvSpPr>
        <p:spPr/>
        <p:txBody>
          <a:bodyPr anchor="ctr"/>
          <a:lstStyle/>
          <a:p>
            <a:r>
              <a:rPr lang="fr-FR" dirty="0" smtClean="0"/>
              <a:t>Customisation et extension du DOM afin d’y ajouter des fonctionnalités.</a:t>
            </a:r>
          </a:p>
          <a:p>
            <a:pPr>
              <a:buNone/>
            </a:pPr>
            <a:endParaRPr lang="fr-FR" dirty="0" smtClean="0"/>
          </a:p>
          <a:p>
            <a:r>
              <a:rPr lang="fr-FR" dirty="0" smtClean="0"/>
              <a:t>Il existe plein de directives différentes :</a:t>
            </a:r>
          </a:p>
          <a:p>
            <a:pPr lvl="1"/>
            <a:r>
              <a:rPr lang="fr-FR" dirty="0" err="1" smtClean="0"/>
              <a:t>ng</a:t>
            </a:r>
            <a:r>
              <a:rPr lang="fr-FR" dirty="0" smtClean="0"/>
              <a:t>-model : Permet de </a:t>
            </a:r>
            <a:r>
              <a:rPr lang="fr-FR" dirty="0" err="1" smtClean="0"/>
              <a:t>bind</a:t>
            </a:r>
            <a:r>
              <a:rPr lang="fr-FR" dirty="0" smtClean="0"/>
              <a:t> des input avec une variable </a:t>
            </a:r>
            <a:r>
              <a:rPr lang="fr-FR" dirty="0" err="1" smtClean="0"/>
              <a:t>AngularJS</a:t>
            </a:r>
            <a:endParaRPr lang="fr-FR" dirty="0" smtClean="0"/>
          </a:p>
          <a:p>
            <a:pPr lvl="1"/>
            <a:r>
              <a:rPr lang="fr-FR" dirty="0" err="1" smtClean="0"/>
              <a:t>ng</a:t>
            </a:r>
            <a:r>
              <a:rPr lang="fr-FR" dirty="0" smtClean="0"/>
              <a:t>-</a:t>
            </a:r>
            <a:r>
              <a:rPr lang="fr-FR" dirty="0" err="1" smtClean="0"/>
              <a:t>repeat</a:t>
            </a:r>
            <a:r>
              <a:rPr lang="fr-FR" dirty="0" smtClean="0"/>
              <a:t> : Permet de faire de l’itération</a:t>
            </a:r>
          </a:p>
          <a:p>
            <a:pPr lvl="1"/>
            <a:r>
              <a:rPr lang="fr-FR" dirty="0" err="1" smtClean="0"/>
              <a:t>ng</a:t>
            </a:r>
            <a:r>
              <a:rPr lang="fr-FR" dirty="0" smtClean="0"/>
              <a:t>-show / </a:t>
            </a:r>
            <a:r>
              <a:rPr lang="fr-FR" dirty="0" err="1" smtClean="0"/>
              <a:t>ng</a:t>
            </a:r>
            <a:r>
              <a:rPr lang="fr-FR" dirty="0" smtClean="0"/>
              <a:t>-</a:t>
            </a:r>
            <a:r>
              <a:rPr lang="fr-FR" dirty="0" err="1" smtClean="0"/>
              <a:t>hide</a:t>
            </a:r>
            <a:r>
              <a:rPr lang="fr-FR" dirty="0" smtClean="0"/>
              <a:t> : Permet d’afficher ou masquer des éléments du DOM</a:t>
            </a:r>
          </a:p>
          <a:p>
            <a:pPr lvl="1"/>
            <a:r>
              <a:rPr lang="fr-FR" dirty="0" err="1" smtClean="0"/>
              <a:t>ng</a:t>
            </a:r>
            <a:r>
              <a:rPr lang="fr-FR" dirty="0" smtClean="0"/>
              <a:t>-class : Permet d’utiliser des classes CSS suivant des conditions</a:t>
            </a:r>
          </a:p>
          <a:p>
            <a:pPr lvl="1"/>
            <a:r>
              <a:rPr lang="fr-FR" dirty="0" smtClean="0"/>
              <a:t>…</a:t>
            </a:r>
            <a:endParaRPr lang="fr-FR"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heme/theme1.xml><?xml version="1.0" encoding="utf-8"?>
<a:theme xmlns:a="http://schemas.openxmlformats.org/drawingml/2006/main" name="ppt_Template_Capgemini">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2107</TotalTime>
  <Words>437</Words>
  <Application>Microsoft Office PowerPoint</Application>
  <PresentationFormat>Format A4 (210 x 297 mm)</PresentationFormat>
  <Paragraphs>105</Paragraphs>
  <Slides>15</Slides>
  <Notes>2</Notes>
  <HiddenSlides>0</HiddenSlides>
  <MMClips>0</MMClips>
  <ScaleCrop>false</ScaleCrop>
  <HeadingPairs>
    <vt:vector size="6" baseType="variant">
      <vt:variant>
        <vt:lpstr>Thème</vt:lpstr>
      </vt:variant>
      <vt:variant>
        <vt:i4>3</vt:i4>
      </vt:variant>
      <vt:variant>
        <vt:lpstr>Serveurs OLE incorporés</vt:lpstr>
      </vt:variant>
      <vt:variant>
        <vt:i4>1</vt:i4>
      </vt:variant>
      <vt:variant>
        <vt:lpstr>Titres des diapositives</vt:lpstr>
      </vt:variant>
      <vt:variant>
        <vt:i4>15</vt:i4>
      </vt:variant>
    </vt:vector>
  </HeadingPairs>
  <TitlesOfParts>
    <vt:vector size="19" baseType="lpstr">
      <vt:lpstr>ppt_Template_Capgemini</vt:lpstr>
      <vt:lpstr>Closing slides</vt:lpstr>
      <vt:lpstr>Section break</vt:lpstr>
      <vt:lpstr>think-cell Slide</vt:lpstr>
      <vt:lpstr>Lunch &amp; Learn AngularJS</vt:lpstr>
      <vt:lpstr>Diapositive 2</vt:lpstr>
      <vt:lpstr>AngularJS ?</vt:lpstr>
      <vt:lpstr>Historique</vt:lpstr>
      <vt:lpstr>Pourquoi AngularJS ?</vt:lpstr>
      <vt:lpstr>Diapositive 6</vt:lpstr>
      <vt:lpstr>Scope</vt:lpstr>
      <vt:lpstr>Double Data-Binding</vt:lpstr>
      <vt:lpstr>Directives</vt:lpstr>
      <vt:lpstr>Diapositive 10</vt:lpstr>
      <vt:lpstr>Présentation de l’architecture</vt:lpstr>
      <vt:lpstr>Time to develop </vt:lpstr>
      <vt:lpstr>Diapositive 13</vt:lpstr>
      <vt:lpstr>Pour aller plus loin…</vt:lpstr>
      <vt:lpstr>Diapositive 15</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ppt Tips</dc:subject>
  <dc:creator>Capgemini</dc:creator>
  <cp:lastModifiedBy>Julien DELOBELLE (judelobe)</cp:lastModifiedBy>
  <cp:revision>95</cp:revision>
  <dcterms:created xsi:type="dcterms:W3CDTF">2012-06-29T14:53:14Z</dcterms:created>
  <dcterms:modified xsi:type="dcterms:W3CDTF">2015-09-04T07:00:49Z</dcterms:modified>
</cp:coreProperties>
</file>