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slideLayouts/slideLayout31.xml" ContentType="application/vnd.openxmlformats-officedocument.presentationml.slideLayout+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Default Extension="gif" ContentType="image/gif"/>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slideLayouts/slideLayout26.xml" ContentType="application/vnd.openxmlformats-officedocument.presentationml.slideLayout+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30.xml" ContentType="application/vnd.openxmlformats-officedocument.presentationml.slideLayout+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0" r:id="rId4"/>
    <p:sldMasterId id="2147483981" r:id="rId5"/>
  </p:sldMasterIdLst>
  <p:notesMasterIdLst>
    <p:notesMasterId r:id="rId24"/>
  </p:notesMasterIdLst>
  <p:handoutMasterIdLst>
    <p:handoutMasterId r:id="rId25"/>
  </p:handoutMasterIdLst>
  <p:sldIdLst>
    <p:sldId id="344" r:id="rId6"/>
    <p:sldId id="345" r:id="rId7"/>
    <p:sldId id="346" r:id="rId8"/>
    <p:sldId id="347" r:id="rId9"/>
    <p:sldId id="348" r:id="rId10"/>
    <p:sldId id="349" r:id="rId11"/>
    <p:sldId id="350" r:id="rId12"/>
    <p:sldId id="351" r:id="rId13"/>
    <p:sldId id="352" r:id="rId14"/>
    <p:sldId id="353" r:id="rId15"/>
    <p:sldId id="354" r:id="rId16"/>
    <p:sldId id="356" r:id="rId17"/>
    <p:sldId id="357" r:id="rId18"/>
    <p:sldId id="358" r:id="rId19"/>
    <p:sldId id="359" r:id="rId20"/>
    <p:sldId id="361" r:id="rId21"/>
    <p:sldId id="362" r:id="rId22"/>
    <p:sldId id="363" r:id="rId23"/>
  </p:sldIdLst>
  <p:sldSz cx="9906000" cy="6858000" type="A4"/>
  <p:notesSz cx="6797675" cy="9928225"/>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8CC"/>
    <a:srgbClr val="AF1C63"/>
    <a:srgbClr val="51AAFF"/>
    <a:srgbClr val="29C7FF"/>
    <a:srgbClr val="0079A4"/>
    <a:srgbClr val="0088B8"/>
    <a:srgbClr val="000000"/>
    <a:srgbClr val="A2BFAF"/>
    <a:srgbClr val="ACB7B2"/>
    <a:srgbClr val="6A952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235" autoAdjust="0"/>
    <p:restoredTop sz="94568" autoAdjust="0"/>
  </p:normalViewPr>
  <p:slideViewPr>
    <p:cSldViewPr snapToGrid="0">
      <p:cViewPr varScale="1">
        <p:scale>
          <a:sx n="106" d="100"/>
          <a:sy n="106" d="100"/>
        </p:scale>
        <p:origin x="-858" y="-84"/>
      </p:cViewPr>
      <p:guideLst>
        <p:guide orient="horz"/>
        <p:guide pos="5850"/>
      </p:guideLst>
    </p:cSldViewPr>
  </p:slideViewPr>
  <p:outlineViewPr>
    <p:cViewPr>
      <p:scale>
        <a:sx n="33" d="100"/>
        <a:sy n="33" d="100"/>
      </p:scale>
      <p:origin x="0" y="4998"/>
    </p:cViewPr>
  </p:outlineViewPr>
  <p:notesTextViewPr>
    <p:cViewPr>
      <p:scale>
        <a:sx n="100" d="100"/>
        <a:sy n="100" d="100"/>
      </p:scale>
      <p:origin x="0" y="0"/>
    </p:cViewPr>
  </p:notesTextViewPr>
  <p:sorterViewPr>
    <p:cViewPr>
      <p:scale>
        <a:sx n="66" d="100"/>
        <a:sy n="66" d="100"/>
      </p:scale>
      <p:origin x="0" y="1698"/>
    </p:cViewPr>
  </p:sorterViewPr>
  <p:notesViewPr>
    <p:cSldViewPr snapToGrid="0">
      <p:cViewPr varScale="1">
        <p:scale>
          <a:sx n="61" d="100"/>
          <a:sy n="61" d="100"/>
        </p:scale>
        <p:origin x="-3354"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872"/>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30813"/>
            <a:ext cx="2945862" cy="495872"/>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‹N°›</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99046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2"/>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4" y="0"/>
            <a:ext cx="2945659" cy="496412"/>
          </a:xfrm>
          <a:prstGeom prst="rect">
            <a:avLst/>
          </a:prstGeom>
        </p:spPr>
        <p:txBody>
          <a:bodyPr vert="horz" lIns="95264" tIns="47632" rIns="95264" bIns="47632" rtlCol="0"/>
          <a:lstStyle>
            <a:lvl1pPr algn="r">
              <a:defRPr sz="1300"/>
            </a:lvl1pPr>
          </a:lstStyle>
          <a:p>
            <a:fld id="{2FB4FF29-EE9A-4D47-9F1A-289A80693C0F}" type="datetimeFigureOut">
              <a:rPr lang="en-US" smtClean="0"/>
              <a:pPr/>
              <a:t>11/24/2015</a:t>
            </a:fld>
            <a:endParaRPr lang="en-US"/>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2"/>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4" y="9430091"/>
            <a:ext cx="2945659" cy="496412"/>
          </a:xfrm>
          <a:prstGeom prst="rect">
            <a:avLst/>
          </a:prstGeom>
        </p:spPr>
        <p:txBody>
          <a:bodyPr vert="horz" lIns="95264" tIns="47632" rIns="95264" bIns="47632" rtlCol="0" anchor="b"/>
          <a:lstStyle>
            <a:lvl1pPr algn="r">
              <a:defRPr sz="1300"/>
            </a:lvl1pPr>
          </a:lstStyle>
          <a:p>
            <a:fld id="{71E7D22E-2FCF-4181-8686-08BDCDF94062}" type="slidenum">
              <a:rPr lang="en-US" smtClean="0"/>
              <a:pPr/>
              <a:t>‹N°›</a:t>
            </a:fld>
            <a:endParaRPr lang="en-US"/>
          </a:p>
        </p:txBody>
      </p:sp>
    </p:spTree>
    <p:extLst>
      <p:ext uri="{BB962C8B-B14F-4D97-AF65-F5344CB8AC3E}">
        <p14:creationId xmlns="" xmlns:p14="http://schemas.microsoft.com/office/powerpoint/2010/main" val="5669557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72100" cy="3721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0.xml"/><Relationship Id="rId7" Type="http://schemas.openxmlformats.org/officeDocument/2006/relationships/slideMaster" Target="../slideMasters/slideMaster1.xml"/><Relationship Id="rId12" Type="http://schemas.openxmlformats.org/officeDocument/2006/relationships/image" Target="../media/image7.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6.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14.png"/><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6.png"/><Relationship Id="rId2" Type="http://schemas.openxmlformats.org/officeDocument/2006/relationships/tags" Target="../tags/tag41.xml"/><Relationship Id="rId1" Type="http://schemas.openxmlformats.org/officeDocument/2006/relationships/vmlDrawing" Target="../drawings/vmlDrawing12.vml"/><Relationship Id="rId6" Type="http://schemas.openxmlformats.org/officeDocument/2006/relationships/image" Target="../media/image15.png"/><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1.xml"/><Relationship Id="rId7" Type="http://schemas.openxmlformats.org/officeDocument/2006/relationships/slideMaster" Target="../slideMasters/slideMaster4.xml"/><Relationship Id="rId12" Type="http://schemas.openxmlformats.org/officeDocument/2006/relationships/image" Target="../media/image7.jpeg"/><Relationship Id="rId2" Type="http://schemas.openxmlformats.org/officeDocument/2006/relationships/tags" Target="../tags/tag50.xml"/><Relationship Id="rId1" Type="http://schemas.openxmlformats.org/officeDocument/2006/relationships/vmlDrawing" Target="../drawings/vmlDrawing15.vml"/><Relationship Id="rId6" Type="http://schemas.openxmlformats.org/officeDocument/2006/relationships/tags" Target="../tags/tag54.xml"/><Relationship Id="rId11" Type="http://schemas.openxmlformats.org/officeDocument/2006/relationships/image" Target="../media/image6.emf"/><Relationship Id="rId5" Type="http://schemas.openxmlformats.org/officeDocument/2006/relationships/tags" Target="../tags/tag53.xml"/><Relationship Id="rId10" Type="http://schemas.openxmlformats.org/officeDocument/2006/relationships/oleObject" Target="../embeddings/oleObject15.bin"/><Relationship Id="rId4" Type="http://schemas.openxmlformats.org/officeDocument/2006/relationships/tags" Target="../tags/tag52.xml"/><Relationship Id="rId9"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8.png"/><Relationship Id="rId2" Type="http://schemas.openxmlformats.org/officeDocument/2006/relationships/tags" Target="../tags/tag55.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4.xml"/><Relationship Id="rId4" Type="http://schemas.openxmlformats.org/officeDocument/2006/relationships/tags" Target="../tags/tag6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4.xml"/><Relationship Id="rId4" Type="http://schemas.openxmlformats.org/officeDocument/2006/relationships/tags" Target="../tags/tag65.xml"/></Relationships>
</file>

<file path=ppt/slideLayouts/_rels/slideLayout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67.xml"/><Relationship Id="rId7" Type="http://schemas.openxmlformats.org/officeDocument/2006/relationships/slideMaster" Target="../slideMasters/slideMaster4.xml"/><Relationship Id="rId2" Type="http://schemas.openxmlformats.org/officeDocument/2006/relationships/tags" Target="../tags/tag66.xml"/><Relationship Id="rId1" Type="http://schemas.openxmlformats.org/officeDocument/2006/relationships/vmlDrawing" Target="../drawings/vmlDrawing20.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1.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vmlDrawing" Target="../drawings/vmlDrawing22.v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0.xml"/><Relationship Id="rId7" Type="http://schemas.openxmlformats.org/officeDocument/2006/relationships/slideMaster" Target="../slideMasters/slideMaster5.xml"/><Relationship Id="rId12" Type="http://schemas.openxmlformats.org/officeDocument/2006/relationships/image" Target="../media/image7.jpeg"/><Relationship Id="rId2" Type="http://schemas.openxmlformats.org/officeDocument/2006/relationships/tags" Target="../tags/tag79.xml"/><Relationship Id="rId1" Type="http://schemas.openxmlformats.org/officeDocument/2006/relationships/vmlDrawing" Target="../drawings/vmlDrawing24.vml"/><Relationship Id="rId6" Type="http://schemas.openxmlformats.org/officeDocument/2006/relationships/tags" Target="../tags/tag83.xml"/><Relationship Id="rId11" Type="http://schemas.openxmlformats.org/officeDocument/2006/relationships/image" Target="../media/image6.emf"/><Relationship Id="rId5" Type="http://schemas.openxmlformats.org/officeDocument/2006/relationships/tags" Target="../tags/tag82.xml"/><Relationship Id="rId10" Type="http://schemas.openxmlformats.org/officeDocument/2006/relationships/oleObject" Target="../embeddings/oleObject24.bin"/><Relationship Id="rId4" Type="http://schemas.openxmlformats.org/officeDocument/2006/relationships/tags" Target="../tags/tag81.xml"/><Relationship Id="rId9"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8.png"/><Relationship Id="rId2" Type="http://schemas.openxmlformats.org/officeDocument/2006/relationships/tags" Target="../tags/tag84.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Master" Target="../slideMasters/slideMaster5.xml"/><Relationship Id="rId4" Type="http://schemas.openxmlformats.org/officeDocument/2006/relationships/tags" Target="../tags/tag8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Master" Target="../slideMasters/slideMaster5.xml"/><Relationship Id="rId4" Type="http://schemas.openxmlformats.org/officeDocument/2006/relationships/tags" Target="../tags/tag9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slideMaster" Target="../slideMasters/slideMaster5.xml"/><Relationship Id="rId4" Type="http://schemas.openxmlformats.org/officeDocument/2006/relationships/tags" Target="../tags/tag94.xml"/></Relationships>
</file>

<file path=ppt/slideLayouts/_rels/slideLayout2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96.xml"/><Relationship Id="rId7" Type="http://schemas.openxmlformats.org/officeDocument/2006/relationships/slideMaster" Target="../slideMasters/slideMaster5.xml"/><Relationship Id="rId2" Type="http://schemas.openxmlformats.org/officeDocument/2006/relationships/tags" Target="../tags/tag95.xml"/><Relationship Id="rId1" Type="http://schemas.openxmlformats.org/officeDocument/2006/relationships/vmlDrawing" Target="../drawings/vmlDrawing29.v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00.xml"/><Relationship Id="rId1" Type="http://schemas.openxmlformats.org/officeDocument/2006/relationships/vmlDrawing" Target="../drawings/vmlDrawing30.vml"/><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5.xml"/><Relationship Id="rId1" Type="http://schemas.openxmlformats.org/officeDocument/2006/relationships/vmlDrawing" Target="../drawings/vmlDrawing31.v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GraphicTablet_shutterstock_73936774.jpg"/>
          <p:cNvPicPr>
            <a:picLocks noChangeAspect="1"/>
          </p:cNvPicPr>
          <p:nvPr userDrawn="1"/>
        </p:nvPicPr>
        <p:blipFill>
          <a:blip r:embed="rId8" cstate="print"/>
          <a:srcRect b="14021"/>
          <a:stretch>
            <a:fillRect/>
          </a:stretch>
        </p:blipFill>
        <p:spPr>
          <a:xfrm>
            <a:off x="1587" y="1178033"/>
            <a:ext cx="9904413" cy="5679967"/>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18671"/>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7"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4943238" y="2945073"/>
            <a:ext cx="4915261" cy="1098157"/>
          </a:xfrm>
        </p:spPr>
        <p:txBody>
          <a:bodyPr vert="horz" lIns="0" tIns="33059" rIns="33059" bIns="33059" rtlCol="0" anchor="t">
            <a:noAutofit/>
          </a:bodyPr>
          <a:lstStyle>
            <a:lvl1pPr marL="0" indent="0" algn="l" defTabSz="914342" rtl="0" eaLnBrk="1" latinLnBrk="0" hangingPunct="1">
              <a:lnSpc>
                <a:spcPct val="85000"/>
              </a:lnSpc>
              <a:spcBef>
                <a:spcPct val="0"/>
              </a:spcBef>
              <a:buNone/>
              <a:defRPr lang="en-US" sz="4400" b="0" kern="1200" baseline="0" dirty="0">
                <a:solidFill>
                  <a:schemeClr val="tx1"/>
                </a:solidFill>
                <a:latin typeface="+mj-lt"/>
                <a:ea typeface="+mj-ea"/>
                <a:cs typeface="+mj-cs"/>
              </a:defRPr>
            </a:lvl1pPr>
          </a:lstStyle>
          <a:p>
            <a:r>
              <a:rPr lang="fr-FR" dirty="0" smtClean="0"/>
              <a:t/>
            </a:r>
            <a:br>
              <a:rPr lang="fr-FR" dirty="0" smtClean="0"/>
            </a:br>
            <a:r>
              <a:rPr lang="fr-FR" dirty="0" smtClean="0"/>
              <a:t>Titre</a:t>
            </a:r>
            <a:endParaRPr lang="en-US" dirty="0"/>
          </a:p>
        </p:txBody>
      </p:sp>
      <p:sp>
        <p:nvSpPr>
          <p:cNvPr id="3" name="Subtitle 2"/>
          <p:cNvSpPr>
            <a:spLocks noGrp="1"/>
          </p:cNvSpPr>
          <p:nvPr>
            <p:ph type="subTitle" idx="1"/>
            <p:custDataLst>
              <p:tags r:id="rId6"/>
            </p:custDataLst>
          </p:nvPr>
        </p:nvSpPr>
        <p:spPr>
          <a:xfrm>
            <a:off x="4940136" y="4433045"/>
            <a:ext cx="4918363" cy="947750"/>
          </a:xfrm>
        </p:spPr>
        <p:txBody>
          <a:bodyPr lIns="0" tIns="33059" rIns="33059" bIns="33059"/>
          <a:lstStyle>
            <a:lvl1pPr marL="0" indent="0" algn="l">
              <a:buNone/>
              <a:defRPr sz="2200" b="0" baseline="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endParaRPr lang="fr-FR" dirty="0" smtClean="0"/>
          </a:p>
          <a:p>
            <a:r>
              <a:rPr lang="fr-FR" dirty="0" smtClean="0"/>
              <a:t>Sous titre</a:t>
            </a:r>
          </a:p>
        </p:txBody>
      </p:sp>
      <p:pic>
        <p:nvPicPr>
          <p:cNvPr id="15" name="Image 14" descr="Natixis_logo.jpg"/>
          <p:cNvPicPr>
            <a:picLocks noChangeAspect="1"/>
          </p:cNvPicPr>
          <p:nvPr userDrawn="1"/>
        </p:nvPicPr>
        <p:blipFill>
          <a:blip r:embed="rId12" cstate="print"/>
          <a:stretch>
            <a:fillRect/>
          </a:stretch>
        </p:blipFill>
        <p:spPr>
          <a:xfrm>
            <a:off x="6260511" y="575783"/>
            <a:ext cx="2968550" cy="77182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4"/>
          <p:cNvSpPr>
            <a:spLocks noGrp="1" noChangeArrowheads="1"/>
          </p:cNvSpPr>
          <p:nvPr>
            <p:ph type="dt" sz="half" idx="10"/>
          </p:nvPr>
        </p:nvSpPr>
        <p:spPr>
          <a:xfrm>
            <a:off x="896012" y="6092826"/>
            <a:ext cx="3589205" cy="360363"/>
          </a:xfrm>
          <a:prstGeom prst="rect">
            <a:avLst/>
          </a:prstGeom>
          <a:ln/>
        </p:spPr>
        <p:txBody>
          <a:bodyPr/>
          <a:lstStyle>
            <a:lvl1pPr>
              <a:defRPr/>
            </a:lvl1pPr>
          </a:lstStyle>
          <a:p>
            <a:pPr>
              <a:defRPr/>
            </a:pPr>
            <a:fld id="{80A133C7-5B67-43C8-B28E-E677CEE16F99}" type="datetime4">
              <a:rPr lang="fr-FR"/>
              <a:pPr>
                <a:defRPr/>
              </a:pPr>
              <a:t>24 novembre 2015</a:t>
            </a:fld>
            <a:endParaRPr lang="fr-FR"/>
          </a:p>
        </p:txBody>
      </p:sp>
      <p:sp>
        <p:nvSpPr>
          <p:cNvPr id="5" name="Rectangle 6"/>
          <p:cNvSpPr>
            <a:spLocks noGrp="1" noChangeArrowheads="1"/>
          </p:cNvSpPr>
          <p:nvPr>
            <p:ph type="sldNum" sz="quarter" idx="11"/>
          </p:nvPr>
        </p:nvSpPr>
        <p:spPr>
          <a:xfrm>
            <a:off x="428229" y="6092826"/>
            <a:ext cx="313002" cy="360363"/>
          </a:xfrm>
          <a:prstGeom prst="rect">
            <a:avLst/>
          </a:prstGeom>
          <a:ln/>
        </p:spPr>
        <p:txBody>
          <a:bodyPr/>
          <a:lstStyle>
            <a:lvl1pPr>
              <a:defRPr/>
            </a:lvl1pPr>
          </a:lstStyle>
          <a:p>
            <a:pPr>
              <a:defRPr/>
            </a:pPr>
            <a:fld id="{47F45E87-6BB0-49DB-B1FF-ABC997AB0122}"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8" name="think-cell Slide" r:id="rId5" imgW="360" imgH="360" progId="">
              <p:embed/>
            </p:oleObj>
          </a:graphicData>
        </a:graphic>
      </p:graphicFrame>
      <p:sp>
        <p:nvSpPr>
          <p:cNvPr id="335" name="Rectangle 9"/>
          <p:cNvSpPr>
            <a:spLocks noChangeArrowheads="1"/>
          </p:cNvSpPr>
          <p:nvPr userDrawn="1">
            <p:custDataLst>
              <p:tags r:id="rId2"/>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2013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9" name="Image 8" descr="CBE_Label_ppt.png"/>
          <p:cNvPicPr>
            <a:picLocks noChangeAspect="1"/>
          </p:cNvPicPr>
          <p:nvPr userDrawn="1"/>
        </p:nvPicPr>
        <p:blipFill>
          <a:blip r:embed="rId6" cstate="print"/>
          <a:stretch>
            <a:fillRect/>
          </a:stretch>
        </p:blipFill>
        <p:spPr>
          <a:xfrm>
            <a:off x="803405" y="3444596"/>
            <a:ext cx="576000" cy="57925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4"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2013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89" y="3467594"/>
            <a:ext cx="3896499" cy="187273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GraphicTablet_shutterstock_73936774.jpg"/>
          <p:cNvPicPr>
            <a:picLocks noChangeAspect="1"/>
          </p:cNvPicPr>
          <p:nvPr userDrawn="1"/>
        </p:nvPicPr>
        <p:blipFill>
          <a:blip r:embed="rId8" cstate="print"/>
          <a:srcRect b="14021"/>
          <a:stretch>
            <a:fillRect/>
          </a:stretch>
        </p:blipFill>
        <p:spPr>
          <a:xfrm>
            <a:off x="1587" y="1178033"/>
            <a:ext cx="9904413" cy="5679967"/>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18671"/>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01731"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4943238" y="2945073"/>
            <a:ext cx="4915261" cy="1098157"/>
          </a:xfrm>
        </p:spPr>
        <p:txBody>
          <a:bodyPr vert="horz" lIns="0" tIns="33059" rIns="33059" bIns="33059" rtlCol="0" anchor="t">
            <a:noAutofit/>
          </a:bodyPr>
          <a:lstStyle>
            <a:lvl1pPr marL="0" indent="0" algn="l" defTabSz="914342" rtl="0" eaLnBrk="1" latinLnBrk="0" hangingPunct="1">
              <a:lnSpc>
                <a:spcPct val="85000"/>
              </a:lnSpc>
              <a:spcBef>
                <a:spcPct val="0"/>
              </a:spcBef>
              <a:buNone/>
              <a:defRPr lang="en-US" sz="4400" b="0" kern="1200" baseline="0" dirty="0">
                <a:solidFill>
                  <a:schemeClr val="tx1"/>
                </a:solidFill>
                <a:latin typeface="+mj-lt"/>
                <a:ea typeface="+mj-ea"/>
                <a:cs typeface="+mj-cs"/>
              </a:defRPr>
            </a:lvl1pPr>
          </a:lstStyle>
          <a:p>
            <a:r>
              <a:rPr lang="fr-FR" dirty="0" smtClean="0"/>
              <a:t/>
            </a:r>
            <a:br>
              <a:rPr lang="fr-FR" dirty="0" smtClean="0"/>
            </a:br>
            <a:r>
              <a:rPr lang="fr-FR" dirty="0" smtClean="0"/>
              <a:t>Titre</a:t>
            </a:r>
            <a:endParaRPr lang="en-US" dirty="0"/>
          </a:p>
        </p:txBody>
      </p:sp>
      <p:sp>
        <p:nvSpPr>
          <p:cNvPr id="3" name="Subtitle 2"/>
          <p:cNvSpPr>
            <a:spLocks noGrp="1"/>
          </p:cNvSpPr>
          <p:nvPr>
            <p:ph type="subTitle" idx="1"/>
            <p:custDataLst>
              <p:tags r:id="rId6"/>
            </p:custDataLst>
          </p:nvPr>
        </p:nvSpPr>
        <p:spPr>
          <a:xfrm>
            <a:off x="4940136" y="4433045"/>
            <a:ext cx="4918363" cy="947750"/>
          </a:xfrm>
        </p:spPr>
        <p:txBody>
          <a:bodyPr lIns="0" tIns="33059" rIns="33059" bIns="33059"/>
          <a:lstStyle>
            <a:lvl1pPr marL="0" indent="0" algn="l">
              <a:buNone/>
              <a:defRPr sz="2200" b="0" baseline="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endParaRPr lang="fr-FR" dirty="0" smtClean="0"/>
          </a:p>
          <a:p>
            <a:r>
              <a:rPr lang="fr-FR" dirty="0" smtClean="0"/>
              <a:t>Sous titre</a:t>
            </a:r>
          </a:p>
        </p:txBody>
      </p:sp>
      <p:pic>
        <p:nvPicPr>
          <p:cNvPr id="15" name="Image 14" descr="Natixis_logo.jpg"/>
          <p:cNvPicPr>
            <a:picLocks noChangeAspect="1"/>
          </p:cNvPicPr>
          <p:nvPr userDrawn="1"/>
        </p:nvPicPr>
        <p:blipFill>
          <a:blip r:embed="rId12" cstate="print"/>
          <a:stretch>
            <a:fillRect/>
          </a:stretch>
        </p:blipFill>
        <p:spPr>
          <a:xfrm>
            <a:off x="6260511" y="575783"/>
            <a:ext cx="2968550" cy="771823"/>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rgbClr val="9F958F">
                  <a:lumMod val="50000"/>
                </a:srgb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0275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64A"/>
              </a:solidFill>
            </a:endParaRPr>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203779"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204803"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05827"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0685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4131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07875"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208899"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GraphicTablet_shutterstock_73936774.jpg"/>
          <p:cNvPicPr>
            <a:picLocks noChangeAspect="1"/>
          </p:cNvPicPr>
          <p:nvPr userDrawn="1"/>
        </p:nvPicPr>
        <p:blipFill>
          <a:blip r:embed="rId8" cstate="print"/>
          <a:srcRect b="14021"/>
          <a:stretch>
            <a:fillRect/>
          </a:stretch>
        </p:blipFill>
        <p:spPr>
          <a:xfrm>
            <a:off x="1587" y="1178033"/>
            <a:ext cx="9904413" cy="5679967"/>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18671"/>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15043"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4943238" y="2945073"/>
            <a:ext cx="4915261" cy="1098157"/>
          </a:xfrm>
        </p:spPr>
        <p:txBody>
          <a:bodyPr vert="horz" lIns="0" tIns="33059" rIns="33059" bIns="33059" rtlCol="0" anchor="t">
            <a:noAutofit/>
          </a:bodyPr>
          <a:lstStyle>
            <a:lvl1pPr marL="0" indent="0" algn="l" defTabSz="914342" rtl="0" eaLnBrk="1" latinLnBrk="0" hangingPunct="1">
              <a:lnSpc>
                <a:spcPct val="85000"/>
              </a:lnSpc>
              <a:spcBef>
                <a:spcPct val="0"/>
              </a:spcBef>
              <a:buNone/>
              <a:defRPr lang="en-US" sz="4400" b="0" kern="1200" baseline="0" dirty="0">
                <a:solidFill>
                  <a:schemeClr val="tx1"/>
                </a:solidFill>
                <a:latin typeface="+mj-lt"/>
                <a:ea typeface="+mj-ea"/>
                <a:cs typeface="+mj-cs"/>
              </a:defRPr>
            </a:lvl1pPr>
          </a:lstStyle>
          <a:p>
            <a:r>
              <a:rPr lang="fr-FR" dirty="0" smtClean="0"/>
              <a:t/>
            </a:r>
            <a:br>
              <a:rPr lang="fr-FR" dirty="0" smtClean="0"/>
            </a:br>
            <a:r>
              <a:rPr lang="fr-FR" dirty="0" smtClean="0"/>
              <a:t>Titre</a:t>
            </a:r>
            <a:endParaRPr lang="en-US" dirty="0"/>
          </a:p>
        </p:txBody>
      </p:sp>
      <p:sp>
        <p:nvSpPr>
          <p:cNvPr id="3" name="Subtitle 2"/>
          <p:cNvSpPr>
            <a:spLocks noGrp="1"/>
          </p:cNvSpPr>
          <p:nvPr>
            <p:ph type="subTitle" idx="1"/>
            <p:custDataLst>
              <p:tags r:id="rId6"/>
            </p:custDataLst>
          </p:nvPr>
        </p:nvSpPr>
        <p:spPr>
          <a:xfrm>
            <a:off x="4940136" y="4433045"/>
            <a:ext cx="4918363" cy="947750"/>
          </a:xfrm>
        </p:spPr>
        <p:txBody>
          <a:bodyPr lIns="0" tIns="33059" rIns="33059" bIns="33059"/>
          <a:lstStyle>
            <a:lvl1pPr marL="0" indent="0" algn="l">
              <a:buNone/>
              <a:defRPr sz="2200" b="0" baseline="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endParaRPr lang="fr-FR" dirty="0" smtClean="0"/>
          </a:p>
          <a:p>
            <a:r>
              <a:rPr lang="fr-FR" dirty="0" smtClean="0"/>
              <a:t>Sous titre</a:t>
            </a:r>
          </a:p>
        </p:txBody>
      </p:sp>
      <p:pic>
        <p:nvPicPr>
          <p:cNvPr id="15" name="Image 14" descr="Natixis_logo.jpg"/>
          <p:cNvPicPr>
            <a:picLocks noChangeAspect="1"/>
          </p:cNvPicPr>
          <p:nvPr userDrawn="1"/>
        </p:nvPicPr>
        <p:blipFill>
          <a:blip r:embed="rId12" cstate="print"/>
          <a:stretch>
            <a:fillRect/>
          </a:stretch>
        </p:blipFill>
        <p:spPr>
          <a:xfrm>
            <a:off x="6260511" y="575783"/>
            <a:ext cx="2968550" cy="771823"/>
          </a:xfrm>
          <a:prstGeom prst="rect">
            <a:avLst/>
          </a:prstGeom>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rgbClr val="9F958F">
                  <a:lumMod val="50000"/>
                </a:srgb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16067"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64A"/>
              </a:solidFill>
            </a:endParaRPr>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217091"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218115"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1913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20163"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2118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7"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22221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4"/>
          <p:cNvSpPr>
            <a:spLocks noGrp="1" noChangeArrowheads="1"/>
          </p:cNvSpPr>
          <p:nvPr>
            <p:ph type="dt" sz="half" idx="10"/>
          </p:nvPr>
        </p:nvSpPr>
        <p:spPr>
          <a:xfrm>
            <a:off x="896012" y="6092826"/>
            <a:ext cx="3589205" cy="360363"/>
          </a:xfrm>
          <a:prstGeom prst="rect">
            <a:avLst/>
          </a:prstGeom>
          <a:ln/>
        </p:spPr>
        <p:txBody>
          <a:bodyPr/>
          <a:lstStyle>
            <a:lvl1pPr>
              <a:defRPr/>
            </a:lvl1pPr>
          </a:lstStyle>
          <a:p>
            <a:pPr>
              <a:defRPr/>
            </a:pPr>
            <a:fld id="{80A133C7-5B67-43C8-B28E-E677CEE16F99}" type="datetime4">
              <a:rPr lang="fr-FR">
                <a:solidFill>
                  <a:srgbClr val="00264A"/>
                </a:solidFill>
              </a:rPr>
              <a:pPr>
                <a:defRPr/>
              </a:pPr>
              <a:t>24 novembre 2015</a:t>
            </a:fld>
            <a:endParaRPr lang="fr-FR">
              <a:solidFill>
                <a:srgbClr val="00264A"/>
              </a:solidFill>
            </a:endParaRPr>
          </a:p>
        </p:txBody>
      </p:sp>
      <p:sp>
        <p:nvSpPr>
          <p:cNvPr id="5" name="Rectangle 6"/>
          <p:cNvSpPr>
            <a:spLocks noGrp="1" noChangeArrowheads="1"/>
          </p:cNvSpPr>
          <p:nvPr>
            <p:ph type="sldNum" sz="quarter" idx="11"/>
          </p:nvPr>
        </p:nvSpPr>
        <p:spPr>
          <a:xfrm>
            <a:off x="428229" y="6092826"/>
            <a:ext cx="313002" cy="360363"/>
          </a:xfrm>
          <a:prstGeom prst="rect">
            <a:avLst/>
          </a:prstGeom>
          <a:ln/>
        </p:spPr>
        <p:txBody>
          <a:bodyPr/>
          <a:lstStyle>
            <a:lvl1pPr>
              <a:defRPr/>
            </a:lvl1pPr>
          </a:lstStyle>
          <a:p>
            <a:pPr>
              <a:defRPr/>
            </a:pPr>
            <a:fld id="{47F45E87-6BB0-49DB-B1FF-ABC997AB0122}" type="slidenum">
              <a:rPr lang="fr-FR">
                <a:solidFill>
                  <a:srgbClr val="00264A"/>
                </a:solidFill>
              </a:rPr>
              <a:pPr>
                <a:defRPr/>
              </a:pPr>
              <a:t>‹N°›</a:t>
            </a:fld>
            <a:endParaRPr lang="fr-FR">
              <a:solidFill>
                <a:srgbClr val="00264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8"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oleObject" Target="../embeddings/oleObject10.bin"/><Relationship Id="rId18" Type="http://schemas.openxmlformats.org/officeDocument/2006/relationships/image" Target="../media/image10.png"/><Relationship Id="rId3" Type="http://schemas.openxmlformats.org/officeDocument/2006/relationships/theme" Target="../theme/theme2.xml"/><Relationship Id="rId21" Type="http://schemas.openxmlformats.org/officeDocument/2006/relationships/hyperlink" Target="http://www.youtube.com/capgemini" TargetMode="Externa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hyperlink" Target="http://www.linkedin.com/company/capgemini" TargetMode="External"/><Relationship Id="rId25" Type="http://schemas.openxmlformats.org/officeDocument/2006/relationships/image" Target="../media/image5.jpeg"/><Relationship Id="rId2" Type="http://schemas.openxmlformats.org/officeDocument/2006/relationships/slideLayout" Target="../slideLayouts/slideLayout12.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image" Target="../media/image13.gif"/><Relationship Id="rId5" Type="http://schemas.openxmlformats.org/officeDocument/2006/relationships/tags" Target="../tags/tag31.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36.xml"/><Relationship Id="rId19" Type="http://schemas.openxmlformats.org/officeDocument/2006/relationships/hyperlink" Target="http://www.twitter.com/capgemini" TargetMode="External"/><Relationship Id="rId4" Type="http://schemas.openxmlformats.org/officeDocument/2006/relationships/vmlDrawing" Target="../drawings/vmlDrawing10.vml"/><Relationship Id="rId9" Type="http://schemas.openxmlformats.org/officeDocument/2006/relationships/tags" Target="../tags/tag35.xml"/><Relationship Id="rId14" Type="http://schemas.openxmlformats.org/officeDocument/2006/relationships/image" Target="../media/image6.emf"/><Relationship Id="rId22"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vmlDrawing" Target="../drawings/vmlDrawing13.vml"/><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44.xml"/><Relationship Id="rId18" Type="http://schemas.openxmlformats.org/officeDocument/2006/relationships/tags" Target="../tags/tag49.xml"/><Relationship Id="rId3" Type="http://schemas.openxmlformats.org/officeDocument/2006/relationships/slideLayout" Target="../slideLayouts/slideLayout15.xml"/><Relationship Id="rId21" Type="http://schemas.openxmlformats.org/officeDocument/2006/relationships/image" Target="../media/image3.jpeg"/><Relationship Id="rId7" Type="http://schemas.openxmlformats.org/officeDocument/2006/relationships/slideLayout" Target="../slideLayouts/slideLayout19.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slideLayout" Target="../slideLayouts/slideLayout14.xml"/><Relationship Id="rId16" Type="http://schemas.openxmlformats.org/officeDocument/2006/relationships/tags" Target="../tags/tag47.xml"/><Relationship Id="rId20"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vmlDrawing" Target="../drawings/vmlDrawing14.vml"/><Relationship Id="rId5" Type="http://schemas.openxmlformats.org/officeDocument/2006/relationships/slideLayout" Target="../slideLayouts/slideLayout17.xml"/><Relationship Id="rId15" Type="http://schemas.openxmlformats.org/officeDocument/2006/relationships/tags" Target="../tags/tag46.xml"/><Relationship Id="rId10" Type="http://schemas.openxmlformats.org/officeDocument/2006/relationships/theme" Target="../theme/theme4.xml"/><Relationship Id="rId19" Type="http://schemas.openxmlformats.org/officeDocument/2006/relationships/oleObject" Target="../embeddings/oleObject14.bin"/><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slideLayout" Target="../slideLayouts/slideLayout24.xml"/><Relationship Id="rId21" Type="http://schemas.openxmlformats.org/officeDocument/2006/relationships/image" Target="../media/image2.jpeg"/><Relationship Id="rId7" Type="http://schemas.openxmlformats.org/officeDocument/2006/relationships/slideLayout" Target="../slideLayouts/slideLayout28.xml"/><Relationship Id="rId12" Type="http://schemas.openxmlformats.org/officeDocument/2006/relationships/vmlDrawing" Target="../drawings/vmlDrawing23.vml"/><Relationship Id="rId17" Type="http://schemas.openxmlformats.org/officeDocument/2006/relationships/tags" Target="../tags/tag76.xml"/><Relationship Id="rId2" Type="http://schemas.openxmlformats.org/officeDocument/2006/relationships/slideLayout" Target="../slideLayouts/slideLayout23.xml"/><Relationship Id="rId16" Type="http://schemas.openxmlformats.org/officeDocument/2006/relationships/tags" Target="../tags/tag75.xml"/><Relationship Id="rId20" Type="http://schemas.openxmlformats.org/officeDocument/2006/relationships/oleObject" Target="../embeddings/oleObject23.bin"/><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5.xml"/><Relationship Id="rId5" Type="http://schemas.openxmlformats.org/officeDocument/2006/relationships/slideLayout" Target="../slideLayouts/slideLayout26.xml"/><Relationship Id="rId15" Type="http://schemas.openxmlformats.org/officeDocument/2006/relationships/tags" Target="../tags/tag74.xml"/><Relationship Id="rId10" Type="http://schemas.openxmlformats.org/officeDocument/2006/relationships/slideLayout" Target="../slideLayouts/slideLayout31.xml"/><Relationship Id="rId19" Type="http://schemas.openxmlformats.org/officeDocument/2006/relationships/tags" Target="../tags/tag78.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ags" Target="../tags/tag73.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50"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‹N°›</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2014.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fr-FR" sz="700" baseline="0" dirty="0" smtClean="0">
                <a:solidFill>
                  <a:schemeClr val="tx2"/>
                </a:solidFill>
                <a:latin typeface="+mj-lt"/>
              </a:rPr>
              <a:t>L&amp;L Responsive Design </a:t>
            </a:r>
            <a:r>
              <a:rPr lang="en-US" sz="700" baseline="0" dirty="0" smtClean="0">
                <a:solidFill>
                  <a:schemeClr val="tx2"/>
                </a:solidFill>
                <a:latin typeface="+mj-lt"/>
              </a:rPr>
              <a:t>| 24 </a:t>
            </a:r>
            <a:r>
              <a:rPr lang="en-US" sz="700" baseline="0" dirty="0" err="1" smtClean="0">
                <a:solidFill>
                  <a:schemeClr val="tx2"/>
                </a:solidFill>
                <a:latin typeface="+mj-lt"/>
              </a:rPr>
              <a:t>novembre</a:t>
            </a:r>
            <a:r>
              <a:rPr lang="en-US" sz="700" baseline="0" dirty="0" smtClean="0">
                <a:solidFill>
                  <a:schemeClr val="tx2"/>
                </a:solidFill>
                <a:latin typeface="+mj-lt"/>
              </a:rPr>
              <a:t> 2015</a:t>
            </a: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userDrawn="1"/>
        </p:nvPicPr>
        <p:blipFill>
          <a:blip r:embed="rId21" cstate="print"/>
          <a:stretch>
            <a:fillRect/>
          </a:stretch>
        </p:blipFill>
        <p:spPr>
          <a:xfrm>
            <a:off x="118184" y="6419977"/>
            <a:ext cx="1440000" cy="343023"/>
          </a:xfrm>
          <a:prstGeom prst="rect">
            <a:avLst/>
          </a:prstGeom>
        </p:spPr>
      </p:pic>
      <p:pic>
        <p:nvPicPr>
          <p:cNvPr id="16" name="Image 15" descr="natixis-nouveau-logo.jpg"/>
          <p:cNvPicPr>
            <a:picLocks noChangeAspect="1"/>
          </p:cNvPicPr>
          <p:nvPr userDrawn="1"/>
        </p:nvPicPr>
        <p:blipFill>
          <a:blip r:embed="rId22" cstate="print"/>
          <a:stretch>
            <a:fillRect/>
          </a:stretch>
        </p:blipFill>
        <p:spPr>
          <a:xfrm>
            <a:off x="1835667" y="6393044"/>
            <a:ext cx="1428750" cy="390525"/>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69" r:id="rId2"/>
    <p:sldLayoutId id="2147483965" r:id="rId3"/>
    <p:sldLayoutId id="2147483966" r:id="rId4"/>
    <p:sldLayoutId id="2147483962" r:id="rId5"/>
    <p:sldLayoutId id="2147483963" r:id="rId6"/>
    <p:sldLayoutId id="2147483968" r:id="rId7"/>
    <p:sldLayoutId id="2147483964" r:id="rId8"/>
    <p:sldLayoutId id="2147483934" r:id="rId9"/>
    <p:sldLayoutId id="2147483980"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2" name="think-cell Slide" r:id="rId13" imgW="360" imgH="360" progId="">
              <p:embed/>
            </p:oleObj>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6406875" y="1209254"/>
            <a:ext cx="2880000" cy="229353"/>
          </a:xfrm>
          <a:prstGeom prst="rect">
            <a:avLst/>
          </a:prstGeom>
          <a:noFill/>
        </p:spPr>
      </p:pic>
      <p:sp>
        <p:nvSpPr>
          <p:cNvPr id="15" name="Rectangle 14"/>
          <p:cNvSpPr/>
          <p:nvPr>
            <p:custDataLst>
              <p:tags r:id="rId7"/>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992848" y="5932547"/>
            <a:ext cx="281313" cy="266700"/>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userDrawn="1"/>
        </p:nvPicPr>
        <p:blipFill>
          <a:blip r:embed="rId25"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6" name="think-cell Slide" r:id="rId3" imgW="360" imgH="360" progId="">
              <p:embed/>
            </p:oleObj>
          </a:graphicData>
        </a:graphic>
      </p:graphicFrame>
    </p:spTree>
  </p:cSld>
  <p:clrMap bg1="lt1" tx1="dk1" bg2="lt2" tx2="dk2" accent1="accent1" accent2="accent2" accent3="accent3" accent4="accent4" accent5="accent5" accent6="accent6" hlink="hlink" folHlink="folHlink"/>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0707" name="think-cell Slide" r:id="rId19" imgW="360" imgH="360" progId="">
              <p:embed/>
            </p:oleObj>
          </a:graphicData>
        </a:graphic>
      </p:graphicFrame>
      <p:sp>
        <p:nvSpPr>
          <p:cNvPr id="2" name="Title Placeholder 1"/>
          <p:cNvSpPr>
            <a:spLocks noGrp="1"/>
          </p:cNvSpPr>
          <p:nvPr>
            <p:ph type="title"/>
            <p:custDataLst>
              <p:tags r:id="rId12"/>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3"/>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‹N°›</a:t>
            </a:fld>
            <a:endParaRPr lang="en-US" sz="700" dirty="0">
              <a:solidFill>
                <a:srgbClr val="9F958F"/>
              </a:solidFill>
            </a:endParaRPr>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64A"/>
              </a:solidFill>
            </a:endParaRPr>
          </a:p>
        </p:txBody>
      </p:sp>
      <p:sp>
        <p:nvSpPr>
          <p:cNvPr id="12" name="Rectangle 11"/>
          <p:cNvSpPr>
            <a:spLocks noChangeArrowheads="1"/>
          </p:cNvSpPr>
          <p:nvPr>
            <p:custDataLst>
              <p:tags r:id="rId16"/>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2014. All Rights Reserved</a:t>
            </a:r>
          </a:p>
        </p:txBody>
      </p:sp>
      <p:sp>
        <p:nvSpPr>
          <p:cNvPr id="13" name="Rectangle 12"/>
          <p:cNvSpPr/>
          <p:nvPr>
            <p:custDataLst>
              <p:tags r:id="rId17"/>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F958F"/>
                </a:solidFill>
              </a:rPr>
              <a:t>COPIL </a:t>
            </a:r>
            <a:r>
              <a:rPr lang="fr-FR" sz="700" dirty="0" smtClean="0">
                <a:solidFill>
                  <a:srgbClr val="9F958F"/>
                </a:solidFill>
              </a:rPr>
              <a:t>Domaine</a:t>
            </a:r>
            <a:r>
              <a:rPr lang="en-US" sz="700" dirty="0" smtClean="0">
                <a:solidFill>
                  <a:srgbClr val="9F958F"/>
                </a:solidFill>
              </a:rPr>
              <a:t> GCA | 5 mars 2014</a:t>
            </a: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userDrawn="1"/>
        </p:nvPicPr>
        <p:blipFill>
          <a:blip r:embed="rId20" cstate="print"/>
          <a:stretch>
            <a:fillRect/>
          </a:stretch>
        </p:blipFill>
        <p:spPr>
          <a:xfrm>
            <a:off x="118184" y="6419977"/>
            <a:ext cx="1440000" cy="343023"/>
          </a:xfrm>
          <a:prstGeom prst="rect">
            <a:avLst/>
          </a:prstGeom>
        </p:spPr>
      </p:pic>
      <p:pic>
        <p:nvPicPr>
          <p:cNvPr id="16" name="Image 15" descr="natixis-nouveau-logo.jpg"/>
          <p:cNvPicPr>
            <a:picLocks noChangeAspect="1"/>
          </p:cNvPicPr>
          <p:nvPr userDrawn="1"/>
        </p:nvPicPr>
        <p:blipFill>
          <a:blip r:embed="rId21" cstate="print"/>
          <a:stretch>
            <a:fillRect/>
          </a:stretch>
        </p:blipFill>
        <p:spPr>
          <a:xfrm>
            <a:off x="1835667" y="6393044"/>
            <a:ext cx="1428750" cy="390525"/>
          </a:xfrm>
          <a:prstGeom prst="rect">
            <a:avLst/>
          </a:prstGeom>
        </p:spPr>
      </p:pic>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4019"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‹N°›</a:t>
            </a:fld>
            <a:endParaRPr lang="en-US" sz="700" dirty="0">
              <a:solidFill>
                <a:srgbClr val="9F958F"/>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64A"/>
              </a:solidFill>
            </a:endParaRP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2014.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F958F"/>
                </a:solidFill>
              </a:rPr>
              <a:t>COPIL </a:t>
            </a:r>
            <a:r>
              <a:rPr lang="fr-FR" sz="700" dirty="0" smtClean="0">
                <a:solidFill>
                  <a:srgbClr val="9F958F"/>
                </a:solidFill>
              </a:rPr>
              <a:t>Domaine</a:t>
            </a:r>
            <a:r>
              <a:rPr lang="en-US" sz="700" dirty="0" smtClean="0">
                <a:solidFill>
                  <a:srgbClr val="9F958F"/>
                </a:solidFill>
              </a:rPr>
              <a:t> GCA | 5 mars 2014</a:t>
            </a: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userDrawn="1"/>
        </p:nvPicPr>
        <p:blipFill>
          <a:blip r:embed="rId21" cstate="print"/>
          <a:stretch>
            <a:fillRect/>
          </a:stretch>
        </p:blipFill>
        <p:spPr>
          <a:xfrm>
            <a:off x="118184" y="6419977"/>
            <a:ext cx="1440000" cy="343023"/>
          </a:xfrm>
          <a:prstGeom prst="rect">
            <a:avLst/>
          </a:prstGeom>
        </p:spPr>
      </p:pic>
      <p:pic>
        <p:nvPicPr>
          <p:cNvPr id="16" name="Image 15" descr="natixis-nouveau-logo.jpg"/>
          <p:cNvPicPr>
            <a:picLocks noChangeAspect="1"/>
          </p:cNvPicPr>
          <p:nvPr userDrawn="1"/>
        </p:nvPicPr>
        <p:blipFill>
          <a:blip r:embed="rId22" cstate="print"/>
          <a:stretch>
            <a:fillRect/>
          </a:stretch>
        </p:blipFill>
        <p:spPr>
          <a:xfrm>
            <a:off x="1835667" y="6393044"/>
            <a:ext cx="1428750" cy="390525"/>
          </a:xfrm>
          <a:prstGeom prst="rect">
            <a:avLst/>
          </a:prstGeom>
        </p:spPr>
      </p:pic>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getbootstrap.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design/spec/material-design/introduction.html" TargetMode="External"/><Relationship Id="rId2" Type="http://schemas.openxmlformats.org/officeDocument/2006/relationships/hyperlink" Target="http://materializecss.com/" TargetMode="Externa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monpaiement.fr/" TargetMode="Externa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147459" name="think-cell Slide" r:id="rId6" imgW="360" imgH="360" progId="">
              <p:embed/>
            </p:oleObj>
          </a:graphicData>
        </a:graphic>
      </p:graphicFrame>
      <p:sp>
        <p:nvSpPr>
          <p:cNvPr id="10" name="Title 9"/>
          <p:cNvSpPr>
            <a:spLocks noGrp="1"/>
          </p:cNvSpPr>
          <p:nvPr>
            <p:ph type="ctrTitle"/>
            <p:custDataLst>
              <p:tags r:id="rId2"/>
            </p:custDataLst>
          </p:nvPr>
        </p:nvSpPr>
        <p:spPr>
          <a:xfrm>
            <a:off x="4943238" y="2881424"/>
            <a:ext cx="4915261" cy="1415060"/>
          </a:xfrm>
        </p:spPr>
        <p:txBody>
          <a:bodyPr>
            <a:normAutofit/>
          </a:bodyPr>
          <a:lstStyle/>
          <a:p>
            <a:r>
              <a:rPr lang="fr-FR" noProof="0" dirty="0" smtClean="0">
                <a:solidFill>
                  <a:schemeClr val="bg1"/>
                </a:solidFill>
                <a:effectLst>
                  <a:outerShdw blurRad="38100" dist="38100" dir="2700000" algn="tl">
                    <a:srgbClr val="000000">
                      <a:alpha val="43137"/>
                    </a:srgbClr>
                  </a:outerShdw>
                </a:effectLst>
              </a:rPr>
              <a:t>Lunch &amp; </a:t>
            </a:r>
            <a:r>
              <a:rPr lang="fr-FR" noProof="0" dirty="0" err="1" smtClean="0">
                <a:solidFill>
                  <a:schemeClr val="bg1"/>
                </a:solidFill>
                <a:effectLst>
                  <a:outerShdw blurRad="38100" dist="38100" dir="2700000" algn="tl">
                    <a:srgbClr val="000000">
                      <a:alpha val="43137"/>
                    </a:srgbClr>
                  </a:outerShdw>
                </a:effectLst>
              </a:rPr>
              <a:t>Learn</a:t>
            </a:r>
            <a:r>
              <a:rPr lang="fr-FR" noProof="0" dirty="0" smtClean="0">
                <a:solidFill>
                  <a:schemeClr val="bg1"/>
                </a:solidFill>
                <a:effectLst>
                  <a:outerShdw blurRad="38100" dist="38100" dir="2700000" algn="tl">
                    <a:srgbClr val="000000">
                      <a:alpha val="43137"/>
                    </a:srgbClr>
                  </a:outerShdw>
                </a:effectLst>
              </a:rPr>
              <a:t/>
            </a:r>
            <a:br>
              <a:rPr lang="fr-FR" noProof="0" dirty="0" smtClean="0">
                <a:solidFill>
                  <a:schemeClr val="bg1"/>
                </a:solidFill>
                <a:effectLst>
                  <a:outerShdw blurRad="38100" dist="38100" dir="2700000" algn="tl">
                    <a:srgbClr val="000000">
                      <a:alpha val="43137"/>
                    </a:srgbClr>
                  </a:outerShdw>
                </a:effectLst>
              </a:rPr>
            </a:br>
            <a:r>
              <a:rPr lang="fr-FR" dirty="0" smtClean="0">
                <a:solidFill>
                  <a:schemeClr val="bg1"/>
                </a:solidFill>
                <a:effectLst>
                  <a:outerShdw blurRad="38100" dist="38100" dir="2700000" algn="tl">
                    <a:srgbClr val="000000">
                      <a:alpha val="43137"/>
                    </a:srgbClr>
                  </a:outerShdw>
                </a:effectLst>
              </a:rPr>
              <a:t>Responsive Design</a:t>
            </a:r>
            <a:endParaRPr lang="fr-FR" noProof="0" dirty="0">
              <a:solidFill>
                <a:schemeClr val="bg1"/>
              </a:solidFill>
              <a:effectLst>
                <a:outerShdw blurRad="38100" dist="38100" dir="2700000" algn="tl">
                  <a:srgbClr val="000000">
                    <a:alpha val="43137"/>
                  </a:srgbClr>
                </a:outerShdw>
              </a:effectLst>
            </a:endParaRPr>
          </a:p>
        </p:txBody>
      </p:sp>
      <p:sp>
        <p:nvSpPr>
          <p:cNvPr id="4" name="Title 9"/>
          <p:cNvSpPr txBox="1">
            <a:spLocks/>
          </p:cNvSpPr>
          <p:nvPr>
            <p:custDataLst>
              <p:tags r:id="rId3"/>
            </p:custDataLst>
          </p:nvPr>
        </p:nvSpPr>
        <p:spPr>
          <a:xfrm>
            <a:off x="4009292" y="4859079"/>
            <a:ext cx="5577160" cy="1067730"/>
          </a:xfrm>
          <a:prstGeom prst="rect">
            <a:avLst/>
          </a:prstGeom>
        </p:spPr>
        <p:txBody>
          <a:bodyPr vert="horz" lIns="0" tIns="33059" rIns="33059" bIns="33059" rtlCol="0" anchor="t">
            <a:noAutofit/>
          </a:bodyPr>
          <a:lstStyle/>
          <a:p>
            <a:pPr marL="0" marR="0" lvl="0" indent="0" algn="r" defTabSz="914342" rtl="0" eaLnBrk="1" fontAlgn="auto" latinLnBrk="0" hangingPunct="1">
              <a:lnSpc>
                <a:spcPct val="85000"/>
              </a:lnSpc>
              <a:spcBef>
                <a:spcPct val="0"/>
              </a:spcBef>
              <a:spcAft>
                <a:spcPts val="0"/>
              </a:spcAft>
              <a:buClrTx/>
              <a:buSzTx/>
              <a:buFontTx/>
              <a:buNone/>
              <a:tabLst/>
              <a:defRPr/>
            </a:pPr>
            <a:r>
              <a:rPr lang="fr-FR" sz="2400" dirty="0" smtClean="0">
                <a:solidFill>
                  <a:schemeClr val="bg1"/>
                </a:solidFill>
                <a:effectLst>
                  <a:outerShdw blurRad="38100" dist="38100" dir="2700000" algn="tl">
                    <a:srgbClr val="000000">
                      <a:alpha val="43137"/>
                    </a:srgbClr>
                  </a:outerShdw>
                </a:effectLst>
                <a:latin typeface="+mj-lt"/>
                <a:ea typeface="+mj-ea"/>
                <a:cs typeface="+mj-cs"/>
              </a:rPr>
              <a:t>L</a:t>
            </a:r>
            <a: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e 24 Novembre</a:t>
            </a:r>
            <a:r>
              <a:rPr kumimoji="0" lang="fr-FR" sz="2400" b="0" i="0" u="none" strike="noStrike" kern="120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2015</a:t>
            </a:r>
            <a:endPar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endParaRPr>
          </a:p>
          <a:p>
            <a:pPr marL="0" marR="0" lvl="0" indent="0" algn="r" defTabSz="914342" rtl="0" eaLnBrk="1" fontAlgn="auto" latinLnBrk="0" hangingPunct="1">
              <a:lnSpc>
                <a:spcPct val="85000"/>
              </a:lnSpc>
              <a:spcBef>
                <a:spcPct val="0"/>
              </a:spcBef>
              <a:spcAft>
                <a:spcPts val="0"/>
              </a:spcAft>
              <a:buClrTx/>
              <a:buSzTx/>
              <a:buFontTx/>
              <a:buNone/>
              <a:tabLst/>
              <a:defRPr/>
            </a:pPr>
            <a: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a:r>
            <a:b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a:r>
            <a:b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a:r>
            <a:br>
              <a:rPr kumimoji="0" lang="fr-FR" sz="2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br>
            <a:endParaRPr kumimoji="0" lang="fr-FR"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0"/>
          </p:nvPr>
        </p:nvSpPr>
        <p:spPr/>
        <p:txBody>
          <a:bodyPr anchor="ctr"/>
          <a:lstStyle/>
          <a:p>
            <a:pPr algn="ctr">
              <a:buNone/>
            </a:pPr>
            <a:r>
              <a:rPr lang="fr-FR" dirty="0" smtClean="0"/>
              <a:t>Framework :</a:t>
            </a:r>
          </a:p>
          <a:p>
            <a:pPr algn="ctr">
              <a:buNone/>
            </a:pPr>
            <a:r>
              <a:rPr lang="fr-FR" dirty="0" err="1" smtClean="0"/>
              <a:t>Bootstrap</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a:t>
            </a:r>
            <a:r>
              <a:rPr lang="fr-FR" dirty="0" err="1" smtClean="0"/>
              <a:t>Boostrap</a:t>
            </a:r>
            <a:endParaRPr lang="fr-FR" dirty="0"/>
          </a:p>
        </p:txBody>
      </p:sp>
      <p:sp>
        <p:nvSpPr>
          <p:cNvPr id="3" name="Espace réservé du contenu 2"/>
          <p:cNvSpPr>
            <a:spLocks noGrp="1"/>
          </p:cNvSpPr>
          <p:nvPr>
            <p:ph idx="1"/>
          </p:nvPr>
        </p:nvSpPr>
        <p:spPr/>
        <p:txBody>
          <a:bodyPr/>
          <a:lstStyle/>
          <a:p>
            <a:r>
              <a:rPr lang="fr-FR" dirty="0" err="1" smtClean="0"/>
              <a:t>Bootstrap</a:t>
            </a:r>
            <a:r>
              <a:rPr lang="fr-FR" dirty="0" smtClean="0"/>
              <a:t> est le Framework « responsive » le plus utilisé</a:t>
            </a:r>
          </a:p>
          <a:p>
            <a:pPr lvl="1"/>
            <a:r>
              <a:rPr lang="fr-FR" dirty="0" smtClean="0"/>
              <a:t>URL : </a:t>
            </a:r>
            <a:r>
              <a:rPr lang="fr-FR" dirty="0" smtClean="0">
                <a:hlinkClick r:id="rId2"/>
              </a:rPr>
              <a:t>http://getbootstrap.com/</a:t>
            </a:r>
            <a:r>
              <a:rPr lang="fr-FR" dirty="0" smtClean="0"/>
              <a:t> </a:t>
            </a:r>
          </a:p>
          <a:p>
            <a:pPr lvl="1"/>
            <a:r>
              <a:rPr lang="fr-FR" dirty="0" smtClean="0">
                <a:sym typeface="Wingdings" pitchFamily="2" charset="2"/>
              </a:rPr>
              <a:t>L’un des projets les plus populaire sur </a:t>
            </a:r>
            <a:r>
              <a:rPr lang="fr-FR" dirty="0" err="1" smtClean="0">
                <a:sym typeface="Wingdings" pitchFamily="2" charset="2"/>
              </a:rPr>
              <a:t>GitHub</a:t>
            </a:r>
            <a:endParaRPr lang="fr-FR" dirty="0" smtClean="0">
              <a:sym typeface="Wingdings" pitchFamily="2" charset="2"/>
            </a:endParaRPr>
          </a:p>
          <a:p>
            <a:pPr lvl="1"/>
            <a:r>
              <a:rPr lang="fr-FR" dirty="0" smtClean="0"/>
              <a:t>Réalisé par des développeurs de </a:t>
            </a:r>
            <a:r>
              <a:rPr lang="fr-FR" dirty="0" err="1" smtClean="0"/>
              <a:t>Twitter</a:t>
            </a:r>
            <a:endParaRPr lang="fr-FR" dirty="0" smtClean="0"/>
          </a:p>
          <a:p>
            <a:endParaRPr lang="fr-FR" dirty="0" smtClean="0"/>
          </a:p>
          <a:p>
            <a:r>
              <a:rPr lang="fr-FR" dirty="0" err="1" smtClean="0"/>
              <a:t>Bootstrap</a:t>
            </a:r>
            <a:r>
              <a:rPr lang="fr-FR" dirty="0" smtClean="0"/>
              <a:t> comprend : </a:t>
            </a:r>
          </a:p>
          <a:p>
            <a:pPr lvl="1"/>
            <a:r>
              <a:rPr lang="fr-FR" dirty="0" smtClean="0"/>
              <a:t>Une grille de 12 cellules qui gère 4 tailles d’écran (partie CSS)</a:t>
            </a:r>
          </a:p>
          <a:p>
            <a:pPr lvl="1"/>
            <a:r>
              <a:rPr lang="fr-FR" dirty="0" smtClean="0"/>
              <a:t>Une multitude de classes pour gérer les formulaires, les blocs, les barres de navigation, les paginations … (partie Components)</a:t>
            </a:r>
          </a:p>
          <a:p>
            <a:pPr lvl="1"/>
            <a:r>
              <a:rPr lang="fr-FR" dirty="0" smtClean="0"/>
              <a:t>Des libraires JS pour créer un </a:t>
            </a:r>
            <a:r>
              <a:rPr lang="fr-FR" dirty="0" err="1" smtClean="0"/>
              <a:t>caroussel</a:t>
            </a:r>
            <a:r>
              <a:rPr lang="fr-FR" dirty="0" smtClean="0"/>
              <a:t> d’image, des </a:t>
            </a:r>
            <a:r>
              <a:rPr lang="fr-FR" dirty="0" err="1" smtClean="0"/>
              <a:t>modals</a:t>
            </a:r>
            <a:r>
              <a:rPr lang="fr-FR" dirty="0" smtClean="0"/>
              <a:t>… (partie </a:t>
            </a:r>
            <a:r>
              <a:rPr lang="fr-FR" dirty="0" err="1" smtClean="0"/>
              <a:t>Javascript</a:t>
            </a:r>
            <a:r>
              <a:rPr lang="fr-FR" dirty="0" smtClean="0"/>
              <a:t>)</a:t>
            </a:r>
          </a:p>
          <a:p>
            <a:pPr lvl="1"/>
            <a:endParaRPr lang="fr-FR" dirty="0" smtClean="0"/>
          </a:p>
          <a:p>
            <a:r>
              <a:rPr lang="fr-FR" dirty="0" err="1" smtClean="0"/>
              <a:t>Bootstrap</a:t>
            </a:r>
            <a:r>
              <a:rPr lang="fr-FR" dirty="0" smtClean="0"/>
              <a:t> peut être entièrement personnalisé avec les couleurs de votre choix…</a:t>
            </a:r>
          </a:p>
          <a:p>
            <a:pPr lvl="1"/>
            <a:endParaRPr lang="fr-FR" dirty="0"/>
          </a:p>
        </p:txBody>
      </p:sp>
      <p:pic>
        <p:nvPicPr>
          <p:cNvPr id="236546" name="Picture 2" descr="Afficher l'image d'origine"/>
          <p:cNvPicPr>
            <a:picLocks noChangeAspect="1" noChangeArrowheads="1"/>
          </p:cNvPicPr>
          <p:nvPr/>
        </p:nvPicPr>
        <p:blipFill>
          <a:blip r:embed="rId3" cstate="print"/>
          <a:srcRect/>
          <a:stretch>
            <a:fillRect/>
          </a:stretch>
        </p:blipFill>
        <p:spPr bwMode="auto">
          <a:xfrm>
            <a:off x="8592003" y="43544"/>
            <a:ext cx="1020535" cy="81642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4 : Utilisation du Framework</a:t>
            </a:r>
            <a:endParaRPr lang="fr-FR" dirty="0"/>
          </a:p>
        </p:txBody>
      </p:sp>
      <p:sp>
        <p:nvSpPr>
          <p:cNvPr id="3" name="Espace réservé du contenu 2"/>
          <p:cNvSpPr>
            <a:spLocks noGrp="1"/>
          </p:cNvSpPr>
          <p:nvPr>
            <p:ph idx="1"/>
          </p:nvPr>
        </p:nvSpPr>
        <p:spPr/>
        <p:txBody>
          <a:bodyPr/>
          <a:lstStyle/>
          <a:p>
            <a:r>
              <a:rPr lang="fr-FR" dirty="0" smtClean="0"/>
              <a:t>Démonstration :</a:t>
            </a:r>
          </a:p>
          <a:p>
            <a:pPr lvl="1"/>
            <a:r>
              <a:rPr lang="fr-FR" dirty="0" smtClean="0"/>
              <a:t>Parcours du site</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endParaRPr lang="fr-FR" dirty="0" smtClean="0"/>
          </a:p>
          <a:p>
            <a:r>
              <a:rPr lang="fr-FR" dirty="0" smtClean="0"/>
              <a:t>Exercice : </a:t>
            </a:r>
          </a:p>
          <a:p>
            <a:pPr lvl="1"/>
            <a:r>
              <a:rPr lang="fr-FR" dirty="0" smtClean="0"/>
              <a:t>Reprendre la grille de l’exercice 1 et utiliser uniquement le </a:t>
            </a:r>
            <a:r>
              <a:rPr lang="fr-FR" dirty="0" err="1" smtClean="0"/>
              <a:t>framework</a:t>
            </a:r>
            <a:r>
              <a:rPr lang="fr-FR" dirty="0" smtClean="0"/>
              <a:t> </a:t>
            </a:r>
            <a:r>
              <a:rPr lang="fr-FR" dirty="0" err="1" smtClean="0"/>
              <a:t>Bootstrap</a:t>
            </a:r>
            <a:r>
              <a:rPr lang="fr-FR" dirty="0" smtClean="0"/>
              <a:t> pour la grille et autres composants…</a:t>
            </a:r>
            <a:endParaRPr lang="fr-FR" dirty="0"/>
          </a:p>
        </p:txBody>
      </p:sp>
      <p:grpSp>
        <p:nvGrpSpPr>
          <p:cNvPr id="4" name="Groupe 197"/>
          <p:cNvGrpSpPr>
            <a:grpSpLocks noChangeAspect="1"/>
          </p:cNvGrpSpPr>
          <p:nvPr/>
        </p:nvGrpSpPr>
        <p:grpSpPr>
          <a:xfrm>
            <a:off x="8977783" y="249312"/>
            <a:ext cx="540000" cy="421258"/>
            <a:chOff x="581335" y="2861335"/>
            <a:chExt cx="303212" cy="236538"/>
          </a:xfrm>
        </p:grpSpPr>
        <p:sp>
          <p:nvSpPr>
            <p:cNvPr id="5" name="Freeform 898"/>
            <p:cNvSpPr>
              <a:spLocks noChangeAspect="1" noEditPoints="1"/>
            </p:cNvSpPr>
            <p:nvPr/>
          </p:nvSpPr>
          <p:spPr bwMode="auto">
            <a:xfrm>
              <a:off x="581335" y="2861335"/>
              <a:ext cx="152400" cy="220663"/>
            </a:xfrm>
            <a:custGeom>
              <a:avLst/>
              <a:gdLst/>
              <a:ahLst/>
              <a:cxnLst>
                <a:cxn ang="0">
                  <a:pos x="1" y="166"/>
                </a:cxn>
                <a:cxn ang="0">
                  <a:pos x="1" y="20"/>
                </a:cxn>
                <a:cxn ang="0">
                  <a:pos x="1" y="20"/>
                </a:cxn>
                <a:cxn ang="0">
                  <a:pos x="53" y="0"/>
                </a:cxn>
                <a:cxn ang="0">
                  <a:pos x="114" y="19"/>
                </a:cxn>
                <a:cxn ang="0">
                  <a:pos x="108" y="160"/>
                </a:cxn>
                <a:cxn ang="0">
                  <a:pos x="56" y="143"/>
                </a:cxn>
                <a:cxn ang="0">
                  <a:pos x="5" y="161"/>
                </a:cxn>
              </a:cxnLst>
              <a:rect l="0" t="0" r="r" b="b"/>
              <a:pathLst>
                <a:path w="114" h="166">
                  <a:moveTo>
                    <a:pt x="1" y="166"/>
                  </a:moveTo>
                  <a:cubicBezTo>
                    <a:pt x="1" y="20"/>
                    <a:pt x="1" y="20"/>
                    <a:pt x="1" y="20"/>
                  </a:cubicBezTo>
                  <a:cubicBezTo>
                    <a:pt x="1" y="19"/>
                    <a:pt x="0" y="20"/>
                    <a:pt x="1" y="20"/>
                  </a:cubicBezTo>
                  <a:cubicBezTo>
                    <a:pt x="1" y="19"/>
                    <a:pt x="20" y="0"/>
                    <a:pt x="53" y="0"/>
                  </a:cubicBezTo>
                  <a:cubicBezTo>
                    <a:pt x="71" y="0"/>
                    <a:pt x="94" y="8"/>
                    <a:pt x="114" y="19"/>
                  </a:cubicBezTo>
                  <a:moveTo>
                    <a:pt x="108" y="160"/>
                  </a:moveTo>
                  <a:cubicBezTo>
                    <a:pt x="91" y="148"/>
                    <a:pt x="73" y="143"/>
                    <a:pt x="56" y="143"/>
                  </a:cubicBezTo>
                  <a:cubicBezTo>
                    <a:pt x="26" y="143"/>
                    <a:pt x="6" y="161"/>
                    <a:pt x="5" y="16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6" name="Freeform 899"/>
            <p:cNvSpPr>
              <a:spLocks/>
            </p:cNvSpPr>
            <p:nvPr/>
          </p:nvSpPr>
          <p:spPr bwMode="auto">
            <a:xfrm>
              <a:off x="581335" y="3081998"/>
              <a:ext cx="173038" cy="15875"/>
            </a:xfrm>
            <a:custGeom>
              <a:avLst/>
              <a:gdLst/>
              <a:ahLst/>
              <a:cxnLst>
                <a:cxn ang="0">
                  <a:pos x="0" y="0"/>
                </a:cxn>
                <a:cxn ang="0">
                  <a:pos x="97" y="0"/>
                </a:cxn>
                <a:cxn ang="0">
                  <a:pos x="100" y="2"/>
                </a:cxn>
                <a:cxn ang="0">
                  <a:pos x="114" y="11"/>
                </a:cxn>
                <a:cxn ang="0">
                  <a:pos x="127" y="3"/>
                </a:cxn>
                <a:cxn ang="0">
                  <a:pos x="130" y="0"/>
                </a:cxn>
              </a:cxnLst>
              <a:rect l="0" t="0" r="r" b="b"/>
              <a:pathLst>
                <a:path w="130" h="11">
                  <a:moveTo>
                    <a:pt x="0" y="0"/>
                  </a:moveTo>
                  <a:cubicBezTo>
                    <a:pt x="97" y="0"/>
                    <a:pt x="97" y="0"/>
                    <a:pt x="97" y="0"/>
                  </a:cubicBezTo>
                  <a:cubicBezTo>
                    <a:pt x="99" y="0"/>
                    <a:pt x="100" y="1"/>
                    <a:pt x="100" y="2"/>
                  </a:cubicBezTo>
                  <a:cubicBezTo>
                    <a:pt x="100" y="3"/>
                    <a:pt x="102" y="11"/>
                    <a:pt x="114" y="11"/>
                  </a:cubicBezTo>
                  <a:cubicBezTo>
                    <a:pt x="126" y="11"/>
                    <a:pt x="127" y="4"/>
                    <a:pt x="127" y="3"/>
                  </a:cubicBezTo>
                  <a:cubicBezTo>
                    <a:pt x="127" y="1"/>
                    <a:pt x="128" y="0"/>
                    <a:pt x="130" y="0"/>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7" name="Line 900"/>
            <p:cNvSpPr>
              <a:spLocks noChangeShapeType="1"/>
            </p:cNvSpPr>
            <p:nvPr/>
          </p:nvSpPr>
          <p:spPr bwMode="auto">
            <a:xfrm>
              <a:off x="754372" y="3081998"/>
              <a:ext cx="127000" cy="1588"/>
            </a:xfrm>
            <a:prstGeom prst="line">
              <a:avLst/>
            </a:pr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8" name="Freeform 901"/>
            <p:cNvSpPr>
              <a:spLocks/>
            </p:cNvSpPr>
            <p:nvPr/>
          </p:nvSpPr>
          <p:spPr bwMode="auto">
            <a:xfrm>
              <a:off x="741672" y="3051835"/>
              <a:ext cx="136525" cy="23813"/>
            </a:xfrm>
            <a:custGeom>
              <a:avLst/>
              <a:gdLst/>
              <a:ahLst/>
              <a:cxnLst>
                <a:cxn ang="0">
                  <a:pos x="102" y="18"/>
                </a:cxn>
                <a:cxn ang="0">
                  <a:pos x="52" y="0"/>
                </a:cxn>
                <a:cxn ang="0">
                  <a:pos x="0" y="17"/>
                </a:cxn>
              </a:cxnLst>
              <a:rect l="0" t="0" r="r" b="b"/>
              <a:pathLst>
                <a:path w="102" h="18">
                  <a:moveTo>
                    <a:pt x="102" y="18"/>
                  </a:moveTo>
                  <a:cubicBezTo>
                    <a:pt x="102" y="18"/>
                    <a:pt x="81" y="0"/>
                    <a:pt x="52" y="0"/>
                  </a:cubicBezTo>
                  <a:cubicBezTo>
                    <a:pt x="34" y="0"/>
                    <a:pt x="17" y="5"/>
                    <a:pt x="0" y="17"/>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9" name="Freeform 902"/>
            <p:cNvSpPr>
              <a:spLocks/>
            </p:cNvSpPr>
            <p:nvPr/>
          </p:nvSpPr>
          <p:spPr bwMode="auto">
            <a:xfrm>
              <a:off x="732147" y="2861335"/>
              <a:ext cx="152400" cy="209550"/>
            </a:xfrm>
            <a:custGeom>
              <a:avLst/>
              <a:gdLst/>
              <a:ahLst/>
              <a:cxnLst>
                <a:cxn ang="0">
                  <a:pos x="0" y="157"/>
                </a:cxn>
                <a:cxn ang="0">
                  <a:pos x="0" y="20"/>
                </a:cxn>
                <a:cxn ang="0">
                  <a:pos x="0" y="19"/>
                </a:cxn>
                <a:cxn ang="0">
                  <a:pos x="62" y="0"/>
                </a:cxn>
                <a:cxn ang="0">
                  <a:pos x="114" y="20"/>
                </a:cxn>
                <a:cxn ang="0">
                  <a:pos x="114" y="20"/>
                </a:cxn>
                <a:cxn ang="0">
                  <a:pos x="114" y="141"/>
                </a:cxn>
              </a:cxnLst>
              <a:rect l="0" t="0" r="r" b="b"/>
              <a:pathLst>
                <a:path w="114" h="157">
                  <a:moveTo>
                    <a:pt x="0" y="157"/>
                  </a:moveTo>
                  <a:cubicBezTo>
                    <a:pt x="0" y="20"/>
                    <a:pt x="0" y="20"/>
                    <a:pt x="0" y="20"/>
                  </a:cubicBezTo>
                  <a:cubicBezTo>
                    <a:pt x="0" y="19"/>
                    <a:pt x="0" y="19"/>
                    <a:pt x="0" y="19"/>
                  </a:cubicBezTo>
                  <a:cubicBezTo>
                    <a:pt x="20" y="8"/>
                    <a:pt x="43" y="0"/>
                    <a:pt x="62" y="0"/>
                  </a:cubicBezTo>
                  <a:cubicBezTo>
                    <a:pt x="94" y="0"/>
                    <a:pt x="113" y="19"/>
                    <a:pt x="114" y="20"/>
                  </a:cubicBezTo>
                  <a:cubicBezTo>
                    <a:pt x="114" y="20"/>
                    <a:pt x="114" y="19"/>
                    <a:pt x="114" y="20"/>
                  </a:cubicBezTo>
                  <a:cubicBezTo>
                    <a:pt x="114" y="141"/>
                    <a:pt x="114" y="141"/>
                    <a:pt x="114" y="14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grpSp>
      <p:pic>
        <p:nvPicPr>
          <p:cNvPr id="11" name="Picture 2"/>
          <p:cNvPicPr>
            <a:picLocks noChangeAspect="1" noChangeArrowheads="1"/>
          </p:cNvPicPr>
          <p:nvPr/>
        </p:nvPicPr>
        <p:blipFill>
          <a:blip r:embed="rId2" cstate="print"/>
          <a:srcRect/>
          <a:stretch>
            <a:fillRect/>
          </a:stretch>
        </p:blipFill>
        <p:spPr bwMode="auto">
          <a:xfrm>
            <a:off x="2553630" y="2373314"/>
            <a:ext cx="4798741" cy="2618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0"/>
          </p:nvPr>
        </p:nvSpPr>
        <p:spPr/>
        <p:txBody>
          <a:bodyPr anchor="ctr"/>
          <a:lstStyle/>
          <a:p>
            <a:pPr algn="ctr">
              <a:buNone/>
            </a:pPr>
            <a:r>
              <a:rPr lang="fr-FR" dirty="0" smtClean="0"/>
              <a:t>Framework :</a:t>
            </a:r>
          </a:p>
          <a:p>
            <a:pPr algn="ctr">
              <a:buNone/>
            </a:pPr>
            <a:r>
              <a:rPr lang="fr-FR" dirty="0" err="1" smtClean="0"/>
              <a:t>Materialize</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a:t>
            </a:r>
            <a:r>
              <a:rPr lang="fr-FR" dirty="0" err="1" smtClean="0"/>
              <a:t>Materialize</a:t>
            </a:r>
            <a:endParaRPr lang="fr-FR" dirty="0"/>
          </a:p>
        </p:txBody>
      </p:sp>
      <p:sp>
        <p:nvSpPr>
          <p:cNvPr id="3" name="Espace réservé du contenu 2"/>
          <p:cNvSpPr>
            <a:spLocks noGrp="1"/>
          </p:cNvSpPr>
          <p:nvPr>
            <p:ph idx="1"/>
          </p:nvPr>
        </p:nvSpPr>
        <p:spPr/>
        <p:txBody>
          <a:bodyPr/>
          <a:lstStyle/>
          <a:p>
            <a:r>
              <a:rPr lang="fr-FR" dirty="0" err="1" smtClean="0"/>
              <a:t>Materialize</a:t>
            </a:r>
            <a:r>
              <a:rPr lang="fr-FR" dirty="0" smtClean="0"/>
              <a:t> est un des Framework les plus populaire du moment :</a:t>
            </a:r>
          </a:p>
          <a:p>
            <a:pPr lvl="1"/>
            <a:r>
              <a:rPr lang="fr-FR" dirty="0" smtClean="0"/>
              <a:t> URL : </a:t>
            </a:r>
            <a:r>
              <a:rPr lang="fr-FR" dirty="0" smtClean="0">
                <a:hlinkClick r:id="rId2"/>
              </a:rPr>
              <a:t>http://materializecss.com/</a:t>
            </a:r>
            <a:r>
              <a:rPr lang="fr-FR" dirty="0" smtClean="0"/>
              <a:t> </a:t>
            </a:r>
          </a:p>
          <a:p>
            <a:pPr lvl="1"/>
            <a:r>
              <a:rPr lang="fr-FR" dirty="0" smtClean="0"/>
              <a:t>Framework basé sur le matériel design</a:t>
            </a:r>
          </a:p>
          <a:p>
            <a:pPr lvl="2"/>
            <a:r>
              <a:rPr lang="fr-FR" dirty="0" smtClean="0"/>
              <a:t>Ensemble de règles de Design défini par Google : </a:t>
            </a:r>
            <a:r>
              <a:rPr lang="fr-FR" dirty="0" smtClean="0">
                <a:hlinkClick r:id="rId3"/>
              </a:rPr>
              <a:t>http://www.google.com/design/spec/material-design/introduction.html</a:t>
            </a:r>
            <a:r>
              <a:rPr lang="fr-FR" dirty="0" smtClean="0"/>
              <a:t> </a:t>
            </a:r>
          </a:p>
          <a:p>
            <a:pPr lvl="2"/>
            <a:endParaRPr lang="fr-FR" dirty="0" smtClean="0"/>
          </a:p>
          <a:p>
            <a:r>
              <a:rPr lang="fr-FR" dirty="0" err="1" smtClean="0"/>
              <a:t>Materialize</a:t>
            </a:r>
            <a:r>
              <a:rPr lang="fr-FR" dirty="0" smtClean="0"/>
              <a:t> comprend : </a:t>
            </a:r>
          </a:p>
          <a:p>
            <a:pPr lvl="1"/>
            <a:r>
              <a:rPr lang="fr-FR" dirty="0" smtClean="0"/>
              <a:t>Une grille de 12 cellules qui gère 3 tailles d’écran (partie CSS &gt; </a:t>
            </a:r>
            <a:r>
              <a:rPr lang="fr-FR" dirty="0" err="1" smtClean="0"/>
              <a:t>Grid</a:t>
            </a:r>
            <a:r>
              <a:rPr lang="fr-FR" dirty="0" smtClean="0"/>
              <a:t>)</a:t>
            </a:r>
          </a:p>
          <a:p>
            <a:pPr lvl="1"/>
            <a:r>
              <a:rPr lang="fr-FR" dirty="0" smtClean="0"/>
              <a:t>Des classes pour gérer les formulaires, les blocs, les barres de navigation, les paginations … (partie Components)</a:t>
            </a:r>
          </a:p>
          <a:p>
            <a:pPr lvl="1"/>
            <a:r>
              <a:rPr lang="fr-FR" dirty="0" smtClean="0"/>
              <a:t>Des libraires JS pour créer des animations, des </a:t>
            </a:r>
            <a:r>
              <a:rPr lang="fr-FR" dirty="0" err="1" smtClean="0"/>
              <a:t>modals</a:t>
            </a:r>
            <a:r>
              <a:rPr lang="fr-FR" dirty="0" smtClean="0"/>
              <a:t>… (partie </a:t>
            </a:r>
            <a:r>
              <a:rPr lang="fr-FR" dirty="0" err="1" smtClean="0"/>
              <a:t>Javascript</a:t>
            </a:r>
            <a:r>
              <a:rPr lang="fr-FR" dirty="0" smtClean="0"/>
              <a:t>)</a:t>
            </a:r>
          </a:p>
          <a:p>
            <a:endParaRPr lang="fr-FR" dirty="0" smtClean="0"/>
          </a:p>
          <a:p>
            <a:pPr lvl="1"/>
            <a:endParaRPr lang="fr-FR" dirty="0"/>
          </a:p>
        </p:txBody>
      </p:sp>
      <p:pic>
        <p:nvPicPr>
          <p:cNvPr id="232455" name="Picture 7"/>
          <p:cNvPicPr>
            <a:picLocks noChangeAspect="1" noChangeArrowheads="1"/>
          </p:cNvPicPr>
          <p:nvPr/>
        </p:nvPicPr>
        <p:blipFill>
          <a:blip r:embed="rId4" cstate="print"/>
          <a:srcRect/>
          <a:stretch>
            <a:fillRect/>
          </a:stretch>
        </p:blipFill>
        <p:spPr bwMode="auto">
          <a:xfrm>
            <a:off x="6873875" y="315638"/>
            <a:ext cx="2790825" cy="29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5 : Utilisation du Framework</a:t>
            </a:r>
            <a:endParaRPr lang="fr-FR" dirty="0"/>
          </a:p>
        </p:txBody>
      </p:sp>
      <p:sp>
        <p:nvSpPr>
          <p:cNvPr id="3" name="Espace réservé du contenu 2"/>
          <p:cNvSpPr>
            <a:spLocks noGrp="1"/>
          </p:cNvSpPr>
          <p:nvPr>
            <p:ph idx="1"/>
          </p:nvPr>
        </p:nvSpPr>
        <p:spPr/>
        <p:txBody>
          <a:bodyPr/>
          <a:lstStyle/>
          <a:p>
            <a:r>
              <a:rPr lang="fr-FR" dirty="0" smtClean="0"/>
              <a:t>Démonstration :</a:t>
            </a:r>
          </a:p>
          <a:p>
            <a:pPr lvl="1"/>
            <a:r>
              <a:rPr lang="fr-FR" dirty="0" smtClean="0"/>
              <a:t>Parcours du site</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endParaRPr lang="fr-FR" dirty="0" smtClean="0"/>
          </a:p>
          <a:p>
            <a:r>
              <a:rPr lang="fr-FR" dirty="0" smtClean="0"/>
              <a:t>Exercice : </a:t>
            </a:r>
          </a:p>
          <a:p>
            <a:pPr lvl="1"/>
            <a:r>
              <a:rPr lang="fr-FR" dirty="0" smtClean="0"/>
              <a:t>Reprendre la grille de l’exercice 1 et utiliser uniquement le </a:t>
            </a:r>
            <a:r>
              <a:rPr lang="fr-FR" dirty="0" err="1" smtClean="0"/>
              <a:t>framework</a:t>
            </a:r>
            <a:r>
              <a:rPr lang="fr-FR" dirty="0" smtClean="0"/>
              <a:t> </a:t>
            </a:r>
            <a:r>
              <a:rPr lang="fr-FR" dirty="0" err="1" smtClean="0"/>
              <a:t>Materialize</a:t>
            </a:r>
            <a:r>
              <a:rPr lang="fr-FR" dirty="0" smtClean="0"/>
              <a:t> pour la grille et autres composants…</a:t>
            </a:r>
            <a:endParaRPr lang="fr-FR" dirty="0"/>
          </a:p>
        </p:txBody>
      </p:sp>
      <p:grpSp>
        <p:nvGrpSpPr>
          <p:cNvPr id="4" name="Groupe 197"/>
          <p:cNvGrpSpPr>
            <a:grpSpLocks noChangeAspect="1"/>
          </p:cNvGrpSpPr>
          <p:nvPr/>
        </p:nvGrpSpPr>
        <p:grpSpPr>
          <a:xfrm>
            <a:off x="8977783" y="249312"/>
            <a:ext cx="540000" cy="421258"/>
            <a:chOff x="581335" y="2861335"/>
            <a:chExt cx="303212" cy="236538"/>
          </a:xfrm>
        </p:grpSpPr>
        <p:sp>
          <p:nvSpPr>
            <p:cNvPr id="5" name="Freeform 898"/>
            <p:cNvSpPr>
              <a:spLocks noChangeAspect="1" noEditPoints="1"/>
            </p:cNvSpPr>
            <p:nvPr/>
          </p:nvSpPr>
          <p:spPr bwMode="auto">
            <a:xfrm>
              <a:off x="581335" y="2861335"/>
              <a:ext cx="152400" cy="220663"/>
            </a:xfrm>
            <a:custGeom>
              <a:avLst/>
              <a:gdLst/>
              <a:ahLst/>
              <a:cxnLst>
                <a:cxn ang="0">
                  <a:pos x="1" y="166"/>
                </a:cxn>
                <a:cxn ang="0">
                  <a:pos x="1" y="20"/>
                </a:cxn>
                <a:cxn ang="0">
                  <a:pos x="1" y="20"/>
                </a:cxn>
                <a:cxn ang="0">
                  <a:pos x="53" y="0"/>
                </a:cxn>
                <a:cxn ang="0">
                  <a:pos x="114" y="19"/>
                </a:cxn>
                <a:cxn ang="0">
                  <a:pos x="108" y="160"/>
                </a:cxn>
                <a:cxn ang="0">
                  <a:pos x="56" y="143"/>
                </a:cxn>
                <a:cxn ang="0">
                  <a:pos x="5" y="161"/>
                </a:cxn>
              </a:cxnLst>
              <a:rect l="0" t="0" r="r" b="b"/>
              <a:pathLst>
                <a:path w="114" h="166">
                  <a:moveTo>
                    <a:pt x="1" y="166"/>
                  </a:moveTo>
                  <a:cubicBezTo>
                    <a:pt x="1" y="20"/>
                    <a:pt x="1" y="20"/>
                    <a:pt x="1" y="20"/>
                  </a:cubicBezTo>
                  <a:cubicBezTo>
                    <a:pt x="1" y="19"/>
                    <a:pt x="0" y="20"/>
                    <a:pt x="1" y="20"/>
                  </a:cubicBezTo>
                  <a:cubicBezTo>
                    <a:pt x="1" y="19"/>
                    <a:pt x="20" y="0"/>
                    <a:pt x="53" y="0"/>
                  </a:cubicBezTo>
                  <a:cubicBezTo>
                    <a:pt x="71" y="0"/>
                    <a:pt x="94" y="8"/>
                    <a:pt x="114" y="19"/>
                  </a:cubicBezTo>
                  <a:moveTo>
                    <a:pt x="108" y="160"/>
                  </a:moveTo>
                  <a:cubicBezTo>
                    <a:pt x="91" y="148"/>
                    <a:pt x="73" y="143"/>
                    <a:pt x="56" y="143"/>
                  </a:cubicBezTo>
                  <a:cubicBezTo>
                    <a:pt x="26" y="143"/>
                    <a:pt x="6" y="161"/>
                    <a:pt x="5" y="16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6" name="Freeform 899"/>
            <p:cNvSpPr>
              <a:spLocks/>
            </p:cNvSpPr>
            <p:nvPr/>
          </p:nvSpPr>
          <p:spPr bwMode="auto">
            <a:xfrm>
              <a:off x="581335" y="3081998"/>
              <a:ext cx="173038" cy="15875"/>
            </a:xfrm>
            <a:custGeom>
              <a:avLst/>
              <a:gdLst/>
              <a:ahLst/>
              <a:cxnLst>
                <a:cxn ang="0">
                  <a:pos x="0" y="0"/>
                </a:cxn>
                <a:cxn ang="0">
                  <a:pos x="97" y="0"/>
                </a:cxn>
                <a:cxn ang="0">
                  <a:pos x="100" y="2"/>
                </a:cxn>
                <a:cxn ang="0">
                  <a:pos x="114" y="11"/>
                </a:cxn>
                <a:cxn ang="0">
                  <a:pos x="127" y="3"/>
                </a:cxn>
                <a:cxn ang="0">
                  <a:pos x="130" y="0"/>
                </a:cxn>
              </a:cxnLst>
              <a:rect l="0" t="0" r="r" b="b"/>
              <a:pathLst>
                <a:path w="130" h="11">
                  <a:moveTo>
                    <a:pt x="0" y="0"/>
                  </a:moveTo>
                  <a:cubicBezTo>
                    <a:pt x="97" y="0"/>
                    <a:pt x="97" y="0"/>
                    <a:pt x="97" y="0"/>
                  </a:cubicBezTo>
                  <a:cubicBezTo>
                    <a:pt x="99" y="0"/>
                    <a:pt x="100" y="1"/>
                    <a:pt x="100" y="2"/>
                  </a:cubicBezTo>
                  <a:cubicBezTo>
                    <a:pt x="100" y="3"/>
                    <a:pt x="102" y="11"/>
                    <a:pt x="114" y="11"/>
                  </a:cubicBezTo>
                  <a:cubicBezTo>
                    <a:pt x="126" y="11"/>
                    <a:pt x="127" y="4"/>
                    <a:pt x="127" y="3"/>
                  </a:cubicBezTo>
                  <a:cubicBezTo>
                    <a:pt x="127" y="1"/>
                    <a:pt x="128" y="0"/>
                    <a:pt x="130" y="0"/>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7" name="Line 900"/>
            <p:cNvSpPr>
              <a:spLocks noChangeShapeType="1"/>
            </p:cNvSpPr>
            <p:nvPr/>
          </p:nvSpPr>
          <p:spPr bwMode="auto">
            <a:xfrm>
              <a:off x="754372" y="3081998"/>
              <a:ext cx="127000" cy="1588"/>
            </a:xfrm>
            <a:prstGeom prst="line">
              <a:avLst/>
            </a:pr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8" name="Freeform 901"/>
            <p:cNvSpPr>
              <a:spLocks/>
            </p:cNvSpPr>
            <p:nvPr/>
          </p:nvSpPr>
          <p:spPr bwMode="auto">
            <a:xfrm>
              <a:off x="741672" y="3051835"/>
              <a:ext cx="136525" cy="23813"/>
            </a:xfrm>
            <a:custGeom>
              <a:avLst/>
              <a:gdLst/>
              <a:ahLst/>
              <a:cxnLst>
                <a:cxn ang="0">
                  <a:pos x="102" y="18"/>
                </a:cxn>
                <a:cxn ang="0">
                  <a:pos x="52" y="0"/>
                </a:cxn>
                <a:cxn ang="0">
                  <a:pos x="0" y="17"/>
                </a:cxn>
              </a:cxnLst>
              <a:rect l="0" t="0" r="r" b="b"/>
              <a:pathLst>
                <a:path w="102" h="18">
                  <a:moveTo>
                    <a:pt x="102" y="18"/>
                  </a:moveTo>
                  <a:cubicBezTo>
                    <a:pt x="102" y="18"/>
                    <a:pt x="81" y="0"/>
                    <a:pt x="52" y="0"/>
                  </a:cubicBezTo>
                  <a:cubicBezTo>
                    <a:pt x="34" y="0"/>
                    <a:pt x="17" y="5"/>
                    <a:pt x="0" y="17"/>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9" name="Freeform 902"/>
            <p:cNvSpPr>
              <a:spLocks/>
            </p:cNvSpPr>
            <p:nvPr/>
          </p:nvSpPr>
          <p:spPr bwMode="auto">
            <a:xfrm>
              <a:off x="732147" y="2861335"/>
              <a:ext cx="152400" cy="209550"/>
            </a:xfrm>
            <a:custGeom>
              <a:avLst/>
              <a:gdLst/>
              <a:ahLst/>
              <a:cxnLst>
                <a:cxn ang="0">
                  <a:pos x="0" y="157"/>
                </a:cxn>
                <a:cxn ang="0">
                  <a:pos x="0" y="20"/>
                </a:cxn>
                <a:cxn ang="0">
                  <a:pos x="0" y="19"/>
                </a:cxn>
                <a:cxn ang="0">
                  <a:pos x="62" y="0"/>
                </a:cxn>
                <a:cxn ang="0">
                  <a:pos x="114" y="20"/>
                </a:cxn>
                <a:cxn ang="0">
                  <a:pos x="114" y="20"/>
                </a:cxn>
                <a:cxn ang="0">
                  <a:pos x="114" y="141"/>
                </a:cxn>
              </a:cxnLst>
              <a:rect l="0" t="0" r="r" b="b"/>
              <a:pathLst>
                <a:path w="114" h="157">
                  <a:moveTo>
                    <a:pt x="0" y="157"/>
                  </a:moveTo>
                  <a:cubicBezTo>
                    <a:pt x="0" y="20"/>
                    <a:pt x="0" y="20"/>
                    <a:pt x="0" y="20"/>
                  </a:cubicBezTo>
                  <a:cubicBezTo>
                    <a:pt x="0" y="19"/>
                    <a:pt x="0" y="19"/>
                    <a:pt x="0" y="19"/>
                  </a:cubicBezTo>
                  <a:cubicBezTo>
                    <a:pt x="20" y="8"/>
                    <a:pt x="43" y="0"/>
                    <a:pt x="62" y="0"/>
                  </a:cubicBezTo>
                  <a:cubicBezTo>
                    <a:pt x="94" y="0"/>
                    <a:pt x="113" y="19"/>
                    <a:pt x="114" y="20"/>
                  </a:cubicBezTo>
                  <a:cubicBezTo>
                    <a:pt x="114" y="20"/>
                    <a:pt x="114" y="19"/>
                    <a:pt x="114" y="20"/>
                  </a:cubicBezTo>
                  <a:cubicBezTo>
                    <a:pt x="114" y="141"/>
                    <a:pt x="114" y="141"/>
                    <a:pt x="114" y="14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grpSp>
      <p:pic>
        <p:nvPicPr>
          <p:cNvPr id="226308" name="Picture 4"/>
          <p:cNvPicPr>
            <a:picLocks noChangeAspect="1" noChangeArrowheads="1"/>
          </p:cNvPicPr>
          <p:nvPr/>
        </p:nvPicPr>
        <p:blipFill>
          <a:blip r:embed="rId2" cstate="print"/>
          <a:srcRect/>
          <a:stretch>
            <a:fillRect/>
          </a:stretch>
        </p:blipFill>
        <p:spPr bwMode="auto">
          <a:xfrm>
            <a:off x="1572786" y="2449287"/>
            <a:ext cx="6760428" cy="2424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0"/>
          </p:nvPr>
        </p:nvSpPr>
        <p:spPr/>
        <p:txBody>
          <a:bodyPr anchor="ctr"/>
          <a:lstStyle/>
          <a:p>
            <a:pPr algn="ctr">
              <a:buNone/>
            </a:pPr>
            <a:r>
              <a:rPr lang="fr-FR" dirty="0" smtClean="0"/>
              <a:t>Pour aller plus loin…</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LESS, </a:t>
            </a:r>
            <a:r>
              <a:rPr lang="fr-FR" dirty="0" err="1" smtClean="0"/>
              <a:t>Sass</a:t>
            </a:r>
            <a:endParaRPr lang="fr-FR" dirty="0"/>
          </a:p>
        </p:txBody>
      </p:sp>
      <p:sp>
        <p:nvSpPr>
          <p:cNvPr id="3" name="Espace réservé du contenu 2"/>
          <p:cNvSpPr>
            <a:spLocks noGrp="1"/>
          </p:cNvSpPr>
          <p:nvPr>
            <p:ph idx="1"/>
          </p:nvPr>
        </p:nvSpPr>
        <p:spPr/>
        <p:txBody>
          <a:bodyPr/>
          <a:lstStyle/>
          <a:p>
            <a:r>
              <a:rPr lang="fr-FR" dirty="0" smtClean="0"/>
              <a:t> Langage permettant de générer du CSS</a:t>
            </a:r>
          </a:p>
          <a:p>
            <a:endParaRPr lang="fr-FR" dirty="0" smtClean="0"/>
          </a:p>
          <a:p>
            <a:r>
              <a:rPr lang="fr-FR" dirty="0" smtClean="0"/>
              <a:t>Fonctionnalités :</a:t>
            </a:r>
          </a:p>
          <a:p>
            <a:pPr lvl="1"/>
            <a:r>
              <a:rPr lang="fr-FR" dirty="0" smtClean="0"/>
              <a:t>Variables</a:t>
            </a:r>
          </a:p>
          <a:p>
            <a:pPr lvl="1"/>
            <a:r>
              <a:rPr lang="fr-FR" dirty="0" smtClean="0"/>
              <a:t>Imbrication</a:t>
            </a:r>
          </a:p>
          <a:p>
            <a:pPr lvl="1"/>
            <a:r>
              <a:rPr lang="fr-FR" dirty="0" smtClean="0"/>
              <a:t>Héritage</a:t>
            </a:r>
          </a:p>
          <a:p>
            <a:pPr lvl="1"/>
            <a:r>
              <a:rPr lang="fr-FR" dirty="0" smtClean="0"/>
              <a:t>Opérateurs</a:t>
            </a:r>
          </a:p>
          <a:p>
            <a:pPr lvl="1"/>
            <a:r>
              <a:rPr lang="fr-FR" dirty="0" smtClean="0"/>
              <a:t>Fonctions</a:t>
            </a:r>
          </a:p>
          <a:p>
            <a:pPr lvl="1"/>
            <a:r>
              <a:rPr lang="fr-FR" dirty="0" smtClean="0"/>
              <a:t>….</a:t>
            </a:r>
          </a:p>
          <a:p>
            <a:pPr lvl="1"/>
            <a:endParaRPr lang="fr-FR" dirty="0"/>
          </a:p>
        </p:txBody>
      </p:sp>
      <p:pic>
        <p:nvPicPr>
          <p:cNvPr id="228358" name="Picture 6" descr="Afficher l'image d'origine"/>
          <p:cNvPicPr>
            <a:picLocks noChangeAspect="1" noChangeArrowheads="1"/>
          </p:cNvPicPr>
          <p:nvPr/>
        </p:nvPicPr>
        <p:blipFill>
          <a:blip r:embed="rId2" cstate="print"/>
          <a:srcRect/>
          <a:stretch>
            <a:fillRect/>
          </a:stretch>
        </p:blipFill>
        <p:spPr bwMode="auto">
          <a:xfrm>
            <a:off x="7057118" y="239485"/>
            <a:ext cx="1265878" cy="515257"/>
          </a:xfrm>
          <a:prstGeom prst="rect">
            <a:avLst/>
          </a:prstGeom>
          <a:noFill/>
        </p:spPr>
      </p:pic>
      <p:sp>
        <p:nvSpPr>
          <p:cNvPr id="228360" name="AutoShape 8"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28362" name="AutoShape 10" descr="Afficher l'image d'orig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8364" name="Picture 12" descr="Afficher l'image d'origine"/>
          <p:cNvPicPr>
            <a:picLocks noChangeAspect="1" noChangeArrowheads="1"/>
          </p:cNvPicPr>
          <p:nvPr/>
        </p:nvPicPr>
        <p:blipFill>
          <a:blip r:embed="rId3" cstate="print"/>
          <a:srcRect t="15467" b="13600"/>
          <a:stretch>
            <a:fillRect/>
          </a:stretch>
        </p:blipFill>
        <p:spPr bwMode="auto">
          <a:xfrm>
            <a:off x="8474075" y="109880"/>
            <a:ext cx="847725" cy="60131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Images Responsive</a:t>
            </a:r>
            <a:endParaRPr lang="fr-FR" dirty="0"/>
          </a:p>
        </p:txBody>
      </p:sp>
      <p:sp>
        <p:nvSpPr>
          <p:cNvPr id="3" name="Espace réservé du contenu 2"/>
          <p:cNvSpPr>
            <a:spLocks noGrp="1"/>
          </p:cNvSpPr>
          <p:nvPr>
            <p:ph idx="1"/>
          </p:nvPr>
        </p:nvSpPr>
        <p:spPr/>
        <p:txBody>
          <a:bodyPr/>
          <a:lstStyle/>
          <a:p>
            <a:r>
              <a:rPr lang="fr-FR" dirty="0" smtClean="0"/>
              <a:t>Les images doivent aussi être « </a:t>
            </a:r>
            <a:r>
              <a:rPr lang="fr-FR" dirty="0" err="1" smtClean="0"/>
              <a:t>reponsive</a:t>
            </a:r>
            <a:r>
              <a:rPr lang="fr-FR" dirty="0" smtClean="0"/>
              <a:t> »</a:t>
            </a:r>
          </a:p>
          <a:p>
            <a:endParaRPr lang="fr-FR" dirty="0" smtClean="0"/>
          </a:p>
          <a:p>
            <a:r>
              <a:rPr lang="fr-FR" dirty="0" smtClean="0"/>
              <a:t>Les types : PNG, JPG, GIF… sont à </a:t>
            </a:r>
            <a:r>
              <a:rPr lang="fr-FR" dirty="0" smtClean="0"/>
              <a:t>éviter pour éviter des effets de pixellisations</a:t>
            </a:r>
            <a:r>
              <a:rPr lang="fr-FR" dirty="0" smtClean="0"/>
              <a:t>.</a:t>
            </a:r>
            <a:endParaRPr lang="fr-FR" dirty="0" smtClean="0"/>
          </a:p>
          <a:p>
            <a:endParaRPr lang="fr-FR" dirty="0" smtClean="0"/>
          </a:p>
          <a:p>
            <a:r>
              <a:rPr lang="fr-FR" dirty="0" smtClean="0">
                <a:sym typeface="Wingdings" pitchFamily="2" charset="2"/>
              </a:rPr>
              <a:t> </a:t>
            </a:r>
            <a:r>
              <a:rPr lang="fr-FR" dirty="0" smtClean="0"/>
              <a:t>Utilisation </a:t>
            </a:r>
            <a:r>
              <a:rPr lang="fr-FR" dirty="0" smtClean="0"/>
              <a:t>du format SVG </a:t>
            </a:r>
          </a:p>
        </p:txBody>
      </p:sp>
      <p:pic>
        <p:nvPicPr>
          <p:cNvPr id="226306" name="Picture 2"/>
          <p:cNvPicPr>
            <a:picLocks noChangeAspect="1" noChangeArrowheads="1"/>
          </p:cNvPicPr>
          <p:nvPr/>
        </p:nvPicPr>
        <p:blipFill>
          <a:blip r:embed="rId2" cstate="print"/>
          <a:srcRect/>
          <a:stretch>
            <a:fillRect/>
          </a:stretch>
        </p:blipFill>
        <p:spPr bwMode="auto">
          <a:xfrm>
            <a:off x="8643258" y="65316"/>
            <a:ext cx="8382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chor="ctr"/>
          <a:lstStyle/>
          <a:p>
            <a:r>
              <a:rPr lang="fr-FR" dirty="0" smtClean="0"/>
              <a:t>« Définition » du responsive design</a:t>
            </a:r>
          </a:p>
          <a:p>
            <a:pPr lvl="1"/>
            <a:endParaRPr lang="fr-FR" dirty="0" smtClean="0"/>
          </a:p>
          <a:p>
            <a:r>
              <a:rPr lang="fr-FR" dirty="0" smtClean="0"/>
              <a:t>Les bases : cas pratiques</a:t>
            </a:r>
          </a:p>
          <a:p>
            <a:endParaRPr lang="fr-FR" dirty="0" smtClean="0"/>
          </a:p>
          <a:p>
            <a:r>
              <a:rPr lang="fr-FR" dirty="0" smtClean="0"/>
              <a:t>Framework </a:t>
            </a:r>
            <a:r>
              <a:rPr lang="fr-FR" dirty="0" err="1" smtClean="0"/>
              <a:t>Boostrap</a:t>
            </a:r>
            <a:endParaRPr lang="fr-FR" dirty="0" smtClean="0"/>
          </a:p>
          <a:p>
            <a:endParaRPr lang="fr-FR" dirty="0" smtClean="0"/>
          </a:p>
          <a:p>
            <a:r>
              <a:rPr lang="fr-FR" dirty="0" smtClean="0"/>
              <a:t>Framework </a:t>
            </a:r>
            <a:r>
              <a:rPr lang="fr-FR" dirty="0" err="1" smtClean="0"/>
              <a:t>Materialize</a:t>
            </a:r>
            <a:endParaRPr lang="fr-FR" dirty="0" smtClean="0"/>
          </a:p>
          <a:p>
            <a:endParaRPr lang="fr-FR" dirty="0" smtClean="0"/>
          </a:p>
          <a:p>
            <a:r>
              <a:rPr lang="fr-FR" dirty="0" smtClean="0"/>
              <a:t>Pour aller plus loin…</a:t>
            </a:r>
          </a:p>
        </p:txBody>
      </p:sp>
      <p:sp>
        <p:nvSpPr>
          <p:cNvPr id="4" name="Freeform 653"/>
          <p:cNvSpPr>
            <a:spLocks noChangeAspect="1" noEditPoints="1"/>
          </p:cNvSpPr>
          <p:nvPr/>
        </p:nvSpPr>
        <p:spPr bwMode="auto">
          <a:xfrm>
            <a:off x="9005245" y="185236"/>
            <a:ext cx="381399" cy="540000"/>
          </a:xfrm>
          <a:custGeom>
            <a:avLst/>
            <a:gdLst/>
            <a:ahLst/>
            <a:cxnLst>
              <a:cxn ang="0">
                <a:pos x="25" y="117"/>
              </a:cxn>
              <a:cxn ang="0">
                <a:pos x="95" y="117"/>
              </a:cxn>
              <a:cxn ang="0">
                <a:pos x="25" y="92"/>
              </a:cxn>
              <a:cxn ang="0">
                <a:pos x="95" y="92"/>
              </a:cxn>
              <a:cxn ang="0">
                <a:pos x="25" y="67"/>
              </a:cxn>
              <a:cxn ang="0">
                <a:pos x="95" y="67"/>
              </a:cxn>
              <a:cxn ang="0">
                <a:pos x="25" y="41"/>
              </a:cxn>
              <a:cxn ang="0">
                <a:pos x="95" y="41"/>
              </a:cxn>
              <a:cxn ang="0">
                <a:pos x="93" y="170"/>
              </a:cxn>
              <a:cxn ang="0">
                <a:pos x="26" y="170"/>
              </a:cxn>
              <a:cxn ang="0">
                <a:pos x="0" y="144"/>
              </a:cxn>
              <a:cxn ang="0">
                <a:pos x="0" y="26"/>
              </a:cxn>
              <a:cxn ang="0">
                <a:pos x="26" y="0"/>
              </a:cxn>
              <a:cxn ang="0">
                <a:pos x="93" y="0"/>
              </a:cxn>
              <a:cxn ang="0">
                <a:pos x="120" y="26"/>
              </a:cxn>
              <a:cxn ang="0">
                <a:pos x="120" y="144"/>
              </a:cxn>
            </a:cxnLst>
            <a:rect l="0" t="0" r="r" b="b"/>
            <a:pathLst>
              <a:path w="120" h="170">
                <a:moveTo>
                  <a:pt x="25" y="117"/>
                </a:moveTo>
                <a:cubicBezTo>
                  <a:pt x="95" y="117"/>
                  <a:pt x="95" y="117"/>
                  <a:pt x="95" y="117"/>
                </a:cubicBezTo>
                <a:moveTo>
                  <a:pt x="25" y="92"/>
                </a:moveTo>
                <a:cubicBezTo>
                  <a:pt x="95" y="92"/>
                  <a:pt x="95" y="92"/>
                  <a:pt x="95" y="92"/>
                </a:cubicBezTo>
                <a:moveTo>
                  <a:pt x="25" y="67"/>
                </a:moveTo>
                <a:cubicBezTo>
                  <a:pt x="95" y="67"/>
                  <a:pt x="95" y="67"/>
                  <a:pt x="95" y="67"/>
                </a:cubicBezTo>
                <a:moveTo>
                  <a:pt x="25" y="41"/>
                </a:moveTo>
                <a:cubicBezTo>
                  <a:pt x="95" y="41"/>
                  <a:pt x="95" y="41"/>
                  <a:pt x="95" y="41"/>
                </a:cubicBezTo>
                <a:moveTo>
                  <a:pt x="93" y="170"/>
                </a:moveTo>
                <a:cubicBezTo>
                  <a:pt x="26" y="170"/>
                  <a:pt x="26" y="170"/>
                  <a:pt x="26" y="170"/>
                </a:cubicBezTo>
                <a:cubicBezTo>
                  <a:pt x="12" y="170"/>
                  <a:pt x="0" y="158"/>
                  <a:pt x="0" y="144"/>
                </a:cubicBezTo>
                <a:cubicBezTo>
                  <a:pt x="0" y="26"/>
                  <a:pt x="0" y="26"/>
                  <a:pt x="0" y="26"/>
                </a:cubicBezTo>
                <a:cubicBezTo>
                  <a:pt x="0" y="12"/>
                  <a:pt x="12" y="0"/>
                  <a:pt x="26" y="0"/>
                </a:cubicBezTo>
                <a:cubicBezTo>
                  <a:pt x="93" y="0"/>
                  <a:pt x="93" y="0"/>
                  <a:pt x="93" y="0"/>
                </a:cubicBezTo>
                <a:cubicBezTo>
                  <a:pt x="108" y="0"/>
                  <a:pt x="120" y="12"/>
                  <a:pt x="120" y="26"/>
                </a:cubicBezTo>
                <a:cubicBezTo>
                  <a:pt x="120" y="144"/>
                  <a:pt x="120" y="144"/>
                  <a:pt x="120" y="144"/>
                </a:cubicBezTo>
              </a:path>
            </a:pathLst>
          </a:custGeom>
          <a:noFill/>
          <a:ln w="19050" cap="rnd">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0"/>
          </p:nvPr>
        </p:nvSpPr>
        <p:spPr/>
        <p:txBody>
          <a:bodyPr anchor="ctr"/>
          <a:lstStyle/>
          <a:p>
            <a:pPr algn="ctr">
              <a:buNone/>
            </a:pPr>
            <a:r>
              <a:rPr lang="fr-FR" dirty="0" smtClean="0"/>
              <a:t>« Définition » du </a:t>
            </a:r>
          </a:p>
          <a:p>
            <a:pPr algn="ctr">
              <a:buNone/>
            </a:pPr>
            <a:r>
              <a:rPr lang="fr-FR" dirty="0" smtClean="0"/>
              <a:t>Responsive Design</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Définition » du Responsive Design</a:t>
            </a:r>
            <a:endParaRPr lang="fr-FR" dirty="0"/>
          </a:p>
        </p:txBody>
      </p:sp>
      <p:sp>
        <p:nvSpPr>
          <p:cNvPr id="3" name="Espace réservé du contenu 2"/>
          <p:cNvSpPr>
            <a:spLocks noGrp="1"/>
          </p:cNvSpPr>
          <p:nvPr>
            <p:ph idx="1"/>
          </p:nvPr>
        </p:nvSpPr>
        <p:spPr/>
        <p:txBody>
          <a:bodyPr/>
          <a:lstStyle/>
          <a:p>
            <a:r>
              <a:rPr lang="fr-FR" dirty="0" smtClean="0"/>
              <a:t>Développer un site web qui s’adapte en fonction de l’écran</a:t>
            </a:r>
          </a:p>
          <a:p>
            <a:pPr lvl="1"/>
            <a:r>
              <a:rPr lang="fr-FR" dirty="0" smtClean="0"/>
              <a:t>Une seul site web, pas de version mobile, </a:t>
            </a:r>
            <a:r>
              <a:rPr lang="fr-FR" dirty="0" smtClean="0"/>
              <a:t>pas d’application </a:t>
            </a:r>
            <a:r>
              <a:rPr lang="fr-FR" dirty="0" smtClean="0"/>
              <a:t>native…</a:t>
            </a:r>
          </a:p>
          <a:p>
            <a:pPr lvl="1"/>
            <a:r>
              <a:rPr lang="fr-FR" dirty="0" smtClean="0"/>
              <a:t>Le but est d’améliorer l’expérience utilisateur au travers des différents supports</a:t>
            </a:r>
          </a:p>
          <a:p>
            <a:pPr lvl="2"/>
            <a:r>
              <a:rPr lang="fr-FR" dirty="0" smtClean="0"/>
              <a:t>Ordinateur, Tablette, Smartphone, TV…</a:t>
            </a:r>
          </a:p>
          <a:p>
            <a:pPr lvl="1">
              <a:buNone/>
            </a:pPr>
            <a:endParaRPr lang="fr-FR" dirty="0" smtClean="0"/>
          </a:p>
          <a:p>
            <a:r>
              <a:rPr lang="fr-FR" dirty="0" smtClean="0"/>
              <a:t>Le responsive design se fait uniquement en CSS 3 </a:t>
            </a:r>
            <a:r>
              <a:rPr lang="fr-FR" sz="1800" dirty="0" smtClean="0">
                <a:sym typeface="Wingdings" pitchFamily="2" charset="2"/>
              </a:rPr>
              <a:t></a:t>
            </a:r>
            <a:r>
              <a:rPr lang="fr-FR" dirty="0" smtClean="0">
                <a:sym typeface="Wingdings" pitchFamily="2" charset="2"/>
              </a:rPr>
              <a:t> On peut donc utiliser n’importe quel langage pour la partie « applicative »</a:t>
            </a:r>
          </a:p>
          <a:p>
            <a:pPr lvl="1"/>
            <a:r>
              <a:rPr lang="fr-FR" dirty="0" smtClean="0">
                <a:sym typeface="Wingdings" pitchFamily="2" charset="2"/>
              </a:rPr>
              <a:t>J2E (JSF, </a:t>
            </a:r>
            <a:r>
              <a:rPr lang="fr-FR" dirty="0" err="1" smtClean="0">
                <a:sym typeface="Wingdings" pitchFamily="2" charset="2"/>
              </a:rPr>
              <a:t>Struts</a:t>
            </a:r>
            <a:r>
              <a:rPr lang="fr-FR" dirty="0" smtClean="0">
                <a:sym typeface="Wingdings" pitchFamily="2" charset="2"/>
              </a:rPr>
              <a:t>…) / PHP / </a:t>
            </a:r>
            <a:r>
              <a:rPr lang="fr-FR" dirty="0" err="1" smtClean="0">
                <a:sym typeface="Wingdings" pitchFamily="2" charset="2"/>
              </a:rPr>
              <a:t>AngularJS</a:t>
            </a:r>
            <a:r>
              <a:rPr lang="fr-FR" dirty="0" smtClean="0">
                <a:sym typeface="Wingdings" pitchFamily="2" charset="2"/>
              </a:rPr>
              <a:t>…</a:t>
            </a:r>
          </a:p>
          <a:p>
            <a:pPr lvl="1"/>
            <a:endParaRPr lang="fr-FR" dirty="0" smtClean="0">
              <a:sym typeface="Wingdings" pitchFamily="2" charset="2"/>
            </a:endParaRPr>
          </a:p>
          <a:p>
            <a:r>
              <a:rPr lang="fr-FR" dirty="0" smtClean="0"/>
              <a:t>Repose sur 2 grands principes CSS : </a:t>
            </a:r>
          </a:p>
          <a:p>
            <a:pPr lvl="1"/>
            <a:r>
              <a:rPr lang="fr-FR" dirty="0" smtClean="0"/>
              <a:t>Grille Fluide</a:t>
            </a:r>
          </a:p>
          <a:p>
            <a:pPr lvl="1"/>
            <a:r>
              <a:rPr lang="fr-FR" dirty="0" smtClean="0"/>
              <a:t>Media </a:t>
            </a:r>
            <a:r>
              <a:rPr lang="fr-FR" dirty="0" err="1" smtClean="0"/>
              <a:t>Queries</a:t>
            </a:r>
            <a:r>
              <a:rPr lang="fr-FR" dirty="0" smtClean="0"/>
              <a:t> (depuis CSS 3)</a:t>
            </a:r>
          </a:p>
          <a:p>
            <a:pPr lvl="1">
              <a:buNone/>
            </a:pPr>
            <a:r>
              <a:rPr lang="fr-FR" sz="1400" i="1" dirty="0" smtClean="0">
                <a:sym typeface="Wingdings" pitchFamily="2" charset="2"/>
              </a:rPr>
              <a:t></a:t>
            </a:r>
            <a:r>
              <a:rPr lang="fr-FR" sz="1600" i="1" dirty="0" smtClean="0">
                <a:sym typeface="Wingdings" pitchFamily="2" charset="2"/>
              </a:rPr>
              <a:t> Ces principes seront vus dans les exercices</a:t>
            </a:r>
            <a:endParaRPr lang="fr-FR" sz="1600" i="1" dirty="0"/>
          </a:p>
        </p:txBody>
      </p:sp>
      <p:pic>
        <p:nvPicPr>
          <p:cNvPr id="242692" name="Picture 4" descr="https://upload.wikimedia.org/wikipedia/commons/thumb/0/0a/Adaptive-iceberg-1024.jpg/800px-Adaptive-iceberg-1024.jpg"/>
          <p:cNvPicPr>
            <a:picLocks noChangeAspect="1" noChangeArrowheads="1"/>
          </p:cNvPicPr>
          <p:nvPr/>
        </p:nvPicPr>
        <p:blipFill>
          <a:blip r:embed="rId2" cstate="print"/>
          <a:srcRect/>
          <a:stretch>
            <a:fillRect/>
          </a:stretch>
        </p:blipFill>
        <p:spPr bwMode="auto">
          <a:xfrm>
            <a:off x="7503168" y="4354286"/>
            <a:ext cx="1929555" cy="1944027"/>
          </a:xfrm>
          <a:prstGeom prst="rect">
            <a:avLst/>
          </a:prstGeom>
          <a:noFill/>
        </p:spPr>
      </p:pic>
      <p:pic>
        <p:nvPicPr>
          <p:cNvPr id="242694" name="Picture 6" descr="Afficher l'image d'origine"/>
          <p:cNvPicPr>
            <a:picLocks noChangeAspect="1" noChangeArrowheads="1"/>
          </p:cNvPicPr>
          <p:nvPr/>
        </p:nvPicPr>
        <p:blipFill>
          <a:blip r:embed="rId3" cstate="print"/>
          <a:srcRect/>
          <a:stretch>
            <a:fillRect/>
          </a:stretch>
        </p:blipFill>
        <p:spPr bwMode="auto">
          <a:xfrm flipH="1">
            <a:off x="7153762" y="78655"/>
            <a:ext cx="2512752" cy="5963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2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9" name="Espace réservé du contenu 8"/>
          <p:cNvSpPr>
            <a:spLocks noGrp="1"/>
          </p:cNvSpPr>
          <p:nvPr>
            <p:ph idx="1"/>
          </p:nvPr>
        </p:nvSpPr>
        <p:spPr/>
        <p:txBody>
          <a:bodyPr/>
          <a:lstStyle/>
          <a:p>
            <a:r>
              <a:rPr lang="fr-FR" sz="2000" dirty="0" smtClean="0"/>
              <a:t>Redimensionner le site avec votre navigateur : </a:t>
            </a:r>
            <a:r>
              <a:rPr lang="fr-FR" sz="2000" dirty="0" smtClean="0">
                <a:hlinkClick r:id="rId2"/>
              </a:rPr>
              <a:t>https://www.monpaiement.fr/</a:t>
            </a:r>
            <a:r>
              <a:rPr lang="fr-FR" sz="2000" dirty="0" smtClean="0"/>
              <a:t> </a:t>
            </a:r>
            <a:endParaRPr lang="fr-FR" sz="2000" dirty="0"/>
          </a:p>
        </p:txBody>
      </p:sp>
      <p:pic>
        <p:nvPicPr>
          <p:cNvPr id="226308" name="Picture 4"/>
          <p:cNvPicPr>
            <a:picLocks noChangeAspect="1" noChangeArrowheads="1"/>
          </p:cNvPicPr>
          <p:nvPr/>
        </p:nvPicPr>
        <p:blipFill>
          <a:blip r:embed="rId3" cstate="print"/>
          <a:srcRect/>
          <a:stretch>
            <a:fillRect/>
          </a:stretch>
        </p:blipFill>
        <p:spPr bwMode="auto">
          <a:xfrm>
            <a:off x="430667" y="2554063"/>
            <a:ext cx="3229477" cy="2520000"/>
          </a:xfrm>
          <a:prstGeom prst="rect">
            <a:avLst/>
          </a:prstGeom>
          <a:noFill/>
          <a:ln w="9525">
            <a:noFill/>
            <a:miter lim="800000"/>
            <a:headEnd/>
            <a:tailEnd/>
          </a:ln>
        </p:spPr>
      </p:pic>
      <p:pic>
        <p:nvPicPr>
          <p:cNvPr id="226309" name="Picture 5"/>
          <p:cNvPicPr>
            <a:picLocks noChangeAspect="1" noChangeArrowheads="1"/>
          </p:cNvPicPr>
          <p:nvPr/>
        </p:nvPicPr>
        <p:blipFill>
          <a:blip r:embed="rId4" cstate="print"/>
          <a:srcRect/>
          <a:stretch>
            <a:fillRect/>
          </a:stretch>
        </p:blipFill>
        <p:spPr bwMode="auto">
          <a:xfrm>
            <a:off x="4402599" y="2207761"/>
            <a:ext cx="2535484" cy="3240000"/>
          </a:xfrm>
          <a:prstGeom prst="rect">
            <a:avLst/>
          </a:prstGeom>
          <a:noFill/>
          <a:ln w="9525">
            <a:noFill/>
            <a:miter lim="800000"/>
            <a:headEnd/>
            <a:tailEnd/>
          </a:ln>
        </p:spPr>
      </p:pic>
      <p:pic>
        <p:nvPicPr>
          <p:cNvPr id="226310" name="Picture 6"/>
          <p:cNvPicPr>
            <a:picLocks noChangeAspect="1" noChangeArrowheads="1"/>
          </p:cNvPicPr>
          <p:nvPr/>
        </p:nvPicPr>
        <p:blipFill>
          <a:blip r:embed="rId5" cstate="print"/>
          <a:srcRect/>
          <a:stretch>
            <a:fillRect/>
          </a:stretch>
        </p:blipFill>
        <p:spPr bwMode="auto">
          <a:xfrm>
            <a:off x="7824108" y="2449289"/>
            <a:ext cx="1227810" cy="2478932"/>
          </a:xfrm>
          <a:prstGeom prst="rect">
            <a:avLst/>
          </a:prstGeom>
          <a:noFill/>
          <a:ln w="9525">
            <a:noFill/>
            <a:miter lim="800000"/>
            <a:headEnd/>
            <a:tailEnd/>
          </a:ln>
        </p:spPr>
      </p:pic>
      <p:pic>
        <p:nvPicPr>
          <p:cNvPr id="10" name="Picture 6" descr="Afficher l'image d'origine"/>
          <p:cNvPicPr>
            <a:picLocks noChangeAspect="1" noChangeArrowheads="1"/>
          </p:cNvPicPr>
          <p:nvPr/>
        </p:nvPicPr>
        <p:blipFill>
          <a:blip r:embed="rId6" cstate="print"/>
          <a:srcRect/>
          <a:stretch>
            <a:fillRect/>
          </a:stretch>
        </p:blipFill>
        <p:spPr bwMode="auto">
          <a:xfrm flipH="1">
            <a:off x="7153762" y="78655"/>
            <a:ext cx="2512752" cy="5963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fade">
                                      <p:cBhvr>
                                        <p:cTn id="7" dur="1000"/>
                                        <p:tgtEl>
                                          <p:spTgt spid="22630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6309"/>
                                        </p:tgtEl>
                                        <p:attrNameLst>
                                          <p:attrName>style.visibility</p:attrName>
                                        </p:attrNameLst>
                                      </p:cBhvr>
                                      <p:to>
                                        <p:strVal val="visible"/>
                                      </p:to>
                                    </p:set>
                                    <p:animEffect transition="in" filter="fade">
                                      <p:cBhvr>
                                        <p:cTn id="11" dur="1000"/>
                                        <p:tgtEl>
                                          <p:spTgt spid="22630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6310"/>
                                        </p:tgtEl>
                                        <p:attrNameLst>
                                          <p:attrName>style.visibility</p:attrName>
                                        </p:attrNameLst>
                                      </p:cBhvr>
                                      <p:to>
                                        <p:strVal val="visible"/>
                                      </p:to>
                                    </p:set>
                                    <p:animEffect transition="in" filter="fade">
                                      <p:cBhvr>
                                        <p:cTn id="15" dur="10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0"/>
          </p:nvPr>
        </p:nvSpPr>
        <p:spPr/>
        <p:txBody>
          <a:bodyPr anchor="ctr"/>
          <a:lstStyle/>
          <a:p>
            <a:pPr algn="ctr">
              <a:buNone/>
            </a:pPr>
            <a:r>
              <a:rPr lang="fr-FR" dirty="0" smtClean="0"/>
              <a:t>Les bases : </a:t>
            </a:r>
          </a:p>
          <a:p>
            <a:pPr algn="ctr">
              <a:buNone/>
            </a:pPr>
            <a:r>
              <a:rPr lang="fr-FR" dirty="0" smtClean="0"/>
              <a:t>Cas pratiques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 Grille Fluide</a:t>
            </a:r>
            <a:endParaRPr lang="fr-FR" dirty="0"/>
          </a:p>
        </p:txBody>
      </p:sp>
      <p:sp>
        <p:nvSpPr>
          <p:cNvPr id="3" name="Espace réservé du contenu 2"/>
          <p:cNvSpPr>
            <a:spLocks noGrp="1"/>
          </p:cNvSpPr>
          <p:nvPr>
            <p:ph idx="1"/>
          </p:nvPr>
        </p:nvSpPr>
        <p:spPr/>
        <p:txBody>
          <a:bodyPr/>
          <a:lstStyle/>
          <a:p>
            <a:r>
              <a:rPr lang="fr-FR" dirty="0" smtClean="0"/>
              <a:t> Principe :</a:t>
            </a:r>
          </a:p>
          <a:p>
            <a:pPr lvl="1"/>
            <a:r>
              <a:rPr lang="fr-FR" dirty="0" smtClean="0"/>
              <a:t>Utilisation d’une grille en utilisant des pourcentages </a:t>
            </a:r>
            <a:r>
              <a:rPr lang="fr-FR" dirty="0" smtClean="0">
                <a:sym typeface="Wingdings" pitchFamily="2" charset="2"/>
              </a:rPr>
              <a:t> Adaptable à la taille de la fenêtre</a:t>
            </a:r>
            <a:endParaRPr lang="fr-FR" dirty="0" smtClean="0"/>
          </a:p>
          <a:p>
            <a:pPr lvl="1"/>
            <a:r>
              <a:rPr lang="fr-FR" dirty="0" smtClean="0"/>
              <a:t>Placement des éléments sous forme de cellule de la grille </a:t>
            </a:r>
            <a:r>
              <a:rPr lang="fr-FR" dirty="0" smtClean="0">
                <a:sym typeface="Wingdings" pitchFamily="2" charset="2"/>
              </a:rPr>
              <a:t> Facilité de placement</a:t>
            </a: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r>
              <a:rPr lang="fr-FR" dirty="0" smtClean="0">
                <a:sym typeface="Wingdings" pitchFamily="2" charset="2"/>
              </a:rPr>
              <a:t>Exercice :</a:t>
            </a:r>
          </a:p>
          <a:p>
            <a:pPr lvl="1"/>
            <a:r>
              <a:rPr lang="fr-FR" dirty="0" smtClean="0">
                <a:sym typeface="Wingdings" pitchFamily="2" charset="2"/>
              </a:rPr>
              <a:t>Réaliser sa propre grille fluide de 4 cellules et placer des éléments comme ci-dessus</a:t>
            </a:r>
            <a:endParaRPr lang="fr-FR" dirty="0"/>
          </a:p>
        </p:txBody>
      </p:sp>
      <p:sp>
        <p:nvSpPr>
          <p:cNvPr id="4" name="Rectangle 3"/>
          <p:cNvSpPr/>
          <p:nvPr/>
        </p:nvSpPr>
        <p:spPr>
          <a:xfrm>
            <a:off x="3866572" y="272143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 name="Rectangle 5"/>
          <p:cNvSpPr/>
          <p:nvPr/>
        </p:nvSpPr>
        <p:spPr>
          <a:xfrm>
            <a:off x="4408477" y="272143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7" name="Rectangle 6"/>
          <p:cNvSpPr/>
          <p:nvPr/>
        </p:nvSpPr>
        <p:spPr>
          <a:xfrm>
            <a:off x="4949587" y="272143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 name="Rectangle 7"/>
          <p:cNvSpPr/>
          <p:nvPr/>
        </p:nvSpPr>
        <p:spPr>
          <a:xfrm>
            <a:off x="5491492" y="272143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9" name="Rectangle 8"/>
          <p:cNvSpPr/>
          <p:nvPr/>
        </p:nvSpPr>
        <p:spPr>
          <a:xfrm>
            <a:off x="3866572" y="326333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0" name="Rectangle 9"/>
          <p:cNvSpPr/>
          <p:nvPr/>
        </p:nvSpPr>
        <p:spPr>
          <a:xfrm>
            <a:off x="4408477" y="326333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1" name="Rectangle 10"/>
          <p:cNvSpPr/>
          <p:nvPr/>
        </p:nvSpPr>
        <p:spPr>
          <a:xfrm>
            <a:off x="4949587" y="326333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2" name="Rectangle 11"/>
          <p:cNvSpPr/>
          <p:nvPr/>
        </p:nvSpPr>
        <p:spPr>
          <a:xfrm>
            <a:off x="5491492" y="326333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3" name="Rectangle 12"/>
          <p:cNvSpPr/>
          <p:nvPr/>
        </p:nvSpPr>
        <p:spPr>
          <a:xfrm>
            <a:off x="3866572" y="3805240"/>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4" name="Rectangle 13"/>
          <p:cNvSpPr/>
          <p:nvPr/>
        </p:nvSpPr>
        <p:spPr>
          <a:xfrm>
            <a:off x="4408477" y="3805240"/>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5" name="Rectangle 14"/>
          <p:cNvSpPr/>
          <p:nvPr/>
        </p:nvSpPr>
        <p:spPr>
          <a:xfrm>
            <a:off x="4949587" y="3805240"/>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6" name="Rectangle 15"/>
          <p:cNvSpPr/>
          <p:nvPr/>
        </p:nvSpPr>
        <p:spPr>
          <a:xfrm>
            <a:off x="5491492" y="3805240"/>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23" name="Rectangle 22"/>
          <p:cNvSpPr/>
          <p:nvPr/>
        </p:nvSpPr>
        <p:spPr>
          <a:xfrm>
            <a:off x="3863976" y="2718255"/>
            <a:ext cx="2172494" cy="1629569"/>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20" name="Rectangle 19"/>
          <p:cNvSpPr/>
          <p:nvPr/>
        </p:nvSpPr>
        <p:spPr>
          <a:xfrm>
            <a:off x="3865790" y="3263333"/>
            <a:ext cx="2170800" cy="540000"/>
          </a:xfrm>
          <a:prstGeom prst="rect">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4</a:t>
            </a:r>
          </a:p>
        </p:txBody>
      </p:sp>
      <p:sp>
        <p:nvSpPr>
          <p:cNvPr id="22" name="Rectangle 21"/>
          <p:cNvSpPr/>
          <p:nvPr/>
        </p:nvSpPr>
        <p:spPr>
          <a:xfrm>
            <a:off x="4953794" y="3806599"/>
            <a:ext cx="1080000" cy="5400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21" name="Rectangle 20"/>
          <p:cNvSpPr/>
          <p:nvPr/>
        </p:nvSpPr>
        <p:spPr>
          <a:xfrm>
            <a:off x="3868964" y="3805238"/>
            <a:ext cx="1083600" cy="540000"/>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19" name="Rectangle 18"/>
          <p:cNvSpPr/>
          <p:nvPr/>
        </p:nvSpPr>
        <p:spPr>
          <a:xfrm>
            <a:off x="4409509" y="2722789"/>
            <a:ext cx="1623600" cy="540000"/>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3</a:t>
            </a:r>
          </a:p>
        </p:txBody>
      </p:sp>
      <p:sp>
        <p:nvSpPr>
          <p:cNvPr id="18" name="Rectangle 17"/>
          <p:cNvSpPr/>
          <p:nvPr/>
        </p:nvSpPr>
        <p:spPr>
          <a:xfrm>
            <a:off x="3868965" y="2721429"/>
            <a:ext cx="540000" cy="540000"/>
          </a:xfrm>
          <a:prstGeom prst="rect">
            <a:avLst/>
          </a:prstGeom>
          <a:solidFill>
            <a:srgbClr val="0098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1</a:t>
            </a:r>
          </a:p>
        </p:txBody>
      </p:sp>
      <p:grpSp>
        <p:nvGrpSpPr>
          <p:cNvPr id="24" name="Groupe 197"/>
          <p:cNvGrpSpPr>
            <a:grpSpLocks noChangeAspect="1"/>
          </p:cNvGrpSpPr>
          <p:nvPr/>
        </p:nvGrpSpPr>
        <p:grpSpPr>
          <a:xfrm>
            <a:off x="8977783" y="249312"/>
            <a:ext cx="540000" cy="421258"/>
            <a:chOff x="581335" y="2861335"/>
            <a:chExt cx="303212" cy="236538"/>
          </a:xfrm>
        </p:grpSpPr>
        <p:sp>
          <p:nvSpPr>
            <p:cNvPr id="25" name="Freeform 898"/>
            <p:cNvSpPr>
              <a:spLocks noChangeAspect="1" noEditPoints="1"/>
            </p:cNvSpPr>
            <p:nvPr/>
          </p:nvSpPr>
          <p:spPr bwMode="auto">
            <a:xfrm>
              <a:off x="581335" y="2861335"/>
              <a:ext cx="152400" cy="220663"/>
            </a:xfrm>
            <a:custGeom>
              <a:avLst/>
              <a:gdLst/>
              <a:ahLst/>
              <a:cxnLst>
                <a:cxn ang="0">
                  <a:pos x="1" y="166"/>
                </a:cxn>
                <a:cxn ang="0">
                  <a:pos x="1" y="20"/>
                </a:cxn>
                <a:cxn ang="0">
                  <a:pos x="1" y="20"/>
                </a:cxn>
                <a:cxn ang="0">
                  <a:pos x="53" y="0"/>
                </a:cxn>
                <a:cxn ang="0">
                  <a:pos x="114" y="19"/>
                </a:cxn>
                <a:cxn ang="0">
                  <a:pos x="108" y="160"/>
                </a:cxn>
                <a:cxn ang="0">
                  <a:pos x="56" y="143"/>
                </a:cxn>
                <a:cxn ang="0">
                  <a:pos x="5" y="161"/>
                </a:cxn>
              </a:cxnLst>
              <a:rect l="0" t="0" r="r" b="b"/>
              <a:pathLst>
                <a:path w="114" h="166">
                  <a:moveTo>
                    <a:pt x="1" y="166"/>
                  </a:moveTo>
                  <a:cubicBezTo>
                    <a:pt x="1" y="20"/>
                    <a:pt x="1" y="20"/>
                    <a:pt x="1" y="20"/>
                  </a:cubicBezTo>
                  <a:cubicBezTo>
                    <a:pt x="1" y="19"/>
                    <a:pt x="0" y="20"/>
                    <a:pt x="1" y="20"/>
                  </a:cubicBezTo>
                  <a:cubicBezTo>
                    <a:pt x="1" y="19"/>
                    <a:pt x="20" y="0"/>
                    <a:pt x="53" y="0"/>
                  </a:cubicBezTo>
                  <a:cubicBezTo>
                    <a:pt x="71" y="0"/>
                    <a:pt x="94" y="8"/>
                    <a:pt x="114" y="19"/>
                  </a:cubicBezTo>
                  <a:moveTo>
                    <a:pt x="108" y="160"/>
                  </a:moveTo>
                  <a:cubicBezTo>
                    <a:pt x="91" y="148"/>
                    <a:pt x="73" y="143"/>
                    <a:pt x="56" y="143"/>
                  </a:cubicBezTo>
                  <a:cubicBezTo>
                    <a:pt x="26" y="143"/>
                    <a:pt x="6" y="161"/>
                    <a:pt x="5" y="16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26" name="Freeform 899"/>
            <p:cNvSpPr>
              <a:spLocks/>
            </p:cNvSpPr>
            <p:nvPr/>
          </p:nvSpPr>
          <p:spPr bwMode="auto">
            <a:xfrm>
              <a:off x="581335" y="3081998"/>
              <a:ext cx="173038" cy="15875"/>
            </a:xfrm>
            <a:custGeom>
              <a:avLst/>
              <a:gdLst/>
              <a:ahLst/>
              <a:cxnLst>
                <a:cxn ang="0">
                  <a:pos x="0" y="0"/>
                </a:cxn>
                <a:cxn ang="0">
                  <a:pos x="97" y="0"/>
                </a:cxn>
                <a:cxn ang="0">
                  <a:pos x="100" y="2"/>
                </a:cxn>
                <a:cxn ang="0">
                  <a:pos x="114" y="11"/>
                </a:cxn>
                <a:cxn ang="0">
                  <a:pos x="127" y="3"/>
                </a:cxn>
                <a:cxn ang="0">
                  <a:pos x="130" y="0"/>
                </a:cxn>
              </a:cxnLst>
              <a:rect l="0" t="0" r="r" b="b"/>
              <a:pathLst>
                <a:path w="130" h="11">
                  <a:moveTo>
                    <a:pt x="0" y="0"/>
                  </a:moveTo>
                  <a:cubicBezTo>
                    <a:pt x="97" y="0"/>
                    <a:pt x="97" y="0"/>
                    <a:pt x="97" y="0"/>
                  </a:cubicBezTo>
                  <a:cubicBezTo>
                    <a:pt x="99" y="0"/>
                    <a:pt x="100" y="1"/>
                    <a:pt x="100" y="2"/>
                  </a:cubicBezTo>
                  <a:cubicBezTo>
                    <a:pt x="100" y="3"/>
                    <a:pt x="102" y="11"/>
                    <a:pt x="114" y="11"/>
                  </a:cubicBezTo>
                  <a:cubicBezTo>
                    <a:pt x="126" y="11"/>
                    <a:pt x="127" y="4"/>
                    <a:pt x="127" y="3"/>
                  </a:cubicBezTo>
                  <a:cubicBezTo>
                    <a:pt x="127" y="1"/>
                    <a:pt x="128" y="0"/>
                    <a:pt x="130" y="0"/>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27" name="Line 900"/>
            <p:cNvSpPr>
              <a:spLocks noChangeShapeType="1"/>
            </p:cNvSpPr>
            <p:nvPr/>
          </p:nvSpPr>
          <p:spPr bwMode="auto">
            <a:xfrm>
              <a:off x="754372" y="3081998"/>
              <a:ext cx="127000" cy="1588"/>
            </a:xfrm>
            <a:prstGeom prst="line">
              <a:avLst/>
            </a:pr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28" name="Freeform 901"/>
            <p:cNvSpPr>
              <a:spLocks/>
            </p:cNvSpPr>
            <p:nvPr/>
          </p:nvSpPr>
          <p:spPr bwMode="auto">
            <a:xfrm>
              <a:off x="741672" y="3051835"/>
              <a:ext cx="136525" cy="23813"/>
            </a:xfrm>
            <a:custGeom>
              <a:avLst/>
              <a:gdLst/>
              <a:ahLst/>
              <a:cxnLst>
                <a:cxn ang="0">
                  <a:pos x="102" y="18"/>
                </a:cxn>
                <a:cxn ang="0">
                  <a:pos x="52" y="0"/>
                </a:cxn>
                <a:cxn ang="0">
                  <a:pos x="0" y="17"/>
                </a:cxn>
              </a:cxnLst>
              <a:rect l="0" t="0" r="r" b="b"/>
              <a:pathLst>
                <a:path w="102" h="18">
                  <a:moveTo>
                    <a:pt x="102" y="18"/>
                  </a:moveTo>
                  <a:cubicBezTo>
                    <a:pt x="102" y="18"/>
                    <a:pt x="81" y="0"/>
                    <a:pt x="52" y="0"/>
                  </a:cubicBezTo>
                  <a:cubicBezTo>
                    <a:pt x="34" y="0"/>
                    <a:pt x="17" y="5"/>
                    <a:pt x="0" y="17"/>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29" name="Freeform 902"/>
            <p:cNvSpPr>
              <a:spLocks/>
            </p:cNvSpPr>
            <p:nvPr/>
          </p:nvSpPr>
          <p:spPr bwMode="auto">
            <a:xfrm>
              <a:off x="732147" y="2861335"/>
              <a:ext cx="152400" cy="209550"/>
            </a:xfrm>
            <a:custGeom>
              <a:avLst/>
              <a:gdLst/>
              <a:ahLst/>
              <a:cxnLst>
                <a:cxn ang="0">
                  <a:pos x="0" y="157"/>
                </a:cxn>
                <a:cxn ang="0">
                  <a:pos x="0" y="20"/>
                </a:cxn>
                <a:cxn ang="0">
                  <a:pos x="0" y="19"/>
                </a:cxn>
                <a:cxn ang="0">
                  <a:pos x="62" y="0"/>
                </a:cxn>
                <a:cxn ang="0">
                  <a:pos x="114" y="20"/>
                </a:cxn>
                <a:cxn ang="0">
                  <a:pos x="114" y="20"/>
                </a:cxn>
                <a:cxn ang="0">
                  <a:pos x="114" y="141"/>
                </a:cxn>
              </a:cxnLst>
              <a:rect l="0" t="0" r="r" b="b"/>
              <a:pathLst>
                <a:path w="114" h="157">
                  <a:moveTo>
                    <a:pt x="0" y="157"/>
                  </a:moveTo>
                  <a:cubicBezTo>
                    <a:pt x="0" y="20"/>
                    <a:pt x="0" y="20"/>
                    <a:pt x="0" y="20"/>
                  </a:cubicBezTo>
                  <a:cubicBezTo>
                    <a:pt x="0" y="19"/>
                    <a:pt x="0" y="19"/>
                    <a:pt x="0" y="19"/>
                  </a:cubicBezTo>
                  <a:cubicBezTo>
                    <a:pt x="20" y="8"/>
                    <a:pt x="43" y="0"/>
                    <a:pt x="62" y="0"/>
                  </a:cubicBezTo>
                  <a:cubicBezTo>
                    <a:pt x="94" y="0"/>
                    <a:pt x="113" y="19"/>
                    <a:pt x="114" y="20"/>
                  </a:cubicBezTo>
                  <a:cubicBezTo>
                    <a:pt x="114" y="20"/>
                    <a:pt x="114" y="19"/>
                    <a:pt x="114" y="20"/>
                  </a:cubicBezTo>
                  <a:cubicBezTo>
                    <a:pt x="114" y="141"/>
                    <a:pt x="114" y="141"/>
                    <a:pt x="114" y="14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grpSp>
      <p:sp>
        <p:nvSpPr>
          <p:cNvPr id="30" name="Rectangle à coins arrondis 29"/>
          <p:cNvSpPr/>
          <p:nvPr/>
        </p:nvSpPr>
        <p:spPr>
          <a:xfrm>
            <a:off x="1589315" y="5725886"/>
            <a:ext cx="6727371" cy="46808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b="1" dirty="0" smtClean="0">
                <a:solidFill>
                  <a:schemeClr val="tx2">
                    <a:lumMod val="50000"/>
                  </a:schemeClr>
                </a:solidFill>
              </a:rPr>
              <a:t>Exercices disponibles sur : \\sf1coeur\mpl-90-public\Lunch&amp;Learn\Reponsive </a:t>
            </a:r>
            <a:r>
              <a:rPr lang="fr-FR" sz="1200" b="1" dirty="0" smtClean="0">
                <a:solidFill>
                  <a:schemeClr val="tx2">
                    <a:lumMod val="50000"/>
                  </a:schemeClr>
                </a:solidFill>
              </a:rPr>
              <a:t>Design </a:t>
            </a:r>
            <a:endParaRPr lang="fr-FR" sz="1200" b="1" dirty="0" smtClean="0">
              <a:solidFill>
                <a:schemeClr val="tx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1" grpId="0" animBg="1"/>
      <p:bldP spid="19" grpId="0" animBg="1"/>
      <p:bldP spid="18"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2 : Media </a:t>
            </a:r>
            <a:r>
              <a:rPr lang="fr-FR" dirty="0" err="1" smtClean="0"/>
              <a:t>Query</a:t>
            </a:r>
            <a:endParaRPr lang="fr-FR" dirty="0"/>
          </a:p>
        </p:txBody>
      </p:sp>
      <p:sp>
        <p:nvSpPr>
          <p:cNvPr id="3" name="Espace réservé du contenu 2"/>
          <p:cNvSpPr>
            <a:spLocks noGrp="1"/>
          </p:cNvSpPr>
          <p:nvPr>
            <p:ph idx="1"/>
          </p:nvPr>
        </p:nvSpPr>
        <p:spPr/>
        <p:txBody>
          <a:bodyPr/>
          <a:lstStyle/>
          <a:p>
            <a:r>
              <a:rPr lang="fr-FR" dirty="0" smtClean="0"/>
              <a:t> Principe : </a:t>
            </a:r>
          </a:p>
          <a:p>
            <a:pPr lvl="1"/>
            <a:r>
              <a:rPr lang="fr-FR" dirty="0" smtClean="0"/>
              <a:t>Appliquer des classes CSS suivant le support : </a:t>
            </a:r>
          </a:p>
          <a:p>
            <a:pPr lvl="2"/>
            <a:r>
              <a:rPr lang="fr-FR" dirty="0" smtClean="0"/>
              <a:t>Type du support : écran, TV, imprimante…</a:t>
            </a:r>
          </a:p>
          <a:p>
            <a:pPr lvl="2"/>
            <a:r>
              <a:rPr lang="fr-FR" dirty="0" smtClean="0"/>
              <a:t>Taille : min-</a:t>
            </a:r>
            <a:r>
              <a:rPr lang="fr-FR" dirty="0" err="1" smtClean="0"/>
              <a:t>width</a:t>
            </a:r>
            <a:r>
              <a:rPr lang="fr-FR" dirty="0" smtClean="0"/>
              <a:t>, max-</a:t>
            </a:r>
            <a:r>
              <a:rPr lang="fr-FR" dirty="0" err="1" smtClean="0"/>
              <a:t>width</a:t>
            </a:r>
            <a:r>
              <a:rPr lang="fr-FR" dirty="0" smtClean="0"/>
              <a:t>…</a:t>
            </a:r>
          </a:p>
          <a:p>
            <a:pPr lvl="1"/>
            <a:r>
              <a:rPr lang="fr-FR" dirty="0" smtClean="0"/>
              <a:t>L’application des classes se fait au chargement et au redimensionnement de la page</a:t>
            </a:r>
          </a:p>
          <a:p>
            <a:pPr lvl="2"/>
            <a:endParaRPr lang="fr-FR" dirty="0" smtClean="0"/>
          </a:p>
          <a:p>
            <a:pPr lvl="1"/>
            <a:endParaRPr lang="fr-FR" dirty="0" smtClean="0"/>
          </a:p>
          <a:p>
            <a:pPr lvl="1"/>
            <a:endParaRPr lang="fr-FR" dirty="0" smtClean="0"/>
          </a:p>
          <a:p>
            <a:pPr lvl="1"/>
            <a:endParaRPr lang="fr-FR" dirty="0" smtClean="0"/>
          </a:p>
          <a:p>
            <a:pPr lvl="1"/>
            <a:endParaRPr lang="fr-FR" dirty="0" smtClean="0"/>
          </a:p>
          <a:p>
            <a:pPr lvl="1">
              <a:buNone/>
            </a:pPr>
            <a:endParaRPr lang="fr-FR" dirty="0" smtClean="0"/>
          </a:p>
          <a:p>
            <a:r>
              <a:rPr lang="fr-FR" dirty="0" smtClean="0"/>
              <a:t>Exemple : </a:t>
            </a:r>
          </a:p>
          <a:p>
            <a:pPr lvl="1"/>
            <a:r>
              <a:rPr lang="fr-FR" dirty="0" smtClean="0"/>
              <a:t>Appliquer, sur un élément de la page, une couleur de fond rouge ou bleu suivant la largeur de l’écran : largeur max = 1000 px </a:t>
            </a:r>
            <a:r>
              <a:rPr lang="fr-FR" sz="1400" dirty="0" smtClean="0">
                <a:solidFill>
                  <a:srgbClr val="FF0000"/>
                </a:solidFill>
                <a:sym typeface="Wingdings" pitchFamily="2" charset="2"/>
              </a:rPr>
              <a:t></a:t>
            </a:r>
            <a:r>
              <a:rPr lang="fr-FR" dirty="0" smtClean="0">
                <a:solidFill>
                  <a:srgbClr val="FF0000"/>
                </a:solidFill>
                <a:sym typeface="Wingdings" pitchFamily="2" charset="2"/>
              </a:rPr>
              <a:t> Rouge </a:t>
            </a:r>
            <a:r>
              <a:rPr lang="fr-FR" dirty="0" smtClean="0">
                <a:sym typeface="Wingdings" pitchFamily="2" charset="2"/>
              </a:rPr>
              <a:t>/ largeur min = 1001 px </a:t>
            </a:r>
            <a:r>
              <a:rPr lang="fr-FR" sz="1400" dirty="0" smtClean="0">
                <a:solidFill>
                  <a:srgbClr val="0070C0"/>
                </a:solidFill>
                <a:sym typeface="Wingdings" pitchFamily="2" charset="2"/>
              </a:rPr>
              <a:t></a:t>
            </a:r>
            <a:r>
              <a:rPr lang="fr-FR" dirty="0" smtClean="0">
                <a:solidFill>
                  <a:srgbClr val="0070C0"/>
                </a:solidFill>
                <a:sym typeface="Wingdings" pitchFamily="2" charset="2"/>
              </a:rPr>
              <a:t> Bleu</a:t>
            </a:r>
            <a:endParaRPr lang="fr-FR" dirty="0" smtClean="0">
              <a:solidFill>
                <a:srgbClr val="0070C0"/>
              </a:solidFill>
            </a:endParaRPr>
          </a:p>
        </p:txBody>
      </p:sp>
      <p:sp>
        <p:nvSpPr>
          <p:cNvPr id="11" name="Rectangle 10"/>
          <p:cNvSpPr/>
          <p:nvPr/>
        </p:nvSpPr>
        <p:spPr>
          <a:xfrm>
            <a:off x="4167679" y="3505199"/>
            <a:ext cx="1570643" cy="947057"/>
          </a:xfrm>
          <a:prstGeom prst="rect">
            <a:avLst/>
          </a:prstGeom>
          <a:solidFill>
            <a:schemeClr val="accent5"/>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2" name="ZoneTexte 11"/>
          <p:cNvSpPr txBox="1"/>
          <p:nvPr/>
        </p:nvSpPr>
        <p:spPr>
          <a:xfrm>
            <a:off x="3799114" y="4586980"/>
            <a:ext cx="2307772" cy="276999"/>
          </a:xfrm>
          <a:prstGeom prst="rect">
            <a:avLst/>
          </a:prstGeom>
          <a:noFill/>
        </p:spPr>
        <p:txBody>
          <a:bodyPr wrap="square" rtlCol="0">
            <a:spAutoFit/>
          </a:bodyPr>
          <a:lstStyle/>
          <a:p>
            <a:pPr algn="ctr"/>
            <a:r>
              <a:rPr lang="fr-FR" sz="1200" b="1" dirty="0" smtClean="0">
                <a:solidFill>
                  <a:schemeClr val="tx2">
                    <a:lumMod val="50000"/>
                  </a:schemeClr>
                </a:solidFill>
              </a:rPr>
              <a:t>Largeur écran &gt;= 1001 px</a:t>
            </a:r>
          </a:p>
        </p:txBody>
      </p:sp>
      <p:sp>
        <p:nvSpPr>
          <p:cNvPr id="13" name="ZoneTexte 12"/>
          <p:cNvSpPr txBox="1"/>
          <p:nvPr/>
        </p:nvSpPr>
        <p:spPr>
          <a:xfrm>
            <a:off x="3799114" y="4586980"/>
            <a:ext cx="2307772" cy="276999"/>
          </a:xfrm>
          <a:prstGeom prst="rect">
            <a:avLst/>
          </a:prstGeom>
          <a:noFill/>
        </p:spPr>
        <p:txBody>
          <a:bodyPr wrap="square" rtlCol="0">
            <a:spAutoFit/>
          </a:bodyPr>
          <a:lstStyle/>
          <a:p>
            <a:pPr algn="ctr"/>
            <a:r>
              <a:rPr lang="fr-FR" sz="1200" b="1" dirty="0" smtClean="0">
                <a:solidFill>
                  <a:schemeClr val="tx2">
                    <a:lumMod val="50000"/>
                  </a:schemeClr>
                </a:solidFill>
              </a:rPr>
              <a:t>Largeur écran &lt;= 1000 px</a:t>
            </a:r>
          </a:p>
        </p:txBody>
      </p:sp>
      <p:grpSp>
        <p:nvGrpSpPr>
          <p:cNvPr id="14" name="Groupe 197"/>
          <p:cNvGrpSpPr>
            <a:grpSpLocks noChangeAspect="1"/>
          </p:cNvGrpSpPr>
          <p:nvPr/>
        </p:nvGrpSpPr>
        <p:grpSpPr>
          <a:xfrm>
            <a:off x="8977783" y="249312"/>
            <a:ext cx="540000" cy="421258"/>
            <a:chOff x="581335" y="2861335"/>
            <a:chExt cx="303212" cy="236538"/>
          </a:xfrm>
        </p:grpSpPr>
        <p:sp>
          <p:nvSpPr>
            <p:cNvPr id="15" name="Freeform 898"/>
            <p:cNvSpPr>
              <a:spLocks noChangeAspect="1" noEditPoints="1"/>
            </p:cNvSpPr>
            <p:nvPr/>
          </p:nvSpPr>
          <p:spPr bwMode="auto">
            <a:xfrm>
              <a:off x="581335" y="2861335"/>
              <a:ext cx="152400" cy="220663"/>
            </a:xfrm>
            <a:custGeom>
              <a:avLst/>
              <a:gdLst/>
              <a:ahLst/>
              <a:cxnLst>
                <a:cxn ang="0">
                  <a:pos x="1" y="166"/>
                </a:cxn>
                <a:cxn ang="0">
                  <a:pos x="1" y="20"/>
                </a:cxn>
                <a:cxn ang="0">
                  <a:pos x="1" y="20"/>
                </a:cxn>
                <a:cxn ang="0">
                  <a:pos x="53" y="0"/>
                </a:cxn>
                <a:cxn ang="0">
                  <a:pos x="114" y="19"/>
                </a:cxn>
                <a:cxn ang="0">
                  <a:pos x="108" y="160"/>
                </a:cxn>
                <a:cxn ang="0">
                  <a:pos x="56" y="143"/>
                </a:cxn>
                <a:cxn ang="0">
                  <a:pos x="5" y="161"/>
                </a:cxn>
              </a:cxnLst>
              <a:rect l="0" t="0" r="r" b="b"/>
              <a:pathLst>
                <a:path w="114" h="166">
                  <a:moveTo>
                    <a:pt x="1" y="166"/>
                  </a:moveTo>
                  <a:cubicBezTo>
                    <a:pt x="1" y="20"/>
                    <a:pt x="1" y="20"/>
                    <a:pt x="1" y="20"/>
                  </a:cubicBezTo>
                  <a:cubicBezTo>
                    <a:pt x="1" y="19"/>
                    <a:pt x="0" y="20"/>
                    <a:pt x="1" y="20"/>
                  </a:cubicBezTo>
                  <a:cubicBezTo>
                    <a:pt x="1" y="19"/>
                    <a:pt x="20" y="0"/>
                    <a:pt x="53" y="0"/>
                  </a:cubicBezTo>
                  <a:cubicBezTo>
                    <a:pt x="71" y="0"/>
                    <a:pt x="94" y="8"/>
                    <a:pt x="114" y="19"/>
                  </a:cubicBezTo>
                  <a:moveTo>
                    <a:pt x="108" y="160"/>
                  </a:moveTo>
                  <a:cubicBezTo>
                    <a:pt x="91" y="148"/>
                    <a:pt x="73" y="143"/>
                    <a:pt x="56" y="143"/>
                  </a:cubicBezTo>
                  <a:cubicBezTo>
                    <a:pt x="26" y="143"/>
                    <a:pt x="6" y="161"/>
                    <a:pt x="5" y="16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6" name="Freeform 899"/>
            <p:cNvSpPr>
              <a:spLocks/>
            </p:cNvSpPr>
            <p:nvPr/>
          </p:nvSpPr>
          <p:spPr bwMode="auto">
            <a:xfrm>
              <a:off x="581335" y="3081998"/>
              <a:ext cx="173038" cy="15875"/>
            </a:xfrm>
            <a:custGeom>
              <a:avLst/>
              <a:gdLst/>
              <a:ahLst/>
              <a:cxnLst>
                <a:cxn ang="0">
                  <a:pos x="0" y="0"/>
                </a:cxn>
                <a:cxn ang="0">
                  <a:pos x="97" y="0"/>
                </a:cxn>
                <a:cxn ang="0">
                  <a:pos x="100" y="2"/>
                </a:cxn>
                <a:cxn ang="0">
                  <a:pos x="114" y="11"/>
                </a:cxn>
                <a:cxn ang="0">
                  <a:pos x="127" y="3"/>
                </a:cxn>
                <a:cxn ang="0">
                  <a:pos x="130" y="0"/>
                </a:cxn>
              </a:cxnLst>
              <a:rect l="0" t="0" r="r" b="b"/>
              <a:pathLst>
                <a:path w="130" h="11">
                  <a:moveTo>
                    <a:pt x="0" y="0"/>
                  </a:moveTo>
                  <a:cubicBezTo>
                    <a:pt x="97" y="0"/>
                    <a:pt x="97" y="0"/>
                    <a:pt x="97" y="0"/>
                  </a:cubicBezTo>
                  <a:cubicBezTo>
                    <a:pt x="99" y="0"/>
                    <a:pt x="100" y="1"/>
                    <a:pt x="100" y="2"/>
                  </a:cubicBezTo>
                  <a:cubicBezTo>
                    <a:pt x="100" y="3"/>
                    <a:pt x="102" y="11"/>
                    <a:pt x="114" y="11"/>
                  </a:cubicBezTo>
                  <a:cubicBezTo>
                    <a:pt x="126" y="11"/>
                    <a:pt x="127" y="4"/>
                    <a:pt x="127" y="3"/>
                  </a:cubicBezTo>
                  <a:cubicBezTo>
                    <a:pt x="127" y="1"/>
                    <a:pt x="128" y="0"/>
                    <a:pt x="130" y="0"/>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7" name="Line 900"/>
            <p:cNvSpPr>
              <a:spLocks noChangeShapeType="1"/>
            </p:cNvSpPr>
            <p:nvPr/>
          </p:nvSpPr>
          <p:spPr bwMode="auto">
            <a:xfrm>
              <a:off x="754372" y="3081998"/>
              <a:ext cx="127000" cy="1588"/>
            </a:xfrm>
            <a:prstGeom prst="line">
              <a:avLst/>
            </a:pr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8" name="Freeform 901"/>
            <p:cNvSpPr>
              <a:spLocks/>
            </p:cNvSpPr>
            <p:nvPr/>
          </p:nvSpPr>
          <p:spPr bwMode="auto">
            <a:xfrm>
              <a:off x="741672" y="3051835"/>
              <a:ext cx="136525" cy="23813"/>
            </a:xfrm>
            <a:custGeom>
              <a:avLst/>
              <a:gdLst/>
              <a:ahLst/>
              <a:cxnLst>
                <a:cxn ang="0">
                  <a:pos x="102" y="18"/>
                </a:cxn>
                <a:cxn ang="0">
                  <a:pos x="52" y="0"/>
                </a:cxn>
                <a:cxn ang="0">
                  <a:pos x="0" y="17"/>
                </a:cxn>
              </a:cxnLst>
              <a:rect l="0" t="0" r="r" b="b"/>
              <a:pathLst>
                <a:path w="102" h="18">
                  <a:moveTo>
                    <a:pt x="102" y="18"/>
                  </a:moveTo>
                  <a:cubicBezTo>
                    <a:pt x="102" y="18"/>
                    <a:pt x="81" y="0"/>
                    <a:pt x="52" y="0"/>
                  </a:cubicBezTo>
                  <a:cubicBezTo>
                    <a:pt x="34" y="0"/>
                    <a:pt x="17" y="5"/>
                    <a:pt x="0" y="17"/>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9" name="Freeform 902"/>
            <p:cNvSpPr>
              <a:spLocks/>
            </p:cNvSpPr>
            <p:nvPr/>
          </p:nvSpPr>
          <p:spPr bwMode="auto">
            <a:xfrm>
              <a:off x="732147" y="2861335"/>
              <a:ext cx="152400" cy="209550"/>
            </a:xfrm>
            <a:custGeom>
              <a:avLst/>
              <a:gdLst/>
              <a:ahLst/>
              <a:cxnLst>
                <a:cxn ang="0">
                  <a:pos x="0" y="157"/>
                </a:cxn>
                <a:cxn ang="0">
                  <a:pos x="0" y="20"/>
                </a:cxn>
                <a:cxn ang="0">
                  <a:pos x="0" y="19"/>
                </a:cxn>
                <a:cxn ang="0">
                  <a:pos x="62" y="0"/>
                </a:cxn>
                <a:cxn ang="0">
                  <a:pos x="114" y="20"/>
                </a:cxn>
                <a:cxn ang="0">
                  <a:pos x="114" y="20"/>
                </a:cxn>
                <a:cxn ang="0">
                  <a:pos x="114" y="141"/>
                </a:cxn>
              </a:cxnLst>
              <a:rect l="0" t="0" r="r" b="b"/>
              <a:pathLst>
                <a:path w="114" h="157">
                  <a:moveTo>
                    <a:pt x="0" y="157"/>
                  </a:moveTo>
                  <a:cubicBezTo>
                    <a:pt x="0" y="20"/>
                    <a:pt x="0" y="20"/>
                    <a:pt x="0" y="20"/>
                  </a:cubicBezTo>
                  <a:cubicBezTo>
                    <a:pt x="0" y="19"/>
                    <a:pt x="0" y="19"/>
                    <a:pt x="0" y="19"/>
                  </a:cubicBezTo>
                  <a:cubicBezTo>
                    <a:pt x="20" y="8"/>
                    <a:pt x="43" y="0"/>
                    <a:pt x="62" y="0"/>
                  </a:cubicBezTo>
                  <a:cubicBezTo>
                    <a:pt x="94" y="0"/>
                    <a:pt x="113" y="19"/>
                    <a:pt x="114" y="20"/>
                  </a:cubicBezTo>
                  <a:cubicBezTo>
                    <a:pt x="114" y="20"/>
                    <a:pt x="114" y="19"/>
                    <a:pt x="114" y="20"/>
                  </a:cubicBezTo>
                  <a:cubicBezTo>
                    <a:pt x="114" y="141"/>
                    <a:pt x="114" y="141"/>
                    <a:pt x="114" y="14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1"/>
                                        </p:tgtEl>
                                      </p:cBhvr>
                                      <p:by x="50000" y="100000"/>
                                    </p:animScale>
                                  </p:childTnLst>
                                </p:cTn>
                              </p:par>
                              <p:par>
                                <p:cTn id="7" presetID="1" presetClass="emph" presetSubtype="1" nodeType="withEffect">
                                  <p:stCondLst>
                                    <p:cond delay="1000"/>
                                  </p:stCondLst>
                                  <p:childTnLst>
                                    <p:set>
                                      <p:cBhvr>
                                        <p:cTn id="8" dur="indefinite"/>
                                        <p:tgtEl>
                                          <p:spTgt spid="11"/>
                                        </p:tgtEl>
                                        <p:attrNameLst>
                                          <p:attrName>fillcolor</p:attrName>
                                        </p:attrNameLst>
                                      </p:cBhvr>
                                      <p:to>
                                        <p:clrVal>
                                          <a:srgbClr val="FF2121"/>
                                        </p:clrVal>
                                      </p:to>
                                    </p:set>
                                    <p:set>
                                      <p:cBhvr>
                                        <p:cTn id="9" dur="indefinite"/>
                                        <p:tgtEl>
                                          <p:spTgt spid="11"/>
                                        </p:tgtEl>
                                        <p:attrNameLst>
                                          <p:attrName>fill.type</p:attrName>
                                        </p:attrNameLst>
                                      </p:cBhvr>
                                      <p:to>
                                        <p:strVal val="solid"/>
                                      </p:to>
                                    </p:set>
                                    <p:set>
                                      <p:cBhvr>
                                        <p:cTn id="10" dur="indefinite"/>
                                        <p:tgtEl>
                                          <p:spTgt spid="11"/>
                                        </p:tgtEl>
                                        <p:attrNameLst>
                                          <p:attrName>fill.on</p:attrName>
                                        </p:attrNameLst>
                                      </p:cBhvr>
                                      <p:to>
                                        <p:strVal val="true"/>
                                      </p:to>
                                    </p:set>
                                  </p:childTnLst>
                                </p:cTn>
                              </p:par>
                              <p:par>
                                <p:cTn id="11" presetID="10" presetClass="exit" presetSubtype="0" fill="hold" grpId="0" nodeType="withEffect">
                                  <p:stCondLst>
                                    <p:cond delay="100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ntr" presetSubtype="0" fill="hold" grpId="1"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3 : Grille Fluide avec Media </a:t>
            </a:r>
            <a:r>
              <a:rPr lang="fr-FR" dirty="0" err="1" smtClean="0"/>
              <a:t>Query</a:t>
            </a:r>
            <a:endParaRPr lang="fr-FR" dirty="0"/>
          </a:p>
        </p:txBody>
      </p:sp>
      <p:sp>
        <p:nvSpPr>
          <p:cNvPr id="3" name="Espace réservé du contenu 2"/>
          <p:cNvSpPr>
            <a:spLocks noGrp="1"/>
          </p:cNvSpPr>
          <p:nvPr>
            <p:ph idx="1"/>
          </p:nvPr>
        </p:nvSpPr>
        <p:spPr/>
        <p:txBody>
          <a:bodyPr/>
          <a:lstStyle/>
          <a:p>
            <a:r>
              <a:rPr lang="fr-FR" dirty="0" smtClean="0"/>
              <a:t> Principe :</a:t>
            </a:r>
          </a:p>
          <a:p>
            <a:pPr lvl="1"/>
            <a:r>
              <a:rPr lang="fr-FR" dirty="0" smtClean="0"/>
              <a:t>Combiner la grille fluide et les media </a:t>
            </a:r>
            <a:r>
              <a:rPr lang="fr-FR" dirty="0" err="1" smtClean="0"/>
              <a:t>queries</a:t>
            </a:r>
            <a:r>
              <a:rPr lang="fr-FR" dirty="0" smtClean="0"/>
              <a:t> pour changer la disposition des cellules suivant la largeur </a:t>
            </a:r>
            <a:r>
              <a:rPr lang="fr-FR" dirty="0" smtClean="0">
                <a:sym typeface="Wingdings" pitchFamily="2" charset="2"/>
              </a:rPr>
              <a:t> Placement des éléments différents suivant le support utilisé</a:t>
            </a: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pPr lvl="1"/>
            <a:endParaRPr lang="fr-FR" dirty="0" smtClean="0">
              <a:sym typeface="Wingdings" pitchFamily="2" charset="2"/>
            </a:endParaRPr>
          </a:p>
          <a:p>
            <a:r>
              <a:rPr lang="fr-FR" dirty="0" smtClean="0">
                <a:sym typeface="Wingdings" pitchFamily="2" charset="2"/>
              </a:rPr>
              <a:t>Exercice :</a:t>
            </a:r>
          </a:p>
          <a:p>
            <a:pPr lvl="1"/>
            <a:r>
              <a:rPr lang="fr-FR" dirty="0" smtClean="0">
                <a:sym typeface="Wingdings" pitchFamily="2" charset="2"/>
              </a:rPr>
              <a:t>Reprendre la grille fluide de l’exercice 1 et la décliner en 2 grilles suivant la largeur disponible : cas de gauche &gt; 1000 px, cas de droite &lt;= 1000 px.</a:t>
            </a:r>
            <a:endParaRPr lang="fr-FR" dirty="0" smtClean="0"/>
          </a:p>
          <a:p>
            <a:endParaRPr lang="fr-FR" dirty="0"/>
          </a:p>
        </p:txBody>
      </p:sp>
      <p:sp>
        <p:nvSpPr>
          <p:cNvPr id="4" name="Rectangle 3"/>
          <p:cNvSpPr/>
          <p:nvPr/>
        </p:nvSpPr>
        <p:spPr>
          <a:xfrm>
            <a:off x="2087393" y="299358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5" name="Rectangle 4"/>
          <p:cNvSpPr/>
          <p:nvPr/>
        </p:nvSpPr>
        <p:spPr>
          <a:xfrm>
            <a:off x="2629298" y="299358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 name="Rectangle 5"/>
          <p:cNvSpPr/>
          <p:nvPr/>
        </p:nvSpPr>
        <p:spPr>
          <a:xfrm>
            <a:off x="3170408" y="299358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7" name="Rectangle 6"/>
          <p:cNvSpPr/>
          <p:nvPr/>
        </p:nvSpPr>
        <p:spPr>
          <a:xfrm>
            <a:off x="3712313" y="2993586"/>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 name="Rectangle 7"/>
          <p:cNvSpPr/>
          <p:nvPr/>
        </p:nvSpPr>
        <p:spPr>
          <a:xfrm>
            <a:off x="2087393" y="353549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9" name="Rectangle 8"/>
          <p:cNvSpPr/>
          <p:nvPr/>
        </p:nvSpPr>
        <p:spPr>
          <a:xfrm>
            <a:off x="2629298" y="353549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0" name="Rectangle 9"/>
          <p:cNvSpPr/>
          <p:nvPr/>
        </p:nvSpPr>
        <p:spPr>
          <a:xfrm>
            <a:off x="3170408" y="353549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1" name="Rectangle 10"/>
          <p:cNvSpPr/>
          <p:nvPr/>
        </p:nvSpPr>
        <p:spPr>
          <a:xfrm>
            <a:off x="3712313" y="3535491"/>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2" name="Rectangle 11"/>
          <p:cNvSpPr/>
          <p:nvPr/>
        </p:nvSpPr>
        <p:spPr>
          <a:xfrm>
            <a:off x="2087393" y="4077395"/>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3" name="Rectangle 12"/>
          <p:cNvSpPr/>
          <p:nvPr/>
        </p:nvSpPr>
        <p:spPr>
          <a:xfrm>
            <a:off x="2629298" y="4077395"/>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4" name="Rectangle 13"/>
          <p:cNvSpPr/>
          <p:nvPr/>
        </p:nvSpPr>
        <p:spPr>
          <a:xfrm>
            <a:off x="3170408" y="4077395"/>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5" name="Rectangle 14"/>
          <p:cNvSpPr/>
          <p:nvPr/>
        </p:nvSpPr>
        <p:spPr>
          <a:xfrm>
            <a:off x="3712313" y="4077395"/>
            <a:ext cx="54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6" name="Rectangle 15"/>
          <p:cNvSpPr/>
          <p:nvPr/>
        </p:nvSpPr>
        <p:spPr>
          <a:xfrm>
            <a:off x="2084797" y="2990410"/>
            <a:ext cx="2172494" cy="1629569"/>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17" name="Rectangle 16"/>
          <p:cNvSpPr/>
          <p:nvPr/>
        </p:nvSpPr>
        <p:spPr>
          <a:xfrm>
            <a:off x="2086611" y="3535488"/>
            <a:ext cx="2170800" cy="540000"/>
          </a:xfrm>
          <a:prstGeom prst="rect">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4</a:t>
            </a:r>
          </a:p>
        </p:txBody>
      </p:sp>
      <p:sp>
        <p:nvSpPr>
          <p:cNvPr id="18" name="Rectangle 17"/>
          <p:cNvSpPr/>
          <p:nvPr/>
        </p:nvSpPr>
        <p:spPr>
          <a:xfrm>
            <a:off x="3174615" y="4078754"/>
            <a:ext cx="1080000" cy="5400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19" name="Rectangle 18"/>
          <p:cNvSpPr/>
          <p:nvPr/>
        </p:nvSpPr>
        <p:spPr>
          <a:xfrm>
            <a:off x="2089785" y="4077393"/>
            <a:ext cx="1083600" cy="540000"/>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20" name="Rectangle 19"/>
          <p:cNvSpPr/>
          <p:nvPr/>
        </p:nvSpPr>
        <p:spPr>
          <a:xfrm>
            <a:off x="2630330" y="2994944"/>
            <a:ext cx="1623600" cy="540000"/>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3</a:t>
            </a:r>
          </a:p>
        </p:txBody>
      </p:sp>
      <p:sp>
        <p:nvSpPr>
          <p:cNvPr id="21" name="Rectangle 20"/>
          <p:cNvSpPr/>
          <p:nvPr/>
        </p:nvSpPr>
        <p:spPr>
          <a:xfrm>
            <a:off x="2089786" y="2993584"/>
            <a:ext cx="540000" cy="540000"/>
          </a:xfrm>
          <a:prstGeom prst="rect">
            <a:avLst/>
          </a:prstGeom>
          <a:solidFill>
            <a:srgbClr val="0098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1</a:t>
            </a:r>
          </a:p>
        </p:txBody>
      </p:sp>
      <p:grpSp>
        <p:nvGrpSpPr>
          <p:cNvPr id="87" name="Groupe 86"/>
          <p:cNvGrpSpPr/>
          <p:nvPr/>
        </p:nvGrpSpPr>
        <p:grpSpPr>
          <a:xfrm>
            <a:off x="6374550" y="2764986"/>
            <a:ext cx="1438707" cy="2161019"/>
            <a:chOff x="6374550" y="2264230"/>
            <a:chExt cx="1438707" cy="2161019"/>
          </a:xfrm>
        </p:grpSpPr>
        <p:sp>
          <p:nvSpPr>
            <p:cNvPr id="58" name="Rectangle 57"/>
            <p:cNvSpPr/>
            <p:nvPr/>
          </p:nvSpPr>
          <p:spPr>
            <a:xfrm>
              <a:off x="6374550" y="2264230"/>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59" name="Rectangle 58"/>
            <p:cNvSpPr/>
            <p:nvPr/>
          </p:nvSpPr>
          <p:spPr>
            <a:xfrm>
              <a:off x="6374550" y="2806135"/>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0" name="Rectangle 59"/>
            <p:cNvSpPr/>
            <p:nvPr/>
          </p:nvSpPr>
          <p:spPr>
            <a:xfrm>
              <a:off x="6374550" y="3345658"/>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1" name="Rectangle 60"/>
            <p:cNvSpPr/>
            <p:nvPr/>
          </p:nvSpPr>
          <p:spPr>
            <a:xfrm>
              <a:off x="6734119" y="2264230"/>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2" name="Rectangle 61"/>
            <p:cNvSpPr/>
            <p:nvPr/>
          </p:nvSpPr>
          <p:spPr>
            <a:xfrm>
              <a:off x="6734119" y="2806135"/>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3" name="Rectangle 62"/>
            <p:cNvSpPr/>
            <p:nvPr/>
          </p:nvSpPr>
          <p:spPr>
            <a:xfrm>
              <a:off x="6734119" y="3345658"/>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4" name="Rectangle 63"/>
            <p:cNvSpPr/>
            <p:nvPr/>
          </p:nvSpPr>
          <p:spPr>
            <a:xfrm>
              <a:off x="7093687" y="2264230"/>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5" name="Rectangle 64"/>
            <p:cNvSpPr/>
            <p:nvPr/>
          </p:nvSpPr>
          <p:spPr>
            <a:xfrm>
              <a:off x="7093687" y="2806135"/>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6" name="Rectangle 65"/>
            <p:cNvSpPr/>
            <p:nvPr/>
          </p:nvSpPr>
          <p:spPr>
            <a:xfrm>
              <a:off x="7093687" y="3345658"/>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7" name="Rectangle 66"/>
            <p:cNvSpPr/>
            <p:nvPr/>
          </p:nvSpPr>
          <p:spPr>
            <a:xfrm>
              <a:off x="7453257" y="2264230"/>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8" name="Rectangle 67"/>
            <p:cNvSpPr/>
            <p:nvPr/>
          </p:nvSpPr>
          <p:spPr>
            <a:xfrm>
              <a:off x="7453257" y="2806135"/>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69" name="Rectangle 68"/>
            <p:cNvSpPr/>
            <p:nvPr/>
          </p:nvSpPr>
          <p:spPr>
            <a:xfrm>
              <a:off x="7453257" y="3345658"/>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79" name="Rectangle 78"/>
            <p:cNvSpPr/>
            <p:nvPr/>
          </p:nvSpPr>
          <p:spPr>
            <a:xfrm>
              <a:off x="6377249" y="3885249"/>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0" name="Rectangle 79"/>
            <p:cNvSpPr/>
            <p:nvPr/>
          </p:nvSpPr>
          <p:spPr>
            <a:xfrm>
              <a:off x="6733643" y="3885249"/>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1" name="Rectangle 80"/>
            <p:cNvSpPr/>
            <p:nvPr/>
          </p:nvSpPr>
          <p:spPr>
            <a:xfrm>
              <a:off x="7093211" y="3885249"/>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2" name="Rectangle 81"/>
            <p:cNvSpPr/>
            <p:nvPr/>
          </p:nvSpPr>
          <p:spPr>
            <a:xfrm>
              <a:off x="7452781" y="3885249"/>
              <a:ext cx="360000" cy="540000"/>
            </a:xfrm>
            <a:prstGeom prst="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pSp>
      <p:sp>
        <p:nvSpPr>
          <p:cNvPr id="93" name="Rectangle 92"/>
          <p:cNvSpPr/>
          <p:nvPr/>
        </p:nvSpPr>
        <p:spPr>
          <a:xfrm>
            <a:off x="6377940" y="2764984"/>
            <a:ext cx="726983" cy="540000"/>
          </a:xfrm>
          <a:prstGeom prst="rect">
            <a:avLst/>
          </a:prstGeom>
          <a:solidFill>
            <a:srgbClr val="0098C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94" name="Rectangle 93"/>
          <p:cNvSpPr/>
          <p:nvPr/>
        </p:nvSpPr>
        <p:spPr>
          <a:xfrm>
            <a:off x="7093745" y="2766344"/>
            <a:ext cx="727459" cy="540000"/>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2</a:t>
            </a:r>
          </a:p>
        </p:txBody>
      </p:sp>
      <p:sp>
        <p:nvSpPr>
          <p:cNvPr id="95" name="Rectangle 94"/>
          <p:cNvSpPr/>
          <p:nvPr/>
        </p:nvSpPr>
        <p:spPr>
          <a:xfrm>
            <a:off x="6375243" y="3306888"/>
            <a:ext cx="1440000" cy="540000"/>
          </a:xfrm>
          <a:prstGeom prst="rect">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4</a:t>
            </a:r>
          </a:p>
        </p:txBody>
      </p:sp>
      <p:sp>
        <p:nvSpPr>
          <p:cNvPr id="96" name="Rectangle 95"/>
          <p:cNvSpPr/>
          <p:nvPr/>
        </p:nvSpPr>
        <p:spPr>
          <a:xfrm>
            <a:off x="6370320" y="3848793"/>
            <a:ext cx="1443264" cy="540000"/>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4</a:t>
            </a:r>
          </a:p>
        </p:txBody>
      </p:sp>
      <p:sp>
        <p:nvSpPr>
          <p:cNvPr id="97" name="Rectangle 96"/>
          <p:cNvSpPr/>
          <p:nvPr/>
        </p:nvSpPr>
        <p:spPr>
          <a:xfrm>
            <a:off x="6372225" y="4388384"/>
            <a:ext cx="1443264" cy="5400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2">
                    <a:lumMod val="50000"/>
                  </a:schemeClr>
                </a:solidFill>
              </a:rPr>
              <a:t>4</a:t>
            </a:r>
          </a:p>
        </p:txBody>
      </p:sp>
      <p:sp>
        <p:nvSpPr>
          <p:cNvPr id="98" name="Flèche droite 97"/>
          <p:cNvSpPr/>
          <p:nvPr/>
        </p:nvSpPr>
        <p:spPr>
          <a:xfrm>
            <a:off x="4752975" y="3548756"/>
            <a:ext cx="1095375" cy="514350"/>
          </a:xfrm>
          <a:prstGeom prst="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99" name="ZoneTexte 98"/>
          <p:cNvSpPr txBox="1"/>
          <p:nvPr/>
        </p:nvSpPr>
        <p:spPr>
          <a:xfrm>
            <a:off x="4500563" y="4053581"/>
            <a:ext cx="1590675" cy="276999"/>
          </a:xfrm>
          <a:prstGeom prst="rect">
            <a:avLst/>
          </a:prstGeom>
          <a:noFill/>
        </p:spPr>
        <p:txBody>
          <a:bodyPr wrap="square" rtlCol="0">
            <a:spAutoFit/>
          </a:bodyPr>
          <a:lstStyle/>
          <a:p>
            <a:pPr algn="ctr"/>
            <a:r>
              <a:rPr lang="fr-FR" sz="1200" b="1" dirty="0" smtClean="0">
                <a:solidFill>
                  <a:schemeClr val="tx2">
                    <a:lumMod val="50000"/>
                  </a:schemeClr>
                </a:solidFill>
              </a:rPr>
              <a:t>Largeur plus petite</a:t>
            </a:r>
          </a:p>
        </p:txBody>
      </p:sp>
      <p:grpSp>
        <p:nvGrpSpPr>
          <p:cNvPr id="100" name="Groupe 197"/>
          <p:cNvGrpSpPr>
            <a:grpSpLocks noChangeAspect="1"/>
          </p:cNvGrpSpPr>
          <p:nvPr/>
        </p:nvGrpSpPr>
        <p:grpSpPr>
          <a:xfrm>
            <a:off x="8977783" y="249312"/>
            <a:ext cx="540000" cy="421258"/>
            <a:chOff x="581335" y="2861335"/>
            <a:chExt cx="303212" cy="236538"/>
          </a:xfrm>
        </p:grpSpPr>
        <p:sp>
          <p:nvSpPr>
            <p:cNvPr id="101" name="Freeform 898"/>
            <p:cNvSpPr>
              <a:spLocks noChangeAspect="1" noEditPoints="1"/>
            </p:cNvSpPr>
            <p:nvPr/>
          </p:nvSpPr>
          <p:spPr bwMode="auto">
            <a:xfrm>
              <a:off x="581335" y="2861335"/>
              <a:ext cx="152400" cy="220663"/>
            </a:xfrm>
            <a:custGeom>
              <a:avLst/>
              <a:gdLst/>
              <a:ahLst/>
              <a:cxnLst>
                <a:cxn ang="0">
                  <a:pos x="1" y="166"/>
                </a:cxn>
                <a:cxn ang="0">
                  <a:pos x="1" y="20"/>
                </a:cxn>
                <a:cxn ang="0">
                  <a:pos x="1" y="20"/>
                </a:cxn>
                <a:cxn ang="0">
                  <a:pos x="53" y="0"/>
                </a:cxn>
                <a:cxn ang="0">
                  <a:pos x="114" y="19"/>
                </a:cxn>
                <a:cxn ang="0">
                  <a:pos x="108" y="160"/>
                </a:cxn>
                <a:cxn ang="0">
                  <a:pos x="56" y="143"/>
                </a:cxn>
                <a:cxn ang="0">
                  <a:pos x="5" y="161"/>
                </a:cxn>
              </a:cxnLst>
              <a:rect l="0" t="0" r="r" b="b"/>
              <a:pathLst>
                <a:path w="114" h="166">
                  <a:moveTo>
                    <a:pt x="1" y="166"/>
                  </a:moveTo>
                  <a:cubicBezTo>
                    <a:pt x="1" y="20"/>
                    <a:pt x="1" y="20"/>
                    <a:pt x="1" y="20"/>
                  </a:cubicBezTo>
                  <a:cubicBezTo>
                    <a:pt x="1" y="19"/>
                    <a:pt x="0" y="20"/>
                    <a:pt x="1" y="20"/>
                  </a:cubicBezTo>
                  <a:cubicBezTo>
                    <a:pt x="1" y="19"/>
                    <a:pt x="20" y="0"/>
                    <a:pt x="53" y="0"/>
                  </a:cubicBezTo>
                  <a:cubicBezTo>
                    <a:pt x="71" y="0"/>
                    <a:pt x="94" y="8"/>
                    <a:pt x="114" y="19"/>
                  </a:cubicBezTo>
                  <a:moveTo>
                    <a:pt x="108" y="160"/>
                  </a:moveTo>
                  <a:cubicBezTo>
                    <a:pt x="91" y="148"/>
                    <a:pt x="73" y="143"/>
                    <a:pt x="56" y="143"/>
                  </a:cubicBezTo>
                  <a:cubicBezTo>
                    <a:pt x="26" y="143"/>
                    <a:pt x="6" y="161"/>
                    <a:pt x="5" y="16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02" name="Freeform 899"/>
            <p:cNvSpPr>
              <a:spLocks/>
            </p:cNvSpPr>
            <p:nvPr/>
          </p:nvSpPr>
          <p:spPr bwMode="auto">
            <a:xfrm>
              <a:off x="581335" y="3081998"/>
              <a:ext cx="173038" cy="15875"/>
            </a:xfrm>
            <a:custGeom>
              <a:avLst/>
              <a:gdLst/>
              <a:ahLst/>
              <a:cxnLst>
                <a:cxn ang="0">
                  <a:pos x="0" y="0"/>
                </a:cxn>
                <a:cxn ang="0">
                  <a:pos x="97" y="0"/>
                </a:cxn>
                <a:cxn ang="0">
                  <a:pos x="100" y="2"/>
                </a:cxn>
                <a:cxn ang="0">
                  <a:pos x="114" y="11"/>
                </a:cxn>
                <a:cxn ang="0">
                  <a:pos x="127" y="3"/>
                </a:cxn>
                <a:cxn ang="0">
                  <a:pos x="130" y="0"/>
                </a:cxn>
              </a:cxnLst>
              <a:rect l="0" t="0" r="r" b="b"/>
              <a:pathLst>
                <a:path w="130" h="11">
                  <a:moveTo>
                    <a:pt x="0" y="0"/>
                  </a:moveTo>
                  <a:cubicBezTo>
                    <a:pt x="97" y="0"/>
                    <a:pt x="97" y="0"/>
                    <a:pt x="97" y="0"/>
                  </a:cubicBezTo>
                  <a:cubicBezTo>
                    <a:pt x="99" y="0"/>
                    <a:pt x="100" y="1"/>
                    <a:pt x="100" y="2"/>
                  </a:cubicBezTo>
                  <a:cubicBezTo>
                    <a:pt x="100" y="3"/>
                    <a:pt x="102" y="11"/>
                    <a:pt x="114" y="11"/>
                  </a:cubicBezTo>
                  <a:cubicBezTo>
                    <a:pt x="126" y="11"/>
                    <a:pt x="127" y="4"/>
                    <a:pt x="127" y="3"/>
                  </a:cubicBezTo>
                  <a:cubicBezTo>
                    <a:pt x="127" y="1"/>
                    <a:pt x="128" y="0"/>
                    <a:pt x="130" y="0"/>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03" name="Line 900"/>
            <p:cNvSpPr>
              <a:spLocks noChangeShapeType="1"/>
            </p:cNvSpPr>
            <p:nvPr/>
          </p:nvSpPr>
          <p:spPr bwMode="auto">
            <a:xfrm>
              <a:off x="754372" y="3081998"/>
              <a:ext cx="127000" cy="1588"/>
            </a:xfrm>
            <a:prstGeom prst="line">
              <a:avLst/>
            </a:pr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04" name="Freeform 901"/>
            <p:cNvSpPr>
              <a:spLocks/>
            </p:cNvSpPr>
            <p:nvPr/>
          </p:nvSpPr>
          <p:spPr bwMode="auto">
            <a:xfrm>
              <a:off x="741672" y="3051835"/>
              <a:ext cx="136525" cy="23813"/>
            </a:xfrm>
            <a:custGeom>
              <a:avLst/>
              <a:gdLst/>
              <a:ahLst/>
              <a:cxnLst>
                <a:cxn ang="0">
                  <a:pos x="102" y="18"/>
                </a:cxn>
                <a:cxn ang="0">
                  <a:pos x="52" y="0"/>
                </a:cxn>
                <a:cxn ang="0">
                  <a:pos x="0" y="17"/>
                </a:cxn>
              </a:cxnLst>
              <a:rect l="0" t="0" r="r" b="b"/>
              <a:pathLst>
                <a:path w="102" h="18">
                  <a:moveTo>
                    <a:pt x="102" y="18"/>
                  </a:moveTo>
                  <a:cubicBezTo>
                    <a:pt x="102" y="18"/>
                    <a:pt x="81" y="0"/>
                    <a:pt x="52" y="0"/>
                  </a:cubicBezTo>
                  <a:cubicBezTo>
                    <a:pt x="34" y="0"/>
                    <a:pt x="17" y="5"/>
                    <a:pt x="0" y="17"/>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sp>
          <p:nvSpPr>
            <p:cNvPr id="105" name="Freeform 902"/>
            <p:cNvSpPr>
              <a:spLocks/>
            </p:cNvSpPr>
            <p:nvPr/>
          </p:nvSpPr>
          <p:spPr bwMode="auto">
            <a:xfrm>
              <a:off x="732147" y="2861335"/>
              <a:ext cx="152400" cy="209550"/>
            </a:xfrm>
            <a:custGeom>
              <a:avLst/>
              <a:gdLst/>
              <a:ahLst/>
              <a:cxnLst>
                <a:cxn ang="0">
                  <a:pos x="0" y="157"/>
                </a:cxn>
                <a:cxn ang="0">
                  <a:pos x="0" y="20"/>
                </a:cxn>
                <a:cxn ang="0">
                  <a:pos x="0" y="19"/>
                </a:cxn>
                <a:cxn ang="0">
                  <a:pos x="62" y="0"/>
                </a:cxn>
                <a:cxn ang="0">
                  <a:pos x="114" y="20"/>
                </a:cxn>
                <a:cxn ang="0">
                  <a:pos x="114" y="20"/>
                </a:cxn>
                <a:cxn ang="0">
                  <a:pos x="114" y="141"/>
                </a:cxn>
              </a:cxnLst>
              <a:rect l="0" t="0" r="r" b="b"/>
              <a:pathLst>
                <a:path w="114" h="157">
                  <a:moveTo>
                    <a:pt x="0" y="157"/>
                  </a:moveTo>
                  <a:cubicBezTo>
                    <a:pt x="0" y="20"/>
                    <a:pt x="0" y="20"/>
                    <a:pt x="0" y="20"/>
                  </a:cubicBezTo>
                  <a:cubicBezTo>
                    <a:pt x="0" y="19"/>
                    <a:pt x="0" y="19"/>
                    <a:pt x="0" y="19"/>
                  </a:cubicBezTo>
                  <a:cubicBezTo>
                    <a:pt x="20" y="8"/>
                    <a:pt x="43" y="0"/>
                    <a:pt x="62" y="0"/>
                  </a:cubicBezTo>
                  <a:cubicBezTo>
                    <a:pt x="94" y="0"/>
                    <a:pt x="113" y="19"/>
                    <a:pt x="114" y="20"/>
                  </a:cubicBezTo>
                  <a:cubicBezTo>
                    <a:pt x="114" y="20"/>
                    <a:pt x="114" y="19"/>
                    <a:pt x="114" y="20"/>
                  </a:cubicBezTo>
                  <a:cubicBezTo>
                    <a:pt x="114" y="141"/>
                    <a:pt x="114" y="141"/>
                    <a:pt x="114" y="141"/>
                  </a:cubicBezTo>
                </a:path>
              </a:pathLst>
            </a:custGeom>
            <a:noFill/>
            <a:ln w="19050" cap="flat">
              <a:solidFill>
                <a:srgbClr val="0070C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wipe(left)">
                                      <p:cBhvr>
                                        <p:cTn id="10" dur="500"/>
                                        <p:tgtEl>
                                          <p:spTgt spid="9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7"/>
                                        </p:tgtEl>
                                        <p:attrNameLst>
                                          <p:attrName>style.visibility</p:attrName>
                                        </p:attrNameLst>
                                      </p:cBhvr>
                                      <p:to>
                                        <p:strVal val="visible"/>
                                      </p:to>
                                    </p:set>
                                    <p:animEffect transition="in" filter="fade">
                                      <p:cBhvr>
                                        <p:cTn id="14" dur="500"/>
                                        <p:tgtEl>
                                          <p:spTgt spid="8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9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5251</TotalTime>
  <Words>540</Words>
  <Application>Microsoft Office PowerPoint</Application>
  <PresentationFormat>Format A4 (210 x 297 mm)</PresentationFormat>
  <Paragraphs>163</Paragraphs>
  <Slides>18</Slides>
  <Notes>1</Notes>
  <HiddenSlides>0</HiddenSlides>
  <MMClips>0</MMClips>
  <ScaleCrop>false</ScaleCrop>
  <HeadingPairs>
    <vt:vector size="6" baseType="variant">
      <vt:variant>
        <vt:lpstr>Thème</vt:lpstr>
      </vt:variant>
      <vt:variant>
        <vt:i4>5</vt:i4>
      </vt:variant>
      <vt:variant>
        <vt:lpstr>Serveurs OLE incorporés</vt:lpstr>
      </vt:variant>
      <vt:variant>
        <vt:i4>1</vt:i4>
      </vt:variant>
      <vt:variant>
        <vt:lpstr>Titres des diapositives</vt:lpstr>
      </vt:variant>
      <vt:variant>
        <vt:i4>18</vt:i4>
      </vt:variant>
    </vt:vector>
  </HeadingPairs>
  <TitlesOfParts>
    <vt:vector size="24" baseType="lpstr">
      <vt:lpstr>ppt_Template_Capgemini</vt:lpstr>
      <vt:lpstr>Closing slides</vt:lpstr>
      <vt:lpstr>Section break</vt:lpstr>
      <vt:lpstr>1_ppt_Template_Capgemini</vt:lpstr>
      <vt:lpstr>2_ppt_Template_Capgemini</vt:lpstr>
      <vt:lpstr>think-cell Slide</vt:lpstr>
      <vt:lpstr>Lunch &amp; Learn Responsive Design</vt:lpstr>
      <vt:lpstr>Sommaire</vt:lpstr>
      <vt:lpstr>Diapositive 3</vt:lpstr>
      <vt:lpstr>« Définition » du Responsive Design</vt:lpstr>
      <vt:lpstr>Exemple</vt:lpstr>
      <vt:lpstr>Diapositive 6</vt:lpstr>
      <vt:lpstr>Exercice 1 : Grille Fluide</vt:lpstr>
      <vt:lpstr>Exercice 2 : Media Query</vt:lpstr>
      <vt:lpstr>Exercice 3 : Grille Fluide avec Media Query</vt:lpstr>
      <vt:lpstr>Diapositive 10</vt:lpstr>
      <vt:lpstr>Présentation de Boostrap</vt:lpstr>
      <vt:lpstr>Exercice 4 : Utilisation du Framework</vt:lpstr>
      <vt:lpstr>Diapositive 13</vt:lpstr>
      <vt:lpstr>Présentation de Materialize</vt:lpstr>
      <vt:lpstr>Exercice 5 : Utilisation du Framework</vt:lpstr>
      <vt:lpstr>Diapositive 16</vt:lpstr>
      <vt:lpstr>LESS, Sass</vt:lpstr>
      <vt:lpstr>Images Responsive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Tips</dc:subject>
  <dc:creator>Capgemini</dc:creator>
  <cp:lastModifiedBy>Julien DELOBELLE (judelobe)</cp:lastModifiedBy>
  <cp:revision>430</cp:revision>
  <dcterms:created xsi:type="dcterms:W3CDTF">2012-06-29T14:53:14Z</dcterms:created>
  <dcterms:modified xsi:type="dcterms:W3CDTF">2015-11-24T12:53:46Z</dcterms:modified>
</cp:coreProperties>
</file>