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  <p:sldMasterId id="2147483976" r:id="rId5"/>
    <p:sldMasterId id="2147483946" r:id="rId6"/>
  </p:sldMasterIdLst>
  <p:notesMasterIdLst>
    <p:notesMasterId r:id="rId16"/>
  </p:notesMasterIdLst>
  <p:handoutMasterIdLst>
    <p:handoutMasterId r:id="rId17"/>
  </p:handoutMasterIdLst>
  <p:sldIdLst>
    <p:sldId id="501" r:id="rId7"/>
    <p:sldId id="502" r:id="rId8"/>
    <p:sldId id="503" r:id="rId9"/>
    <p:sldId id="504" r:id="rId10"/>
    <p:sldId id="505" r:id="rId11"/>
    <p:sldId id="506" r:id="rId12"/>
    <p:sldId id="507" r:id="rId13"/>
    <p:sldId id="508" r:id="rId14"/>
    <p:sldId id="509" r:id="rId15"/>
  </p:sldIdLst>
  <p:sldSz cx="9144000" cy="5143500" type="screen16x9"/>
  <p:notesSz cx="6797675" cy="9926638"/>
  <p:custDataLst>
    <p:tags r:id="rId18"/>
  </p:custDataLst>
  <p:defaultTextStyle>
    <a:defPPr>
      <a:defRPr lang="de-DE"/>
    </a:defPPr>
    <a:lvl1pPr marL="0" algn="l" defTabSz="816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100" algn="l" defTabSz="816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200" algn="l" defTabSz="816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299" algn="l" defTabSz="816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398" algn="l" defTabSz="816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0497" algn="l" defTabSz="816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8596" algn="l" defTabSz="816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6696" algn="l" defTabSz="816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4796" algn="l" defTabSz="816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61">
          <p15:clr>
            <a:srgbClr val="A4A3A4"/>
          </p15:clr>
        </p15:guide>
        <p15:guide id="2" orient="horz" pos="707">
          <p15:clr>
            <a:srgbClr val="A4A3A4"/>
          </p15:clr>
        </p15:guide>
        <p15:guide id="3" orient="horz" pos="797">
          <p15:clr>
            <a:srgbClr val="A4A3A4"/>
          </p15:clr>
        </p15:guide>
        <p15:guide id="4" orient="horz" pos="2612">
          <p15:clr>
            <a:srgbClr val="A4A3A4"/>
          </p15:clr>
        </p15:guide>
        <p15:guide id="5" orient="horz" pos="1781">
          <p15:clr>
            <a:srgbClr val="A4A3A4"/>
          </p15:clr>
        </p15:guide>
        <p15:guide id="6" pos="2880">
          <p15:clr>
            <a:srgbClr val="A4A3A4"/>
          </p15:clr>
        </p15:guide>
        <p15:guide id="7" pos="5562">
          <p15:clr>
            <a:srgbClr val="A4A3A4"/>
          </p15:clr>
        </p15:guide>
        <p15:guide id="8" pos="2808">
          <p15:clr>
            <a:srgbClr val="A4A3A4"/>
          </p15:clr>
        </p15:guide>
        <p15:guide id="9" pos="2952">
          <p15:clr>
            <a:srgbClr val="A4A3A4"/>
          </p15:clr>
        </p15:guide>
        <p15:guide id="10" pos="198">
          <p15:clr>
            <a:srgbClr val="A4A3A4"/>
          </p15:clr>
        </p15:guide>
        <p15:guide id="11" pos="388">
          <p15:clr>
            <a:srgbClr val="A4A3A4"/>
          </p15:clr>
        </p15:guide>
        <p15:guide id="12" pos="53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lis Partington" initials="MP" lastIdx="28" clrIdx="0"/>
  <p:cmAuthor id="1" name="ramarao" initials="r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CC"/>
    <a:srgbClr val="3A579F"/>
    <a:srgbClr val="000000"/>
    <a:srgbClr val="FFBC1D"/>
    <a:srgbClr val="EEECE8"/>
    <a:srgbClr val="FFFFFF"/>
    <a:srgbClr val="0098CC"/>
    <a:srgbClr val="D03833"/>
    <a:srgbClr val="805924"/>
    <a:srgbClr val="7263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89700" autoAdjust="0"/>
  </p:normalViewPr>
  <p:slideViewPr>
    <p:cSldViewPr snapToGrid="0">
      <p:cViewPr varScale="1">
        <p:scale>
          <a:sx n="147" d="100"/>
          <a:sy n="147" d="100"/>
        </p:scale>
        <p:origin x="834" y="114"/>
      </p:cViewPr>
      <p:guideLst>
        <p:guide orient="horz" pos="2961"/>
        <p:guide orient="horz" pos="707"/>
        <p:guide orient="horz" pos="797"/>
        <p:guide orient="horz" pos="2612"/>
        <p:guide orient="horz" pos="1781"/>
        <p:guide pos="2880"/>
        <p:guide pos="5562"/>
        <p:guide pos="2808"/>
        <p:guide pos="2952"/>
        <p:guide pos="198"/>
        <p:guide pos="388"/>
        <p:guide pos="537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3246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495793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5793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© 2012 Capgemini. All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rights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reserved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.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5793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7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8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0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0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01" algn="l" defTabSz="77920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02" algn="l" defTabSz="77920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03" algn="l" defTabSz="77920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405" algn="l" defTabSz="77920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006" algn="l" defTabSz="77920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607" algn="l" defTabSz="77920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209" algn="l" defTabSz="77920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6810" algn="l" defTabSz="77920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nb-NO" b="1" dirty="0" smtClean="0"/>
              <a:t>For alle samlinger:</a:t>
            </a:r>
          </a:p>
          <a:p>
            <a:pPr marL="171450" indent="-171450">
              <a:buFontTx/>
              <a:buChar char="-"/>
            </a:pPr>
            <a:r>
              <a:rPr lang="nb-NO" b="0" dirty="0" smtClean="0"/>
              <a:t>Hva skal du gjøre med det har lært inn i prosjektet, og hvordan vet vi at du har gjort</a:t>
            </a:r>
            <a:r>
              <a:rPr lang="nb-NO" b="0" baseline="0" dirty="0" smtClean="0"/>
              <a:t> det (send en e-mail, blogge/poste erfaringer)</a:t>
            </a:r>
          </a:p>
          <a:p>
            <a:pPr marL="171450" indent="-171450">
              <a:buFontTx/>
              <a:buChar char="-"/>
            </a:pPr>
            <a:r>
              <a:rPr lang="nb-NO" b="0" baseline="0" dirty="0" smtClean="0"/>
              <a:t>Forventninger til samling</a:t>
            </a:r>
          </a:p>
          <a:p>
            <a:pPr marL="171450" indent="-171450">
              <a:buFontTx/>
              <a:buChar char="-"/>
            </a:pPr>
            <a:r>
              <a:rPr lang="nb-NO" b="0" baseline="0" dirty="0" smtClean="0"/>
              <a:t>Avstemming</a:t>
            </a:r>
          </a:p>
          <a:p>
            <a:pPr marL="171450" indent="-171450">
              <a:buFontTx/>
              <a:buChar char="-"/>
            </a:pPr>
            <a:r>
              <a:rPr lang="nb-NO" b="0" baseline="0" dirty="0" smtClean="0"/>
              <a:t>Feedbacksessions med forskjellige teknikker</a:t>
            </a:r>
          </a:p>
          <a:p>
            <a:pPr marL="171450" indent="-171450">
              <a:buFontTx/>
              <a:buChar char="-"/>
            </a:pPr>
            <a:r>
              <a:rPr lang="nb-NO" b="0" baseline="0" dirty="0" smtClean="0"/>
              <a:t>Forslag til erfaringsutveksling: Test ut minst 1 ting fra samling i prosjekt – skal si hva man skal teste ut (skrive «kontrakt» som leveres til en annen på kurset). Erfaringsutveksling neste gang basert på «kontrakt».</a:t>
            </a:r>
          </a:p>
          <a:p>
            <a:pPr marL="171450" indent="-171450">
              <a:buFontTx/>
              <a:buChar char="-"/>
            </a:pPr>
            <a:r>
              <a:rPr lang="nb-NO" b="0" baseline="0" dirty="0" smtClean="0"/>
              <a:t>Bruk elementer fra </a:t>
            </a:r>
            <a:r>
              <a:rPr lang="nb-NO" b="0" baseline="0" dirty="0" err="1" smtClean="0"/>
              <a:t>Show&amp;Tell</a:t>
            </a:r>
            <a:r>
              <a:rPr lang="nb-NO" b="0" baseline="0" dirty="0" smtClean="0"/>
              <a:t> gjennom alle samlinger og referer til dette i samling 4.</a:t>
            </a:r>
            <a:endParaRPr lang="nb-NO" b="0" dirty="0" smtClean="0"/>
          </a:p>
          <a:p>
            <a:endParaRPr lang="nb-NO" b="1" dirty="0" smtClean="0"/>
          </a:p>
          <a:p>
            <a:endParaRPr lang="nb-NO" b="1" dirty="0" smtClean="0"/>
          </a:p>
          <a:p>
            <a:r>
              <a:rPr lang="nb-NO" b="1" dirty="0" smtClean="0"/>
              <a:t>Samling 1</a:t>
            </a:r>
          </a:p>
          <a:p>
            <a:r>
              <a:rPr lang="nb-NO" dirty="0" smtClean="0"/>
              <a:t>Introduksjon</a:t>
            </a:r>
            <a:r>
              <a:rPr lang="nb-NO" baseline="0" dirty="0" smtClean="0"/>
              <a:t> til Agile Architecture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Forventninger til kurset (se muligheter istedenfor utfordringer)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Gjennomgang av kursprogram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nb-NO" baseline="0" dirty="0" smtClean="0"/>
              <a:t>Introduksjon av alle på kurset med deres arkitekturutfordringer/-muligheter i prosjekt (hjemmelekse)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Forskjell på Agile/Solution/Enterprise Architecture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Agile/Lean – hvorfor skal vi kunne arkitektur</a:t>
            </a:r>
          </a:p>
          <a:p>
            <a:pPr marL="171450" indent="-171450">
              <a:buFontTx/>
              <a:buChar char="-"/>
            </a:pPr>
            <a:endParaRPr lang="nb-NO" baseline="0" dirty="0" smtClean="0"/>
          </a:p>
          <a:p>
            <a:pPr marL="0" indent="0">
              <a:buFontTx/>
              <a:buNone/>
            </a:pPr>
            <a:r>
              <a:rPr lang="nb-NO" baseline="0" dirty="0" err="1" smtClean="0"/>
              <a:t>TEchnoVision</a:t>
            </a:r>
            <a:r>
              <a:rPr lang="nb-NO" baseline="0" dirty="0" smtClean="0"/>
              <a:t>/Digital </a:t>
            </a:r>
            <a:r>
              <a:rPr lang="nb-NO" baseline="0" dirty="0" err="1" smtClean="0"/>
              <a:t>Tranformation</a:t>
            </a:r>
            <a:endParaRPr lang="nb-NO" baseline="0" dirty="0" smtClean="0"/>
          </a:p>
          <a:p>
            <a:pPr marL="171450" indent="-171450">
              <a:buFontTx/>
              <a:buChar char="-"/>
            </a:pPr>
            <a:r>
              <a:rPr lang="nb-NO" baseline="0" dirty="0" smtClean="0"/>
              <a:t>Kort intro til </a:t>
            </a:r>
            <a:r>
              <a:rPr lang="nb-NO" baseline="0" dirty="0" err="1" smtClean="0"/>
              <a:t>TechnoVision</a:t>
            </a:r>
            <a:endParaRPr lang="nb-NO" baseline="0" dirty="0" smtClean="0"/>
          </a:p>
          <a:p>
            <a:pPr marL="171450" indent="-171450">
              <a:buFontTx/>
              <a:buChar char="-"/>
            </a:pPr>
            <a:r>
              <a:rPr lang="nb-NO" baseline="0" dirty="0" smtClean="0"/>
              <a:t>Vår «</a:t>
            </a:r>
            <a:r>
              <a:rPr lang="nb-NO" baseline="0" dirty="0" err="1" smtClean="0"/>
              <a:t>take</a:t>
            </a:r>
            <a:r>
              <a:rPr lang="nb-NO" baseline="0" dirty="0" smtClean="0"/>
              <a:t>» på </a:t>
            </a:r>
            <a:r>
              <a:rPr lang="nb-NO" baseline="0" dirty="0" err="1" smtClean="0"/>
              <a:t>TechnoVision</a:t>
            </a:r>
            <a:r>
              <a:rPr lang="nb-NO" baseline="0" dirty="0" smtClean="0"/>
              <a:t> med CE (</a:t>
            </a:r>
            <a:r>
              <a:rPr lang="nb-NO" baseline="0" dirty="0" err="1" smtClean="0"/>
              <a:t>Customer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Experience</a:t>
            </a:r>
            <a:r>
              <a:rPr lang="nb-NO" baseline="0" dirty="0" smtClean="0"/>
              <a:t>), EP (</a:t>
            </a:r>
            <a:r>
              <a:rPr lang="nb-NO" baseline="0" dirty="0" err="1" smtClean="0"/>
              <a:t>Efficient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Processes</a:t>
            </a:r>
            <a:r>
              <a:rPr lang="nb-NO" baseline="0" dirty="0" smtClean="0"/>
              <a:t>), BM (Business Models)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Presentasjon om Digital </a:t>
            </a:r>
            <a:r>
              <a:rPr lang="nb-NO" baseline="0" dirty="0" err="1" smtClean="0"/>
              <a:t>Transformation</a:t>
            </a:r>
            <a:r>
              <a:rPr lang="nb-NO" baseline="0" dirty="0" smtClean="0"/>
              <a:t> av CC?!?</a:t>
            </a:r>
          </a:p>
          <a:p>
            <a:pPr marL="171450" indent="-171450">
              <a:buFontTx/>
              <a:buChar char="-"/>
            </a:pPr>
            <a:endParaRPr lang="nb-NO" baseline="0" dirty="0" smtClean="0"/>
          </a:p>
          <a:p>
            <a:pPr marL="0" indent="0">
              <a:buFontTx/>
              <a:buNone/>
            </a:pPr>
            <a:r>
              <a:rPr lang="nb-NO" baseline="0" dirty="0" smtClean="0"/>
              <a:t>Soft Skills</a:t>
            </a:r>
          </a:p>
          <a:p>
            <a:r>
              <a:rPr lang="nb-NO" sz="1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nb-NO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Exceptional</a:t>
            </a:r>
            <a:r>
              <a:rPr lang="nb-NO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interpersonal skills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b-NO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 - teamwork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b-NO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 - </a:t>
            </a:r>
            <a:r>
              <a:rPr lang="nb-NO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facilitation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b-NO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 - </a:t>
            </a:r>
            <a:r>
              <a:rPr lang="nb-NO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negotiation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b-NO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 - </a:t>
            </a:r>
            <a:r>
              <a:rPr lang="nb-NO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leadership</a:t>
            </a:r>
            <a:r>
              <a:rPr lang="nb-NO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nb-NO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communication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b-NO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Understand </a:t>
            </a:r>
            <a:r>
              <a:rPr lang="nb-NO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b-NO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political</a:t>
            </a:r>
            <a:r>
              <a:rPr lang="nb-NO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climate</a:t>
            </a:r>
            <a:r>
              <a:rPr lang="nb-NO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nb-NO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b-NO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enterprise</a:t>
            </a:r>
            <a:r>
              <a:rPr lang="nb-NO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be </a:t>
            </a:r>
            <a:r>
              <a:rPr lang="nb-NO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</a:t>
            </a:r>
            <a:r>
              <a:rPr lang="nb-NO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nb-NO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navigate</a:t>
            </a:r>
            <a:r>
              <a:rPr lang="nb-NO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b-NO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politics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b-NO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Business </a:t>
            </a:r>
            <a:r>
              <a:rPr lang="nb-NO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</a:t>
            </a:r>
            <a:r>
              <a:rPr lang="nb-NO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knowledge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nb-NO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Methodology</a:t>
            </a:r>
            <a:r>
              <a:rPr lang="nb-NO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nb-NO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strategy</a:t>
            </a:r>
            <a:r>
              <a:rPr lang="nb-NO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indent="-171450">
              <a:buFontTx/>
              <a:buChar char="-"/>
            </a:pPr>
            <a:endParaRPr lang="nb-NO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nb-NO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Gruppeoppgave 1</a:t>
            </a:r>
          </a:p>
          <a:p>
            <a:pPr marL="171450" indent="-171450">
              <a:buFontTx/>
              <a:buChar char="-"/>
            </a:pPr>
            <a:r>
              <a:rPr lang="nb-NO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«XXXX» for eksempel:</a:t>
            </a:r>
            <a:r>
              <a:rPr lang="nb-NO" sz="1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AS-IS analyse fra et valgt prosjekt basert på individuelle utfordringer</a:t>
            </a:r>
            <a:endParaRPr lang="nb-NO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nb-NO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</a:t>
            </a:r>
            <a:r>
              <a:rPr lang="nb-NO" sz="1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grupper lager </a:t>
            </a:r>
            <a:r>
              <a:rPr lang="nb-NO" sz="10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spm</a:t>
            </a:r>
            <a:r>
              <a:rPr lang="nb-NO" sz="1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 eLæring1 som </a:t>
            </a:r>
            <a:r>
              <a:rPr lang="nb-NO" sz="10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kahoot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nb-NO" baseline="0" dirty="0" smtClean="0"/>
          </a:p>
          <a:p>
            <a:pPr marL="171450" indent="-171450">
              <a:buFontTx/>
              <a:buChar char="-"/>
            </a:pPr>
            <a:endParaRPr lang="nb-NO" baseline="0" dirty="0" smtClean="0"/>
          </a:p>
          <a:p>
            <a:pPr marL="0" indent="0">
              <a:buFontTx/>
              <a:buNone/>
            </a:pPr>
            <a:r>
              <a:rPr lang="nb-NO" b="1" baseline="0" dirty="0" smtClean="0"/>
              <a:t>Samling 2</a:t>
            </a:r>
          </a:p>
          <a:p>
            <a:pPr marL="0" indent="0">
              <a:buFontTx/>
              <a:buNone/>
            </a:pPr>
            <a:r>
              <a:rPr lang="nb-NO" b="0" baseline="0" dirty="0" smtClean="0"/>
              <a:t>Architecture </a:t>
            </a:r>
            <a:r>
              <a:rPr lang="nb-NO" b="0" baseline="0" dirty="0" err="1" smtClean="0"/>
              <a:t>patterns</a:t>
            </a:r>
            <a:r>
              <a:rPr lang="nb-NO" b="0" baseline="0" dirty="0" smtClean="0"/>
              <a:t>/anti-</a:t>
            </a:r>
            <a:r>
              <a:rPr lang="nb-NO" b="0" baseline="0" dirty="0" err="1" smtClean="0"/>
              <a:t>patterns</a:t>
            </a:r>
            <a:endParaRPr lang="nb-NO" b="0" baseline="0" dirty="0" smtClean="0"/>
          </a:p>
          <a:p>
            <a:pPr marL="171450" indent="-171450">
              <a:buFontTx/>
              <a:buChar char="-"/>
            </a:pPr>
            <a:r>
              <a:rPr lang="nb-NO" b="0" baseline="0" dirty="0" smtClean="0"/>
              <a:t>Teoretisk gjennomgang</a:t>
            </a:r>
          </a:p>
          <a:p>
            <a:pPr marL="171450" indent="-171450">
              <a:buFontTx/>
              <a:buChar char="-"/>
            </a:pPr>
            <a:r>
              <a:rPr lang="nb-NO" b="0" baseline="0" dirty="0" smtClean="0"/>
              <a:t>Gruppeoppgave: verste anti-</a:t>
            </a:r>
            <a:r>
              <a:rPr lang="nb-NO" b="0" baseline="0" dirty="0" err="1" smtClean="0"/>
              <a:t>pattern</a:t>
            </a:r>
            <a:r>
              <a:rPr lang="nb-NO" b="0" baseline="0" dirty="0" smtClean="0"/>
              <a:t>, deretter hva kunne vært gjort annerledes</a:t>
            </a:r>
          </a:p>
          <a:p>
            <a:pPr marL="171450" indent="-171450">
              <a:buFontTx/>
              <a:buChar char="-"/>
            </a:pPr>
            <a:endParaRPr lang="nb-NO" b="0" baseline="0" dirty="0" smtClean="0"/>
          </a:p>
          <a:p>
            <a:pPr marL="0" indent="0">
              <a:buFontTx/>
              <a:buNone/>
            </a:pPr>
            <a:r>
              <a:rPr lang="nb-NO" b="0" baseline="0" dirty="0" err="1" smtClean="0"/>
              <a:t>Continous</a:t>
            </a:r>
            <a:r>
              <a:rPr lang="nb-NO" b="0" baseline="0" dirty="0" smtClean="0"/>
              <a:t> Operations</a:t>
            </a:r>
          </a:p>
          <a:p>
            <a:pPr marL="171450" indent="-171450">
              <a:buFontTx/>
              <a:buChar char="-"/>
            </a:pPr>
            <a:r>
              <a:rPr lang="nb-NO" b="0" baseline="0" dirty="0" err="1" smtClean="0"/>
              <a:t>DevOps</a:t>
            </a:r>
            <a:r>
              <a:rPr lang="nb-NO" b="0" baseline="0" dirty="0" smtClean="0"/>
              <a:t>-presentasjon</a:t>
            </a:r>
          </a:p>
          <a:p>
            <a:pPr marL="171450" indent="-171450">
              <a:buFontTx/>
              <a:buChar char="-"/>
            </a:pPr>
            <a:r>
              <a:rPr lang="nb-NO" b="0" baseline="0" dirty="0" smtClean="0"/>
              <a:t>Testing (kanskje </a:t>
            </a:r>
            <a:r>
              <a:rPr lang="nb-NO" b="0" baseline="0" dirty="0" err="1" smtClean="0"/>
              <a:t>Sogeti</a:t>
            </a:r>
            <a:r>
              <a:rPr lang="nb-NO" b="0" baseline="0" dirty="0" smtClean="0"/>
              <a:t>?)</a:t>
            </a:r>
          </a:p>
          <a:p>
            <a:pPr marL="171450" indent="-171450">
              <a:buFontTx/>
              <a:buChar char="-"/>
            </a:pPr>
            <a:endParaRPr lang="nb-NO" b="0" baseline="0" dirty="0" smtClean="0"/>
          </a:p>
          <a:p>
            <a:pPr marL="0" indent="0">
              <a:buFontTx/>
              <a:buNone/>
            </a:pPr>
            <a:r>
              <a:rPr lang="nb-NO" b="0" baseline="0" dirty="0" smtClean="0"/>
              <a:t>Gruppeoppgave 2 – GAP-analyse (fra TOGAF):</a:t>
            </a:r>
          </a:p>
          <a:p>
            <a:pPr marL="171450" indent="-171450">
              <a:buFontTx/>
              <a:buChar char="-"/>
            </a:pPr>
            <a:r>
              <a:rPr lang="nb-NO" b="0" baseline="0" dirty="0" smtClean="0"/>
              <a:t>TO-BE analyse</a:t>
            </a:r>
          </a:p>
          <a:p>
            <a:pPr marL="171450" indent="-171450">
              <a:buFontTx/>
              <a:buChar char="-"/>
            </a:pPr>
            <a:r>
              <a:rPr lang="nb-NO" b="0" baseline="0" dirty="0" smtClean="0"/>
              <a:t>GAP-analyse praktisk bruk</a:t>
            </a:r>
          </a:p>
          <a:p>
            <a:pPr marL="171450" indent="-171450">
              <a:buFontTx/>
              <a:buChar char="-"/>
            </a:pPr>
            <a:endParaRPr lang="nb-NO" b="0" baseline="0" dirty="0" smtClean="0"/>
          </a:p>
          <a:p>
            <a:pPr marL="0" indent="0">
              <a:buFontTx/>
              <a:buNone/>
            </a:pPr>
            <a:r>
              <a:rPr lang="nb-NO" b="1" baseline="0" dirty="0" smtClean="0"/>
              <a:t>Samling 3</a:t>
            </a:r>
          </a:p>
          <a:p>
            <a:pPr marL="0" indent="0">
              <a:buFontTx/>
              <a:buNone/>
            </a:pPr>
            <a:r>
              <a:rPr lang="nb-NO" b="0" baseline="0" dirty="0" smtClean="0"/>
              <a:t>FATI – fra avtale til inntekt</a:t>
            </a:r>
          </a:p>
          <a:p>
            <a:pPr marL="171450" indent="-171450">
              <a:buFontTx/>
              <a:buChar char="-"/>
            </a:pPr>
            <a:r>
              <a:rPr lang="nb-NO" b="0" baseline="0" dirty="0" smtClean="0"/>
              <a:t>Times gjennomgang av Lars Erik Gjein</a:t>
            </a:r>
          </a:p>
          <a:p>
            <a:pPr marL="171450" indent="-171450">
              <a:buFontTx/>
              <a:buChar char="-"/>
            </a:pPr>
            <a:r>
              <a:rPr lang="nb-NO" b="0" baseline="0" dirty="0" smtClean="0"/>
              <a:t>Gruppeoppgave: Hva kan dere bidra med for å øke inntekt, bedre dette?</a:t>
            </a:r>
          </a:p>
          <a:p>
            <a:pPr marL="0" indent="0">
              <a:buFontTx/>
              <a:buNone/>
            </a:pPr>
            <a:endParaRPr lang="nb-NO" b="0" baseline="0" dirty="0" smtClean="0"/>
          </a:p>
          <a:p>
            <a:pPr marL="0" indent="0">
              <a:buFontTx/>
              <a:buNone/>
            </a:pPr>
            <a:r>
              <a:rPr lang="nb-NO" b="0" baseline="0" dirty="0" err="1" smtClean="0"/>
              <a:t>WinCenter</a:t>
            </a:r>
            <a:r>
              <a:rPr lang="nb-NO" b="0" baseline="0" dirty="0" smtClean="0"/>
              <a:t> og tilbudsarbeid</a:t>
            </a:r>
          </a:p>
          <a:p>
            <a:pPr marL="171450" indent="-171450">
              <a:buFontTx/>
              <a:buChar char="-"/>
            </a:pPr>
            <a:r>
              <a:rPr lang="nb-NO" b="0" baseline="0" dirty="0" smtClean="0"/>
              <a:t>Hva har vi av støtte internt</a:t>
            </a:r>
          </a:p>
          <a:p>
            <a:pPr marL="171450" indent="-171450">
              <a:buFontTx/>
              <a:buChar char="-"/>
            </a:pPr>
            <a:r>
              <a:rPr lang="nb-NO" b="0" baseline="0" dirty="0" smtClean="0"/>
              <a:t>Hvordan jobbe med tilbudsarbeid i rollen som løsningsarkitekt</a:t>
            </a:r>
          </a:p>
          <a:p>
            <a:pPr marL="561051" lvl="1" indent="-171450">
              <a:buFontTx/>
              <a:buChar char="-"/>
            </a:pPr>
            <a:r>
              <a:rPr lang="nb-NO" b="0" baseline="0" dirty="0" smtClean="0"/>
              <a:t>Ikke nødvendigvis perfekt løsnings, men hva kunden trenger </a:t>
            </a:r>
          </a:p>
          <a:p>
            <a:pPr marL="561051" lvl="1" indent="-171450">
              <a:buFontTx/>
              <a:buChar char="-"/>
            </a:pPr>
            <a:r>
              <a:rPr lang="nb-NO" b="0" baseline="0" dirty="0" smtClean="0"/>
              <a:t>Lov å tenke ut av boksen</a:t>
            </a:r>
          </a:p>
          <a:p>
            <a:pPr marL="0" lvl="0" indent="0">
              <a:buFontTx/>
              <a:buNone/>
            </a:pPr>
            <a:endParaRPr lang="nb-NO" b="0" baseline="0" dirty="0" smtClean="0"/>
          </a:p>
          <a:p>
            <a:pPr marL="0" lvl="0" indent="0">
              <a:buFontTx/>
              <a:buNone/>
            </a:pPr>
            <a:r>
              <a:rPr lang="nb-NO" b="0" baseline="0" dirty="0" smtClean="0"/>
              <a:t>Estimering</a:t>
            </a:r>
          </a:p>
          <a:p>
            <a:pPr marL="171450" lvl="0" indent="-171450">
              <a:buFontTx/>
              <a:buChar char="-"/>
            </a:pPr>
            <a:r>
              <a:rPr lang="nb-NO" b="0" baseline="0" dirty="0" smtClean="0"/>
              <a:t>Estimeringskurs??, forskjellige modeller som Capgemini har, forskjellige modeller i markedet</a:t>
            </a:r>
          </a:p>
          <a:p>
            <a:pPr marL="171450" lvl="0" indent="-171450">
              <a:buFontTx/>
              <a:buChar char="-"/>
            </a:pPr>
            <a:endParaRPr lang="nb-NO" b="0" baseline="0" dirty="0" smtClean="0"/>
          </a:p>
          <a:p>
            <a:pPr marL="0" lvl="0" indent="0">
              <a:buFontTx/>
              <a:buNone/>
            </a:pPr>
            <a:r>
              <a:rPr lang="nb-NO" b="0" baseline="0" dirty="0" err="1" smtClean="0"/>
              <a:t>Cloud</a:t>
            </a:r>
            <a:r>
              <a:rPr lang="nb-NO" b="0" baseline="0" dirty="0" smtClean="0"/>
              <a:t> Native Applications</a:t>
            </a:r>
          </a:p>
          <a:p>
            <a:pPr marL="171450" lvl="0" indent="-171450">
              <a:buFontTx/>
              <a:buChar char="-"/>
            </a:pPr>
            <a:r>
              <a:rPr lang="nb-NO" b="0" baseline="0" dirty="0" smtClean="0"/>
              <a:t>Presentasjon av resultatet av fokusgruppen</a:t>
            </a:r>
          </a:p>
          <a:p>
            <a:pPr marL="171450" lvl="0" indent="-171450">
              <a:buFontTx/>
              <a:buChar char="-"/>
            </a:pPr>
            <a:r>
              <a:rPr lang="nb-NO" b="0" baseline="0" dirty="0" smtClean="0"/>
              <a:t>Diskusjon…</a:t>
            </a:r>
          </a:p>
          <a:p>
            <a:pPr marL="0" indent="0">
              <a:buFontTx/>
              <a:buNone/>
            </a:pPr>
            <a:endParaRPr lang="nb-NO" b="0" baseline="0" dirty="0" smtClean="0"/>
          </a:p>
          <a:p>
            <a:pPr marL="0" indent="0">
              <a:buFontTx/>
              <a:buNone/>
            </a:pPr>
            <a:r>
              <a:rPr lang="nb-NO" b="1" baseline="0" dirty="0" smtClean="0"/>
              <a:t>Samling 4</a:t>
            </a:r>
          </a:p>
          <a:p>
            <a:pPr marL="0" indent="0">
              <a:buFontTx/>
              <a:buNone/>
            </a:pPr>
            <a:endParaRPr lang="nb-NO" b="0" baseline="0" dirty="0" smtClean="0"/>
          </a:p>
          <a:p>
            <a:pPr marL="0" indent="0">
              <a:buFontTx/>
              <a:buNone/>
            </a:pPr>
            <a:r>
              <a:rPr lang="nb-NO" b="0" baseline="0" dirty="0" smtClean="0"/>
              <a:t>CAF – Capgemini Agile Framework</a:t>
            </a:r>
          </a:p>
          <a:p>
            <a:pPr marL="171450" indent="-171450">
              <a:buFontTx/>
              <a:buChar char="-"/>
            </a:pPr>
            <a:r>
              <a:rPr lang="nb-NO" b="0" baseline="0" dirty="0" err="1" smtClean="0"/>
              <a:t>Kanban</a:t>
            </a:r>
            <a:r>
              <a:rPr lang="nb-NO" b="0" baseline="0" dirty="0" smtClean="0"/>
              <a:t>/</a:t>
            </a:r>
            <a:r>
              <a:rPr lang="nb-NO" b="0" baseline="0" dirty="0" err="1" smtClean="0"/>
              <a:t>Scrum</a:t>
            </a:r>
            <a:endParaRPr lang="nb-NO" b="0" baseline="0" dirty="0" smtClean="0"/>
          </a:p>
          <a:p>
            <a:pPr marL="171450" indent="-171450">
              <a:buFontTx/>
              <a:buChar char="-"/>
            </a:pPr>
            <a:r>
              <a:rPr lang="nb-NO" b="0" baseline="0" dirty="0" smtClean="0"/>
              <a:t>XP</a:t>
            </a:r>
          </a:p>
          <a:p>
            <a:pPr marL="0" indent="0">
              <a:buFontTx/>
              <a:buNone/>
            </a:pPr>
            <a:endParaRPr lang="nb-NO" b="0" baseline="0" dirty="0" smtClean="0"/>
          </a:p>
          <a:p>
            <a:pPr marL="0" indent="0">
              <a:buFontTx/>
              <a:buNone/>
            </a:pPr>
            <a:r>
              <a:rPr lang="nb-NO" b="0" baseline="0" dirty="0" smtClean="0"/>
              <a:t>CLF – Capgemini Lean Foundation</a:t>
            </a:r>
          </a:p>
          <a:p>
            <a:pPr marL="0" indent="0">
              <a:buFontTx/>
              <a:buNone/>
            </a:pPr>
            <a:r>
              <a:rPr lang="nb-NO" b="0" baseline="0" dirty="0" smtClean="0"/>
              <a:t>- Kontinuerlig forbedring</a:t>
            </a:r>
          </a:p>
          <a:p>
            <a:pPr marL="0" indent="0">
              <a:buFontTx/>
              <a:buNone/>
            </a:pPr>
            <a:endParaRPr lang="nb-NO" b="0" baseline="0" dirty="0" smtClean="0"/>
          </a:p>
          <a:p>
            <a:pPr marL="0" indent="0">
              <a:buFontTx/>
              <a:buNone/>
            </a:pPr>
            <a:r>
              <a:rPr lang="nb-NO" b="0" baseline="0" dirty="0" smtClean="0"/>
              <a:t>Innovasjon</a:t>
            </a:r>
          </a:p>
          <a:p>
            <a:pPr marL="171450" indent="-171450">
              <a:buFontTx/>
              <a:buChar char="-"/>
            </a:pPr>
            <a:r>
              <a:rPr lang="nb-NO" b="0" baseline="0" dirty="0" smtClean="0"/>
              <a:t>LEAN </a:t>
            </a:r>
            <a:r>
              <a:rPr lang="nb-NO" b="0" baseline="0" dirty="0" err="1" smtClean="0"/>
              <a:t>Startup</a:t>
            </a:r>
            <a:endParaRPr lang="nb-NO" b="0" baseline="0" dirty="0" smtClean="0"/>
          </a:p>
          <a:p>
            <a:pPr marL="171450" indent="-171450">
              <a:buFontTx/>
              <a:buChar char="-"/>
            </a:pPr>
            <a:r>
              <a:rPr lang="nb-NO" b="0" baseline="0" dirty="0" smtClean="0"/>
              <a:t>Gruppeoppgave med </a:t>
            </a:r>
            <a:r>
              <a:rPr lang="nb-NO" b="0" baseline="0" dirty="0" err="1" smtClean="0"/>
              <a:t>hypothesis</a:t>
            </a:r>
            <a:r>
              <a:rPr lang="nb-NO" b="0" baseline="0" dirty="0" smtClean="0"/>
              <a:t> el</a:t>
            </a:r>
          </a:p>
          <a:p>
            <a:pPr marL="171450" indent="-171450">
              <a:buFontTx/>
              <a:buChar char="-"/>
            </a:pPr>
            <a:endParaRPr lang="nb-NO" b="0" baseline="0" dirty="0" smtClean="0"/>
          </a:p>
          <a:p>
            <a:pPr marL="0" indent="0">
              <a:buFontTx/>
              <a:buNone/>
            </a:pPr>
            <a:r>
              <a:rPr lang="nb-NO" b="0" baseline="0" dirty="0" smtClean="0"/>
              <a:t>Kommunikasjon – </a:t>
            </a:r>
            <a:r>
              <a:rPr lang="nb-NO" b="0" baseline="0" dirty="0" err="1" smtClean="0"/>
              <a:t>Show&amp;Tell</a:t>
            </a:r>
            <a:endParaRPr lang="nb-NO" b="0" baseline="0" dirty="0" smtClean="0"/>
          </a:p>
          <a:p>
            <a:pPr marL="0" indent="0">
              <a:buFontTx/>
              <a:buNone/>
            </a:pPr>
            <a:r>
              <a:rPr lang="nb-NO" b="0" baseline="0" dirty="0" smtClean="0"/>
              <a:t>Gruppeoppgave: Erfaringsutveksling </a:t>
            </a:r>
            <a:r>
              <a:rPr lang="nb-NO" b="0" baseline="0" dirty="0" err="1" smtClean="0"/>
              <a:t>kommuniksjon</a:t>
            </a:r>
            <a:r>
              <a:rPr lang="nb-NO" b="0" baseline="0" dirty="0" smtClean="0"/>
              <a:t>?</a:t>
            </a:r>
          </a:p>
          <a:p>
            <a:pPr marL="0" indent="0">
              <a:buFontTx/>
              <a:buNone/>
            </a:pPr>
            <a:endParaRPr lang="nb-NO" b="0" baseline="0" dirty="0" smtClean="0"/>
          </a:p>
          <a:p>
            <a:pPr marL="0" indent="0">
              <a:buFontTx/>
              <a:buNone/>
            </a:pPr>
            <a:r>
              <a:rPr lang="nb-NO" b="0" baseline="0" dirty="0" smtClean="0"/>
              <a:t>Avslutning:</a:t>
            </a:r>
          </a:p>
          <a:p>
            <a:pPr marL="0" indent="0">
              <a:buFontTx/>
              <a:buNone/>
            </a:pPr>
            <a:r>
              <a:rPr lang="nb-NO" b="0" baseline="0" dirty="0" smtClean="0"/>
              <a:t> - del ut diplom (gjerne med rolle i kurset – mest bråkete person…) </a:t>
            </a:r>
            <a:r>
              <a:rPr lang="nb-NO" b="0" baseline="0" dirty="0" err="1" smtClean="0"/>
              <a:t>Show&amp;Tell</a:t>
            </a:r>
            <a:r>
              <a:rPr lang="nb-NO" b="0" baseline="0" dirty="0" smtClean="0"/>
              <a:t> og 97 </a:t>
            </a:r>
            <a:r>
              <a:rPr lang="nb-NO" b="0" baseline="0" dirty="0" err="1" smtClean="0"/>
              <a:t>thing</a:t>
            </a:r>
            <a:r>
              <a:rPr lang="nb-NO" b="0" baseline="0" dirty="0" smtClean="0"/>
              <a:t> a Software Architect </a:t>
            </a:r>
            <a:r>
              <a:rPr lang="nb-NO" b="0" baseline="0" dirty="0" err="1" smtClean="0"/>
              <a:t>should</a:t>
            </a:r>
            <a:r>
              <a:rPr lang="nb-NO" b="0" baseline="0" dirty="0" smtClean="0"/>
              <a:t> </a:t>
            </a:r>
            <a:r>
              <a:rPr lang="nb-NO" b="0" baseline="0" dirty="0" err="1" smtClean="0"/>
              <a:t>know</a:t>
            </a:r>
            <a:endParaRPr lang="nb-NO" b="0" baseline="0" dirty="0" smtClean="0"/>
          </a:p>
          <a:p>
            <a:pPr marL="171450" indent="-171450">
              <a:buFontTx/>
              <a:buChar char="-"/>
            </a:pPr>
            <a:endParaRPr lang="nb-NO" b="0" baseline="0" dirty="0" smtClean="0"/>
          </a:p>
          <a:p>
            <a:pPr marL="0" indent="0">
              <a:buFontTx/>
              <a:buNone/>
            </a:pPr>
            <a:r>
              <a:rPr lang="nb-NO" b="1" baseline="0" dirty="0" smtClean="0"/>
              <a:t>E-Learning</a:t>
            </a:r>
          </a:p>
          <a:p>
            <a:r>
              <a:rPr lang="en-US" sz="10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eLearning1</a:t>
            </a:r>
            <a:r>
              <a:rPr lang="en-US" sz="10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0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 I (7 timer):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  (Free)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Architecture Soft Skills Part 1  (Free)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Delivery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Architecture Soft Skills Part 2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Understanding Large Codebases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Architecting for Change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Architecture Patterns Part 1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Architecture Patterns Part 2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Patterns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Architecture Anti-Patterns Part 1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Architecture Anti-Patterns Part 2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Tooling and Documentation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Integration Architecture Fundamentals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Enterprise Architecture Concepts and Fundamentals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0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eLearning 2 - PART II (6 timer):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Architecture Tradeoffs  (Free)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Delivery Part 1  (Free)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Applying Abstraction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Choosing and Comparing Architectures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Services and Messaging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 Fundamentals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Integration Hubs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Delivery Part 2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Enterprise Architecture Approaches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Enterprise Architecture Strategies</a:t>
            </a:r>
          </a:p>
          <a:p>
            <a:r>
              <a:rPr lang="nb-NO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Evolutionary</a:t>
            </a:r>
            <a:r>
              <a:rPr lang="nb-NO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Architecture and </a:t>
            </a:r>
            <a:r>
              <a:rPr lang="nb-NO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Emergent</a:t>
            </a:r>
            <a:r>
              <a:rPr lang="nb-NO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nb-NO" b="0" baseline="0" dirty="0" smtClean="0"/>
          </a:p>
          <a:p>
            <a:pPr marL="0" indent="0">
              <a:buFontTx/>
              <a:buNone/>
            </a:pPr>
            <a:r>
              <a:rPr lang="nb-NO" b="1" baseline="0" dirty="0" err="1" smtClean="0"/>
              <a:t>eLearning</a:t>
            </a:r>
            <a:r>
              <a:rPr lang="nb-NO" b="1" baseline="0" dirty="0" smtClean="0"/>
              <a:t> 3 - </a:t>
            </a:r>
            <a:r>
              <a:rPr lang="en-US" b="1" baseline="0" dirty="0" smtClean="0"/>
              <a:t>I'm a Software Architect, Now What?</a:t>
            </a:r>
          </a:p>
          <a:p>
            <a:pPr marL="0" indent="0">
              <a:buFontTx/>
              <a:buNone/>
            </a:pPr>
            <a:r>
              <a:rPr lang="en-US" b="0" i="1" baseline="0" dirty="0" smtClean="0"/>
              <a:t>Leadership, Relationships, and Communication</a:t>
            </a:r>
            <a:endParaRPr lang="nb-NO" b="0" i="1" baseline="0" dirty="0" smtClean="0"/>
          </a:p>
          <a:p>
            <a:pPr marL="0" indent="0">
              <a:buFontTx/>
              <a:buNone/>
            </a:pPr>
            <a:r>
              <a:rPr lang="en-US" b="0" baseline="0" dirty="0" smtClean="0"/>
              <a:t>Introduction</a:t>
            </a:r>
          </a:p>
          <a:p>
            <a:pPr marL="0" indent="0">
              <a:buFontTx/>
              <a:buNone/>
            </a:pPr>
            <a:r>
              <a:rPr lang="en-US" b="0" baseline="0" dirty="0" smtClean="0"/>
              <a:t>- Introduction 02m  23s</a:t>
            </a:r>
          </a:p>
          <a:p>
            <a:pPr marL="0" indent="0">
              <a:buFontTx/>
              <a:buNone/>
            </a:pPr>
            <a:r>
              <a:rPr lang="en-US" b="0" baseline="0" dirty="0" smtClean="0"/>
              <a:t>It Isn't What you Think It Is</a:t>
            </a:r>
          </a:p>
          <a:p>
            <a:pPr marL="0" indent="0">
              <a:buFontTx/>
              <a:buNone/>
            </a:pPr>
            <a:r>
              <a:rPr lang="en-US" b="0" baseline="0" dirty="0" smtClean="0"/>
              <a:t>- You're Not a Coder Anymore 11m  35s</a:t>
            </a:r>
          </a:p>
          <a:p>
            <a:pPr marL="0" indent="0">
              <a:buFontTx/>
              <a:buNone/>
            </a:pPr>
            <a:r>
              <a:rPr lang="en-US" b="0" baseline="0" dirty="0" smtClean="0"/>
              <a:t>- It Isn't About Pulling the Next Card 10m  19s</a:t>
            </a:r>
          </a:p>
          <a:p>
            <a:pPr marL="0" indent="0">
              <a:buFontTx/>
              <a:buNone/>
            </a:pPr>
            <a:r>
              <a:rPr lang="en-US" b="0" baseline="0" dirty="0" smtClean="0"/>
              <a:t>Communication</a:t>
            </a:r>
          </a:p>
          <a:p>
            <a:pPr marL="0" indent="0">
              <a:buFontTx/>
              <a:buNone/>
            </a:pPr>
            <a:r>
              <a:rPr lang="en-US" b="0" baseline="0" dirty="0" smtClean="0"/>
              <a:t>- The Communication Continuum 21m  39s</a:t>
            </a:r>
          </a:p>
          <a:p>
            <a:pPr marL="0" indent="0">
              <a:buFontTx/>
              <a:buNone/>
            </a:pPr>
            <a:r>
              <a:rPr lang="en-US" b="0" baseline="0" dirty="0" smtClean="0"/>
              <a:t>- Writing 07m  24s</a:t>
            </a:r>
          </a:p>
          <a:p>
            <a:pPr marL="0" indent="0">
              <a:buFontTx/>
              <a:buNone/>
            </a:pPr>
            <a:r>
              <a:rPr lang="en-US" b="0" baseline="0" dirty="0" smtClean="0"/>
              <a:t>- Meetings 20m  46s</a:t>
            </a:r>
          </a:p>
          <a:p>
            <a:pPr marL="0" indent="0">
              <a:buFontTx/>
              <a:buNone/>
            </a:pPr>
            <a:r>
              <a:rPr lang="en-US" b="0" baseline="0" dirty="0" smtClean="0"/>
              <a:t>- Presenting 11m  03s</a:t>
            </a:r>
          </a:p>
          <a:p>
            <a:pPr marL="0" indent="0">
              <a:buFontTx/>
              <a:buNone/>
            </a:pPr>
            <a:r>
              <a:rPr lang="en-US" b="0" baseline="0" dirty="0" smtClean="0"/>
              <a:t>- Stakeholder Management 15m  39s</a:t>
            </a:r>
          </a:p>
          <a:p>
            <a:pPr marL="0" indent="0">
              <a:buFontTx/>
              <a:buNone/>
            </a:pPr>
            <a:r>
              <a:rPr lang="en-US" b="0" baseline="0" dirty="0" smtClean="0"/>
              <a:t>- Relationships 10m  51s</a:t>
            </a:r>
          </a:p>
          <a:p>
            <a:pPr marL="0" indent="0">
              <a:buFontTx/>
              <a:buNone/>
            </a:pPr>
            <a:r>
              <a:rPr lang="en-US" b="0" baseline="0" dirty="0" smtClean="0"/>
              <a:t>- Influence 09m  24s</a:t>
            </a:r>
          </a:p>
          <a:p>
            <a:pPr marL="0" indent="0">
              <a:buFontTx/>
              <a:buNone/>
            </a:pPr>
            <a:r>
              <a:rPr lang="en-US" b="0" baseline="0" dirty="0" smtClean="0"/>
              <a:t>- Reviewing Architectures 08m  15s</a:t>
            </a:r>
          </a:p>
          <a:p>
            <a:pPr marL="0" indent="0">
              <a:buFontTx/>
              <a:buNone/>
            </a:pPr>
            <a:r>
              <a:rPr lang="en-US" b="0" baseline="0" dirty="0" smtClean="0"/>
              <a:t>- Retrospectives 07m  17s</a:t>
            </a:r>
          </a:p>
          <a:p>
            <a:pPr marL="0" indent="0">
              <a:buFontTx/>
              <a:buNone/>
            </a:pPr>
            <a:r>
              <a:rPr lang="en-US" b="0" baseline="0" dirty="0" smtClean="0"/>
              <a:t>- Vendor Products 07m  18s</a:t>
            </a:r>
          </a:p>
          <a:p>
            <a:pPr marL="0" indent="0">
              <a:buFontTx/>
              <a:buNone/>
            </a:pPr>
            <a:r>
              <a:rPr lang="en-US" b="0" baseline="0" dirty="0" smtClean="0"/>
              <a:t>- Mergers and Acquisitions 09m  34s</a:t>
            </a:r>
          </a:p>
          <a:p>
            <a:pPr marL="0" indent="0">
              <a:buFontTx/>
              <a:buNone/>
            </a:pPr>
            <a:r>
              <a:rPr lang="nb-NO" b="0" baseline="0" dirty="0" smtClean="0"/>
              <a:t>- </a:t>
            </a:r>
            <a:r>
              <a:rPr lang="en-US" b="0" baseline="0" dirty="0" smtClean="0"/>
              <a:t>Preparing for Reviews 09m  40s</a:t>
            </a:r>
          </a:p>
          <a:p>
            <a:pPr marL="0" indent="0">
              <a:buFontTx/>
              <a:buNone/>
            </a:pPr>
            <a:r>
              <a:rPr lang="nb-NO" b="0" baseline="0" dirty="0" smtClean="0"/>
              <a:t>- </a:t>
            </a:r>
            <a:r>
              <a:rPr lang="en-US" b="0" baseline="0" dirty="0" smtClean="0"/>
              <a:t>A Sample Process 22m  27s</a:t>
            </a:r>
          </a:p>
          <a:p>
            <a:pPr marL="0" indent="0">
              <a:buFontTx/>
              <a:buNone/>
            </a:pPr>
            <a:r>
              <a:rPr lang="nb-NO" b="0" baseline="0" dirty="0" smtClean="0"/>
              <a:t>- </a:t>
            </a:r>
            <a:r>
              <a:rPr lang="en-US" b="0" baseline="0" dirty="0" smtClean="0"/>
              <a:t>Constructive Criticism 07m  28s</a:t>
            </a:r>
            <a:endParaRPr lang="nb-NO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92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Vurder om TOGAF9 del1&amp;2</a:t>
            </a:r>
            <a:r>
              <a:rPr lang="nb-NO" baseline="0" dirty="0" smtClean="0"/>
              <a:t> skal anbefales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56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2.xml"/><Relationship Id="rId7" Type="http://schemas.openxmlformats.org/officeDocument/2006/relationships/slideMaster" Target="../slideMasters/slideMaster1.xml"/><Relationship Id="rId12" Type="http://schemas.openxmlformats.org/officeDocument/2006/relationships/image" Target="../media/image4.emf"/><Relationship Id="rId2" Type="http://schemas.openxmlformats.org/officeDocument/2006/relationships/tags" Target="../tags/tag11.xml"/><Relationship Id="rId1" Type="http://schemas.openxmlformats.org/officeDocument/2006/relationships/vmlDrawing" Target="../drawings/vmlDrawing2.vml"/><Relationship Id="rId6" Type="http://schemas.openxmlformats.org/officeDocument/2006/relationships/tags" Target="../tags/tag15.xml"/><Relationship Id="rId11" Type="http://schemas.openxmlformats.org/officeDocument/2006/relationships/image" Target="../media/image2.png"/><Relationship Id="rId5" Type="http://schemas.openxmlformats.org/officeDocument/2006/relationships/tags" Target="../tags/tag14.xml"/><Relationship Id="rId10" Type="http://schemas.openxmlformats.org/officeDocument/2006/relationships/image" Target="../media/image1.emf"/><Relationship Id="rId4" Type="http://schemas.openxmlformats.org/officeDocument/2006/relationships/tags" Target="../tags/tag13.xml"/><Relationship Id="rId9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Master" Target="../slideMasters/slideMaster2.xml"/><Relationship Id="rId7" Type="http://schemas.openxmlformats.org/officeDocument/2006/relationships/hyperlink" Target="http://www.capgemini.com/about/how-we-work/rightshorer" TargetMode="External"/><Relationship Id="rId2" Type="http://schemas.openxmlformats.org/officeDocument/2006/relationships/tags" Target="../tags/tag43.xml"/><Relationship Id="rId1" Type="http://schemas.openxmlformats.org/officeDocument/2006/relationships/vmlDrawing" Target="../drawings/vmlDrawing13.vml"/><Relationship Id="rId6" Type="http://schemas.openxmlformats.org/officeDocument/2006/relationships/hyperlink" Target="http://www.capgemini.com/about/how-we-work/the-collaborative-business-experiencetm" TargetMode="Externa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image" Target="../media/image1.emf"/><Relationship Id="rId2" Type="http://schemas.openxmlformats.org/officeDocument/2006/relationships/tags" Target="../tags/tag4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3.jpeg"/><Relationship Id="rId4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1.emf"/><Relationship Id="rId2" Type="http://schemas.openxmlformats.org/officeDocument/2006/relationships/tags" Target="../tags/tag1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1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1">
    <p:bg>
      <p:bgPr>
        <a:solidFill>
          <a:srgbClr val="EEEC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Image-for-Townhall-PPT-templateLBJ_ppt.jp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581025" y="0"/>
            <a:ext cx="8572500" cy="5143500"/>
          </a:xfrm>
          <a:prstGeom prst="rect">
            <a:avLst/>
          </a:prstGeom>
        </p:spPr>
      </p:pic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1894" y="0"/>
            <a:ext cx="9146339" cy="2012275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rgbClr val="FFFFFF"/>
          </a:solidFill>
          <a:ln w="12700" cmpd="sng" algn="ctr">
            <a:noFill/>
            <a:miter lim="800000"/>
            <a:headEnd/>
            <a:tailEnd/>
          </a:ln>
          <a:effectLst>
            <a:outerShdw blurRad="50800" dist="25400" dir="5400000" algn="t" rotWithShape="0">
              <a:srgbClr val="000000">
                <a:lumMod val="75000"/>
                <a:lumOff val="25000"/>
                <a:alpha val="40000"/>
              </a:srgbClr>
            </a:outerShdw>
          </a:effectLst>
        </p:spPr>
        <p:txBody>
          <a:bodyPr wrap="square" lIns="28173" tIns="36624" rIns="28173" bIns="36624" rtlCol="0" anchor="ctr"/>
          <a:lstStyle/>
          <a:p>
            <a:pPr marL="0" marR="0" lvl="0" indent="0" algn="ctr" defTabSz="816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" y="0"/>
          <a:ext cx="146538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55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1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 userDrawn="1">
            <p:ph type="ctrTitle" hasCustomPrompt="1"/>
            <p:custDataLst>
              <p:tags r:id="rId4"/>
            </p:custDataLst>
          </p:nvPr>
        </p:nvSpPr>
        <p:spPr>
          <a:xfrm>
            <a:off x="329564" y="1977321"/>
            <a:ext cx="4371975" cy="1235392"/>
          </a:xfrm>
          <a:effectLst/>
        </p:spPr>
        <p:txBody>
          <a:bodyPr lIns="0" tIns="28173" rIns="182880" bIns="28173"/>
          <a:lstStyle>
            <a:lvl1pPr algn="l">
              <a:lnSpc>
                <a:spcPct val="100000"/>
              </a:lnSpc>
              <a:defRPr sz="2600" b="0" baseline="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fr-FR" dirty="0" err="1" smtClean="0"/>
              <a:t>Title</a:t>
            </a:r>
            <a:r>
              <a:rPr lang="fr-FR" dirty="0" smtClean="0"/>
              <a:t> of the </a:t>
            </a:r>
            <a:r>
              <a:rPr lang="fr-FR" dirty="0" err="1" smtClean="0"/>
              <a:t>presentation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(Max.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lines</a:t>
            </a:r>
            <a:r>
              <a:rPr lang="fr-FR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  <p:custDataLst>
              <p:tags r:id="rId5"/>
            </p:custDataLst>
          </p:nvPr>
        </p:nvSpPr>
        <p:spPr>
          <a:xfrm>
            <a:off x="336563" y="3487410"/>
            <a:ext cx="4349737" cy="659140"/>
          </a:xfrm>
          <a:effectLst/>
        </p:spPr>
        <p:txBody>
          <a:bodyPr lIns="0" tIns="28173" rIns="182880" bIns="28173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defRPr>
            </a:lvl1pPr>
            <a:lvl2pPr marL="389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6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Location, Date, </a:t>
            </a:r>
            <a:r>
              <a:rPr lang="fr-FR" dirty="0" err="1" smtClean="0"/>
              <a:t>Author</a:t>
            </a:r>
            <a:endParaRPr lang="fr-FR" dirty="0" smtClean="0"/>
          </a:p>
        </p:txBody>
      </p:sp>
      <p:pic>
        <p:nvPicPr>
          <p:cNvPr id="10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07105" y="479553"/>
            <a:ext cx="2194560" cy="516368"/>
          </a:xfrm>
          <a:prstGeom prst="rect">
            <a:avLst/>
          </a:prstGeom>
          <a:noFill/>
        </p:spPr>
      </p:pic>
      <p:sp>
        <p:nvSpPr>
          <p:cNvPr id="21" name="Rectangle 20"/>
          <p:cNvSpPr/>
          <p:nvPr userDrawn="1"/>
        </p:nvSpPr>
        <p:spPr>
          <a:xfrm>
            <a:off x="0" y="4777740"/>
            <a:ext cx="914400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22" name="Picture 104" descr="C:\Users\UserSim\Desktop\Capgemini\moto.emf"/>
          <p:cNvPicPr>
            <a:picLocks noChangeAspect="1" noChangeArrowheads="1"/>
          </p:cNvPicPr>
          <p:nvPr userDrawn="1"/>
        </p:nvPicPr>
        <p:blipFill>
          <a:blip r:embed="rId12" cstate="email"/>
          <a:stretch>
            <a:fillRect/>
          </a:stretch>
        </p:blipFill>
        <p:spPr bwMode="auto">
          <a:xfrm>
            <a:off x="6331903" y="4869524"/>
            <a:ext cx="2194560" cy="182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29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1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078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653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1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0789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 userDrawn="1"/>
        </p:nvGrpSpPr>
        <p:grpSpPr>
          <a:xfrm>
            <a:off x="5807629" y="2663978"/>
            <a:ext cx="3022046" cy="1443260"/>
            <a:chOff x="5722379" y="3575705"/>
            <a:chExt cx="3826121" cy="1827268"/>
          </a:xfrm>
        </p:grpSpPr>
        <p:grpSp>
          <p:nvGrpSpPr>
            <p:cNvPr id="76" name="Groupe 203"/>
            <p:cNvGrpSpPr/>
            <p:nvPr userDrawn="1"/>
          </p:nvGrpSpPr>
          <p:grpSpPr>
            <a:xfrm>
              <a:off x="5722379" y="3575705"/>
              <a:ext cx="3826121" cy="1827268"/>
              <a:chOff x="5421313" y="3175001"/>
              <a:chExt cx="4141788" cy="1978025"/>
            </a:xfrm>
          </p:grpSpPr>
          <p:sp>
            <p:nvSpPr>
              <p:cNvPr id="125" name="Freeform 6"/>
              <p:cNvSpPr>
                <a:spLocks/>
              </p:cNvSpPr>
              <p:nvPr userDrawn="1"/>
            </p:nvSpPr>
            <p:spPr bwMode="auto">
              <a:xfrm>
                <a:off x="6532563" y="3200401"/>
                <a:ext cx="503238" cy="406400"/>
              </a:xfrm>
              <a:custGeom>
                <a:avLst/>
                <a:gdLst/>
                <a:ahLst/>
                <a:cxnLst>
                  <a:cxn ang="0">
                    <a:pos x="24" y="71"/>
                  </a:cxn>
                  <a:cxn ang="0">
                    <a:pos x="0" y="49"/>
                  </a:cxn>
                  <a:cxn ang="0">
                    <a:pos x="41" y="11"/>
                  </a:cxn>
                  <a:cxn ang="0">
                    <a:pos x="114" y="11"/>
                  </a:cxn>
                  <a:cxn ang="0">
                    <a:pos x="124" y="0"/>
                  </a:cxn>
                  <a:cxn ang="0">
                    <a:pos x="259" y="0"/>
                  </a:cxn>
                  <a:cxn ang="0">
                    <a:pos x="273" y="16"/>
                  </a:cxn>
                  <a:cxn ang="0">
                    <a:pos x="317" y="14"/>
                  </a:cxn>
                  <a:cxn ang="0">
                    <a:pos x="302" y="28"/>
                  </a:cxn>
                  <a:cxn ang="0">
                    <a:pos x="276" y="31"/>
                  </a:cxn>
                  <a:cxn ang="0">
                    <a:pos x="276" y="137"/>
                  </a:cxn>
                  <a:cxn ang="0">
                    <a:pos x="223" y="185"/>
                  </a:cxn>
                  <a:cxn ang="0">
                    <a:pos x="171" y="185"/>
                  </a:cxn>
                  <a:cxn ang="0">
                    <a:pos x="133" y="216"/>
                  </a:cxn>
                  <a:cxn ang="0">
                    <a:pos x="131" y="245"/>
                  </a:cxn>
                  <a:cxn ang="0">
                    <a:pos x="114" y="256"/>
                  </a:cxn>
                  <a:cxn ang="0">
                    <a:pos x="83" y="228"/>
                  </a:cxn>
                  <a:cxn ang="0">
                    <a:pos x="83" y="174"/>
                  </a:cxn>
                  <a:cxn ang="0">
                    <a:pos x="112" y="149"/>
                  </a:cxn>
                  <a:cxn ang="0">
                    <a:pos x="87" y="123"/>
                  </a:cxn>
                  <a:cxn ang="0">
                    <a:pos x="85" y="74"/>
                  </a:cxn>
                  <a:cxn ang="0">
                    <a:pos x="63" y="52"/>
                  </a:cxn>
                  <a:cxn ang="0">
                    <a:pos x="48" y="52"/>
                  </a:cxn>
                  <a:cxn ang="0">
                    <a:pos x="24" y="71"/>
                  </a:cxn>
                </a:cxnLst>
                <a:rect l="0" t="0" r="r" b="b"/>
                <a:pathLst>
                  <a:path w="317" h="256">
                    <a:moveTo>
                      <a:pt x="24" y="71"/>
                    </a:moveTo>
                    <a:lnTo>
                      <a:pt x="0" y="49"/>
                    </a:lnTo>
                    <a:lnTo>
                      <a:pt x="41" y="11"/>
                    </a:lnTo>
                    <a:lnTo>
                      <a:pt x="114" y="11"/>
                    </a:lnTo>
                    <a:lnTo>
                      <a:pt x="124" y="0"/>
                    </a:lnTo>
                    <a:lnTo>
                      <a:pt x="259" y="0"/>
                    </a:lnTo>
                    <a:lnTo>
                      <a:pt x="273" y="16"/>
                    </a:lnTo>
                    <a:lnTo>
                      <a:pt x="317" y="14"/>
                    </a:lnTo>
                    <a:lnTo>
                      <a:pt x="302" y="28"/>
                    </a:lnTo>
                    <a:lnTo>
                      <a:pt x="276" y="31"/>
                    </a:lnTo>
                    <a:lnTo>
                      <a:pt x="276" y="137"/>
                    </a:lnTo>
                    <a:lnTo>
                      <a:pt x="223" y="185"/>
                    </a:lnTo>
                    <a:lnTo>
                      <a:pt x="171" y="185"/>
                    </a:lnTo>
                    <a:lnTo>
                      <a:pt x="133" y="216"/>
                    </a:lnTo>
                    <a:lnTo>
                      <a:pt x="131" y="245"/>
                    </a:lnTo>
                    <a:lnTo>
                      <a:pt x="114" y="256"/>
                    </a:lnTo>
                    <a:lnTo>
                      <a:pt x="83" y="228"/>
                    </a:lnTo>
                    <a:lnTo>
                      <a:pt x="83" y="174"/>
                    </a:lnTo>
                    <a:lnTo>
                      <a:pt x="112" y="149"/>
                    </a:lnTo>
                    <a:lnTo>
                      <a:pt x="87" y="123"/>
                    </a:lnTo>
                    <a:lnTo>
                      <a:pt x="85" y="74"/>
                    </a:lnTo>
                    <a:lnTo>
                      <a:pt x="63" y="52"/>
                    </a:lnTo>
                    <a:lnTo>
                      <a:pt x="48" y="52"/>
                    </a:lnTo>
                    <a:lnTo>
                      <a:pt x="24" y="71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Freeform 7"/>
              <p:cNvSpPr>
                <a:spLocks/>
              </p:cNvSpPr>
              <p:nvPr userDrawn="1"/>
            </p:nvSpPr>
            <p:spPr bwMode="auto">
              <a:xfrm>
                <a:off x="6362701" y="3333751"/>
                <a:ext cx="185738" cy="201613"/>
              </a:xfrm>
              <a:custGeom>
                <a:avLst/>
                <a:gdLst/>
                <a:ahLst/>
                <a:cxnLst>
                  <a:cxn ang="0">
                    <a:pos x="63" y="72"/>
                  </a:cxn>
                  <a:cxn ang="0">
                    <a:pos x="35" y="98"/>
                  </a:cxn>
                  <a:cxn ang="0">
                    <a:pos x="66" y="127"/>
                  </a:cxn>
                  <a:cxn ang="0">
                    <a:pos x="90" y="106"/>
                  </a:cxn>
                  <a:cxn ang="0">
                    <a:pos x="98" y="106"/>
                  </a:cxn>
                  <a:cxn ang="0">
                    <a:pos x="117" y="90"/>
                  </a:cxn>
                  <a:cxn ang="0">
                    <a:pos x="76" y="55"/>
                  </a:cxn>
                  <a:cxn ang="0">
                    <a:pos x="73" y="23"/>
                  </a:cxn>
                  <a:cxn ang="0">
                    <a:pos x="41" y="19"/>
                  </a:cxn>
                  <a:cxn ang="0">
                    <a:pos x="39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23" y="31"/>
                  </a:cxn>
                  <a:cxn ang="0">
                    <a:pos x="63" y="59"/>
                  </a:cxn>
                  <a:cxn ang="0">
                    <a:pos x="63" y="72"/>
                  </a:cxn>
                </a:cxnLst>
                <a:rect l="0" t="0" r="r" b="b"/>
                <a:pathLst>
                  <a:path w="117" h="127">
                    <a:moveTo>
                      <a:pt x="63" y="72"/>
                    </a:moveTo>
                    <a:lnTo>
                      <a:pt x="35" y="98"/>
                    </a:lnTo>
                    <a:lnTo>
                      <a:pt x="66" y="127"/>
                    </a:lnTo>
                    <a:lnTo>
                      <a:pt x="90" y="106"/>
                    </a:lnTo>
                    <a:lnTo>
                      <a:pt x="98" y="106"/>
                    </a:lnTo>
                    <a:lnTo>
                      <a:pt x="117" y="90"/>
                    </a:lnTo>
                    <a:lnTo>
                      <a:pt x="76" y="55"/>
                    </a:lnTo>
                    <a:lnTo>
                      <a:pt x="73" y="23"/>
                    </a:lnTo>
                    <a:lnTo>
                      <a:pt x="41" y="19"/>
                    </a:lnTo>
                    <a:lnTo>
                      <a:pt x="39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3" y="31"/>
                    </a:lnTo>
                    <a:lnTo>
                      <a:pt x="63" y="59"/>
                    </a:lnTo>
                    <a:lnTo>
                      <a:pt x="63" y="72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Freeform 8"/>
              <p:cNvSpPr>
                <a:spLocks/>
              </p:cNvSpPr>
              <p:nvPr userDrawn="1"/>
            </p:nvSpPr>
            <p:spPr bwMode="auto">
              <a:xfrm>
                <a:off x="6005513" y="3241676"/>
                <a:ext cx="176213" cy="122238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2" y="0"/>
                  </a:cxn>
                  <a:cxn ang="0">
                    <a:pos x="29" y="2"/>
                  </a:cxn>
                  <a:cxn ang="0">
                    <a:pos x="33" y="7"/>
                  </a:cxn>
                  <a:cxn ang="0">
                    <a:pos x="44" y="17"/>
                  </a:cxn>
                  <a:cxn ang="0">
                    <a:pos x="56" y="15"/>
                  </a:cxn>
                  <a:cxn ang="0">
                    <a:pos x="78" y="36"/>
                  </a:cxn>
                  <a:cxn ang="0">
                    <a:pos x="88" y="27"/>
                  </a:cxn>
                  <a:cxn ang="0">
                    <a:pos x="111" y="26"/>
                  </a:cxn>
                  <a:cxn ang="0">
                    <a:pos x="111" y="67"/>
                  </a:cxn>
                  <a:cxn ang="0">
                    <a:pos x="102" y="67"/>
                  </a:cxn>
                  <a:cxn ang="0">
                    <a:pos x="92" y="76"/>
                  </a:cxn>
                  <a:cxn ang="0">
                    <a:pos x="58" y="77"/>
                  </a:cxn>
                  <a:cxn ang="0">
                    <a:pos x="43" y="62"/>
                  </a:cxn>
                  <a:cxn ang="0">
                    <a:pos x="17" y="62"/>
                  </a:cxn>
                  <a:cxn ang="0">
                    <a:pos x="15" y="29"/>
                  </a:cxn>
                  <a:cxn ang="0">
                    <a:pos x="0" y="19"/>
                  </a:cxn>
                </a:cxnLst>
                <a:rect l="0" t="0" r="r" b="b"/>
                <a:pathLst>
                  <a:path w="111" h="77">
                    <a:moveTo>
                      <a:pt x="0" y="19"/>
                    </a:moveTo>
                    <a:lnTo>
                      <a:pt x="2" y="0"/>
                    </a:lnTo>
                    <a:lnTo>
                      <a:pt x="29" y="2"/>
                    </a:lnTo>
                    <a:lnTo>
                      <a:pt x="33" y="7"/>
                    </a:lnTo>
                    <a:lnTo>
                      <a:pt x="44" y="17"/>
                    </a:lnTo>
                    <a:lnTo>
                      <a:pt x="56" y="15"/>
                    </a:lnTo>
                    <a:lnTo>
                      <a:pt x="78" y="36"/>
                    </a:lnTo>
                    <a:lnTo>
                      <a:pt x="88" y="27"/>
                    </a:lnTo>
                    <a:lnTo>
                      <a:pt x="111" y="26"/>
                    </a:lnTo>
                    <a:lnTo>
                      <a:pt x="111" y="67"/>
                    </a:lnTo>
                    <a:lnTo>
                      <a:pt x="102" y="67"/>
                    </a:lnTo>
                    <a:lnTo>
                      <a:pt x="92" y="76"/>
                    </a:lnTo>
                    <a:lnTo>
                      <a:pt x="58" y="77"/>
                    </a:lnTo>
                    <a:lnTo>
                      <a:pt x="43" y="62"/>
                    </a:lnTo>
                    <a:lnTo>
                      <a:pt x="17" y="62"/>
                    </a:lnTo>
                    <a:lnTo>
                      <a:pt x="15" y="29"/>
                    </a:lnTo>
                    <a:lnTo>
                      <a:pt x="0" y="19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" name="Freeform 9"/>
              <p:cNvSpPr>
                <a:spLocks/>
              </p:cNvSpPr>
              <p:nvPr userDrawn="1"/>
            </p:nvSpPr>
            <p:spPr bwMode="auto">
              <a:xfrm>
                <a:off x="5421313" y="3175001"/>
                <a:ext cx="1276350" cy="1889125"/>
              </a:xfrm>
              <a:custGeom>
                <a:avLst/>
                <a:gdLst/>
                <a:ahLst/>
                <a:cxnLst>
                  <a:cxn ang="0">
                    <a:pos x="618" y="1172"/>
                  </a:cxn>
                  <a:cxn ang="0">
                    <a:pos x="618" y="1132"/>
                  </a:cxn>
                  <a:cxn ang="0">
                    <a:pos x="596" y="1057"/>
                  </a:cxn>
                  <a:cxn ang="0">
                    <a:pos x="628" y="1002"/>
                  </a:cxn>
                  <a:cxn ang="0">
                    <a:pos x="728" y="918"/>
                  </a:cxn>
                  <a:cxn ang="0">
                    <a:pos x="783" y="840"/>
                  </a:cxn>
                  <a:cxn ang="0">
                    <a:pos x="738" y="789"/>
                  </a:cxn>
                  <a:cxn ang="0">
                    <a:pos x="637" y="728"/>
                  </a:cxn>
                  <a:cxn ang="0">
                    <a:pos x="581" y="687"/>
                  </a:cxn>
                  <a:cxn ang="0">
                    <a:pos x="509" y="661"/>
                  </a:cxn>
                  <a:cxn ang="0">
                    <a:pos x="454" y="683"/>
                  </a:cxn>
                  <a:cxn ang="0">
                    <a:pos x="407" y="677"/>
                  </a:cxn>
                  <a:cxn ang="0">
                    <a:pos x="385" y="623"/>
                  </a:cxn>
                  <a:cxn ang="0">
                    <a:pos x="381" y="587"/>
                  </a:cxn>
                  <a:cxn ang="0">
                    <a:pos x="295" y="587"/>
                  </a:cxn>
                  <a:cxn ang="0">
                    <a:pos x="329" y="517"/>
                  </a:cxn>
                  <a:cxn ang="0">
                    <a:pos x="465" y="553"/>
                  </a:cxn>
                  <a:cxn ang="0">
                    <a:pos x="554" y="407"/>
                  </a:cxn>
                  <a:cxn ang="0">
                    <a:pos x="637" y="389"/>
                  </a:cxn>
                  <a:cxn ang="0">
                    <a:pos x="591" y="366"/>
                  </a:cxn>
                  <a:cxn ang="0">
                    <a:pos x="698" y="343"/>
                  </a:cxn>
                  <a:cxn ang="0">
                    <a:pos x="677" y="259"/>
                  </a:cxn>
                  <a:cxn ang="0">
                    <a:pos x="565" y="258"/>
                  </a:cxn>
                  <a:cxn ang="0">
                    <a:pos x="491" y="276"/>
                  </a:cxn>
                  <a:cxn ang="0">
                    <a:pos x="491" y="203"/>
                  </a:cxn>
                  <a:cxn ang="0">
                    <a:pos x="585" y="162"/>
                  </a:cxn>
                  <a:cxn ang="0">
                    <a:pos x="544" y="110"/>
                  </a:cxn>
                  <a:cxn ang="0">
                    <a:pos x="511" y="159"/>
                  </a:cxn>
                  <a:cxn ang="0">
                    <a:pos x="334" y="65"/>
                  </a:cxn>
                  <a:cxn ang="0">
                    <a:pos x="184" y="16"/>
                  </a:cxn>
                  <a:cxn ang="0">
                    <a:pos x="136" y="0"/>
                  </a:cxn>
                  <a:cxn ang="0">
                    <a:pos x="63" y="51"/>
                  </a:cxn>
                  <a:cxn ang="0">
                    <a:pos x="27" y="159"/>
                  </a:cxn>
                  <a:cxn ang="0">
                    <a:pos x="53" y="153"/>
                  </a:cxn>
                  <a:cxn ang="0">
                    <a:pos x="170" y="170"/>
                  </a:cxn>
                  <a:cxn ang="0">
                    <a:pos x="192" y="339"/>
                  </a:cxn>
                  <a:cxn ang="0">
                    <a:pos x="176" y="454"/>
                  </a:cxn>
                  <a:cxn ang="0">
                    <a:pos x="199" y="493"/>
                  </a:cxn>
                  <a:cxn ang="0">
                    <a:pos x="270" y="608"/>
                  </a:cxn>
                  <a:cxn ang="0">
                    <a:pos x="327" y="634"/>
                  </a:cxn>
                  <a:cxn ang="0">
                    <a:pos x="385" y="677"/>
                  </a:cxn>
                  <a:cxn ang="0">
                    <a:pos x="465" y="738"/>
                  </a:cxn>
                  <a:cxn ang="0">
                    <a:pos x="468" y="806"/>
                  </a:cxn>
                  <a:cxn ang="0">
                    <a:pos x="503" y="873"/>
                  </a:cxn>
                  <a:cxn ang="0">
                    <a:pos x="550" y="943"/>
                  </a:cxn>
                  <a:cxn ang="0">
                    <a:pos x="620" y="1190"/>
                  </a:cxn>
                </a:cxnLst>
                <a:rect l="0" t="0" r="r" b="b"/>
                <a:pathLst>
                  <a:path w="804" h="1190">
                    <a:moveTo>
                      <a:pt x="620" y="1190"/>
                    </a:moveTo>
                    <a:lnTo>
                      <a:pt x="634" y="1190"/>
                    </a:lnTo>
                    <a:lnTo>
                      <a:pt x="618" y="1172"/>
                    </a:lnTo>
                    <a:lnTo>
                      <a:pt x="596" y="1162"/>
                    </a:lnTo>
                    <a:lnTo>
                      <a:pt x="599" y="1147"/>
                    </a:lnTo>
                    <a:lnTo>
                      <a:pt x="618" y="1132"/>
                    </a:lnTo>
                    <a:lnTo>
                      <a:pt x="622" y="1120"/>
                    </a:lnTo>
                    <a:lnTo>
                      <a:pt x="596" y="1109"/>
                    </a:lnTo>
                    <a:lnTo>
                      <a:pt x="596" y="1057"/>
                    </a:lnTo>
                    <a:lnTo>
                      <a:pt x="632" y="1023"/>
                    </a:lnTo>
                    <a:lnTo>
                      <a:pt x="644" y="1021"/>
                    </a:lnTo>
                    <a:lnTo>
                      <a:pt x="628" y="1002"/>
                    </a:lnTo>
                    <a:lnTo>
                      <a:pt x="669" y="998"/>
                    </a:lnTo>
                    <a:lnTo>
                      <a:pt x="728" y="953"/>
                    </a:lnTo>
                    <a:lnTo>
                      <a:pt x="728" y="918"/>
                    </a:lnTo>
                    <a:lnTo>
                      <a:pt x="765" y="917"/>
                    </a:lnTo>
                    <a:lnTo>
                      <a:pt x="763" y="849"/>
                    </a:lnTo>
                    <a:lnTo>
                      <a:pt x="783" y="840"/>
                    </a:lnTo>
                    <a:lnTo>
                      <a:pt x="804" y="818"/>
                    </a:lnTo>
                    <a:lnTo>
                      <a:pt x="804" y="792"/>
                    </a:lnTo>
                    <a:lnTo>
                      <a:pt x="738" y="789"/>
                    </a:lnTo>
                    <a:lnTo>
                      <a:pt x="685" y="739"/>
                    </a:lnTo>
                    <a:lnTo>
                      <a:pt x="657" y="728"/>
                    </a:lnTo>
                    <a:lnTo>
                      <a:pt x="637" y="728"/>
                    </a:lnTo>
                    <a:lnTo>
                      <a:pt x="608" y="702"/>
                    </a:lnTo>
                    <a:lnTo>
                      <a:pt x="599" y="703"/>
                    </a:lnTo>
                    <a:lnTo>
                      <a:pt x="581" y="687"/>
                    </a:lnTo>
                    <a:lnTo>
                      <a:pt x="538" y="685"/>
                    </a:lnTo>
                    <a:lnTo>
                      <a:pt x="538" y="664"/>
                    </a:lnTo>
                    <a:lnTo>
                      <a:pt x="509" y="661"/>
                    </a:lnTo>
                    <a:lnTo>
                      <a:pt x="491" y="669"/>
                    </a:lnTo>
                    <a:lnTo>
                      <a:pt x="479" y="685"/>
                    </a:lnTo>
                    <a:lnTo>
                      <a:pt x="454" y="683"/>
                    </a:lnTo>
                    <a:lnTo>
                      <a:pt x="426" y="683"/>
                    </a:lnTo>
                    <a:lnTo>
                      <a:pt x="417" y="687"/>
                    </a:lnTo>
                    <a:lnTo>
                      <a:pt x="407" y="677"/>
                    </a:lnTo>
                    <a:lnTo>
                      <a:pt x="405" y="635"/>
                    </a:lnTo>
                    <a:lnTo>
                      <a:pt x="387" y="634"/>
                    </a:lnTo>
                    <a:lnTo>
                      <a:pt x="385" y="623"/>
                    </a:lnTo>
                    <a:lnTo>
                      <a:pt x="407" y="606"/>
                    </a:lnTo>
                    <a:lnTo>
                      <a:pt x="407" y="589"/>
                    </a:lnTo>
                    <a:lnTo>
                      <a:pt x="381" y="587"/>
                    </a:lnTo>
                    <a:lnTo>
                      <a:pt x="358" y="606"/>
                    </a:lnTo>
                    <a:lnTo>
                      <a:pt x="319" y="606"/>
                    </a:lnTo>
                    <a:lnTo>
                      <a:pt x="295" y="587"/>
                    </a:lnTo>
                    <a:lnTo>
                      <a:pt x="293" y="544"/>
                    </a:lnTo>
                    <a:lnTo>
                      <a:pt x="327" y="544"/>
                    </a:lnTo>
                    <a:lnTo>
                      <a:pt x="329" y="517"/>
                    </a:lnTo>
                    <a:lnTo>
                      <a:pt x="448" y="515"/>
                    </a:lnTo>
                    <a:lnTo>
                      <a:pt x="452" y="554"/>
                    </a:lnTo>
                    <a:lnTo>
                      <a:pt x="465" y="553"/>
                    </a:lnTo>
                    <a:lnTo>
                      <a:pt x="465" y="497"/>
                    </a:lnTo>
                    <a:lnTo>
                      <a:pt x="552" y="425"/>
                    </a:lnTo>
                    <a:lnTo>
                      <a:pt x="554" y="407"/>
                    </a:lnTo>
                    <a:lnTo>
                      <a:pt x="608" y="405"/>
                    </a:lnTo>
                    <a:lnTo>
                      <a:pt x="613" y="413"/>
                    </a:lnTo>
                    <a:lnTo>
                      <a:pt x="637" y="389"/>
                    </a:lnTo>
                    <a:lnTo>
                      <a:pt x="636" y="374"/>
                    </a:lnTo>
                    <a:lnTo>
                      <a:pt x="591" y="376"/>
                    </a:lnTo>
                    <a:lnTo>
                      <a:pt x="591" y="366"/>
                    </a:lnTo>
                    <a:lnTo>
                      <a:pt x="613" y="353"/>
                    </a:lnTo>
                    <a:lnTo>
                      <a:pt x="625" y="341"/>
                    </a:lnTo>
                    <a:lnTo>
                      <a:pt x="698" y="343"/>
                    </a:lnTo>
                    <a:lnTo>
                      <a:pt x="698" y="321"/>
                    </a:lnTo>
                    <a:lnTo>
                      <a:pt x="679" y="304"/>
                    </a:lnTo>
                    <a:lnTo>
                      <a:pt x="677" y="259"/>
                    </a:lnTo>
                    <a:lnTo>
                      <a:pt x="622" y="259"/>
                    </a:lnTo>
                    <a:lnTo>
                      <a:pt x="591" y="233"/>
                    </a:lnTo>
                    <a:lnTo>
                      <a:pt x="565" y="258"/>
                    </a:lnTo>
                    <a:lnTo>
                      <a:pt x="562" y="290"/>
                    </a:lnTo>
                    <a:lnTo>
                      <a:pt x="509" y="292"/>
                    </a:lnTo>
                    <a:lnTo>
                      <a:pt x="491" y="276"/>
                    </a:lnTo>
                    <a:lnTo>
                      <a:pt x="462" y="278"/>
                    </a:lnTo>
                    <a:lnTo>
                      <a:pt x="460" y="233"/>
                    </a:lnTo>
                    <a:lnTo>
                      <a:pt x="491" y="203"/>
                    </a:lnTo>
                    <a:lnTo>
                      <a:pt x="532" y="201"/>
                    </a:lnTo>
                    <a:lnTo>
                      <a:pt x="544" y="196"/>
                    </a:lnTo>
                    <a:lnTo>
                      <a:pt x="585" y="162"/>
                    </a:lnTo>
                    <a:lnTo>
                      <a:pt x="585" y="141"/>
                    </a:lnTo>
                    <a:lnTo>
                      <a:pt x="546" y="139"/>
                    </a:lnTo>
                    <a:lnTo>
                      <a:pt x="544" y="110"/>
                    </a:lnTo>
                    <a:lnTo>
                      <a:pt x="523" y="110"/>
                    </a:lnTo>
                    <a:lnTo>
                      <a:pt x="526" y="149"/>
                    </a:lnTo>
                    <a:lnTo>
                      <a:pt x="511" y="159"/>
                    </a:lnTo>
                    <a:lnTo>
                      <a:pt x="426" y="162"/>
                    </a:lnTo>
                    <a:lnTo>
                      <a:pt x="334" y="83"/>
                    </a:lnTo>
                    <a:lnTo>
                      <a:pt x="334" y="65"/>
                    </a:lnTo>
                    <a:lnTo>
                      <a:pt x="272" y="61"/>
                    </a:lnTo>
                    <a:lnTo>
                      <a:pt x="250" y="75"/>
                    </a:lnTo>
                    <a:lnTo>
                      <a:pt x="184" y="16"/>
                    </a:lnTo>
                    <a:lnTo>
                      <a:pt x="172" y="15"/>
                    </a:lnTo>
                    <a:lnTo>
                      <a:pt x="158" y="0"/>
                    </a:lnTo>
                    <a:lnTo>
                      <a:pt x="136" y="0"/>
                    </a:lnTo>
                    <a:lnTo>
                      <a:pt x="117" y="15"/>
                    </a:lnTo>
                    <a:lnTo>
                      <a:pt x="63" y="16"/>
                    </a:lnTo>
                    <a:lnTo>
                      <a:pt x="63" y="51"/>
                    </a:lnTo>
                    <a:lnTo>
                      <a:pt x="8" y="98"/>
                    </a:lnTo>
                    <a:lnTo>
                      <a:pt x="8" y="141"/>
                    </a:lnTo>
                    <a:lnTo>
                      <a:pt x="27" y="159"/>
                    </a:lnTo>
                    <a:lnTo>
                      <a:pt x="0" y="186"/>
                    </a:lnTo>
                    <a:lnTo>
                      <a:pt x="8" y="191"/>
                    </a:lnTo>
                    <a:lnTo>
                      <a:pt x="53" y="153"/>
                    </a:lnTo>
                    <a:lnTo>
                      <a:pt x="127" y="151"/>
                    </a:lnTo>
                    <a:lnTo>
                      <a:pt x="131" y="170"/>
                    </a:lnTo>
                    <a:lnTo>
                      <a:pt x="170" y="170"/>
                    </a:lnTo>
                    <a:lnTo>
                      <a:pt x="170" y="232"/>
                    </a:lnTo>
                    <a:lnTo>
                      <a:pt x="194" y="253"/>
                    </a:lnTo>
                    <a:lnTo>
                      <a:pt x="192" y="339"/>
                    </a:lnTo>
                    <a:lnTo>
                      <a:pt x="158" y="368"/>
                    </a:lnTo>
                    <a:lnTo>
                      <a:pt x="162" y="439"/>
                    </a:lnTo>
                    <a:lnTo>
                      <a:pt x="176" y="454"/>
                    </a:lnTo>
                    <a:lnTo>
                      <a:pt x="176" y="517"/>
                    </a:lnTo>
                    <a:lnTo>
                      <a:pt x="197" y="534"/>
                    </a:lnTo>
                    <a:lnTo>
                      <a:pt x="199" y="493"/>
                    </a:lnTo>
                    <a:lnTo>
                      <a:pt x="223" y="512"/>
                    </a:lnTo>
                    <a:lnTo>
                      <a:pt x="225" y="563"/>
                    </a:lnTo>
                    <a:lnTo>
                      <a:pt x="270" y="608"/>
                    </a:lnTo>
                    <a:lnTo>
                      <a:pt x="278" y="606"/>
                    </a:lnTo>
                    <a:lnTo>
                      <a:pt x="303" y="631"/>
                    </a:lnTo>
                    <a:lnTo>
                      <a:pt x="327" y="634"/>
                    </a:lnTo>
                    <a:lnTo>
                      <a:pt x="337" y="640"/>
                    </a:lnTo>
                    <a:lnTo>
                      <a:pt x="383" y="645"/>
                    </a:lnTo>
                    <a:lnTo>
                      <a:pt x="385" y="677"/>
                    </a:lnTo>
                    <a:lnTo>
                      <a:pt x="407" y="691"/>
                    </a:lnTo>
                    <a:lnTo>
                      <a:pt x="463" y="697"/>
                    </a:lnTo>
                    <a:lnTo>
                      <a:pt x="465" y="738"/>
                    </a:lnTo>
                    <a:lnTo>
                      <a:pt x="450" y="746"/>
                    </a:lnTo>
                    <a:lnTo>
                      <a:pt x="424" y="769"/>
                    </a:lnTo>
                    <a:lnTo>
                      <a:pt x="468" y="806"/>
                    </a:lnTo>
                    <a:lnTo>
                      <a:pt x="482" y="808"/>
                    </a:lnTo>
                    <a:lnTo>
                      <a:pt x="479" y="855"/>
                    </a:lnTo>
                    <a:lnTo>
                      <a:pt x="503" y="873"/>
                    </a:lnTo>
                    <a:lnTo>
                      <a:pt x="524" y="890"/>
                    </a:lnTo>
                    <a:lnTo>
                      <a:pt x="526" y="922"/>
                    </a:lnTo>
                    <a:lnTo>
                      <a:pt x="550" y="943"/>
                    </a:lnTo>
                    <a:lnTo>
                      <a:pt x="552" y="1135"/>
                    </a:lnTo>
                    <a:lnTo>
                      <a:pt x="587" y="1166"/>
                    </a:lnTo>
                    <a:lnTo>
                      <a:pt x="620" y="119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" name="Freeform 10"/>
              <p:cNvSpPr>
                <a:spLocks/>
              </p:cNvSpPr>
              <p:nvPr userDrawn="1"/>
            </p:nvSpPr>
            <p:spPr bwMode="auto">
              <a:xfrm>
                <a:off x="7072313" y="3178176"/>
                <a:ext cx="2179638" cy="1611313"/>
              </a:xfrm>
              <a:custGeom>
                <a:avLst/>
                <a:gdLst/>
                <a:ahLst/>
                <a:cxnLst>
                  <a:cxn ang="0">
                    <a:pos x="1125" y="471"/>
                  </a:cxn>
                  <a:cxn ang="0">
                    <a:pos x="1145" y="382"/>
                  </a:cxn>
                  <a:cxn ang="0">
                    <a:pos x="1111" y="261"/>
                  </a:cxn>
                  <a:cxn ang="0">
                    <a:pos x="1191" y="174"/>
                  </a:cxn>
                  <a:cxn ang="0">
                    <a:pos x="1237" y="107"/>
                  </a:cxn>
                  <a:cxn ang="0">
                    <a:pos x="1237" y="220"/>
                  </a:cxn>
                  <a:cxn ang="0">
                    <a:pos x="1266" y="202"/>
                  </a:cxn>
                  <a:cxn ang="0">
                    <a:pos x="1322" y="81"/>
                  </a:cxn>
                  <a:cxn ang="0">
                    <a:pos x="1291" y="47"/>
                  </a:cxn>
                  <a:cxn ang="0">
                    <a:pos x="1341" y="41"/>
                  </a:cxn>
                  <a:cxn ang="0">
                    <a:pos x="1344" y="0"/>
                  </a:cxn>
                  <a:cxn ang="0">
                    <a:pos x="1213" y="35"/>
                  </a:cxn>
                  <a:cxn ang="0">
                    <a:pos x="1109" y="14"/>
                  </a:cxn>
                  <a:cxn ang="0">
                    <a:pos x="910" y="65"/>
                  </a:cxn>
                  <a:cxn ang="0">
                    <a:pos x="864" y="49"/>
                  </a:cxn>
                  <a:cxn ang="0">
                    <a:pos x="733" y="81"/>
                  </a:cxn>
                  <a:cxn ang="0">
                    <a:pos x="749" y="41"/>
                  </a:cxn>
                  <a:cxn ang="0">
                    <a:pos x="632" y="108"/>
                  </a:cxn>
                  <a:cxn ang="0">
                    <a:pos x="566" y="172"/>
                  </a:cxn>
                  <a:cxn ang="0">
                    <a:pos x="455" y="204"/>
                  </a:cxn>
                  <a:cxn ang="0">
                    <a:pos x="375" y="252"/>
                  </a:cxn>
                  <a:cxn ang="0">
                    <a:pos x="377" y="204"/>
                  </a:cxn>
                  <a:cxn ang="0">
                    <a:pos x="230" y="227"/>
                  </a:cxn>
                  <a:cxn ang="0">
                    <a:pos x="184" y="274"/>
                  </a:cxn>
                  <a:cxn ang="0">
                    <a:pos x="234" y="336"/>
                  </a:cxn>
                  <a:cxn ang="0">
                    <a:pos x="299" y="239"/>
                  </a:cxn>
                  <a:cxn ang="0">
                    <a:pos x="258" y="346"/>
                  </a:cxn>
                  <a:cxn ang="0">
                    <a:pos x="219" y="348"/>
                  </a:cxn>
                  <a:cxn ang="0">
                    <a:pos x="119" y="404"/>
                  </a:cxn>
                  <a:cxn ang="0">
                    <a:pos x="82" y="450"/>
                  </a:cxn>
                  <a:cxn ang="0">
                    <a:pos x="138" y="489"/>
                  </a:cxn>
                  <a:cxn ang="0">
                    <a:pos x="217" y="474"/>
                  </a:cxn>
                  <a:cxn ang="0">
                    <a:pos x="261" y="491"/>
                  </a:cxn>
                  <a:cxn ang="0">
                    <a:pos x="227" y="442"/>
                  </a:cxn>
                  <a:cxn ang="0">
                    <a:pos x="346" y="458"/>
                  </a:cxn>
                  <a:cxn ang="0">
                    <a:pos x="432" y="438"/>
                  </a:cxn>
                  <a:cxn ang="0">
                    <a:pos x="356" y="481"/>
                  </a:cxn>
                  <a:cxn ang="0">
                    <a:pos x="432" y="522"/>
                  </a:cxn>
                  <a:cxn ang="0">
                    <a:pos x="299" y="534"/>
                  </a:cxn>
                  <a:cxn ang="0">
                    <a:pos x="82" y="520"/>
                  </a:cxn>
                  <a:cxn ang="0">
                    <a:pos x="21" y="597"/>
                  </a:cxn>
                  <a:cxn ang="0">
                    <a:pos x="109" y="739"/>
                  </a:cxn>
                  <a:cxn ang="0">
                    <a:pos x="217" y="756"/>
                  </a:cxn>
                  <a:cxn ang="0">
                    <a:pos x="276" y="998"/>
                  </a:cxn>
                  <a:cxn ang="0">
                    <a:pos x="379" y="974"/>
                  </a:cxn>
                  <a:cxn ang="0">
                    <a:pos x="426" y="904"/>
                  </a:cxn>
                  <a:cxn ang="0">
                    <a:pos x="446" y="828"/>
                  </a:cxn>
                  <a:cxn ang="0">
                    <a:pos x="477" y="638"/>
                  </a:cxn>
                  <a:cxn ang="0">
                    <a:pos x="423" y="563"/>
                  </a:cxn>
                  <a:cxn ang="0">
                    <a:pos x="571" y="657"/>
                  </a:cxn>
                  <a:cxn ang="0">
                    <a:pos x="563" y="587"/>
                  </a:cxn>
                  <a:cxn ang="0">
                    <a:pos x="554" y="539"/>
                  </a:cxn>
                  <a:cxn ang="0">
                    <a:pos x="722" y="652"/>
                  </a:cxn>
                  <a:cxn ang="0">
                    <a:pos x="841" y="601"/>
                  </a:cxn>
                  <a:cxn ang="0">
                    <a:pos x="941" y="703"/>
                  </a:cxn>
                  <a:cxn ang="0">
                    <a:pos x="998" y="730"/>
                  </a:cxn>
                  <a:cxn ang="0">
                    <a:pos x="995" y="695"/>
                  </a:cxn>
                  <a:cxn ang="0">
                    <a:pos x="1027" y="650"/>
                  </a:cxn>
                  <a:cxn ang="0">
                    <a:pos x="980" y="602"/>
                  </a:cxn>
                  <a:cxn ang="0">
                    <a:pos x="1099" y="495"/>
                  </a:cxn>
                  <a:cxn ang="0">
                    <a:pos x="1062" y="444"/>
                  </a:cxn>
                  <a:cxn ang="0">
                    <a:pos x="1029" y="423"/>
                  </a:cxn>
                </a:cxnLst>
                <a:rect l="0" t="0" r="r" b="b"/>
                <a:pathLst>
                  <a:path w="1373" h="1015">
                    <a:moveTo>
                      <a:pt x="1066" y="397"/>
                    </a:moveTo>
                    <a:lnTo>
                      <a:pt x="1125" y="450"/>
                    </a:lnTo>
                    <a:lnTo>
                      <a:pt x="1113" y="466"/>
                    </a:lnTo>
                    <a:lnTo>
                      <a:pt x="1125" y="471"/>
                    </a:lnTo>
                    <a:lnTo>
                      <a:pt x="1147" y="450"/>
                    </a:lnTo>
                    <a:lnTo>
                      <a:pt x="1119" y="425"/>
                    </a:lnTo>
                    <a:lnTo>
                      <a:pt x="1117" y="384"/>
                    </a:lnTo>
                    <a:lnTo>
                      <a:pt x="1145" y="382"/>
                    </a:lnTo>
                    <a:lnTo>
                      <a:pt x="1147" y="348"/>
                    </a:lnTo>
                    <a:lnTo>
                      <a:pt x="1129" y="334"/>
                    </a:lnTo>
                    <a:lnTo>
                      <a:pt x="1129" y="276"/>
                    </a:lnTo>
                    <a:lnTo>
                      <a:pt x="1111" y="261"/>
                    </a:lnTo>
                    <a:lnTo>
                      <a:pt x="1111" y="201"/>
                    </a:lnTo>
                    <a:lnTo>
                      <a:pt x="1145" y="180"/>
                    </a:lnTo>
                    <a:lnTo>
                      <a:pt x="1168" y="189"/>
                    </a:lnTo>
                    <a:lnTo>
                      <a:pt x="1191" y="174"/>
                    </a:lnTo>
                    <a:lnTo>
                      <a:pt x="1189" y="151"/>
                    </a:lnTo>
                    <a:lnTo>
                      <a:pt x="1205" y="148"/>
                    </a:lnTo>
                    <a:lnTo>
                      <a:pt x="1209" y="108"/>
                    </a:lnTo>
                    <a:lnTo>
                      <a:pt x="1237" y="107"/>
                    </a:lnTo>
                    <a:lnTo>
                      <a:pt x="1237" y="168"/>
                    </a:lnTo>
                    <a:lnTo>
                      <a:pt x="1223" y="172"/>
                    </a:lnTo>
                    <a:lnTo>
                      <a:pt x="1221" y="202"/>
                    </a:lnTo>
                    <a:lnTo>
                      <a:pt x="1237" y="220"/>
                    </a:lnTo>
                    <a:lnTo>
                      <a:pt x="1250" y="220"/>
                    </a:lnTo>
                    <a:lnTo>
                      <a:pt x="1250" y="247"/>
                    </a:lnTo>
                    <a:lnTo>
                      <a:pt x="1266" y="256"/>
                    </a:lnTo>
                    <a:lnTo>
                      <a:pt x="1266" y="202"/>
                    </a:lnTo>
                    <a:lnTo>
                      <a:pt x="1250" y="190"/>
                    </a:lnTo>
                    <a:lnTo>
                      <a:pt x="1249" y="141"/>
                    </a:lnTo>
                    <a:lnTo>
                      <a:pt x="1266" y="127"/>
                    </a:lnTo>
                    <a:lnTo>
                      <a:pt x="1322" y="81"/>
                    </a:lnTo>
                    <a:lnTo>
                      <a:pt x="1295" y="78"/>
                    </a:lnTo>
                    <a:lnTo>
                      <a:pt x="1291" y="66"/>
                    </a:lnTo>
                    <a:lnTo>
                      <a:pt x="1305" y="59"/>
                    </a:lnTo>
                    <a:lnTo>
                      <a:pt x="1291" y="47"/>
                    </a:lnTo>
                    <a:lnTo>
                      <a:pt x="1295" y="39"/>
                    </a:lnTo>
                    <a:lnTo>
                      <a:pt x="1307" y="25"/>
                    </a:lnTo>
                    <a:lnTo>
                      <a:pt x="1322" y="23"/>
                    </a:lnTo>
                    <a:lnTo>
                      <a:pt x="1341" y="41"/>
                    </a:lnTo>
                    <a:lnTo>
                      <a:pt x="1352" y="34"/>
                    </a:lnTo>
                    <a:lnTo>
                      <a:pt x="1360" y="37"/>
                    </a:lnTo>
                    <a:lnTo>
                      <a:pt x="1373" y="23"/>
                    </a:lnTo>
                    <a:lnTo>
                      <a:pt x="1344" y="0"/>
                    </a:lnTo>
                    <a:lnTo>
                      <a:pt x="1215" y="0"/>
                    </a:lnTo>
                    <a:lnTo>
                      <a:pt x="1205" y="13"/>
                    </a:lnTo>
                    <a:lnTo>
                      <a:pt x="1217" y="28"/>
                    </a:lnTo>
                    <a:lnTo>
                      <a:pt x="1213" y="35"/>
                    </a:lnTo>
                    <a:lnTo>
                      <a:pt x="1147" y="37"/>
                    </a:lnTo>
                    <a:lnTo>
                      <a:pt x="1129" y="22"/>
                    </a:lnTo>
                    <a:lnTo>
                      <a:pt x="1119" y="22"/>
                    </a:lnTo>
                    <a:lnTo>
                      <a:pt x="1109" y="14"/>
                    </a:lnTo>
                    <a:lnTo>
                      <a:pt x="1096" y="30"/>
                    </a:lnTo>
                    <a:lnTo>
                      <a:pt x="995" y="32"/>
                    </a:lnTo>
                    <a:lnTo>
                      <a:pt x="956" y="67"/>
                    </a:lnTo>
                    <a:lnTo>
                      <a:pt x="910" y="65"/>
                    </a:lnTo>
                    <a:lnTo>
                      <a:pt x="908" y="44"/>
                    </a:lnTo>
                    <a:lnTo>
                      <a:pt x="882" y="42"/>
                    </a:lnTo>
                    <a:lnTo>
                      <a:pt x="874" y="51"/>
                    </a:lnTo>
                    <a:lnTo>
                      <a:pt x="864" y="49"/>
                    </a:lnTo>
                    <a:lnTo>
                      <a:pt x="862" y="55"/>
                    </a:lnTo>
                    <a:lnTo>
                      <a:pt x="818" y="55"/>
                    </a:lnTo>
                    <a:lnTo>
                      <a:pt x="765" y="104"/>
                    </a:lnTo>
                    <a:lnTo>
                      <a:pt x="733" y="81"/>
                    </a:lnTo>
                    <a:lnTo>
                      <a:pt x="751" y="66"/>
                    </a:lnTo>
                    <a:lnTo>
                      <a:pt x="759" y="66"/>
                    </a:lnTo>
                    <a:lnTo>
                      <a:pt x="784" y="41"/>
                    </a:lnTo>
                    <a:lnTo>
                      <a:pt x="749" y="41"/>
                    </a:lnTo>
                    <a:lnTo>
                      <a:pt x="729" y="30"/>
                    </a:lnTo>
                    <a:lnTo>
                      <a:pt x="665" y="86"/>
                    </a:lnTo>
                    <a:lnTo>
                      <a:pt x="655" y="83"/>
                    </a:lnTo>
                    <a:lnTo>
                      <a:pt x="632" y="108"/>
                    </a:lnTo>
                    <a:lnTo>
                      <a:pt x="630" y="143"/>
                    </a:lnTo>
                    <a:lnTo>
                      <a:pt x="569" y="145"/>
                    </a:lnTo>
                    <a:lnTo>
                      <a:pt x="554" y="160"/>
                    </a:lnTo>
                    <a:lnTo>
                      <a:pt x="566" y="172"/>
                    </a:lnTo>
                    <a:lnTo>
                      <a:pt x="563" y="178"/>
                    </a:lnTo>
                    <a:lnTo>
                      <a:pt x="528" y="180"/>
                    </a:lnTo>
                    <a:lnTo>
                      <a:pt x="501" y="199"/>
                    </a:lnTo>
                    <a:lnTo>
                      <a:pt x="455" y="204"/>
                    </a:lnTo>
                    <a:lnTo>
                      <a:pt x="452" y="227"/>
                    </a:lnTo>
                    <a:lnTo>
                      <a:pt x="421" y="227"/>
                    </a:lnTo>
                    <a:lnTo>
                      <a:pt x="389" y="254"/>
                    </a:lnTo>
                    <a:lnTo>
                      <a:pt x="375" y="252"/>
                    </a:lnTo>
                    <a:lnTo>
                      <a:pt x="348" y="229"/>
                    </a:lnTo>
                    <a:lnTo>
                      <a:pt x="372" y="225"/>
                    </a:lnTo>
                    <a:lnTo>
                      <a:pt x="385" y="215"/>
                    </a:lnTo>
                    <a:lnTo>
                      <a:pt x="377" y="204"/>
                    </a:lnTo>
                    <a:lnTo>
                      <a:pt x="342" y="208"/>
                    </a:lnTo>
                    <a:lnTo>
                      <a:pt x="326" y="190"/>
                    </a:lnTo>
                    <a:lnTo>
                      <a:pt x="270" y="190"/>
                    </a:lnTo>
                    <a:lnTo>
                      <a:pt x="230" y="227"/>
                    </a:lnTo>
                    <a:lnTo>
                      <a:pt x="229" y="230"/>
                    </a:lnTo>
                    <a:lnTo>
                      <a:pt x="203" y="252"/>
                    </a:lnTo>
                    <a:lnTo>
                      <a:pt x="203" y="272"/>
                    </a:lnTo>
                    <a:lnTo>
                      <a:pt x="184" y="274"/>
                    </a:lnTo>
                    <a:lnTo>
                      <a:pt x="179" y="313"/>
                    </a:lnTo>
                    <a:lnTo>
                      <a:pt x="207" y="317"/>
                    </a:lnTo>
                    <a:lnTo>
                      <a:pt x="217" y="319"/>
                    </a:lnTo>
                    <a:lnTo>
                      <a:pt x="234" y="336"/>
                    </a:lnTo>
                    <a:lnTo>
                      <a:pt x="250" y="323"/>
                    </a:lnTo>
                    <a:lnTo>
                      <a:pt x="248" y="271"/>
                    </a:lnTo>
                    <a:lnTo>
                      <a:pt x="291" y="239"/>
                    </a:lnTo>
                    <a:lnTo>
                      <a:pt x="299" y="239"/>
                    </a:lnTo>
                    <a:lnTo>
                      <a:pt x="317" y="251"/>
                    </a:lnTo>
                    <a:lnTo>
                      <a:pt x="293" y="272"/>
                    </a:lnTo>
                    <a:lnTo>
                      <a:pt x="293" y="346"/>
                    </a:lnTo>
                    <a:lnTo>
                      <a:pt x="258" y="346"/>
                    </a:lnTo>
                    <a:lnTo>
                      <a:pt x="237" y="370"/>
                    </a:lnTo>
                    <a:lnTo>
                      <a:pt x="226" y="370"/>
                    </a:lnTo>
                    <a:lnTo>
                      <a:pt x="223" y="348"/>
                    </a:lnTo>
                    <a:lnTo>
                      <a:pt x="219" y="348"/>
                    </a:lnTo>
                    <a:lnTo>
                      <a:pt x="216" y="371"/>
                    </a:lnTo>
                    <a:lnTo>
                      <a:pt x="186" y="372"/>
                    </a:lnTo>
                    <a:lnTo>
                      <a:pt x="152" y="401"/>
                    </a:lnTo>
                    <a:lnTo>
                      <a:pt x="119" y="404"/>
                    </a:lnTo>
                    <a:lnTo>
                      <a:pt x="135" y="417"/>
                    </a:lnTo>
                    <a:lnTo>
                      <a:pt x="128" y="430"/>
                    </a:lnTo>
                    <a:lnTo>
                      <a:pt x="133" y="448"/>
                    </a:lnTo>
                    <a:lnTo>
                      <a:pt x="82" y="450"/>
                    </a:lnTo>
                    <a:lnTo>
                      <a:pt x="77" y="483"/>
                    </a:lnTo>
                    <a:lnTo>
                      <a:pt x="92" y="493"/>
                    </a:lnTo>
                    <a:lnTo>
                      <a:pt x="107" y="495"/>
                    </a:lnTo>
                    <a:lnTo>
                      <a:pt x="138" y="489"/>
                    </a:lnTo>
                    <a:lnTo>
                      <a:pt x="137" y="474"/>
                    </a:lnTo>
                    <a:lnTo>
                      <a:pt x="164" y="452"/>
                    </a:lnTo>
                    <a:lnTo>
                      <a:pt x="201" y="452"/>
                    </a:lnTo>
                    <a:lnTo>
                      <a:pt x="217" y="474"/>
                    </a:lnTo>
                    <a:lnTo>
                      <a:pt x="237" y="474"/>
                    </a:lnTo>
                    <a:lnTo>
                      <a:pt x="250" y="488"/>
                    </a:lnTo>
                    <a:lnTo>
                      <a:pt x="246" y="501"/>
                    </a:lnTo>
                    <a:lnTo>
                      <a:pt x="261" y="491"/>
                    </a:lnTo>
                    <a:lnTo>
                      <a:pt x="259" y="480"/>
                    </a:lnTo>
                    <a:lnTo>
                      <a:pt x="269" y="481"/>
                    </a:lnTo>
                    <a:lnTo>
                      <a:pt x="239" y="454"/>
                    </a:lnTo>
                    <a:lnTo>
                      <a:pt x="227" y="442"/>
                    </a:lnTo>
                    <a:lnTo>
                      <a:pt x="230" y="430"/>
                    </a:lnTo>
                    <a:lnTo>
                      <a:pt x="240" y="430"/>
                    </a:lnTo>
                    <a:lnTo>
                      <a:pt x="309" y="486"/>
                    </a:lnTo>
                    <a:lnTo>
                      <a:pt x="346" y="458"/>
                    </a:lnTo>
                    <a:lnTo>
                      <a:pt x="344" y="444"/>
                    </a:lnTo>
                    <a:lnTo>
                      <a:pt x="382" y="411"/>
                    </a:lnTo>
                    <a:lnTo>
                      <a:pt x="387" y="437"/>
                    </a:lnTo>
                    <a:lnTo>
                      <a:pt x="432" y="438"/>
                    </a:lnTo>
                    <a:lnTo>
                      <a:pt x="453" y="457"/>
                    </a:lnTo>
                    <a:lnTo>
                      <a:pt x="453" y="466"/>
                    </a:lnTo>
                    <a:lnTo>
                      <a:pt x="372" y="469"/>
                    </a:lnTo>
                    <a:lnTo>
                      <a:pt x="356" y="481"/>
                    </a:lnTo>
                    <a:lnTo>
                      <a:pt x="370" y="498"/>
                    </a:lnTo>
                    <a:lnTo>
                      <a:pt x="421" y="497"/>
                    </a:lnTo>
                    <a:lnTo>
                      <a:pt x="442" y="517"/>
                    </a:lnTo>
                    <a:lnTo>
                      <a:pt x="432" y="522"/>
                    </a:lnTo>
                    <a:lnTo>
                      <a:pt x="411" y="546"/>
                    </a:lnTo>
                    <a:lnTo>
                      <a:pt x="346" y="544"/>
                    </a:lnTo>
                    <a:lnTo>
                      <a:pt x="338" y="534"/>
                    </a:lnTo>
                    <a:lnTo>
                      <a:pt x="299" y="534"/>
                    </a:lnTo>
                    <a:lnTo>
                      <a:pt x="293" y="544"/>
                    </a:lnTo>
                    <a:lnTo>
                      <a:pt x="240" y="546"/>
                    </a:lnTo>
                    <a:lnTo>
                      <a:pt x="211" y="519"/>
                    </a:lnTo>
                    <a:lnTo>
                      <a:pt x="82" y="520"/>
                    </a:lnTo>
                    <a:lnTo>
                      <a:pt x="55" y="544"/>
                    </a:lnTo>
                    <a:lnTo>
                      <a:pt x="55" y="585"/>
                    </a:lnTo>
                    <a:lnTo>
                      <a:pt x="27" y="604"/>
                    </a:lnTo>
                    <a:lnTo>
                      <a:pt x="21" y="597"/>
                    </a:lnTo>
                    <a:lnTo>
                      <a:pt x="7" y="619"/>
                    </a:lnTo>
                    <a:lnTo>
                      <a:pt x="0" y="673"/>
                    </a:lnTo>
                    <a:lnTo>
                      <a:pt x="82" y="737"/>
                    </a:lnTo>
                    <a:lnTo>
                      <a:pt x="109" y="739"/>
                    </a:lnTo>
                    <a:lnTo>
                      <a:pt x="131" y="726"/>
                    </a:lnTo>
                    <a:lnTo>
                      <a:pt x="207" y="726"/>
                    </a:lnTo>
                    <a:lnTo>
                      <a:pt x="219" y="732"/>
                    </a:lnTo>
                    <a:lnTo>
                      <a:pt x="217" y="756"/>
                    </a:lnTo>
                    <a:lnTo>
                      <a:pt x="244" y="787"/>
                    </a:lnTo>
                    <a:lnTo>
                      <a:pt x="246" y="889"/>
                    </a:lnTo>
                    <a:lnTo>
                      <a:pt x="276" y="916"/>
                    </a:lnTo>
                    <a:lnTo>
                      <a:pt x="276" y="998"/>
                    </a:lnTo>
                    <a:lnTo>
                      <a:pt x="299" y="1015"/>
                    </a:lnTo>
                    <a:lnTo>
                      <a:pt x="312" y="1005"/>
                    </a:lnTo>
                    <a:lnTo>
                      <a:pt x="344" y="1005"/>
                    </a:lnTo>
                    <a:lnTo>
                      <a:pt x="379" y="974"/>
                    </a:lnTo>
                    <a:lnTo>
                      <a:pt x="397" y="973"/>
                    </a:lnTo>
                    <a:lnTo>
                      <a:pt x="399" y="943"/>
                    </a:lnTo>
                    <a:lnTo>
                      <a:pt x="428" y="941"/>
                    </a:lnTo>
                    <a:lnTo>
                      <a:pt x="426" y="904"/>
                    </a:lnTo>
                    <a:lnTo>
                      <a:pt x="438" y="906"/>
                    </a:lnTo>
                    <a:lnTo>
                      <a:pt x="463" y="882"/>
                    </a:lnTo>
                    <a:lnTo>
                      <a:pt x="465" y="843"/>
                    </a:lnTo>
                    <a:lnTo>
                      <a:pt x="446" y="828"/>
                    </a:lnTo>
                    <a:lnTo>
                      <a:pt x="448" y="790"/>
                    </a:lnTo>
                    <a:lnTo>
                      <a:pt x="557" y="689"/>
                    </a:lnTo>
                    <a:lnTo>
                      <a:pt x="481" y="689"/>
                    </a:lnTo>
                    <a:lnTo>
                      <a:pt x="477" y="638"/>
                    </a:lnTo>
                    <a:lnTo>
                      <a:pt x="467" y="626"/>
                    </a:lnTo>
                    <a:lnTo>
                      <a:pt x="457" y="630"/>
                    </a:lnTo>
                    <a:lnTo>
                      <a:pt x="391" y="566"/>
                    </a:lnTo>
                    <a:lnTo>
                      <a:pt x="423" y="563"/>
                    </a:lnTo>
                    <a:lnTo>
                      <a:pt x="463" y="599"/>
                    </a:lnTo>
                    <a:lnTo>
                      <a:pt x="513" y="638"/>
                    </a:lnTo>
                    <a:lnTo>
                      <a:pt x="515" y="657"/>
                    </a:lnTo>
                    <a:lnTo>
                      <a:pt x="571" y="657"/>
                    </a:lnTo>
                    <a:lnTo>
                      <a:pt x="569" y="642"/>
                    </a:lnTo>
                    <a:lnTo>
                      <a:pt x="620" y="597"/>
                    </a:lnTo>
                    <a:lnTo>
                      <a:pt x="575" y="593"/>
                    </a:lnTo>
                    <a:lnTo>
                      <a:pt x="563" y="587"/>
                    </a:lnTo>
                    <a:lnTo>
                      <a:pt x="554" y="587"/>
                    </a:lnTo>
                    <a:lnTo>
                      <a:pt x="515" y="551"/>
                    </a:lnTo>
                    <a:lnTo>
                      <a:pt x="532" y="532"/>
                    </a:lnTo>
                    <a:lnTo>
                      <a:pt x="554" y="539"/>
                    </a:lnTo>
                    <a:lnTo>
                      <a:pt x="585" y="568"/>
                    </a:lnTo>
                    <a:lnTo>
                      <a:pt x="688" y="568"/>
                    </a:lnTo>
                    <a:lnTo>
                      <a:pt x="718" y="595"/>
                    </a:lnTo>
                    <a:lnTo>
                      <a:pt x="722" y="652"/>
                    </a:lnTo>
                    <a:lnTo>
                      <a:pt x="769" y="687"/>
                    </a:lnTo>
                    <a:lnTo>
                      <a:pt x="804" y="662"/>
                    </a:lnTo>
                    <a:lnTo>
                      <a:pt x="802" y="634"/>
                    </a:lnTo>
                    <a:lnTo>
                      <a:pt x="841" y="601"/>
                    </a:lnTo>
                    <a:lnTo>
                      <a:pt x="872" y="601"/>
                    </a:lnTo>
                    <a:lnTo>
                      <a:pt x="908" y="630"/>
                    </a:lnTo>
                    <a:lnTo>
                      <a:pt x="941" y="632"/>
                    </a:lnTo>
                    <a:lnTo>
                      <a:pt x="941" y="703"/>
                    </a:lnTo>
                    <a:lnTo>
                      <a:pt x="973" y="728"/>
                    </a:lnTo>
                    <a:lnTo>
                      <a:pt x="980" y="726"/>
                    </a:lnTo>
                    <a:lnTo>
                      <a:pt x="992" y="736"/>
                    </a:lnTo>
                    <a:lnTo>
                      <a:pt x="998" y="730"/>
                    </a:lnTo>
                    <a:lnTo>
                      <a:pt x="954" y="693"/>
                    </a:lnTo>
                    <a:lnTo>
                      <a:pt x="954" y="664"/>
                    </a:lnTo>
                    <a:lnTo>
                      <a:pt x="961" y="664"/>
                    </a:lnTo>
                    <a:lnTo>
                      <a:pt x="995" y="695"/>
                    </a:lnTo>
                    <a:lnTo>
                      <a:pt x="1005" y="693"/>
                    </a:lnTo>
                    <a:lnTo>
                      <a:pt x="1017" y="685"/>
                    </a:lnTo>
                    <a:lnTo>
                      <a:pt x="1029" y="685"/>
                    </a:lnTo>
                    <a:lnTo>
                      <a:pt x="1027" y="650"/>
                    </a:lnTo>
                    <a:lnTo>
                      <a:pt x="1004" y="626"/>
                    </a:lnTo>
                    <a:lnTo>
                      <a:pt x="998" y="626"/>
                    </a:lnTo>
                    <a:lnTo>
                      <a:pt x="984" y="612"/>
                    </a:lnTo>
                    <a:lnTo>
                      <a:pt x="980" y="602"/>
                    </a:lnTo>
                    <a:lnTo>
                      <a:pt x="1007" y="580"/>
                    </a:lnTo>
                    <a:lnTo>
                      <a:pt x="1053" y="579"/>
                    </a:lnTo>
                    <a:lnTo>
                      <a:pt x="1099" y="530"/>
                    </a:lnTo>
                    <a:lnTo>
                      <a:pt x="1099" y="495"/>
                    </a:lnTo>
                    <a:lnTo>
                      <a:pt x="1086" y="481"/>
                    </a:lnTo>
                    <a:lnTo>
                      <a:pt x="1058" y="460"/>
                    </a:lnTo>
                    <a:lnTo>
                      <a:pt x="1068" y="448"/>
                    </a:lnTo>
                    <a:lnTo>
                      <a:pt x="1062" y="444"/>
                    </a:lnTo>
                    <a:lnTo>
                      <a:pt x="1055" y="450"/>
                    </a:lnTo>
                    <a:lnTo>
                      <a:pt x="1037" y="435"/>
                    </a:lnTo>
                    <a:lnTo>
                      <a:pt x="1031" y="435"/>
                    </a:lnTo>
                    <a:lnTo>
                      <a:pt x="1029" y="423"/>
                    </a:lnTo>
                    <a:lnTo>
                      <a:pt x="1066" y="397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" name="Freeform 12"/>
              <p:cNvSpPr>
                <a:spLocks/>
              </p:cNvSpPr>
              <p:nvPr userDrawn="1"/>
            </p:nvSpPr>
            <p:spPr bwMode="auto">
              <a:xfrm>
                <a:off x="8747126" y="4297363"/>
                <a:ext cx="101600" cy="13017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7" y="44"/>
                  </a:cxn>
                  <a:cxn ang="0">
                    <a:pos x="31" y="0"/>
                  </a:cxn>
                  <a:cxn ang="0">
                    <a:pos x="62" y="0"/>
                  </a:cxn>
                  <a:cxn ang="0">
                    <a:pos x="64" y="28"/>
                  </a:cxn>
                  <a:cxn ang="0">
                    <a:pos x="51" y="38"/>
                  </a:cxn>
                  <a:cxn ang="0">
                    <a:pos x="52" y="47"/>
                  </a:cxn>
                  <a:cxn ang="0">
                    <a:pos x="60" y="47"/>
                  </a:cxn>
                  <a:cxn ang="0">
                    <a:pos x="27" y="80"/>
                  </a:cxn>
                  <a:cxn ang="0">
                    <a:pos x="0" y="82"/>
                  </a:cxn>
                  <a:cxn ang="0">
                    <a:pos x="0" y="45"/>
                  </a:cxn>
                </a:cxnLst>
                <a:rect l="0" t="0" r="r" b="b"/>
                <a:pathLst>
                  <a:path w="64" h="82">
                    <a:moveTo>
                      <a:pt x="0" y="45"/>
                    </a:moveTo>
                    <a:lnTo>
                      <a:pt x="27" y="44"/>
                    </a:lnTo>
                    <a:lnTo>
                      <a:pt x="31" y="0"/>
                    </a:lnTo>
                    <a:lnTo>
                      <a:pt x="62" y="0"/>
                    </a:lnTo>
                    <a:lnTo>
                      <a:pt x="64" y="28"/>
                    </a:lnTo>
                    <a:lnTo>
                      <a:pt x="51" y="38"/>
                    </a:lnTo>
                    <a:lnTo>
                      <a:pt x="52" y="47"/>
                    </a:lnTo>
                    <a:lnTo>
                      <a:pt x="60" y="47"/>
                    </a:lnTo>
                    <a:lnTo>
                      <a:pt x="27" y="80"/>
                    </a:lnTo>
                    <a:lnTo>
                      <a:pt x="0" y="82"/>
                    </a:lnTo>
                    <a:lnTo>
                      <a:pt x="0" y="45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" name="Freeform 13"/>
              <p:cNvSpPr>
                <a:spLocks/>
              </p:cNvSpPr>
              <p:nvPr userDrawn="1"/>
            </p:nvSpPr>
            <p:spPr bwMode="auto">
              <a:xfrm>
                <a:off x="8537576" y="4337051"/>
                <a:ext cx="220663" cy="2063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0" y="63"/>
                  </a:cxn>
                  <a:cxn ang="0">
                    <a:pos x="69" y="90"/>
                  </a:cxn>
                  <a:cxn ang="0">
                    <a:pos x="111" y="92"/>
                  </a:cxn>
                  <a:cxn ang="0">
                    <a:pos x="139" y="119"/>
                  </a:cxn>
                  <a:cxn ang="0">
                    <a:pos x="134" y="130"/>
                  </a:cxn>
                  <a:cxn ang="0">
                    <a:pos x="111" y="110"/>
                  </a:cxn>
                  <a:cxn ang="0">
                    <a:pos x="69" y="109"/>
                  </a:cxn>
                  <a:cxn ang="0">
                    <a:pos x="26" y="69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0" y="0"/>
                  </a:cxn>
                </a:cxnLst>
                <a:rect l="0" t="0" r="r" b="b"/>
                <a:pathLst>
                  <a:path w="139" h="130">
                    <a:moveTo>
                      <a:pt x="0" y="0"/>
                    </a:moveTo>
                    <a:lnTo>
                      <a:pt x="70" y="63"/>
                    </a:lnTo>
                    <a:lnTo>
                      <a:pt x="69" y="90"/>
                    </a:lnTo>
                    <a:lnTo>
                      <a:pt x="111" y="92"/>
                    </a:lnTo>
                    <a:lnTo>
                      <a:pt x="139" y="119"/>
                    </a:lnTo>
                    <a:lnTo>
                      <a:pt x="134" y="130"/>
                    </a:lnTo>
                    <a:lnTo>
                      <a:pt x="111" y="110"/>
                    </a:lnTo>
                    <a:lnTo>
                      <a:pt x="69" y="109"/>
                    </a:lnTo>
                    <a:lnTo>
                      <a:pt x="26" y="69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" name="Freeform 14"/>
              <p:cNvSpPr>
                <a:spLocks/>
              </p:cNvSpPr>
              <p:nvPr userDrawn="1"/>
            </p:nvSpPr>
            <p:spPr bwMode="auto">
              <a:xfrm>
                <a:off x="9028113" y="4403726"/>
                <a:ext cx="198438" cy="130175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21" y="0"/>
                  </a:cxn>
                  <a:cxn ang="0">
                    <a:pos x="22" y="19"/>
                  </a:cxn>
                  <a:cxn ang="0">
                    <a:pos x="58" y="19"/>
                  </a:cxn>
                  <a:cxn ang="0">
                    <a:pos x="69" y="12"/>
                  </a:cxn>
                  <a:cxn ang="0">
                    <a:pos x="125" y="60"/>
                  </a:cxn>
                  <a:cxn ang="0">
                    <a:pos x="118" y="82"/>
                  </a:cxn>
                  <a:cxn ang="0">
                    <a:pos x="92" y="57"/>
                  </a:cxn>
                  <a:cxn ang="0">
                    <a:pos x="75" y="72"/>
                  </a:cxn>
                  <a:cxn ang="0">
                    <a:pos x="50" y="48"/>
                  </a:cxn>
                  <a:cxn ang="0">
                    <a:pos x="51" y="35"/>
                  </a:cxn>
                  <a:cxn ang="0">
                    <a:pos x="37" y="37"/>
                  </a:cxn>
                  <a:cxn ang="0">
                    <a:pos x="0" y="13"/>
                  </a:cxn>
                  <a:cxn ang="0">
                    <a:pos x="2" y="2"/>
                  </a:cxn>
                </a:cxnLst>
                <a:rect l="0" t="0" r="r" b="b"/>
                <a:pathLst>
                  <a:path w="125" h="82">
                    <a:moveTo>
                      <a:pt x="2" y="2"/>
                    </a:moveTo>
                    <a:lnTo>
                      <a:pt x="21" y="0"/>
                    </a:lnTo>
                    <a:lnTo>
                      <a:pt x="22" y="19"/>
                    </a:lnTo>
                    <a:lnTo>
                      <a:pt x="58" y="19"/>
                    </a:lnTo>
                    <a:lnTo>
                      <a:pt x="69" y="12"/>
                    </a:lnTo>
                    <a:lnTo>
                      <a:pt x="125" y="60"/>
                    </a:lnTo>
                    <a:lnTo>
                      <a:pt x="118" y="82"/>
                    </a:lnTo>
                    <a:lnTo>
                      <a:pt x="92" y="57"/>
                    </a:lnTo>
                    <a:lnTo>
                      <a:pt x="75" y="72"/>
                    </a:lnTo>
                    <a:lnTo>
                      <a:pt x="50" y="48"/>
                    </a:lnTo>
                    <a:lnTo>
                      <a:pt x="51" y="35"/>
                    </a:lnTo>
                    <a:lnTo>
                      <a:pt x="37" y="37"/>
                    </a:lnTo>
                    <a:lnTo>
                      <a:pt x="0" y="13"/>
                    </a:lnTo>
                    <a:lnTo>
                      <a:pt x="2" y="2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" name="Freeform 15"/>
              <p:cNvSpPr>
                <a:spLocks/>
              </p:cNvSpPr>
              <p:nvPr userDrawn="1"/>
            </p:nvSpPr>
            <p:spPr bwMode="auto">
              <a:xfrm>
                <a:off x="8688388" y="4570413"/>
                <a:ext cx="557213" cy="382588"/>
              </a:xfrm>
              <a:custGeom>
                <a:avLst/>
                <a:gdLst/>
                <a:ahLst/>
                <a:cxnLst>
                  <a:cxn ang="0">
                    <a:pos x="49" y="60"/>
                  </a:cxn>
                  <a:cxn ang="0">
                    <a:pos x="94" y="60"/>
                  </a:cxn>
                  <a:cxn ang="0">
                    <a:pos x="151" y="12"/>
                  </a:cxn>
                  <a:cxn ang="0">
                    <a:pos x="174" y="30"/>
                  </a:cxn>
                  <a:cxn ang="0">
                    <a:pos x="211" y="0"/>
                  </a:cxn>
                  <a:cxn ang="0">
                    <a:pos x="236" y="0"/>
                  </a:cxn>
                  <a:cxn ang="0">
                    <a:pos x="223" y="17"/>
                  </a:cxn>
                  <a:cxn ang="0">
                    <a:pos x="264" y="45"/>
                  </a:cxn>
                  <a:cxn ang="0">
                    <a:pos x="301" y="21"/>
                  </a:cxn>
                  <a:cxn ang="0">
                    <a:pos x="303" y="65"/>
                  </a:cxn>
                  <a:cxn ang="0">
                    <a:pos x="325" y="85"/>
                  </a:cxn>
                  <a:cxn ang="0">
                    <a:pos x="325" y="103"/>
                  </a:cxn>
                  <a:cxn ang="0">
                    <a:pos x="349" y="119"/>
                  </a:cxn>
                  <a:cxn ang="0">
                    <a:pos x="351" y="167"/>
                  </a:cxn>
                  <a:cxn ang="0">
                    <a:pos x="284" y="224"/>
                  </a:cxn>
                  <a:cxn ang="0">
                    <a:pos x="272" y="226"/>
                  </a:cxn>
                  <a:cxn ang="0">
                    <a:pos x="258" y="240"/>
                  </a:cxn>
                  <a:cxn ang="0">
                    <a:pos x="233" y="241"/>
                  </a:cxn>
                  <a:cxn ang="0">
                    <a:pos x="231" y="236"/>
                  </a:cxn>
                  <a:cxn ang="0">
                    <a:pos x="179" y="234"/>
                  </a:cxn>
                  <a:cxn ang="0">
                    <a:pos x="180" y="221"/>
                  </a:cxn>
                  <a:cxn ang="0">
                    <a:pos x="144" y="195"/>
                  </a:cxn>
                  <a:cxn ang="0">
                    <a:pos x="152" y="180"/>
                  </a:cxn>
                  <a:cxn ang="0">
                    <a:pos x="152" y="172"/>
                  </a:cxn>
                  <a:cxn ang="0">
                    <a:pos x="138" y="164"/>
                  </a:cxn>
                  <a:cxn ang="0">
                    <a:pos x="125" y="164"/>
                  </a:cxn>
                  <a:cxn ang="0">
                    <a:pos x="106" y="183"/>
                  </a:cxn>
                  <a:cxn ang="0">
                    <a:pos x="17" y="186"/>
                  </a:cxn>
                  <a:cxn ang="0">
                    <a:pos x="0" y="166"/>
                  </a:cxn>
                  <a:cxn ang="0">
                    <a:pos x="8" y="154"/>
                  </a:cxn>
                  <a:cxn ang="0">
                    <a:pos x="13" y="94"/>
                  </a:cxn>
                  <a:cxn ang="0">
                    <a:pos x="49" y="60"/>
                  </a:cxn>
                </a:cxnLst>
                <a:rect l="0" t="0" r="r" b="b"/>
                <a:pathLst>
                  <a:path w="351" h="241">
                    <a:moveTo>
                      <a:pt x="49" y="60"/>
                    </a:moveTo>
                    <a:lnTo>
                      <a:pt x="94" y="60"/>
                    </a:lnTo>
                    <a:lnTo>
                      <a:pt x="151" y="12"/>
                    </a:lnTo>
                    <a:lnTo>
                      <a:pt x="174" y="30"/>
                    </a:lnTo>
                    <a:lnTo>
                      <a:pt x="211" y="0"/>
                    </a:lnTo>
                    <a:lnTo>
                      <a:pt x="236" y="0"/>
                    </a:lnTo>
                    <a:lnTo>
                      <a:pt x="223" y="17"/>
                    </a:lnTo>
                    <a:lnTo>
                      <a:pt x="264" y="45"/>
                    </a:lnTo>
                    <a:lnTo>
                      <a:pt x="301" y="21"/>
                    </a:lnTo>
                    <a:lnTo>
                      <a:pt x="303" y="65"/>
                    </a:lnTo>
                    <a:lnTo>
                      <a:pt x="325" y="85"/>
                    </a:lnTo>
                    <a:lnTo>
                      <a:pt x="325" y="103"/>
                    </a:lnTo>
                    <a:lnTo>
                      <a:pt x="349" y="119"/>
                    </a:lnTo>
                    <a:lnTo>
                      <a:pt x="351" y="167"/>
                    </a:lnTo>
                    <a:lnTo>
                      <a:pt x="284" y="224"/>
                    </a:lnTo>
                    <a:lnTo>
                      <a:pt x="272" y="226"/>
                    </a:lnTo>
                    <a:lnTo>
                      <a:pt x="258" y="240"/>
                    </a:lnTo>
                    <a:lnTo>
                      <a:pt x="233" y="241"/>
                    </a:lnTo>
                    <a:lnTo>
                      <a:pt x="231" y="236"/>
                    </a:lnTo>
                    <a:lnTo>
                      <a:pt x="179" y="234"/>
                    </a:lnTo>
                    <a:lnTo>
                      <a:pt x="180" y="221"/>
                    </a:lnTo>
                    <a:lnTo>
                      <a:pt x="144" y="195"/>
                    </a:lnTo>
                    <a:lnTo>
                      <a:pt x="152" y="180"/>
                    </a:lnTo>
                    <a:lnTo>
                      <a:pt x="152" y="172"/>
                    </a:lnTo>
                    <a:lnTo>
                      <a:pt x="138" y="164"/>
                    </a:lnTo>
                    <a:lnTo>
                      <a:pt x="125" y="164"/>
                    </a:lnTo>
                    <a:lnTo>
                      <a:pt x="106" y="183"/>
                    </a:lnTo>
                    <a:lnTo>
                      <a:pt x="17" y="186"/>
                    </a:lnTo>
                    <a:lnTo>
                      <a:pt x="0" y="166"/>
                    </a:lnTo>
                    <a:lnTo>
                      <a:pt x="8" y="154"/>
                    </a:lnTo>
                    <a:lnTo>
                      <a:pt x="13" y="94"/>
                    </a:lnTo>
                    <a:lnTo>
                      <a:pt x="49" y="6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" name="Freeform 20"/>
              <p:cNvSpPr>
                <a:spLocks/>
              </p:cNvSpPr>
              <p:nvPr userDrawn="1"/>
            </p:nvSpPr>
            <p:spPr bwMode="auto">
              <a:xfrm>
                <a:off x="8956676" y="3713163"/>
                <a:ext cx="122238" cy="157163"/>
              </a:xfrm>
              <a:custGeom>
                <a:avLst/>
                <a:gdLst/>
                <a:ahLst/>
                <a:cxnLst>
                  <a:cxn ang="0">
                    <a:pos x="0" y="91"/>
                  </a:cxn>
                  <a:cxn ang="0">
                    <a:pos x="3" y="99"/>
                  </a:cxn>
                  <a:cxn ang="0">
                    <a:pos x="28" y="84"/>
                  </a:cxn>
                  <a:cxn ang="0">
                    <a:pos x="31" y="96"/>
                  </a:cxn>
                  <a:cxn ang="0">
                    <a:pos x="69" y="68"/>
                  </a:cxn>
                  <a:cxn ang="0">
                    <a:pos x="70" y="40"/>
                  </a:cxn>
                  <a:cxn ang="0">
                    <a:pos x="77" y="19"/>
                  </a:cxn>
                  <a:cxn ang="0">
                    <a:pos x="67" y="0"/>
                  </a:cxn>
                  <a:cxn ang="0">
                    <a:pos x="59" y="1"/>
                  </a:cxn>
                  <a:cxn ang="0">
                    <a:pos x="55" y="37"/>
                  </a:cxn>
                  <a:cxn ang="0">
                    <a:pos x="40" y="48"/>
                  </a:cxn>
                  <a:cxn ang="0">
                    <a:pos x="32" y="68"/>
                  </a:cxn>
                  <a:cxn ang="0">
                    <a:pos x="11" y="75"/>
                  </a:cxn>
                  <a:cxn ang="0">
                    <a:pos x="1" y="87"/>
                  </a:cxn>
                </a:cxnLst>
                <a:rect l="0" t="0" r="r" b="b"/>
                <a:pathLst>
                  <a:path w="77" h="99">
                    <a:moveTo>
                      <a:pt x="0" y="91"/>
                    </a:moveTo>
                    <a:lnTo>
                      <a:pt x="3" y="99"/>
                    </a:lnTo>
                    <a:lnTo>
                      <a:pt x="28" y="84"/>
                    </a:lnTo>
                    <a:lnTo>
                      <a:pt x="31" y="96"/>
                    </a:lnTo>
                    <a:lnTo>
                      <a:pt x="69" y="68"/>
                    </a:lnTo>
                    <a:lnTo>
                      <a:pt x="70" y="40"/>
                    </a:lnTo>
                    <a:lnTo>
                      <a:pt x="77" y="19"/>
                    </a:lnTo>
                    <a:lnTo>
                      <a:pt x="67" y="0"/>
                    </a:lnTo>
                    <a:lnTo>
                      <a:pt x="59" y="1"/>
                    </a:lnTo>
                    <a:lnTo>
                      <a:pt x="55" y="37"/>
                    </a:lnTo>
                    <a:lnTo>
                      <a:pt x="40" y="48"/>
                    </a:lnTo>
                    <a:lnTo>
                      <a:pt x="32" y="68"/>
                    </a:lnTo>
                    <a:lnTo>
                      <a:pt x="11" y="75"/>
                    </a:lnTo>
                    <a:lnTo>
                      <a:pt x="1" y="87"/>
                    </a:lnTo>
                  </a:path>
                </a:pathLst>
              </a:custGeom>
              <a:noFill/>
              <a:ln w="47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" name="Freeform 22"/>
              <p:cNvSpPr>
                <a:spLocks/>
              </p:cNvSpPr>
              <p:nvPr userDrawn="1"/>
            </p:nvSpPr>
            <p:spPr bwMode="auto">
              <a:xfrm>
                <a:off x="9040813" y="3621088"/>
                <a:ext cx="73025" cy="793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12" y="47"/>
                  </a:cxn>
                  <a:cxn ang="0">
                    <a:pos x="17" y="36"/>
                  </a:cxn>
                  <a:cxn ang="0">
                    <a:pos x="29" y="45"/>
                  </a:cxn>
                  <a:cxn ang="0">
                    <a:pos x="33" y="34"/>
                  </a:cxn>
                  <a:cxn ang="0">
                    <a:pos x="46" y="30"/>
                  </a:cxn>
                  <a:cxn ang="0">
                    <a:pos x="42" y="15"/>
                  </a:cxn>
                  <a:cxn ang="0">
                    <a:pos x="33" y="16"/>
                  </a:cxn>
                  <a:cxn ang="0">
                    <a:pos x="13" y="0"/>
                  </a:cxn>
                  <a:cxn ang="0">
                    <a:pos x="13" y="26"/>
                  </a:cxn>
                  <a:cxn ang="0">
                    <a:pos x="7" y="34"/>
                  </a:cxn>
                  <a:cxn ang="0">
                    <a:pos x="0" y="43"/>
                  </a:cxn>
                  <a:cxn ang="0">
                    <a:pos x="5" y="50"/>
                  </a:cxn>
                </a:cxnLst>
                <a:rect l="0" t="0" r="r" b="b"/>
                <a:pathLst>
                  <a:path w="46" h="50">
                    <a:moveTo>
                      <a:pt x="5" y="50"/>
                    </a:moveTo>
                    <a:lnTo>
                      <a:pt x="12" y="47"/>
                    </a:lnTo>
                    <a:lnTo>
                      <a:pt x="17" y="36"/>
                    </a:lnTo>
                    <a:lnTo>
                      <a:pt x="29" y="45"/>
                    </a:lnTo>
                    <a:lnTo>
                      <a:pt x="33" y="3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3" y="16"/>
                    </a:lnTo>
                    <a:lnTo>
                      <a:pt x="13" y="0"/>
                    </a:lnTo>
                    <a:lnTo>
                      <a:pt x="13" y="26"/>
                    </a:lnTo>
                    <a:lnTo>
                      <a:pt x="7" y="34"/>
                    </a:lnTo>
                    <a:lnTo>
                      <a:pt x="0" y="43"/>
                    </a:lnTo>
                    <a:lnTo>
                      <a:pt x="5" y="5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" name="Freeform 24"/>
              <p:cNvSpPr>
                <a:spLocks/>
              </p:cNvSpPr>
              <p:nvPr userDrawn="1"/>
            </p:nvSpPr>
            <p:spPr bwMode="auto">
              <a:xfrm>
                <a:off x="9383713" y="4995863"/>
                <a:ext cx="115888" cy="122238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24" y="77"/>
                  </a:cxn>
                  <a:cxn ang="0">
                    <a:pos x="31" y="70"/>
                  </a:cxn>
                  <a:cxn ang="0">
                    <a:pos x="48" y="41"/>
                  </a:cxn>
                  <a:cxn ang="0">
                    <a:pos x="61" y="41"/>
                  </a:cxn>
                  <a:cxn ang="0">
                    <a:pos x="61" y="34"/>
                  </a:cxn>
                  <a:cxn ang="0">
                    <a:pos x="73" y="20"/>
                  </a:cxn>
                  <a:cxn ang="0">
                    <a:pos x="70" y="8"/>
                  </a:cxn>
                  <a:cxn ang="0">
                    <a:pos x="62" y="7"/>
                  </a:cxn>
                  <a:cxn ang="0">
                    <a:pos x="58" y="0"/>
                  </a:cxn>
                  <a:cxn ang="0">
                    <a:pos x="54" y="2"/>
                  </a:cxn>
                  <a:cxn ang="0">
                    <a:pos x="50" y="16"/>
                  </a:cxn>
                  <a:cxn ang="0">
                    <a:pos x="34" y="35"/>
                  </a:cxn>
                  <a:cxn ang="0">
                    <a:pos x="21" y="39"/>
                  </a:cxn>
                  <a:cxn ang="0">
                    <a:pos x="1" y="57"/>
                  </a:cxn>
                  <a:cxn ang="0">
                    <a:pos x="0" y="74"/>
                  </a:cxn>
                </a:cxnLst>
                <a:rect l="0" t="0" r="r" b="b"/>
                <a:pathLst>
                  <a:path w="73" h="77">
                    <a:moveTo>
                      <a:pt x="0" y="74"/>
                    </a:moveTo>
                    <a:lnTo>
                      <a:pt x="24" y="77"/>
                    </a:lnTo>
                    <a:lnTo>
                      <a:pt x="31" y="70"/>
                    </a:lnTo>
                    <a:lnTo>
                      <a:pt x="48" y="41"/>
                    </a:lnTo>
                    <a:lnTo>
                      <a:pt x="61" y="41"/>
                    </a:lnTo>
                    <a:lnTo>
                      <a:pt x="61" y="34"/>
                    </a:lnTo>
                    <a:lnTo>
                      <a:pt x="73" y="20"/>
                    </a:lnTo>
                    <a:lnTo>
                      <a:pt x="70" y="8"/>
                    </a:lnTo>
                    <a:lnTo>
                      <a:pt x="62" y="7"/>
                    </a:lnTo>
                    <a:lnTo>
                      <a:pt x="58" y="0"/>
                    </a:lnTo>
                    <a:lnTo>
                      <a:pt x="54" y="2"/>
                    </a:lnTo>
                    <a:lnTo>
                      <a:pt x="50" y="16"/>
                    </a:lnTo>
                    <a:lnTo>
                      <a:pt x="34" y="35"/>
                    </a:lnTo>
                    <a:lnTo>
                      <a:pt x="21" y="39"/>
                    </a:lnTo>
                    <a:lnTo>
                      <a:pt x="1" y="57"/>
                    </a:lnTo>
                    <a:lnTo>
                      <a:pt x="0" y="74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" name="Freeform 25"/>
              <p:cNvSpPr>
                <a:spLocks/>
              </p:cNvSpPr>
              <p:nvPr userDrawn="1"/>
            </p:nvSpPr>
            <p:spPr bwMode="auto">
              <a:xfrm>
                <a:off x="9490076" y="4900613"/>
                <a:ext cx="73025" cy="119063"/>
              </a:xfrm>
              <a:custGeom>
                <a:avLst/>
                <a:gdLst/>
                <a:ahLst/>
                <a:cxnLst>
                  <a:cxn ang="0">
                    <a:pos x="3" y="56"/>
                  </a:cxn>
                  <a:cxn ang="0">
                    <a:pos x="12" y="58"/>
                  </a:cxn>
                  <a:cxn ang="0">
                    <a:pos x="13" y="72"/>
                  </a:cxn>
                  <a:cxn ang="0">
                    <a:pos x="18" y="75"/>
                  </a:cxn>
                  <a:cxn ang="0">
                    <a:pos x="46" y="45"/>
                  </a:cxn>
                  <a:cxn ang="0">
                    <a:pos x="41" y="32"/>
                  </a:cxn>
                  <a:cxn ang="0">
                    <a:pos x="32" y="35"/>
                  </a:cxn>
                  <a:cxn ang="0">
                    <a:pos x="23" y="22"/>
                  </a:cxn>
                  <a:cxn ang="0">
                    <a:pos x="17" y="22"/>
                  </a:cxn>
                  <a:cxn ang="0">
                    <a:pos x="14" y="11"/>
                  </a:cxn>
                  <a:cxn ang="0">
                    <a:pos x="2" y="0"/>
                  </a:cxn>
                  <a:cxn ang="0">
                    <a:pos x="0" y="12"/>
                  </a:cxn>
                  <a:cxn ang="0">
                    <a:pos x="9" y="22"/>
                  </a:cxn>
                  <a:cxn ang="0">
                    <a:pos x="14" y="36"/>
                  </a:cxn>
                  <a:cxn ang="0">
                    <a:pos x="12" y="43"/>
                  </a:cxn>
                  <a:cxn ang="0">
                    <a:pos x="3" y="45"/>
                  </a:cxn>
                  <a:cxn ang="0">
                    <a:pos x="3" y="56"/>
                  </a:cxn>
                </a:cxnLst>
                <a:rect l="0" t="0" r="r" b="b"/>
                <a:pathLst>
                  <a:path w="46" h="75">
                    <a:moveTo>
                      <a:pt x="3" y="56"/>
                    </a:moveTo>
                    <a:lnTo>
                      <a:pt x="12" y="58"/>
                    </a:lnTo>
                    <a:lnTo>
                      <a:pt x="13" y="72"/>
                    </a:lnTo>
                    <a:lnTo>
                      <a:pt x="18" y="75"/>
                    </a:lnTo>
                    <a:lnTo>
                      <a:pt x="46" y="45"/>
                    </a:lnTo>
                    <a:lnTo>
                      <a:pt x="41" y="32"/>
                    </a:lnTo>
                    <a:lnTo>
                      <a:pt x="32" y="35"/>
                    </a:lnTo>
                    <a:lnTo>
                      <a:pt x="23" y="22"/>
                    </a:lnTo>
                    <a:lnTo>
                      <a:pt x="17" y="22"/>
                    </a:lnTo>
                    <a:lnTo>
                      <a:pt x="14" y="11"/>
                    </a:lnTo>
                    <a:lnTo>
                      <a:pt x="2" y="0"/>
                    </a:lnTo>
                    <a:lnTo>
                      <a:pt x="0" y="12"/>
                    </a:lnTo>
                    <a:lnTo>
                      <a:pt x="9" y="22"/>
                    </a:lnTo>
                    <a:lnTo>
                      <a:pt x="14" y="36"/>
                    </a:lnTo>
                    <a:lnTo>
                      <a:pt x="12" y="43"/>
                    </a:lnTo>
                    <a:lnTo>
                      <a:pt x="3" y="45"/>
                    </a:lnTo>
                    <a:lnTo>
                      <a:pt x="3" y="56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" name="Freeform 11"/>
              <p:cNvSpPr>
                <a:spLocks/>
              </p:cNvSpPr>
              <p:nvPr userDrawn="1"/>
            </p:nvSpPr>
            <p:spPr bwMode="auto">
              <a:xfrm>
                <a:off x="7856538" y="4543426"/>
                <a:ext cx="95250" cy="146050"/>
              </a:xfrm>
              <a:custGeom>
                <a:avLst/>
                <a:gdLst/>
                <a:ahLst/>
                <a:cxnLst>
                  <a:cxn ang="0">
                    <a:pos x="1" y="92"/>
                  </a:cxn>
                  <a:cxn ang="0">
                    <a:pos x="0" y="70"/>
                  </a:cxn>
                  <a:cxn ang="0">
                    <a:pos x="11" y="61"/>
                  </a:cxn>
                  <a:cxn ang="0">
                    <a:pos x="13" y="21"/>
                  </a:cxn>
                  <a:cxn ang="0">
                    <a:pos x="29" y="22"/>
                  </a:cxn>
                  <a:cxn ang="0">
                    <a:pos x="57" y="0"/>
                  </a:cxn>
                  <a:cxn ang="0">
                    <a:pos x="60" y="17"/>
                  </a:cxn>
                  <a:cxn ang="0">
                    <a:pos x="40" y="39"/>
                  </a:cxn>
                  <a:cxn ang="0">
                    <a:pos x="36" y="63"/>
                  </a:cxn>
                  <a:cxn ang="0">
                    <a:pos x="26" y="66"/>
                  </a:cxn>
                  <a:cxn ang="0">
                    <a:pos x="17" y="73"/>
                  </a:cxn>
                  <a:cxn ang="0">
                    <a:pos x="16" y="90"/>
                  </a:cxn>
                  <a:cxn ang="0">
                    <a:pos x="1" y="92"/>
                  </a:cxn>
                </a:cxnLst>
                <a:rect l="0" t="0" r="r" b="b"/>
                <a:pathLst>
                  <a:path w="60" h="92">
                    <a:moveTo>
                      <a:pt x="1" y="92"/>
                    </a:moveTo>
                    <a:lnTo>
                      <a:pt x="0" y="70"/>
                    </a:lnTo>
                    <a:lnTo>
                      <a:pt x="11" y="61"/>
                    </a:lnTo>
                    <a:lnTo>
                      <a:pt x="13" y="21"/>
                    </a:lnTo>
                    <a:lnTo>
                      <a:pt x="29" y="22"/>
                    </a:lnTo>
                    <a:lnTo>
                      <a:pt x="57" y="0"/>
                    </a:lnTo>
                    <a:lnTo>
                      <a:pt x="60" y="17"/>
                    </a:lnTo>
                    <a:lnTo>
                      <a:pt x="40" y="39"/>
                    </a:lnTo>
                    <a:lnTo>
                      <a:pt x="36" y="63"/>
                    </a:lnTo>
                    <a:lnTo>
                      <a:pt x="26" y="66"/>
                    </a:lnTo>
                    <a:lnTo>
                      <a:pt x="17" y="73"/>
                    </a:lnTo>
                    <a:lnTo>
                      <a:pt x="16" y="90"/>
                    </a:lnTo>
                    <a:lnTo>
                      <a:pt x="1" y="92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" name="Freeform 16"/>
              <p:cNvSpPr>
                <a:spLocks/>
              </p:cNvSpPr>
              <p:nvPr userDrawn="1"/>
            </p:nvSpPr>
            <p:spPr bwMode="auto">
              <a:xfrm>
                <a:off x="7258051" y="3683001"/>
                <a:ext cx="60325" cy="114300"/>
              </a:xfrm>
              <a:custGeom>
                <a:avLst/>
                <a:gdLst/>
                <a:ahLst/>
                <a:cxnLst>
                  <a:cxn ang="0">
                    <a:pos x="14" y="72"/>
                  </a:cxn>
                  <a:cxn ang="0">
                    <a:pos x="38" y="65"/>
                  </a:cxn>
                  <a:cxn ang="0">
                    <a:pos x="22" y="21"/>
                  </a:cxn>
                  <a:cxn ang="0">
                    <a:pos x="30" y="7"/>
                  </a:cxn>
                  <a:cxn ang="0">
                    <a:pos x="19" y="10"/>
                  </a:cxn>
                  <a:cxn ang="0">
                    <a:pos x="22" y="1"/>
                  </a:cxn>
                  <a:cxn ang="0">
                    <a:pos x="9" y="0"/>
                  </a:cxn>
                  <a:cxn ang="0">
                    <a:pos x="9" y="25"/>
                  </a:cxn>
                  <a:cxn ang="0">
                    <a:pos x="14" y="36"/>
                  </a:cxn>
                  <a:cxn ang="0">
                    <a:pos x="4" y="54"/>
                  </a:cxn>
                  <a:cxn ang="0">
                    <a:pos x="12" y="57"/>
                  </a:cxn>
                  <a:cxn ang="0">
                    <a:pos x="0" y="72"/>
                  </a:cxn>
                  <a:cxn ang="0">
                    <a:pos x="14" y="72"/>
                  </a:cxn>
                </a:cxnLst>
                <a:rect l="0" t="0" r="r" b="b"/>
                <a:pathLst>
                  <a:path w="38" h="72">
                    <a:moveTo>
                      <a:pt x="14" y="72"/>
                    </a:moveTo>
                    <a:lnTo>
                      <a:pt x="38" y="65"/>
                    </a:lnTo>
                    <a:lnTo>
                      <a:pt x="22" y="21"/>
                    </a:lnTo>
                    <a:lnTo>
                      <a:pt x="30" y="7"/>
                    </a:lnTo>
                    <a:lnTo>
                      <a:pt x="19" y="10"/>
                    </a:lnTo>
                    <a:lnTo>
                      <a:pt x="22" y="1"/>
                    </a:lnTo>
                    <a:lnTo>
                      <a:pt x="9" y="0"/>
                    </a:lnTo>
                    <a:lnTo>
                      <a:pt x="9" y="25"/>
                    </a:lnTo>
                    <a:lnTo>
                      <a:pt x="14" y="36"/>
                    </a:lnTo>
                    <a:lnTo>
                      <a:pt x="4" y="54"/>
                    </a:lnTo>
                    <a:lnTo>
                      <a:pt x="12" y="57"/>
                    </a:lnTo>
                    <a:lnTo>
                      <a:pt x="0" y="72"/>
                    </a:lnTo>
                    <a:lnTo>
                      <a:pt x="14" y="72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" name="Freeform 23"/>
              <p:cNvSpPr>
                <a:spLocks/>
              </p:cNvSpPr>
              <p:nvPr userDrawn="1"/>
            </p:nvSpPr>
            <p:spPr bwMode="auto">
              <a:xfrm>
                <a:off x="9393238" y="5130801"/>
                <a:ext cx="20638" cy="22225"/>
              </a:xfrm>
              <a:custGeom>
                <a:avLst/>
                <a:gdLst/>
                <a:ahLst/>
                <a:cxnLst>
                  <a:cxn ang="0">
                    <a:pos x="7" y="14"/>
                  </a:cxn>
                  <a:cxn ang="0">
                    <a:pos x="13" y="10"/>
                  </a:cxn>
                  <a:cxn ang="0">
                    <a:pos x="10" y="1"/>
                  </a:cxn>
                  <a:cxn ang="0">
                    <a:pos x="0" y="0"/>
                  </a:cxn>
                  <a:cxn ang="0">
                    <a:pos x="2" y="9"/>
                  </a:cxn>
                  <a:cxn ang="0">
                    <a:pos x="1" y="13"/>
                  </a:cxn>
                  <a:cxn ang="0">
                    <a:pos x="7" y="14"/>
                  </a:cxn>
                </a:cxnLst>
                <a:rect l="0" t="0" r="r" b="b"/>
                <a:pathLst>
                  <a:path w="13" h="14">
                    <a:moveTo>
                      <a:pt x="7" y="14"/>
                    </a:moveTo>
                    <a:lnTo>
                      <a:pt x="13" y="10"/>
                    </a:lnTo>
                    <a:lnTo>
                      <a:pt x="10" y="1"/>
                    </a:lnTo>
                    <a:lnTo>
                      <a:pt x="0" y="0"/>
                    </a:lnTo>
                    <a:lnTo>
                      <a:pt x="2" y="9"/>
                    </a:lnTo>
                    <a:lnTo>
                      <a:pt x="1" y="13"/>
                    </a:lnTo>
                    <a:lnTo>
                      <a:pt x="7" y="14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noFill/>
                </a:endParaRPr>
              </a:p>
            </p:txBody>
          </p:sp>
          <p:sp>
            <p:nvSpPr>
              <p:cNvPr id="141" name="Freeform 17"/>
              <p:cNvSpPr>
                <a:spLocks/>
              </p:cNvSpPr>
              <p:nvPr userDrawn="1"/>
            </p:nvSpPr>
            <p:spPr bwMode="auto">
              <a:xfrm>
                <a:off x="7213601" y="3740151"/>
                <a:ext cx="44450" cy="41275"/>
              </a:xfrm>
              <a:custGeom>
                <a:avLst/>
                <a:gdLst/>
                <a:ahLst/>
                <a:cxnLst>
                  <a:cxn ang="0">
                    <a:pos x="20" y="3"/>
                  </a:cxn>
                  <a:cxn ang="0">
                    <a:pos x="28" y="9"/>
                  </a:cxn>
                  <a:cxn ang="0">
                    <a:pos x="22" y="23"/>
                  </a:cxn>
                  <a:cxn ang="0">
                    <a:pos x="3" y="26"/>
                  </a:cxn>
                  <a:cxn ang="0">
                    <a:pos x="1" y="19"/>
                  </a:cxn>
                  <a:cxn ang="0">
                    <a:pos x="5" y="16"/>
                  </a:cxn>
                  <a:cxn ang="0">
                    <a:pos x="0" y="13"/>
                  </a:cxn>
                  <a:cxn ang="0">
                    <a:pos x="1" y="6"/>
                  </a:cxn>
                  <a:cxn ang="0">
                    <a:pos x="7" y="6"/>
                  </a:cxn>
                  <a:cxn ang="0">
                    <a:pos x="11" y="0"/>
                  </a:cxn>
                  <a:cxn ang="0">
                    <a:pos x="17" y="0"/>
                  </a:cxn>
                  <a:cxn ang="0">
                    <a:pos x="20" y="3"/>
                  </a:cxn>
                </a:cxnLst>
                <a:rect l="0" t="0" r="r" b="b"/>
                <a:pathLst>
                  <a:path w="28" h="26">
                    <a:moveTo>
                      <a:pt x="20" y="3"/>
                    </a:moveTo>
                    <a:lnTo>
                      <a:pt x="28" y="9"/>
                    </a:lnTo>
                    <a:lnTo>
                      <a:pt x="22" y="23"/>
                    </a:lnTo>
                    <a:lnTo>
                      <a:pt x="3" y="26"/>
                    </a:lnTo>
                    <a:lnTo>
                      <a:pt x="1" y="19"/>
                    </a:lnTo>
                    <a:lnTo>
                      <a:pt x="5" y="16"/>
                    </a:lnTo>
                    <a:lnTo>
                      <a:pt x="0" y="13"/>
                    </a:lnTo>
                    <a:lnTo>
                      <a:pt x="1" y="6"/>
                    </a:lnTo>
                    <a:lnTo>
                      <a:pt x="7" y="6"/>
                    </a:lnTo>
                    <a:lnTo>
                      <a:pt x="11" y="0"/>
                    </a:lnTo>
                    <a:lnTo>
                      <a:pt x="17" y="0"/>
                    </a:lnTo>
                    <a:lnTo>
                      <a:pt x="20" y="3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7" name="Groupe 202"/>
            <p:cNvGrpSpPr/>
            <p:nvPr userDrawn="1"/>
          </p:nvGrpSpPr>
          <p:grpSpPr>
            <a:xfrm>
              <a:off x="6087506" y="3983385"/>
              <a:ext cx="3425744" cy="1287587"/>
              <a:chOff x="5816601" y="3616326"/>
              <a:chExt cx="3708400" cy="1393825"/>
            </a:xfrm>
            <a:solidFill>
              <a:schemeClr val="accent2"/>
            </a:solidFill>
          </p:grpSpPr>
          <p:sp>
            <p:nvSpPr>
              <p:cNvPr id="78" name="Freeform 18"/>
              <p:cNvSpPr>
                <a:spLocks/>
              </p:cNvSpPr>
              <p:nvPr userDrawn="1"/>
            </p:nvSpPr>
            <p:spPr bwMode="auto">
              <a:xfrm>
                <a:off x="8797926" y="4060826"/>
                <a:ext cx="34925" cy="30163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15"/>
                  </a:cxn>
                  <a:cxn ang="0">
                    <a:pos x="11" y="19"/>
                  </a:cxn>
                  <a:cxn ang="0">
                    <a:pos x="22" y="17"/>
                  </a:cxn>
                  <a:cxn ang="0">
                    <a:pos x="9" y="0"/>
                  </a:cxn>
                </a:cxnLst>
                <a:rect l="0" t="0" r="r" b="b"/>
                <a:pathLst>
                  <a:path w="22" h="19">
                    <a:moveTo>
                      <a:pt x="9" y="0"/>
                    </a:moveTo>
                    <a:lnTo>
                      <a:pt x="0" y="15"/>
                    </a:lnTo>
                    <a:lnTo>
                      <a:pt x="11" y="19"/>
                    </a:lnTo>
                    <a:lnTo>
                      <a:pt x="22" y="17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47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19"/>
              <p:cNvSpPr>
                <a:spLocks/>
              </p:cNvSpPr>
              <p:nvPr userDrawn="1"/>
            </p:nvSpPr>
            <p:spPr bwMode="auto">
              <a:xfrm>
                <a:off x="8832851" y="4152901"/>
                <a:ext cx="55563" cy="809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0"/>
                  </a:cxn>
                  <a:cxn ang="0">
                    <a:pos x="18" y="14"/>
                  </a:cxn>
                  <a:cxn ang="0">
                    <a:pos x="18" y="25"/>
                  </a:cxn>
                  <a:cxn ang="0">
                    <a:pos x="30" y="31"/>
                  </a:cxn>
                  <a:cxn ang="0">
                    <a:pos x="35" y="40"/>
                  </a:cxn>
                  <a:cxn ang="0">
                    <a:pos x="29" y="51"/>
                  </a:cxn>
                  <a:cxn ang="0">
                    <a:pos x="15" y="50"/>
                  </a:cxn>
                  <a:cxn ang="0">
                    <a:pos x="6" y="40"/>
                  </a:cxn>
                  <a:cxn ang="0">
                    <a:pos x="15" y="37"/>
                  </a:cxn>
                  <a:cxn ang="0">
                    <a:pos x="14" y="27"/>
                  </a:cxn>
                  <a:cxn ang="0">
                    <a:pos x="5" y="20"/>
                  </a:cxn>
                  <a:cxn ang="0">
                    <a:pos x="0" y="0"/>
                  </a:cxn>
                </a:cxnLst>
                <a:rect l="0" t="0" r="r" b="b"/>
                <a:pathLst>
                  <a:path w="35" h="51">
                    <a:moveTo>
                      <a:pt x="0" y="0"/>
                    </a:moveTo>
                    <a:lnTo>
                      <a:pt x="17" y="0"/>
                    </a:lnTo>
                    <a:lnTo>
                      <a:pt x="18" y="14"/>
                    </a:lnTo>
                    <a:lnTo>
                      <a:pt x="18" y="25"/>
                    </a:lnTo>
                    <a:lnTo>
                      <a:pt x="30" y="31"/>
                    </a:lnTo>
                    <a:lnTo>
                      <a:pt x="35" y="40"/>
                    </a:lnTo>
                    <a:lnTo>
                      <a:pt x="29" y="51"/>
                    </a:lnTo>
                    <a:lnTo>
                      <a:pt x="15" y="50"/>
                    </a:lnTo>
                    <a:lnTo>
                      <a:pt x="6" y="40"/>
                    </a:lnTo>
                    <a:lnTo>
                      <a:pt x="15" y="37"/>
                    </a:lnTo>
                    <a:lnTo>
                      <a:pt x="14" y="27"/>
                    </a:lnTo>
                    <a:lnTo>
                      <a:pt x="5" y="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21"/>
              <p:cNvSpPr>
                <a:spLocks/>
              </p:cNvSpPr>
              <p:nvPr userDrawn="1"/>
            </p:nvSpPr>
            <p:spPr bwMode="auto">
              <a:xfrm>
                <a:off x="8932863" y="3870326"/>
                <a:ext cx="26988" cy="47625"/>
              </a:xfrm>
              <a:custGeom>
                <a:avLst/>
                <a:gdLst/>
                <a:ahLst/>
                <a:cxnLst>
                  <a:cxn ang="0">
                    <a:pos x="15" y="30"/>
                  </a:cxn>
                  <a:cxn ang="0">
                    <a:pos x="6" y="16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17" y="8"/>
                  </a:cxn>
                  <a:cxn ang="0">
                    <a:pos x="15" y="30"/>
                  </a:cxn>
                </a:cxnLst>
                <a:rect l="0" t="0" r="r" b="b"/>
                <a:pathLst>
                  <a:path w="17" h="30">
                    <a:moveTo>
                      <a:pt x="15" y="30"/>
                    </a:moveTo>
                    <a:lnTo>
                      <a:pt x="6" y="16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17" y="8"/>
                    </a:lnTo>
                    <a:lnTo>
                      <a:pt x="15" y="3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Oval 26"/>
              <p:cNvSpPr>
                <a:spLocks noChangeArrowheads="1"/>
              </p:cNvSpPr>
              <p:nvPr userDrawn="1"/>
            </p:nvSpPr>
            <p:spPr bwMode="auto">
              <a:xfrm>
                <a:off x="6259513" y="4543426"/>
                <a:ext cx="31750" cy="333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Oval 27"/>
              <p:cNvSpPr>
                <a:spLocks noChangeArrowheads="1"/>
              </p:cNvSpPr>
              <p:nvPr userDrawn="1"/>
            </p:nvSpPr>
            <p:spPr bwMode="auto">
              <a:xfrm>
                <a:off x="6196013" y="4286251"/>
                <a:ext cx="33338" cy="333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Oval 28"/>
              <p:cNvSpPr>
                <a:spLocks noChangeArrowheads="1"/>
              </p:cNvSpPr>
              <p:nvPr userDrawn="1"/>
            </p:nvSpPr>
            <p:spPr bwMode="auto">
              <a:xfrm>
                <a:off x="9093201" y="4757738"/>
                <a:ext cx="31750" cy="317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Oval 29"/>
              <p:cNvSpPr>
                <a:spLocks noChangeArrowheads="1"/>
              </p:cNvSpPr>
              <p:nvPr userDrawn="1"/>
            </p:nvSpPr>
            <p:spPr bwMode="auto">
              <a:xfrm>
                <a:off x="9493251" y="4976813"/>
                <a:ext cx="31750" cy="333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Oval 30"/>
              <p:cNvSpPr>
                <a:spLocks noChangeArrowheads="1"/>
              </p:cNvSpPr>
              <p:nvPr userDrawn="1"/>
            </p:nvSpPr>
            <p:spPr bwMode="auto">
              <a:xfrm>
                <a:off x="8770938" y="4349751"/>
                <a:ext cx="33338" cy="333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Oval 31"/>
              <p:cNvSpPr>
                <a:spLocks noChangeArrowheads="1"/>
              </p:cNvSpPr>
              <p:nvPr userDrawn="1"/>
            </p:nvSpPr>
            <p:spPr bwMode="auto">
              <a:xfrm>
                <a:off x="8583613" y="3905251"/>
                <a:ext cx="33338" cy="317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Oval 32"/>
              <p:cNvSpPr>
                <a:spLocks noChangeArrowheads="1"/>
              </p:cNvSpPr>
              <p:nvPr userDrawn="1"/>
            </p:nvSpPr>
            <p:spPr bwMode="auto">
              <a:xfrm>
                <a:off x="8855076" y="4175126"/>
                <a:ext cx="31750" cy="333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Oval 33"/>
              <p:cNvSpPr>
                <a:spLocks noChangeArrowheads="1"/>
              </p:cNvSpPr>
              <p:nvPr userDrawn="1"/>
            </p:nvSpPr>
            <p:spPr bwMode="auto">
              <a:xfrm>
                <a:off x="9036051" y="3803651"/>
                <a:ext cx="33338" cy="317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Oval 34"/>
              <p:cNvSpPr>
                <a:spLocks noChangeArrowheads="1"/>
              </p:cNvSpPr>
              <p:nvPr userDrawn="1"/>
            </p:nvSpPr>
            <p:spPr bwMode="auto">
              <a:xfrm>
                <a:off x="8267701" y="4108451"/>
                <a:ext cx="33338" cy="317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Oval 35"/>
              <p:cNvSpPr>
                <a:spLocks noChangeArrowheads="1"/>
              </p:cNvSpPr>
              <p:nvPr userDrawn="1"/>
            </p:nvSpPr>
            <p:spPr bwMode="auto">
              <a:xfrm>
                <a:off x="7980363" y="4122738"/>
                <a:ext cx="33338" cy="333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Oval 36"/>
              <p:cNvSpPr>
                <a:spLocks noChangeArrowheads="1"/>
              </p:cNvSpPr>
              <p:nvPr userDrawn="1"/>
            </p:nvSpPr>
            <p:spPr bwMode="auto">
              <a:xfrm>
                <a:off x="7526338" y="4752976"/>
                <a:ext cx="31750" cy="317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Oval 37"/>
              <p:cNvSpPr>
                <a:spLocks noChangeArrowheads="1"/>
              </p:cNvSpPr>
              <p:nvPr userDrawn="1"/>
            </p:nvSpPr>
            <p:spPr bwMode="auto">
              <a:xfrm>
                <a:off x="7277101" y="3762376"/>
                <a:ext cx="33338" cy="317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Oval 38"/>
              <p:cNvSpPr>
                <a:spLocks noChangeArrowheads="1"/>
              </p:cNvSpPr>
              <p:nvPr userDrawn="1"/>
            </p:nvSpPr>
            <p:spPr bwMode="auto">
              <a:xfrm>
                <a:off x="7212013" y="3746501"/>
                <a:ext cx="33338" cy="317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Oval 39"/>
              <p:cNvSpPr>
                <a:spLocks noChangeArrowheads="1"/>
              </p:cNvSpPr>
              <p:nvPr userDrawn="1"/>
            </p:nvSpPr>
            <p:spPr bwMode="auto">
              <a:xfrm>
                <a:off x="7407276" y="3717926"/>
                <a:ext cx="31750" cy="317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Oval 40"/>
              <p:cNvSpPr>
                <a:spLocks noChangeArrowheads="1"/>
              </p:cNvSpPr>
              <p:nvPr userDrawn="1"/>
            </p:nvSpPr>
            <p:spPr bwMode="auto">
              <a:xfrm>
                <a:off x="7299326" y="3824288"/>
                <a:ext cx="31750" cy="317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Oval 41"/>
              <p:cNvSpPr>
                <a:spLocks noChangeArrowheads="1"/>
              </p:cNvSpPr>
              <p:nvPr userDrawn="1"/>
            </p:nvSpPr>
            <p:spPr bwMode="auto">
              <a:xfrm>
                <a:off x="7399338" y="3817938"/>
                <a:ext cx="33338" cy="333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Oval 42"/>
              <p:cNvSpPr>
                <a:spLocks noChangeArrowheads="1"/>
              </p:cNvSpPr>
              <p:nvPr userDrawn="1"/>
            </p:nvSpPr>
            <p:spPr bwMode="auto">
              <a:xfrm>
                <a:off x="7419976" y="3781426"/>
                <a:ext cx="31750" cy="317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Oval 43"/>
              <p:cNvSpPr>
                <a:spLocks noChangeArrowheads="1"/>
              </p:cNvSpPr>
              <p:nvPr userDrawn="1"/>
            </p:nvSpPr>
            <p:spPr bwMode="auto">
              <a:xfrm>
                <a:off x="7243763" y="3902076"/>
                <a:ext cx="31750" cy="317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Oval 44"/>
              <p:cNvSpPr>
                <a:spLocks noChangeArrowheads="1"/>
              </p:cNvSpPr>
              <p:nvPr userDrawn="1"/>
            </p:nvSpPr>
            <p:spPr bwMode="auto">
              <a:xfrm>
                <a:off x="7185026" y="4021138"/>
                <a:ext cx="31750" cy="317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Oval 45"/>
              <p:cNvSpPr>
                <a:spLocks noChangeArrowheads="1"/>
              </p:cNvSpPr>
              <p:nvPr userDrawn="1"/>
            </p:nvSpPr>
            <p:spPr bwMode="auto">
              <a:xfrm>
                <a:off x="7412038" y="3887788"/>
                <a:ext cx="31750" cy="333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Oval 46"/>
              <p:cNvSpPr>
                <a:spLocks noChangeArrowheads="1"/>
              </p:cNvSpPr>
              <p:nvPr userDrawn="1"/>
            </p:nvSpPr>
            <p:spPr bwMode="auto">
              <a:xfrm>
                <a:off x="7445376" y="3819526"/>
                <a:ext cx="31750" cy="317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Oval 47"/>
              <p:cNvSpPr>
                <a:spLocks noChangeArrowheads="1"/>
              </p:cNvSpPr>
              <p:nvPr userDrawn="1"/>
            </p:nvSpPr>
            <p:spPr bwMode="auto">
              <a:xfrm>
                <a:off x="7483476" y="3798888"/>
                <a:ext cx="33338" cy="317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Oval 48"/>
              <p:cNvSpPr>
                <a:spLocks noChangeArrowheads="1"/>
              </p:cNvSpPr>
              <p:nvPr userDrawn="1"/>
            </p:nvSpPr>
            <p:spPr bwMode="auto">
              <a:xfrm>
                <a:off x="7483476" y="3840163"/>
                <a:ext cx="33338" cy="333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Oval 49"/>
              <p:cNvSpPr>
                <a:spLocks noChangeArrowheads="1"/>
              </p:cNvSpPr>
              <p:nvPr userDrawn="1"/>
            </p:nvSpPr>
            <p:spPr bwMode="auto">
              <a:xfrm>
                <a:off x="7570788" y="3886201"/>
                <a:ext cx="31750" cy="317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Oval 50"/>
              <p:cNvSpPr>
                <a:spLocks noChangeArrowheads="1"/>
              </p:cNvSpPr>
              <p:nvPr userDrawn="1"/>
            </p:nvSpPr>
            <p:spPr bwMode="auto">
              <a:xfrm>
                <a:off x="7529513" y="3860801"/>
                <a:ext cx="31750" cy="317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Oval 51"/>
              <p:cNvSpPr>
                <a:spLocks noChangeArrowheads="1"/>
              </p:cNvSpPr>
              <p:nvPr userDrawn="1"/>
            </p:nvSpPr>
            <p:spPr bwMode="auto">
              <a:xfrm>
                <a:off x="7518401" y="3756026"/>
                <a:ext cx="31750" cy="333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Oval 52"/>
              <p:cNvSpPr>
                <a:spLocks noChangeArrowheads="1"/>
              </p:cNvSpPr>
              <p:nvPr userDrawn="1"/>
            </p:nvSpPr>
            <p:spPr bwMode="auto">
              <a:xfrm>
                <a:off x="7570788" y="3841751"/>
                <a:ext cx="31750" cy="317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Oval 53"/>
              <p:cNvSpPr>
                <a:spLocks noChangeArrowheads="1"/>
              </p:cNvSpPr>
              <p:nvPr userDrawn="1"/>
            </p:nvSpPr>
            <p:spPr bwMode="auto">
              <a:xfrm>
                <a:off x="7524751" y="3805238"/>
                <a:ext cx="31750" cy="333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Oval 54"/>
              <p:cNvSpPr>
                <a:spLocks noChangeArrowheads="1"/>
              </p:cNvSpPr>
              <p:nvPr userDrawn="1"/>
            </p:nvSpPr>
            <p:spPr bwMode="auto">
              <a:xfrm>
                <a:off x="7194551" y="3908426"/>
                <a:ext cx="31750" cy="317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Oval 55"/>
              <p:cNvSpPr>
                <a:spLocks noChangeArrowheads="1"/>
              </p:cNvSpPr>
              <p:nvPr userDrawn="1"/>
            </p:nvSpPr>
            <p:spPr bwMode="auto">
              <a:xfrm>
                <a:off x="6369051" y="3616326"/>
                <a:ext cx="31750" cy="333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Oval 56"/>
              <p:cNvSpPr>
                <a:spLocks noChangeArrowheads="1"/>
              </p:cNvSpPr>
              <p:nvPr userDrawn="1"/>
            </p:nvSpPr>
            <p:spPr bwMode="auto">
              <a:xfrm>
                <a:off x="5876926" y="3708401"/>
                <a:ext cx="33338" cy="333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Oval 57"/>
              <p:cNvSpPr>
                <a:spLocks noChangeArrowheads="1"/>
              </p:cNvSpPr>
              <p:nvPr userDrawn="1"/>
            </p:nvSpPr>
            <p:spPr bwMode="auto">
              <a:xfrm>
                <a:off x="5816601" y="4022726"/>
                <a:ext cx="31750" cy="317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Oval 58"/>
              <p:cNvSpPr>
                <a:spLocks noChangeArrowheads="1"/>
              </p:cNvSpPr>
              <p:nvPr userDrawn="1"/>
            </p:nvSpPr>
            <p:spPr bwMode="auto">
              <a:xfrm>
                <a:off x="5994401" y="4140201"/>
                <a:ext cx="31750" cy="317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Oval 59"/>
              <p:cNvSpPr>
                <a:spLocks noChangeArrowheads="1"/>
              </p:cNvSpPr>
              <p:nvPr userDrawn="1"/>
            </p:nvSpPr>
            <p:spPr bwMode="auto">
              <a:xfrm>
                <a:off x="6489701" y="4441826"/>
                <a:ext cx="33338" cy="317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Oval 60"/>
              <p:cNvSpPr>
                <a:spLocks noChangeArrowheads="1"/>
              </p:cNvSpPr>
              <p:nvPr userDrawn="1"/>
            </p:nvSpPr>
            <p:spPr bwMode="auto">
              <a:xfrm>
                <a:off x="6334126" y="4718051"/>
                <a:ext cx="31750" cy="333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Oval 61"/>
              <p:cNvSpPr>
                <a:spLocks noChangeArrowheads="1"/>
              </p:cNvSpPr>
              <p:nvPr userDrawn="1"/>
            </p:nvSpPr>
            <p:spPr bwMode="auto">
              <a:xfrm>
                <a:off x="7386638" y="3773488"/>
                <a:ext cx="33338" cy="317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Oval 62"/>
              <p:cNvSpPr>
                <a:spLocks noChangeArrowheads="1"/>
              </p:cNvSpPr>
              <p:nvPr userDrawn="1"/>
            </p:nvSpPr>
            <p:spPr bwMode="auto">
              <a:xfrm>
                <a:off x="7367588" y="3621088"/>
                <a:ext cx="31750" cy="333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Oval 63"/>
              <p:cNvSpPr>
                <a:spLocks noChangeArrowheads="1"/>
              </p:cNvSpPr>
              <p:nvPr userDrawn="1"/>
            </p:nvSpPr>
            <p:spPr bwMode="auto">
              <a:xfrm>
                <a:off x="7426326" y="3636963"/>
                <a:ext cx="33338" cy="333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Oval 64"/>
              <p:cNvSpPr>
                <a:spLocks noChangeArrowheads="1"/>
              </p:cNvSpPr>
              <p:nvPr userDrawn="1"/>
            </p:nvSpPr>
            <p:spPr bwMode="auto">
              <a:xfrm>
                <a:off x="7550151" y="3624263"/>
                <a:ext cx="31750" cy="333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Oval 65"/>
              <p:cNvSpPr>
                <a:spLocks noChangeArrowheads="1"/>
              </p:cNvSpPr>
              <p:nvPr userDrawn="1"/>
            </p:nvSpPr>
            <p:spPr bwMode="auto">
              <a:xfrm>
                <a:off x="7448551" y="3762376"/>
                <a:ext cx="31750" cy="317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" name="Oval 66"/>
              <p:cNvSpPr>
                <a:spLocks noChangeArrowheads="1"/>
              </p:cNvSpPr>
              <p:nvPr userDrawn="1"/>
            </p:nvSpPr>
            <p:spPr bwMode="auto">
              <a:xfrm>
                <a:off x="8636001" y="4324351"/>
                <a:ext cx="31750" cy="333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" name="Oval 67"/>
              <p:cNvSpPr>
                <a:spLocks noChangeArrowheads="1"/>
              </p:cNvSpPr>
              <p:nvPr userDrawn="1"/>
            </p:nvSpPr>
            <p:spPr bwMode="auto">
              <a:xfrm>
                <a:off x="8670926" y="4203701"/>
                <a:ext cx="33338" cy="333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Oval 68"/>
              <p:cNvSpPr>
                <a:spLocks noChangeArrowheads="1"/>
              </p:cNvSpPr>
              <p:nvPr userDrawn="1"/>
            </p:nvSpPr>
            <p:spPr bwMode="auto">
              <a:xfrm>
                <a:off x="8805863" y="4065588"/>
                <a:ext cx="31750" cy="333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Oval 69"/>
              <p:cNvSpPr>
                <a:spLocks noChangeArrowheads="1"/>
              </p:cNvSpPr>
              <p:nvPr userDrawn="1"/>
            </p:nvSpPr>
            <p:spPr bwMode="auto">
              <a:xfrm>
                <a:off x="7888288" y="4106863"/>
                <a:ext cx="31750" cy="317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aphicFrame>
        <p:nvGraphicFramePr>
          <p:cNvPr id="337" name="Object 33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35749" cy="107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56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35749" cy="1079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9"/>
          <p:cNvSpPr>
            <a:spLocks noChangeArrowheads="1"/>
          </p:cNvSpPr>
          <p:nvPr userDrawn="1"/>
        </p:nvSpPr>
        <p:spPr bwMode="gray">
          <a:xfrm>
            <a:off x="1036683" y="2536061"/>
            <a:ext cx="4259840" cy="1610490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  <a:gd name="connsiteX0" fmla="*/ 4259840 w 4259840"/>
              <a:gd name="connsiteY0" fmla="*/ 2132777 h 2132778"/>
              <a:gd name="connsiteX1" fmla="*/ 135562 w 4259840"/>
              <a:gd name="connsiteY1" fmla="*/ 2132778 h 2132778"/>
              <a:gd name="connsiteX2" fmla="*/ 48075 w 4259840"/>
              <a:gd name="connsiteY2" fmla="*/ 2084702 h 2132778"/>
              <a:gd name="connsiteX3" fmla="*/ 0 w 4259840"/>
              <a:gd name="connsiteY3" fmla="*/ 1968640 h 2132778"/>
              <a:gd name="connsiteX4" fmla="*/ 0 w 4259840"/>
              <a:gd name="connsiteY4" fmla="*/ 0 h 2132778"/>
              <a:gd name="connsiteX0" fmla="*/ 4259840 w 4259840"/>
              <a:gd name="connsiteY0" fmla="*/ 2132777 h 2134881"/>
              <a:gd name="connsiteX1" fmla="*/ 135562 w 4259840"/>
              <a:gd name="connsiteY1" fmla="*/ 2132778 h 2134881"/>
              <a:gd name="connsiteX2" fmla="*/ 48075 w 4259840"/>
              <a:gd name="connsiteY2" fmla="*/ 2084702 h 2134881"/>
              <a:gd name="connsiteX3" fmla="*/ 0 w 4259840"/>
              <a:gd name="connsiteY3" fmla="*/ 1968640 h 2134881"/>
              <a:gd name="connsiteX4" fmla="*/ 0 w 4259840"/>
              <a:gd name="connsiteY4" fmla="*/ 0 h 2134881"/>
              <a:gd name="connsiteX0" fmla="*/ 4834251 w 4834251"/>
              <a:gd name="connsiteY0" fmla="*/ 2132777 h 2324103"/>
              <a:gd name="connsiteX1" fmla="*/ 709973 w 4834251"/>
              <a:gd name="connsiteY1" fmla="*/ 2132778 h 2324103"/>
              <a:gd name="connsiteX2" fmla="*/ 574411 w 4834251"/>
              <a:gd name="connsiteY2" fmla="*/ 1968640 h 2324103"/>
              <a:gd name="connsiteX3" fmla="*/ 574411 w 4834251"/>
              <a:gd name="connsiteY3" fmla="*/ 0 h 2324103"/>
              <a:gd name="connsiteX0" fmla="*/ 4834251 w 4834251"/>
              <a:gd name="connsiteY0" fmla="*/ 2132777 h 2132778"/>
              <a:gd name="connsiteX1" fmla="*/ 709973 w 4834251"/>
              <a:gd name="connsiteY1" fmla="*/ 2132778 h 2132778"/>
              <a:gd name="connsiteX2" fmla="*/ 574411 w 4834251"/>
              <a:gd name="connsiteY2" fmla="*/ 1968640 h 2132778"/>
              <a:gd name="connsiteX3" fmla="*/ 574411 w 4834251"/>
              <a:gd name="connsiteY3" fmla="*/ 0 h 2132778"/>
              <a:gd name="connsiteX0" fmla="*/ 4263440 w 4263440"/>
              <a:gd name="connsiteY0" fmla="*/ 2132777 h 2132778"/>
              <a:gd name="connsiteX1" fmla="*/ 139162 w 4263440"/>
              <a:gd name="connsiteY1" fmla="*/ 2132778 h 2132778"/>
              <a:gd name="connsiteX2" fmla="*/ 3600 w 4263440"/>
              <a:gd name="connsiteY2" fmla="*/ 1968640 h 2132778"/>
              <a:gd name="connsiteX3" fmla="*/ 3600 w 4263440"/>
              <a:gd name="connsiteY3" fmla="*/ 0 h 2132778"/>
              <a:gd name="connsiteX0" fmla="*/ 4263440 w 4263440"/>
              <a:gd name="connsiteY0" fmla="*/ 2132777 h 2132778"/>
              <a:gd name="connsiteX1" fmla="*/ 139162 w 4263440"/>
              <a:gd name="connsiteY1" fmla="*/ 2132778 h 2132778"/>
              <a:gd name="connsiteX2" fmla="*/ 3600 w 4263440"/>
              <a:gd name="connsiteY2" fmla="*/ 1968640 h 2132778"/>
              <a:gd name="connsiteX3" fmla="*/ 3600 w 4263440"/>
              <a:gd name="connsiteY3" fmla="*/ 0 h 2132778"/>
              <a:gd name="connsiteX0" fmla="*/ 4259840 w 4259840"/>
              <a:gd name="connsiteY0" fmla="*/ 2132777 h 2132778"/>
              <a:gd name="connsiteX1" fmla="*/ 135562 w 4259840"/>
              <a:gd name="connsiteY1" fmla="*/ 2132778 h 2132778"/>
              <a:gd name="connsiteX2" fmla="*/ 0 w 4259840"/>
              <a:gd name="connsiteY2" fmla="*/ 1968640 h 2132778"/>
              <a:gd name="connsiteX3" fmla="*/ 0 w 4259840"/>
              <a:gd name="connsiteY3" fmla="*/ 0 h 2132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9840" h="2132778">
                <a:moveTo>
                  <a:pt x="4259840" y="2132777"/>
                </a:moveTo>
                <a:lnTo>
                  <a:pt x="135562" y="2132778"/>
                </a:lnTo>
                <a:cubicBezTo>
                  <a:pt x="73288" y="2131701"/>
                  <a:pt x="5925" y="208654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rnd" cmpd="sng" algn="ctr">
            <a:solidFill>
              <a:schemeClr val="bg1"/>
            </a:solidFill>
            <a:prstDash val="solid"/>
            <a:round/>
          </a:ln>
          <a:effectLst/>
        </p:spPr>
        <p:txBody>
          <a:bodyPr wrap="square" lIns="274320" tIns="50951" rIns="216000" bIns="144000" rtlCol="0" anchor="t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600"/>
              </a:spcBef>
            </a:pPr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almost 140,000 people in over 40 countries, </a:t>
            </a:r>
            <a:r>
              <a:rPr lang="en-US" sz="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2013 global revenues of EUR 10.1 billion.</a:t>
            </a:r>
          </a:p>
          <a:p>
            <a:pPr marL="0" indent="0" algn="just">
              <a:spcBef>
                <a:spcPts val="600"/>
              </a:spcBef>
            </a:pPr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</a:t>
            </a:r>
            <a:r>
              <a:rPr lang="en-US" sz="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Softwares</a:t>
            </a:r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that fit their needs and drive the results they want. A deeply multicultural organization, </a:t>
            </a:r>
            <a:r>
              <a:rPr lang="en-US" sz="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</a:t>
            </a:r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6"/>
              </a:rPr>
              <a:t>the Collaborative Business Experience™</a:t>
            </a:r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7"/>
              </a:rPr>
              <a:t>Rightshore</a:t>
            </a:r>
            <a:r>
              <a:rPr lang="en-US" sz="8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7"/>
              </a:rPr>
              <a:t>®</a:t>
            </a:r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</a:p>
          <a:p>
            <a:pPr marL="0" indent="0" algn="just">
              <a:spcBef>
                <a:spcPts val="600"/>
              </a:spcBef>
            </a:pPr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Learn more about us at </a:t>
            </a: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337" descr="CBE_Label_ppt.png"/>
          <p:cNvPicPr>
            <a:picLocks noChangeAspect="1"/>
          </p:cNvPicPr>
          <p:nvPr userDrawn="1"/>
        </p:nvPicPr>
        <p:blipFill>
          <a:blip r:embed="rId8" cstate="screen"/>
          <a:stretch>
            <a:fillRect/>
          </a:stretch>
        </p:blipFill>
        <p:spPr>
          <a:xfrm>
            <a:off x="837245" y="2472614"/>
            <a:ext cx="402275" cy="4045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03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1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1">
    <p:bg>
      <p:bgPr>
        <a:solidFill>
          <a:srgbClr val="EEEC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mage-for-Townhall-PPT-templateLBJ_ppt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571500" y="0"/>
            <a:ext cx="85725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1895" y="0"/>
            <a:ext cx="9146339" cy="249686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50800" dist="254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 lIns="28173" tIns="36624" rIns="28173" bIns="36624" rtlCol="0" anchor="ctr"/>
          <a:lstStyle/>
          <a:p>
            <a:pPr marL="0" algn="ctr" defTabSz="81620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9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0" y="0"/>
          <a:ext cx="146538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9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1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Placeholder 10"/>
          <p:cNvSpPr>
            <a:spLocks noGrp="1"/>
          </p:cNvSpPr>
          <p:nvPr userDrawn="1">
            <p:ph type="body" sz="quarter" idx="10"/>
          </p:nvPr>
        </p:nvSpPr>
        <p:spPr>
          <a:xfrm>
            <a:off x="0" y="552450"/>
            <a:ext cx="9144000" cy="857250"/>
          </a:xfrm>
          <a:prstGeom prst="rect">
            <a:avLst/>
          </a:prstGeom>
        </p:spPr>
        <p:txBody>
          <a:bodyPr lIns="280531" tIns="31170" rIns="31170" bIns="31170" anchor="ctr"/>
          <a:lstStyle>
            <a:lvl1pPr>
              <a:buFontTx/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reeform 4"/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2" y="507301"/>
            <a:ext cx="9143999" cy="54609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84848" tIns="42424" rIns="84848" bIns="42424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14325" y="1122363"/>
            <a:ext cx="5839985" cy="2697162"/>
          </a:xfrm>
        </p:spPr>
        <p:txBody>
          <a:bodyPr lIns="91440"/>
          <a:lstStyle>
            <a:lvl1pPr>
              <a:buClr>
                <a:schemeClr val="accent5"/>
              </a:buClr>
              <a:defRPr sz="1600"/>
            </a:lvl1pPr>
            <a:lvl2pPr>
              <a:buClr>
                <a:schemeClr val="accent5"/>
              </a:buClr>
              <a:defRPr sz="1400"/>
            </a:lvl2pPr>
            <a:lvl3pPr>
              <a:buClr>
                <a:schemeClr val="accent5"/>
              </a:buClr>
              <a:defRPr sz="1200"/>
            </a:lvl3pPr>
            <a:lvl4pPr>
              <a:buClr>
                <a:schemeClr val="accent5"/>
              </a:buClr>
              <a:defRPr sz="11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35749" cy="107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35749" cy="1079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315058" y="1121569"/>
            <a:ext cx="8513885" cy="3579019"/>
          </a:xfrm>
        </p:spPr>
        <p:txBody>
          <a:bodyPr/>
          <a:lstStyle>
            <a:lvl1pPr>
              <a:buClr>
                <a:schemeClr val="accent3"/>
              </a:buClr>
              <a:defRPr sz="1400" b="0"/>
            </a:lvl1pPr>
            <a:lvl2pPr marL="389626" indent="-194813">
              <a:buClr>
                <a:schemeClr val="accent3"/>
              </a:buClr>
              <a:defRPr sz="1200"/>
            </a:lvl2pPr>
            <a:lvl3pPr marL="584439" indent="-194813">
              <a:buClr>
                <a:schemeClr val="accent3"/>
              </a:buClr>
              <a:defRPr sz="1100"/>
            </a:lvl3pPr>
            <a:lvl4pPr>
              <a:buClr>
                <a:schemeClr val="accent3"/>
              </a:buClr>
              <a:defRPr sz="1000"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35749" cy="107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1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35749" cy="1079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315058" y="1533698"/>
            <a:ext cx="8513886" cy="3166889"/>
          </a:xfrm>
        </p:spPr>
        <p:txBody>
          <a:bodyPr/>
          <a:lstStyle>
            <a:lvl1pPr>
              <a:buClr>
                <a:schemeClr val="accent3"/>
              </a:buClr>
              <a:defRPr b="0"/>
            </a:lvl1pPr>
            <a:lvl2pPr marL="389626" indent="-190755"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  <p:custDataLst>
              <p:tags r:id="rId5"/>
            </p:custDataLst>
          </p:nvPr>
        </p:nvSpPr>
        <p:spPr>
          <a:xfrm>
            <a:off x="315058" y="1121569"/>
            <a:ext cx="8513886" cy="41148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14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1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  <p:custDataLst>
              <p:tags r:id="rId4"/>
            </p:custDataLst>
          </p:nvPr>
        </p:nvSpPr>
        <p:spPr>
          <a:xfrm>
            <a:off x="315058" y="1121569"/>
            <a:ext cx="4142642" cy="3565139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  <a:lvl2pPr marL="389626" indent="-194813">
              <a:buClr>
                <a:schemeClr val="accent3"/>
              </a:buClr>
              <a:defRPr/>
            </a:lvl2pPr>
            <a:lvl3pPr marL="584439" indent="-194813"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  <p:custDataLst>
              <p:tags r:id="rId5"/>
            </p:custDataLst>
          </p:nvPr>
        </p:nvSpPr>
        <p:spPr>
          <a:xfrm>
            <a:off x="4686300" y="1121570"/>
            <a:ext cx="4142643" cy="3579018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  <a:lvl2pPr marL="389626" indent="-194813"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0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1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  <p:custDataLst>
              <p:tags r:id="rId4"/>
            </p:custDataLst>
          </p:nvPr>
        </p:nvSpPr>
        <p:spPr>
          <a:xfrm>
            <a:off x="315058" y="1531617"/>
            <a:ext cx="4142642" cy="3168970"/>
          </a:xfrm>
        </p:spPr>
        <p:txBody>
          <a:bodyPr/>
          <a:lstStyle>
            <a:lvl1pPr>
              <a:buClr>
                <a:schemeClr val="accent3"/>
              </a:buClr>
              <a:defRPr sz="1400"/>
            </a:lvl1pPr>
            <a:lvl2pPr>
              <a:buClr>
                <a:schemeClr val="accent3"/>
              </a:buClr>
              <a:defRPr sz="1200"/>
            </a:lvl2pPr>
            <a:lvl3pPr>
              <a:buClr>
                <a:schemeClr val="accent3"/>
              </a:buClr>
              <a:defRPr sz="1100"/>
            </a:lvl3pPr>
            <a:lvl4pPr>
              <a:buClr>
                <a:schemeClr val="accent3"/>
              </a:buClr>
              <a:defRPr sz="10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  <p:custDataLst>
              <p:tags r:id="rId5"/>
            </p:custDataLst>
          </p:nvPr>
        </p:nvSpPr>
        <p:spPr>
          <a:xfrm>
            <a:off x="4686300" y="1531617"/>
            <a:ext cx="4142643" cy="3168970"/>
          </a:xfrm>
        </p:spPr>
        <p:txBody>
          <a:bodyPr/>
          <a:lstStyle>
            <a:lvl1pPr>
              <a:buClr>
                <a:schemeClr val="accent3"/>
              </a:buClr>
              <a:defRPr sz="1400"/>
            </a:lvl1pPr>
            <a:lvl2pPr>
              <a:buClr>
                <a:schemeClr val="accent3"/>
              </a:buClr>
              <a:defRPr sz="1200"/>
            </a:lvl2pPr>
            <a:lvl3pPr>
              <a:buClr>
                <a:schemeClr val="accent3"/>
              </a:buClr>
              <a:defRPr sz="1100"/>
            </a:lvl3pPr>
            <a:lvl4pPr>
              <a:buClr>
                <a:schemeClr val="accent3"/>
              </a:buClr>
              <a:defRPr sz="10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15058" y="1121569"/>
            <a:ext cx="4142642" cy="411480"/>
          </a:xfrm>
        </p:spPr>
        <p:txBody>
          <a:bodyPr vert="horz" lIns="0" tIns="28173" rIns="28173" bIns="28173" rtlCol="0">
            <a:noAutofit/>
          </a:bodyPr>
          <a:lstStyle>
            <a:lvl1pPr algn="l">
              <a:buNone/>
              <a:defRPr lang="en-US" sz="16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5pPr>
              <a:buNone/>
              <a:defRPr/>
            </a:lvl5pPr>
          </a:lstStyle>
          <a:p>
            <a:pPr marL="0" lvl="0" indent="0" algn="l" defTabSz="779202" rtl="0" eaLnBrk="1" latinLnBrk="0" hangingPunct="1">
              <a:spcBef>
                <a:spcPts val="0"/>
              </a:spcBef>
              <a:spcAft>
                <a:spcPts val="511"/>
              </a:spcAft>
              <a:buClr>
                <a:schemeClr val="accent5"/>
              </a:buClr>
              <a:buFont typeface="Wingdings" pitchFamily="2" charset="2"/>
              <a:buNone/>
            </a:pPr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86300" y="1121569"/>
            <a:ext cx="4142643" cy="411480"/>
          </a:xfrm>
        </p:spPr>
        <p:txBody>
          <a:bodyPr vert="horz" lIns="0" tIns="28173" rIns="28173" bIns="28173" rtlCol="0">
            <a:noAutofit/>
          </a:bodyPr>
          <a:lstStyle>
            <a:lvl1pPr algn="l">
              <a:buNone/>
              <a:defRPr lang="en-US" sz="16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779202" rtl="0" eaLnBrk="1" latinLnBrk="0" hangingPunct="1">
              <a:spcBef>
                <a:spcPts val="0"/>
              </a:spcBef>
              <a:spcAft>
                <a:spcPts val="511"/>
              </a:spcAft>
              <a:buClr>
                <a:schemeClr val="accent5"/>
              </a:buClr>
              <a:buFont typeface="Wingdings" pitchFamily="2" charset="2"/>
              <a:buNone/>
            </a:pPr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1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35749" cy="107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35749" cy="1079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60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1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078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23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tags" Target="../tags/tag1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hyperlink" Target="http://www.facebook.com/Capgemini" TargetMode="External"/><Relationship Id="rId18" Type="http://schemas.openxmlformats.org/officeDocument/2006/relationships/image" Target="../media/image7.png"/><Relationship Id="rId3" Type="http://schemas.openxmlformats.org/officeDocument/2006/relationships/theme" Target="../theme/theme2.xml"/><Relationship Id="rId21" Type="http://schemas.openxmlformats.org/officeDocument/2006/relationships/hyperlink" Target="http://www.slideshare.net/capgemini" TargetMode="External"/><Relationship Id="rId7" Type="http://schemas.openxmlformats.org/officeDocument/2006/relationships/tags" Target="../tags/tag42.xml"/><Relationship Id="rId12" Type="http://schemas.openxmlformats.org/officeDocument/2006/relationships/hyperlink" Target="http://www.capgemini.com/testing" TargetMode="External"/><Relationship Id="rId17" Type="http://schemas.openxmlformats.org/officeDocument/2006/relationships/hyperlink" Target="http://www.twitter.com/capgemini" TargetMode="Externa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tags" Target="../tags/tag41.xml"/><Relationship Id="rId11" Type="http://schemas.openxmlformats.org/officeDocument/2006/relationships/image" Target="../media/image4.emf"/><Relationship Id="rId5" Type="http://schemas.openxmlformats.org/officeDocument/2006/relationships/tags" Target="../tags/tag40.xml"/><Relationship Id="rId1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2.png"/><Relationship Id="rId19" Type="http://schemas.openxmlformats.org/officeDocument/2006/relationships/hyperlink" Target="http://www.youtube.com/capgemini" TargetMode="External"/><Relationship Id="rId4" Type="http://schemas.openxmlformats.org/officeDocument/2006/relationships/vmlDrawing" Target="../drawings/vmlDrawing12.vml"/><Relationship Id="rId9" Type="http://schemas.openxmlformats.org/officeDocument/2006/relationships/image" Target="../media/image1.emf"/><Relationship Id="rId14" Type="http://schemas.openxmlformats.org/officeDocument/2006/relationships/image" Target="../media/image5.png"/><Relationship Id="rId22" Type="http://schemas.openxmlformats.org/officeDocument/2006/relationships/image" Target="../media/image9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5.v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tags" Target="../tags/tag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" y="0"/>
          <a:ext cx="146538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think-cell Slide" r:id="rId23" imgW="360" imgH="360" progId="">
                  <p:embed/>
                </p:oleObj>
              </mc:Choice>
              <mc:Fallback>
                <p:oleObj name="think-cell Slide" r:id="rId23" imgW="360" imgH="360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1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1" y="0"/>
            <a:ext cx="9143999" cy="751601"/>
          </a:xfrm>
          <a:prstGeom prst="rect">
            <a:avLst/>
          </a:prstGeom>
        </p:spPr>
        <p:txBody>
          <a:bodyPr vert="horz" lIns="253554" tIns="28173" rIns="140864" bIns="28173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315058" y="1121568"/>
            <a:ext cx="8513885" cy="3579019"/>
          </a:xfrm>
          <a:prstGeom prst="rect">
            <a:avLst/>
          </a:prstGeom>
        </p:spPr>
        <p:txBody>
          <a:bodyPr vert="horz" lIns="0" tIns="28173" rIns="28173" bIns="28173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7"/>
            </p:custDataLst>
          </p:nvPr>
        </p:nvSpPr>
        <p:spPr>
          <a:xfrm>
            <a:off x="8835290" y="4990498"/>
            <a:ext cx="94578" cy="9233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600" smtClean="0">
                <a:solidFill>
                  <a:schemeClr val="tx1"/>
                </a:solidFill>
              </a:rPr>
              <a:pPr algn="ctr"/>
              <a:t>‹#›</a:t>
            </a:fld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2" y="507301"/>
            <a:ext cx="9143999" cy="54609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84848" tIns="42424" rIns="84848" bIns="42424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043246" y="4967553"/>
            <a:ext cx="2635961" cy="13762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0677" tIns="30677" rIns="30677" bIns="30677" anchor="b" anchorCtr="0">
            <a:noAutofit/>
          </a:bodyPr>
          <a:lstStyle/>
          <a:p>
            <a:pPr marL="0" marR="0" lvl="0" indent="0" algn="r" defTabSz="848318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1"/>
                </a:solidFill>
                <a:latin typeface="+mj-lt"/>
                <a:cs typeface="Helvetica Light"/>
              </a:rPr>
              <a:t>Copyright ©2016</a:t>
            </a:r>
            <a:r>
              <a:rPr lang="en-US" altLang="en-US" sz="600" b="0" i="0" baseline="0" noProof="0" dirty="0" smtClean="0">
                <a:solidFill>
                  <a:schemeClr val="tx1"/>
                </a:solidFill>
                <a:latin typeface="+mj-lt"/>
                <a:cs typeface="Helvetica Light"/>
              </a:rPr>
              <a:t> Capgemini</a:t>
            </a:r>
            <a:r>
              <a:rPr lang="en-US" altLang="en-US" sz="600" b="0" i="0" noProof="0" dirty="0" smtClean="0">
                <a:solidFill>
                  <a:schemeClr val="tx1"/>
                </a:solidFill>
                <a:latin typeface="+mj-lt"/>
                <a:cs typeface="Helvetica Light"/>
              </a:rPr>
              <a:t>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20"/>
            </p:custDataLst>
          </p:nvPr>
        </p:nvSpPr>
        <p:spPr>
          <a:xfrm>
            <a:off x="6911926" y="4820417"/>
            <a:ext cx="1767281" cy="146861"/>
          </a:xfrm>
          <a:prstGeom prst="rect">
            <a:avLst/>
          </a:prstGeom>
        </p:spPr>
        <p:txBody>
          <a:bodyPr wrap="none" lIns="30677" tIns="30677" rIns="30677" bIns="30677" anchor="b" anchorCtr="0">
            <a:noAutofit/>
          </a:bodyPr>
          <a:lstStyle/>
          <a:p>
            <a:pPr algn="r"/>
            <a:r>
              <a:rPr lang="en-US" sz="600" dirty="0" smtClean="0">
                <a:solidFill>
                  <a:schemeClr val="tx1"/>
                </a:solidFill>
                <a:latin typeface="+mj-lt"/>
              </a:rPr>
              <a:t>Agile Architect Foundation</a:t>
            </a:r>
          </a:p>
        </p:txBody>
      </p:sp>
      <p:cxnSp>
        <p:nvCxnSpPr>
          <p:cNvPr id="15" name="Straight Connector 5"/>
          <p:cNvCxnSpPr/>
          <p:nvPr>
            <p:custDataLst>
              <p:tags r:id="rId21"/>
            </p:custDataLst>
          </p:nvPr>
        </p:nvCxnSpPr>
        <p:spPr>
          <a:xfrm flipH="1">
            <a:off x="2" y="4772025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22"/>
            </p:custDataLst>
          </p:nvPr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311433" y="4818893"/>
            <a:ext cx="1165860" cy="27432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0" r:id="rId2"/>
    <p:sldLayoutId id="2147483965" r:id="rId3"/>
    <p:sldLayoutId id="2147483966" r:id="rId4"/>
    <p:sldLayoutId id="2147483962" r:id="rId5"/>
    <p:sldLayoutId id="2147483963" r:id="rId6"/>
    <p:sldLayoutId id="2147483964" r:id="rId7"/>
    <p:sldLayoutId id="2147483934" r:id="rId8"/>
    <p:sldLayoutId id="2147484030" r:id="rId9"/>
    <p:sldLayoutId id="2147484031" r:id="rId10"/>
    <p:sldLayoutId id="2147484032" r:id="rId11"/>
  </p:sldLayoutIdLst>
  <p:timing>
    <p:tnLst>
      <p:par>
        <p:cTn id="1" dur="indefinite" restart="never" nodeType="tmRoot"/>
      </p:par>
    </p:tnLst>
  </p:timing>
  <p:txStyles>
    <p:titleStyle>
      <a:lvl1pPr algn="l" defTabSz="779202" rtl="0" eaLnBrk="1" latinLnBrk="0" hangingPunct="1">
        <a:lnSpc>
          <a:spcPct val="85000"/>
        </a:lnSpc>
        <a:spcBef>
          <a:spcPct val="0"/>
        </a:spcBef>
        <a:buNone/>
        <a:defRPr sz="2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813" indent="-194813" algn="l" defTabSz="779202" rtl="0" eaLnBrk="1" latinLnBrk="0" hangingPunct="1">
        <a:spcBef>
          <a:spcPts val="0"/>
        </a:spcBef>
        <a:spcAft>
          <a:spcPts val="511"/>
        </a:spcAft>
        <a:buClr>
          <a:schemeClr val="accent3"/>
        </a:buClr>
        <a:buFont typeface="Wingdings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indent="-194813" algn="l" defTabSz="779202" rtl="0" eaLnBrk="1" latinLnBrk="0" hangingPunct="1">
        <a:spcBef>
          <a:spcPts val="0"/>
        </a:spcBef>
        <a:spcAft>
          <a:spcPts val="511"/>
        </a:spcAft>
        <a:buClr>
          <a:schemeClr val="accent3"/>
        </a:buClr>
        <a:buFont typeface="Arial" pitchFamily="34" charset="0"/>
        <a:buChar char="•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84439" indent="-194813" algn="l" defTabSz="779202" rtl="0" eaLnBrk="1" latinLnBrk="0" hangingPunct="1">
        <a:spcBef>
          <a:spcPts val="0"/>
        </a:spcBef>
        <a:spcAft>
          <a:spcPts val="511"/>
        </a:spcAft>
        <a:buClr>
          <a:schemeClr val="accent3"/>
        </a:buClr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79252" marR="0" indent="-194813" algn="l" defTabSz="77920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Tx/>
        <a:buFont typeface="Courier New" pitchFamily="49" charset="0"/>
        <a:buChar char="o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22" indent="-165040" algn="l" defTabSz="77920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400" kern="1200">
          <a:solidFill>
            <a:srgbClr val="494949"/>
          </a:solidFill>
          <a:latin typeface="+mn-lt"/>
          <a:ea typeface="+mn-ea"/>
          <a:cs typeface="+mn-cs"/>
        </a:defRPr>
      </a:lvl5pPr>
      <a:lvl6pPr marL="2142807" indent="-194801" algn="l" defTabSz="77920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408" indent="-194801" algn="l" defTabSz="77920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009" indent="-194801" algn="l" defTabSz="77920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610" indent="-194801" algn="l" defTabSz="77920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79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01" algn="l" defTabSz="779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02" algn="l" defTabSz="779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03" algn="l" defTabSz="779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405" algn="l" defTabSz="779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006" algn="l" defTabSz="779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607" algn="l" defTabSz="779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209" algn="l" defTabSz="779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810" algn="l" defTabSz="779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/>
          <p:nvPr>
            <p:custDataLst>
              <p:tags r:id="rId5"/>
            </p:custDataLst>
          </p:nvPr>
        </p:nvSpPr>
        <p:spPr bwMode="auto">
          <a:xfrm flipV="1">
            <a:off x="0" y="1261749"/>
            <a:ext cx="9150350" cy="3881750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132036 w 10564614"/>
              <a:gd name="connsiteY6" fmla="*/ 208066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363945 w 10564614"/>
              <a:gd name="connsiteY5" fmla="*/ 427792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646636 w 10564614"/>
              <a:gd name="connsiteY6" fmla="*/ 395326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349559 w 10564614"/>
              <a:gd name="connsiteY0" fmla="*/ 166453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3360"/>
              <a:gd name="connsiteY0" fmla="*/ 0 h 5657661"/>
              <a:gd name="connsiteX1" fmla="*/ 10563360 w 10563360"/>
              <a:gd name="connsiteY1" fmla="*/ 5657661 h 5657661"/>
              <a:gd name="connsiteX2" fmla="*/ 9024770 w 10563360"/>
              <a:gd name="connsiteY2" fmla="*/ 4808920 h 5657661"/>
              <a:gd name="connsiteX3" fmla="*/ 2295231 w 10563360"/>
              <a:gd name="connsiteY3" fmla="*/ 4794064 h 5657661"/>
              <a:gd name="connsiteX4" fmla="*/ 1200559 w 10563360"/>
              <a:gd name="connsiteY4" fmla="*/ 4072264 h 5657661"/>
              <a:gd name="connsiteX5" fmla="*/ 0 w 10563360"/>
              <a:gd name="connsiteY5" fmla="*/ 4795927 h 5657661"/>
              <a:gd name="connsiteX6" fmla="*/ 0 w 10563360"/>
              <a:gd name="connsiteY6" fmla="*/ 0 h 5657661"/>
              <a:gd name="connsiteX0" fmla="*/ 10562847 w 10562847"/>
              <a:gd name="connsiteY0" fmla="*/ 0 h 5064672"/>
              <a:gd name="connsiteX1" fmla="*/ 10198903 w 10562847"/>
              <a:gd name="connsiteY1" fmla="*/ 5064672 h 5064672"/>
              <a:gd name="connsiteX2" fmla="*/ 9024770 w 10562847"/>
              <a:gd name="connsiteY2" fmla="*/ 4808920 h 5064672"/>
              <a:gd name="connsiteX3" fmla="*/ 2295231 w 10562847"/>
              <a:gd name="connsiteY3" fmla="*/ 4794064 h 5064672"/>
              <a:gd name="connsiteX4" fmla="*/ 1200559 w 10562847"/>
              <a:gd name="connsiteY4" fmla="*/ 4072264 h 5064672"/>
              <a:gd name="connsiteX5" fmla="*/ 0 w 10562847"/>
              <a:gd name="connsiteY5" fmla="*/ 4795927 h 5064672"/>
              <a:gd name="connsiteX6" fmla="*/ 0 w 10562847"/>
              <a:gd name="connsiteY6" fmla="*/ 0 h 5064672"/>
              <a:gd name="connsiteX0" fmla="*/ 10562847 w 10562847"/>
              <a:gd name="connsiteY0" fmla="*/ 0 h 5648998"/>
              <a:gd name="connsiteX1" fmla="*/ 10562847 w 10562847"/>
              <a:gd name="connsiteY1" fmla="*/ 5648998 h 5648998"/>
              <a:gd name="connsiteX2" fmla="*/ 9024770 w 10562847"/>
              <a:gd name="connsiteY2" fmla="*/ 4808920 h 5648998"/>
              <a:gd name="connsiteX3" fmla="*/ 2295231 w 10562847"/>
              <a:gd name="connsiteY3" fmla="*/ 4794064 h 5648998"/>
              <a:gd name="connsiteX4" fmla="*/ 1200559 w 10562847"/>
              <a:gd name="connsiteY4" fmla="*/ 4072264 h 5648998"/>
              <a:gd name="connsiteX5" fmla="*/ 0 w 10562847"/>
              <a:gd name="connsiteY5" fmla="*/ 4795927 h 5648998"/>
              <a:gd name="connsiteX6" fmla="*/ 0 w 10562847"/>
              <a:gd name="connsiteY6" fmla="*/ 0 h 564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2847" h="5648998">
                <a:moveTo>
                  <a:pt x="10562847" y="0"/>
                </a:moveTo>
                <a:lnTo>
                  <a:pt x="10562847" y="5648998"/>
                </a:lnTo>
                <a:cubicBezTo>
                  <a:pt x="10190428" y="4911661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8640" y="4795049"/>
                  <a:pt x="0" y="4795927"/>
                </a:cubicBezTo>
                <a:lnTo>
                  <a:pt x="0" y="0"/>
                </a:lnTo>
              </a:path>
            </a:pathLst>
          </a:custGeom>
          <a:gradFill>
            <a:gsLst>
              <a:gs pos="0">
                <a:schemeClr val="tx1"/>
              </a:gs>
              <a:gs pos="100000">
                <a:schemeClr val="accent5"/>
              </a:gs>
              <a:gs pos="100000">
                <a:schemeClr val="accent5"/>
              </a:gs>
            </a:gsLst>
            <a:lin ang="18900000" scaled="1"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0" y="0"/>
          <a:ext cx="146538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32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1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613410" y="616716"/>
            <a:ext cx="2560320" cy="602428"/>
          </a:xfrm>
          <a:prstGeom prst="rect">
            <a:avLst/>
          </a:prstGeom>
          <a:noFill/>
        </p:spPr>
      </p:pic>
      <p:pic>
        <p:nvPicPr>
          <p:cNvPr id="10" name="Picture 104" descr="C:\Users\UserSim\Desktop\Capgemini\moto.emf"/>
          <p:cNvPicPr>
            <a:picLocks noChangeAspect="1" noChangeArrowheads="1"/>
          </p:cNvPicPr>
          <p:nvPr/>
        </p:nvPicPr>
        <p:blipFill>
          <a:blip r:embed="rId11" cstate="email"/>
          <a:stretch>
            <a:fillRect/>
          </a:stretch>
        </p:blipFill>
        <p:spPr bwMode="auto">
          <a:xfrm>
            <a:off x="5966143" y="940169"/>
            <a:ext cx="2560320" cy="21255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tangle 19"/>
          <p:cNvSpPr/>
          <p:nvPr/>
        </p:nvSpPr>
        <p:spPr>
          <a:xfrm>
            <a:off x="5470497" y="4613708"/>
            <a:ext cx="3359178" cy="343763"/>
          </a:xfrm>
          <a:prstGeom prst="rect">
            <a:avLst/>
          </a:prstGeom>
        </p:spPr>
        <p:txBody>
          <a:bodyPr wrap="square" lIns="33059" tIns="33059" rIns="0" bIns="33059" anchor="b" anchorCtr="0">
            <a:spAutoFit/>
          </a:bodyPr>
          <a:lstStyle/>
          <a:p>
            <a:pPr algn="r"/>
            <a:r>
              <a:rPr lang="en-US" sz="6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 and confidential.</a:t>
            </a:r>
            <a:br>
              <a:rPr lang="en-US" sz="60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600" dirty="0" smtClean="0">
                <a:solidFill>
                  <a:schemeClr val="bg1"/>
                </a:solidFill>
                <a:latin typeface="Arial"/>
                <a:cs typeface="Arial"/>
              </a:rPr>
              <a:t>It is for </a:t>
            </a:r>
            <a:r>
              <a:rPr lang="en-US" sz="60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600" dirty="0" smtClean="0">
                <a:solidFill>
                  <a:schemeClr val="bg1"/>
                </a:solidFill>
                <a:latin typeface="Arial"/>
                <a:cs typeface="Arial"/>
              </a:rPr>
              <a:t> internal use only. Copyright © 2014 </a:t>
            </a:r>
            <a:r>
              <a:rPr lang="en-US" sz="60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60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</a:p>
          <a:p>
            <a:pPr algn="r"/>
            <a:r>
              <a:rPr lang="en-US" sz="600" dirty="0" err="1" smtClean="0">
                <a:solidFill>
                  <a:schemeClr val="bg1"/>
                </a:solidFill>
                <a:latin typeface="Arial"/>
                <a:cs typeface="Arial"/>
              </a:rPr>
              <a:t>Rightshore</a:t>
            </a:r>
            <a:r>
              <a:rPr lang="en-US" sz="600" dirty="0" smtClean="0">
                <a:solidFill>
                  <a:schemeClr val="bg1"/>
                </a:solidFill>
                <a:latin typeface="Arial"/>
                <a:cs typeface="Arial"/>
              </a:rPr>
              <a:t>® is a trademark belonging to </a:t>
            </a:r>
            <a:r>
              <a:rPr lang="en-US" sz="60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600" dirty="0" smtClean="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lang="en-US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" name="Rectangle 20">
            <a:hlinkClick r:id="rId12"/>
          </p:cNvPr>
          <p:cNvSpPr/>
          <p:nvPr/>
        </p:nvSpPr>
        <p:spPr>
          <a:xfrm>
            <a:off x="7028674" y="4095576"/>
            <a:ext cx="1801001" cy="288147"/>
          </a:xfrm>
          <a:prstGeom prst="rect">
            <a:avLst/>
          </a:prstGeom>
        </p:spPr>
        <p:txBody>
          <a:bodyPr wrap="none" lIns="36000" tIns="36000" rIns="0" bIns="36000" anchor="b" anchorCtr="0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</a:p>
        </p:txBody>
      </p:sp>
      <p:pic>
        <p:nvPicPr>
          <p:cNvPr id="22" name="Picture 3" descr="C:\Users\UserSim\Desktop\DS_icons\128x128 shadows\facebook.png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7689891" y="4433888"/>
            <a:ext cx="192901" cy="182880"/>
          </a:xfrm>
          <a:prstGeom prst="rect">
            <a:avLst/>
          </a:prstGeom>
          <a:noFill/>
        </p:spPr>
      </p:pic>
      <p:pic>
        <p:nvPicPr>
          <p:cNvPr id="23" name="Picture 4" descr="C:\Users\UserSim\Desktop\DS_icons\128x128 shadows\linkedin.png">
            <a:hlinkClick r:id="rId15"/>
          </p:cNvPr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7935750" y="4433888"/>
            <a:ext cx="192900" cy="182880"/>
          </a:xfrm>
          <a:prstGeom prst="rect">
            <a:avLst/>
          </a:prstGeom>
          <a:noFill/>
        </p:spPr>
      </p:pic>
      <p:pic>
        <p:nvPicPr>
          <p:cNvPr id="25" name="Picture 5" descr="C:\Users\UserSim\Desktop\DS_icons\128x128 shadows\twitter.png">
            <a:hlinkClick r:id="rId17"/>
          </p:cNvPr>
          <p:cNvPicPr>
            <a:picLocks noChangeAspect="1" noChangeArrowheads="1"/>
          </p:cNvPicPr>
          <p:nvPr/>
        </p:nvPicPr>
        <p:blipFill>
          <a:blip r:embed="rId18" cstate="email"/>
          <a:srcRect/>
          <a:stretch>
            <a:fillRect/>
          </a:stretch>
        </p:blipFill>
        <p:spPr bwMode="auto">
          <a:xfrm>
            <a:off x="8390918" y="4433888"/>
            <a:ext cx="192900" cy="182880"/>
          </a:xfrm>
          <a:prstGeom prst="rect">
            <a:avLst/>
          </a:prstGeom>
          <a:noFill/>
        </p:spPr>
      </p:pic>
      <p:pic>
        <p:nvPicPr>
          <p:cNvPr id="26" name="Picture 6" descr="C:\Users\UserSim\Desktop\DS_icons\128x128 shadows\youtube.png">
            <a:hlinkClick r:id="rId19"/>
          </p:cNvPr>
          <p:cNvPicPr>
            <a:picLocks noChangeAspect="1" noChangeArrowheads="1"/>
          </p:cNvPicPr>
          <p:nvPr/>
        </p:nvPicPr>
        <p:blipFill>
          <a:blip r:embed="rId20" cstate="email"/>
          <a:srcRect/>
          <a:stretch>
            <a:fillRect/>
          </a:stretch>
        </p:blipFill>
        <p:spPr bwMode="auto">
          <a:xfrm>
            <a:off x="8636775" y="4433888"/>
            <a:ext cx="192900" cy="182880"/>
          </a:xfrm>
          <a:prstGeom prst="rect">
            <a:avLst/>
          </a:prstGeom>
          <a:noFill/>
        </p:spPr>
      </p:pic>
      <p:pic>
        <p:nvPicPr>
          <p:cNvPr id="28" name="Image 22" descr="Picto_Slideshare.gif">
            <a:hlinkClick r:id="rId21"/>
          </p:cNvPr>
          <p:cNvPicPr preferRelativeResize="0">
            <a:picLocks noChangeAspect="1"/>
          </p:cNvPicPr>
          <p:nvPr/>
        </p:nvPicPr>
        <p:blipFill>
          <a:blip r:embed="rId22" cstate="email"/>
          <a:srcRect l="4793" t="6316" r="5718" b="7969"/>
          <a:stretch>
            <a:fillRect/>
          </a:stretch>
        </p:blipFill>
        <p:spPr>
          <a:xfrm>
            <a:off x="8181608" y="4432857"/>
            <a:ext cx="156352" cy="159543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9" r:id="rId2"/>
  </p:sldLayoutIdLst>
  <p:txStyles>
    <p:titleStyle>
      <a:lvl1pPr algn="ctr" defTabSz="715587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8345" indent="-268345" algn="l" defTabSz="715587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1414" indent="-223621" algn="l" defTabSz="715587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94484" indent="-178896" algn="l" defTabSz="715587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52277" indent="-178896" algn="l" defTabSz="715587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610070" indent="-178896" algn="l" defTabSz="715587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67864" indent="-178896" algn="l" defTabSz="71558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25657" indent="-178896" algn="l" defTabSz="71558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3451" indent="-178896" algn="l" defTabSz="71558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1244" indent="-178896" algn="l" defTabSz="71558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79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558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3380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117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96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46761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0455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6234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46538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3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1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</p:sldLayoutIdLst>
  <p:txStyles>
    <p:titleStyle>
      <a:lvl1pPr algn="ctr" defTabSz="715587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8345" indent="-268345" algn="l" defTabSz="715587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1414" indent="-223621" algn="l" defTabSz="715587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94484" indent="-178896" algn="l" defTabSz="715587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52277" indent="-178896" algn="l" defTabSz="715587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610070" indent="-178896" algn="l" defTabSz="715587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67864" indent="-178896" algn="l" defTabSz="71558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25657" indent="-178896" algn="l" defTabSz="71558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3451" indent="-178896" algn="l" defTabSz="71558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1244" indent="-178896" algn="l" defTabSz="71558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79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558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3380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117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96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46761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0455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6234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564" y="1977321"/>
            <a:ext cx="4910346" cy="1235392"/>
          </a:xfrm>
        </p:spPr>
        <p:txBody>
          <a:bodyPr/>
          <a:lstStyle/>
          <a:p>
            <a:r>
              <a:rPr lang="nb-NO" dirty="0" smtClean="0"/>
              <a:t>Agile Architect Foundation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2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Innhold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629025" y="1528759"/>
            <a:ext cx="5038725" cy="2984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85000"/>
              </a:lnSpc>
            </a:pPr>
            <a:endParaRPr lang="en-GB" b="1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629025" y="1054096"/>
            <a:ext cx="5038725" cy="417513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85000"/>
              </a:lnSpc>
            </a:pPr>
            <a:r>
              <a:rPr lang="en-GB" b="1">
                <a:solidFill>
                  <a:schemeClr val="bg1"/>
                </a:solidFill>
              </a:rPr>
              <a:t>Innhold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622675" y="965196"/>
            <a:ext cx="5451475" cy="1588"/>
          </a:xfrm>
          <a:prstGeom prst="line">
            <a:avLst/>
          </a:prstGeom>
          <a:noFill/>
          <a:ln w="19050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nb-NO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711575" y="1512884"/>
            <a:ext cx="4956175" cy="322152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marL="609600" indent="-609600" algn="l" defTabSz="381000"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1085850" indent="-609600" algn="l" defTabSz="381000"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 marL="1562100" indent="-609600" algn="l" defTabSz="381000"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2209800" indent="-609600" algn="l" defTabSz="381000">
              <a:defRPr sz="2400">
                <a:solidFill>
                  <a:schemeClr val="tx1"/>
                </a:solidFill>
                <a:latin typeface="Helvetica" pitchFamily="34" charset="0"/>
              </a:defRPr>
            </a:lvl4pPr>
            <a:lvl5pPr marL="2857500" indent="-609600" algn="l" defTabSz="381000">
              <a:defRPr sz="2400">
                <a:solidFill>
                  <a:schemeClr val="tx1"/>
                </a:solidFill>
                <a:latin typeface="Helvetica" pitchFamily="34" charset="0"/>
              </a:defRPr>
            </a:lvl5pPr>
            <a:lvl6pPr marL="3314700" indent="-609600" defTabSz="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6pPr>
            <a:lvl7pPr marL="3771900" indent="-609600" defTabSz="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7pPr>
            <a:lvl8pPr marL="4229100" indent="-609600" defTabSz="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8pPr>
            <a:lvl9pPr marL="4686300" indent="-609600" defTabSz="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marL="0" indent="0" fontAlgn="auto">
              <a:spcBef>
                <a:spcPct val="3000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  <a:cs typeface="+mn-cs"/>
              </a:rPr>
              <a:t>Agile Architect Foundation</a:t>
            </a:r>
            <a:endParaRPr lang="en-US" sz="1600" dirty="0">
              <a:solidFill>
                <a:schemeClr val="bg1"/>
              </a:solidFill>
              <a:latin typeface="Arial" charset="0"/>
              <a:cs typeface="+mn-cs"/>
            </a:endParaRPr>
          </a:p>
          <a:p>
            <a:pPr marL="762000" lvl="1" indent="-285750" fontAlgn="auto">
              <a:spcBef>
                <a:spcPct val="3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400" dirty="0" err="1" smtClean="0">
                <a:latin typeface="Arial" charset="0"/>
                <a:cs typeface="+mn-cs"/>
              </a:rPr>
              <a:t>Bakgrunn</a:t>
            </a:r>
            <a:r>
              <a:rPr lang="en-US" sz="1400" dirty="0" smtClean="0">
                <a:latin typeface="Arial" charset="0"/>
                <a:cs typeface="+mn-cs"/>
              </a:rPr>
              <a:t> for </a:t>
            </a:r>
            <a:r>
              <a:rPr lang="en-US" sz="1400" dirty="0" err="1" smtClean="0">
                <a:latin typeface="Arial" charset="0"/>
                <a:cs typeface="+mn-cs"/>
              </a:rPr>
              <a:t>programmet</a:t>
            </a:r>
            <a:endParaRPr lang="en-US" sz="1400" dirty="0" smtClean="0">
              <a:latin typeface="Arial" charset="0"/>
              <a:cs typeface="+mn-cs"/>
            </a:endParaRPr>
          </a:p>
          <a:p>
            <a:pPr marL="762000" lvl="1" indent="-285750" fontAlgn="auto">
              <a:spcBef>
                <a:spcPct val="3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400" dirty="0" smtClean="0">
                <a:latin typeface="Arial" charset="0"/>
                <a:cs typeface="+mn-cs"/>
              </a:rPr>
              <a:t>Agile Architect Learning Journey</a:t>
            </a:r>
          </a:p>
          <a:p>
            <a:pPr marL="762000" lvl="1" indent="-285750" fontAlgn="auto">
              <a:spcBef>
                <a:spcPct val="3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400" dirty="0" smtClean="0">
                <a:latin typeface="Arial" charset="0"/>
                <a:cs typeface="+mn-cs"/>
              </a:rPr>
              <a:t>Agile Architect </a:t>
            </a:r>
            <a:r>
              <a:rPr lang="en-US" sz="1400" dirty="0" err="1" smtClean="0">
                <a:latin typeface="Arial" charset="0"/>
                <a:cs typeface="+mn-cs"/>
              </a:rPr>
              <a:t>kompetanseprogram</a:t>
            </a:r>
            <a:endParaRPr lang="en-US" sz="1400" dirty="0" smtClean="0">
              <a:latin typeface="Arial" charset="0"/>
              <a:cs typeface="+mn-cs"/>
            </a:endParaRPr>
          </a:p>
          <a:p>
            <a:pPr marL="762000" lvl="1" indent="-285750" fontAlgn="auto">
              <a:spcBef>
                <a:spcPct val="3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400" dirty="0" err="1" smtClean="0">
                <a:latin typeface="Arial" charset="0"/>
                <a:cs typeface="+mn-cs"/>
              </a:rPr>
              <a:t>Kommunikasjon</a:t>
            </a:r>
            <a:r>
              <a:rPr lang="en-US" sz="1400" dirty="0" smtClean="0">
                <a:latin typeface="Arial" charset="0"/>
                <a:cs typeface="+mn-cs"/>
              </a:rPr>
              <a:t> </a:t>
            </a:r>
            <a:r>
              <a:rPr lang="en-US" sz="1400" dirty="0" err="1" smtClean="0">
                <a:latin typeface="Arial" charset="0"/>
                <a:cs typeface="+mn-cs"/>
              </a:rPr>
              <a:t>til</a:t>
            </a:r>
            <a:r>
              <a:rPr lang="en-US" sz="1400" dirty="0" smtClean="0">
                <a:latin typeface="Arial" charset="0"/>
                <a:cs typeface="+mn-cs"/>
              </a:rPr>
              <a:t> </a:t>
            </a:r>
            <a:r>
              <a:rPr lang="en-US" sz="1400" dirty="0" err="1" smtClean="0">
                <a:latin typeface="Arial" charset="0"/>
                <a:cs typeface="+mn-cs"/>
              </a:rPr>
              <a:t>deltakere</a:t>
            </a:r>
            <a:endParaRPr lang="en-US" sz="1400" dirty="0" smtClean="0">
              <a:latin typeface="Arial" charset="0"/>
              <a:cs typeface="+mn-cs"/>
            </a:endParaRPr>
          </a:p>
          <a:p>
            <a:pPr marL="0" indent="0" fontAlgn="auto">
              <a:spcBef>
                <a:spcPct val="30000"/>
              </a:spcBef>
              <a:spcAft>
                <a:spcPts val="0"/>
              </a:spcAft>
              <a:defRPr/>
            </a:pPr>
            <a:r>
              <a:rPr lang="en-US" sz="1600" dirty="0">
                <a:latin typeface="Arial" charset="0"/>
                <a:cs typeface="+mn-cs"/>
              </a:rPr>
              <a:t>Appendix </a:t>
            </a:r>
          </a:p>
          <a:p>
            <a:pPr marL="762000" lvl="1" indent="-285750" fontAlgn="auto">
              <a:spcBef>
                <a:spcPct val="3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400" dirty="0" err="1" smtClean="0">
                <a:latin typeface="Arial" charset="0"/>
                <a:cs typeface="+mn-cs"/>
              </a:rPr>
              <a:t>Pensum</a:t>
            </a:r>
            <a:endParaRPr lang="en-US" sz="1400" dirty="0" smtClean="0">
              <a:latin typeface="Arial" charset="0"/>
              <a:cs typeface="+mn-cs"/>
            </a:endParaRPr>
          </a:p>
          <a:p>
            <a:pPr marL="762000" lvl="1" indent="-285750" fontAlgn="auto">
              <a:spcBef>
                <a:spcPct val="3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400" dirty="0" err="1" smtClean="0">
                <a:latin typeface="Arial" charset="0"/>
                <a:cs typeface="+mn-cs"/>
              </a:rPr>
              <a:t>Krav</a:t>
            </a:r>
            <a:r>
              <a:rPr lang="en-US" sz="1400" dirty="0" smtClean="0">
                <a:latin typeface="Arial" charset="0"/>
                <a:cs typeface="+mn-cs"/>
              </a:rPr>
              <a:t> </a:t>
            </a:r>
            <a:r>
              <a:rPr lang="en-US" sz="1400" dirty="0" err="1" smtClean="0">
                <a:latin typeface="Arial" charset="0"/>
                <a:cs typeface="+mn-cs"/>
              </a:rPr>
              <a:t>til</a:t>
            </a:r>
            <a:r>
              <a:rPr lang="en-US" sz="1400" dirty="0" smtClean="0">
                <a:latin typeface="Arial" charset="0"/>
                <a:cs typeface="+mn-cs"/>
              </a:rPr>
              <a:t> </a:t>
            </a:r>
            <a:r>
              <a:rPr lang="en-US" sz="1400" dirty="0" err="1" smtClean="0">
                <a:latin typeface="Arial" charset="0"/>
                <a:cs typeface="+mn-cs"/>
              </a:rPr>
              <a:t>kandidater</a:t>
            </a:r>
            <a:endParaRPr lang="en-US" sz="1400" dirty="0">
              <a:latin typeface="Arial" charset="0"/>
              <a:cs typeface="+mn-cs"/>
            </a:endParaRPr>
          </a:p>
          <a:p>
            <a:pPr lvl="1" fontAlgn="auto">
              <a:spcBef>
                <a:spcPct val="3000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1400" dirty="0">
              <a:solidFill>
                <a:schemeClr val="bg1"/>
              </a:solidFill>
              <a:latin typeface="Arial" charset="0"/>
              <a:cs typeface="+mn-cs"/>
            </a:endParaRPr>
          </a:p>
          <a:p>
            <a:pPr lvl="1" fontAlgn="auto">
              <a:spcBef>
                <a:spcPct val="3000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1400" dirty="0">
              <a:latin typeface="Arial" charset="0"/>
              <a:cs typeface="+mn-cs"/>
            </a:endParaRPr>
          </a:p>
          <a:p>
            <a:pPr lvl="1" fontAlgn="auto">
              <a:spcBef>
                <a:spcPct val="30000"/>
              </a:spcBef>
              <a:spcAft>
                <a:spcPts val="0"/>
              </a:spcAft>
              <a:defRPr/>
            </a:pPr>
            <a:endParaRPr lang="en-US" sz="1600" dirty="0">
              <a:latin typeface="Arial" charset="0"/>
              <a:cs typeface="+mn-cs"/>
            </a:endParaRPr>
          </a:p>
        </p:txBody>
      </p:sp>
      <p:pic>
        <p:nvPicPr>
          <p:cNvPr id="9" name="Picture 3" descr="Picture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7" y="862919"/>
            <a:ext cx="1782229" cy="37090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4582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Bakgrunn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42925" y="1053207"/>
            <a:ext cx="3465513" cy="517525"/>
          </a:xfrm>
          <a:prstGeom prst="rect">
            <a:avLst/>
          </a:prstGeom>
          <a:solidFill>
            <a:srgbClr val="0099CC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969696"/>
            </a:outerShdw>
          </a:effectLst>
        </p:spPr>
        <p:txBody>
          <a:bodyPr wrap="none" anchor="ctr"/>
          <a:lstStyle/>
          <a:p>
            <a:pPr defTabSz="739775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5818188" algn="r"/>
              </a:tabLst>
              <a:defRPr/>
            </a:pPr>
            <a:r>
              <a:rPr lang="en-GB" sz="1400" b="1" dirty="0" err="1">
                <a:solidFill>
                  <a:schemeClr val="bg1"/>
                </a:solidFill>
                <a:latin typeface="Helvetica" pitchFamily="34" charset="0"/>
                <a:cs typeface="+mn-cs"/>
              </a:rPr>
              <a:t>Formål</a:t>
            </a:r>
            <a:endParaRPr lang="en-GB" sz="1400" b="1" dirty="0">
              <a:solidFill>
                <a:schemeClr val="bg1"/>
              </a:solidFill>
              <a:latin typeface="Helvetica" pitchFamily="34" charset="0"/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42925" y="1450181"/>
            <a:ext cx="3465513" cy="316170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lIns="126000" tIns="190800" rIns="126000" bIns="190800"/>
          <a:lstStyle/>
          <a:p>
            <a:pPr marL="266700" lvl="1" indent="-266700" fontAlgn="auto">
              <a:lnSpc>
                <a:spcPct val="90000"/>
              </a:lnSpc>
              <a:spcBef>
                <a:spcPct val="6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nb-NO" sz="1200" dirty="0" smtClean="0">
                <a:latin typeface="Arial Narrow" pitchFamily="34" charset="0"/>
              </a:rPr>
              <a:t>Talentutvikling og kompetansebygging for ansatte i Capgemini med interesse for å videreutvikle kompetanse innen løsningsarkitektur</a:t>
            </a:r>
          </a:p>
          <a:p>
            <a:pPr marL="266700" lvl="1" indent="-266700" fontAlgn="auto">
              <a:lnSpc>
                <a:spcPct val="90000"/>
              </a:lnSpc>
              <a:spcBef>
                <a:spcPct val="6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nb-NO" sz="1200" dirty="0" smtClean="0">
                <a:latin typeface="Arial Narrow" pitchFamily="34" charset="0"/>
              </a:rPr>
              <a:t>Bygge basiskunnskap innen løsningsarkitektur</a:t>
            </a:r>
          </a:p>
          <a:p>
            <a:pPr marL="266700" lvl="1" indent="-266700" fontAlgn="auto">
              <a:lnSpc>
                <a:spcPct val="90000"/>
              </a:lnSpc>
              <a:spcBef>
                <a:spcPct val="6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nb-NO" sz="1200" dirty="0" smtClean="0">
                <a:latin typeface="Arial Narrow" pitchFamily="34" charset="0"/>
              </a:rPr>
              <a:t>Få på plass et nettverk for løsningsarkitektur på tvers av oppdrag og avdelinger</a:t>
            </a:r>
            <a:endParaRPr lang="nb-NO" sz="1200" dirty="0">
              <a:latin typeface="Arial Narrow" pitchFamily="34" charset="0"/>
            </a:endParaRPr>
          </a:p>
          <a:p>
            <a:pPr marL="266700" lvl="1" indent="-266700" fontAlgn="auto">
              <a:lnSpc>
                <a:spcPct val="90000"/>
              </a:lnSpc>
              <a:spcBef>
                <a:spcPct val="6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nb-NO" sz="1200" dirty="0" smtClean="0">
                <a:latin typeface="Arial Narrow" pitchFamily="34" charset="0"/>
              </a:rPr>
              <a:t>Deltagerne vil få innføring i prinsipper knyttet til løsningsarkitektur, noe som er viktig for løsningsarkitekter, så vel som </a:t>
            </a:r>
            <a:r>
              <a:rPr lang="nb-NO" sz="1200" dirty="0">
                <a:latin typeface="Arial Narrow" pitchFamily="34" charset="0"/>
              </a:rPr>
              <a:t>for </a:t>
            </a:r>
            <a:r>
              <a:rPr lang="nb-NO" sz="1200" dirty="0" smtClean="0">
                <a:latin typeface="Arial Narrow" pitchFamily="34" charset="0"/>
              </a:rPr>
              <a:t>utviklere</a:t>
            </a:r>
            <a:endParaRPr lang="nb-NO" sz="1200" dirty="0">
              <a:latin typeface="Arial Narrow" pitchFamily="34" charset="0"/>
            </a:endParaRPr>
          </a:p>
          <a:p>
            <a:pPr marL="0" lvl="1" fontAlgn="auto">
              <a:lnSpc>
                <a:spcPct val="90000"/>
              </a:lnSpc>
              <a:spcBef>
                <a:spcPct val="60000"/>
              </a:spcBef>
              <a:spcAft>
                <a:spcPts val="0"/>
              </a:spcAft>
              <a:defRPr/>
            </a:pPr>
            <a:endParaRPr lang="nb-NO" sz="1200" dirty="0">
              <a:latin typeface="Arial Narrow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18100" y="1053207"/>
            <a:ext cx="3465513" cy="471488"/>
          </a:xfrm>
          <a:prstGeom prst="rect">
            <a:avLst/>
          </a:prstGeom>
          <a:solidFill>
            <a:srgbClr val="0099CC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969696"/>
            </a:outerShdw>
          </a:effectLst>
        </p:spPr>
        <p:txBody>
          <a:bodyPr wrap="none" anchor="ctr"/>
          <a:lstStyle/>
          <a:p>
            <a:pPr defTabSz="739775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5818188" algn="r"/>
              </a:tabLst>
              <a:defRPr/>
            </a:pPr>
            <a:r>
              <a:rPr lang="en-GB" sz="1400" b="1" dirty="0" err="1">
                <a:solidFill>
                  <a:schemeClr val="bg1"/>
                </a:solidFill>
                <a:latin typeface="Helvetica" pitchFamily="34" charset="0"/>
                <a:cs typeface="+mn-cs"/>
              </a:rPr>
              <a:t>Fordeler</a:t>
            </a:r>
            <a:r>
              <a:rPr lang="en-GB" sz="1400" b="1" dirty="0">
                <a:solidFill>
                  <a:schemeClr val="bg1"/>
                </a:solidFill>
                <a:latin typeface="Helvetica" pitchFamily="34" charset="0"/>
                <a:cs typeface="+mn-cs"/>
              </a:rPr>
              <a:t> </a:t>
            </a:r>
            <a:r>
              <a:rPr lang="en-GB" sz="1400" b="1" dirty="0" err="1" smtClean="0">
                <a:solidFill>
                  <a:schemeClr val="bg1"/>
                </a:solidFill>
                <a:latin typeface="Helvetica" pitchFamily="34" charset="0"/>
                <a:cs typeface="+mn-cs"/>
              </a:rPr>
              <a:t>og</a:t>
            </a:r>
            <a:r>
              <a:rPr lang="en-GB" sz="1400" b="1" dirty="0" smtClean="0">
                <a:solidFill>
                  <a:schemeClr val="bg1"/>
                </a:solidFill>
                <a:latin typeface="Helvetica" pitchFamily="34" charset="0"/>
                <a:cs typeface="+mn-cs"/>
              </a:rPr>
              <a:t> </a:t>
            </a:r>
            <a:r>
              <a:rPr lang="en-GB" sz="1400" b="1" dirty="0" err="1" smtClean="0">
                <a:solidFill>
                  <a:schemeClr val="bg1"/>
                </a:solidFill>
                <a:latin typeface="Helvetica" pitchFamily="34" charset="0"/>
                <a:cs typeface="+mn-cs"/>
              </a:rPr>
              <a:t>målsetning</a:t>
            </a:r>
            <a:endParaRPr lang="en-GB" sz="1400" b="1" dirty="0">
              <a:solidFill>
                <a:schemeClr val="bg1"/>
              </a:solidFill>
              <a:latin typeface="Helvetica" pitchFamily="34" charset="0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118100" y="1465958"/>
            <a:ext cx="3465513" cy="316802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lIns="126000" tIns="190800" rIns="126000" bIns="190800"/>
          <a:lstStyle/>
          <a:p>
            <a:pPr marL="0" lvl="1" fontAlgn="auto">
              <a:lnSpc>
                <a:spcPct val="90000"/>
              </a:lnSpc>
              <a:spcBef>
                <a:spcPct val="60000"/>
              </a:spcBef>
              <a:spcAft>
                <a:spcPts val="0"/>
              </a:spcAft>
              <a:defRPr/>
            </a:pPr>
            <a:r>
              <a:rPr lang="nb-NO" sz="1200" dirty="0">
                <a:latin typeface="Arial Narrow" pitchFamily="34" charset="0"/>
              </a:rPr>
              <a:t>For Capgemini</a:t>
            </a:r>
          </a:p>
          <a:p>
            <a:pPr marL="266700" lvl="1" indent="-266700">
              <a:lnSpc>
                <a:spcPct val="90000"/>
              </a:lnSpc>
              <a:spcBef>
                <a:spcPct val="60000"/>
              </a:spcBef>
              <a:buFont typeface="Wingdings" pitchFamily="2" charset="2"/>
              <a:buChar char="§"/>
              <a:defRPr/>
            </a:pPr>
            <a:r>
              <a:rPr lang="nb-NO" sz="1200" dirty="0">
                <a:latin typeface="Arial Narrow" pitchFamily="34" charset="0"/>
              </a:rPr>
              <a:t>Tydeliggjøre en karrierevei innen løsningsarkitektur</a:t>
            </a:r>
          </a:p>
          <a:p>
            <a:pPr marL="266700" lvl="1" indent="-266700">
              <a:lnSpc>
                <a:spcPct val="90000"/>
              </a:lnSpc>
              <a:spcBef>
                <a:spcPct val="60000"/>
              </a:spcBef>
              <a:buFont typeface="Wingdings" pitchFamily="2" charset="2"/>
              <a:buChar char="§"/>
              <a:defRPr/>
            </a:pPr>
            <a:r>
              <a:rPr lang="nb-NO" sz="1200" dirty="0">
                <a:latin typeface="Arial Narrow" pitchFamily="34" charset="0"/>
              </a:rPr>
              <a:t>Bygge Capgeminis merkevare</a:t>
            </a:r>
          </a:p>
          <a:p>
            <a:pPr marL="266700" lvl="1" indent="-266700">
              <a:lnSpc>
                <a:spcPct val="90000"/>
              </a:lnSpc>
              <a:spcBef>
                <a:spcPct val="60000"/>
              </a:spcBef>
              <a:buFont typeface="Wingdings" pitchFamily="2" charset="2"/>
              <a:buChar char="§"/>
              <a:defRPr/>
            </a:pPr>
            <a:r>
              <a:rPr lang="nb-NO" sz="1200" dirty="0">
                <a:latin typeface="Arial Narrow" pitchFamily="34" charset="0"/>
              </a:rPr>
              <a:t>Styrke </a:t>
            </a:r>
            <a:r>
              <a:rPr lang="nb-NO" sz="1200" dirty="0" smtClean="0">
                <a:latin typeface="Arial Narrow" pitchFamily="34" charset="0"/>
              </a:rPr>
              <a:t>prosjektgjennomføringsevnen</a:t>
            </a:r>
            <a:endParaRPr lang="nb-NO" sz="1200" dirty="0">
              <a:latin typeface="Arial Narrow" pitchFamily="34" charset="0"/>
            </a:endParaRPr>
          </a:p>
          <a:p>
            <a:pPr marL="0" lvl="1">
              <a:lnSpc>
                <a:spcPct val="90000"/>
              </a:lnSpc>
              <a:spcBef>
                <a:spcPct val="60000"/>
              </a:spcBef>
              <a:defRPr/>
            </a:pPr>
            <a:endParaRPr lang="nb-NO" sz="1200" dirty="0">
              <a:latin typeface="Arial Narrow" pitchFamily="34" charset="0"/>
            </a:endParaRPr>
          </a:p>
          <a:p>
            <a:pPr marL="0" lvl="1">
              <a:lnSpc>
                <a:spcPct val="90000"/>
              </a:lnSpc>
              <a:spcBef>
                <a:spcPct val="60000"/>
              </a:spcBef>
              <a:defRPr/>
            </a:pPr>
            <a:r>
              <a:rPr lang="nb-NO" sz="1200" dirty="0" smtClean="0">
                <a:latin typeface="Arial Narrow" pitchFamily="34" charset="0"/>
              </a:rPr>
              <a:t>For </a:t>
            </a:r>
            <a:r>
              <a:rPr lang="nb-NO" sz="1200" dirty="0">
                <a:latin typeface="Arial Narrow" pitchFamily="34" charset="0"/>
              </a:rPr>
              <a:t>deltakerene</a:t>
            </a:r>
          </a:p>
          <a:p>
            <a:pPr marL="269875" lvl="1" indent="-266700" fontAlgn="auto">
              <a:lnSpc>
                <a:spcPct val="90000"/>
              </a:lnSpc>
              <a:spcBef>
                <a:spcPct val="6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nb-NO" sz="1200" dirty="0">
                <a:latin typeface="Arial Narrow" pitchFamily="34" charset="0"/>
              </a:rPr>
              <a:t>Økt kompetanse, motivasjon og personlig utvikling</a:t>
            </a:r>
          </a:p>
          <a:p>
            <a:pPr marL="269875" lvl="1" indent="-266700" fontAlgn="auto">
              <a:lnSpc>
                <a:spcPct val="90000"/>
              </a:lnSpc>
              <a:spcBef>
                <a:spcPct val="6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nb-NO" sz="1200" dirty="0">
                <a:latin typeface="Arial Narrow" pitchFamily="34" charset="0"/>
              </a:rPr>
              <a:t>Utvikle et internt nettverk på tvers av avdelinger</a:t>
            </a:r>
          </a:p>
          <a:p>
            <a:pPr marL="269875" lvl="1" indent="-266700" fontAlgn="auto">
              <a:lnSpc>
                <a:spcPct val="90000"/>
              </a:lnSpc>
              <a:spcBef>
                <a:spcPct val="6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nb-NO" sz="1200" dirty="0">
                <a:latin typeface="Arial Narrow" pitchFamily="34" charset="0"/>
              </a:rPr>
              <a:t>Større eierskap til Capgemini</a:t>
            </a:r>
          </a:p>
          <a:p>
            <a:pPr marL="269875" lvl="1" indent="-266700" fontAlgn="auto">
              <a:lnSpc>
                <a:spcPct val="90000"/>
              </a:lnSpc>
              <a:spcBef>
                <a:spcPct val="6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nb-NO" sz="1200" dirty="0">
                <a:latin typeface="Arial Narrow" pitchFamily="34" charset="0"/>
              </a:rPr>
              <a:t>Forståelse for karrieremuligheter i Capgemini</a:t>
            </a:r>
          </a:p>
          <a:p>
            <a:pPr marL="269875" lvl="1" indent="-266700" fontAlgn="auto">
              <a:lnSpc>
                <a:spcPct val="90000"/>
              </a:lnSpc>
              <a:spcBef>
                <a:spcPct val="60000"/>
              </a:spcBef>
              <a:spcAft>
                <a:spcPts val="0"/>
              </a:spcAft>
              <a:defRPr/>
            </a:pPr>
            <a:endParaRPr lang="nb-NO" sz="1200" dirty="0">
              <a:latin typeface="Arial Narrow" pitchFamily="34" charset="0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 rot="5400000">
            <a:off x="3804645" y="2904826"/>
            <a:ext cx="1587097" cy="252412"/>
          </a:xfrm>
          <a:prstGeom prst="triangle">
            <a:avLst>
              <a:gd name="adj" fmla="val 50000"/>
            </a:avLst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782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Agile Architect Learning Journey</a:t>
            </a:r>
            <a:endParaRPr lang="en-US" dirty="0"/>
          </a:p>
        </p:txBody>
      </p:sp>
      <p:graphicFrame>
        <p:nvGraphicFramePr>
          <p:cNvPr id="3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809830"/>
              </p:ext>
            </p:extLst>
          </p:nvPr>
        </p:nvGraphicFramePr>
        <p:xfrm>
          <a:off x="250825" y="1143043"/>
          <a:ext cx="8672513" cy="317917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4871"/>
                <a:gridCol w="4464496"/>
                <a:gridCol w="2623146"/>
              </a:tblGrid>
              <a:tr h="3714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3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Learning Journey</a:t>
                      </a:r>
                      <a:endParaRPr kumimoji="0" lang="nb-NO" sz="13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300" u="none" strike="noStrike" kern="1200" cap="none" normalizeH="0" baseline="0" noProof="0" smtClean="0">
                          <a:ln>
                            <a:noFill/>
                          </a:ln>
                          <a:effectLst/>
                        </a:rPr>
                        <a:t>Målgruppe</a:t>
                      </a:r>
                      <a:endParaRPr kumimoji="0" lang="nb-NO" sz="1300" b="1" i="0" u="none" strike="noStrike" kern="1200" cap="none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3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Sertifisering/Krav</a:t>
                      </a:r>
                      <a:endParaRPr kumimoji="0" lang="nb-NO" sz="1300" b="1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T="45714" marB="45714" horzOverflow="overflow"/>
                </a:tc>
              </a:tr>
              <a:tr h="1011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nb-NO" sz="13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Software </a:t>
                      </a:r>
                      <a:r>
                        <a:rPr kumimoji="0" lang="nb-NO" sz="1300" u="none" strike="noStrike" kern="1200" cap="none" normalizeH="0" baseline="0" noProof="0" dirty="0" err="1" smtClean="0">
                          <a:ln>
                            <a:noFill/>
                          </a:ln>
                          <a:effectLst/>
                        </a:rPr>
                        <a:t>Engineer</a:t>
                      </a:r>
                      <a:r>
                        <a:rPr kumimoji="0" lang="nb-NO" sz="13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nb-NO" sz="1300" u="none" strike="noStrike" kern="1200" cap="none" normalizeH="0" baseline="0" noProof="0" dirty="0" err="1" smtClean="0">
                          <a:ln>
                            <a:noFill/>
                          </a:ln>
                          <a:effectLst/>
                        </a:rPr>
                        <a:t>Fundamentals</a:t>
                      </a:r>
                      <a:endParaRPr kumimoji="0" lang="nb-NO" sz="13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nb-NO" sz="13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Nyansatte i Capgemini</a:t>
                      </a:r>
                      <a:endParaRPr kumimoji="0" lang="nb-NO" sz="13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nb-NO" sz="13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Spesifikk kjernesertifisering innen valgt teknologi</a:t>
                      </a:r>
                      <a:endParaRPr kumimoji="0" lang="nb-NO" sz="13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T="45714" marB="45714" horzOverflow="overflow"/>
                </a:tc>
              </a:tr>
              <a:tr h="1011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3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Agile Architect Foundation</a:t>
                      </a:r>
                      <a:endParaRPr kumimoji="0" lang="nb-NO" sz="13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nb-NO" sz="13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Minimum 1 års erfaring i Capgemini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nb-NO" sz="13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Minimum 2 års arbeidserfaring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nb-NO" sz="1300" u="none" strike="noStrike" kern="1200" cap="none" normalizeH="0" baseline="0" noProof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nb-NO" sz="13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Ønske om utvidet ansvar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nb-NO" sz="13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Levere skriftlig søknad</a:t>
                      </a:r>
                      <a:endParaRPr kumimoji="0" lang="nb-NO" sz="13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nb-NO" sz="1300" u="none" strike="noStrike" kern="1200" cap="none" normalizeH="0" baseline="0" noProof="0" smtClean="0">
                          <a:ln>
                            <a:noFill/>
                          </a:ln>
                          <a:effectLst/>
                        </a:rPr>
                        <a:t>TOGAF-sertifisering</a:t>
                      </a:r>
                      <a:endParaRPr kumimoji="0" lang="nb-NO" sz="1300" u="none" strike="noStrike" kern="1200" cap="none" normalizeH="0" baseline="0" noProof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nb-NO" sz="13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EA Level1?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nb-NO" sz="13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Skrive teknoblogg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nb-NO" sz="13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T="45714" marB="45714" horzOverflow="overflow"/>
                </a:tc>
              </a:tr>
              <a:tr h="714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nb-NO" sz="13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Agile Architect </a:t>
                      </a:r>
                      <a:r>
                        <a:rPr kumimoji="0" lang="nb-NO" sz="1300" u="none" strike="noStrike" kern="1200" cap="none" normalizeH="0" baseline="0" noProof="0" dirty="0" err="1" smtClean="0">
                          <a:ln>
                            <a:noFill/>
                          </a:ln>
                          <a:effectLst/>
                        </a:rPr>
                        <a:t>Specialized</a:t>
                      </a:r>
                      <a:endParaRPr kumimoji="0" lang="nb-NO" sz="13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nb-NO" sz="13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Gjennomført Agile Architect Foundation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nb-NO" sz="13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Valgt spesialisering («SME</a:t>
                      </a:r>
                      <a:r>
                        <a:rPr kumimoji="0" lang="nb-NO" sz="13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»)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nb-NO" sz="13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(Sikkerhet, løsning, </a:t>
                      </a:r>
                      <a:r>
                        <a:rPr kumimoji="0" lang="nb-NO" sz="13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software</a:t>
                      </a:r>
                      <a:r>
                        <a:rPr kumimoji="0" lang="nb-NO" sz="13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, virksomhet, informasjon,…)</a:t>
                      </a:r>
                      <a:endParaRPr kumimoji="0" lang="nb-NO" sz="13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nb-NO" sz="13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Relevante sertifiseringer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nb-NO" sz="13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EA Level 2?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nb-NO" sz="13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Eksternt foredrag/artikkel</a:t>
                      </a:r>
                      <a:endParaRPr kumimoji="0" lang="nb-NO" sz="13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T="45714" marB="4571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4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Program Agile Architect Foundation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298536"/>
              </p:ext>
            </p:extLst>
          </p:nvPr>
        </p:nvGraphicFramePr>
        <p:xfrm>
          <a:off x="176213" y="1078225"/>
          <a:ext cx="8716961" cy="3395076"/>
        </p:xfrm>
        <a:graphic>
          <a:graphicData uri="http://schemas.openxmlformats.org/drawingml/2006/table">
            <a:tbl>
              <a:tblPr/>
              <a:tblGrid>
                <a:gridCol w="2178732"/>
                <a:gridCol w="2180766"/>
                <a:gridCol w="2178731"/>
                <a:gridCol w="2178732"/>
              </a:tblGrid>
              <a:tr h="377556">
                <a:tc>
                  <a:txBody>
                    <a:bodyPr/>
                    <a:lstStyle>
                      <a:lvl1pPr marL="0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389601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779202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168803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558405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948006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337607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2727209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116810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05" charset="-128"/>
                        </a:rPr>
                        <a:t>September 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05" charset="-128"/>
                        </a:rPr>
                        <a:t>samling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05" charset="-128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05" charset="-128"/>
                        </a:rPr>
                        <a:t>1)</a:t>
                      </a:r>
                    </a:p>
                  </a:txBody>
                  <a:tcPr marL="91452" marR="91452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BCC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389601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779202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168803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558405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948006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337607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2727209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116810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05" charset="-128"/>
                        </a:rPr>
                        <a:t>Desember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05" charset="-128"/>
                        </a:rPr>
                        <a:t> 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05" charset="-128"/>
                        </a:rPr>
                        <a:t>samling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05" charset="-128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05" charset="-128"/>
                        </a:rPr>
                        <a:t>2)</a:t>
                      </a:r>
                    </a:p>
                  </a:txBody>
                  <a:tcPr marL="91452" marR="9145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BCC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389601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779202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168803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558405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948006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337607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2727209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116810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05" charset="-128"/>
                        </a:rPr>
                        <a:t>Mars (samling </a:t>
                      </a:r>
                      <a:r>
                        <a:rPr kumimoji="0" lang="nb-NO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05" charset="-128"/>
                        </a:rPr>
                        <a:t>3)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05" charset="-128"/>
                      </a:endParaRPr>
                    </a:p>
                  </a:txBody>
                  <a:tcPr marL="91452" marR="9145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BCC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389601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779202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168803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558405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948006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337607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2727209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116810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05" charset="-128"/>
                        </a:rPr>
                        <a:t>Juni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05" charset="-128"/>
                        </a:rPr>
                        <a:t> 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05" charset="-128"/>
                        </a:rPr>
                        <a:t>samling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05" charset="-128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05" charset="-128"/>
                        </a:rPr>
                        <a:t>4)</a:t>
                      </a:r>
                    </a:p>
                  </a:txBody>
                  <a:tcPr marL="91452" marR="9145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BCC">
                        <a:lumMod val="75000"/>
                      </a:srgbClr>
                    </a:solidFill>
                  </a:tcPr>
                </a:tc>
              </a:tr>
              <a:tr h="2718186">
                <a:tc>
                  <a:txBody>
                    <a:bodyPr/>
                    <a:lstStyle>
                      <a:lvl1pPr marL="0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389601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779202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168803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558405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948006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337607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2727209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116810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05" charset="-128"/>
                      </a:endParaRPr>
                    </a:p>
                  </a:txBody>
                  <a:tcPr marL="91452" marR="91452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DFE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389601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779202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168803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558405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948006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337607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2727209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116810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05" charset="-128"/>
                      </a:endParaRPr>
                    </a:p>
                  </a:txBody>
                  <a:tcPr marL="91452" marR="9145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DFE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389601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779202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168803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558405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948006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337607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2727209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116810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05" charset="-128"/>
                      </a:endParaRPr>
                    </a:p>
                  </a:txBody>
                  <a:tcPr marL="91452" marR="9145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DFE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389601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779202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168803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558405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948006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337607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2727209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116810" algn="l" defTabSz="779202" rtl="0" eaLnBrk="1" latinLnBrk="0" hangingPunct="1">
                        <a:defRPr sz="15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05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05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05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05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05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05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05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05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05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05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05" charset="-128"/>
                      </a:endParaRPr>
                    </a:p>
                  </a:txBody>
                  <a:tcPr marL="91452" marR="9145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DFEE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4631012" y="4791074"/>
            <a:ext cx="1511300" cy="334477"/>
          </a:xfrm>
          <a:prstGeom prst="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tIns="0" bIns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Kveldstid</a:t>
            </a:r>
            <a:endParaRPr kumimoji="0" lang="nb-NO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912662" y="4791074"/>
            <a:ext cx="1512887" cy="334477"/>
          </a:xfrm>
          <a:prstGeom prst="rect">
            <a:avLst/>
          </a:prstGeom>
          <a:solidFill>
            <a:srgbClr val="009BCC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charset="0"/>
              </a:rPr>
              <a:t>Dagtid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6213" y="1457150"/>
            <a:ext cx="2152964" cy="1560726"/>
          </a:xfrm>
          <a:prstGeom prst="rect">
            <a:avLst/>
          </a:prstGeom>
          <a:solidFill>
            <a:srgbClr val="009BCC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t" anchorCtr="0"/>
          <a:lstStyle/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þ"/>
              <a:defRPr/>
            </a:pP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itchFamily="34" charset="0"/>
              </a:rPr>
              <a:t>Oppstart</a:t>
            </a: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Arial" pitchFamily="34" charset="0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þ"/>
              <a:defRPr/>
            </a:pP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itchFamily="34" charset="0"/>
              </a:rPr>
              <a:t>Introduksjon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itchFamily="34" charset="0"/>
              </a:rPr>
              <a:t>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itchFamily="34" charset="0"/>
              </a:rPr>
              <a:t>til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itchFamily="34" charset="0"/>
              </a:rPr>
              <a:t> Agile</a:t>
            </a:r>
            <a:r>
              <a:rPr kumimoji="0" lang="en-GB" sz="12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itchFamily="34" charset="0"/>
              </a:rPr>
              <a:t> Architecture Foundation</a:t>
            </a: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þ"/>
              <a:defRPr/>
            </a:pPr>
            <a:r>
              <a:rPr lang="en-GB" sz="1200" kern="0" baseline="0" dirty="0" err="1" smtClean="0">
                <a:solidFill>
                  <a:srgbClr val="FFFFFF"/>
                </a:solidFill>
                <a:cs typeface="Arial" pitchFamily="34" charset="0"/>
              </a:rPr>
              <a:t>TechnoVision</a:t>
            </a:r>
            <a:r>
              <a:rPr lang="en-GB" sz="1200" kern="0" baseline="0" dirty="0" smtClean="0">
                <a:solidFill>
                  <a:srgbClr val="FFFFFF"/>
                </a:solidFill>
                <a:cs typeface="Arial" pitchFamily="34" charset="0"/>
              </a:rPr>
              <a:t>/Digital Transformation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Arial" pitchFamily="34" charset="0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þ"/>
              <a:defRPr/>
            </a:pPr>
            <a:r>
              <a:rPr lang="en-GB" sz="1200" kern="0" noProof="0" dirty="0" smtClean="0">
                <a:solidFill>
                  <a:srgbClr val="FFFFFF"/>
                </a:solidFill>
                <a:cs typeface="Arial" pitchFamily="34" charset="0"/>
              </a:rPr>
              <a:t>Soft skills</a:t>
            </a: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Arial" pitchFamily="34" charset="0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þ"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itchFamily="34" charset="0"/>
              </a:rPr>
              <a:t>Intro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itchFamily="34" charset="0"/>
              </a:rPr>
              <a:t>til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itchFamily="34" charset="0"/>
              </a:rPr>
              <a:t>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itchFamily="34" charset="0"/>
              </a:rPr>
              <a:t>gruppeoppgave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itchFamily="34" charset="0"/>
              </a:rPr>
              <a:t> 1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Arial" pitchFamily="34" charset="0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Arial" pitchFamily="34" charset="0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6" name="Rectangle 38"/>
          <p:cNvSpPr>
            <a:spLocks noChangeArrowheads="1"/>
          </p:cNvSpPr>
          <p:nvPr/>
        </p:nvSpPr>
        <p:spPr bwMode="auto">
          <a:xfrm>
            <a:off x="6733479" y="1457150"/>
            <a:ext cx="2159001" cy="1554152"/>
          </a:xfrm>
          <a:prstGeom prst="rect">
            <a:avLst/>
          </a:prstGeom>
          <a:solidFill>
            <a:srgbClr val="009BCC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anchor="t" anchorCtr="0"/>
          <a:lstStyle/>
          <a:p>
            <a:pPr marL="171450" marR="0" lvl="0" indent="-1714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þ"/>
              <a:tabLst/>
              <a:defRPr/>
            </a:pPr>
            <a:r>
              <a:rPr lang="en-GB" sz="1200" kern="0" dirty="0" err="1" smtClean="0">
                <a:solidFill>
                  <a:srgbClr val="FFFFFF"/>
                </a:solidFill>
                <a:cs typeface="Arial" charset="0"/>
              </a:rPr>
              <a:t>Kahoot</a:t>
            </a:r>
            <a:r>
              <a:rPr lang="en-GB" sz="1200" kern="0" dirty="0" smtClean="0">
                <a:solidFill>
                  <a:srgbClr val="FFFFFF"/>
                </a:solidFill>
                <a:cs typeface="Arial" charset="0"/>
              </a:rPr>
              <a:t> eLæring3</a:t>
            </a:r>
          </a:p>
          <a:p>
            <a:pPr marL="171450" marR="0" lvl="0" indent="-1714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þ"/>
              <a:tabLst/>
              <a:defRPr/>
            </a:pPr>
            <a:r>
              <a:rPr lang="en-GB" sz="1200" kern="0" dirty="0" err="1" smtClean="0">
                <a:solidFill>
                  <a:srgbClr val="FFFFFF"/>
                </a:solidFill>
                <a:cs typeface="Arial" charset="0"/>
              </a:rPr>
              <a:t>Presentasjon</a:t>
            </a:r>
            <a:r>
              <a:rPr lang="en-GB" sz="1200" kern="0" dirty="0" smtClean="0">
                <a:solidFill>
                  <a:srgbClr val="FFFFFF"/>
                </a:solidFill>
                <a:cs typeface="Arial" charset="0"/>
              </a:rPr>
              <a:t> gr.oppg.3</a:t>
            </a:r>
          </a:p>
          <a:p>
            <a:pPr marL="171450" marR="0" lvl="0" indent="-1714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þ"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charset="0"/>
              </a:rPr>
              <a:t>CAF/CLF</a:t>
            </a:r>
          </a:p>
          <a:p>
            <a:pPr marL="171450" marR="0" lvl="0" indent="-1714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þ"/>
              <a:tabLst/>
              <a:defRPr/>
            </a:pPr>
            <a:r>
              <a:rPr lang="en-GB" sz="1200" kern="0" dirty="0" err="1" smtClean="0">
                <a:solidFill>
                  <a:srgbClr val="FFFFFF"/>
                </a:solidFill>
                <a:cs typeface="Arial" charset="0"/>
              </a:rPr>
              <a:t>Innovasjon</a:t>
            </a: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Arial" charset="0"/>
            </a:endParaRPr>
          </a:p>
          <a:p>
            <a:pPr marL="171450" marR="0" lvl="0" indent="-1714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þ"/>
              <a:tabLst/>
              <a:defRPr/>
            </a:pP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charset="0"/>
              </a:rPr>
              <a:t>Kommunikasjon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charset="0"/>
              </a:rPr>
              <a:t> –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charset="0"/>
              </a:rPr>
              <a:t>Show&amp;Tell</a:t>
            </a: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Arial" charset="0"/>
            </a:endParaRPr>
          </a:p>
          <a:p>
            <a:pPr marL="171450" marR="0" lvl="0" indent="-1714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þ"/>
              <a:tabLst/>
              <a:defRPr/>
            </a:pP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charset="0"/>
              </a:rPr>
              <a:t>Erfaringsutveksling</a:t>
            </a: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Arial" charset="0"/>
            </a:endParaRPr>
          </a:p>
          <a:p>
            <a:pPr marL="171450" marR="0" lvl="0" indent="-1714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þ"/>
              <a:tabLst/>
              <a:defRPr/>
            </a:pPr>
            <a:r>
              <a:rPr lang="en-GB" sz="1200" kern="0" dirty="0" err="1" smtClean="0">
                <a:solidFill>
                  <a:srgbClr val="FFFFFF"/>
                </a:solidFill>
                <a:cs typeface="Arial" charset="0"/>
              </a:rPr>
              <a:t>Avslutning</a:t>
            </a:r>
            <a:r>
              <a:rPr lang="en-GB" sz="1200" kern="0" dirty="0" smtClean="0">
                <a:solidFill>
                  <a:srgbClr val="FFFFFF"/>
                </a:solidFill>
                <a:cs typeface="Arial" charset="0"/>
              </a:rPr>
              <a:t> &amp; </a:t>
            </a:r>
            <a:r>
              <a:rPr lang="en-GB" sz="1200" kern="0" dirty="0" err="1" smtClean="0">
                <a:solidFill>
                  <a:srgbClr val="FFFFFF"/>
                </a:solidFill>
                <a:cs typeface="Arial" charset="0"/>
              </a:rPr>
              <a:t>veien</a:t>
            </a:r>
            <a:r>
              <a:rPr lang="en-GB" sz="1200" kern="0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GB" sz="1200" kern="0" dirty="0" err="1" smtClean="0">
                <a:solidFill>
                  <a:srgbClr val="FFFFFF"/>
                </a:solidFill>
                <a:cs typeface="Arial" charset="0"/>
              </a:rPr>
              <a:t>videre</a:t>
            </a: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Arial" charset="0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Arial" charset="0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Arial" charset="0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2378914" y="1457150"/>
            <a:ext cx="2123656" cy="1563677"/>
          </a:xfrm>
          <a:prstGeom prst="rect">
            <a:avLst/>
          </a:prstGeom>
          <a:solidFill>
            <a:srgbClr val="009BCC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anchor="t" anchorCtr="0"/>
          <a:lstStyle/>
          <a:p>
            <a:pPr marL="171450" marR="0" lvl="0" indent="-1714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þ"/>
              <a:tabLst/>
              <a:defRPr/>
            </a:pPr>
            <a:r>
              <a:rPr kumimoji="0" lang="nb-NO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charset="0"/>
              </a:rPr>
              <a:t>Kahoot</a:t>
            </a:r>
            <a:r>
              <a:rPr kumimoji="0" lang="nb-NO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charset="0"/>
              </a:rPr>
              <a:t> eLæring</a:t>
            </a:r>
            <a:r>
              <a:rPr kumimoji="0" lang="nb-NO" sz="12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charset="0"/>
              </a:rPr>
              <a:t>1</a:t>
            </a:r>
          </a:p>
          <a:p>
            <a:pPr marL="171450" marR="0" lvl="0" indent="-1714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þ"/>
              <a:tabLst/>
              <a:defRPr/>
            </a:pPr>
            <a:r>
              <a:rPr lang="nb-NO" sz="1200" kern="0" dirty="0" smtClean="0">
                <a:solidFill>
                  <a:srgbClr val="FFFFFF"/>
                </a:solidFill>
                <a:cs typeface="Arial" charset="0"/>
              </a:rPr>
              <a:t>Presentasjon gr.oppg.1</a:t>
            </a:r>
            <a:endParaRPr kumimoji="0" lang="nb-NO" sz="1200" b="0" i="0" u="none" strike="noStrike" kern="0" cap="none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Arial" charset="0"/>
            </a:endParaRPr>
          </a:p>
          <a:p>
            <a:pPr marL="171450" marR="0" lvl="0" indent="-1714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þ"/>
              <a:tabLst/>
              <a:defRPr/>
            </a:pPr>
            <a:r>
              <a:rPr lang="nb-NO" sz="1200" kern="0" baseline="0" dirty="0" smtClean="0">
                <a:solidFill>
                  <a:srgbClr val="FFFFFF"/>
                </a:solidFill>
                <a:cs typeface="Arial" charset="0"/>
              </a:rPr>
              <a:t>Architecture </a:t>
            </a:r>
            <a:r>
              <a:rPr lang="nb-NO" sz="1200" kern="0" baseline="0" dirty="0" err="1" smtClean="0">
                <a:solidFill>
                  <a:srgbClr val="FFFFFF"/>
                </a:solidFill>
                <a:cs typeface="Arial" charset="0"/>
              </a:rPr>
              <a:t>patterns</a:t>
            </a:r>
            <a:r>
              <a:rPr lang="nb-NO" sz="1200" kern="0" baseline="0" dirty="0" smtClean="0">
                <a:solidFill>
                  <a:srgbClr val="FFFFFF"/>
                </a:solidFill>
                <a:cs typeface="Arial" charset="0"/>
              </a:rPr>
              <a:t>/anti-</a:t>
            </a:r>
            <a:r>
              <a:rPr lang="nb-NO" sz="1200" kern="0" baseline="0" dirty="0" err="1" smtClean="0">
                <a:solidFill>
                  <a:srgbClr val="FFFFFF"/>
                </a:solidFill>
                <a:cs typeface="Arial" charset="0"/>
              </a:rPr>
              <a:t>patterns</a:t>
            </a:r>
            <a:endParaRPr kumimoji="0" lang="nb-NO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Arial" charset="0"/>
            </a:endParaRPr>
          </a:p>
          <a:p>
            <a:pPr marL="171450" marR="0" lvl="0" indent="-1714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þ"/>
              <a:tabLst/>
              <a:defRPr/>
            </a:pPr>
            <a:r>
              <a:rPr kumimoji="0" lang="nb-NO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charset="0"/>
              </a:rPr>
              <a:t>Continous</a:t>
            </a:r>
            <a:r>
              <a:rPr kumimoji="0" lang="nb-NO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charset="0"/>
              </a:rPr>
              <a:t> Operations</a:t>
            </a:r>
          </a:p>
          <a:p>
            <a:pPr marL="171450" marR="0" lvl="0" indent="-1714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þ"/>
              <a:tabLst/>
              <a:defRPr/>
            </a:pPr>
            <a:r>
              <a:rPr lang="nb-NO" sz="1200" kern="0" noProof="0" dirty="0" smtClean="0">
                <a:solidFill>
                  <a:srgbClr val="FFFFFF"/>
                </a:solidFill>
                <a:cs typeface="Arial" charset="0"/>
              </a:rPr>
              <a:t>GAP-analyse</a:t>
            </a:r>
            <a:endParaRPr kumimoji="0" lang="nb-NO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Arial" charset="0"/>
            </a:endParaRPr>
          </a:p>
          <a:p>
            <a:pPr marL="171450" marR="0" lvl="0" indent="-1714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þ"/>
              <a:tabLst/>
              <a:defRPr/>
            </a:pP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charset="0"/>
              </a:rPr>
              <a:t>Erfaringsutveksling</a:t>
            </a: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Arial" charset="0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Arial" charset="0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Arial" charset="0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Arial" charset="0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b-NO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8" name="Rectangle 40"/>
          <p:cNvSpPr>
            <a:spLocks noChangeArrowheads="1"/>
          </p:cNvSpPr>
          <p:nvPr/>
        </p:nvSpPr>
        <p:spPr bwMode="auto">
          <a:xfrm>
            <a:off x="4552307" y="1457150"/>
            <a:ext cx="2136775" cy="1554152"/>
          </a:xfrm>
          <a:prstGeom prst="rect">
            <a:avLst/>
          </a:prstGeom>
          <a:solidFill>
            <a:srgbClr val="009BCC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anchor="t" anchorCtr="0"/>
          <a:lstStyle/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þ"/>
            </a:pPr>
            <a:r>
              <a:rPr lang="nb-NO" sz="1200" kern="0" dirty="0" err="1" smtClean="0">
                <a:solidFill>
                  <a:srgbClr val="FFFFFF"/>
                </a:solidFill>
                <a:cs typeface="Arial" charset="0"/>
              </a:rPr>
              <a:t>Kahoot</a:t>
            </a:r>
            <a:r>
              <a:rPr lang="nb-NO" sz="1200" kern="0" dirty="0" smtClean="0">
                <a:solidFill>
                  <a:srgbClr val="FFFFFF"/>
                </a:solidFill>
                <a:cs typeface="Arial" charset="0"/>
              </a:rPr>
              <a:t> eLæring2</a:t>
            </a: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þ"/>
            </a:pPr>
            <a:r>
              <a:rPr lang="nb-NO" sz="1200" kern="0" dirty="0" smtClean="0">
                <a:solidFill>
                  <a:srgbClr val="FFFFFF"/>
                </a:solidFill>
                <a:cs typeface="Arial" charset="0"/>
              </a:rPr>
              <a:t>Presentasjon gr.oppg.2</a:t>
            </a: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þ"/>
            </a:pPr>
            <a:r>
              <a:rPr lang="nb-NO" sz="1200" kern="0" dirty="0">
                <a:solidFill>
                  <a:srgbClr val="FFFFFF"/>
                </a:solidFill>
                <a:cs typeface="Arial" charset="0"/>
              </a:rPr>
              <a:t>Fra avtale til inntekt</a:t>
            </a: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þ"/>
              <a:defRPr/>
            </a:pPr>
            <a:r>
              <a:rPr lang="nb-NO" sz="1200" kern="0" dirty="0" err="1">
                <a:solidFill>
                  <a:srgbClr val="FFFFFF"/>
                </a:solidFill>
                <a:cs typeface="Arial" charset="0"/>
              </a:rPr>
              <a:t>WinCenter</a:t>
            </a:r>
            <a:r>
              <a:rPr lang="nb-NO" sz="1200" kern="0" dirty="0">
                <a:solidFill>
                  <a:srgbClr val="FFFFFF"/>
                </a:solidFill>
                <a:cs typeface="Arial" charset="0"/>
              </a:rPr>
              <a:t> og tilbudsarbeid</a:t>
            </a: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þ"/>
              <a:defRPr/>
            </a:pPr>
            <a:r>
              <a:rPr lang="nb-NO" sz="1200" kern="0" dirty="0">
                <a:solidFill>
                  <a:srgbClr val="FFFFFF"/>
                </a:solidFill>
                <a:cs typeface="Arial" charset="0"/>
              </a:rPr>
              <a:t>Estimering</a:t>
            </a: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þ"/>
            </a:pPr>
            <a:r>
              <a:rPr lang="nb-NO" sz="1200" kern="0" dirty="0" err="1" smtClean="0">
                <a:solidFill>
                  <a:srgbClr val="FFFFFF"/>
                </a:solidFill>
                <a:cs typeface="Arial" charset="0"/>
              </a:rPr>
              <a:t>Cloud</a:t>
            </a:r>
            <a:r>
              <a:rPr lang="nb-NO" sz="1200" kern="0" dirty="0" smtClean="0">
                <a:solidFill>
                  <a:srgbClr val="FFFFFF"/>
                </a:solidFill>
                <a:cs typeface="Arial" charset="0"/>
              </a:rPr>
              <a:t> Native Applications</a:t>
            </a:r>
            <a:endParaRPr lang="nb-NO" sz="1200" kern="0" dirty="0">
              <a:solidFill>
                <a:srgbClr val="FFFFFF"/>
              </a:solidFill>
              <a:cs typeface="Arial" charset="0"/>
            </a:endParaRPr>
          </a:p>
          <a:p>
            <a:pPr marL="171450" marR="0" lvl="0" indent="-1714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þ"/>
              <a:tabLst/>
              <a:defRPr/>
            </a:pP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charset="0"/>
              </a:rPr>
              <a:t>Erfaringsutveksling</a:t>
            </a: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Arial" charset="0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b-NO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Arial" charset="0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b-NO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Arial" charset="0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Arial" charset="0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charset="0"/>
              </a:rPr>
              <a:t>	</a:t>
            </a:r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>
            <a:off x="1244081" y="3117139"/>
            <a:ext cx="2138362" cy="367840"/>
          </a:xfrm>
          <a:prstGeom prst="chevron">
            <a:avLst>
              <a:gd name="adj" fmla="val 13265"/>
            </a:avLst>
          </a:prstGeom>
          <a:solidFill>
            <a:srgbClr val="92D05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E-læring </a:t>
            </a:r>
            <a:r>
              <a:rPr lang="de-DE" sz="1800" kern="0" dirty="0" smtClean="0">
                <a:solidFill>
                  <a:srgbClr val="FFFFFF"/>
                </a:solidFill>
                <a:latin typeface="Arial"/>
              </a:rPr>
              <a:t>1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3439738" y="3117139"/>
            <a:ext cx="2138362" cy="367840"/>
          </a:xfrm>
          <a:prstGeom prst="chevron">
            <a:avLst>
              <a:gd name="adj" fmla="val 13265"/>
            </a:avLst>
          </a:prstGeom>
          <a:solidFill>
            <a:srgbClr val="92D05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E-læring 2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AutoShape 8"/>
          <p:cNvSpPr>
            <a:spLocks noChangeArrowheads="1"/>
          </p:cNvSpPr>
          <p:nvPr/>
        </p:nvSpPr>
        <p:spPr bwMode="auto">
          <a:xfrm>
            <a:off x="5635395" y="3117139"/>
            <a:ext cx="2138362" cy="367840"/>
          </a:xfrm>
          <a:prstGeom prst="chevron">
            <a:avLst>
              <a:gd name="adj" fmla="val 13265"/>
            </a:avLst>
          </a:prstGeom>
          <a:solidFill>
            <a:srgbClr val="92D05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E-læring 3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AutoShape 8"/>
          <p:cNvSpPr>
            <a:spLocks noChangeArrowheads="1"/>
          </p:cNvSpPr>
          <p:nvPr/>
        </p:nvSpPr>
        <p:spPr bwMode="auto">
          <a:xfrm>
            <a:off x="1245869" y="3549238"/>
            <a:ext cx="2138362" cy="367840"/>
          </a:xfrm>
          <a:prstGeom prst="chevron">
            <a:avLst>
              <a:gd name="adj" fmla="val 13265"/>
            </a:avLst>
          </a:prstGeom>
          <a:solidFill>
            <a:srgbClr val="92D05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Gruppeoppgave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1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3441526" y="3549238"/>
            <a:ext cx="2138362" cy="367840"/>
          </a:xfrm>
          <a:prstGeom prst="chevron">
            <a:avLst>
              <a:gd name="adj" fmla="val 13265"/>
            </a:avLst>
          </a:prstGeom>
          <a:solidFill>
            <a:srgbClr val="92D05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Gruppeoppgave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2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AutoShape 8"/>
          <p:cNvSpPr>
            <a:spLocks noChangeArrowheads="1"/>
          </p:cNvSpPr>
          <p:nvPr/>
        </p:nvSpPr>
        <p:spPr bwMode="auto">
          <a:xfrm>
            <a:off x="5637183" y="3549238"/>
            <a:ext cx="2138362" cy="367840"/>
          </a:xfrm>
          <a:prstGeom prst="chevron">
            <a:avLst>
              <a:gd name="adj" fmla="val 13265"/>
            </a:avLst>
          </a:prstGeom>
          <a:solidFill>
            <a:srgbClr val="92D05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Gruppeoppgave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3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176213" y="4015783"/>
            <a:ext cx="8716267" cy="367840"/>
          </a:xfrm>
          <a:prstGeom prst="chevron">
            <a:avLst>
              <a:gd name="adj" fmla="val 13265"/>
            </a:avLst>
          </a:prstGeom>
          <a:solidFill>
            <a:srgbClr val="009BCC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0" anchor="ctr" anchorCtr="1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400" b="1" kern="0" dirty="0" err="1">
                <a:solidFill>
                  <a:srgbClr val="FFFFFF"/>
                </a:solidFill>
                <a:cs typeface="Arial" charset="0"/>
              </a:rPr>
              <a:t>Erfaring</a:t>
            </a:r>
            <a:r>
              <a:rPr lang="en-GB" sz="1400" b="1" kern="0" dirty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GB" sz="1400" b="1" kern="0" dirty="0" err="1">
                <a:solidFill>
                  <a:srgbClr val="FFFFFF"/>
                </a:solidFill>
                <a:cs typeface="Arial" charset="0"/>
              </a:rPr>
              <a:t>i</a:t>
            </a:r>
            <a:r>
              <a:rPr lang="en-GB" sz="1400" b="1" kern="0" dirty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GB" sz="1400" b="1" kern="0" dirty="0" err="1">
                <a:solidFill>
                  <a:srgbClr val="FFFFFF"/>
                </a:solidFill>
                <a:cs typeface="Arial" charset="0"/>
              </a:rPr>
              <a:t>oppdrag</a:t>
            </a:r>
            <a:endParaRPr lang="en-GB" sz="1400" b="1" kern="0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05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Business Case for Agile Architect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5058" y="1087702"/>
            <a:ext cx="4142642" cy="3698787"/>
          </a:xfrm>
        </p:spPr>
        <p:txBody>
          <a:bodyPr/>
          <a:lstStyle/>
          <a:p>
            <a:r>
              <a:rPr lang="nb-NO" dirty="0" smtClean="0"/>
              <a:t>Kostnad/Investering</a:t>
            </a:r>
          </a:p>
          <a:p>
            <a:pPr lvl="1"/>
            <a:r>
              <a:rPr lang="nb-NO" dirty="0" smtClean="0"/>
              <a:t>8 timer x 15 konsulenter x 4 samlinger = 480 timer</a:t>
            </a:r>
          </a:p>
          <a:p>
            <a:pPr lvl="1"/>
            <a:r>
              <a:rPr lang="nb-NO" dirty="0" smtClean="0"/>
              <a:t>E-Læring:</a:t>
            </a:r>
          </a:p>
          <a:p>
            <a:pPr lvl="2"/>
            <a:r>
              <a:rPr lang="nb-NO" dirty="0" smtClean="0"/>
              <a:t>15 x «Software Architecture»: $149,- = NOK 20.000,-</a:t>
            </a:r>
          </a:p>
          <a:p>
            <a:pPr lvl="2"/>
            <a:r>
              <a:rPr lang="en-US" dirty="0" smtClean="0"/>
              <a:t>15 x </a:t>
            </a:r>
            <a:r>
              <a:rPr lang="nb-NO" dirty="0" smtClean="0"/>
              <a:t>«</a:t>
            </a:r>
            <a:r>
              <a:rPr lang="en-US" dirty="0" smtClean="0"/>
              <a:t>I'm </a:t>
            </a:r>
            <a:r>
              <a:rPr lang="en-US" dirty="0"/>
              <a:t>a Software Architect, Now What</a:t>
            </a:r>
            <a:r>
              <a:rPr lang="en-US" dirty="0" smtClean="0"/>
              <a:t>?</a:t>
            </a:r>
            <a:r>
              <a:rPr lang="nb-NO" dirty="0" smtClean="0"/>
              <a:t>»</a:t>
            </a:r>
            <a:r>
              <a:rPr lang="en-US" dirty="0" smtClean="0"/>
              <a:t> : $60,- = NOK 8.000,-</a:t>
            </a:r>
          </a:p>
          <a:p>
            <a:pPr lvl="1"/>
            <a:r>
              <a:rPr lang="nb-NO" dirty="0" smtClean="0"/>
              <a:t>Bøker:</a:t>
            </a:r>
          </a:p>
          <a:p>
            <a:pPr lvl="2"/>
            <a:r>
              <a:rPr lang="nb-NO" dirty="0" smtClean="0"/>
              <a:t>15 x «</a:t>
            </a:r>
            <a:r>
              <a:rPr lang="nb-NO" dirty="0" err="1" smtClean="0"/>
              <a:t>Show&amp;Tell</a:t>
            </a:r>
            <a:r>
              <a:rPr lang="nb-NO" dirty="0" smtClean="0"/>
              <a:t>»: $22,- = NOK 3000,-</a:t>
            </a:r>
          </a:p>
          <a:p>
            <a:pPr lvl="2"/>
            <a:r>
              <a:rPr lang="nb-NO" dirty="0" smtClean="0"/>
              <a:t>15 x «97 </a:t>
            </a:r>
            <a:r>
              <a:rPr lang="nb-NO" dirty="0" err="1" smtClean="0"/>
              <a:t>things</a:t>
            </a:r>
            <a:r>
              <a:rPr lang="nb-NO" dirty="0" smtClean="0"/>
              <a:t> </a:t>
            </a:r>
            <a:r>
              <a:rPr lang="nb-NO" dirty="0" err="1" smtClean="0"/>
              <a:t>every</a:t>
            </a:r>
            <a:r>
              <a:rPr lang="nb-NO" dirty="0" smtClean="0"/>
              <a:t> Software Architect </a:t>
            </a:r>
            <a:r>
              <a:rPr lang="nb-NO" dirty="0" err="1" smtClean="0"/>
              <a:t>should</a:t>
            </a:r>
            <a:r>
              <a:rPr lang="nb-NO" dirty="0" smtClean="0"/>
              <a:t> </a:t>
            </a:r>
            <a:r>
              <a:rPr lang="nb-NO" dirty="0" err="1" smtClean="0"/>
              <a:t>know</a:t>
            </a:r>
            <a:r>
              <a:rPr lang="nb-NO" dirty="0" smtClean="0"/>
              <a:t>»: $26,- = NOK 3500,-</a:t>
            </a:r>
          </a:p>
          <a:p>
            <a:pPr lvl="1"/>
            <a:r>
              <a:rPr lang="nb-NO" dirty="0" smtClean="0"/>
              <a:t>Middag</a:t>
            </a:r>
          </a:p>
          <a:p>
            <a:pPr lvl="2"/>
            <a:r>
              <a:rPr lang="nb-NO" dirty="0" smtClean="0"/>
              <a:t>Samling 1: 20 pers x kr 750,- = NOK 15.000,-</a:t>
            </a:r>
          </a:p>
          <a:p>
            <a:pPr lvl="2"/>
            <a:r>
              <a:rPr lang="nb-NO" dirty="0" smtClean="0"/>
              <a:t>Samling 4: </a:t>
            </a:r>
            <a:r>
              <a:rPr lang="nb-NO" dirty="0"/>
              <a:t>20 pers x kr </a:t>
            </a:r>
            <a:r>
              <a:rPr lang="nb-NO" dirty="0" smtClean="0"/>
              <a:t>750,- = NOK 15.000,-</a:t>
            </a:r>
          </a:p>
          <a:p>
            <a:pPr lvl="1"/>
            <a:r>
              <a:rPr lang="nb-NO" dirty="0" smtClean="0"/>
              <a:t>SUM kost: </a:t>
            </a:r>
            <a:r>
              <a:rPr lang="nb-NO" b="1" dirty="0" smtClean="0"/>
              <a:t>NOK 64.500</a:t>
            </a:r>
            <a:r>
              <a:rPr lang="nb-NO" dirty="0" smtClean="0"/>
              <a:t>,-</a:t>
            </a:r>
          </a:p>
          <a:p>
            <a:pPr lvl="1"/>
            <a:r>
              <a:rPr lang="nb-NO" dirty="0" smtClean="0"/>
              <a:t>SUM potensiell tapt fakturering: NOK 500.000,-</a:t>
            </a:r>
          </a:p>
          <a:p>
            <a:pPr lvl="2"/>
            <a:r>
              <a:rPr lang="nb-NO" dirty="0" smtClean="0"/>
              <a:t>For kursmedlemmer og -holdere  </a:t>
            </a:r>
            <a:endParaRPr lang="en-US" dirty="0"/>
          </a:p>
          <a:p>
            <a:pPr lvl="2"/>
            <a:endParaRPr lang="nb-NO" dirty="0" smtClean="0"/>
          </a:p>
          <a:p>
            <a:pPr lvl="2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686300" y="1087703"/>
            <a:ext cx="4142643" cy="3579018"/>
          </a:xfrm>
        </p:spPr>
        <p:txBody>
          <a:bodyPr/>
          <a:lstStyle/>
          <a:p>
            <a:r>
              <a:rPr lang="nb-NO" dirty="0" smtClean="0"/>
              <a:t>Verdi for Capgemini</a:t>
            </a:r>
          </a:p>
          <a:p>
            <a:pPr lvl="1"/>
            <a:r>
              <a:rPr lang="nb-NO" dirty="0" smtClean="0"/>
              <a:t>Høyere kvalitet på våre leveranser</a:t>
            </a:r>
          </a:p>
          <a:p>
            <a:pPr lvl="1"/>
            <a:r>
              <a:rPr lang="nb-NO" dirty="0" smtClean="0"/>
              <a:t>Høyere timepriser på oppdaterte </a:t>
            </a:r>
            <a:r>
              <a:rPr lang="nb-NO" dirty="0" err="1" smtClean="0"/>
              <a:t>software</a:t>
            </a:r>
            <a:r>
              <a:rPr lang="nb-NO" dirty="0" smtClean="0"/>
              <a:t>-arkitekter</a:t>
            </a:r>
          </a:p>
          <a:p>
            <a:pPr lvl="1"/>
            <a:r>
              <a:rPr lang="nb-NO" dirty="0" smtClean="0"/>
              <a:t>Bedre innhold og kvalitet i tilbud</a:t>
            </a:r>
          </a:p>
          <a:p>
            <a:pPr lvl="1"/>
            <a:r>
              <a:rPr lang="nb-NO" dirty="0" smtClean="0"/>
              <a:t>Felles forståelse og samarbeid på tvers av fagområder</a:t>
            </a:r>
          </a:p>
          <a:p>
            <a:pPr lvl="1"/>
            <a:r>
              <a:rPr lang="nb-NO" dirty="0" smtClean="0"/>
              <a:t>Redusert </a:t>
            </a:r>
            <a:r>
              <a:rPr lang="nb-NO" dirty="0" err="1" smtClean="0"/>
              <a:t>attrition</a:t>
            </a:r>
            <a:r>
              <a:rPr lang="nb-NO" dirty="0" smtClean="0"/>
              <a:t> på </a:t>
            </a:r>
            <a:r>
              <a:rPr lang="nb-NO" dirty="0" err="1" smtClean="0"/>
              <a:t>HiPos</a:t>
            </a:r>
            <a:r>
              <a:rPr lang="nb-NO" dirty="0" smtClean="0"/>
              <a:t> og seniorkonsulenter</a:t>
            </a:r>
          </a:p>
          <a:p>
            <a:pPr lvl="1"/>
            <a:r>
              <a:rPr lang="nb-NO" dirty="0" smtClean="0"/>
              <a:t>Tydeligere karriereveier innen Software </a:t>
            </a:r>
            <a:r>
              <a:rPr lang="nb-NO" dirty="0" err="1" smtClean="0"/>
              <a:t>Engineer</a:t>
            </a:r>
            <a:r>
              <a:rPr lang="nb-NO" dirty="0" smtClean="0"/>
              <a:t>/Agile Architecture</a:t>
            </a:r>
          </a:p>
          <a:p>
            <a:pPr lvl="1"/>
            <a:r>
              <a:rPr lang="nb-NO" dirty="0" smtClean="0"/>
              <a:t>Fantastisk kompetanseheving</a:t>
            </a:r>
          </a:p>
          <a:p>
            <a:pPr lvl="1"/>
            <a:r>
              <a:rPr lang="nb-NO" dirty="0" smtClean="0"/>
              <a:t>Økt innovasjon og proaktivitet</a:t>
            </a:r>
          </a:p>
          <a:p>
            <a:pPr lvl="1"/>
            <a:r>
              <a:rPr lang="nb-NO" dirty="0" smtClean="0"/>
              <a:t>Flere som kan bidra i Agile Architecture-roller i prosjekt og salgsøyemed</a:t>
            </a:r>
          </a:p>
          <a:p>
            <a:pPr lvl="1"/>
            <a:r>
              <a:rPr lang="nb-NO" dirty="0" smtClean="0"/>
              <a:t>Økt profilering ute i markedet</a:t>
            </a:r>
          </a:p>
          <a:p>
            <a:pPr lvl="1"/>
            <a:r>
              <a:rPr lang="nb-NO" dirty="0" smtClean="0"/>
              <a:t>Capgemini som mer attraktiv arbeidsplass (rekruttering)</a:t>
            </a:r>
          </a:p>
        </p:txBody>
      </p:sp>
    </p:spTree>
    <p:extLst>
      <p:ext uri="{BB962C8B-B14F-4D97-AF65-F5344CB8AC3E}">
        <p14:creationId xmlns:p14="http://schemas.microsoft.com/office/powerpoint/2010/main" val="183513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Pensum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b="1" dirty="0" smtClean="0"/>
              <a:t>Samlinger</a:t>
            </a:r>
          </a:p>
          <a:p>
            <a:pPr lvl="1"/>
            <a:r>
              <a:rPr lang="nb-NO" dirty="0" smtClean="0"/>
              <a:t>4 samlinger fordelt utover 1 år</a:t>
            </a:r>
          </a:p>
          <a:p>
            <a:pPr marL="0" indent="0">
              <a:buNone/>
            </a:pPr>
            <a:r>
              <a:rPr lang="nb-NO" b="1" dirty="0" smtClean="0"/>
              <a:t>E-læring</a:t>
            </a:r>
            <a:endParaRPr lang="nb-NO" b="1" dirty="0"/>
          </a:p>
          <a:p>
            <a:pPr lvl="1"/>
            <a:r>
              <a:rPr lang="nb-NO" dirty="0" smtClean="0"/>
              <a:t>14 moduler fra «Software Architect Foundation»</a:t>
            </a:r>
          </a:p>
          <a:p>
            <a:pPr lvl="1"/>
            <a:r>
              <a:rPr lang="nb-NO" dirty="0" smtClean="0"/>
              <a:t>11 moduler fra «Software Architecture </a:t>
            </a:r>
            <a:r>
              <a:rPr lang="nb-NO" dirty="0" err="1" smtClean="0"/>
              <a:t>fundamentals</a:t>
            </a:r>
            <a:r>
              <a:rPr lang="nb-NO" dirty="0" smtClean="0"/>
              <a:t> </a:t>
            </a:r>
            <a:r>
              <a:rPr lang="nb-NO" dirty="0" err="1" smtClean="0"/>
              <a:t>beyond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basics</a:t>
            </a:r>
            <a:r>
              <a:rPr lang="nb-NO" dirty="0" smtClean="0"/>
              <a:t>»</a:t>
            </a:r>
          </a:p>
          <a:p>
            <a:pPr lvl="1"/>
            <a:r>
              <a:rPr lang="nb-NO" dirty="0" smtClean="0"/>
              <a:t>17 moduler fra «</a:t>
            </a:r>
            <a:r>
              <a:rPr lang="en-US" dirty="0"/>
              <a:t>I'm a Software Architect, Now What</a:t>
            </a:r>
            <a:r>
              <a:rPr lang="en-US" dirty="0" smtClean="0"/>
              <a:t>?</a:t>
            </a:r>
            <a:r>
              <a:rPr lang="nb-NO" dirty="0" smtClean="0"/>
              <a:t>»</a:t>
            </a:r>
          </a:p>
          <a:p>
            <a:pPr marL="0" indent="0">
              <a:buNone/>
            </a:pPr>
            <a:r>
              <a:rPr lang="nb-NO" b="1" dirty="0" smtClean="0"/>
              <a:t>Gruppeoppgaver</a:t>
            </a:r>
            <a:endParaRPr lang="nb-NO" b="1" dirty="0"/>
          </a:p>
          <a:p>
            <a:pPr lvl="1"/>
            <a:r>
              <a:rPr lang="nb-NO" dirty="0" smtClean="0"/>
              <a:t>Flere gruppeoppgaver per samling</a:t>
            </a:r>
          </a:p>
          <a:p>
            <a:pPr lvl="1"/>
            <a:r>
              <a:rPr lang="nb-NO" dirty="0" smtClean="0"/>
              <a:t>3 </a:t>
            </a:r>
            <a:r>
              <a:rPr lang="nb-NO" dirty="0" smtClean="0"/>
              <a:t>gruppeoppgaver </a:t>
            </a:r>
            <a:r>
              <a:rPr lang="nb-NO" dirty="0" smtClean="0"/>
              <a:t>mellom samlingene</a:t>
            </a:r>
          </a:p>
          <a:p>
            <a:pPr marL="0" indent="0">
              <a:buNone/>
            </a:pPr>
            <a:r>
              <a:rPr lang="nb-NO" b="1" dirty="0" smtClean="0"/>
              <a:t>Eksame</a:t>
            </a:r>
            <a:r>
              <a:rPr lang="nb-NO" b="1" dirty="0"/>
              <a:t>n</a:t>
            </a:r>
          </a:p>
          <a:p>
            <a:pPr lvl="1"/>
            <a:r>
              <a:rPr lang="nb-NO" dirty="0" smtClean="0"/>
              <a:t>Capgemini EA Level 1</a:t>
            </a:r>
            <a:endParaRPr lang="nb-NO" dirty="0"/>
          </a:p>
          <a:p>
            <a:pPr marL="0" indent="0">
              <a:buNone/>
              <a:defRPr/>
            </a:pPr>
            <a:r>
              <a:rPr lang="nb-NO" b="1" dirty="0"/>
              <a:t>Evaluering</a:t>
            </a:r>
          </a:p>
          <a:p>
            <a:pPr lvl="1">
              <a:defRPr/>
            </a:pPr>
            <a:r>
              <a:rPr lang="nb-NO" dirty="0"/>
              <a:t>Gjøres på siste samling i forbindelse med avslutning</a:t>
            </a:r>
          </a:p>
          <a:p>
            <a:pPr marL="0" indent="0">
              <a:buNone/>
            </a:pPr>
            <a:endParaRPr lang="nb-NO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b="1" dirty="0" err="1" smtClean="0"/>
              <a:t>Klasseromskurs</a:t>
            </a:r>
            <a:endParaRPr lang="nb-NO" b="1" dirty="0"/>
          </a:p>
          <a:p>
            <a:pPr lvl="1"/>
            <a:r>
              <a:rPr lang="nb-NO" dirty="0"/>
              <a:t>Introduksjon til </a:t>
            </a:r>
            <a:r>
              <a:rPr lang="nb-NO" dirty="0" smtClean="0"/>
              <a:t>Agile </a:t>
            </a:r>
            <a:r>
              <a:rPr lang="nb-NO" dirty="0"/>
              <a:t>Architecture Foundation</a:t>
            </a:r>
          </a:p>
          <a:p>
            <a:pPr lvl="1"/>
            <a:r>
              <a:rPr lang="nb-NO" dirty="0" err="1"/>
              <a:t>TechnoVision</a:t>
            </a:r>
            <a:r>
              <a:rPr lang="nb-NO" dirty="0"/>
              <a:t>/Digital </a:t>
            </a:r>
            <a:r>
              <a:rPr lang="nb-NO" dirty="0" err="1"/>
              <a:t>Transformation</a:t>
            </a:r>
            <a:endParaRPr lang="nb-NO" dirty="0"/>
          </a:p>
          <a:p>
            <a:pPr lvl="1"/>
            <a:r>
              <a:rPr lang="nb-NO" dirty="0"/>
              <a:t>Soft </a:t>
            </a:r>
            <a:r>
              <a:rPr lang="nb-NO" dirty="0" smtClean="0"/>
              <a:t>skills</a:t>
            </a:r>
          </a:p>
          <a:p>
            <a:pPr lvl="1"/>
            <a:r>
              <a:rPr lang="nb-NO" dirty="0"/>
              <a:t>Architecture </a:t>
            </a:r>
            <a:r>
              <a:rPr lang="nb-NO" dirty="0" err="1"/>
              <a:t>patterns</a:t>
            </a:r>
            <a:r>
              <a:rPr lang="nb-NO" dirty="0"/>
              <a:t>/anti-</a:t>
            </a:r>
            <a:r>
              <a:rPr lang="nb-NO" dirty="0" err="1"/>
              <a:t>patterns</a:t>
            </a:r>
            <a:endParaRPr lang="nb-NO" dirty="0"/>
          </a:p>
          <a:p>
            <a:pPr lvl="1"/>
            <a:r>
              <a:rPr lang="nb-NO" dirty="0" err="1"/>
              <a:t>Continous</a:t>
            </a:r>
            <a:r>
              <a:rPr lang="nb-NO" dirty="0"/>
              <a:t> Operations</a:t>
            </a:r>
          </a:p>
          <a:p>
            <a:pPr lvl="1"/>
            <a:r>
              <a:rPr lang="nb-NO" dirty="0" smtClean="0"/>
              <a:t>GAP-analyse</a:t>
            </a:r>
          </a:p>
          <a:p>
            <a:pPr lvl="1"/>
            <a:r>
              <a:rPr lang="nb-NO" dirty="0"/>
              <a:t>Fra avtale til inntekt</a:t>
            </a:r>
          </a:p>
          <a:p>
            <a:pPr lvl="1"/>
            <a:r>
              <a:rPr lang="nb-NO" dirty="0" err="1"/>
              <a:t>WinCenter</a:t>
            </a:r>
            <a:r>
              <a:rPr lang="nb-NO" dirty="0"/>
              <a:t> og tilbudsarbeid</a:t>
            </a:r>
          </a:p>
          <a:p>
            <a:pPr lvl="1"/>
            <a:r>
              <a:rPr lang="nb-NO" dirty="0"/>
              <a:t>Estimering</a:t>
            </a:r>
          </a:p>
          <a:p>
            <a:pPr lvl="1"/>
            <a:r>
              <a:rPr lang="nb-NO" dirty="0" err="1"/>
              <a:t>Cloud</a:t>
            </a:r>
            <a:r>
              <a:rPr lang="nb-NO" dirty="0"/>
              <a:t> Native </a:t>
            </a:r>
            <a:r>
              <a:rPr lang="nb-NO" dirty="0" smtClean="0"/>
              <a:t>Applications</a:t>
            </a:r>
          </a:p>
          <a:p>
            <a:pPr lvl="1"/>
            <a:r>
              <a:rPr lang="nb-NO" dirty="0"/>
              <a:t>CAF/CLF</a:t>
            </a:r>
          </a:p>
          <a:p>
            <a:pPr lvl="1"/>
            <a:r>
              <a:rPr lang="nb-NO" dirty="0"/>
              <a:t>Innovasjon</a:t>
            </a:r>
          </a:p>
          <a:p>
            <a:pPr lvl="1"/>
            <a:r>
              <a:rPr lang="nb-NO" dirty="0"/>
              <a:t>Kommunikasjon – </a:t>
            </a:r>
            <a:r>
              <a:rPr lang="nb-NO" dirty="0" err="1" smtClean="0"/>
              <a:t>Show&amp;Tell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26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Gruppeoppgaver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Gruppeoppgave 1: </a:t>
            </a:r>
            <a:r>
              <a:rPr lang="nb-NO" dirty="0" smtClean="0"/>
              <a:t> AS-IS fra prosjekt, forslag til TO-BE i prosjekt, GAP-analyse fra prosjekt, </a:t>
            </a:r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r>
              <a:rPr lang="nb-NO" dirty="0" smtClean="0"/>
              <a:t>Gruppeoppgave 2: </a:t>
            </a:r>
          </a:p>
          <a:p>
            <a:endParaRPr lang="nb-NO" dirty="0" smtClean="0"/>
          </a:p>
          <a:p>
            <a:endParaRPr lang="nb-NO" dirty="0"/>
          </a:p>
          <a:p>
            <a:r>
              <a:rPr lang="nb-NO" dirty="0" smtClean="0"/>
              <a:t>Gruppeoppgave 3: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5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Målgruppe og utvelgelse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nb-NO" sz="1100" b="1" dirty="0"/>
              <a:t>Målgruppe</a:t>
            </a:r>
            <a:endParaRPr lang="nb-NO" sz="1100" dirty="0"/>
          </a:p>
          <a:p>
            <a:pPr>
              <a:defRPr/>
            </a:pPr>
            <a:r>
              <a:rPr lang="nb-NO" sz="1100" dirty="0"/>
              <a:t>Nominert av leder/følges opp i </a:t>
            </a:r>
            <a:r>
              <a:rPr lang="nb-NO" sz="1100" dirty="0" err="1" smtClean="0"/>
              <a:t>MyPath</a:t>
            </a:r>
            <a:endParaRPr lang="nb-NO" sz="1100" dirty="0" smtClean="0"/>
          </a:p>
          <a:p>
            <a:pPr>
              <a:defRPr/>
            </a:pPr>
            <a:r>
              <a:rPr lang="nb-NO" sz="1100" dirty="0" smtClean="0"/>
              <a:t>Minimum </a:t>
            </a:r>
            <a:r>
              <a:rPr lang="nb-NO" sz="1100" dirty="0"/>
              <a:t>1 års erfaring i </a:t>
            </a:r>
            <a:r>
              <a:rPr lang="nb-NO" sz="1100" dirty="0" smtClean="0"/>
              <a:t>Capgemini</a:t>
            </a:r>
          </a:p>
          <a:p>
            <a:pPr>
              <a:defRPr/>
            </a:pPr>
            <a:r>
              <a:rPr lang="nb-NO" sz="1100" dirty="0" smtClean="0"/>
              <a:t>Minimum </a:t>
            </a:r>
            <a:r>
              <a:rPr lang="nb-NO" sz="1100" dirty="0"/>
              <a:t>2 års </a:t>
            </a:r>
            <a:r>
              <a:rPr lang="nb-NO" sz="1100" dirty="0" smtClean="0"/>
              <a:t>arbeidserfaring</a:t>
            </a:r>
          </a:p>
          <a:p>
            <a:pPr>
              <a:defRPr/>
            </a:pPr>
            <a:r>
              <a:rPr lang="nb-NO" sz="1100" dirty="0" smtClean="0"/>
              <a:t>Ønske </a:t>
            </a:r>
            <a:r>
              <a:rPr lang="nb-NO" sz="1100" dirty="0"/>
              <a:t>om utvidet ansvar</a:t>
            </a:r>
          </a:p>
          <a:p>
            <a:pPr marL="0" indent="0">
              <a:buNone/>
              <a:defRPr/>
            </a:pPr>
            <a:r>
              <a:rPr lang="nb-NO" sz="1100" b="1" dirty="0" smtClean="0"/>
              <a:t>Hvordan </a:t>
            </a:r>
            <a:r>
              <a:rPr lang="nb-NO" sz="1100" b="1" dirty="0"/>
              <a:t>søke</a:t>
            </a:r>
          </a:p>
          <a:p>
            <a:pPr>
              <a:defRPr/>
            </a:pPr>
            <a:r>
              <a:rPr lang="nb-NO" sz="1100" dirty="0"/>
              <a:t>Interesserte melder interesse til </a:t>
            </a:r>
            <a:r>
              <a:rPr lang="nb-NO" sz="1100" dirty="0" err="1" smtClean="0"/>
              <a:t>Counsellor</a:t>
            </a:r>
            <a:r>
              <a:rPr lang="nb-NO" sz="1100" dirty="0" smtClean="0"/>
              <a:t> </a:t>
            </a:r>
          </a:p>
          <a:p>
            <a:pPr>
              <a:defRPr/>
            </a:pPr>
            <a:r>
              <a:rPr lang="nb-NO" sz="1100" dirty="0" err="1" smtClean="0"/>
              <a:t>Counsellor</a:t>
            </a:r>
            <a:r>
              <a:rPr lang="nb-NO" sz="1100" dirty="0" smtClean="0"/>
              <a:t> innstiller kandidater til Agile Architect </a:t>
            </a:r>
            <a:r>
              <a:rPr lang="nb-NO" sz="1100" dirty="0" err="1" smtClean="0"/>
              <a:t>Steering</a:t>
            </a:r>
            <a:r>
              <a:rPr lang="nb-NO" sz="1100" dirty="0" smtClean="0"/>
              <a:t> Committee</a:t>
            </a:r>
          </a:p>
          <a:p>
            <a:pPr>
              <a:defRPr/>
            </a:pPr>
            <a:r>
              <a:rPr lang="nb-NO" sz="1100" dirty="0" smtClean="0"/>
              <a:t>Levere </a:t>
            </a:r>
            <a:r>
              <a:rPr lang="nb-NO" sz="1100" dirty="0"/>
              <a:t>inn </a:t>
            </a:r>
            <a:r>
              <a:rPr lang="nb-NO" sz="1100" dirty="0" smtClean="0"/>
              <a:t>skriftlig søknad</a:t>
            </a:r>
            <a:r>
              <a:rPr lang="nb-NO" sz="1100" dirty="0"/>
              <a:t>, gjerne med tilbakemeldinger fra prosjekt med relevant rolle</a:t>
            </a:r>
          </a:p>
          <a:p>
            <a:pPr marL="0" indent="0">
              <a:buNone/>
              <a:defRPr/>
            </a:pPr>
            <a:r>
              <a:rPr lang="nb-NO" sz="1100" b="1" dirty="0" smtClean="0"/>
              <a:t>Motivasjonssamtale</a:t>
            </a:r>
            <a:endParaRPr lang="nb-NO" sz="1100" dirty="0"/>
          </a:p>
          <a:p>
            <a:pPr>
              <a:defRPr/>
            </a:pPr>
            <a:r>
              <a:rPr lang="nb-NO" sz="1100" dirty="0"/>
              <a:t>I samtalen går vi gjennom </a:t>
            </a:r>
            <a:r>
              <a:rPr lang="nb-NO" sz="1100" dirty="0" smtClean="0"/>
              <a:t>motivasjon, erfaring + mulig case</a:t>
            </a:r>
            <a:endParaRPr lang="nb-NO" sz="1100" dirty="0"/>
          </a:p>
          <a:p>
            <a:pPr>
              <a:defRPr/>
            </a:pPr>
            <a:r>
              <a:rPr lang="nb-NO" sz="1100" dirty="0"/>
              <a:t>Gjennomføring av samtalen blir gjort av </a:t>
            </a:r>
            <a:r>
              <a:rPr lang="nb-NO" sz="1100" dirty="0" smtClean="0"/>
              <a:t>Agile </a:t>
            </a:r>
            <a:r>
              <a:rPr lang="nb-NO" sz="1100" dirty="0"/>
              <a:t>Architect </a:t>
            </a:r>
            <a:r>
              <a:rPr lang="nb-NO" sz="1100" dirty="0" err="1" smtClean="0"/>
              <a:t>Steering</a:t>
            </a:r>
            <a:r>
              <a:rPr lang="nb-NO" sz="1100" dirty="0" smtClean="0"/>
              <a:t> </a:t>
            </a:r>
            <a:r>
              <a:rPr lang="nb-NO" sz="1100" dirty="0"/>
              <a:t>Committee</a:t>
            </a:r>
          </a:p>
          <a:p>
            <a:pPr>
              <a:defRPr/>
            </a:pPr>
            <a:r>
              <a:rPr lang="nb-NO" sz="1100" dirty="0"/>
              <a:t>Deltakelse i programmet forankres og følges i </a:t>
            </a:r>
            <a:r>
              <a:rPr lang="nb-NO" sz="1100" dirty="0" err="1" smtClean="0"/>
              <a:t>MyPath</a:t>
            </a:r>
            <a:endParaRPr lang="nb-NO" sz="1100" dirty="0"/>
          </a:p>
          <a:p>
            <a:pPr>
              <a:buNone/>
              <a:defRPr/>
            </a:pPr>
            <a:endParaRPr lang="nb-NO" sz="1100" b="1" dirty="0" smtClean="0"/>
          </a:p>
          <a:p>
            <a:pPr>
              <a:buNone/>
              <a:defRPr/>
            </a:pPr>
            <a:r>
              <a:rPr lang="nb-NO" sz="1100" b="1" dirty="0" smtClean="0"/>
              <a:t>Antall </a:t>
            </a:r>
            <a:r>
              <a:rPr lang="nb-NO" sz="1100" b="1" dirty="0"/>
              <a:t>deltakere: antatt  15-20 </a:t>
            </a:r>
            <a:r>
              <a:rPr lang="nb-NO" sz="1100" b="1" dirty="0" err="1" smtClean="0"/>
              <a:t>stk</a:t>
            </a:r>
            <a:endParaRPr lang="nb-NO" sz="1100" b="1" dirty="0"/>
          </a:p>
        </p:txBody>
      </p:sp>
    </p:spTree>
    <p:extLst>
      <p:ext uri="{BB962C8B-B14F-4D97-AF65-F5344CB8AC3E}">
        <p14:creationId xmlns:p14="http://schemas.microsoft.com/office/powerpoint/2010/main" val="307459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heme/theme1.xml><?xml version="1.0" encoding="utf-8"?>
<a:theme xmlns:a="http://schemas.openxmlformats.org/drawingml/2006/main" name="Town_Hall_Meetings_for_Employees_Template">
  <a:themeElements>
    <a:clrScheme name="Capgemini">
      <a:dk1>
        <a:srgbClr val="00234B"/>
      </a:dk1>
      <a:lt1>
        <a:sysClr val="window" lastClr="FFFFFF"/>
      </a:lt1>
      <a:dk2>
        <a:srgbClr val="9F958F"/>
      </a:dk2>
      <a:lt2>
        <a:srgbClr val="B1B3B4"/>
      </a:lt2>
      <a:accent1>
        <a:srgbClr val="FECC26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0055B7"/>
      </a:hlink>
      <a:folHlink>
        <a:srgbClr val="BA0065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  <a:cs typeface="Arial" charset="0"/>
          </a:defRPr>
        </a:defPPr>
      </a:lstStyle>
    </a:spDef>
    <a:lnDef>
      <a:spPr bwMode="auto">
        <a:solidFill>
          <a:schemeClr val="tx2"/>
        </a:solidFill>
        <a:ln w="6350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Group (16x9)_Closing Slides">
  <a:themeElements>
    <a:clrScheme name="Custom 5">
      <a:dk1>
        <a:srgbClr val="00234B"/>
      </a:dk1>
      <a:lt1>
        <a:sysClr val="window" lastClr="FFFFFF"/>
      </a:lt1>
      <a:dk2>
        <a:srgbClr val="9F958F"/>
      </a:dk2>
      <a:lt2>
        <a:srgbClr val="B1B3B4"/>
      </a:lt2>
      <a:accent1>
        <a:srgbClr val="FECC26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92C5FF"/>
      </a:hlink>
      <a:folHlink>
        <a:srgbClr val="BA006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roup (16x9)_Section break">
  <a:themeElements>
    <a:clrScheme name="Capgemini">
      <a:dk1>
        <a:srgbClr val="00234B"/>
      </a:dk1>
      <a:lt1>
        <a:sysClr val="window" lastClr="FFFFFF"/>
      </a:lt1>
      <a:dk2>
        <a:srgbClr val="9F958F"/>
      </a:dk2>
      <a:lt2>
        <a:srgbClr val="B1B3B4"/>
      </a:lt2>
      <a:accent1>
        <a:srgbClr val="FECC26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0055B7"/>
      </a:hlink>
      <a:folHlink>
        <a:srgbClr val="BA0065"/>
      </a:folHlink>
    </a:clrScheme>
    <a:fontScheme name="Capgemini-Ne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114F48526DE44EA892DFA823E5BB87" ma:contentTypeVersion="" ma:contentTypeDescription="Create a new document." ma:contentTypeScope="" ma:versionID="048033192eb96b286b6733fae2986041">
  <xsd:schema xmlns:xsd="http://www.w3.org/2001/XMLSchema" xmlns:xs="http://www.w3.org/2001/XMLSchema" xmlns:p="http://schemas.microsoft.com/office/2006/metadata/properties" xmlns:ns2="cbca454e-988e-48b6-b231-26ac7e35e073" targetNamespace="http://schemas.microsoft.com/office/2006/metadata/properties" ma:root="true" ma:fieldsID="9175d02d0c9691e36b79e556dfadaba4" ns2:_="">
    <xsd:import namespace="cbca454e-988e-48b6-b231-26ac7e35e073"/>
    <xsd:element name="properties">
      <xsd:complexType>
        <xsd:sequence>
          <xsd:element name="documentManagement">
            <xsd:complexType>
              <xsd:all>
                <xsd:element ref="ns2:Komment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ca454e-988e-48b6-b231-26ac7e35e073" elementFormDefault="qualified">
    <xsd:import namespace="http://schemas.microsoft.com/office/2006/documentManagement/types"/>
    <xsd:import namespace="http://schemas.microsoft.com/office/infopath/2007/PartnerControls"/>
    <xsd:element name="Kommentar" ma:index="8" nillable="true" ma:displayName="Kommentar" ma:internalName="Kommenta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ommentar xmlns="cbca454e-988e-48b6-b231-26ac7e35e073" xsi:nil="true"/>
  </documentManagement>
</p:properties>
</file>

<file path=customXml/itemProps1.xml><?xml version="1.0" encoding="utf-8"?>
<ds:datastoreItem xmlns:ds="http://schemas.openxmlformats.org/officeDocument/2006/customXml" ds:itemID="{7CE26287-BEB6-481E-8E8D-5869E294F9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39882E-9C29-4E60-B5E7-4530CA7DB3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ca454e-988e-48b6-b231-26ac7e35e0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BA93F1-4986-4A39-98D2-0D76CB137B91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cbca454e-988e-48b6-b231-26ac7e35e07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Town_Hall_Meetings_for_Employees_Template</Template>
  <TotalTime>8203</TotalTime>
  <Words>892</Words>
  <Application>Microsoft Office PowerPoint</Application>
  <PresentationFormat>On-screen Show (16:9)</PresentationFormat>
  <Paragraphs>329</Paragraphs>
  <Slides>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ＭＳ Ｐゴシック</vt:lpstr>
      <vt:lpstr>Arial</vt:lpstr>
      <vt:lpstr>Arial Narrow</vt:lpstr>
      <vt:lpstr>Calibri</vt:lpstr>
      <vt:lpstr>Courier New</vt:lpstr>
      <vt:lpstr>Helvetica</vt:lpstr>
      <vt:lpstr>Helvetica Light</vt:lpstr>
      <vt:lpstr>Wingdings</vt:lpstr>
      <vt:lpstr>Town_Hall_Meetings_for_Employees_Template</vt:lpstr>
      <vt:lpstr>Group (16x9)_Closing Slides</vt:lpstr>
      <vt:lpstr>Group (16x9)_Section break</vt:lpstr>
      <vt:lpstr>think-cell Slide</vt:lpstr>
      <vt:lpstr>Agile Architect Foundation</vt:lpstr>
      <vt:lpstr>Innhold</vt:lpstr>
      <vt:lpstr>Bakgrunn</vt:lpstr>
      <vt:lpstr>Agile Architect Learning Journey</vt:lpstr>
      <vt:lpstr>Program Agile Architect Foundation</vt:lpstr>
      <vt:lpstr>Business Case for Agile Architect Foundation</vt:lpstr>
      <vt:lpstr>Pensum</vt:lpstr>
      <vt:lpstr>Gruppeoppgaver</vt:lpstr>
      <vt:lpstr>Målgruppe og utvelgelse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linjense</dc:creator>
  <cp:lastModifiedBy>Wangensteen, Audun</cp:lastModifiedBy>
  <cp:revision>278</cp:revision>
  <cp:lastPrinted>2015-09-25T06:24:46Z</cp:lastPrinted>
  <dcterms:created xsi:type="dcterms:W3CDTF">2015-01-08T09:04:07Z</dcterms:created>
  <dcterms:modified xsi:type="dcterms:W3CDTF">2016-03-17T13:38:39Z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0x010100A3114F48526DE44EA892DFA823E5BB87</vt:lpwstr>
  </property>
</Properties>
</file>