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256" r:id="rId2"/>
    <p:sldId id="270" r:id="rId3"/>
    <p:sldId id="271" r:id="rId4"/>
    <p:sldId id="300" r:id="rId5"/>
    <p:sldId id="273" r:id="rId6"/>
    <p:sldId id="303" r:id="rId7"/>
    <p:sldId id="305" r:id="rId8"/>
    <p:sldId id="306" r:id="rId9"/>
    <p:sldId id="304" r:id="rId10"/>
    <p:sldId id="302" r:id="rId11"/>
    <p:sldId id="274" r:id="rId12"/>
    <p:sldId id="308" r:id="rId13"/>
    <p:sldId id="318" r:id="rId14"/>
    <p:sldId id="309" r:id="rId15"/>
    <p:sldId id="310" r:id="rId16"/>
    <p:sldId id="311" r:id="rId17"/>
    <p:sldId id="314" r:id="rId18"/>
    <p:sldId id="315" r:id="rId19"/>
    <p:sldId id="316" r:id="rId20"/>
    <p:sldId id="312" r:id="rId21"/>
    <p:sldId id="313" r:id="rId22"/>
    <p:sldId id="321" r:id="rId23"/>
    <p:sldId id="317" r:id="rId24"/>
    <p:sldId id="322" r:id="rId25"/>
    <p:sldId id="33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3" r:id="rId36"/>
    <p:sldId id="33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6" autoAdjust="0"/>
    <p:restoredTop sz="94660"/>
  </p:normalViewPr>
  <p:slideViewPr>
    <p:cSldViewPr>
      <p:cViewPr varScale="1">
        <p:scale>
          <a:sx n="81" d="100"/>
          <a:sy n="81" d="100"/>
        </p:scale>
        <p:origin x="1786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78E7-0C9A-4E9A-B31D-C942238A9142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2411-7EA5-4A24-8A9B-060D90980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8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7687-658B-4204-864C-D5779F7EAA3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EEDEAF-22CE-4061-8FA8-4E084D1601CA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6ED5FB-9F22-4F1A-BF49-A4A545926F3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LAB" TargetMode="External"/><Relationship Id="rId2" Type="http://schemas.openxmlformats.org/officeDocument/2006/relationships/hyperlink" Target="http://ru.wikipedia.org/wiki/CIE_XY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HSV_(%D1%86%D0%B2%D0%B5%D1%82%D0%BE%D0%B2%D0%B0%D1%8F_%D0%BC%D0%BE%D0%B4%D0%B5%D0%BB%D1%8C)" TargetMode="External"/><Relationship Id="rId5" Type="http://schemas.openxmlformats.org/officeDocument/2006/relationships/hyperlink" Target="http://ru.wikipedia.org/wiki/CMYK" TargetMode="External"/><Relationship Id="rId4" Type="http://schemas.openxmlformats.org/officeDocument/2006/relationships/hyperlink" Target="http://ru.wikipedia.org/wiki/RG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olidstate.karelia.ru/~solidline/lections/info02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RAL" TargetMode="External"/><Relationship Id="rId3" Type="http://schemas.openxmlformats.org/officeDocument/2006/relationships/hyperlink" Target="https://ru.wikipedia.org/wiki/%D0%9E%D1%82%D1%82%D0%B5%D0%BD%D0%BE%D0%BA" TargetMode="External"/><Relationship Id="rId7" Type="http://schemas.openxmlformats.org/officeDocument/2006/relationships/hyperlink" Target="https://ru.wikipedia.org/wiki/%D0%9F%D0%B0%D0%BB%D0%B8%D1%82%D1%80%D0%B0" TargetMode="External"/><Relationship Id="rId2" Type="http://schemas.openxmlformats.org/officeDocument/2006/relationships/hyperlink" Target="https://ru.wikipedia.org/wiki/%D0%A6%D0%B2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B%D0%BE%D1%80%D0%B8%D1%81%D1%82%D0%B8%D1%87%D0%B5%D1%81%D0%BA%D0%B8%D0%B9_%D0%BF%D0%B0%D1%81%D0%BF%D0%BE%D1%80%D1%82" TargetMode="External"/><Relationship Id="rId5" Type="http://schemas.openxmlformats.org/officeDocument/2006/relationships/hyperlink" Target="https://ru.wikipedia.org/wiki/%D0%9F%D0%B0%D0%BB%D0%B8%D1%82%D1%80%D0%B0_(%D0%BA%D0%BE%D0%BC%D0%BF%D1%8C%D1%8E%D1%82%D0%B5%D1%80%D0%BD%D0%B0%D1%8F_%D0%B3%D1%80%D0%B0%D1%84%D0%B8%D0%BA%D0%B0)" TargetMode="External"/><Relationship Id="rId10" Type="http://schemas.openxmlformats.org/officeDocument/2006/relationships/hyperlink" Target="https://ru.wikipedia.org/wiki/Pantone" TargetMode="External"/><Relationship Id="rId4" Type="http://schemas.openxmlformats.org/officeDocument/2006/relationships/hyperlink" Target="https://ru.wikipedia.org/wiki/%D0%90%D1%82%D0%BB%D0%B0%D1%81_%D1%86%D0%B2%D0%B5%D1%82%D0%BE%D0%B2" TargetMode="External"/><Relationship Id="rId9" Type="http://schemas.openxmlformats.org/officeDocument/2006/relationships/hyperlink" Target="https://ru.wikipedia.org/wiki/NC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6%D1%91%D0%BB%D1%82%D1%8B%D0%B9_%D1%86%D0%B2%D0%B5%D1%82" TargetMode="External"/><Relationship Id="rId13" Type="http://schemas.openxmlformats.org/officeDocument/2006/relationships/hyperlink" Target="https://ru.wikipedia.org/wiki/Pantone" TargetMode="External"/><Relationship Id="rId3" Type="http://schemas.openxmlformats.org/officeDocument/2006/relationships/hyperlink" Target="https://ru.wikipedia.org/wiki/1927_%D0%B3%D0%BE%D0%B4" TargetMode="External"/><Relationship Id="rId7" Type="http://schemas.openxmlformats.org/officeDocument/2006/relationships/hyperlink" Target="https://ru.wikipedia.org/wiki/%D0%9A%D1%80%D0%B0%D1%81%D0%BD%D1%8B%D0%B9_%D1%86%D0%B2%D0%B5%D1%82" TargetMode="External"/><Relationship Id="rId12" Type="http://schemas.openxmlformats.org/officeDocument/2006/relationships/hyperlink" Target="https://ru.wikipedia.org/wiki/%D0%9D%D0%B0%D1%81%D1%8B%D1%89%D0%B5%D0%BD%D0%BD%D0%BE%D1%81%D1%82%D1%8C_(%D1%86%D0%B2%D0%B5%D1%82)" TargetMode="External"/><Relationship Id="rId2" Type="http://schemas.openxmlformats.org/officeDocument/2006/relationships/hyperlink" Target="https://ru.wikipedia.org/wiki/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7%D1%91%D1%80%D0%BD%D1%8B%D0%B9_%D1%86%D0%B2%D0%B5%D1%82" TargetMode="External"/><Relationship Id="rId11" Type="http://schemas.openxmlformats.org/officeDocument/2006/relationships/hyperlink" Target="https://ru.wikipedia.org/wiki/%D0%9E%D1%80%D0%B0%D0%BD%D0%B6%D0%B5%D0%B2%D1%8B%D0%B9_%D1%86%D0%B2%D0%B5%D1%82" TargetMode="External"/><Relationship Id="rId5" Type="http://schemas.openxmlformats.org/officeDocument/2006/relationships/hyperlink" Target="https://ru.wikipedia.org/wiki/%D0%91%D0%B5%D0%BB%D1%8B%D0%B9_%D1%86%D0%B2%D0%B5%D1%82" TargetMode="External"/><Relationship Id="rId10" Type="http://schemas.openxmlformats.org/officeDocument/2006/relationships/hyperlink" Target="https://ru.wikipedia.org/wiki/%D0%93%D0%BE%D0%BB%D1%83%D0%B1%D0%BE%D0%B9_%D1%86%D0%B2%D0%B5%D1%82" TargetMode="External"/><Relationship Id="rId4" Type="http://schemas.openxmlformats.org/officeDocument/2006/relationships/hyperlink" Target="https://ru.wikipedia.org/wiki/NCS" TargetMode="External"/><Relationship Id="rId9" Type="http://schemas.openxmlformats.org/officeDocument/2006/relationships/hyperlink" Target="https://ru.wikipedia.org/wiki/%D0%97%D0%B5%D0%BB%D1%91%D0%BD%D1%8B%D0%B9_%D1%86%D0%B2%D0%B5%D1%8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2143116"/>
            <a:ext cx="7358114" cy="2733684"/>
          </a:xfrm>
        </p:spPr>
        <p:txBody>
          <a:bodyPr>
            <a:normAutofit/>
          </a:bodyPr>
          <a:lstStyle/>
          <a:p>
            <a:r>
              <a:rPr lang="ru-RU" sz="4400" b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</a:t>
            </a:r>
            <a:r>
              <a:rPr lang="ru-RU" sz="4400" b="1" spc="3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44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4400" b="1" spc="3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3600" b="1" spc="300" dirty="0"/>
              <a:t> </a:t>
            </a:r>
            <a:br>
              <a:rPr lang="ru-RU" sz="3600" b="1" spc="300" dirty="0"/>
            </a:br>
            <a:r>
              <a:rPr lang="ru-RU" sz="3600" b="1" spc="300" dirty="0"/>
              <a:t>в компьютерной графики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Пособие для лекции Л.А. </a:t>
            </a:r>
            <a:r>
              <a:rPr lang="ru-RU" dirty="0" err="1"/>
              <a:t>Пинигиной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3. Два способа смешивания цветов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229600" cy="5299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358246" cy="488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b="1" dirty="0">
                <a:solidFill>
                  <a:schemeClr val="tx1"/>
                </a:solidFill>
              </a:rPr>
              <a:t>4.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Цветовая модель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29600" cy="53711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b="1" dirty="0"/>
              <a:t>Способ разделения цветового оттенка на составляющие компоненты называют цветовой моделью.</a:t>
            </a:r>
          </a:p>
          <a:p>
            <a:pPr marL="0" indent="0" algn="ctr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Цветовые модели можно классифицировать по их целевой направленности:</a:t>
            </a:r>
          </a:p>
          <a:p>
            <a:r>
              <a:rPr lang="ru-RU" dirty="0">
                <a:hlinkClick r:id="rId2" tooltip="CIE XYZ"/>
              </a:rPr>
              <a:t>XYZ</a:t>
            </a:r>
            <a:r>
              <a:rPr lang="ru-RU" dirty="0"/>
              <a:t> — описание восприятия; </a:t>
            </a:r>
            <a:r>
              <a:rPr lang="ru-RU" dirty="0">
                <a:hlinkClick r:id="rId3" tooltip="LAB"/>
              </a:rPr>
              <a:t>L*</a:t>
            </a:r>
            <a:r>
              <a:rPr lang="ru-RU" dirty="0" err="1">
                <a:hlinkClick r:id="rId3" tooltip="LAB"/>
              </a:rPr>
              <a:t>a</a:t>
            </a:r>
            <a:r>
              <a:rPr lang="ru-RU" dirty="0">
                <a:hlinkClick r:id="rId3" tooltip="LAB"/>
              </a:rPr>
              <a:t>*</a:t>
            </a:r>
            <a:r>
              <a:rPr lang="ru-RU" dirty="0" err="1">
                <a:hlinkClick r:id="rId3" tooltip="LAB"/>
              </a:rPr>
              <a:t>b</a:t>
            </a:r>
            <a:r>
              <a:rPr lang="ru-RU" dirty="0">
                <a:hlinkClick r:id="rId3" tooltip="LAB"/>
              </a:rPr>
              <a:t>*</a:t>
            </a:r>
            <a:r>
              <a:rPr lang="ru-RU" dirty="0"/>
              <a:t> — то же пространство в других координатах.</a:t>
            </a:r>
          </a:p>
          <a:p>
            <a:r>
              <a:rPr lang="ru-RU" dirty="0"/>
              <a:t>Аддитивные модели — рецепты получения цвета на мониторе (например, </a:t>
            </a:r>
            <a:r>
              <a:rPr lang="ru-RU" dirty="0">
                <a:hlinkClick r:id="rId4" tooltip="RGB"/>
              </a:rPr>
              <a:t>RGB</a:t>
            </a:r>
            <a:r>
              <a:rPr lang="ru-RU" dirty="0"/>
              <a:t>).</a:t>
            </a:r>
          </a:p>
          <a:p>
            <a:r>
              <a:rPr lang="ru-RU" dirty="0"/>
              <a:t>Полиграфические модели — получение цвета при использовании разных систем красок и полиграфического оборудования (например, </a:t>
            </a:r>
            <a:r>
              <a:rPr lang="ru-RU" dirty="0">
                <a:hlinkClick r:id="rId5" tooltip="CMYK"/>
              </a:rPr>
              <a:t>CMYK</a:t>
            </a:r>
            <a:r>
              <a:rPr lang="ru-RU" dirty="0"/>
              <a:t>).</a:t>
            </a:r>
          </a:p>
          <a:p>
            <a:r>
              <a:rPr lang="ru-RU" dirty="0"/>
              <a:t>Модели, не связанные с физикой оборудования, являющиеся стандартом передачи информации.</a:t>
            </a:r>
          </a:p>
          <a:p>
            <a:r>
              <a:rPr lang="ru-RU" dirty="0"/>
              <a:t>Математические модели, полезные для каких-либо способов </a:t>
            </a:r>
            <a:r>
              <a:rPr lang="ru-RU" dirty="0" err="1"/>
              <a:t>цветокоррекции</a:t>
            </a:r>
            <a:r>
              <a:rPr lang="ru-RU" dirty="0"/>
              <a:t>, но не связанные с оборудованием, например </a:t>
            </a:r>
            <a:r>
              <a:rPr lang="ru-RU" dirty="0">
                <a:hlinkClick r:id="rId6" tooltip="HSV (цветовая модель)"/>
              </a:rPr>
              <a:t>HSV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Дело в том, что не любой цвет можно представить в виде комбинации основных. 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4832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4.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Цветовая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143372" y="928670"/>
            <a:ext cx="4543428" cy="5228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Перед тем как перейти к рассмотрению цветовых моделей в отдельности, рассмотрим сначала понятие </a:t>
            </a:r>
            <a:r>
              <a:rPr lang="ru-RU" i="1" dirty="0"/>
              <a:t>цветового охвата</a:t>
            </a:r>
            <a:r>
              <a:rPr lang="ru-RU" dirty="0"/>
              <a:t>, который даст нам представление о том, насколько та или иная цветовая модель хорошо представляет цвета. </a:t>
            </a:r>
            <a:r>
              <a:rPr lang="ru-RU" b="1" dirty="0"/>
              <a:t>Цветовым охватом называется диапазон цветов, который может быть воспроизведён, зафиксирован или описан каким-либо образом. </a:t>
            </a:r>
            <a:r>
              <a:rPr lang="ru-RU" dirty="0"/>
              <a:t>Определённым цветовым охватом обладают электронно-лучевая трубка монитора или телевизора, цветовые модели, полиграфические краски и, конечно же, глаз человека. На рисунке 1 схематически показано сравнение цветовых охватов человеческого глаза (А), монитора(B) и печатающей машины(C). Цветовой охват монитора соответствует модели RGB, печатающей машины - CMYK.</a:t>
            </a:r>
          </a:p>
        </p:txBody>
      </p:sp>
      <p:pic>
        <p:nvPicPr>
          <p:cNvPr id="1025" name="Picture 1" descr="http://www.masters.donntu.edu.ua/2006/fvti/poltava/library/a6colorare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704832"/>
            <a:ext cx="3096344" cy="3012200"/>
          </a:xfrm>
          <a:prstGeom prst="rect">
            <a:avLst/>
          </a:prstGeom>
          <a:noFill/>
        </p:spPr>
      </p:pic>
      <p:pic>
        <p:nvPicPr>
          <p:cNvPr id="5" name="Picture 2" descr="http://solidstate.karelia.ru/~solidline/lections/images/info_02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982" y="3744221"/>
            <a:ext cx="3048890" cy="3003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b="1" dirty="0">
                <a:solidFill>
                  <a:schemeClr val="tx1"/>
                </a:solidFill>
              </a:rPr>
              <a:t>4.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Цветовая модель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29600" cy="537116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/>
              <a:t>Назначение цветовой модели - дать средства описания цвета в пределах некоторого цветового охвата, в том числе и для выполнения интерполяции цветов. Цветовые модели можно разбить на три группы: перцепционные (по восприятию), аддитивные (</a:t>
            </a:r>
            <a:r>
              <a:rPr lang="ru-RU" dirty="0" err="1"/>
              <a:t>слагательные</a:t>
            </a:r>
            <a:r>
              <a:rPr lang="ru-RU" dirty="0"/>
              <a:t>) и </a:t>
            </a:r>
            <a:r>
              <a:rPr lang="ru-RU" dirty="0" err="1"/>
              <a:t>субтрактивные</a:t>
            </a:r>
            <a:r>
              <a:rPr lang="ru-RU" dirty="0"/>
              <a:t> (</a:t>
            </a:r>
            <a:r>
              <a:rPr lang="ru-RU" dirty="0" err="1"/>
              <a:t>вычитательные</a:t>
            </a:r>
            <a:r>
              <a:rPr lang="ru-RU" dirty="0"/>
              <a:t>). Наиболее часто в компьютерной графике используются следующие модели: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>
                <a:hlinkClick r:id="rId2"/>
              </a:rPr>
              <a:t>RGB</a:t>
            </a:r>
            <a:r>
              <a:rPr lang="en-US" dirty="0">
                <a:hlinkClick r:id="rId2"/>
              </a:rPr>
              <a:t>, </a:t>
            </a:r>
            <a:r>
              <a:rPr lang="ru-RU" dirty="0">
                <a:hlinkClick r:id="rId2"/>
              </a:rPr>
              <a:t>CMY(K) </a:t>
            </a:r>
            <a:r>
              <a:rPr lang="en-US" dirty="0"/>
              <a:t>- </a:t>
            </a:r>
            <a:r>
              <a:rPr lang="ru-RU" dirty="0"/>
              <a:t>базовые цветовые модели</a:t>
            </a:r>
            <a:br>
              <a:rPr lang="ru-RU" dirty="0"/>
            </a:br>
            <a:r>
              <a:rPr lang="ru-RU" dirty="0">
                <a:hlinkClick r:id="rId2"/>
              </a:rPr>
              <a:t>HSV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>
                <a:hlinkClick r:id="rId2"/>
              </a:rPr>
              <a:t>HLS</a:t>
            </a:r>
            <a:br>
              <a:rPr lang="ru-RU" dirty="0"/>
            </a:br>
            <a:r>
              <a:rPr lang="ru-RU" dirty="0">
                <a:hlinkClick r:id="rId2"/>
              </a:rPr>
              <a:t>YCbCr</a:t>
            </a:r>
            <a:br>
              <a:rPr lang="ru-RU" dirty="0"/>
            </a:br>
            <a:r>
              <a:rPr lang="ru-RU" dirty="0">
                <a:hlinkClick r:id="rId2"/>
              </a:rPr>
              <a:t>CIE L*a*b*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5. Основные цветовые модели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643306" y="1000108"/>
            <a:ext cx="5043494" cy="51568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RGB (</a:t>
            </a:r>
            <a:r>
              <a:rPr lang="ru-RU" dirty="0" err="1"/>
              <a:t>Red</a:t>
            </a:r>
            <a:r>
              <a:rPr lang="ru-RU" dirty="0"/>
              <a:t>, </a:t>
            </a:r>
            <a:r>
              <a:rPr lang="ru-RU" dirty="0" err="1"/>
              <a:t>Green</a:t>
            </a:r>
            <a:r>
              <a:rPr lang="ru-RU" dirty="0"/>
              <a:t>, </a:t>
            </a:r>
            <a:r>
              <a:rPr lang="ru-RU" dirty="0" err="1"/>
              <a:t>Blue</a:t>
            </a:r>
            <a:r>
              <a:rPr lang="ru-RU" dirty="0"/>
              <a:t> - красный, зеленый, синий) - аппаратно-ориентированная модель, используемая в дисплеях для аддитивного формирования оттенков самосветящихся объектов (</a:t>
            </a:r>
            <a:r>
              <a:rPr lang="ru-RU" dirty="0" err="1"/>
              <a:t>пикселов</a:t>
            </a:r>
            <a:r>
              <a:rPr lang="ru-RU" dirty="0"/>
              <a:t> экрана).</a:t>
            </a:r>
            <a:br>
              <a:rPr lang="ru-RU" dirty="0"/>
            </a:br>
            <a:r>
              <a:rPr lang="ru-RU" dirty="0"/>
              <a:t>Это первая стандартная колориметрическая система. Она была принята в 1931 году на VIII сессии Международной комиссии по освещению – МКО Резолюцией МКО в качестве трех линейно независимых цветов были выбраны следующие монохроматические излучения: красный R (l=700 нм, легко выделяемый красным светофильтром из спектра лампы накаливания); зеленый G (l=546,1 нм - линия е в спектре ртутной лампы); синий В (l=435,8 нм - линия </a:t>
            </a:r>
            <a:r>
              <a:rPr lang="ru-RU" dirty="0" err="1"/>
              <a:t>g</a:t>
            </a:r>
            <a:r>
              <a:rPr lang="ru-RU" dirty="0"/>
              <a:t> в спектре ртутной лампы) [4] </a:t>
            </a:r>
            <a:br>
              <a:rPr lang="ru-RU" dirty="0"/>
            </a:br>
            <a:r>
              <a:rPr lang="ru-RU" dirty="0"/>
              <a:t>Система координат RGB - куб с началом отсчета (0,0,0), соответствующим черному цвету (см. рис.1). Максимальное значение RGB - (1,1,1) соответствует белому цвету.</a:t>
            </a:r>
          </a:p>
          <a:p>
            <a:pPr marL="0" indent="0">
              <a:buNone/>
            </a:pP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Недостатком модели RGB является тот факт, что система RGB имеет неполный цветовой охват - многие цвета от зеленого до синего, включая все оттенки </a:t>
            </a:r>
            <a:r>
              <a:rPr lang="ru-RU" dirty="0" err="1"/>
              <a:t>голубого</a:t>
            </a:r>
            <a:r>
              <a:rPr lang="ru-RU" dirty="0"/>
              <a:t>, не могут быть представлены в этой модели.</a:t>
            </a:r>
          </a:p>
        </p:txBody>
      </p:sp>
      <p:pic>
        <p:nvPicPr>
          <p:cNvPr id="26626" name="Picture 2" descr="http://solidstate.karelia.ru/~solidline/lections/images/info_02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3457575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39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5. Основные цветовые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714744" y="1219200"/>
            <a:ext cx="4972056" cy="4937760"/>
          </a:xfrm>
        </p:spPr>
        <p:txBody>
          <a:bodyPr>
            <a:normAutofit fontScale="85000" lnSpcReduction="20000"/>
          </a:bodyPr>
          <a:lstStyle/>
          <a:p>
            <a:pPr marL="92075" indent="0">
              <a:buNone/>
            </a:pPr>
            <a:r>
              <a:rPr lang="ru-RU" dirty="0"/>
              <a:t>CMY</a:t>
            </a:r>
            <a:r>
              <a:rPr lang="en-US" dirty="0"/>
              <a:t>(K)</a:t>
            </a:r>
            <a:r>
              <a:rPr lang="ru-RU" dirty="0"/>
              <a:t> (</a:t>
            </a:r>
            <a:r>
              <a:rPr lang="ru-RU" dirty="0" err="1"/>
              <a:t>Cyan</a:t>
            </a:r>
            <a:r>
              <a:rPr lang="ru-RU" dirty="0"/>
              <a:t>, </a:t>
            </a:r>
            <a:r>
              <a:rPr lang="ru-RU" dirty="0" err="1"/>
              <a:t>Magenta</a:t>
            </a:r>
            <a:r>
              <a:rPr lang="ru-RU" dirty="0"/>
              <a:t>, </a:t>
            </a:r>
            <a:r>
              <a:rPr lang="ru-RU" dirty="0" err="1"/>
              <a:t>Yellow</a:t>
            </a:r>
            <a:r>
              <a:rPr lang="ru-RU" dirty="0"/>
              <a:t> - голубой, пурпурный, желтый) - аппаратно-ориентированная модель, используемая в полиграфии для субтрактивного формирования оттенков, основанного на вычитании слоем краски части падающего светового потока. Цвета модели CMY являются дополнительными к цветам модели RGB, т.е. дополняющими их до белого. Таким образом система координат CMY - тот же куб, что и для RGB, но с началом отсчета в точке с RGB координатами (1,1,1), соответствующей белому цвету. Цветовой куб модели CMY показан на рис. 2. </a:t>
            </a:r>
          </a:p>
        </p:txBody>
      </p:sp>
      <p:pic>
        <p:nvPicPr>
          <p:cNvPr id="27650" name="Picture 2" descr="http://solidstate.karelia.ru/~solidline/lections/images/info_02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643338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66328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5. Основные цветовые модели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09" y="854968"/>
            <a:ext cx="6133509" cy="58761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6. Дополнительные цветовые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Модель RGB и модель CMYK являются аппаратно-зависимыми. Если речь идет об RGB, то значения базовых цветов (а также точка белого) определяются качеством примененного в вашем мониторе люминофора. В результате на разных мониторах одно и то же изображение выглядит неодинаково. Если обратиться к CMYK, то здесь различие еще более очевидно, поскольку речь идет о реальных красках, особенностях печатного процесса и носителя.</a:t>
            </a:r>
            <a:br>
              <a:rPr lang="ru-RU" dirty="0"/>
            </a:br>
            <a:r>
              <a:rPr lang="ru-RU" dirty="0"/>
              <a:t>Поэтому не удивительно, что в конце концов встала задача описания цветов, не зависящего от аппаратуры, на которой эти. цвета получены. К сожалению, дать полностью объективное определение цвета не представляется возможным. Цвет - это воспринимаемая характеристика, зависящая от наблюдателя и окружающих условий. Разные люди видят цвета по-разному (например, художник - иначе, чем непрофессионал. Даже у одного человека зрительная реакция на цвет меняется с возрастом.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6. Дополнительные цветовые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8329642" cy="52997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Если восприятие цвета зависит от наблюдателя и условий наблюдения, то, по крайней мере, можно стандартизировать эти условия. Именно таким путем пошли ученые из Международной Комиссии по Освещению (CIE). В 1931 г. они стандартизировали условия наблюдения цветов и исследовали восприятие цвета у большой группы людей. В результате были экспериментально определены базовые компоненты новой цветовой </a:t>
            </a:r>
            <a:r>
              <a:rPr lang="ru-RU" sz="3600" b="1" dirty="0"/>
              <a:t>модели XYZ. </a:t>
            </a:r>
            <a:r>
              <a:rPr lang="ru-RU" dirty="0"/>
              <a:t>Эта модель аппаратно независима, поскольку описывает цвета так, как они воспринимаются человеком, точнее "стандартным наблюдателем CIE".</a:t>
            </a:r>
            <a:br>
              <a:rPr lang="ru-RU" dirty="0"/>
            </a:br>
            <a:r>
              <a:rPr lang="ru-RU" dirty="0"/>
              <a:t>Цветовая </a:t>
            </a:r>
            <a:r>
              <a:rPr lang="ru-RU" sz="3600" dirty="0"/>
              <a:t>модель </a:t>
            </a:r>
            <a:r>
              <a:rPr lang="ru-RU" sz="3600" b="1" dirty="0"/>
              <a:t>L*</a:t>
            </a:r>
            <a:r>
              <a:rPr lang="ru-RU" sz="3600" b="1" dirty="0" err="1"/>
              <a:t>a</a:t>
            </a:r>
            <a:r>
              <a:rPr lang="ru-RU" sz="3600" b="1" dirty="0"/>
              <a:t>*</a:t>
            </a:r>
            <a:r>
              <a:rPr lang="ru-RU" sz="3600" b="1" dirty="0" err="1"/>
              <a:t>b</a:t>
            </a:r>
            <a:r>
              <a:rPr lang="ru-RU" sz="3600" b="1" dirty="0"/>
              <a:t>*</a:t>
            </a:r>
            <a:r>
              <a:rPr lang="ru-RU" sz="3600" dirty="0"/>
              <a:t>, </a:t>
            </a:r>
            <a:r>
              <a:rPr lang="ru-RU" dirty="0"/>
              <a:t>использующаяся в компьютерной графике, является производной от цветовой модели XYZ. Название она получила от своих базовых компонентов "L", "</a:t>
            </a:r>
            <a:r>
              <a:rPr lang="ru-RU" dirty="0" err="1"/>
              <a:t>a</a:t>
            </a:r>
            <a:r>
              <a:rPr lang="ru-RU" dirty="0"/>
              <a:t>" и "</a:t>
            </a:r>
            <a:r>
              <a:rPr lang="ru-RU" dirty="0" err="1"/>
              <a:t>b</a:t>
            </a:r>
            <a:r>
              <a:rPr lang="ru-RU" dirty="0"/>
              <a:t>".Компонент "L" несет информацию об яркостях изображения, а компоненты "а" и "</a:t>
            </a:r>
            <a:r>
              <a:rPr lang="ru-RU" dirty="0" err="1"/>
              <a:t>b</a:t>
            </a:r>
            <a:r>
              <a:rPr lang="ru-RU" dirty="0"/>
              <a:t>" - о его цветах (т. е. "а" и "</a:t>
            </a:r>
            <a:r>
              <a:rPr lang="ru-RU" dirty="0" err="1"/>
              <a:t>b</a:t>
            </a:r>
            <a:r>
              <a:rPr lang="ru-RU" dirty="0"/>
              <a:t>" - хроматические компоненты). Компонент "а" изменяется от зеленого, до красного, а "</a:t>
            </a:r>
            <a:r>
              <a:rPr lang="ru-RU" dirty="0" err="1"/>
              <a:t>b</a:t>
            </a:r>
            <a:r>
              <a:rPr lang="ru-RU" dirty="0"/>
              <a:t>" - от синего, до желтого.</a:t>
            </a:r>
            <a:br>
              <a:rPr lang="ru-RU" dirty="0"/>
            </a:br>
            <a:r>
              <a:rPr lang="ru-RU" dirty="0"/>
              <a:t>Двухмерная диаграмма цветности CIE - цветовой тон и насыщенность.</a:t>
            </a:r>
            <a:br>
              <a:rPr lang="ru-RU" dirty="0"/>
            </a:br>
            <a:r>
              <a:rPr lang="ru-RU" dirty="0"/>
              <a:t>Смешивая два любых цвета спектра в разной пропорции, мы можем создать любой из цветов, находящийся на прямой линии между ними. Например, можно получить серый смешиванием сине-зелёного и красного или жёлто-зелёного и сине-фиолетового . Дело в том, что глаз не выделяет отдельные световые длины волн, и в то же время различные их комбинации могут выглядеть как воспринимаемый глазом цвет.</a:t>
            </a:r>
            <a:br>
              <a:rPr lang="ru-RU" dirty="0"/>
            </a:br>
            <a:r>
              <a:rPr lang="ru-RU" dirty="0"/>
              <a:t>Хотя цветовая </a:t>
            </a:r>
            <a:r>
              <a:rPr lang="ru-RU" sz="3600" b="1" dirty="0"/>
              <a:t>модель CIE </a:t>
            </a:r>
            <a:r>
              <a:rPr lang="ru-RU" dirty="0"/>
              <a:t>охватывает весь видимый спектр, она не является основой для задания цвета в цифровом виде. Перцепционные цветовые модели, которые наиболее известны художникам и дизайнерам, - HLS, HSV.</a:t>
            </a:r>
          </a:p>
          <a:p>
            <a:pPr marL="0" indent="0">
              <a:buNone/>
            </a:pPr>
            <a:r>
              <a:rPr lang="ru-RU" sz="3600" b="1" dirty="0"/>
              <a:t>YCbCr -</a:t>
            </a:r>
            <a:r>
              <a:rPr lang="ru-RU" b="1" dirty="0"/>
              <a:t> аппаратно-ориентированная модель, используемая в телевидении и служащая для сокращения передаваемой полосы частот за счет использования психофизиологических особенностей зрения. </a:t>
            </a:r>
            <a:r>
              <a:rPr lang="ru-RU" dirty="0"/>
              <a:t>В этой модели Y - интенсивность цвета, а </a:t>
            </a:r>
            <a:r>
              <a:rPr lang="ru-RU" dirty="0" err="1"/>
              <a:t>Cb</a:t>
            </a:r>
            <a:r>
              <a:rPr lang="ru-RU" dirty="0"/>
              <a:t> и </a:t>
            </a:r>
            <a:r>
              <a:rPr lang="ru-RU" dirty="0" err="1"/>
              <a:t>Сr</a:t>
            </a:r>
            <a:r>
              <a:rPr lang="ru-RU" dirty="0"/>
              <a:t> - синяя и красная цветоразностные компоненты. Кодирование изображений в этой палитре существенно уменьшает количество информации, требуемой для воспроизведения изображения без существенной потери его качества.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6. Дополнительные цветовые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786182" y="1219200"/>
            <a:ext cx="4900618" cy="49377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ru-RU" dirty="0"/>
            </a:br>
            <a:r>
              <a:rPr lang="ru-RU" dirty="0"/>
              <a:t>Двухмерная диаграмма цветности CIE - цветовой тон и насыщенность.</a:t>
            </a:r>
            <a:br>
              <a:rPr lang="ru-RU" dirty="0"/>
            </a:br>
            <a:r>
              <a:rPr lang="ru-RU" dirty="0"/>
              <a:t>Смешивая два любых цвета спектра в разной пропорции, мы можем создать любой из цветов, находящийся на прямой линии между ними. Например, можно получить серый смешиванием сине-зелёного и красного или жёлто-зелёного и сине-фиолетового. Дело в том, что глаз не выделяет отдельные световые длины волн, и в то же время различные их комбинации могут выглядеть как воспринимаемый глазом цвет.</a:t>
            </a:r>
            <a:br>
              <a:rPr lang="ru-RU" dirty="0"/>
            </a:br>
            <a:r>
              <a:rPr lang="ru-RU" dirty="0"/>
              <a:t>Хотя цветовая модель CIE охватывает весь видимый спектр, она не является основой для задания цвета в цифровом виде. Перцепционные цветовые модели, которые наиболее известны художникам и дизайнерам, - HLS, HSV.</a:t>
            </a:r>
          </a:p>
        </p:txBody>
      </p:sp>
      <p:pic>
        <p:nvPicPr>
          <p:cNvPr id="32770" name="Picture 2" descr="http://solidstate.karelia.ru/~solidline/lections/images/info_02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2886075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spc="300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65678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Физическая природа цвета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Атрибуты цвета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Два способа смешивания цветов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Цветовая модель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Основные цветовые модели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Дополнительные цветовые модели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Сочетание цветов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Цветовая палитра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6. Дополнительные цветовые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00562" y="1071546"/>
            <a:ext cx="4186238" cy="55007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200" b="1" dirty="0"/>
              <a:t>HLS </a:t>
            </a:r>
            <a:r>
              <a:rPr lang="ru-RU" b="1" dirty="0"/>
              <a:t>(</a:t>
            </a:r>
            <a:r>
              <a:rPr lang="ru-RU" b="1" dirty="0" err="1"/>
              <a:t>Hue</a:t>
            </a:r>
            <a:r>
              <a:rPr lang="ru-RU" b="1" dirty="0"/>
              <a:t>, </a:t>
            </a:r>
            <a:r>
              <a:rPr lang="ru-RU" b="1" dirty="0" err="1"/>
              <a:t>Lightness</a:t>
            </a:r>
            <a:r>
              <a:rPr lang="ru-RU" b="1" dirty="0"/>
              <a:t>, </a:t>
            </a:r>
            <a:r>
              <a:rPr lang="ru-RU" b="1" dirty="0" err="1"/>
              <a:t>Saturation</a:t>
            </a:r>
            <a:r>
              <a:rPr lang="ru-RU" b="1" dirty="0"/>
              <a:t> - цветовой тон, светлота, насыщенность) - модель ориентированная на человека и обеспечивающая возможность явного задания требуемого оттенка цвета. </a:t>
            </a:r>
          </a:p>
          <a:p>
            <a:pPr marL="0" indent="0">
              <a:buNone/>
            </a:pPr>
            <a:r>
              <a:rPr lang="ru-RU" dirty="0"/>
              <a:t>Эта модель образует подпространство, представляющее собой двойной конус, в котором черный цвет задается вершиной нижнего конуса и соответствует значению L = 0, белый цвет максимальной интенсивности задается вершиной верхнего конуса и соответствует значению L = 1. Максимально интенсивные цветовые тона соответствуют основанию конусов с L = 0.5, что не совсем удобно. </a:t>
            </a:r>
            <a:br>
              <a:rPr lang="ru-RU" dirty="0"/>
            </a:br>
            <a:r>
              <a:rPr lang="ru-RU" dirty="0"/>
              <a:t>Цветовой тон H, аналогично системе HSV, задается углом поворота. </a:t>
            </a:r>
            <a:br>
              <a:rPr lang="ru-RU" dirty="0"/>
            </a:br>
            <a:r>
              <a:rPr lang="ru-RU" dirty="0"/>
              <a:t>Насыщенность S меняется в пределах от 0 до 1 и задается расстоянием от вертикальной оси L до боковой поверхности конуса. Т.е. максимально насыщенные цветовые цвета располагаются при L=0.5, S=1. В общем, систему HLS можно представить как полученную из HSV "вытягиванием" точки V=1, S=0, задающей белый цвет, вверх для</a:t>
            </a:r>
            <a:br>
              <a:rPr lang="ru-RU" dirty="0"/>
            </a:br>
            <a:r>
              <a:rPr lang="ru-RU" dirty="0"/>
              <a:t>образования верхнего конуса.</a:t>
            </a:r>
          </a:p>
        </p:txBody>
      </p:sp>
      <p:pic>
        <p:nvPicPr>
          <p:cNvPr id="30722" name="Picture 2" descr="http://solidstate.karelia.ru/~solidline/lections/images/info_02_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142984"/>
            <a:ext cx="4286281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6. Дополнительные цветовые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14810" y="1214422"/>
            <a:ext cx="4643470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900" b="1" dirty="0"/>
              <a:t>HSV </a:t>
            </a:r>
            <a:r>
              <a:rPr lang="ru-RU" b="1" dirty="0"/>
              <a:t>(</a:t>
            </a:r>
            <a:r>
              <a:rPr lang="ru-RU" b="1" dirty="0" err="1"/>
              <a:t>Hue</a:t>
            </a:r>
            <a:r>
              <a:rPr lang="ru-RU" b="1" dirty="0"/>
              <a:t>, </a:t>
            </a:r>
            <a:r>
              <a:rPr lang="ru-RU" b="1" dirty="0" err="1"/>
              <a:t>Saturation</a:t>
            </a:r>
            <a:r>
              <a:rPr lang="ru-RU" b="1" dirty="0"/>
              <a:t>, </a:t>
            </a:r>
            <a:r>
              <a:rPr lang="ru-RU" b="1" dirty="0" err="1"/>
              <a:t>Value</a:t>
            </a:r>
            <a:r>
              <a:rPr lang="ru-RU" b="1" dirty="0"/>
              <a:t> - цветовой тон, насыщенность, количество света или светлота) - модель, ориентированная на человека и обеспечивающая возможность явного задания требуемого оттенка цвета. </a:t>
            </a:r>
          </a:p>
          <a:p>
            <a:pPr marL="0" indent="0">
              <a:buNone/>
            </a:pPr>
            <a:r>
              <a:rPr lang="ru-RU" dirty="0"/>
              <a:t>Подпространство, определяемое данной моделью - перевернутый шестигранный конус. </a:t>
            </a:r>
            <a:br>
              <a:rPr lang="ru-RU" dirty="0"/>
            </a:br>
            <a:r>
              <a:rPr lang="ru-RU" dirty="0"/>
              <a:t>По вертикальной оси конуса задается V - светлота, меняющаяся от 0 до 1. Значению V = 0 соответствует вершина конуса, значению V = 1 - основание конуса; цвета при этом наиболее интенсивны. </a:t>
            </a:r>
            <a:br>
              <a:rPr lang="ru-RU" dirty="0"/>
            </a:br>
            <a:r>
              <a:rPr lang="ru-RU" dirty="0"/>
              <a:t>Цветовой тон H задается углом, отсчитываемым вокруг вертикальной оси. В частности, 0 - красный, 60 - желтый, 120 - зеленый, 180 - </a:t>
            </a:r>
            <a:r>
              <a:rPr lang="ru-RU" dirty="0" err="1"/>
              <a:t>голубой</a:t>
            </a:r>
            <a:r>
              <a:rPr lang="ru-RU" dirty="0"/>
              <a:t>, 240 - синий, 300 - пурпурный, т.е. дополнительные цвета расположены друг против друга (отличаются на 180 ). </a:t>
            </a:r>
            <a:br>
              <a:rPr lang="ru-RU" dirty="0"/>
            </a:br>
            <a:r>
              <a:rPr lang="ru-RU" dirty="0"/>
              <a:t>Насыщенность S определяет насколько близок цвет к "чистому" пигменту и меняется от 0 на вертикальной оси V до 1 на боковых гранях шестигранного конуса. </a:t>
            </a:r>
            <a:br>
              <a:rPr lang="ru-RU" dirty="0"/>
            </a:br>
            <a:r>
              <a:rPr lang="ru-RU" dirty="0"/>
              <a:t>Точка V = 0, в которой находится вершина конуса, соответствует черному цвету. Значение S при этом может быть любым в диапазоне 0-1. Точка с координатами V = 1, S = 0 - центр основания конуса соответствует белому цвету. Промежуточные значения координаты V при S=0, т.е. на оси конуса, соответствуют серым цветам. Если S = 0, то значение оттенка H считается неопределенным.</a:t>
            </a:r>
          </a:p>
        </p:txBody>
      </p:sp>
      <p:pic>
        <p:nvPicPr>
          <p:cNvPr id="29698" name="Picture 2" descr="http://solidstate.karelia.ru/~solidline/lections/images/info_02_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385765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Дополнительные цветовые модели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0591848"/>
              </p:ext>
            </p:extLst>
          </p:nvPr>
        </p:nvGraphicFramePr>
        <p:xfrm>
          <a:off x="457200" y="1219200"/>
          <a:ext cx="8507290" cy="1285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365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Цветовая</a:t>
                      </a:r>
                      <a:r>
                        <a:rPr lang="ru-RU" baseline="0" dirty="0"/>
                        <a:t> 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Расшифровка аббревиатуры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Где применяется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Особенности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59">
                <a:tc>
                  <a:txBody>
                    <a:bodyPr/>
                    <a:lstStyle/>
                    <a:p>
                      <a:r>
                        <a:rPr lang="ru-RU" sz="1600" b="1" dirty="0"/>
                        <a:t>L*a*b*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  <a:r>
                        <a:rPr lang="en-US" sz="1200" b="0" dirty="0"/>
                        <a:t>ightness,</a:t>
                      </a:r>
                      <a:endParaRPr lang="en-US" sz="1200" b="0" baseline="0" dirty="0"/>
                    </a:p>
                    <a:p>
                      <a:r>
                        <a:rPr lang="en-US" sz="1200" b="1" baseline="0" dirty="0"/>
                        <a:t>a </a:t>
                      </a:r>
                      <a:r>
                        <a:rPr lang="ru-RU" sz="1200" b="1" baseline="0" dirty="0"/>
                        <a:t>– </a:t>
                      </a:r>
                      <a:r>
                        <a:rPr lang="ru-RU" sz="1200" b="0" baseline="0" dirty="0"/>
                        <a:t>ось, идущая от зеленого к красному,</a:t>
                      </a:r>
                      <a:endParaRPr lang="en-US" sz="1200" b="0" baseline="0" dirty="0"/>
                    </a:p>
                    <a:p>
                      <a:r>
                        <a:rPr lang="en-US" sz="1200" b="1" baseline="0" dirty="0"/>
                        <a:t>b </a:t>
                      </a:r>
                      <a:r>
                        <a:rPr lang="en-US" sz="1200" b="0" baseline="0" dirty="0"/>
                        <a:t>– </a:t>
                      </a:r>
                      <a:r>
                        <a:rPr lang="ru-RU" sz="1200" b="0" baseline="0" dirty="0"/>
                        <a:t>ось, идущая от желтого к синему.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Применяется</a:t>
                      </a:r>
                      <a:r>
                        <a:rPr lang="ru-RU" sz="1200" baseline="0" dirty="0"/>
                        <a:t> в качестве промежуточного цветового пространства, через происходит конвертирование данных в другие цветовые пространства.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При преобразовании</a:t>
                      </a:r>
                      <a:r>
                        <a:rPr lang="ru-RU" sz="1200" baseline="0" dirty="0"/>
                        <a:t> </a:t>
                      </a:r>
                      <a:r>
                        <a:rPr lang="en-US" sz="1200" baseline="0" dirty="0"/>
                        <a:t>XYZ </a:t>
                      </a:r>
                      <a:r>
                        <a:rPr lang="ru-RU" sz="1200" baseline="0" dirty="0"/>
                        <a:t>в </a:t>
                      </a:r>
                      <a:r>
                        <a:rPr lang="en-US" sz="1200" baseline="0" dirty="0"/>
                        <a:t>Lab </a:t>
                      </a:r>
                      <a:r>
                        <a:rPr lang="ru-RU" sz="1200" baseline="0" dirty="0"/>
                        <a:t>используются формулы с кубическими корнями, из-за чего </a:t>
                      </a:r>
                      <a:r>
                        <a:rPr lang="en-US" sz="1200" baseline="0" dirty="0"/>
                        <a:t>Lab </a:t>
                      </a:r>
                      <a:r>
                        <a:rPr lang="ru-RU" sz="1200" baseline="0" dirty="0"/>
                        <a:t>становится нелинейной системой.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предоставляет возможность избирательного воздействия на отдельные цвета в изображении, усиления цветового контраста, незаменимыми являются и возможности, которые это цветовое пространство предоставляет для борьбы с </a:t>
                      </a:r>
                      <a:r>
                        <a:rPr kumimoji="0" lang="ru-RU" sz="1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шумом</a:t>
                      </a:r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kumimoji="0" lang="ru-R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цифровых фотографиях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85">
                <a:tc>
                  <a:txBody>
                    <a:bodyPr/>
                    <a:lstStyle/>
                    <a:p>
                      <a:r>
                        <a:rPr lang="ru-RU" sz="1600" b="1" dirty="0"/>
                        <a:t>YCbCr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 – </a:t>
                      </a:r>
                      <a:r>
                        <a:rPr lang="ru-RU" sz="1200" dirty="0"/>
                        <a:t>компонент яркости, </a:t>
                      </a:r>
                      <a:r>
                        <a:rPr lang="en-US" sz="1200" dirty="0" err="1"/>
                        <a:t>Cb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и </a:t>
                      </a:r>
                      <a:r>
                        <a:rPr lang="en-US" sz="1200" dirty="0"/>
                        <a:t>Cr – </a:t>
                      </a:r>
                      <a:r>
                        <a:rPr lang="ru-RU" sz="1200" dirty="0"/>
                        <a:t>являются</a:t>
                      </a:r>
                      <a:r>
                        <a:rPr lang="ru-RU" sz="1200" baseline="0" dirty="0"/>
                        <a:t> синей и красной цветоразностными компонентами.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/>
                        <a:t>Применяется в телевидении и служащая для сокращения передаваемой полосы частот за счет использования особенностей зрения.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является универсальным для улучшения любых типов искажения, а использование неподходящего цветового пространства может существенно снизить качество цветопередачи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Кодирование изображений в этой палитре существенно уменьшает количество информации, требуемой для воспроизведения изображения без существенной потери его качества.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0080">
                <a:tc>
                  <a:txBody>
                    <a:bodyPr/>
                    <a:lstStyle/>
                    <a:p>
                      <a:r>
                        <a:rPr lang="ru-RU" sz="1600" b="1" dirty="0"/>
                        <a:t>HSV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 err="1"/>
                        <a:t>H</a:t>
                      </a:r>
                      <a:r>
                        <a:rPr lang="ru-RU" sz="1200" b="0" dirty="0" err="1"/>
                        <a:t>ue</a:t>
                      </a:r>
                      <a:r>
                        <a:rPr lang="ru-RU" sz="1200" b="0" dirty="0"/>
                        <a:t>, </a:t>
                      </a:r>
                      <a:r>
                        <a:rPr lang="ru-RU" sz="1200" b="1" dirty="0" err="1"/>
                        <a:t>S</a:t>
                      </a:r>
                      <a:r>
                        <a:rPr lang="ru-RU" sz="1200" b="0" dirty="0" err="1"/>
                        <a:t>aturation</a:t>
                      </a:r>
                      <a:r>
                        <a:rPr lang="ru-RU" sz="1200" b="0" dirty="0"/>
                        <a:t>, </a:t>
                      </a:r>
                      <a:r>
                        <a:rPr lang="ru-RU" sz="1200" b="1" dirty="0" err="1"/>
                        <a:t>V</a:t>
                      </a:r>
                      <a:r>
                        <a:rPr lang="ru-RU" sz="1200" b="0" dirty="0" err="1"/>
                        <a:t>alue</a:t>
                      </a:r>
                      <a:r>
                        <a:rPr lang="ru-RU" sz="1200" b="0" dirty="0"/>
                        <a:t> - цветовой тон, насыщенность, количество света или светлота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Используется в программах компьютерной</a:t>
                      </a:r>
                      <a:r>
                        <a:rPr lang="ru-RU" sz="1200" baseline="0" dirty="0"/>
                        <a:t> графики, так как удобна для человека.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 симметрична, цветовые значения округлены, цвета в палитре не равноудалены,  в центре</a:t>
                      </a:r>
                      <a:r>
                        <a:rPr lang="ru-RU" sz="1200" baseline="0" dirty="0"/>
                        <a:t> не находится нейтральный серый.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Различие близких цветов можно отобразить другим путём — показать рядом несколько цветов, ненамного отличающихся своими компонентами.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58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YUV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 – </a:t>
                      </a:r>
                      <a:r>
                        <a:rPr lang="ru-RU" sz="1200" dirty="0"/>
                        <a:t>Яркость, </a:t>
                      </a:r>
                      <a:r>
                        <a:rPr lang="en-US" sz="1200" dirty="0"/>
                        <a:t>U </a:t>
                      </a:r>
                      <a:r>
                        <a:rPr lang="ru-RU" sz="1200" dirty="0"/>
                        <a:t>и </a:t>
                      </a:r>
                      <a:r>
                        <a:rPr lang="en-US" sz="1200" dirty="0"/>
                        <a:t>V – </a:t>
                      </a:r>
                      <a:r>
                        <a:rPr lang="ru-RU" sz="1200" dirty="0"/>
                        <a:t>два цветоразностных компонентов.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Используется обычно для</a:t>
                      </a:r>
                      <a:r>
                        <a:rPr lang="ru-RU" sz="1200" baseline="0" dirty="0"/>
                        <a:t> изображения контура цветного изображения на телевидении.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Полоса частот</a:t>
                      </a:r>
                      <a:r>
                        <a:rPr lang="ru-RU" sz="1200" baseline="0" dirty="0"/>
                        <a:t> </a:t>
                      </a:r>
                      <a:r>
                        <a:rPr lang="ru-RU" sz="1200" dirty="0"/>
                        <a:t>меньше</a:t>
                      </a:r>
                      <a:r>
                        <a:rPr lang="ru-RU" sz="1200" baseline="0" dirty="0"/>
                        <a:t> чем у других цветовых моделей.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 кодирует цветное изображение или видео, учитывающее человеческое восприятие, позволяя</a:t>
                      </a:r>
                      <a:r>
                        <a:rPr kumimoji="0" lang="ru-RU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маскировать более эффективно артефакты.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46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RYB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 – </a:t>
                      </a:r>
                      <a:r>
                        <a:rPr lang="ru-RU" sz="1200" dirty="0"/>
                        <a:t>красный, </a:t>
                      </a:r>
                      <a:r>
                        <a:rPr lang="en-US" sz="1200" dirty="0"/>
                        <a:t>Y – </a:t>
                      </a:r>
                      <a:r>
                        <a:rPr lang="ru-RU" sz="1200" dirty="0"/>
                        <a:t>желтый, </a:t>
                      </a:r>
                      <a:r>
                        <a:rPr lang="en-US" sz="1200" dirty="0"/>
                        <a:t>B – </a:t>
                      </a:r>
                      <a:r>
                        <a:rPr lang="ru-RU" sz="1200" dirty="0"/>
                        <a:t>белый.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Используется художниками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Недостаточный охват</a:t>
                      </a:r>
                      <a:r>
                        <a:rPr lang="ru-RU" sz="1200" baseline="0" dirty="0"/>
                        <a:t> оттенков цветов.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Она имела хождение, прежде всего, в </a:t>
                      </a:r>
                      <a:r>
                        <a:rPr kumimoji="0" lang="ru-R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Европе</a:t>
                      </a:r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времён </a:t>
                      </a:r>
                      <a:r>
                        <a:rPr kumimoji="0" lang="ru-R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Возрождения</a:t>
                      </a:r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вписывается в современные представления о восприятии </a:t>
                      </a:r>
                      <a:r>
                        <a:rPr kumimoji="0" lang="ru-R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спектра видимого света</a:t>
                      </a:r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трехстимульной модели </a:t>
                      </a:r>
                      <a:r>
                        <a:rPr kumimoji="0" lang="ru-RU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зрения.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LMS</a:t>
                      </a:r>
                    </a:p>
                    <a:p>
                      <a:pPr marL="0" algn="l" rtl="0" eaLnBrk="1" latinLnBrk="0" hangingPunct="1"/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Long, middle and short wavelength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 она в основном в медицине и научных работах, на практике не применяется.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Яркость цвета с цветным и черно-белым зрением, нашим личным, биологическим восприятием световых видимых более слабых лучей.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Конкретные функции </a:t>
                      </a:r>
                      <a:r>
                        <a:rPr lang="en-US" sz="1200" dirty="0"/>
                        <a:t>LMS </a:t>
                      </a:r>
                      <a:r>
                        <a:rPr lang="ru-RU" sz="1200" dirty="0"/>
                        <a:t>могут отличаться в зависимости от поля зрения и зрения человека.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20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7. Сочетание цветов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Существует несколько способов сочетания цветов. Рассмотрим 2 из них:</a:t>
            </a:r>
          </a:p>
          <a:p>
            <a:pPr marL="514350" indent="-514350">
              <a:buAutoNum type="arabicPeriod"/>
            </a:pPr>
            <a:r>
              <a:rPr lang="ru-RU" dirty="0"/>
              <a:t>Времена года</a:t>
            </a:r>
          </a:p>
          <a:p>
            <a:pPr marL="514350" indent="-514350">
              <a:buAutoNum type="arabicPeriod"/>
            </a:pPr>
            <a:r>
              <a:rPr lang="ru-RU" dirty="0"/>
              <a:t>Цветовой круг.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/>
          <a:lstStyle/>
          <a:p>
            <a:r>
              <a:rPr lang="ru-RU" dirty="0"/>
              <a:t>Осень, зима, весна, лета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3970784" cy="4606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холодные и теплые: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83810" y="5805264"/>
            <a:ext cx="2450219" cy="460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холодный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290690" y="5805264"/>
            <a:ext cx="1584176" cy="460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теплый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28" y="1412776"/>
            <a:ext cx="2857500" cy="4286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521342"/>
            <a:ext cx="2096225" cy="2609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52" y="4326964"/>
            <a:ext cx="1516048" cy="20201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" y="1729409"/>
            <a:ext cx="2191035" cy="361520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97" y="1817310"/>
            <a:ext cx="1879388" cy="15018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24" y="3433456"/>
            <a:ext cx="1523252" cy="2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4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7518"/>
            <a:ext cx="8244408" cy="61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6059016" cy="676672"/>
          </a:xfrm>
        </p:spPr>
        <p:txBody>
          <a:bodyPr>
            <a:normAutofit/>
          </a:bodyPr>
          <a:lstStyle/>
          <a:p>
            <a:r>
              <a:rPr lang="ru-RU" dirty="0"/>
              <a:t>Насыщенные и не насыщенные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5" y="1124744"/>
            <a:ext cx="3168873" cy="434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293244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733611" y="5468866"/>
            <a:ext cx="3181092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 не насыщенный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174127" y="5468866"/>
            <a:ext cx="2592288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насыщенный</a:t>
            </a:r>
          </a:p>
        </p:txBody>
      </p:sp>
    </p:spTree>
    <p:extLst>
      <p:ext uri="{BB962C8B-B14F-4D97-AF65-F5344CB8AC3E}">
        <p14:creationId xmlns:p14="http://schemas.microsoft.com/office/powerpoint/2010/main" val="257085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3682752" cy="604664"/>
          </a:xfrm>
        </p:spPr>
        <p:txBody>
          <a:bodyPr/>
          <a:lstStyle/>
          <a:p>
            <a:r>
              <a:rPr lang="ru-RU" dirty="0"/>
              <a:t>Цвета сезонов: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18230" y="5059213"/>
            <a:ext cx="2070072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Осень (насыщенные, теплые)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573875" y="5059213"/>
            <a:ext cx="2186981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Лето (не насыщенные, холодные)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30" y="911615"/>
            <a:ext cx="2070072" cy="403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25" y="911614"/>
            <a:ext cx="1858033" cy="403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79512" y="5059213"/>
            <a:ext cx="2245152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Весна ( не насыщенные, теплые)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424664" y="5059213"/>
            <a:ext cx="1715288" cy="6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Зима(насыщен-</a:t>
            </a:r>
            <a:r>
              <a:rPr lang="ru-RU" sz="1800" dirty="0" err="1"/>
              <a:t>ные</a:t>
            </a:r>
            <a:r>
              <a:rPr lang="ru-RU" sz="1800" dirty="0"/>
              <a:t>, холодные)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9" y="926335"/>
            <a:ext cx="2305935" cy="39428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75" y="911615"/>
            <a:ext cx="2186982" cy="38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1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969333"/>
            <a:ext cx="8424936" cy="1595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	В 1676 году Исаак Ньютон с помощью трёхгранной призмы разложил белый солнечный свет на цветовой спектр. Подобный спектр содержал красный, оранжевый, желтый, зеленый, синий, темно-синий, фиолетовый, все цвета за исключением пурпурного.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987824" y="116632"/>
            <a:ext cx="3029508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Цветовой круг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06489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760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5"/>
            <a:ext cx="8352928" cy="1152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	Эти три цвета являются </a:t>
            </a:r>
            <a:r>
              <a:rPr lang="ru-RU" sz="2000" b="1" dirty="0"/>
              <a:t>основными</a:t>
            </a:r>
            <a:r>
              <a:rPr lang="ru-RU" sz="2000" dirty="0"/>
              <a:t> </a:t>
            </a:r>
            <a:r>
              <a:rPr lang="ru-RU" sz="2000" b="1" dirty="0"/>
              <a:t>цветами</a:t>
            </a:r>
            <a:r>
              <a:rPr lang="ru-RU" sz="2000" dirty="0"/>
              <a:t> так как все последующие получаются производными от них.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0504"/>
            <a:ext cx="8492660" cy="48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04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pPr lvl="0"/>
            <a:br>
              <a:rPr lang="ru-RU" sz="3600" dirty="0"/>
            </a:br>
            <a:r>
              <a:rPr lang="fr-FR" sz="3600" b="1" dirty="0"/>
              <a:t>1. </a:t>
            </a:r>
            <a:r>
              <a:rPr lang="ru-RU" sz="3600" b="1" dirty="0"/>
              <a:t>Физическая природа цвета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Цвет обладает корпускулярно-волновым дуализмом 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(частица и волна одновременно)</a:t>
            </a:r>
          </a:p>
          <a:p>
            <a:pPr marL="0" indent="0" algn="ctr">
              <a:lnSpc>
                <a:spcPct val="170000"/>
              </a:lnSpc>
              <a:buNone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Почему мы видим белый, черный, красный и синий цвет?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Из-за различных длин волн света, какие длины волн предмет больше отражает, то мы цвет и увидим. Если отражает все цвета, то мы видим белый свет, если поглощает все цвета, то мы видим черный цвет (белый свет включает в себя все остальные цвета).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Спектральный анализ – что это?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Это опыт, доказывающий, что белый цвета включает в себя все остальные цвета (цвета радуги).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Бывает ли идеально белый и черный цвет?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Нет, предметов, которые полностью поглощают или отражают свет не существует.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Чем отличаются ахроматические и хроматические цвета?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Ахроматические цвета – это белый и черный цвета и цвета их смешивания. Хроматические цвета – это красный, синий и зеленый, а также цвета их смешивания.</a:t>
            </a:r>
            <a:br>
              <a:rPr lang="ru-RU" sz="2400" b="1" dirty="0"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405" y="18864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/>
              <a:t>	При смешивание основных цветов Желтый + красный, красный + синий, синий + желтый, мы получаем </a:t>
            </a:r>
            <a:r>
              <a:rPr lang="ru-RU" sz="2000" b="1" dirty="0"/>
              <a:t>составные цвета</a:t>
            </a:r>
            <a:r>
              <a:rPr lang="ru-RU" sz="2000" dirty="0"/>
              <a:t> – это оранжевый, фиолетовый и зеленый.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1844824"/>
            <a:ext cx="72882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96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/>
              <a:t>	Пустые слоты заливаются </a:t>
            </a:r>
            <a:r>
              <a:rPr lang="ru-RU" sz="2400" b="1" dirty="0"/>
              <a:t>цветами третьего порядка</a:t>
            </a:r>
            <a:r>
              <a:rPr lang="ru-RU" sz="2400" dirty="0"/>
              <a:t> которые получаются при смешивании основных цветов и составных.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83" y="1556792"/>
            <a:ext cx="7478713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73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476672"/>
            <a:ext cx="72968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Таким образом получается правильный цветовой круг.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ru-RU" sz="27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2" name="Picture 4" descr="цветовой круг, сочетание цве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38629"/>
            <a:ext cx="6696744" cy="53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0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414536"/>
            <a:ext cx="864096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Насыщенность цвета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Цвет может быть светлее или темнее. Другими словами, цвет имеет насыщенность. Чтобы показать насыщенность, цветовой круг имеет несколько колец; два больших кольца для темных оттенков и два маленьких для светлых.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ru-RU" sz="19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Насыщенность цвета, сочетание цве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5899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6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826" y="56574"/>
            <a:ext cx="86666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Сочетания цветов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Существует шесть основных сочетаний цветов. Каждое из них может дать бесконечное количество различных цветовых палитр.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</p:txBody>
      </p:sp>
      <p:pic>
        <p:nvPicPr>
          <p:cNvPr id="9218" name="Picture 2" descr="Сочетание цве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0013"/>
            <a:ext cx="8208912" cy="46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8. Цветовая палитра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Цветовая палитра</a:t>
            </a:r>
            <a:r>
              <a:rPr lang="ru-RU" sz="2000" dirty="0"/>
              <a:t> (палитра цвета) — фиксированный набор (диапазон) </a:t>
            </a:r>
            <a:r>
              <a:rPr lang="ru-RU" sz="2000" dirty="0">
                <a:hlinkClick r:id="rId2" tooltip="Цвет"/>
              </a:rPr>
              <a:t>цветов</a:t>
            </a:r>
            <a:r>
              <a:rPr lang="ru-RU" sz="2000" dirty="0"/>
              <a:t> и </a:t>
            </a:r>
            <a:r>
              <a:rPr lang="ru-RU" sz="2000" dirty="0">
                <a:hlinkClick r:id="rId3" tooltip="Оттенок"/>
              </a:rPr>
              <a:t>оттенков</a:t>
            </a:r>
            <a:r>
              <a:rPr lang="ru-RU" sz="2000" dirty="0"/>
              <a:t>, имеющий физическую или цифровую реализацию в том или ином виде (например, </a:t>
            </a:r>
            <a:r>
              <a:rPr lang="ru-RU" sz="2000" dirty="0">
                <a:hlinkClick r:id="rId4" tooltip="Атлас цветов"/>
              </a:rPr>
              <a:t>атлас цветов</a:t>
            </a:r>
            <a:r>
              <a:rPr lang="ru-RU" sz="2000" dirty="0"/>
              <a:t>, </a:t>
            </a:r>
            <a:r>
              <a:rPr lang="ru-RU" sz="2000" dirty="0">
                <a:hlinkClick r:id="rId5" tooltip="Палитра (компьютерная графика)"/>
              </a:rPr>
              <a:t>системная цветовая палитра</a:t>
            </a:r>
            <a:r>
              <a:rPr lang="ru-RU" sz="2000" dirty="0"/>
              <a:t>, </a:t>
            </a:r>
            <a:r>
              <a:rPr lang="ru-RU" sz="2000" dirty="0">
                <a:hlinkClick r:id="rId6" tooltip="Колористический паспорт"/>
              </a:rPr>
              <a:t>Московская цветовая палитра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1600" dirty="0"/>
              <a:t>Когда публичная печать в первой 20 века стала переходить на цветной формат, возникла потребность в подборе качественной и удобной для использования цветовой палитры. Типографии, которые желали производить свой товар по новым критериям, были разбросаны по всему миру, и надо было как-то </a:t>
            </a:r>
            <a:r>
              <a:rPr lang="ru-RU" sz="1600" dirty="0" err="1"/>
              <a:t>стандатизировать</a:t>
            </a:r>
            <a:r>
              <a:rPr lang="ru-RU" sz="1600" dirty="0"/>
              <a:t> их работу.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Существуют три основные </a:t>
            </a:r>
            <a:r>
              <a:rPr lang="ru-RU" dirty="0">
                <a:hlinkClick r:id="rId7" tooltip="Палитра"/>
              </a:rPr>
              <a:t>палитры</a:t>
            </a:r>
            <a:r>
              <a:rPr lang="ru-RU" dirty="0"/>
              <a:t> цветов :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Самая известная и популярная — </a:t>
            </a:r>
            <a:r>
              <a:rPr lang="ru-RU" dirty="0">
                <a:hlinkClick r:id="rId8" tooltip="RAL"/>
              </a:rPr>
              <a:t>RAL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Более современная и быстрорастущая </a:t>
            </a:r>
            <a:r>
              <a:rPr lang="ru-RU" dirty="0">
                <a:hlinkClick r:id="rId9" tooltip="NCS"/>
              </a:rPr>
              <a:t>NCS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10"/>
              </a:rPr>
              <a:t>Pantone</a:t>
            </a:r>
            <a:r>
              <a:rPr lang="en-US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4948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230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8. Цветовая палитра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784976" cy="60932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1. Самая известная и популярная — </a:t>
            </a:r>
            <a:r>
              <a:rPr lang="ru-RU" dirty="0">
                <a:hlinkClick r:id="rId2" tooltip="RAL"/>
              </a:rPr>
              <a:t>RAL</a:t>
            </a:r>
            <a:r>
              <a:rPr lang="ru-RU" dirty="0"/>
              <a:t>. Впервые стандарт RAL был представлен в </a:t>
            </a:r>
            <a:r>
              <a:rPr lang="ru-RU" dirty="0">
                <a:hlinkClick r:id="rId3" tooltip="1927 год"/>
              </a:rPr>
              <a:t>1927 году</a:t>
            </a:r>
            <a:r>
              <a:rPr lang="ru-RU" dirty="0"/>
              <a:t> Немецким Институтом Гарантий Качества и Сертификации (</a:t>
            </a:r>
            <a:r>
              <a:rPr lang="ru-RU" dirty="0" err="1"/>
              <a:t>Райхс-Аусшус</a:t>
            </a:r>
            <a:r>
              <a:rPr lang="ru-RU" dirty="0"/>
              <a:t> </a:t>
            </a:r>
            <a:r>
              <a:rPr lang="ru-RU" dirty="0" err="1"/>
              <a:t>фюр</a:t>
            </a:r>
            <a:r>
              <a:rPr lang="ru-RU" dirty="0"/>
              <a:t> </a:t>
            </a:r>
            <a:r>
              <a:rPr lang="ru-RU" dirty="0" err="1"/>
              <a:t>Лифербедингунген</a:t>
            </a:r>
            <a:r>
              <a:rPr lang="ru-RU" dirty="0"/>
              <a:t> — RAL) по просьбе производителей лакокрасочной продукции. Институт установил стандарт на цветовое пространство, разделив его на диапазоны и обозначив каждый цвет однозначным цифровым индексом. Номера четырёхзначные, (№ XXXX) где 1xxx — жёлтые (27 </a:t>
            </a:r>
            <a:r>
              <a:rPr lang="ru-RU" dirty="0" err="1"/>
              <a:t>шт</a:t>
            </a:r>
            <a:r>
              <a:rPr lang="ru-RU" dirty="0"/>
              <a:t>) , 2xxx — оранжевые (12 </a:t>
            </a:r>
            <a:r>
              <a:rPr lang="ru-RU" dirty="0" err="1"/>
              <a:t>шт</a:t>
            </a:r>
            <a:r>
              <a:rPr lang="ru-RU" dirty="0"/>
              <a:t>), 3xxx — красные (22 </a:t>
            </a:r>
            <a:r>
              <a:rPr lang="ru-RU" dirty="0" err="1"/>
              <a:t>шт</a:t>
            </a:r>
            <a:r>
              <a:rPr lang="ru-RU" dirty="0"/>
              <a:t>), 4xxx — фиолетовые (10 </a:t>
            </a:r>
            <a:r>
              <a:rPr lang="ru-RU" dirty="0" err="1"/>
              <a:t>шт</a:t>
            </a:r>
            <a:r>
              <a:rPr lang="ru-RU" dirty="0"/>
              <a:t>), 5xxx — синие (23 </a:t>
            </a:r>
            <a:r>
              <a:rPr lang="ru-RU" dirty="0" err="1"/>
              <a:t>шт</a:t>
            </a:r>
            <a:r>
              <a:rPr lang="ru-RU" dirty="0"/>
              <a:t>), 6xxx — зеленые (32 </a:t>
            </a:r>
            <a:r>
              <a:rPr lang="ru-RU" dirty="0" err="1"/>
              <a:t>шт</a:t>
            </a:r>
            <a:r>
              <a:rPr lang="ru-RU" dirty="0"/>
              <a:t>), 7xxx — серые (37 </a:t>
            </a:r>
            <a:r>
              <a:rPr lang="ru-RU" dirty="0" err="1"/>
              <a:t>шт</a:t>
            </a:r>
            <a:r>
              <a:rPr lang="ru-RU" dirty="0"/>
              <a:t>), 8xxx — коричневые (19 </a:t>
            </a:r>
            <a:r>
              <a:rPr lang="ru-RU" dirty="0" err="1"/>
              <a:t>шт</a:t>
            </a:r>
            <a:r>
              <a:rPr lang="ru-RU" dirty="0"/>
              <a:t>), 9xxx — светлые и тёмные (12шт). Для определения цвета по системе RAL издаются </a:t>
            </a:r>
            <a:r>
              <a:rPr lang="ru-RU" dirty="0" err="1"/>
              <a:t>вееры</a:t>
            </a:r>
            <a:r>
              <a:rPr lang="ru-RU" dirty="0"/>
              <a:t>, каталоги и программное обеспечение. Всего содержится более двух тысяч оттенков по RAL.</a:t>
            </a:r>
          </a:p>
          <a:p>
            <a:pPr marL="0" indent="0">
              <a:buNone/>
            </a:pPr>
            <a:r>
              <a:rPr lang="ru-RU" dirty="0"/>
              <a:t>2. Более современная и быстрорастущая </a:t>
            </a:r>
            <a:r>
              <a:rPr lang="ru-RU" dirty="0">
                <a:hlinkClick r:id="rId4" tooltip="NCS"/>
              </a:rPr>
              <a:t>NCS</a:t>
            </a:r>
            <a:r>
              <a:rPr lang="ru-RU" dirty="0"/>
              <a:t> (англ. </a:t>
            </a:r>
            <a:r>
              <a:rPr lang="ru-RU" dirty="0" err="1"/>
              <a:t>Natural</a:t>
            </a:r>
            <a:r>
              <a:rPr lang="ru-RU" dirty="0"/>
              <a:t> </a:t>
            </a:r>
            <a:r>
              <a:rPr lang="ru-RU" dirty="0" err="1"/>
              <a:t>Color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естественная система цвета). Эта цветовая модель была предложенная Скандинавским институтом цвета (</a:t>
            </a:r>
            <a:r>
              <a:rPr lang="ru-RU" dirty="0" err="1"/>
              <a:t>Skandinaviska</a:t>
            </a:r>
            <a:r>
              <a:rPr lang="ru-RU" dirty="0"/>
              <a:t> </a:t>
            </a:r>
            <a:r>
              <a:rPr lang="ru-RU" dirty="0" err="1"/>
              <a:t>Färginstitutet</a:t>
            </a:r>
            <a:r>
              <a:rPr lang="ru-RU" dirty="0"/>
              <a:t> AB), Стокгольм, Швеция в 1979 году. Она основана на системе противоположных цветов и нашла широкое применение в промышленности для описания цвета продукции. При описании цвета по NCS используются шесть простых цветов: </a:t>
            </a:r>
            <a:r>
              <a:rPr lang="ru-RU" dirty="0">
                <a:hlinkClick r:id="rId5" tooltip="Белый цвет"/>
              </a:rPr>
              <a:t>белый</a:t>
            </a:r>
            <a:r>
              <a:rPr lang="ru-RU" dirty="0"/>
              <a:t>, </a:t>
            </a:r>
            <a:r>
              <a:rPr lang="ru-RU" dirty="0">
                <a:hlinkClick r:id="rId6" tooltip="Чёрный цвет"/>
              </a:rPr>
              <a:t>чёрный</a:t>
            </a:r>
            <a:r>
              <a:rPr lang="ru-RU" dirty="0"/>
              <a:t>, </a:t>
            </a:r>
            <a:r>
              <a:rPr lang="ru-RU" dirty="0">
                <a:hlinkClick r:id="rId7" tooltip="Красный цвет"/>
              </a:rPr>
              <a:t>красный</a:t>
            </a:r>
            <a:r>
              <a:rPr lang="ru-RU" dirty="0"/>
              <a:t>, </a:t>
            </a:r>
            <a:r>
              <a:rPr lang="ru-RU" dirty="0">
                <a:hlinkClick r:id="rId8" tooltip="Жёлтый цвет"/>
              </a:rPr>
              <a:t>жёлтый</a:t>
            </a:r>
            <a:r>
              <a:rPr lang="ru-RU" dirty="0"/>
              <a:t>, </a:t>
            </a:r>
            <a:r>
              <a:rPr lang="ru-RU" dirty="0">
                <a:hlinkClick r:id="rId9" tooltip="Зелёный цвет"/>
              </a:rPr>
              <a:t>зелёный</a:t>
            </a:r>
            <a:r>
              <a:rPr lang="ru-RU" dirty="0"/>
              <a:t> и </a:t>
            </a:r>
            <a:r>
              <a:rPr lang="ru-RU" dirty="0">
                <a:hlinkClick r:id="rId10" tooltip="Голубой цвет"/>
              </a:rPr>
              <a:t>голубой</a:t>
            </a:r>
            <a:r>
              <a:rPr lang="ru-RU" dirty="0"/>
              <a:t> (то есть таких, которые нельзя описать сочетанием двух других). Все остальные цвета представлены сочетанием основных (например, </a:t>
            </a:r>
            <a:r>
              <a:rPr lang="ru-RU" dirty="0">
                <a:hlinkClick r:id="rId11" tooltip="Оранжевый цвет"/>
              </a:rPr>
              <a:t>оранжевый</a:t>
            </a:r>
            <a:r>
              <a:rPr lang="ru-RU" dirty="0"/>
              <a:t> — одновременно красноватый и желтоватый). Это облегчает интуитивное понимание цвета из его кодированной записи, в то время как в таких системах как RGB мысленная визуализация цвета по трём цифрам довольно сложна. В описании цвета учитывается близость к черному — темнота цвета, чистота цвета (</a:t>
            </a:r>
            <a:r>
              <a:rPr lang="ru-RU" dirty="0">
                <a:hlinkClick r:id="rId12" tooltip="Насыщенность (цвет)"/>
              </a:rPr>
              <a:t>насыщенность</a:t>
            </a:r>
            <a:r>
              <a:rPr lang="ru-RU" dirty="0"/>
              <a:t>) и процентное соотношение между двумя основными цветами. Полная запись цвета может также включать кодовую букву, обозначающую версию стандарта NCS. Для определения цвета по системе NCS издаются каталоги и программное обеспечение. Последняя редакция цветового веера содержит 1950 цветов.</a:t>
            </a:r>
          </a:p>
          <a:p>
            <a:pPr marL="0" indent="0">
              <a:buNone/>
            </a:pPr>
            <a:r>
              <a:rPr lang="ru-RU" dirty="0"/>
              <a:t>3. </a:t>
            </a:r>
            <a:r>
              <a:rPr lang="ru-RU" dirty="0" err="1">
                <a:hlinkClick r:id="rId13" tooltip="Pantone"/>
              </a:rPr>
              <a:t>Pantone</a:t>
            </a:r>
            <a:r>
              <a:rPr lang="ru-RU" dirty="0"/>
              <a:t>. Используется в основном в полиграфии. Разработанная американской фирмой </a:t>
            </a:r>
            <a:r>
              <a:rPr lang="ru-RU" dirty="0" err="1"/>
              <a:t>Pantone</a:t>
            </a:r>
            <a:r>
              <a:rPr lang="ru-RU" dirty="0"/>
              <a:t> </a:t>
            </a:r>
            <a:r>
              <a:rPr lang="ru-RU" dirty="0" err="1"/>
              <a:t>Inc</a:t>
            </a:r>
            <a:r>
              <a:rPr lang="ru-RU" dirty="0"/>
              <a:t> в середине XX века. Использует цифровую идентификацию цветов изображения для полиграфии печати как смесевыми, так и </a:t>
            </a:r>
            <a:r>
              <a:rPr lang="ru-RU" dirty="0" err="1"/>
              <a:t>триадными</a:t>
            </a:r>
            <a:r>
              <a:rPr lang="ru-RU" dirty="0"/>
              <a:t> красками. Эталонные пронумерованные цвета напечатаны в специальной книге, страницы которой веерообразно раскладываются. Существует множество каталогов образцов цветов </a:t>
            </a:r>
            <a:r>
              <a:rPr lang="ru-RU" dirty="0" err="1"/>
              <a:t>Pantone</a:t>
            </a:r>
            <a:r>
              <a:rPr lang="ru-RU" dirty="0"/>
              <a:t>, каждый из которых рассчитан на определённые условия печати. Например, для печати на мелованной, немелованной бумаге, каталог для металлизированных красок (золотая, серебряная) и т. д. Производитель настаивает на том, что «веера» необходимо ежегодно заменять, так как за это время процесс выцветания и истирания изображения делает цвета неточными.</a:t>
            </a:r>
          </a:p>
        </p:txBody>
      </p:sp>
    </p:spTree>
    <p:extLst>
      <p:ext uri="{BB962C8B-B14F-4D97-AF65-F5344CB8AC3E}">
        <p14:creationId xmlns:p14="http://schemas.microsoft.com/office/powerpoint/2010/main" val="22065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4380"/>
          </a:xfrm>
        </p:spPr>
        <p:txBody>
          <a:bodyPr>
            <a:normAutofit fontScale="90000"/>
          </a:bodyPr>
          <a:lstStyle/>
          <a:p>
            <a:pPr lvl="0"/>
            <a:r>
              <a:rPr lang="fr-FR" b="1" dirty="0"/>
              <a:t>1. </a:t>
            </a:r>
            <a:r>
              <a:rPr lang="ru-RU" b="1" dirty="0"/>
              <a:t>Физическая природа цвета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229600" cy="515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мы видим излучение со всеми длинами волн, то наш мозг воспринимает это как «белый», а когда какие-то волны отсутствуют, мы видим черный цвет. </a:t>
            </a:r>
            <a:r>
              <a:rPr lang="ru-RU" sz="2000" dirty="0">
                <a:solidFill>
                  <a:srgbClr val="FF0000"/>
                </a:solidFill>
              </a:rPr>
              <a:t>Какого цвета свет отражает объект, тот мы и увидим.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6357950" cy="398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Ахроматические цвета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Оттенки серого (в диапазоне белый — черный) носят парадоксальное название ахроматических (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 греч. </a:t>
            </a:r>
            <a:r>
              <a:rPr lang="ru-RU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α- 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отрицательная частица + </a:t>
            </a:r>
            <a:r>
              <a:rPr lang="ru-RU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χρώμα 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 цвет, то есть бесцветных)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цветов. Наиболее ярким ахроматическим цветом является 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белый (ну обозначим его красным),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наиболее тёмным — 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чёрный.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Можно заметить, что при максимальном снижении насыщенности, тон (отношение к определённому цвету спектра) оттенка становится неразличимым.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 algn="ctr">
              <a:buNone/>
            </a:pPr>
            <a:r>
              <a:rPr lang="ru-RU" sz="2400" b="1" dirty="0"/>
              <a:t>А какие цвета называют хроматическими?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428604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/>
              <a:t>1. </a:t>
            </a:r>
            <a:r>
              <a:rPr lang="ru-RU" sz="3200" b="1" dirty="0"/>
              <a:t>Физическая природа цвета </a:t>
            </a:r>
            <a:endParaRPr lang="ru-RU" sz="3200" dirty="0"/>
          </a:p>
        </p:txBody>
      </p:sp>
      <p:pic>
        <p:nvPicPr>
          <p:cNvPr id="9" name="Picture 2" descr="C:\Documents and Settings\Admin\Мои документы\Мои рисунки\Безымянный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54006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47774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3600" b="1" dirty="0"/>
              <a:t>2. Атрибуты цвета (основные характеристики цвета)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87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Яркость – </a:t>
            </a:r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добавляем черный и белый цвет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Каждый цвет обладает количественно измеряемыми физическими характеристиками (спектральный состав, яркость):</a:t>
            </a: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Одинаково насыщенные оттенки, относимые к одному и тому же цвету спектра, могут отличаться друг от друга степенью яркости. К примеру, при уменьшении яркости синий цвет постепенно приближается к чёрному.  Любой цвет при максимальном снижении яркости становится чёрным. Следует отметить, что яркость, как и прочие цветовые характеристики реального окрашенного объекта, значительно зависят от субъективных причин, обусловленных психологией восприятия. Так, к примеру синий цвет при соседстве с жёлтым кажется более ярким.</a:t>
            </a: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6" name="Picture 3" descr="C:\Documents and Settings\Admin\Рабочий стол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43498"/>
            <a:ext cx="52562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47774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3600" b="1" dirty="0"/>
              <a:t>2. Атрибуты цвета (основные характеристики цвета)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8711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2. </a:t>
            </a: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Насыщенность – </a:t>
            </a:r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добавляем серый</a:t>
            </a:r>
          </a:p>
          <a:p>
            <a:pPr marL="342900" indent="-342900">
              <a:buNone/>
            </a:pPr>
            <a:endParaRPr lang="ru-RU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Два оттенка одного тона могут различаться степенью блёклости. Например, при уменьшении насыщенности синий цвет приближается к серому.</a:t>
            </a: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Насыщенность или чистота, определяет степень полной выраженности цветового тона.  Чем насыщеннее цвет тем больше он отличается от ахроматического цвета. </a:t>
            </a: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" name="Picture 4" descr="C:\Documents and Settings\Admin\Рабочий стол\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996952"/>
            <a:ext cx="745385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47774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3600" b="1" dirty="0"/>
              <a:t>2. Атрибуты цвета (основные характеристики цвета)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0139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3000" b="1" dirty="0">
                <a:cs typeface="Times New Roman" pitchFamily="18" charset="0"/>
              </a:rPr>
              <a:t>3. Цветовой тон – </a:t>
            </a:r>
            <a:r>
              <a:rPr lang="ru-RU" sz="3000" b="1" dirty="0">
                <a:solidFill>
                  <a:srgbClr val="FF0000"/>
                </a:solidFill>
                <a:cs typeface="Times New Roman" pitchFamily="18" charset="0"/>
              </a:rPr>
              <a:t>название цвета в спектре</a:t>
            </a:r>
          </a:p>
          <a:p>
            <a:pPr algn="ctr">
              <a:buNone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Цветовой тон - совокупность цветовых оттенков, сходных одним и тем же цветом спектра.</a:t>
            </a:r>
          </a:p>
          <a:p>
            <a:pPr>
              <a:buNone/>
            </a:pP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Любой хроматический цвет может быть отнесён к какому-либо определённому спектральному цвету. Оттенки, сходные с одним и тем же цветом спектра (но различающиеся, например, насыщенностью и яркостью), принадлежат к одному и тому же тону. При изменении тона, к примеру, синего цвета в зеленую сторону спектра он сменяется голубым, в обратную — фиолетовым.  </a:t>
            </a: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	     	     	     	</a:t>
            </a: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6" name="Picture 3" descr="C:\Documents and Settings\Admin\Рабочий стол\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806767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00132"/>
          </a:xfrm>
        </p:spPr>
        <p:txBody>
          <a:bodyPr>
            <a:normAutofit fontScale="90000"/>
          </a:bodyPr>
          <a:lstStyle/>
          <a:p>
            <a:pPr lvl="0"/>
            <a:br>
              <a:rPr lang="ru-RU" dirty="0"/>
            </a:br>
            <a:r>
              <a:rPr lang="ru-RU" b="1" dirty="0">
                <a:solidFill>
                  <a:schemeClr val="tx1"/>
                </a:solidFill>
              </a:rPr>
              <a:t>3. </a:t>
            </a:r>
            <a:r>
              <a:rPr lang="ru-RU" sz="3600" b="1" dirty="0">
                <a:solidFill>
                  <a:schemeClr val="tx1"/>
                </a:solidFill>
              </a:rPr>
              <a:t>Два способа смешивания цветов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8711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 typeface="Wingdings 2" pitchFamily="18" charset="2"/>
              <a:buNone/>
            </a:pP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oadway" pitchFamily="82" charset="0"/>
              </a:rPr>
              <a:t>Аддитивное смешение цветов</a:t>
            </a:r>
          </a:p>
          <a:p>
            <a:pPr marL="0" indent="0">
              <a:lnSpc>
                <a:spcPct val="90000"/>
              </a:lnSpc>
              <a:buNone/>
            </a:pPr>
            <a:endParaRPr lang="ru-RU" sz="800" b="1" dirty="0">
              <a:effectLst>
                <a:outerShdw blurRad="38100" dist="38100" dir="2700000" algn="tl">
                  <a:srgbClr val="C0C0C0"/>
                </a:outerShdw>
              </a:effectLst>
              <a:latin typeface="Eras Bold ITC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Аддитивное смешение цветов (от франц.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Addition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– сложение) – получается при сложение световых потоков. В Англии основными цветами долго считали красный, жёлтый и синий, лишь 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в 1860 г. Максвелл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ввел аддитивную систему RGB (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красный, </a:t>
            </a:r>
            <a:r>
              <a:rPr lang="ru-R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зелёный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, 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синий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). Эта система в настоящее время доминирует в системах цветовоспроизведения для мониторов и телевизоров.</a:t>
            </a: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Blue, </a:t>
            </a:r>
            <a:r>
              <a:rPr 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Green</a:t>
            </a:r>
            <a:endParaRPr lang="ru-RU" sz="18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  <a:buNone/>
            </a:pPr>
            <a:r>
              <a:rPr lang="ru-RU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oadway" pitchFamily="82" charset="0"/>
              </a:rPr>
              <a:t>Субтрактивное</a:t>
            </a:r>
            <a:r>
              <a:rPr lang="ru-R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oadway" pitchFamily="82" charset="0"/>
              </a:rPr>
              <a:t> смешение цветов</a:t>
            </a:r>
          </a:p>
          <a:p>
            <a:pPr marL="0" indent="0">
              <a:buNone/>
            </a:pPr>
            <a:endParaRPr lang="ru-RU" sz="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itchFamily="34" charset="0"/>
            </a:endParaRPr>
          </a:p>
          <a:p>
            <a:pPr marL="0" indent="0">
              <a:buNone/>
            </a:pPr>
            <a:r>
              <a:rPr lang="ru-RU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Субтрактивное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смешение цветов (от лат.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Subtractio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– 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вычитание) можно получить при механическом смешении красок или путем наложения в печати одной на другую прозрачных красок. 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В 1951 г. </a:t>
            </a:r>
            <a:r>
              <a:rPr lang="ru-RU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Энди</a:t>
            </a:r>
            <a:r>
              <a:rPr lang="ru-R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Мюллер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предложил </a:t>
            </a:r>
            <a:r>
              <a:rPr lang="ru-RU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субтрактивную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систему CMYK 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(сине-</a:t>
            </a:r>
            <a:r>
              <a:rPr lang="ru-R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зелёный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, </a:t>
            </a:r>
            <a:r>
              <a:rPr lang="ru-RU" sz="1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пурпурный,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</a:t>
            </a:r>
            <a:r>
              <a:rPr lang="ru-RU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жёлтый,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 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чёрный</a:t>
            </a:r>
            <a:r>
              <a:rPr lang="ru-R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), 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itchFamily="34" charset="0"/>
              </a:rPr>
              <a:t>которая имела преимущества в полиграфии и цветной фотографии, и потому быстро «прижилась</a:t>
            </a:r>
            <a:r>
              <a:rPr lang="ru-RU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».</a:t>
            </a: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2252</TotalTime>
  <Words>3647</Words>
  <Application>Microsoft Office PowerPoint</Application>
  <PresentationFormat>Экран (4:3)</PresentationFormat>
  <Paragraphs>203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8" baseType="lpstr">
      <vt:lpstr>Arial</vt:lpstr>
      <vt:lpstr>Bookman Old Style</vt:lpstr>
      <vt:lpstr>Broadway</vt:lpstr>
      <vt:lpstr>Calibri</vt:lpstr>
      <vt:lpstr>Cambria</vt:lpstr>
      <vt:lpstr>Eras Bold ITC</vt:lpstr>
      <vt:lpstr>Gill Sans MT</vt:lpstr>
      <vt:lpstr>Times New Roman</vt:lpstr>
      <vt:lpstr>Wingdings</vt:lpstr>
      <vt:lpstr>Wingdings 2</vt:lpstr>
      <vt:lpstr>Wingdings 3</vt:lpstr>
      <vt:lpstr>Начальная</vt:lpstr>
      <vt:lpstr>ЦВЕТ  в компьютерной графики </vt:lpstr>
      <vt:lpstr>План лекции</vt:lpstr>
      <vt:lpstr> 1. Физическая природа цвета</vt:lpstr>
      <vt:lpstr>1. Физическая природа цвета  </vt:lpstr>
      <vt:lpstr> </vt:lpstr>
      <vt:lpstr> 2. Атрибуты цвета (основные характеристики цвета)  </vt:lpstr>
      <vt:lpstr> 2. Атрибуты цвета (основные характеристики цвета)  </vt:lpstr>
      <vt:lpstr> 2. Атрибуты цвета (основные характеристики цвета)  </vt:lpstr>
      <vt:lpstr> 3. Два способа смешивания цветов </vt:lpstr>
      <vt:lpstr>3. Два способа смешивания цветов </vt:lpstr>
      <vt:lpstr>4. Цветовая модель </vt:lpstr>
      <vt:lpstr>4. Цветовая модель</vt:lpstr>
      <vt:lpstr>4. Цветовая модель </vt:lpstr>
      <vt:lpstr>5. Основные цветовые модели </vt:lpstr>
      <vt:lpstr>5. Основные цветовые модели</vt:lpstr>
      <vt:lpstr>5. Основные цветовые модели</vt:lpstr>
      <vt:lpstr>6. Дополнительные цветовые модели</vt:lpstr>
      <vt:lpstr>6. Дополнительные цветовые модели</vt:lpstr>
      <vt:lpstr>6. Дополнительные цветовые модели</vt:lpstr>
      <vt:lpstr>6. Дополнительные цветовые модели</vt:lpstr>
      <vt:lpstr>6. Дополнительные цветовые модели</vt:lpstr>
      <vt:lpstr>Дополнительные цветовые модели</vt:lpstr>
      <vt:lpstr>7. Сочетание цветов </vt:lpstr>
      <vt:lpstr>Осень, зима, весна, 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Пустые слоты заливаются цветами третьего порядка которые получаются при смешивании основных цветов и составных.</vt:lpstr>
      <vt:lpstr>Презентация PowerPoint</vt:lpstr>
      <vt:lpstr>Презентация PowerPoint</vt:lpstr>
      <vt:lpstr>Презентация PowerPoint</vt:lpstr>
      <vt:lpstr>8. Цветовая палитра</vt:lpstr>
      <vt:lpstr>8. Цветовая палитра</vt:lpstr>
    </vt:vector>
  </TitlesOfParts>
  <Company>f5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САЙТОВ</dc:title>
  <dc:creator>g5</dc:creator>
  <cp:lastModifiedBy>Алексей Лень</cp:lastModifiedBy>
  <cp:revision>174</cp:revision>
  <dcterms:created xsi:type="dcterms:W3CDTF">2012-01-25T09:05:38Z</dcterms:created>
  <dcterms:modified xsi:type="dcterms:W3CDTF">2022-03-16T11:53:24Z</dcterms:modified>
</cp:coreProperties>
</file>