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4" r:id="rId10"/>
    <p:sldId id="265" r:id="rId11"/>
    <p:sldId id="269" r:id="rId12"/>
    <p:sldId id="266" r:id="rId13"/>
    <p:sldId id="268" r:id="rId14"/>
    <p:sldId id="263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0E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1C93247-0765-4503-90C6-403F713495B4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FAA8B83-A417-41EE-A643-3217C84E5BD3}" type="slidenum">
              <a:rPr lang="pt-BR" smtClean="0"/>
              <a:t>‹nº›</a:t>
            </a:fld>
            <a:endParaRPr lang="pt-BR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113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3247-0765-4503-90C6-403F713495B4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8B83-A417-41EE-A643-3217C84E5B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181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3247-0765-4503-90C6-403F713495B4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8B83-A417-41EE-A643-3217C84E5B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364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3247-0765-4503-90C6-403F713495B4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8B83-A417-41EE-A643-3217C84E5BD3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1548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3247-0765-4503-90C6-403F713495B4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8B83-A417-41EE-A643-3217C84E5B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270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3247-0765-4503-90C6-403F713495B4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8B83-A417-41EE-A643-3217C84E5B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973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3247-0765-4503-90C6-403F713495B4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8B83-A417-41EE-A643-3217C84E5B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9246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3247-0765-4503-90C6-403F713495B4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8B83-A417-41EE-A643-3217C84E5B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3311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3247-0765-4503-90C6-403F713495B4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8B83-A417-41EE-A643-3217C84E5B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549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3247-0765-4503-90C6-403F713495B4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8B83-A417-41EE-A643-3217C84E5B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277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3247-0765-4503-90C6-403F713495B4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8B83-A417-41EE-A643-3217C84E5B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695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3247-0765-4503-90C6-403F713495B4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8B83-A417-41EE-A643-3217C84E5B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6225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3247-0765-4503-90C6-403F713495B4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8B83-A417-41EE-A643-3217C84E5B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241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3247-0765-4503-90C6-403F713495B4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8B83-A417-41EE-A643-3217C84E5B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3196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3247-0765-4503-90C6-403F713495B4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8B83-A417-41EE-A643-3217C84E5B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419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3247-0765-4503-90C6-403F713495B4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8B83-A417-41EE-A643-3217C84E5B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0711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3247-0765-4503-90C6-403F713495B4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A8B83-A417-41EE-A643-3217C84E5B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1436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1C93247-0765-4503-90C6-403F713495B4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FAA8B83-A417-41EE-A643-3217C84E5B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02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3461" y="408781"/>
            <a:ext cx="9144000" cy="2387600"/>
          </a:xfrm>
        </p:spPr>
        <p:txBody>
          <a:bodyPr>
            <a:normAutofit/>
          </a:bodyPr>
          <a:lstStyle/>
          <a:p>
            <a:r>
              <a:rPr lang="pt-BR" sz="5200" dirty="0"/>
              <a:t>Modelagem de Processos</a:t>
            </a:r>
            <a:br>
              <a:rPr lang="pt-BR" dirty="0"/>
            </a:br>
            <a:r>
              <a:rPr lang="pt-BR" dirty="0"/>
              <a:t>Coca-Cola FEMSA</a:t>
            </a:r>
          </a:p>
        </p:txBody>
      </p:sp>
      <p:pic>
        <p:nvPicPr>
          <p:cNvPr id="5" name="Picture 2" descr="https://upload.wikimedia.org/wikipedia/commons/b/b1/Coca-Cola_Femsa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369" y="4944275"/>
            <a:ext cx="2439535" cy="139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280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F9BD3-C634-17D6-225B-430C61EE1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693" y="162291"/>
            <a:ext cx="9911335" cy="903957"/>
          </a:xfrm>
        </p:spPr>
        <p:txBody>
          <a:bodyPr>
            <a:normAutofit/>
          </a:bodyPr>
          <a:lstStyle/>
          <a:p>
            <a:r>
              <a:rPr lang="pt-BR" dirty="0"/>
              <a:t>Processo secundário: </a:t>
            </a:r>
            <a:r>
              <a:rPr lang="pt-BR" sz="3100" dirty="0"/>
              <a:t>Feedback </a:t>
            </a:r>
            <a:endParaRPr lang="pt-BR" sz="13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AC262CC-C973-72DF-3128-08F170B00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387" y="1699532"/>
            <a:ext cx="7684712" cy="345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581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3D398-67E0-4A55-54E2-18627EDB1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394707" cy="2577404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pt-BR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Antes					 </a:t>
            </a:r>
            <a:r>
              <a:rPr lang="pt-BR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depois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F39F6AF-5A58-4393-71CB-0728EE8DA400}"/>
              </a:ext>
            </a:extLst>
          </p:cNvPr>
          <p:cNvSpPr txBox="1">
            <a:spLocks/>
          </p:cNvSpPr>
          <p:nvPr/>
        </p:nvSpPr>
        <p:spPr>
          <a:xfrm>
            <a:off x="898646" y="-1008780"/>
            <a:ext cx="10394707" cy="25774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5400" b="0" i="0" u="none" strike="noStrike" kern="1200" cap="all" spc="0" normalizeH="0" baseline="0" noProof="0" dirty="0">
                <a:ln>
                  <a:noFill/>
                </a:ln>
                <a:solidFill>
                  <a:srgbClr val="B80E0F"/>
                </a:solidFill>
                <a:effectLst/>
                <a:uLnTx/>
                <a:uFillTx/>
                <a:latin typeface="Impact" panose="020B0806030902050204"/>
                <a:ea typeface="+mj-ea"/>
                <a:cs typeface="+mj-cs"/>
              </a:rPr>
              <a:t>Proposta de Melhoria de processo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6BCD7BC-5CDA-2C9B-E2E1-F9AB3803F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3271818"/>
            <a:ext cx="4482405" cy="201755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7136C54-B2D6-012E-F22B-DFA4B5E842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503" y="3271818"/>
            <a:ext cx="4482405" cy="161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37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F9BD3-C634-17D6-225B-430C61EE1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693" y="162291"/>
            <a:ext cx="9911335" cy="903957"/>
          </a:xfrm>
        </p:spPr>
        <p:txBody>
          <a:bodyPr>
            <a:normAutofit fontScale="90000"/>
          </a:bodyPr>
          <a:lstStyle/>
          <a:p>
            <a:r>
              <a:rPr lang="pt-BR" dirty="0"/>
              <a:t>Processo primário: </a:t>
            </a:r>
            <a:r>
              <a:rPr lang="pt-BR" sz="3100" dirty="0"/>
              <a:t>fabricação do refrigerante </a:t>
            </a:r>
            <a:endParaRPr lang="pt-BR" sz="13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686EFE7-323E-0670-8410-885720C7F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46" y="1066248"/>
            <a:ext cx="9599706" cy="516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240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F9BD3-C634-17D6-225B-430C61EE1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693" y="162291"/>
            <a:ext cx="9911335" cy="903957"/>
          </a:xfrm>
        </p:spPr>
        <p:txBody>
          <a:bodyPr>
            <a:normAutofit fontScale="90000"/>
          </a:bodyPr>
          <a:lstStyle/>
          <a:p>
            <a:r>
              <a:rPr lang="pt-BR" dirty="0"/>
              <a:t>Processo latente: </a:t>
            </a:r>
            <a:r>
              <a:rPr lang="pt-BR" sz="3100" dirty="0"/>
              <a:t>fabricação do refrigerante </a:t>
            </a:r>
            <a:endParaRPr lang="pt-BR" sz="13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511AAEA-9742-3E09-691E-5A46D0F11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14" y="1318260"/>
            <a:ext cx="10738475" cy="371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148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335A7C1-1DE9-8FEE-0475-B7563C5DC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446" y="429954"/>
            <a:ext cx="3899646" cy="827024"/>
          </a:xfrm>
        </p:spPr>
        <p:txBody>
          <a:bodyPr>
            <a:normAutofit fontScale="90000"/>
          </a:bodyPr>
          <a:lstStyle/>
          <a:p>
            <a:r>
              <a:rPr lang="pt-BR" dirty="0"/>
              <a:t>MACROFLUXO: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70452D6-6835-D2AA-B70A-15C5FE2805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965" y="1256978"/>
            <a:ext cx="8403393" cy="50092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5266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Ser líder total de bebidas, gerando valor econômico, social e ambiental sustentável, gerenciando modelos de negócio inovadores e ganhadores, com os melhores colaboradores do mundo.</a:t>
            </a:r>
          </a:p>
        </p:txBody>
      </p:sp>
      <p:pic>
        <p:nvPicPr>
          <p:cNvPr id="6" name="Picture 2" descr="https://upload.wikimedia.org/wikipedia/commons/b/b1/Coca-Cola_Femsa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4" y="4677284"/>
            <a:ext cx="2439535" cy="139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6464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Missão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Satisfazer com excelência a nossos consumidores de bebidas.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Picture 2" descr="https://upload.wikimedia.org/wikipedia/commons/b/b1/Coca-Cola_Femsa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4" y="4677284"/>
            <a:ext cx="2439535" cy="139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85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Valores: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/>
              <a:t>São a chave para guiar nosso conduta. Eles expressam quem somos e no que acreditamos.</a:t>
            </a:r>
          </a:p>
        </p:txBody>
      </p:sp>
      <p:pic>
        <p:nvPicPr>
          <p:cNvPr id="4" name="Picture 2" descr="https://upload.wikimedia.org/wikipedia/commons/b/b1/Coca-Cola_Femsa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4" y="4677284"/>
            <a:ext cx="2439535" cy="139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203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3550" y="-30145"/>
            <a:ext cx="10396882" cy="1151965"/>
          </a:xfrm>
        </p:spPr>
        <p:txBody>
          <a:bodyPr>
            <a:normAutofit/>
          </a:bodyPr>
          <a:lstStyle/>
          <a:p>
            <a:r>
              <a:rPr lang="pt-BR" sz="4000" dirty="0"/>
              <a:t>Modelo de Gestão da Empresa</a:t>
            </a:r>
          </a:p>
        </p:txBody>
      </p:sp>
      <p:pic>
        <p:nvPicPr>
          <p:cNvPr id="5" name="Picture 2" descr="https://upload.wikimedia.org/wikipedia/commons/b/b1/Coca-Cola_Femsa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339" y="2525084"/>
            <a:ext cx="2453604" cy="140264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3407168-7F14-C752-4A5A-842792BF5022}"/>
              </a:ext>
            </a:extLst>
          </p:cNvPr>
          <p:cNvSpPr txBox="1"/>
          <p:nvPr/>
        </p:nvSpPr>
        <p:spPr>
          <a:xfrm>
            <a:off x="2161803" y="1174248"/>
            <a:ext cx="167988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i="0" spc="50" dirty="0">
                <a:ln w="0"/>
                <a:solidFill>
                  <a:srgbClr val="B80E0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YAFdJt8dAY0 0"/>
              </a:rPr>
              <a:t>Controle dos processos</a:t>
            </a:r>
            <a:endParaRPr lang="pt-BR" b="1" spc="50" dirty="0">
              <a:ln w="0"/>
              <a:solidFill>
                <a:srgbClr val="B80E0F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YAFdJt8dAY0 0"/>
            </a:endParaRPr>
          </a:p>
          <a:p>
            <a:pPr algn="ctr"/>
            <a:r>
              <a:rPr lang="pt-BR" sz="1600" b="1" spc="50" dirty="0">
                <a:ln w="0"/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YAFdJt8dAY0 0"/>
              </a:rPr>
              <a:t>Controle Estatístico de Processos - CEP</a:t>
            </a:r>
          </a:p>
          <a:p>
            <a:pPr algn="ctr"/>
            <a:endParaRPr lang="pt-BR" dirty="0">
              <a:latin typeface="B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A31844E-154F-7D92-1260-6211FA2D667D}"/>
              </a:ext>
            </a:extLst>
          </p:cNvPr>
          <p:cNvSpPr txBox="1"/>
          <p:nvPr/>
        </p:nvSpPr>
        <p:spPr>
          <a:xfrm>
            <a:off x="8170072" y="3629856"/>
            <a:ext cx="23387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b="1" i="0" spc="50">
                <a:ln w="0"/>
                <a:solidFill>
                  <a:srgbClr val="B80E0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YAFdJt8dAY0 0"/>
              </a:defRPr>
            </a:lvl1pPr>
          </a:lstStyle>
          <a:p>
            <a:r>
              <a:rPr lang="pt-BR" dirty="0"/>
              <a:t>Solução de problemas</a:t>
            </a:r>
          </a:p>
          <a:p>
            <a:r>
              <a:rPr lang="pt-BR" sz="1600" dirty="0">
                <a:solidFill>
                  <a:schemeClr val="tx1"/>
                </a:solidFill>
              </a:rPr>
              <a:t>Método PDCA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A3BD7F29-A6D4-20DF-9EE9-5D3FFA4111AE}"/>
              </a:ext>
            </a:extLst>
          </p:cNvPr>
          <p:cNvSpPr txBox="1"/>
          <p:nvPr/>
        </p:nvSpPr>
        <p:spPr>
          <a:xfrm>
            <a:off x="3538351" y="4822286"/>
            <a:ext cx="27607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b="1" i="0" spc="50">
                <a:ln w="0"/>
                <a:solidFill>
                  <a:srgbClr val="B80E0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YAFdJt8dAY0 0"/>
              </a:defRPr>
            </a:lvl1pPr>
          </a:lstStyle>
          <a:p>
            <a:r>
              <a:rPr lang="pt-BR" dirty="0"/>
              <a:t>Inovação </a:t>
            </a:r>
          </a:p>
          <a:p>
            <a:r>
              <a:rPr lang="pt-BR" sz="1600" dirty="0">
                <a:solidFill>
                  <a:schemeClr val="tx1"/>
                </a:solidFill>
              </a:rPr>
              <a:t>Departamento de Pesquisa e Desenvolvimento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58782AD-5D4A-E96D-708F-1CA2E3932AE6}"/>
              </a:ext>
            </a:extLst>
          </p:cNvPr>
          <p:cNvSpPr txBox="1"/>
          <p:nvPr/>
        </p:nvSpPr>
        <p:spPr>
          <a:xfrm>
            <a:off x="6985768" y="906886"/>
            <a:ext cx="210191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b="1" i="0" spc="50">
                <a:ln w="0"/>
                <a:solidFill>
                  <a:srgbClr val="B80E0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YAFdJt8dAY0 0"/>
              </a:defRPr>
            </a:lvl1pPr>
          </a:lstStyle>
          <a:p>
            <a:r>
              <a:rPr lang="pt-BR" dirty="0"/>
              <a:t>Foco em resultados</a:t>
            </a:r>
          </a:p>
          <a:p>
            <a:r>
              <a:rPr lang="pt-BR" sz="1600" dirty="0">
                <a:solidFill>
                  <a:schemeClr val="tx1"/>
                </a:solidFill>
              </a:rPr>
              <a:t>(Indicadores de Desempenho)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72BCFCF-5D1A-9526-0650-295865F8BE09}"/>
              </a:ext>
            </a:extLst>
          </p:cNvPr>
          <p:cNvSpPr txBox="1"/>
          <p:nvPr/>
        </p:nvSpPr>
        <p:spPr>
          <a:xfrm>
            <a:off x="8061978" y="2153156"/>
            <a:ext cx="258823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b="1" i="0" spc="50">
                <a:ln w="0"/>
                <a:solidFill>
                  <a:srgbClr val="B80E0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YAFdJt8dAY0 0"/>
              </a:defRPr>
            </a:lvl1pPr>
          </a:lstStyle>
          <a:p>
            <a:r>
              <a:rPr lang="pt-BR" sz="1600" dirty="0"/>
              <a:t>Melhoria do ambiente e qualidade de vida</a:t>
            </a:r>
          </a:p>
          <a:p>
            <a:r>
              <a:rPr lang="pt-BR" sz="1600" dirty="0"/>
              <a:t> </a:t>
            </a:r>
            <a:r>
              <a:rPr lang="pt-BR" sz="1400" dirty="0">
                <a:solidFill>
                  <a:schemeClr val="tx1"/>
                </a:solidFill>
              </a:rPr>
              <a:t>Programas de Sustentabilidade e Qualidade de Vida</a:t>
            </a:r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7BD702B-B42A-4C7C-A3D8-467CB2150057}"/>
              </a:ext>
            </a:extLst>
          </p:cNvPr>
          <p:cNvSpPr txBox="1"/>
          <p:nvPr/>
        </p:nvSpPr>
        <p:spPr>
          <a:xfrm>
            <a:off x="6826677" y="4704914"/>
            <a:ext cx="18554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b="1" i="0" spc="50">
                <a:ln w="0"/>
                <a:solidFill>
                  <a:srgbClr val="B80E0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YAFdJt8dAY0 0"/>
              </a:defRPr>
            </a:lvl1pPr>
          </a:lstStyle>
          <a:p>
            <a:r>
              <a:rPr lang="pt-BR" dirty="0"/>
              <a:t>Visão de futuro </a:t>
            </a:r>
          </a:p>
          <a:p>
            <a:r>
              <a:rPr lang="pt-BR" sz="1600" dirty="0">
                <a:solidFill>
                  <a:schemeClr val="tx1"/>
                </a:solidFill>
              </a:rPr>
              <a:t>Estratégia de Longo Prazo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1281615C-C770-7812-B85E-A5C8496E4FC3}"/>
              </a:ext>
            </a:extLst>
          </p:cNvPr>
          <p:cNvSpPr txBox="1"/>
          <p:nvPr/>
        </p:nvSpPr>
        <p:spPr>
          <a:xfrm>
            <a:off x="684696" y="2960647"/>
            <a:ext cx="29542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b="1" i="0" spc="50">
                <a:ln w="0"/>
                <a:solidFill>
                  <a:srgbClr val="B80E0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YAFdJt8dAY0 0"/>
              </a:defRPr>
            </a:lvl1pPr>
          </a:lstStyle>
          <a:p>
            <a:r>
              <a:rPr lang="pt-BR" dirty="0"/>
              <a:t>Excelência nos processos</a:t>
            </a:r>
          </a:p>
          <a:p>
            <a:r>
              <a:rPr lang="pt-BR" sz="1600" dirty="0">
                <a:solidFill>
                  <a:schemeClr val="tx1"/>
                </a:solidFill>
              </a:rPr>
              <a:t>Certificações de Qualidade e Processo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706EFADF-54EF-CCDD-AFCB-251D0DE65090}"/>
              </a:ext>
            </a:extLst>
          </p:cNvPr>
          <p:cNvSpPr txBox="1"/>
          <p:nvPr/>
        </p:nvSpPr>
        <p:spPr>
          <a:xfrm>
            <a:off x="4096385" y="860426"/>
            <a:ext cx="288938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b="1" i="0" spc="50">
                <a:ln w="0"/>
                <a:solidFill>
                  <a:srgbClr val="B80E0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YAFdJt8dAY0 0"/>
              </a:defRPr>
            </a:lvl1pPr>
          </a:lstStyle>
          <a:p>
            <a:r>
              <a:rPr lang="pt-BR" dirty="0"/>
              <a:t>Trabalho em equipe </a:t>
            </a:r>
          </a:p>
          <a:p>
            <a:r>
              <a:rPr lang="pt-BR" sz="1600" dirty="0">
                <a:solidFill>
                  <a:schemeClr val="tx1"/>
                </a:solidFill>
              </a:rPr>
              <a:t>Programas de Integração e Colaboração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41B35C0D-9FF6-9E48-8E94-0963E63D4950}"/>
              </a:ext>
            </a:extLst>
          </p:cNvPr>
          <p:cNvSpPr txBox="1"/>
          <p:nvPr/>
        </p:nvSpPr>
        <p:spPr>
          <a:xfrm>
            <a:off x="1683175" y="4091521"/>
            <a:ext cx="195573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b="1" i="0" spc="50">
                <a:ln w="0"/>
                <a:solidFill>
                  <a:srgbClr val="B80E0F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YAFdJt8dAY0 0"/>
              </a:defRPr>
            </a:lvl1pPr>
          </a:lstStyle>
          <a:p>
            <a:r>
              <a:rPr lang="pt-BR" dirty="0"/>
              <a:t>Melhoria contínua </a:t>
            </a:r>
          </a:p>
          <a:p>
            <a:r>
              <a:rPr lang="pt-BR" sz="1600" dirty="0">
                <a:solidFill>
                  <a:schemeClr val="tx1"/>
                </a:solidFill>
              </a:rPr>
              <a:t>Cultura de Kaizen</a:t>
            </a:r>
          </a:p>
        </p:txBody>
      </p:sp>
    </p:spTree>
    <p:extLst>
      <p:ext uri="{BB962C8B-B14F-4D97-AF65-F5344CB8AC3E}">
        <p14:creationId xmlns:p14="http://schemas.microsoft.com/office/powerpoint/2010/main" val="10852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Gestão da Empresa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801" y="1940304"/>
            <a:ext cx="10278207" cy="3449381"/>
          </a:xfrm>
        </p:spPr>
        <p:txBody>
          <a:bodyPr anchor="t">
            <a:normAutofit fontScale="85000" lnSpcReduction="10000"/>
          </a:bodyPr>
          <a:lstStyle/>
          <a:p>
            <a:r>
              <a:rPr lang="pt-BR" sz="1600" dirty="0"/>
              <a:t> </a:t>
            </a:r>
            <a:r>
              <a:rPr lang="pt-BR" sz="1600" b="1" dirty="0">
                <a:latin typeface="Aptos" panose="020B0004020202020204" pitchFamily="34" charset="0"/>
              </a:rPr>
              <a:t>Controle de processos</a:t>
            </a:r>
            <a:r>
              <a:rPr lang="pt-BR" sz="1600" dirty="0">
                <a:latin typeface="Aptos" panose="020B0004020202020204" pitchFamily="34" charset="0"/>
              </a:rPr>
              <a:t>: empresa aplica o Controle Estatístico de Processos (CEP) para monitorar e controlar a qualidade dos processos de produção, identificando desvios e tomando medidas corretivas quando necessário.</a:t>
            </a:r>
          </a:p>
          <a:p>
            <a:r>
              <a:rPr lang="pt-BR" sz="1600" b="1" dirty="0">
                <a:latin typeface="Aptos" panose="020B0004020202020204" pitchFamily="34" charset="0"/>
              </a:rPr>
              <a:t>Solução de problemas: </a:t>
            </a:r>
            <a:r>
              <a:rPr lang="pt-BR" sz="1600" dirty="0">
                <a:latin typeface="Aptos" panose="020B0004020202020204" pitchFamily="34" charset="0"/>
              </a:rPr>
              <a:t>A Coca-Cola FEMSA utiliza o método PDCA (</a:t>
            </a:r>
            <a:r>
              <a:rPr lang="pt-BR" sz="1600" dirty="0" err="1">
                <a:latin typeface="Aptos" panose="020B0004020202020204" pitchFamily="34" charset="0"/>
              </a:rPr>
              <a:t>Plan</a:t>
            </a:r>
            <a:r>
              <a:rPr lang="pt-BR" sz="1600" dirty="0">
                <a:latin typeface="Aptos" panose="020B0004020202020204" pitchFamily="34" charset="0"/>
              </a:rPr>
              <a:t>, Do, </a:t>
            </a:r>
            <a:r>
              <a:rPr lang="pt-BR" sz="1600" dirty="0" err="1">
                <a:latin typeface="Aptos" panose="020B0004020202020204" pitchFamily="34" charset="0"/>
              </a:rPr>
              <a:t>Check</a:t>
            </a:r>
            <a:r>
              <a:rPr lang="pt-BR" sz="1600" dirty="0">
                <a:latin typeface="Aptos" panose="020B0004020202020204" pitchFamily="34" charset="0"/>
              </a:rPr>
              <a:t>, </a:t>
            </a:r>
            <a:r>
              <a:rPr lang="pt-BR" sz="1600" dirty="0" err="1">
                <a:latin typeface="Aptos" panose="020B0004020202020204" pitchFamily="34" charset="0"/>
              </a:rPr>
              <a:t>Act</a:t>
            </a:r>
            <a:r>
              <a:rPr lang="pt-BR" sz="1600" dirty="0">
                <a:latin typeface="Aptos" panose="020B0004020202020204" pitchFamily="34" charset="0"/>
              </a:rPr>
              <a:t>) para resolver problemas de forma estruturada e contínua, garantindo a eficácia das soluções implementadas.</a:t>
            </a:r>
          </a:p>
          <a:p>
            <a:r>
              <a:rPr lang="pt-BR" sz="1600" b="1" dirty="0">
                <a:latin typeface="Aptos" panose="020B0004020202020204" pitchFamily="34" charset="0"/>
              </a:rPr>
              <a:t>Inovação: </a:t>
            </a:r>
            <a:r>
              <a:rPr lang="pt-BR" sz="1600" dirty="0">
                <a:latin typeface="Aptos" panose="020B0004020202020204" pitchFamily="34" charset="0"/>
              </a:rPr>
              <a:t>A Coca-Cola FEMSA mantém um departamento dedicado à pesquisa e desenvolvimento, onde são geradas novas ideias e tecnologias para inovar em produtos, embalagens e processos.</a:t>
            </a:r>
          </a:p>
          <a:p>
            <a:r>
              <a:rPr lang="pt-BR" sz="1600" b="1" dirty="0">
                <a:latin typeface="Aptos" panose="020B0004020202020204" pitchFamily="34" charset="0"/>
              </a:rPr>
              <a:t>Foco em resultados: </a:t>
            </a:r>
            <a:r>
              <a:rPr lang="pt-BR" sz="1600" dirty="0">
                <a:latin typeface="Aptos" panose="020B0004020202020204" pitchFamily="34" charset="0"/>
              </a:rPr>
              <a:t>A empresa utiliza indicadores de desempenho específicos e mensuráveis para acompanhar o progresso em direção aos objetivos estratégicos, garantindo um foco claro em resultados.</a:t>
            </a:r>
          </a:p>
          <a:p>
            <a:r>
              <a:rPr lang="pt-BR" sz="1600" b="1" dirty="0">
                <a:latin typeface="Aptos" panose="020B0004020202020204" pitchFamily="34" charset="0"/>
              </a:rPr>
              <a:t>Melhoria do ambiente e qualidade de vida: </a:t>
            </a:r>
            <a:r>
              <a:rPr lang="pt-BR" sz="1600" dirty="0">
                <a:latin typeface="Aptos" panose="020B0004020202020204" pitchFamily="34" charset="0"/>
              </a:rPr>
              <a:t>A Coca-Cola FEMSA implementa programas de sustentabilidade ambiental e de qualidade de vida para seus funcionários, promovendo práticas sustentáveis e bem-estar no ambiente de trabalho.</a:t>
            </a:r>
          </a:p>
          <a:p>
            <a:endParaRPr lang="pt-BR" sz="1600" dirty="0">
              <a:latin typeface="Aptos" panose="020B0004020202020204" pitchFamily="34" charset="0"/>
            </a:endParaRPr>
          </a:p>
          <a:p>
            <a:endParaRPr lang="pt-BR" sz="1600" dirty="0"/>
          </a:p>
        </p:txBody>
      </p:sp>
      <p:pic>
        <p:nvPicPr>
          <p:cNvPr id="6" name="Picture 2" descr="https://upload.wikimedia.org/wikipedia/commons/b/b1/Coca-Cola_Femsa_Logo.png">
            <a:extLst>
              <a:ext uri="{FF2B5EF4-FFF2-40B4-BE49-F238E27FC236}">
                <a16:creationId xmlns:a16="http://schemas.microsoft.com/office/drawing/2014/main" id="{B043A39D-7B6E-9E7C-2003-3541C3E51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0073" y="5152069"/>
            <a:ext cx="2439535" cy="139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091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Gestão da Empresa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685801" y="2063396"/>
            <a:ext cx="10278207" cy="3449381"/>
          </a:xfrm>
        </p:spPr>
        <p:txBody>
          <a:bodyPr anchor="t">
            <a:normAutofit fontScale="85000" lnSpcReduction="20000"/>
          </a:bodyPr>
          <a:lstStyle/>
          <a:p>
            <a:r>
              <a:rPr lang="pt-BR" sz="1600" b="1" dirty="0">
                <a:latin typeface="Aptos" panose="020B0004020202020204" pitchFamily="34" charset="0"/>
              </a:rPr>
              <a:t>comprometimento e desafio:  </a:t>
            </a:r>
            <a:r>
              <a:rPr lang="pt-BR" sz="1600" dirty="0">
                <a:latin typeface="Aptos" panose="020B0004020202020204" pitchFamily="34" charset="0"/>
              </a:rPr>
              <a:t>A empresa oferece programas de reconhecimento e oportunidades de desenvolvimento profissional para incentivar o comprometimento dos funcionários e desafiá-los a alcançar seu potencial máximo.</a:t>
            </a:r>
          </a:p>
          <a:p>
            <a:r>
              <a:rPr lang="pt-BR" sz="1600" b="1" dirty="0">
                <a:latin typeface="Aptos" panose="020B0004020202020204" pitchFamily="34" charset="0"/>
              </a:rPr>
              <a:t>Melhoria contínua: </a:t>
            </a:r>
            <a:r>
              <a:rPr lang="pt-BR" sz="1600" dirty="0">
                <a:latin typeface="Aptos" panose="020B0004020202020204" pitchFamily="34" charset="0"/>
              </a:rPr>
              <a:t>A Coca-Cola FEMSA cultiva uma cultura de Kaizen, ou seja, de melhoria contínua, encorajando os colaboradores a identificar oportunidades de aprimoramento e implementar mudanças positivas em suas áreas de atuação.</a:t>
            </a:r>
          </a:p>
          <a:p>
            <a:r>
              <a:rPr lang="pt-BR" sz="1600" b="1" dirty="0">
                <a:latin typeface="Aptos" panose="020B0004020202020204" pitchFamily="34" charset="0"/>
              </a:rPr>
              <a:t>Trabalho em equipe: </a:t>
            </a:r>
            <a:r>
              <a:rPr lang="pt-BR" sz="1600" dirty="0">
                <a:latin typeface="Aptos" panose="020B0004020202020204" pitchFamily="34" charset="0"/>
              </a:rPr>
              <a:t>A empresa promove programas de integração e colaboração entre os funcionários, incentivando o trabalho em equipe e a cooperação para alcançar objetivos comuns.</a:t>
            </a:r>
          </a:p>
          <a:p>
            <a:r>
              <a:rPr lang="pt-BR" sz="1600" b="1" dirty="0">
                <a:latin typeface="Aptos" panose="020B0004020202020204" pitchFamily="34" charset="0"/>
              </a:rPr>
              <a:t>Excelência nos processos: </a:t>
            </a:r>
            <a:r>
              <a:rPr lang="pt-BR" sz="1600" dirty="0">
                <a:latin typeface="Aptos" panose="020B0004020202020204" pitchFamily="34" charset="0"/>
              </a:rPr>
              <a:t>A empresa busca constantemente a excelência em seus processos operacionais, obtendo certificações de qualidade e processo reconhecidas internacionalmente para garantir padrões elevados de eficiência e qualidade.</a:t>
            </a:r>
          </a:p>
          <a:p>
            <a:r>
              <a:rPr lang="pt-BR" sz="1600" b="1" dirty="0">
                <a:latin typeface="Aptos" panose="020B0004020202020204" pitchFamily="34" charset="0"/>
              </a:rPr>
              <a:t>Visão de futuro: </a:t>
            </a:r>
            <a:r>
              <a:rPr lang="pt-BR" sz="1600" dirty="0">
                <a:latin typeface="Aptos" panose="020B0004020202020204" pitchFamily="34" charset="0"/>
              </a:rPr>
              <a:t>A Coca-Cola FEMSA possui uma estratégia de longo prazo clara e inspiradora, que orienta suas decisões e ações em direção a um futuro sustentável e próspero.</a:t>
            </a:r>
          </a:p>
          <a:p>
            <a:endParaRPr lang="pt-BR" sz="1600" dirty="0"/>
          </a:p>
          <a:p>
            <a:endParaRPr lang="pt-BR" sz="1600" dirty="0"/>
          </a:p>
        </p:txBody>
      </p:sp>
      <p:pic>
        <p:nvPicPr>
          <p:cNvPr id="5" name="Picture 2" descr="https://upload.wikimedia.org/wikipedia/commons/b/b1/Coca-Cola_Femsa_Logo.png">
            <a:extLst>
              <a:ext uri="{FF2B5EF4-FFF2-40B4-BE49-F238E27FC236}">
                <a16:creationId xmlns:a16="http://schemas.microsoft.com/office/drawing/2014/main" id="{4A06C334-CC44-F35A-5F70-187B2286C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242" y="5169653"/>
            <a:ext cx="2439535" cy="139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054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335A7C1-1DE9-8FEE-0475-B7563C5DC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780" y="277670"/>
            <a:ext cx="8806897" cy="827024"/>
          </a:xfrm>
        </p:spPr>
        <p:txBody>
          <a:bodyPr>
            <a:normAutofit fontScale="90000"/>
          </a:bodyPr>
          <a:lstStyle/>
          <a:p>
            <a:r>
              <a:rPr lang="pt-BR" dirty="0"/>
              <a:t>1ª versão do Mapa de Processos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9324A7B-118A-185F-B752-FE9A891F5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116" y="1104694"/>
            <a:ext cx="7680226" cy="512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349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F9BD3-C634-17D6-225B-430C61EE1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693" y="162291"/>
            <a:ext cx="9911335" cy="903957"/>
          </a:xfrm>
        </p:spPr>
        <p:txBody>
          <a:bodyPr>
            <a:normAutofit fontScale="90000"/>
          </a:bodyPr>
          <a:lstStyle/>
          <a:p>
            <a:r>
              <a:rPr lang="pt-BR" dirty="0"/>
              <a:t>Processo primário: </a:t>
            </a:r>
            <a:r>
              <a:rPr lang="pt-BR" sz="3100" dirty="0"/>
              <a:t>fabricação do refrigerante </a:t>
            </a:r>
            <a:endParaRPr lang="pt-BR" sz="13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686EFE7-323E-0670-8410-885720C7F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46" y="1066248"/>
            <a:ext cx="9599706" cy="516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1798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Evento Principal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461</TotalTime>
  <Words>521</Words>
  <Application>Microsoft Office PowerPoint</Application>
  <PresentationFormat>Widescreen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Aptos</vt:lpstr>
      <vt:lpstr>Arial</vt:lpstr>
      <vt:lpstr>B</vt:lpstr>
      <vt:lpstr>Impact</vt:lpstr>
      <vt:lpstr>YAFdJt8dAY0 0</vt:lpstr>
      <vt:lpstr>Evento Principal</vt:lpstr>
      <vt:lpstr>Modelagem de Processos Coca-Cola FEMSA</vt:lpstr>
      <vt:lpstr>Visão:</vt:lpstr>
      <vt:lpstr>Missão</vt:lpstr>
      <vt:lpstr>Valores:</vt:lpstr>
      <vt:lpstr>Modelo de Gestão da Empresa</vt:lpstr>
      <vt:lpstr>Modelo de Gestão da Empresa</vt:lpstr>
      <vt:lpstr>Modelo de Gestão da Empresa</vt:lpstr>
      <vt:lpstr>1ª versão do Mapa de Processos</vt:lpstr>
      <vt:lpstr>Processo primário: fabricação do refrigerante </vt:lpstr>
      <vt:lpstr>Processo secundário: Feedback </vt:lpstr>
      <vt:lpstr>Antes      depois</vt:lpstr>
      <vt:lpstr>Processo primário: fabricação do refrigerante </vt:lpstr>
      <vt:lpstr>Processo latente: fabricação do refrigerante </vt:lpstr>
      <vt:lpstr>MACROFLUXO: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EtecMorato</dc:creator>
  <cp:lastModifiedBy>RageMATS vinicius</cp:lastModifiedBy>
  <cp:revision>11</cp:revision>
  <dcterms:created xsi:type="dcterms:W3CDTF">2024-04-02T09:21:55Z</dcterms:created>
  <dcterms:modified xsi:type="dcterms:W3CDTF">2024-06-20T00:24:59Z</dcterms:modified>
</cp:coreProperties>
</file>