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5.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6.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9" r:id="rId3"/>
    <p:sldMasterId id="2147483712" r:id="rId4"/>
    <p:sldMasterId id="2147483725" r:id="rId5"/>
    <p:sldMasterId id="2147483738" r:id="rId6"/>
    <p:sldMasterId id="2147483751" r:id="rId7"/>
    <p:sldMasterId id="2147483764" r:id="rId8"/>
    <p:sldMasterId id="2147483777" r:id="rId9"/>
    <p:sldMasterId id="2147483790" r:id="rId10"/>
    <p:sldMasterId id="2147483803" r:id="rId11"/>
    <p:sldMasterId id="2147483816" r:id="rId12"/>
    <p:sldMasterId id="2147483829" r:id="rId13"/>
    <p:sldMasterId id="2147483842" r:id="rId14"/>
    <p:sldMasterId id="2147483854" r:id="rId15"/>
    <p:sldMasterId id="2147483866" r:id="rId16"/>
    <p:sldMasterId id="2147483878" r:id="rId17"/>
  </p:sldMasterIdLst>
  <p:notesMasterIdLst>
    <p:notesMasterId r:id="rId38"/>
  </p:notesMasterIdLst>
  <p:sldIdLst>
    <p:sldId id="257" r:id="rId18"/>
    <p:sldId id="258" r:id="rId19"/>
    <p:sldId id="259" r:id="rId20"/>
    <p:sldId id="275" r:id="rId21"/>
    <p:sldId id="262" r:id="rId22"/>
    <p:sldId id="278" r:id="rId23"/>
    <p:sldId id="279" r:id="rId24"/>
    <p:sldId id="280" r:id="rId25"/>
    <p:sldId id="281" r:id="rId26"/>
    <p:sldId id="282" r:id="rId27"/>
    <p:sldId id="283" r:id="rId28"/>
    <p:sldId id="284" r:id="rId29"/>
    <p:sldId id="285" r:id="rId30"/>
    <p:sldId id="286" r:id="rId31"/>
    <p:sldId id="287" r:id="rId32"/>
    <p:sldId id="288" r:id="rId33"/>
    <p:sldId id="292" r:id="rId34"/>
    <p:sldId id="293"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20" autoAdjust="0"/>
    <p:restoredTop sz="69846" autoAdjust="0"/>
  </p:normalViewPr>
  <p:slideViewPr>
    <p:cSldViewPr snapToGrid="0">
      <p:cViewPr varScale="1">
        <p:scale>
          <a:sx n="69" d="100"/>
          <a:sy n="69" d="100"/>
        </p:scale>
        <p:origin x="13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CAA3C-8AB7-44C8-8790-F1EEAC4441ED}" type="datetimeFigureOut">
              <a:rPr lang="en-CA" smtClean="0"/>
              <a:t>2017-10-19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D655F-FD0C-4D55-8E28-B0433BFA7D71}" type="slidenum">
              <a:rPr lang="en-CA" smtClean="0"/>
              <a:t>‹#›</a:t>
            </a:fld>
            <a:endParaRPr lang="en-CA"/>
          </a:p>
        </p:txBody>
      </p:sp>
    </p:spTree>
    <p:extLst>
      <p:ext uri="{BB962C8B-B14F-4D97-AF65-F5344CB8AC3E}">
        <p14:creationId xmlns:p14="http://schemas.microsoft.com/office/powerpoint/2010/main" val="415877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03C358-7E21-417D-9492-ADC69D3308E1}" type="slidenum">
              <a:rPr lang="en-CA" smtClean="0"/>
              <a:pPr/>
              <a:t>2</a:t>
            </a:fld>
            <a:endParaRPr lang="en-CA"/>
          </a:p>
        </p:txBody>
      </p:sp>
    </p:spTree>
    <p:extLst>
      <p:ext uri="{BB962C8B-B14F-4D97-AF65-F5344CB8AC3E}">
        <p14:creationId xmlns:p14="http://schemas.microsoft.com/office/powerpoint/2010/main" val="168290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59113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Non-Status means a person who identifies as an Indian or First Nations</a:t>
            </a:r>
            <a:r>
              <a:rPr lang="en-US" baseline="0" dirty="0"/>
              <a:t> and is not registered on the Government of Canada’s Indian Register but who:</a:t>
            </a:r>
          </a:p>
          <a:p>
            <a:r>
              <a:rPr lang="en-US" baseline="0" dirty="0"/>
              <a:t>1. Is a direct descendant of a parent or grandparent </a:t>
            </a:r>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0157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6588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 sure to fill out budget section carefully and accurately. They must show financial need; cannot submit an application where your income is higher than your expenses. </a:t>
            </a:r>
          </a:p>
          <a:p>
            <a:endParaRPr lang="en-US" baseline="0" dirty="0" smtClean="0"/>
          </a:p>
          <a:p>
            <a:r>
              <a:rPr lang="en-US" baseline="0" dirty="0" smtClean="0"/>
              <a:t>Community Involvement and Volunteer – contribute and support the school of their children? Contribute and support their own school community? Their own or their children’s sports teams? Participate in cultural events or ceremonies?  Any type of cultural and/or community involvement. </a:t>
            </a:r>
            <a:endParaRPr lang="en-US" baseline="0"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627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applicants are contacted by email – importance</a:t>
            </a:r>
            <a:r>
              <a:rPr lang="en-US" baseline="0" dirty="0"/>
              <a:t> of a valid email address.  If budget is incomplete, or you show no financial need, you will be contacted and given the opportunity to submit this information.   </a:t>
            </a:r>
          </a:p>
          <a:p>
            <a:endParaRPr lang="en-US" baseline="0" dirty="0" smtClean="0"/>
          </a:p>
          <a:p>
            <a:r>
              <a:rPr lang="en-US" baseline="0" dirty="0" smtClean="0"/>
              <a:t>Talk </a:t>
            </a:r>
            <a:r>
              <a:rPr lang="en-US" baseline="0" dirty="0"/>
              <a:t>about volunteer experience – 10% of applicants are audited and this is only when your contacts would be contacted. </a:t>
            </a:r>
            <a:endParaRPr lang="en-US" baseline="0" dirty="0" smtClean="0"/>
          </a:p>
          <a:p>
            <a:endParaRPr lang="en-US" baseline="0" dirty="0" smtClean="0"/>
          </a:p>
          <a:p>
            <a:r>
              <a:rPr lang="en-US" baseline="0" dirty="0" smtClean="0"/>
              <a:t>If unsuccessful for one deadline, student may submit missing document/information to complete and/or improve application for next deadline. </a:t>
            </a:r>
            <a:endParaRPr lang="en-US" baseline="0"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63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3778" lvl="1" indent="-283778" defTabSz="908091">
              <a:defRPr/>
            </a:pPr>
            <a:r>
              <a:rPr lang="en-US" dirty="0"/>
              <a:t>How much will I receive?  </a:t>
            </a:r>
            <a:r>
              <a:rPr lang="en-US" dirty="0" smtClean="0"/>
              <a:t>Minimum</a:t>
            </a:r>
            <a:r>
              <a:rPr lang="en-US" baseline="0" dirty="0" smtClean="0"/>
              <a:t> </a:t>
            </a:r>
            <a:r>
              <a:rPr lang="en-US" baseline="0" dirty="0"/>
              <a:t>award is $1,000 </a:t>
            </a:r>
            <a:r>
              <a:rPr lang="en-US" baseline="0" dirty="0" smtClean="0"/>
              <a:t>– Average award is $2,600 - </a:t>
            </a:r>
            <a:r>
              <a:rPr lang="en-US" baseline="0" dirty="0"/>
              <a:t>Awards range from $1,000 to $25,000 depending on your field of study, your location, sponsors available and number of applicants. For example one sponsor may want business students in certain cities and another sponsor may want students from certain bands. </a:t>
            </a:r>
          </a:p>
          <a:p>
            <a:pPr marL="283778" lvl="1" indent="-283778" defTabSz="908091">
              <a:defRPr/>
            </a:pPr>
            <a:endParaRPr lang="en-US" baseline="0" dirty="0"/>
          </a:p>
          <a:p>
            <a:pPr marL="283778" lvl="1" indent="-283778" defTabSz="908091">
              <a:defRPr/>
            </a:pPr>
            <a:r>
              <a:rPr lang="en-US" baseline="0" dirty="0"/>
              <a:t>Also, you cannot rely solely on </a:t>
            </a:r>
            <a:r>
              <a:rPr lang="en-US" baseline="0" dirty="0" err="1"/>
              <a:t>Indspire</a:t>
            </a:r>
            <a:r>
              <a:rPr lang="en-US" baseline="0" dirty="0"/>
              <a:t> awards to pay your schooling. It’s a supplement or an addition for the funds you’ve already secured for your schooling. </a:t>
            </a:r>
            <a:endParaRPr lang="en-US" baseline="0" dirty="0" smtClean="0"/>
          </a:p>
          <a:p>
            <a:pPr marL="283778" lvl="1" indent="-283778" defTabSz="908091">
              <a:defRPr/>
            </a:pPr>
            <a:endParaRPr lang="en-US" baseline="0" dirty="0"/>
          </a:p>
          <a:p>
            <a:pPr marL="283778" lvl="1" indent="-283778" defTabSz="908091">
              <a:defRPr/>
            </a:pPr>
            <a:r>
              <a:rPr lang="en-US" baseline="0" dirty="0"/>
              <a:t>Can I reapply? You’re eligible to receive an award once per year throughout your post-secondary career. If unsuccessful in one deadline, you can reapply to the next deadline. </a:t>
            </a:r>
            <a:endParaRPr lang="en-US" dirty="0"/>
          </a:p>
          <a:p>
            <a:pPr marL="283778" lvl="1" indent="-283778"/>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28824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r>
              <a:rPr lang="en-CA" dirty="0"/>
              <a:t>The Rivers to Success program supports the academic success of Indigenous students through mentorship.  Supporting students to have a smooth transition into their next steps of higher education or into the workplace. </a:t>
            </a:r>
            <a:endParaRPr lang="en-CA" dirty="0" smtClean="0"/>
          </a:p>
          <a:p>
            <a:pPr defTabSz="925464"/>
            <a:endParaRPr lang="en-CA" baseline="0" dirty="0"/>
          </a:p>
          <a:p>
            <a:pPr defTabSz="925464">
              <a:defRPr/>
            </a:pPr>
            <a:r>
              <a:rPr lang="en-CA" dirty="0" smtClean="0"/>
              <a:t>Mentors </a:t>
            </a:r>
            <a:r>
              <a:rPr lang="en-CA" dirty="0"/>
              <a:t>will provide a valuable source of wisdom, insight and lessons from their life experience. </a:t>
            </a:r>
          </a:p>
          <a:p>
            <a:endParaRPr lang="en-CA" dirty="0" smtClean="0"/>
          </a:p>
          <a:p>
            <a:r>
              <a:rPr lang="en-CA" dirty="0" smtClean="0"/>
              <a:t>We </a:t>
            </a:r>
            <a:r>
              <a:rPr lang="en-CA" dirty="0"/>
              <a:t>all learn from sharing our stories and experiences,</a:t>
            </a:r>
            <a:r>
              <a:rPr lang="en-CA" baseline="0" dirty="0"/>
              <a:t> learning through mentorship connects individuals for education and career success.</a:t>
            </a:r>
            <a:endParaRPr lang="en-CA" dirty="0"/>
          </a:p>
          <a:p>
            <a:endParaRPr lang="en-US" dirty="0"/>
          </a:p>
          <a:p>
            <a:endParaRPr lang="en-CA" baseline="0" dirty="0"/>
          </a:p>
        </p:txBody>
      </p:sp>
      <p:sp>
        <p:nvSpPr>
          <p:cNvPr id="4" name="Slide Number Placeholder 3"/>
          <p:cNvSpPr>
            <a:spLocks noGrp="1"/>
          </p:cNvSpPr>
          <p:nvPr>
            <p:ph type="sldNum" sz="quarter" idx="10"/>
          </p:nvPr>
        </p:nvSpPr>
        <p:spPr/>
        <p:txBody>
          <a:bodyPr/>
          <a:lstStyle/>
          <a:p>
            <a:fld id="{EB7A2DD5-F17F-492F-9AAA-68AA7D92625E}"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66157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r>
              <a:rPr lang="en-CA" dirty="0" smtClean="0"/>
              <a:t>The </a:t>
            </a:r>
            <a:r>
              <a:rPr lang="en-CA" dirty="0"/>
              <a:t>Rivers program has two streams of mentorship to assist students</a:t>
            </a:r>
            <a:r>
              <a:rPr lang="en-CA" baseline="0" dirty="0"/>
              <a:t> in transition</a:t>
            </a:r>
            <a:r>
              <a:rPr lang="en-CA" dirty="0"/>
              <a:t>.</a:t>
            </a:r>
            <a:r>
              <a:rPr lang="en-CA" baseline="0" dirty="0"/>
              <a:t> </a:t>
            </a:r>
          </a:p>
          <a:p>
            <a:pPr defTabSz="925464"/>
            <a:endParaRPr lang="en-CA" dirty="0"/>
          </a:p>
          <a:p>
            <a:pPr defTabSz="925464"/>
            <a:r>
              <a:rPr lang="en-CA" baseline="0" dirty="0"/>
              <a:t>Rivers m</a:t>
            </a:r>
            <a:r>
              <a:rPr lang="en-CA" dirty="0"/>
              <a:t>atches Indigenous</a:t>
            </a:r>
            <a:r>
              <a:rPr lang="en-CA" baseline="0" dirty="0"/>
              <a:t> </a:t>
            </a:r>
            <a:r>
              <a:rPr lang="en-CA" baseline="0" dirty="0" smtClean="0"/>
              <a:t>College/University </a:t>
            </a:r>
            <a:r>
              <a:rPr lang="en-CA" baseline="0" dirty="0"/>
              <a:t>students to High School students to assist </a:t>
            </a:r>
            <a:r>
              <a:rPr lang="en-CA" baseline="0" dirty="0" smtClean="0"/>
              <a:t>high school students (the mentees) </a:t>
            </a:r>
            <a:r>
              <a:rPr lang="en-CA" baseline="0" dirty="0"/>
              <a:t>in learning about post-secondary institutions, courses of study and to share knowledge the mentors have from their personal apprehensions and experiences attending </a:t>
            </a:r>
            <a:r>
              <a:rPr lang="en-CA" baseline="0" dirty="0" smtClean="0"/>
              <a:t>post-secondary. If </a:t>
            </a:r>
            <a:r>
              <a:rPr lang="en-CA" baseline="0" dirty="0"/>
              <a:t>you are under 18 parental consent is required for involvement in the program.  </a:t>
            </a:r>
            <a:endParaRPr lang="en-CA" baseline="0" dirty="0" smtClean="0"/>
          </a:p>
          <a:p>
            <a:pPr defTabSz="925464"/>
            <a:endParaRPr lang="en-CA" baseline="0" dirty="0"/>
          </a:p>
          <a:p>
            <a:pPr defTabSz="925464"/>
            <a:r>
              <a:rPr lang="en-CA" baseline="0" dirty="0"/>
              <a:t>Parents can also receive notes from your mentoring session and are asked to complete surveys in the program</a:t>
            </a:r>
            <a:r>
              <a:rPr lang="en-CA" baseline="0" dirty="0" smtClean="0"/>
              <a:t>.</a:t>
            </a:r>
          </a:p>
          <a:p>
            <a:pPr defTabSz="925464"/>
            <a:endParaRPr lang="en-CA" baseline="0" dirty="0" smtClean="0"/>
          </a:p>
          <a:p>
            <a:pPr defTabSz="925464"/>
            <a:r>
              <a:rPr lang="en-CA" baseline="0" dirty="0" smtClean="0"/>
              <a:t>Rivers matches students near the end of their post-secondary education with professionals in a variety of fields. Mentors share their wisdom and provide guidance in career planning to ease the transition from school to the workforce. </a:t>
            </a:r>
            <a:endParaRPr lang="en-CA" baseline="0" dirty="0"/>
          </a:p>
          <a:p>
            <a:pPr defTabSz="925464"/>
            <a:endParaRPr lang="en-CA" baseline="0" dirty="0"/>
          </a:p>
          <a:p>
            <a:pPr defTabSz="925464"/>
            <a:endParaRPr lang="en-CA" baseline="0" dirty="0"/>
          </a:p>
          <a:p>
            <a:pPr defTabSz="925464"/>
            <a:endParaRPr lang="en-CA" dirty="0"/>
          </a:p>
          <a:p>
            <a:endParaRPr lang="en-CA" dirty="0"/>
          </a:p>
        </p:txBody>
      </p:sp>
      <p:sp>
        <p:nvSpPr>
          <p:cNvPr id="4" name="Slide Number Placeholder 3"/>
          <p:cNvSpPr>
            <a:spLocks noGrp="1"/>
          </p:cNvSpPr>
          <p:nvPr>
            <p:ph type="sldNum" sz="quarter" idx="10"/>
          </p:nvPr>
        </p:nvSpPr>
        <p:spPr/>
        <p:txBody>
          <a:bodyPr/>
          <a:lstStyle/>
          <a:p>
            <a:fld id="{EB7A2DD5-F17F-492F-9AAA-68AA7D92625E}"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7995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r>
              <a:rPr lang="en-CA" baseline="0" dirty="0" smtClean="0"/>
              <a:t>Starting </a:t>
            </a:r>
            <a:r>
              <a:rPr lang="en-CA" baseline="0" dirty="0"/>
              <a:t>in high school you may want to continue on involved in mentorship, learning, growing and building your network.</a:t>
            </a:r>
          </a:p>
          <a:p>
            <a:pPr defTabSz="925464"/>
            <a:endParaRPr lang="en-CA" baseline="0" dirty="0" smtClean="0"/>
          </a:p>
          <a:p>
            <a:pPr defTabSz="925464"/>
            <a:r>
              <a:rPr lang="en-CA" baseline="0" dirty="0" smtClean="0"/>
              <a:t>For </a:t>
            </a:r>
            <a:r>
              <a:rPr lang="en-CA" baseline="0" dirty="0"/>
              <a:t>the Rivers workforce stream, mentors are career professionals with a minimum of five years experience, often leaders in their field or involved in recruitment for their company. Making new connections may take your education and career into new directions. </a:t>
            </a:r>
          </a:p>
          <a:p>
            <a:pPr defTabSz="925464"/>
            <a:endParaRPr lang="en-CA" baseline="0" dirty="0"/>
          </a:p>
          <a:p>
            <a:pPr defTabSz="925464"/>
            <a:r>
              <a:rPr lang="en-CA" baseline="0" dirty="0"/>
              <a:t>Mentorship can be a key to career and personal growth and workforce success.  </a:t>
            </a:r>
          </a:p>
          <a:p>
            <a:endParaRPr lang="en-CA" dirty="0"/>
          </a:p>
        </p:txBody>
      </p:sp>
      <p:sp>
        <p:nvSpPr>
          <p:cNvPr id="4" name="Slide Number Placeholder 3"/>
          <p:cNvSpPr>
            <a:spLocks noGrp="1"/>
          </p:cNvSpPr>
          <p:nvPr>
            <p:ph type="sldNum" sz="quarter" idx="10"/>
          </p:nvPr>
        </p:nvSpPr>
        <p:spPr/>
        <p:txBody>
          <a:bodyPr/>
          <a:lstStyle/>
          <a:p>
            <a:fld id="{EB7A2DD5-F17F-492F-9AAA-68AA7D92625E}"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98821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FECC32F-01D9-43CA-9DCE-D35655C6BF78}" type="slidenum">
              <a:rPr lang="en-CA" smtClean="0">
                <a:solidFill>
                  <a:prstClr val="black"/>
                </a:solidFill>
              </a:rPr>
              <a:pPr/>
              <a:t>20</a:t>
            </a:fld>
            <a:endParaRPr lang="en-CA" dirty="0">
              <a:solidFill>
                <a:prstClr val="black"/>
              </a:solidFill>
            </a:endParaRPr>
          </a:p>
        </p:txBody>
      </p:sp>
    </p:spTree>
    <p:extLst>
      <p:ext uri="{BB962C8B-B14F-4D97-AF65-F5344CB8AC3E}">
        <p14:creationId xmlns:p14="http://schemas.microsoft.com/office/powerpoint/2010/main" val="370339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8091">
              <a:buFont typeface="Arial"/>
              <a:buNone/>
              <a:defRPr/>
            </a:pPr>
            <a:r>
              <a:rPr lang="en-CA" sz="2000" baseline="0" dirty="0" smtClean="0"/>
              <a:t>Introduce yourself briefly. Introduce Indspire.</a:t>
            </a:r>
          </a:p>
          <a:p>
            <a:pPr marL="0" indent="0" defTabSz="908091">
              <a:buFont typeface="Arial"/>
              <a:buNone/>
              <a:defRPr/>
            </a:pPr>
            <a:endParaRPr lang="en-CA" sz="2000" dirty="0" smtClean="0"/>
          </a:p>
          <a:p>
            <a:pPr defTabSz="908091">
              <a:defRPr/>
            </a:pPr>
            <a:r>
              <a:rPr lang="en-CA" sz="2000" dirty="0" smtClean="0"/>
              <a:t>Share that the</a:t>
            </a:r>
            <a:r>
              <a:rPr lang="en-CA" sz="2000" baseline="0" dirty="0" smtClean="0"/>
              <a:t> s</a:t>
            </a:r>
            <a:r>
              <a:rPr lang="en-CA" sz="2000" dirty="0" smtClean="0"/>
              <a:t>pelling of Indspire – “d” is silent – comes from the combination inspiring Indigenous youth. Many</a:t>
            </a:r>
            <a:r>
              <a:rPr lang="en-CA" sz="2000" baseline="0" dirty="0" smtClean="0"/>
              <a:t> people pronounce the “d” but that’s incorrect. </a:t>
            </a:r>
            <a:endParaRPr lang="en-CA" sz="2000" dirty="0" smtClean="0"/>
          </a:p>
          <a:p>
            <a:pPr defTabSz="908091">
              <a:defRPr/>
            </a:pPr>
            <a:endParaRPr lang="en-CA" sz="2000" dirty="0"/>
          </a:p>
        </p:txBody>
      </p:sp>
      <p:sp>
        <p:nvSpPr>
          <p:cNvPr id="4" name="Slide Number Placeholder 3"/>
          <p:cNvSpPr>
            <a:spLocks noGrp="1"/>
          </p:cNvSpPr>
          <p:nvPr>
            <p:ph type="sldNum" sz="quarter" idx="10"/>
          </p:nvPr>
        </p:nvSpPr>
        <p:spPr/>
        <p:txBody>
          <a:bodyPr/>
          <a:lstStyle/>
          <a:p>
            <a:fld id="{1FECC32F-01D9-43CA-9DCE-D35655C6BF78}" type="slidenum">
              <a:rPr lang="en-CA" smtClean="0"/>
              <a:pPr/>
              <a:t>3</a:t>
            </a:fld>
            <a:endParaRPr lang="en-CA" dirty="0"/>
          </a:p>
        </p:txBody>
      </p:sp>
    </p:spTree>
    <p:extLst>
      <p:ext uri="{BB962C8B-B14F-4D97-AF65-F5344CB8AC3E}">
        <p14:creationId xmlns:p14="http://schemas.microsoft.com/office/powerpoint/2010/main" val="163361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CA" dirty="0"/>
              <a:t>CEO and president</a:t>
            </a:r>
            <a:r>
              <a:rPr lang="en-CA" baseline="0" dirty="0"/>
              <a:t> </a:t>
            </a:r>
            <a:r>
              <a:rPr lang="en-CA" dirty="0"/>
              <a:t>is Roberta Jamieson – she resides at</a:t>
            </a:r>
            <a:r>
              <a:rPr lang="en-CA" baseline="0" dirty="0"/>
              <a:t> Six Nations and is a busy woman traveling all over the country, and spreading time between the Six Nations and Toronto offices</a:t>
            </a:r>
            <a:endParaRPr lang="en-US" dirty="0"/>
          </a:p>
          <a:p>
            <a:pPr marL="171450" lvl="0" indent="-171450">
              <a:buFont typeface="Arial" panose="020B0604020202020204" pitchFamily="34" charset="0"/>
              <a:buChar char="•"/>
            </a:pPr>
            <a:r>
              <a:rPr lang="en-CA" dirty="0"/>
              <a:t> Head office at Six Nations of the Grand River (Finance &amp; Administration, </a:t>
            </a:r>
            <a:r>
              <a:rPr lang="en-CA" dirty="0" smtClean="0"/>
              <a:t>Education)</a:t>
            </a:r>
            <a:r>
              <a:rPr lang="en-US" baseline="0" dirty="0" smtClean="0"/>
              <a:t> and </a:t>
            </a:r>
            <a:r>
              <a:rPr lang="en-CA" dirty="0" smtClean="0"/>
              <a:t>Toronto </a:t>
            </a:r>
            <a:r>
              <a:rPr lang="en-CA" dirty="0"/>
              <a:t>office (Communications &amp; Marketing, Development) </a:t>
            </a:r>
            <a:endParaRPr lang="en-CA" dirty="0" smtClean="0"/>
          </a:p>
          <a:p>
            <a:pPr marL="171450" lvl="0" indent="-171450">
              <a:buFont typeface="Arial" panose="020B0604020202020204" pitchFamily="34" charset="0"/>
              <a:buChar char="•"/>
            </a:pPr>
            <a:r>
              <a:rPr lang="en-CA" dirty="0" smtClean="0"/>
              <a:t>Started</a:t>
            </a:r>
            <a:r>
              <a:rPr lang="en-CA" baseline="0" dirty="0" smtClean="0"/>
              <a:t> </a:t>
            </a:r>
            <a:r>
              <a:rPr lang="en-CA" baseline="0" dirty="0"/>
              <a:t>out with a small office at Six Nations and has grown to include </a:t>
            </a:r>
            <a:r>
              <a:rPr lang="en-CA" baseline="0" dirty="0" smtClean="0"/>
              <a:t>2 </a:t>
            </a:r>
            <a:r>
              <a:rPr lang="en-CA" baseline="0" dirty="0"/>
              <a:t>offices and </a:t>
            </a:r>
            <a:r>
              <a:rPr lang="en-CA" dirty="0"/>
              <a:t>over 30 staff</a:t>
            </a:r>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9405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cs typeface="Calibri"/>
              </a:rPr>
              <a:t>Building Brighter Futures: Bursaries , Scholarships and Awards: </a:t>
            </a:r>
            <a:r>
              <a:rPr lang="en-CA" dirty="0">
                <a:cs typeface="Calibri"/>
              </a:rPr>
              <a:t>–</a:t>
            </a:r>
            <a:r>
              <a:rPr lang="en-US" dirty="0"/>
              <a:t>Indspire disburses bursaries and scholarships through its </a:t>
            </a:r>
            <a:r>
              <a:rPr lang="en-US" i="1" dirty="0"/>
              <a:t>Building Brighter Futures </a:t>
            </a:r>
            <a:r>
              <a:rPr lang="en-US" dirty="0"/>
              <a:t>program to Indigenous students who are enrolled in post-secondary programs. </a:t>
            </a:r>
          </a:p>
          <a:p>
            <a:endParaRPr lang="en-US" dirty="0"/>
          </a:p>
          <a:p>
            <a:r>
              <a:rPr lang="en-US" dirty="0"/>
              <a:t>Since 1985, Indspire has disbursed bursaries and scholarships to First Nation, Inuit, and Métis post-secondary students. It is the largest funder for Indigenous education outside of the federal government.</a:t>
            </a:r>
          </a:p>
          <a:p>
            <a:endParaRPr lang="en-US" dirty="0"/>
          </a:p>
          <a:p>
            <a:r>
              <a:rPr lang="en-CA" dirty="0" smtClean="0">
                <a:cs typeface="Calibri"/>
              </a:rPr>
              <a:t>Indspire </a:t>
            </a:r>
            <a:r>
              <a:rPr lang="en-CA" dirty="0">
                <a:cs typeface="Calibri"/>
              </a:rPr>
              <a:t>is here to help financially – help </a:t>
            </a:r>
            <a:r>
              <a:rPr lang="en-CA" dirty="0" smtClean="0">
                <a:cs typeface="Calibri"/>
              </a:rPr>
              <a:t>alleviate </a:t>
            </a:r>
            <a:r>
              <a:rPr lang="en-CA" dirty="0">
                <a:cs typeface="Calibri"/>
              </a:rPr>
              <a:t>stress so </a:t>
            </a:r>
            <a:r>
              <a:rPr lang="en-CA" dirty="0" smtClean="0">
                <a:cs typeface="Calibri"/>
              </a:rPr>
              <a:t>students </a:t>
            </a:r>
            <a:r>
              <a:rPr lang="en-CA" dirty="0">
                <a:cs typeface="Calibri"/>
              </a:rPr>
              <a:t>can focus on </a:t>
            </a:r>
            <a:r>
              <a:rPr lang="en-CA" dirty="0" smtClean="0">
                <a:cs typeface="Calibri"/>
              </a:rPr>
              <a:t>their</a:t>
            </a:r>
            <a:r>
              <a:rPr lang="en-CA" baseline="0" dirty="0" smtClean="0">
                <a:cs typeface="Calibri"/>
              </a:rPr>
              <a:t> </a:t>
            </a:r>
            <a:r>
              <a:rPr lang="en-CA" dirty="0" smtClean="0">
                <a:cs typeface="Calibri"/>
              </a:rPr>
              <a:t>studies </a:t>
            </a:r>
            <a:r>
              <a:rPr lang="en-CA" dirty="0">
                <a:cs typeface="Calibri"/>
              </a:rPr>
              <a:t>and succeed!</a:t>
            </a:r>
          </a:p>
          <a:p>
            <a:endParaRPr lang="en-CA" dirty="0"/>
          </a:p>
          <a:p>
            <a:endParaRPr lang="en-US" dirty="0"/>
          </a:p>
        </p:txBody>
      </p:sp>
      <p:sp>
        <p:nvSpPr>
          <p:cNvPr id="4" name="Slide Number Placeholder 3"/>
          <p:cNvSpPr>
            <a:spLocks noGrp="1"/>
          </p:cNvSpPr>
          <p:nvPr>
            <p:ph type="sldNum" sz="quarter" idx="10"/>
          </p:nvPr>
        </p:nvSpPr>
        <p:spPr/>
        <p:txBody>
          <a:bodyPr/>
          <a:lstStyle/>
          <a:p>
            <a:fld id="{DC03C358-7E21-417D-9492-ADC69D3308E1}" type="slidenum">
              <a:rPr lang="en-CA" smtClean="0"/>
              <a:pPr/>
              <a:t>5</a:t>
            </a:fld>
            <a:endParaRPr lang="en-CA"/>
          </a:p>
        </p:txBody>
      </p:sp>
    </p:spTree>
    <p:extLst>
      <p:ext uri="{BB962C8B-B14F-4D97-AF65-F5344CB8AC3E}">
        <p14:creationId xmlns:p14="http://schemas.microsoft.com/office/powerpoint/2010/main" val="151042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dirty="0" smtClean="0">
                <a:cs typeface="Calibri"/>
              </a:rPr>
              <a:t>Indspire </a:t>
            </a:r>
            <a:r>
              <a:rPr lang="en-CA" sz="1200" dirty="0">
                <a:cs typeface="Calibri"/>
              </a:rPr>
              <a:t>has awarded </a:t>
            </a:r>
            <a:r>
              <a:rPr lang="en-CA" sz="1200" b="1" dirty="0">
                <a:solidFill>
                  <a:srgbClr val="FF0000"/>
                </a:solidFill>
                <a:cs typeface="Calibri"/>
              </a:rPr>
              <a:t>$79 million </a:t>
            </a:r>
            <a:r>
              <a:rPr lang="en-CA" sz="1200" dirty="0">
                <a:solidFill>
                  <a:srgbClr val="FF0000"/>
                </a:solidFill>
                <a:cs typeface="Calibri"/>
              </a:rPr>
              <a:t>through almost </a:t>
            </a:r>
            <a:r>
              <a:rPr lang="en-CA" sz="1200" b="1" dirty="0">
                <a:solidFill>
                  <a:srgbClr val="FF0000"/>
                </a:solidFill>
                <a:cs typeface="Calibri"/>
              </a:rPr>
              <a:t>25,000 </a:t>
            </a:r>
            <a:r>
              <a:rPr lang="en-CA" sz="1200" dirty="0">
                <a:solidFill>
                  <a:srgbClr val="FF0000"/>
                </a:solidFill>
                <a:cs typeface="Calibri"/>
              </a:rPr>
              <a:t>bursaries </a:t>
            </a:r>
          </a:p>
          <a:p>
            <a:r>
              <a:rPr lang="en-CA" sz="1200" dirty="0">
                <a:cs typeface="Calibri"/>
              </a:rPr>
              <a:t>and scholarships to First Nation, Inuit, and </a:t>
            </a:r>
            <a:r>
              <a:rPr lang="en-CA" sz="1200" dirty="0" smtClean="0">
                <a:cs typeface="Calibri"/>
              </a:rPr>
              <a:t>Métis </a:t>
            </a:r>
            <a:r>
              <a:rPr lang="en-CA" sz="1200" dirty="0">
                <a:cs typeface="Calibri"/>
              </a:rPr>
              <a:t>students across Canada.*</a:t>
            </a:r>
            <a:endParaRPr lang="en-US" dirty="0"/>
          </a:p>
        </p:txBody>
      </p:sp>
      <p:sp>
        <p:nvSpPr>
          <p:cNvPr id="4" name="Slide Number Placeholder 3"/>
          <p:cNvSpPr>
            <a:spLocks noGrp="1"/>
          </p:cNvSpPr>
          <p:nvPr>
            <p:ph type="sldNum" sz="quarter" idx="10"/>
          </p:nvPr>
        </p:nvSpPr>
        <p:spPr/>
        <p:txBody>
          <a:bodyPr/>
          <a:lstStyle/>
          <a:p>
            <a:fld id="{DC03C358-7E21-417D-9492-ADC69D3308E1}" type="slidenum">
              <a:rPr lang="en-CA" smtClean="0">
                <a:solidFill>
                  <a:prstClr val="black"/>
                </a:solidFill>
              </a:rPr>
              <a:pPr/>
              <a:t>6</a:t>
            </a:fld>
            <a:endParaRPr lang="en-CA">
              <a:solidFill>
                <a:prstClr val="black"/>
              </a:solidFill>
            </a:endParaRPr>
          </a:p>
        </p:txBody>
      </p:sp>
    </p:spTree>
    <p:extLst>
      <p:ext uri="{BB962C8B-B14F-4D97-AF65-F5344CB8AC3E}">
        <p14:creationId xmlns:p14="http://schemas.microsoft.com/office/powerpoint/2010/main" val="345087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a:t>
            </a:r>
            <a:r>
              <a:rPr lang="en-US" baseline="0" dirty="0"/>
              <a:t> deadlines at times become available – applicants are always encouraged to check the website frequently</a:t>
            </a:r>
            <a:r>
              <a:rPr lang="en-US" baseline="0" dirty="0" smtClean="0"/>
              <a:t>.</a:t>
            </a:r>
          </a:p>
          <a:p>
            <a:endParaRPr lang="en-US" baseline="0" dirty="0"/>
          </a:p>
          <a:p>
            <a:r>
              <a:rPr lang="en-US" baseline="0" dirty="0"/>
              <a:t>The </a:t>
            </a:r>
            <a:r>
              <a:rPr lang="en-US" baseline="0" dirty="0" smtClean="0"/>
              <a:t>August </a:t>
            </a:r>
            <a:r>
              <a:rPr lang="en-US" baseline="0" dirty="0"/>
              <a:t>1</a:t>
            </a:r>
            <a:r>
              <a:rPr lang="en-US" baseline="30000" dirty="0"/>
              <a:t>st</a:t>
            </a:r>
            <a:r>
              <a:rPr lang="en-US" baseline="0" dirty="0"/>
              <a:t>/November 1</a:t>
            </a:r>
            <a:r>
              <a:rPr lang="en-US" baseline="30000" dirty="0"/>
              <a:t>st</a:t>
            </a:r>
            <a:r>
              <a:rPr lang="en-US" baseline="0" dirty="0"/>
              <a:t>/February deadline are all for the same academic year.  </a:t>
            </a:r>
            <a:endParaRPr lang="en-US" baseline="0" dirty="0" smtClean="0"/>
          </a:p>
          <a:p>
            <a:endParaRPr lang="en-US" baseline="0" dirty="0"/>
          </a:p>
          <a:p>
            <a:r>
              <a:rPr lang="en-US" baseline="0" dirty="0" smtClean="0"/>
              <a:t>Only one award per academic year. Applicants </a:t>
            </a:r>
            <a:r>
              <a:rPr lang="en-US" baseline="0" dirty="0"/>
              <a:t>who are successful in receiving an award from the </a:t>
            </a:r>
            <a:r>
              <a:rPr lang="en-US" baseline="0" dirty="0" smtClean="0"/>
              <a:t>Aug </a:t>
            </a:r>
            <a:r>
              <a:rPr lang="en-US" baseline="0" dirty="0"/>
              <a:t>1</a:t>
            </a:r>
            <a:r>
              <a:rPr lang="en-US" baseline="30000" dirty="0"/>
              <a:t>st</a:t>
            </a:r>
            <a:r>
              <a:rPr lang="en-US" baseline="0" dirty="0"/>
              <a:t> deadline are not eligible to reapply to the November of February deadline.  They would wait and apply to the next </a:t>
            </a:r>
            <a:r>
              <a:rPr lang="en-US" baseline="0" dirty="0" smtClean="0"/>
              <a:t>Aug </a:t>
            </a:r>
            <a:r>
              <a:rPr lang="en-US" baseline="0" dirty="0"/>
              <a:t>1</a:t>
            </a:r>
            <a:r>
              <a:rPr lang="en-US" baseline="30000" dirty="0"/>
              <a:t>st</a:t>
            </a:r>
            <a:r>
              <a:rPr lang="en-US" baseline="0" dirty="0"/>
              <a:t> deadline. </a:t>
            </a:r>
            <a:endParaRPr lang="en-US" baseline="0" dirty="0" smtClean="0"/>
          </a:p>
          <a:p>
            <a:endParaRPr lang="en-US" baseline="0" dirty="0"/>
          </a:p>
          <a:p>
            <a:r>
              <a:rPr lang="en-US" baseline="0" dirty="0"/>
              <a:t>LSAP – for Non-Status FN and Metis students enrolled in a pre-law summer program.  Bursary award of $1000 and $2500 tuition payable to the post-secondary institution. </a:t>
            </a:r>
          </a:p>
          <a:p>
            <a:r>
              <a:rPr lang="en-US" b="1" i="1" dirty="0"/>
              <a:t>Applicants can only apply to one category</a:t>
            </a:r>
            <a:r>
              <a:rPr lang="en-US" b="1" i="1" dirty="0" smtClean="0"/>
              <a:t>.</a:t>
            </a:r>
            <a:endParaRPr lang="en-US" b="1" i="1"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32424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The Post-Secondary Education programs include studies in business, computers, science, law, education, engineering</a:t>
            </a:r>
            <a:r>
              <a:rPr lang="en-CA" dirty="0">
                <a:latin typeface="Calibri" panose="020F0502020204030204" pitchFamily="34" charset="0"/>
                <a:ea typeface="Calibri" panose="020F0502020204030204" pitchFamily="34" charset="0"/>
                <a:cs typeface="Times New Roman" panose="02020603050405020304" pitchFamily="18" charset="0"/>
              </a:rPr>
              <a:t>, social science and social work. </a:t>
            </a:r>
          </a:p>
          <a:p>
            <a:pPr defTabSz="908091">
              <a:defRPr/>
            </a:pPr>
            <a:r>
              <a:rPr lang="en-US" dirty="0"/>
              <a:t>Health Programs include but not limited to studies in nursing, medicine, dentistry, pharmacy, optometry, lab technology, physiotherapy, nutrition, health administration, veterinarian medicine, and public health policy.  A one year pre-nursing program would fall under the PSE, and once you are in an actual nursing program, then you would apply to the HC. </a:t>
            </a:r>
            <a:endParaRPr lang="en-CA" dirty="0"/>
          </a:p>
          <a:p>
            <a:r>
              <a:rPr lang="en-US" b="1" dirty="0"/>
              <a:t>Medical, dentistry,</a:t>
            </a:r>
            <a:r>
              <a:rPr lang="en-US" b="1" baseline="0" dirty="0"/>
              <a:t> Optometry programs </a:t>
            </a:r>
            <a:r>
              <a:rPr lang="en-US" b="1" baseline="0" dirty="0" smtClean="0"/>
              <a:t>are </a:t>
            </a:r>
            <a:r>
              <a:rPr lang="en-US" b="1" baseline="0" dirty="0"/>
              <a:t>not considered graduate programs. </a:t>
            </a:r>
          </a:p>
          <a:p>
            <a:endParaRPr lang="en-US" b="1" dirty="0"/>
          </a:p>
          <a:p>
            <a:r>
              <a:rPr lang="en-US" b="1"/>
              <a:t>Students</a:t>
            </a:r>
            <a:r>
              <a:rPr lang="en-US" b="1" baseline="0"/>
              <a:t> </a:t>
            </a:r>
            <a:r>
              <a:rPr lang="en-US" b="1" baseline="0" smtClean="0"/>
              <a:t>receiving </a:t>
            </a:r>
            <a:r>
              <a:rPr lang="en-US" b="1" baseline="0" dirty="0"/>
              <a:t>BF are still eligible to apply as long as they show a financial need. </a:t>
            </a:r>
            <a:endParaRPr lang="en-US" b="1" baseline="0" dirty="0" smtClean="0"/>
          </a:p>
          <a:p>
            <a:endParaRPr lang="en-US" b="1" baseline="0" dirty="0" smtClean="0"/>
          </a:p>
          <a:p>
            <a:r>
              <a:rPr lang="en-US" b="1" baseline="0" dirty="0" smtClean="0"/>
              <a:t>LIMITED FUNDS FOR PART-TIME </a:t>
            </a:r>
            <a:endParaRPr lang="en-US" b="1"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84464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Indspire provides bursaries and incentives for training and apprenticeships for careers in oil &amp; gas, skilled trades and technology.  </a:t>
            </a:r>
          </a:p>
          <a:p>
            <a:r>
              <a:rPr lang="en-US" baseline="0" dirty="0"/>
              <a:t>Eligible programs:  general diploma, applied diploma or certificate programs in oil &amp; gas, skilled trades and technology fields, pre-trades training and more.</a:t>
            </a:r>
          </a:p>
          <a:p>
            <a:r>
              <a:rPr lang="en-US" baseline="0" dirty="0"/>
              <a:t>Eligible fields of study – safety officer, heavy duty mechanic, gasfitter, ironworker, mechanic millwright, welder, machinist, electrician, steamfitter, and more. </a:t>
            </a:r>
          </a:p>
          <a:p>
            <a:r>
              <a:rPr lang="en-US" baseline="0" dirty="0"/>
              <a:t>Applicants </a:t>
            </a:r>
            <a:r>
              <a:rPr lang="en-US" b="1" u="sng" baseline="0" dirty="0"/>
              <a:t>cannot </a:t>
            </a:r>
            <a:r>
              <a:rPr lang="en-US" baseline="0" dirty="0"/>
              <a:t>apply to both the Post Secondary Education and ASTT programs.  </a:t>
            </a:r>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4538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latin typeface="Calibri" panose="020F0502020204030204" pitchFamily="34" charset="0"/>
                <a:cs typeface="Times New Roman" panose="02020603050405020304" pitchFamily="18" charset="0"/>
              </a:rPr>
              <a:t>Remind </a:t>
            </a:r>
            <a:r>
              <a:rPr lang="en-CA" dirty="0">
                <a:latin typeface="Calibri" panose="020F0502020204030204" pitchFamily="34" charset="0"/>
                <a:cs typeface="Times New Roman" panose="02020603050405020304" pitchFamily="18" charset="0"/>
              </a:rPr>
              <a:t>students to push the submit </a:t>
            </a:r>
            <a:r>
              <a:rPr lang="en-CA" dirty="0" smtClean="0">
                <a:latin typeface="Calibri" panose="020F0502020204030204" pitchFamily="34" charset="0"/>
                <a:cs typeface="Times New Roman" panose="02020603050405020304" pitchFamily="18" charset="0"/>
              </a:rPr>
              <a:t>button</a:t>
            </a:r>
            <a:r>
              <a:rPr lang="en-CA" baseline="0" dirty="0" smtClean="0">
                <a:latin typeface="Calibri" panose="020F0502020204030204" pitchFamily="34" charset="0"/>
                <a:cs typeface="Times New Roman" panose="02020603050405020304" pitchFamily="18" charset="0"/>
              </a:rPr>
              <a:t> when their application is complete. T</a:t>
            </a:r>
            <a:r>
              <a:rPr lang="en-CA" dirty="0" smtClean="0">
                <a:latin typeface="Calibri" panose="020F0502020204030204" pitchFamily="34" charset="0"/>
                <a:cs typeface="Times New Roman" panose="02020603050405020304" pitchFamily="18" charset="0"/>
              </a:rPr>
              <a:t>hey </a:t>
            </a:r>
            <a:r>
              <a:rPr lang="en-CA" dirty="0">
                <a:latin typeface="Calibri" panose="020F0502020204030204" pitchFamily="34" charset="0"/>
                <a:cs typeface="Times New Roman" panose="02020603050405020304" pitchFamily="18" charset="0"/>
              </a:rPr>
              <a:t>will receive a confirmation </a:t>
            </a:r>
            <a:r>
              <a:rPr lang="en-CA" dirty="0" smtClean="0">
                <a:latin typeface="Calibri" panose="020F0502020204030204" pitchFamily="34" charset="0"/>
                <a:cs typeface="Times New Roman" panose="02020603050405020304" pitchFamily="18" charset="0"/>
              </a:rPr>
              <a:t>email</a:t>
            </a:r>
            <a:r>
              <a:rPr lang="en-CA" baseline="0" dirty="0" smtClean="0">
                <a:latin typeface="Calibri" panose="020F0502020204030204" pitchFamily="34" charset="0"/>
                <a:cs typeface="Times New Roman" panose="02020603050405020304" pitchFamily="18" charset="0"/>
              </a:rPr>
              <a:t> - </a:t>
            </a:r>
            <a:r>
              <a:rPr lang="en-CA" dirty="0" smtClean="0">
                <a:latin typeface="Calibri" panose="020F0502020204030204" pitchFamily="34" charset="0"/>
                <a:cs typeface="Times New Roman" panose="02020603050405020304" pitchFamily="18" charset="0"/>
              </a:rPr>
              <a:t>if they</a:t>
            </a:r>
            <a:r>
              <a:rPr lang="en-CA" baseline="0" dirty="0" smtClean="0">
                <a:latin typeface="Calibri" panose="020F0502020204030204" pitchFamily="34" charset="0"/>
                <a:cs typeface="Times New Roman" panose="02020603050405020304" pitchFamily="18" charset="0"/>
              </a:rPr>
              <a:t> forget to hit SUBMIT, </a:t>
            </a:r>
            <a:r>
              <a:rPr lang="en-CA" dirty="0" smtClean="0">
                <a:latin typeface="Calibri" panose="020F0502020204030204" pitchFamily="34" charset="0"/>
                <a:cs typeface="Times New Roman" panose="02020603050405020304" pitchFamily="18" charset="0"/>
              </a:rPr>
              <a:t>their </a:t>
            </a:r>
            <a:r>
              <a:rPr lang="en-CA" dirty="0">
                <a:latin typeface="Calibri" panose="020F0502020204030204" pitchFamily="34" charset="0"/>
                <a:cs typeface="Times New Roman" panose="02020603050405020304" pitchFamily="18" charset="0"/>
              </a:rPr>
              <a:t>application sits in the draft stage and is not reviewed. </a:t>
            </a:r>
          </a:p>
          <a:p>
            <a:r>
              <a:rPr lang="en-CA" b="1" i="1" baseline="0" dirty="0">
                <a:solidFill>
                  <a:srgbClr val="FF0000"/>
                </a:solidFill>
                <a:latin typeface="Calibri" panose="020F0502020204030204" pitchFamily="34" charset="0"/>
                <a:cs typeface="Times New Roman" panose="02020603050405020304" pitchFamily="18" charset="0"/>
              </a:rPr>
              <a:t>Email </a:t>
            </a:r>
            <a:r>
              <a:rPr lang="en-CA" b="1" i="1" baseline="0" dirty="0" smtClean="0">
                <a:solidFill>
                  <a:srgbClr val="FF0000"/>
                </a:solidFill>
                <a:latin typeface="Calibri" panose="020F0502020204030204" pitchFamily="34" charset="0"/>
                <a:cs typeface="Times New Roman" panose="02020603050405020304" pitchFamily="18" charset="0"/>
              </a:rPr>
              <a:t>questions and documents </a:t>
            </a:r>
            <a:r>
              <a:rPr lang="en-CA" b="1" i="1" baseline="0" dirty="0">
                <a:solidFill>
                  <a:srgbClr val="FF0000"/>
                </a:solidFill>
                <a:latin typeface="Calibri" panose="020F0502020204030204" pitchFamily="34" charset="0"/>
                <a:cs typeface="Times New Roman" panose="02020603050405020304" pitchFamily="18" charset="0"/>
              </a:rPr>
              <a:t>to education@indspire.ca </a:t>
            </a:r>
            <a:endParaRPr lang="en-US" b="1" i="1" baseline="0" dirty="0">
              <a:solidFill>
                <a:srgbClr val="FF0000"/>
              </a:solidFill>
            </a:endParaRPr>
          </a:p>
          <a:p>
            <a:endParaRPr lang="en-US" dirty="0"/>
          </a:p>
          <a:p>
            <a:r>
              <a:rPr lang="en-US" dirty="0"/>
              <a:t>Grades </a:t>
            </a:r>
            <a:r>
              <a:rPr lang="en-US" dirty="0" smtClean="0"/>
              <a:t>from</a:t>
            </a:r>
            <a:r>
              <a:rPr lang="en-US" baseline="0" dirty="0" smtClean="0"/>
              <a:t> </a:t>
            </a:r>
            <a:r>
              <a:rPr lang="en-US" baseline="0" dirty="0"/>
              <a:t>last completed program are </a:t>
            </a:r>
            <a:r>
              <a:rPr lang="en-US" baseline="0" dirty="0" smtClean="0"/>
              <a:t>considered most </a:t>
            </a:r>
            <a:r>
              <a:rPr lang="en-US" baseline="0" dirty="0"/>
              <a:t>recent grades. Always </a:t>
            </a:r>
            <a:r>
              <a:rPr lang="en-US" baseline="0" dirty="0" smtClean="0"/>
              <a:t>fall/winter </a:t>
            </a:r>
            <a:r>
              <a:rPr lang="en-US" baseline="0" dirty="0"/>
              <a:t>marks of </a:t>
            </a:r>
            <a:r>
              <a:rPr lang="en-US" baseline="0" dirty="0" smtClean="0"/>
              <a:t>previous year. Make </a:t>
            </a:r>
            <a:r>
              <a:rPr lang="en-US" baseline="0" dirty="0"/>
              <a:t>sure name is on the grades. </a:t>
            </a:r>
            <a:r>
              <a:rPr lang="en-US" baseline="0" dirty="0" smtClean="0"/>
              <a:t>Mature </a:t>
            </a:r>
            <a:r>
              <a:rPr lang="en-US" baseline="0" dirty="0"/>
              <a:t>students </a:t>
            </a:r>
            <a:r>
              <a:rPr lang="en-US" baseline="0" dirty="0" smtClean="0"/>
              <a:t>required </a:t>
            </a:r>
            <a:r>
              <a:rPr lang="en-US" baseline="0" dirty="0"/>
              <a:t>to submit grades from last academic program taken. </a:t>
            </a:r>
            <a:endParaRPr lang="en-US" baseline="0" dirty="0" smtClean="0"/>
          </a:p>
          <a:p>
            <a:endParaRPr lang="en-US" baseline="0" dirty="0"/>
          </a:p>
          <a:p>
            <a:r>
              <a:rPr lang="en-US" baseline="0" dirty="0"/>
              <a:t>Proof of full-time enrolment must have student </a:t>
            </a:r>
            <a:r>
              <a:rPr lang="en-US" baseline="0" dirty="0" smtClean="0"/>
              <a:t>name, name </a:t>
            </a:r>
            <a:r>
              <a:rPr lang="en-US" baseline="0" dirty="0"/>
              <a:t>of </a:t>
            </a:r>
            <a:r>
              <a:rPr lang="en-US" baseline="0" dirty="0" smtClean="0"/>
              <a:t>school </a:t>
            </a:r>
            <a:r>
              <a:rPr lang="en-US" baseline="0" dirty="0"/>
              <a:t>and state clearly </a:t>
            </a:r>
            <a:r>
              <a:rPr lang="en-US" baseline="0" dirty="0" smtClean="0"/>
              <a:t>that student is </a:t>
            </a:r>
            <a:r>
              <a:rPr lang="en-US" baseline="0" dirty="0"/>
              <a:t>in full time studies. Acceptance letters are NOT proof of enrolment. </a:t>
            </a:r>
            <a:r>
              <a:rPr lang="en-US" baseline="0" dirty="0" smtClean="0"/>
              <a:t>Examples- </a:t>
            </a:r>
            <a:r>
              <a:rPr lang="en-US" baseline="0" dirty="0"/>
              <a:t>letter from </a:t>
            </a:r>
            <a:r>
              <a:rPr lang="en-US" baseline="0" dirty="0" smtClean="0"/>
              <a:t>school </a:t>
            </a:r>
            <a:r>
              <a:rPr lang="en-US" baseline="0" dirty="0"/>
              <a:t>stating </a:t>
            </a:r>
            <a:r>
              <a:rPr lang="en-US" baseline="0" dirty="0" smtClean="0"/>
              <a:t>student </a:t>
            </a:r>
            <a:r>
              <a:rPr lang="en-US" baseline="0" dirty="0"/>
              <a:t>is enrolled full-time, </a:t>
            </a:r>
            <a:r>
              <a:rPr lang="en-US" baseline="0" dirty="0" smtClean="0"/>
              <a:t>copy </a:t>
            </a:r>
            <a:r>
              <a:rPr lang="en-US" baseline="0" dirty="0"/>
              <a:t>of </a:t>
            </a:r>
            <a:r>
              <a:rPr lang="en-US" baseline="0" dirty="0" smtClean="0"/>
              <a:t>class schedule </a:t>
            </a:r>
            <a:r>
              <a:rPr lang="en-US" baseline="0" dirty="0"/>
              <a:t>showing </a:t>
            </a:r>
            <a:r>
              <a:rPr lang="en-US" baseline="0" dirty="0" smtClean="0"/>
              <a:t>classes enrolled </a:t>
            </a:r>
            <a:r>
              <a:rPr lang="en-US" baseline="0" dirty="0"/>
              <a:t>in for the number of months that match their application (must include all terms</a:t>
            </a:r>
            <a:r>
              <a:rPr lang="en-US" baseline="0" dirty="0" smtClean="0"/>
              <a:t>).</a:t>
            </a:r>
            <a:endParaRPr lang="en-US" baseline="0" dirty="0"/>
          </a:p>
          <a:p>
            <a:r>
              <a:rPr lang="en-US" baseline="0" dirty="0"/>
              <a:t>Letter from Band- must come from </a:t>
            </a:r>
            <a:r>
              <a:rPr lang="en-US" baseline="0" dirty="0" smtClean="0"/>
              <a:t>funding </a:t>
            </a:r>
            <a:r>
              <a:rPr lang="en-US" baseline="0" dirty="0"/>
              <a:t>organization they get funding from (GRPSEO example) and must be broken down stating how much student </a:t>
            </a:r>
            <a:r>
              <a:rPr lang="en-US" baseline="0" dirty="0" smtClean="0"/>
              <a:t>receives </a:t>
            </a:r>
            <a:r>
              <a:rPr lang="en-US" baseline="0" dirty="0"/>
              <a:t>for tuition, books, monthly allowance and travel dollars. These amounts must be included in budget (and if not included, we will include it in budget and it could affect their award). IF students don’t know how much they’re getting, they need to estimate how much and enter it into application and inform </a:t>
            </a:r>
            <a:r>
              <a:rPr lang="en-US" baseline="0" dirty="0" smtClean="0"/>
              <a:t>Indspire </a:t>
            </a:r>
            <a:r>
              <a:rPr lang="en-US" baseline="0" dirty="0"/>
              <a:t>once they have their letter (this includes scholarships).</a:t>
            </a:r>
            <a:endParaRPr lang="en-US" dirty="0"/>
          </a:p>
        </p:txBody>
      </p:sp>
      <p:sp>
        <p:nvSpPr>
          <p:cNvPr id="4" name="Slide Number Placeholder 3"/>
          <p:cNvSpPr>
            <a:spLocks noGrp="1"/>
          </p:cNvSpPr>
          <p:nvPr>
            <p:ph type="sldNum" sz="quarter" idx="10"/>
          </p:nvPr>
        </p:nvSpPr>
        <p:spPr/>
        <p:txBody>
          <a:bodyPr/>
          <a:lstStyle/>
          <a:p>
            <a:fld id="{A620F0A1-9350-A645-B35C-FDA072C01D0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573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BE7F57-DA09-4059-9B5C-0E16EE44B701}" type="datetimeFigureOut">
              <a:rPr lang="en-CA" smtClean="0"/>
              <a:t>2017-10-19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393568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E7F57-DA09-4059-9B5C-0E16EE44B701}" type="datetimeFigureOut">
              <a:rPr lang="en-CA" smtClean="0"/>
              <a:t>2017-10-19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12321668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5034480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9838275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2519212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3623291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311000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861274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5724363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77919289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4792437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159302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E7F57-DA09-4059-9B5C-0E16EE44B701}" type="datetimeFigureOut">
              <a:rPr lang="en-CA" smtClean="0"/>
              <a:t>2017-10-19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40493225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387600505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9492896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9275535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1089404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9406269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1758413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9613565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4200827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4396982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314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3899458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393701523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8313282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83901329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10312379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89659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5633082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2421700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70853052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21044710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74423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8813149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3919809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66771438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1171225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01805394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85715505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97154045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86120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74071370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545589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33132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7468969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37187654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88156818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86883111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92542516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100613674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9879822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62568541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297863084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3737794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603606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32562204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87286072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2395258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2663240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0457478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1919522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31251873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97423797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1883121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75864935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dirty="0">
              <a:solidFill>
                <a:prstClr val="black"/>
              </a:solidFill>
            </a:endParaRPr>
          </a:p>
        </p:txBody>
      </p:sp>
    </p:spTree>
    <p:extLst>
      <p:ext uri="{BB962C8B-B14F-4D97-AF65-F5344CB8AC3E}">
        <p14:creationId xmlns:p14="http://schemas.microsoft.com/office/powerpoint/2010/main" val="1290271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42126616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3717197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801080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10997755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83009544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471938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9572806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58370481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29227295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344051465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112028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9083519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dirty="0">
              <a:solidFill>
                <a:prstClr val="black"/>
              </a:solidFill>
            </a:endParaRPr>
          </a:p>
        </p:txBody>
      </p:sp>
    </p:spTree>
    <p:extLst>
      <p:ext uri="{BB962C8B-B14F-4D97-AF65-F5344CB8AC3E}">
        <p14:creationId xmlns:p14="http://schemas.microsoft.com/office/powerpoint/2010/main" val="317384329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2965284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69738894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40851795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06356403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19064394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26567941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805157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2736799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45778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70494198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26995226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dirty="0">
              <a:solidFill>
                <a:prstClr val="black"/>
              </a:solidFill>
            </a:endParaRPr>
          </a:p>
        </p:txBody>
      </p:sp>
    </p:spTree>
    <p:extLst>
      <p:ext uri="{BB962C8B-B14F-4D97-AF65-F5344CB8AC3E}">
        <p14:creationId xmlns:p14="http://schemas.microsoft.com/office/powerpoint/2010/main" val="198543333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5367273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86006099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17161209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3981777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67150708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2607135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54476712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856772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4595286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42261066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339273287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dirty="0">
              <a:solidFill>
                <a:prstClr val="black"/>
              </a:solidFill>
            </a:endParaRPr>
          </a:p>
        </p:txBody>
      </p:sp>
    </p:spTree>
    <p:extLst>
      <p:ext uri="{BB962C8B-B14F-4D97-AF65-F5344CB8AC3E}">
        <p14:creationId xmlns:p14="http://schemas.microsoft.com/office/powerpoint/2010/main" val="318656274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0502624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39182113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3649978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0938677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56255903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75396446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58780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E7F57-DA09-4059-9B5C-0E16EE44B701}" type="datetimeFigureOut">
              <a:rPr lang="en-CA" smtClean="0"/>
              <a:t>2017-10-19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3030346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42899367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916549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13508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140416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520225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35385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3331090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046794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22535854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376018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36102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E7F57-DA09-4059-9B5C-0E16EE44B701}" type="datetimeFigureOut">
              <a:rPr lang="en-CA" smtClean="0"/>
              <a:t>2017-10-19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10869968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938454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453216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705749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222628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484979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170013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1092618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939728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916399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254899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BE7F57-DA09-4059-9B5C-0E16EE44B701}" type="datetimeFigureOut">
              <a:rPr lang="en-CA" smtClean="0"/>
              <a:t>2017-10-19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3560489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87263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115407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7346634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7785577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7668914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059038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936066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2596871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933370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16818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BE7F57-DA09-4059-9B5C-0E16EE44B701}" type="datetimeFigureOut">
              <a:rPr lang="en-CA" smtClean="0"/>
              <a:t>2017-10-19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21576487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071184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22077550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9198413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68151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3909307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9556396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120241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668840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529897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04049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BE7F57-DA09-4059-9B5C-0E16EE44B701}" type="datetimeFigureOut">
              <a:rPr lang="en-CA" smtClean="0"/>
              <a:t>2017-10-19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33495650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944114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16609133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296747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212276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6544485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861735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8633204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28118502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6978299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01164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E7F57-DA09-4059-9B5C-0E16EE44B701}" type="datetimeFigureOut">
              <a:rPr lang="en-CA" smtClean="0"/>
              <a:t>2017-10-19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29837949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928694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41713907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3930901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12467859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39583260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36323168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7918837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7228118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2581768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35504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E7F57-DA09-4059-9B5C-0E16EE44B701}" type="datetimeFigureOut">
              <a:rPr lang="en-CA" smtClean="0"/>
              <a:t>2017-10-19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4757958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8229181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21231914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0933532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1212774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25900483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2105743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33484773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26256869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15395322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343973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E7F57-DA09-4059-9B5C-0E16EE44B701}" type="datetimeFigureOut">
              <a:rPr lang="en-CA" smtClean="0"/>
              <a:t>2017-10-19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0E2582-A3D2-4796-B965-6F5C768431DA}" type="slidenum">
              <a:rPr lang="en-CA" smtClean="0"/>
              <a:t>‹#›</a:t>
            </a:fld>
            <a:endParaRPr lang="en-CA"/>
          </a:p>
        </p:txBody>
      </p:sp>
    </p:spTree>
    <p:extLst>
      <p:ext uri="{BB962C8B-B14F-4D97-AF65-F5344CB8AC3E}">
        <p14:creationId xmlns:p14="http://schemas.microsoft.com/office/powerpoint/2010/main" val="18467477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5571297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32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Tree>
    <p:extLst>
      <p:ext uri="{BB962C8B-B14F-4D97-AF65-F5344CB8AC3E}">
        <p14:creationId xmlns:p14="http://schemas.microsoft.com/office/powerpoint/2010/main" val="9691124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317534"/>
            <a:ext cx="3657600" cy="3091294"/>
          </a:xfrm>
        </p:spPr>
        <p:txBody>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60783977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247034"/>
            <a:ext cx="3657600" cy="507576"/>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2884920"/>
            <a:ext cx="3657600" cy="313488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3406463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8760743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Tree>
    <p:extLst>
      <p:ext uri="{BB962C8B-B14F-4D97-AF65-F5344CB8AC3E}">
        <p14:creationId xmlns:p14="http://schemas.microsoft.com/office/powerpoint/2010/main" val="1346032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 y="0"/>
            <a:ext cx="8001000" cy="531409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467" y="0"/>
            <a:ext cx="9144000" cy="6858000"/>
          </a:xfrm>
          <a:prstGeom prst="rect">
            <a:avLst/>
          </a:prstGeom>
        </p:spPr>
      </p:pic>
    </p:spTree>
    <p:extLst>
      <p:ext uri="{BB962C8B-B14F-4D97-AF65-F5344CB8AC3E}">
        <p14:creationId xmlns:p14="http://schemas.microsoft.com/office/powerpoint/2010/main" val="3702325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5194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800600" y="6096000"/>
            <a:ext cx="2581984" cy="307975"/>
          </a:xfrm>
        </p:spPr>
        <p:txBody>
          <a:bodyPr>
            <a:normAutofit/>
          </a:bodyPr>
          <a:lstStyle>
            <a:lvl1pPr algn="r">
              <a:defRPr sz="1600" b="1">
                <a:solidFill>
                  <a:srgbClr val="007DC5"/>
                </a:solidFill>
              </a:defRPr>
            </a:lvl1pPr>
          </a:lstStyle>
          <a:p>
            <a:r>
              <a:rPr lang="en-US" dirty="0"/>
              <a:t>ALL CAPS TITLE</a:t>
            </a:r>
          </a:p>
        </p:txBody>
      </p:sp>
      <p:sp>
        <p:nvSpPr>
          <p:cNvPr id="3" name="Subtitle 2"/>
          <p:cNvSpPr>
            <a:spLocks noGrp="1"/>
          </p:cNvSpPr>
          <p:nvPr>
            <p:ph type="subTitle" idx="1"/>
          </p:nvPr>
        </p:nvSpPr>
        <p:spPr>
          <a:xfrm>
            <a:off x="4191000" y="6324600"/>
            <a:ext cx="3200400" cy="304800"/>
          </a:xfrm>
        </p:spPr>
        <p:txBody>
          <a:bodyPr>
            <a:normAutofit/>
          </a:bodyPr>
          <a:lstStyle>
            <a:lvl1pPr marL="0" indent="0" algn="r">
              <a:buNone/>
              <a:defRPr sz="1200">
                <a:solidFill>
                  <a:schemeClr val="tx1">
                    <a:lumMod val="85000"/>
                    <a:lumOff val="15000"/>
                  </a:schemeClr>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itle 1"/>
          <p:cNvSpPr txBox="1">
            <a:spLocks/>
          </p:cNvSpPr>
          <p:nvPr/>
        </p:nvSpPr>
        <p:spPr>
          <a:xfrm>
            <a:off x="7848600" y="6058306"/>
            <a:ext cx="1112381" cy="254525"/>
          </a:xfrm>
          <a:prstGeom prst="rect">
            <a:avLst/>
          </a:prstGeom>
        </p:spPr>
        <p:txBody>
          <a:bodyPr vert="horz" lIns="91440" tIns="45720" rIns="91440" bIns="45720" rtlCol="0" anchor="ctr">
            <a:noAutofit/>
          </a:bodyPr>
          <a:lstStyle>
            <a:lvl1pPr algn="r" defTabSz="914400" rtl="0" eaLnBrk="1" latinLnBrk="0" hangingPunct="1">
              <a:spcBef>
                <a:spcPct val="0"/>
              </a:spcBef>
              <a:buNone/>
              <a:defRPr sz="1600" b="1" kern="1200">
                <a:solidFill>
                  <a:srgbClr val="007DC5"/>
                </a:solidFill>
                <a:latin typeface="+mj-lt"/>
                <a:ea typeface="+mj-ea"/>
                <a:cs typeface="+mj-cs"/>
              </a:defRPr>
            </a:lvl1pPr>
          </a:lstStyle>
          <a:p>
            <a:r>
              <a:rPr lang="en-US" sz="1300" dirty="0">
                <a:solidFill>
                  <a:prstClr val="black">
                    <a:lumMod val="85000"/>
                    <a:lumOff val="15000"/>
                  </a:prstClr>
                </a:solidFill>
              </a:rPr>
              <a:t>January 12</a:t>
            </a:r>
          </a:p>
        </p:txBody>
      </p:sp>
      <p:sp>
        <p:nvSpPr>
          <p:cNvPr id="9" name="Subtitle 2"/>
          <p:cNvSpPr txBox="1">
            <a:spLocks/>
          </p:cNvSpPr>
          <p:nvPr/>
        </p:nvSpPr>
        <p:spPr>
          <a:xfrm>
            <a:off x="7620000" y="6148530"/>
            <a:ext cx="1371600" cy="557070"/>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1200" kern="1200">
                <a:solidFill>
                  <a:schemeClr val="tx1">
                    <a:lumMod val="85000"/>
                    <a:lumOff val="15000"/>
                  </a:schemeClr>
                </a:solidFill>
                <a:latin typeface="Myriad Pro" pitchFamily="34"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900" b="1" dirty="0">
                <a:solidFill>
                  <a:srgbClr val="571F5E"/>
                </a:solidFill>
                <a:latin typeface="Calibri"/>
              </a:rPr>
              <a:t>2012</a:t>
            </a:r>
          </a:p>
        </p:txBody>
      </p:sp>
    </p:spTree>
    <p:extLst>
      <p:ext uri="{BB962C8B-B14F-4D97-AF65-F5344CB8AC3E}">
        <p14:creationId xmlns:p14="http://schemas.microsoft.com/office/powerpoint/2010/main" val="943483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301112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0"/>
            <a:ext cx="1600200" cy="929148"/>
          </a:xfrm>
          <a:prstGeom prst="rect">
            <a:avLst/>
          </a:prstGeom>
        </p:spPr>
      </p:pic>
      <p:sp>
        <p:nvSpPr>
          <p:cNvPr id="2" name="Title 1"/>
          <p:cNvSpPr>
            <a:spLocks noGrp="1"/>
          </p:cNvSpPr>
          <p:nvPr>
            <p:ph type="title"/>
          </p:nvPr>
        </p:nvSpPr>
        <p:spPr>
          <a:xfrm>
            <a:off x="838200" y="2150404"/>
            <a:ext cx="7772400" cy="364196"/>
          </a:xfrm>
        </p:spPr>
        <p:txBody>
          <a:bodyPr>
            <a:normAutofit/>
          </a:bodyPr>
          <a:lstStyle>
            <a:lvl1pPr algn="l">
              <a:defRPr sz="3200" b="1">
                <a:solidFill>
                  <a:srgbClr val="5D003C"/>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838200" y="2496595"/>
            <a:ext cx="7772400" cy="3114172"/>
          </a:xfrm>
        </p:spPr>
        <p:txBody>
          <a:bodyPr/>
          <a:lstStyle>
            <a:lvl1pPr marL="0" indent="0">
              <a:buNone/>
              <a:defRPr sz="1800"/>
            </a:lvl1pPr>
            <a:lvl2pPr marL="914400" indent="-457200">
              <a:buFont typeface="Arial" pitchFamily="34" charset="0"/>
              <a:buChar char="•"/>
              <a:defRPr sz="1800"/>
            </a:lvl2pPr>
            <a:lvl3pPr>
              <a:defRPr sz="1600"/>
            </a:lvl3pPr>
            <a:lvl4pPr>
              <a:defRPr sz="1400"/>
            </a:lvl4pPr>
            <a:lvl5pPr>
              <a:defRPr sz="14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343400" y="6355589"/>
            <a:ext cx="3503676" cy="365125"/>
          </a:xfrm>
        </p:spPr>
        <p:txBody>
          <a:bodyPr/>
          <a:lstStyle>
            <a:lvl1pPr algn="r">
              <a:defRPr sz="1700" b="1">
                <a:solidFill>
                  <a:srgbClr val="007DC5"/>
                </a:solidFill>
              </a:defRPr>
            </a:lvl1pPr>
          </a:lstStyle>
          <a:p>
            <a:endParaRPr lang="en-CA"/>
          </a:p>
        </p:txBody>
      </p:sp>
      <p:sp>
        <p:nvSpPr>
          <p:cNvPr id="6" name="Slide Number Placeholder 5"/>
          <p:cNvSpPr>
            <a:spLocks noGrp="1"/>
          </p:cNvSpPr>
          <p:nvPr>
            <p:ph type="sldNum" sz="quarter" idx="12"/>
          </p:nvPr>
        </p:nvSpPr>
        <p:spPr>
          <a:xfrm>
            <a:off x="7848600" y="6356350"/>
            <a:ext cx="838200" cy="365125"/>
          </a:xfrm>
        </p:spPr>
        <p:txBody>
          <a:bodyPr/>
          <a:lstStyle>
            <a:lvl1pPr>
              <a:defRPr sz="3600">
                <a:solidFill>
                  <a:schemeClr val="tx1"/>
                </a:solidFill>
              </a:defRPr>
            </a:lvl1pPr>
          </a:lstStyle>
          <a:p>
            <a:fld id="{7502A421-B3F8-4B8C-85BD-23129D6DD283}" type="slidenum">
              <a:rPr lang="en-CA" smtClean="0">
                <a:solidFill>
                  <a:prstClr val="black"/>
                </a:solidFill>
              </a:rPr>
              <a:pPr/>
              <a:t>‹#›</a:t>
            </a:fld>
            <a:endParaRPr lang="en-CA">
              <a:solidFill>
                <a:prstClr val="black"/>
              </a:solidFill>
            </a:endParaRPr>
          </a:p>
        </p:txBody>
      </p:sp>
    </p:spTree>
    <p:extLst>
      <p:ext uri="{BB962C8B-B14F-4D97-AF65-F5344CB8AC3E}">
        <p14:creationId xmlns:p14="http://schemas.microsoft.com/office/powerpoint/2010/main" val="184451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4.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theme" Target="../theme/theme15.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6.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6.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7.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theme" Target="../theme/theme17.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E7F57-DA09-4059-9B5C-0E16EE44B701}" type="datetimeFigureOut">
              <a:rPr lang="en-CA" smtClean="0"/>
              <a:t>2017-10-19</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E2582-A3D2-4796-B965-6F5C768431DA}" type="slidenum">
              <a:rPr lang="en-CA" smtClean="0"/>
              <a:t>‹#›</a:t>
            </a:fld>
            <a:endParaRPr lang="en-CA"/>
          </a:p>
        </p:txBody>
      </p:sp>
    </p:spTree>
    <p:extLst>
      <p:ext uri="{BB962C8B-B14F-4D97-AF65-F5344CB8AC3E}">
        <p14:creationId xmlns:p14="http://schemas.microsoft.com/office/powerpoint/2010/main" val="827560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76548780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03775126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5890512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131385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384398968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hdr="0" ftr="0" dt="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1295885469"/>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325403003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ftr="0" dt="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dirty="0"/>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dirty="0">
              <a:solidFill>
                <a:prstClr val="black">
                  <a:lumMod val="85000"/>
                  <a:lumOff val="15000"/>
                </a:prstClr>
              </a:solidFill>
            </a:endParaRPr>
          </a:p>
        </p:txBody>
      </p:sp>
    </p:spTree>
    <p:extLst>
      <p:ext uri="{BB962C8B-B14F-4D97-AF65-F5344CB8AC3E}">
        <p14:creationId xmlns:p14="http://schemas.microsoft.com/office/powerpoint/2010/main" val="309081514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7486407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47575174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17365830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74944720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21659575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30432167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87583773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752600"/>
            <a:ext cx="7543800" cy="4834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213404"/>
            <a:ext cx="7543800" cy="3730195"/>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solidFill>
                <a:prstClr val="black">
                  <a:tint val="75000"/>
                </a:prstClr>
              </a:solidFill>
            </a:endParaRPr>
          </a:p>
        </p:txBody>
      </p:sp>
      <p:sp>
        <p:nvSpPr>
          <p:cNvPr id="5" name="Footer Placeholder 4"/>
          <p:cNvSpPr>
            <a:spLocks noGrp="1"/>
          </p:cNvSpPr>
          <p:nvPr>
            <p:ph type="ftr" sz="quarter" idx="3"/>
          </p:nvPr>
        </p:nvSpPr>
        <p:spPr>
          <a:xfrm>
            <a:off x="5029200" y="6356350"/>
            <a:ext cx="2895600" cy="365125"/>
          </a:xfrm>
          <a:prstGeom prst="rect">
            <a:avLst/>
          </a:prstGeom>
        </p:spPr>
        <p:txBody>
          <a:bodyPr vert="horz" lIns="91440" tIns="45720" rIns="91440" bIns="45720" rtlCol="0" anchor="ctr"/>
          <a:lstStyle>
            <a:lvl1pPr algn="r">
              <a:defRPr sz="1700" b="1">
                <a:solidFill>
                  <a:srgbClr val="007DC5"/>
                </a:solidFill>
              </a:defRPr>
            </a:lvl1pPr>
          </a:lstStyle>
          <a:p>
            <a:endParaRPr lang="en-CA"/>
          </a:p>
        </p:txBody>
      </p:sp>
      <p:sp>
        <p:nvSpPr>
          <p:cNvPr id="6" name="Slide Number Placeholder 5"/>
          <p:cNvSpPr>
            <a:spLocks noGrp="1"/>
          </p:cNvSpPr>
          <p:nvPr>
            <p:ph type="sldNum" sz="quarter" idx="4"/>
          </p:nvPr>
        </p:nvSpPr>
        <p:spPr>
          <a:xfrm>
            <a:off x="7924800" y="6356350"/>
            <a:ext cx="762000" cy="365125"/>
          </a:xfrm>
          <a:prstGeom prst="rect">
            <a:avLst/>
          </a:prstGeom>
        </p:spPr>
        <p:txBody>
          <a:bodyPr vert="horz" lIns="91440" tIns="45720" rIns="91440" bIns="45720" rtlCol="0" anchor="ctr"/>
          <a:lstStyle>
            <a:lvl1pPr algn="r">
              <a:defRPr sz="3600" b="1">
                <a:solidFill>
                  <a:schemeClr val="tx1">
                    <a:lumMod val="85000"/>
                    <a:lumOff val="15000"/>
                  </a:schemeClr>
                </a:solidFill>
              </a:defRPr>
            </a:lvl1pPr>
          </a:lstStyle>
          <a:p>
            <a:fld id="{7502A421-B3F8-4B8C-85BD-23129D6DD283}" type="slidenum">
              <a:rPr lang="en-CA" smtClean="0">
                <a:solidFill>
                  <a:prstClr val="black">
                    <a:lumMod val="85000"/>
                    <a:lumOff val="15000"/>
                  </a:prstClr>
                </a:solidFill>
              </a:rPr>
              <a:pPr/>
              <a:t>‹#›</a:t>
            </a:fld>
            <a:endParaRPr lang="en-CA">
              <a:solidFill>
                <a:prstClr val="black">
                  <a:lumMod val="85000"/>
                  <a:lumOff val="15000"/>
                </a:prstClr>
              </a:solidFill>
            </a:endParaRPr>
          </a:p>
        </p:txBody>
      </p:sp>
    </p:spTree>
    <p:extLst>
      <p:ext uri="{BB962C8B-B14F-4D97-AF65-F5344CB8AC3E}">
        <p14:creationId xmlns:p14="http://schemas.microsoft.com/office/powerpoint/2010/main" val="11693262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p:txStyles>
    <p:titleStyle>
      <a:lvl1pPr algn="l" defTabSz="914400" rtl="0" eaLnBrk="1" latinLnBrk="0" hangingPunct="1">
        <a:spcBef>
          <a:spcPct val="0"/>
        </a:spcBef>
        <a:buNone/>
        <a:defRPr sz="3200" b="1" kern="1200">
          <a:solidFill>
            <a:srgbClr val="5D003C"/>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9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02A421-B3F8-4B8C-85BD-23129D6DD283}" type="slidenum">
              <a:rPr lang="en-CA" smtClean="0"/>
              <a:pPr/>
              <a:t>1</a:t>
            </a:fld>
            <a:endParaRPr lang="en-CA" dirty="0"/>
          </a:p>
        </p:txBody>
      </p:sp>
      <p:pic>
        <p:nvPicPr>
          <p:cNvPr id="5" name="Picture 4"/>
          <p:cNvPicPr/>
          <p:nvPr/>
        </p:nvPicPr>
        <p:blipFill>
          <a:blip r:embed="rId2"/>
          <a:stretch>
            <a:fillRect/>
          </a:stretch>
        </p:blipFill>
        <p:spPr>
          <a:xfrm>
            <a:off x="0" y="11796"/>
            <a:ext cx="9144000" cy="6846204"/>
          </a:xfrm>
          <a:prstGeom prst="rect">
            <a:avLst/>
          </a:prstGeom>
          <a:ln>
            <a:solidFill>
              <a:schemeClr val="tx1"/>
            </a:solidFill>
          </a:ln>
        </p:spPr>
      </p:pic>
    </p:spTree>
    <p:extLst>
      <p:ext uri="{BB962C8B-B14F-4D97-AF65-F5344CB8AC3E}">
        <p14:creationId xmlns:p14="http://schemas.microsoft.com/office/powerpoint/2010/main" val="174178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908720"/>
            <a:ext cx="8208912" cy="792088"/>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Required Supporting Documents </a:t>
            </a:r>
          </a:p>
        </p:txBody>
      </p:sp>
      <p:sp>
        <p:nvSpPr>
          <p:cNvPr id="3" name="Content Placeholder 2"/>
          <p:cNvSpPr>
            <a:spLocks noGrp="1"/>
          </p:cNvSpPr>
          <p:nvPr>
            <p:ph idx="1"/>
          </p:nvPr>
        </p:nvSpPr>
        <p:spPr>
          <a:xfrm>
            <a:off x="935510" y="2132856"/>
            <a:ext cx="8054280" cy="3168352"/>
          </a:xfrm>
        </p:spPr>
        <p:txBody>
          <a:bodyPr>
            <a:noAutofit/>
          </a:bodyPr>
          <a:lstStyle/>
          <a:p>
            <a:pPr marL="285750" lvl="1" indent="-285750"/>
            <a:r>
              <a:rPr lang="en-CA" sz="2000" dirty="0"/>
              <a:t>Proof of First Nation, Inuit, or Metis </a:t>
            </a:r>
            <a:r>
              <a:rPr lang="en-CA" sz="2000" dirty="0" smtClean="0"/>
              <a:t>status</a:t>
            </a:r>
          </a:p>
          <a:p>
            <a:pPr marL="0" lvl="1" indent="0">
              <a:buNone/>
            </a:pPr>
            <a:endParaRPr lang="en-CA" sz="1050" dirty="0"/>
          </a:p>
          <a:p>
            <a:pPr marL="285750" lvl="1" indent="-285750"/>
            <a:r>
              <a:rPr lang="en-CA" sz="2000" dirty="0"/>
              <a:t>Most recent grades</a:t>
            </a:r>
          </a:p>
          <a:p>
            <a:pPr marL="285750" lvl="1" indent="-285750"/>
            <a:endParaRPr lang="en-CA" sz="1050" dirty="0"/>
          </a:p>
          <a:p>
            <a:pPr marL="285750" lvl="1" indent="-285750"/>
            <a:r>
              <a:rPr lang="en-CA" sz="2000" dirty="0"/>
              <a:t>Proof of full-time enrollment</a:t>
            </a:r>
          </a:p>
          <a:p>
            <a:pPr marL="285750" lvl="1" indent="-285750"/>
            <a:endParaRPr lang="en-CA" sz="1050" dirty="0"/>
          </a:p>
          <a:p>
            <a:pPr marL="285750" lvl="1" indent="-285750"/>
            <a:r>
              <a:rPr lang="en-CA" sz="2000" dirty="0"/>
              <a:t>Letter from band/association/beneficiary organization confirming amount of school sponsorship (not applicable to Non-status First Nation)</a:t>
            </a:r>
          </a:p>
          <a:p>
            <a:pPr marL="285750" lvl="1" indent="-285750"/>
            <a:endParaRPr lang="en-CA" sz="1050" dirty="0"/>
          </a:p>
          <a:p>
            <a:pPr marL="285750" lvl="1" indent="-285750"/>
            <a:r>
              <a:rPr lang="en-US" sz="2000" dirty="0"/>
              <a:t>Current Resume (Apprenticeship, Applied Trades &amp; Technology program only)</a:t>
            </a:r>
          </a:p>
          <a:p>
            <a:pPr marL="0" lvl="1" indent="0" algn="ctr">
              <a:buNone/>
            </a:pPr>
            <a:r>
              <a:rPr lang="en-US" sz="2000" b="1" i="1" dirty="0"/>
              <a:t>education@indspire.ca</a:t>
            </a:r>
          </a:p>
        </p:txBody>
      </p:sp>
      <p:sp>
        <p:nvSpPr>
          <p:cNvPr id="6" name="Slide Number Placeholder 3"/>
          <p:cNvSpPr>
            <a:spLocks noGrp="1"/>
          </p:cNvSpPr>
          <p:nvPr>
            <p:ph type="sldNum" sz="quarter" idx="12"/>
          </p:nvPr>
        </p:nvSpPr>
        <p:spPr/>
        <p:txBody>
          <a:bodyPr/>
          <a:lstStyle/>
          <a:p>
            <a:r>
              <a:rPr lang="en-CA" sz="2000" b="0" dirty="0" smtClean="0">
                <a:solidFill>
                  <a:prstClr val="black"/>
                </a:solidFill>
              </a:rPr>
              <a:t>10</a:t>
            </a:r>
            <a:endParaRPr lang="en-CA" b="0" dirty="0">
              <a:solidFill>
                <a:prstClr val="black"/>
              </a:solidFill>
            </a:endParaRPr>
          </a:p>
        </p:txBody>
      </p:sp>
    </p:spTree>
    <p:extLst>
      <p:ext uri="{BB962C8B-B14F-4D97-AF65-F5344CB8AC3E}">
        <p14:creationId xmlns:p14="http://schemas.microsoft.com/office/powerpoint/2010/main" val="318859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908720"/>
            <a:ext cx="8208912" cy="792088"/>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Documents Accepted for Proof of Indigenous Status</a:t>
            </a:r>
          </a:p>
        </p:txBody>
      </p:sp>
      <p:sp>
        <p:nvSpPr>
          <p:cNvPr id="3" name="Content Placeholder 2"/>
          <p:cNvSpPr>
            <a:spLocks noGrp="1"/>
          </p:cNvSpPr>
          <p:nvPr>
            <p:ph idx="1"/>
          </p:nvPr>
        </p:nvSpPr>
        <p:spPr>
          <a:xfrm>
            <a:off x="935510" y="2132856"/>
            <a:ext cx="8054280" cy="3168352"/>
          </a:xfrm>
        </p:spPr>
        <p:txBody>
          <a:bodyPr>
            <a:noAutofit/>
          </a:bodyPr>
          <a:lstStyle/>
          <a:p>
            <a:pPr marL="0" lvl="1" indent="0">
              <a:buNone/>
            </a:pPr>
            <a:r>
              <a:rPr lang="en-US" sz="2000" b="1" dirty="0"/>
              <a:t>Status First Nation</a:t>
            </a:r>
          </a:p>
          <a:p>
            <a:pPr marL="342900" lvl="1" indent="-342900"/>
            <a:r>
              <a:rPr lang="en-US" sz="2000" dirty="0"/>
              <a:t>Provide a front and back photo-copy of “Certificate of Indian Status” issued by:</a:t>
            </a:r>
          </a:p>
          <a:p>
            <a:pPr marL="571500" lvl="2" indent="-342900">
              <a:buFont typeface="+mj-lt"/>
              <a:buAutoNum type="arabicPeriod"/>
            </a:pPr>
            <a:r>
              <a:rPr lang="en-US" sz="2000" dirty="0"/>
              <a:t>Registrar of the Federal Government’s Indian Register;</a:t>
            </a:r>
          </a:p>
          <a:p>
            <a:pPr marL="571500" lvl="2" indent="-342900">
              <a:buFont typeface="+mj-lt"/>
              <a:buAutoNum type="arabicPeriod"/>
            </a:pPr>
            <a:r>
              <a:rPr lang="en-US" sz="2000" dirty="0"/>
              <a:t>Band within the meaning of the Indian Act that has control of its membership list: or</a:t>
            </a:r>
          </a:p>
          <a:p>
            <a:pPr marL="571500" lvl="2" indent="-342900">
              <a:buFont typeface="+mj-lt"/>
              <a:buAutoNum type="arabicPeriod"/>
            </a:pPr>
            <a:r>
              <a:rPr lang="en-US" sz="2000" dirty="0"/>
              <a:t>By an Indigenous group under a modern land claims agreement</a:t>
            </a:r>
          </a:p>
          <a:p>
            <a:pPr marL="342900" lvl="1" indent="-342900"/>
            <a:endParaRPr lang="en-US" sz="2000" dirty="0"/>
          </a:p>
          <a:p>
            <a:pPr marL="571500" lvl="2" indent="-342900"/>
            <a:endParaRPr lang="en-US" sz="1800" dirty="0"/>
          </a:p>
          <a:p>
            <a:pPr marL="514350" lvl="2" indent="-285750"/>
            <a:endParaRPr lang="en-US" sz="1800" dirty="0"/>
          </a:p>
        </p:txBody>
      </p:sp>
      <p:sp>
        <p:nvSpPr>
          <p:cNvPr id="6" name="Slide Number Placeholder 3"/>
          <p:cNvSpPr>
            <a:spLocks noGrp="1"/>
          </p:cNvSpPr>
          <p:nvPr>
            <p:ph type="sldNum" sz="quarter" idx="12"/>
          </p:nvPr>
        </p:nvSpPr>
        <p:spPr/>
        <p:txBody>
          <a:bodyPr/>
          <a:lstStyle/>
          <a:p>
            <a:r>
              <a:rPr lang="en-CA" sz="2000" b="0" dirty="0" smtClean="0">
                <a:solidFill>
                  <a:prstClr val="black"/>
                </a:solidFill>
              </a:rPr>
              <a:t>11</a:t>
            </a:r>
            <a:endParaRPr lang="en-CA" b="0" dirty="0">
              <a:solidFill>
                <a:prstClr val="black"/>
              </a:solidFill>
            </a:endParaRPr>
          </a:p>
        </p:txBody>
      </p:sp>
    </p:spTree>
    <p:extLst>
      <p:ext uri="{BB962C8B-B14F-4D97-AF65-F5344CB8AC3E}">
        <p14:creationId xmlns:p14="http://schemas.microsoft.com/office/powerpoint/2010/main" val="410957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908720"/>
            <a:ext cx="8208912" cy="792088"/>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Documents Accepted for Proof of Indigenous Status Continued</a:t>
            </a:r>
          </a:p>
        </p:txBody>
      </p:sp>
      <p:sp>
        <p:nvSpPr>
          <p:cNvPr id="3" name="Content Placeholder 2"/>
          <p:cNvSpPr>
            <a:spLocks noGrp="1"/>
          </p:cNvSpPr>
          <p:nvPr>
            <p:ph idx="1"/>
          </p:nvPr>
        </p:nvSpPr>
        <p:spPr>
          <a:xfrm>
            <a:off x="930512" y="1988840"/>
            <a:ext cx="8054280" cy="3672408"/>
          </a:xfrm>
        </p:spPr>
        <p:txBody>
          <a:bodyPr>
            <a:noAutofit/>
          </a:bodyPr>
          <a:lstStyle/>
          <a:p>
            <a:pPr marL="0" lvl="1" indent="0">
              <a:buNone/>
            </a:pPr>
            <a:r>
              <a:rPr lang="en-US" sz="2000" b="1" dirty="0"/>
              <a:t>Non-Status First Nation</a:t>
            </a:r>
          </a:p>
          <a:p>
            <a:pPr marL="342900" lvl="1" indent="-342900"/>
            <a:r>
              <a:rPr lang="en-US" sz="2000" dirty="0"/>
              <a:t>Provide a front and back photo-copy of their parent(s) or grandparent(s) “Certificate of Indian Status” and either:</a:t>
            </a:r>
          </a:p>
          <a:p>
            <a:pPr marL="571500" lvl="2" indent="-342900"/>
            <a:r>
              <a:rPr lang="en-US" sz="2000" dirty="0"/>
              <a:t>Long form birth certificate OR</a:t>
            </a:r>
          </a:p>
          <a:p>
            <a:pPr marL="571500" lvl="2" indent="-342900"/>
            <a:r>
              <a:rPr lang="en-US" sz="2000" dirty="0"/>
              <a:t>Baptismal certificate </a:t>
            </a:r>
          </a:p>
          <a:p>
            <a:pPr marL="571500" lvl="2" indent="-342900"/>
            <a:r>
              <a:rPr lang="en-US" sz="2000" i="1" dirty="0"/>
              <a:t>Documents must show the relationship to person identified </a:t>
            </a:r>
          </a:p>
          <a:p>
            <a:pPr marL="571500" lvl="2" indent="-342900"/>
            <a:endParaRPr lang="en-US" sz="2000" i="1" dirty="0"/>
          </a:p>
          <a:p>
            <a:pPr marL="342900" lvl="1" indent="-342900"/>
            <a:r>
              <a:rPr lang="en-US" sz="2000" dirty="0">
                <a:solidFill>
                  <a:prstClr val="black"/>
                </a:solidFill>
              </a:rPr>
              <a:t>Members of Non-Status First Nation – letter from their registry office stating federal government designated and recognizes their nation as Non-status First Nation</a:t>
            </a:r>
          </a:p>
          <a:p>
            <a:pPr marL="571500" lvl="2" indent="-342900"/>
            <a:endParaRPr lang="en-US" sz="1800" dirty="0"/>
          </a:p>
          <a:p>
            <a:pPr marL="514350" lvl="2" indent="-285750"/>
            <a:endParaRPr lang="en-US" sz="1800" dirty="0"/>
          </a:p>
        </p:txBody>
      </p:sp>
      <p:sp>
        <p:nvSpPr>
          <p:cNvPr id="6" name="Slide Number Placeholder 3"/>
          <p:cNvSpPr>
            <a:spLocks noGrp="1"/>
          </p:cNvSpPr>
          <p:nvPr>
            <p:ph type="sldNum" sz="quarter" idx="12"/>
          </p:nvPr>
        </p:nvSpPr>
        <p:spPr/>
        <p:txBody>
          <a:bodyPr/>
          <a:lstStyle/>
          <a:p>
            <a:r>
              <a:rPr lang="en-CA" sz="2000" b="0" dirty="0" smtClean="0">
                <a:solidFill>
                  <a:prstClr val="black"/>
                </a:solidFill>
              </a:rPr>
              <a:t>12</a:t>
            </a:r>
            <a:endParaRPr lang="en-CA" b="0" dirty="0">
              <a:solidFill>
                <a:prstClr val="black"/>
              </a:solidFill>
            </a:endParaRPr>
          </a:p>
        </p:txBody>
      </p:sp>
    </p:spTree>
    <p:extLst>
      <p:ext uri="{BB962C8B-B14F-4D97-AF65-F5344CB8AC3E}">
        <p14:creationId xmlns:p14="http://schemas.microsoft.com/office/powerpoint/2010/main" val="18320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908720"/>
            <a:ext cx="8208912" cy="792088"/>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Documents Accepted for Proof of Indigenous Status Continued…</a:t>
            </a:r>
          </a:p>
        </p:txBody>
      </p:sp>
      <p:sp>
        <p:nvSpPr>
          <p:cNvPr id="3" name="Content Placeholder 2"/>
          <p:cNvSpPr>
            <a:spLocks noGrp="1"/>
          </p:cNvSpPr>
          <p:nvPr>
            <p:ph idx="1"/>
          </p:nvPr>
        </p:nvSpPr>
        <p:spPr>
          <a:xfrm>
            <a:off x="935510" y="1844824"/>
            <a:ext cx="8054280" cy="4032448"/>
          </a:xfrm>
        </p:spPr>
        <p:txBody>
          <a:bodyPr>
            <a:noAutofit/>
          </a:bodyPr>
          <a:lstStyle/>
          <a:p>
            <a:pPr marL="0" lvl="1" indent="0">
              <a:buNone/>
            </a:pPr>
            <a:r>
              <a:rPr lang="en-US" sz="2000" b="1" dirty="0"/>
              <a:t>Metis</a:t>
            </a:r>
          </a:p>
          <a:p>
            <a:pPr marL="342900" lvl="1" indent="-342900"/>
            <a:r>
              <a:rPr lang="en-US" sz="2000" dirty="0"/>
              <a:t>Provide a front and back photo-copy of valid Metis citizenship, membership, registration or enrolment card</a:t>
            </a:r>
          </a:p>
          <a:p>
            <a:pPr marL="342900" lvl="1" indent="-342900"/>
            <a:r>
              <a:rPr lang="en-US" sz="2000" dirty="0"/>
              <a:t>18 and over must have their own card</a:t>
            </a:r>
          </a:p>
          <a:p>
            <a:pPr marL="342900" lvl="1" indent="-342900"/>
            <a:r>
              <a:rPr lang="en-US" sz="2000" dirty="0"/>
              <a:t>What if I just applied for my card?</a:t>
            </a:r>
          </a:p>
          <a:p>
            <a:pPr marL="571500" lvl="2" indent="-342900">
              <a:buFont typeface="Courier New" panose="02070309020205020404" pitchFamily="49" charset="0"/>
              <a:buChar char="o"/>
            </a:pPr>
            <a:r>
              <a:rPr lang="en-US" sz="2000" dirty="0"/>
              <a:t>Provide a front and back copy of parent(s) valid Metis card with baptismal certificate OR long form birth certificate</a:t>
            </a:r>
          </a:p>
          <a:p>
            <a:pPr marL="571500" lvl="2" indent="-342900">
              <a:buFont typeface="Courier New" panose="02070309020205020404" pitchFamily="49" charset="0"/>
              <a:buChar char="o"/>
            </a:pPr>
            <a:r>
              <a:rPr lang="en-US" sz="2000" dirty="0"/>
              <a:t>Award is held until applicants card is </a:t>
            </a:r>
            <a:r>
              <a:rPr lang="en-US" sz="2000" dirty="0" smtClean="0"/>
              <a:t>submitted</a:t>
            </a:r>
          </a:p>
          <a:p>
            <a:pPr marL="228600" lvl="2" indent="0">
              <a:buNone/>
            </a:pPr>
            <a:endParaRPr lang="en-US" sz="2000" dirty="0"/>
          </a:p>
          <a:p>
            <a:pPr marL="0" lvl="1" indent="0">
              <a:buNone/>
            </a:pPr>
            <a:r>
              <a:rPr lang="en-US" sz="2000" b="1" dirty="0" smtClean="0"/>
              <a:t>Inuit</a:t>
            </a:r>
            <a:endParaRPr lang="en-US" sz="2000" b="1" dirty="0"/>
          </a:p>
          <a:p>
            <a:pPr marL="342900" lvl="1" indent="-342900"/>
            <a:r>
              <a:rPr lang="en-US" sz="2000" dirty="0"/>
              <a:t>Provide a photo-copy of a valid Inuit </a:t>
            </a:r>
            <a:r>
              <a:rPr lang="en-US" sz="2000" dirty="0" smtClean="0"/>
              <a:t>identity/beneficiary </a:t>
            </a:r>
            <a:r>
              <a:rPr lang="en-US" sz="2000" dirty="0"/>
              <a:t>card</a:t>
            </a:r>
          </a:p>
          <a:p>
            <a:pPr marL="571500" lvl="2" indent="-342900"/>
            <a:endParaRPr lang="en-US" sz="1800" dirty="0"/>
          </a:p>
        </p:txBody>
      </p:sp>
      <p:sp>
        <p:nvSpPr>
          <p:cNvPr id="6" name="Slide Number Placeholder 3"/>
          <p:cNvSpPr>
            <a:spLocks noGrp="1"/>
          </p:cNvSpPr>
          <p:nvPr>
            <p:ph type="sldNum" sz="quarter" idx="12"/>
          </p:nvPr>
        </p:nvSpPr>
        <p:spPr/>
        <p:txBody>
          <a:bodyPr/>
          <a:lstStyle/>
          <a:p>
            <a:r>
              <a:rPr lang="en-CA" sz="2000" b="0" dirty="0">
                <a:solidFill>
                  <a:prstClr val="black"/>
                </a:solidFill>
              </a:rPr>
              <a:t>13</a:t>
            </a:r>
            <a:endParaRPr lang="en-CA" b="0" dirty="0">
              <a:solidFill>
                <a:prstClr val="black"/>
              </a:solidFill>
            </a:endParaRPr>
          </a:p>
        </p:txBody>
      </p:sp>
    </p:spTree>
    <p:extLst>
      <p:ext uri="{BB962C8B-B14F-4D97-AF65-F5344CB8AC3E}">
        <p14:creationId xmlns:p14="http://schemas.microsoft.com/office/powerpoint/2010/main" val="95082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10" y="980728"/>
            <a:ext cx="8208912" cy="576064"/>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Selection Process</a:t>
            </a:r>
          </a:p>
        </p:txBody>
      </p:sp>
      <p:sp>
        <p:nvSpPr>
          <p:cNvPr id="3" name="Content Placeholder 2"/>
          <p:cNvSpPr>
            <a:spLocks noGrp="1"/>
          </p:cNvSpPr>
          <p:nvPr>
            <p:ph idx="1"/>
          </p:nvPr>
        </p:nvSpPr>
        <p:spPr>
          <a:xfrm>
            <a:off x="935510" y="1916831"/>
            <a:ext cx="8054280" cy="3694259"/>
          </a:xfrm>
        </p:spPr>
        <p:txBody>
          <a:bodyPr>
            <a:noAutofit/>
          </a:bodyPr>
          <a:lstStyle/>
          <a:p>
            <a:pPr marL="285750" indent="-285750">
              <a:buFont typeface="Arial"/>
              <a:buChar char="•"/>
            </a:pPr>
            <a:r>
              <a:rPr lang="en-US" sz="2000" dirty="0"/>
              <a:t>Jury uses 3 criteria when assessing applications:</a:t>
            </a:r>
          </a:p>
          <a:p>
            <a:pPr marL="1257300" lvl="1" indent="-342900">
              <a:buFont typeface="+mj-lt"/>
              <a:buAutoNum type="arabicPeriod"/>
            </a:pPr>
            <a:r>
              <a:rPr lang="en-US" sz="2000" dirty="0"/>
              <a:t>Financial need;</a:t>
            </a:r>
          </a:p>
          <a:p>
            <a:pPr marL="1257300" lvl="1" indent="-342900">
              <a:buFont typeface="+mj-lt"/>
              <a:buAutoNum type="arabicPeriod"/>
            </a:pPr>
            <a:r>
              <a:rPr lang="en-US" sz="2000" dirty="0"/>
              <a:t>Involvement and contribution to the community; </a:t>
            </a:r>
            <a:r>
              <a:rPr lang="en-US" sz="2000" u="sng" dirty="0"/>
              <a:t>and</a:t>
            </a:r>
          </a:p>
          <a:p>
            <a:pPr marL="1257300" lvl="1" indent="-342900">
              <a:buFont typeface="+mj-lt"/>
              <a:buAutoNum type="arabicPeriod"/>
            </a:pPr>
            <a:r>
              <a:rPr lang="en-US" sz="2000" dirty="0"/>
              <a:t>Academic merit</a:t>
            </a:r>
            <a:r>
              <a:rPr lang="en-US" sz="2000" dirty="0" smtClean="0"/>
              <a:t>.</a:t>
            </a:r>
            <a:endParaRPr lang="en-US" sz="2000" dirty="0"/>
          </a:p>
          <a:p>
            <a:pPr marL="285750" indent="-285750">
              <a:lnSpc>
                <a:spcPct val="110000"/>
              </a:lnSpc>
              <a:buFont typeface="Arial"/>
              <a:buChar char="•"/>
            </a:pPr>
            <a:r>
              <a:rPr lang="en-US" sz="2000" dirty="0"/>
              <a:t>All 3 criteria are assessed equally</a:t>
            </a:r>
          </a:p>
          <a:p>
            <a:pPr marL="285750" indent="-285750">
              <a:lnSpc>
                <a:spcPct val="110000"/>
              </a:lnSpc>
              <a:buFont typeface="Arial"/>
              <a:buChar char="•"/>
            </a:pPr>
            <a:r>
              <a:rPr lang="en-US" sz="2000" dirty="0"/>
              <a:t>Only applicants achieving the minimum score required will be eligible to receive an </a:t>
            </a:r>
            <a:r>
              <a:rPr lang="en-US" sz="2000" dirty="0" smtClean="0"/>
              <a:t>award</a:t>
            </a:r>
          </a:p>
          <a:p>
            <a:pPr marL="285750" indent="-285750">
              <a:lnSpc>
                <a:spcPct val="110000"/>
              </a:lnSpc>
              <a:buFont typeface="Arial"/>
              <a:buChar char="•"/>
            </a:pPr>
            <a:r>
              <a:rPr lang="en-US" sz="2000" dirty="0" smtClean="0"/>
              <a:t>Students who do not obtain a minimum score are assessed at jury. </a:t>
            </a:r>
          </a:p>
          <a:p>
            <a:pPr marL="285750" indent="-285750">
              <a:lnSpc>
                <a:spcPct val="110000"/>
              </a:lnSpc>
              <a:buFont typeface="Arial"/>
              <a:buChar char="•"/>
            </a:pPr>
            <a:endParaRPr lang="en-US" sz="2000" dirty="0"/>
          </a:p>
        </p:txBody>
      </p:sp>
      <p:sp>
        <p:nvSpPr>
          <p:cNvPr id="6" name="Slide Number Placeholder 3"/>
          <p:cNvSpPr>
            <a:spLocks noGrp="1"/>
          </p:cNvSpPr>
          <p:nvPr>
            <p:ph type="sldNum" sz="quarter" idx="12"/>
          </p:nvPr>
        </p:nvSpPr>
        <p:spPr/>
        <p:txBody>
          <a:bodyPr/>
          <a:lstStyle/>
          <a:p>
            <a:r>
              <a:rPr lang="en-CA" sz="2000" b="0" dirty="0">
                <a:solidFill>
                  <a:prstClr val="black"/>
                </a:solidFill>
              </a:rPr>
              <a:t>14</a:t>
            </a:r>
            <a:endParaRPr lang="en-CA" b="0" dirty="0">
              <a:solidFill>
                <a:prstClr val="black"/>
              </a:solidFill>
            </a:endParaRPr>
          </a:p>
        </p:txBody>
      </p:sp>
    </p:spTree>
    <p:extLst>
      <p:ext uri="{BB962C8B-B14F-4D97-AF65-F5344CB8AC3E}">
        <p14:creationId xmlns:p14="http://schemas.microsoft.com/office/powerpoint/2010/main" val="3887485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510" y="980728"/>
            <a:ext cx="8208912" cy="576064"/>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Why was I unsuccessful?</a:t>
            </a:r>
          </a:p>
        </p:txBody>
      </p:sp>
      <p:sp>
        <p:nvSpPr>
          <p:cNvPr id="3" name="Content Placeholder 2"/>
          <p:cNvSpPr>
            <a:spLocks noGrp="1"/>
          </p:cNvSpPr>
          <p:nvPr>
            <p:ph idx="1"/>
          </p:nvPr>
        </p:nvSpPr>
        <p:spPr>
          <a:xfrm>
            <a:off x="935510" y="1916832"/>
            <a:ext cx="8054280" cy="3240360"/>
          </a:xfrm>
        </p:spPr>
        <p:txBody>
          <a:bodyPr>
            <a:noAutofit/>
          </a:bodyPr>
          <a:lstStyle/>
          <a:p>
            <a:pPr marL="285750" lvl="1" indent="-285750"/>
            <a:r>
              <a:rPr lang="en-CA" sz="2000" dirty="0"/>
              <a:t>Incomplete or blank budget</a:t>
            </a:r>
          </a:p>
          <a:p>
            <a:pPr marL="285750" lvl="1" indent="-285750"/>
            <a:endParaRPr lang="en-CA" sz="2000" dirty="0"/>
          </a:p>
          <a:p>
            <a:pPr marL="285750" lvl="1" indent="-285750"/>
            <a:r>
              <a:rPr lang="en-CA" sz="2000" dirty="0"/>
              <a:t>Supporting document not submitted</a:t>
            </a:r>
          </a:p>
          <a:p>
            <a:pPr marL="285750" lvl="1" indent="-285750"/>
            <a:endParaRPr lang="en-CA" sz="2000" dirty="0"/>
          </a:p>
          <a:p>
            <a:pPr marL="285750" lvl="1" indent="-285750"/>
            <a:r>
              <a:rPr lang="en-CA" sz="2000" dirty="0"/>
              <a:t>Volunteer Section on the application left blank – most common</a:t>
            </a:r>
          </a:p>
          <a:p>
            <a:pPr marL="285750" lvl="1" indent="-285750"/>
            <a:endParaRPr lang="en-CA" sz="2000" dirty="0"/>
          </a:p>
          <a:p>
            <a:pPr marL="285750" lvl="1" indent="-285750"/>
            <a:r>
              <a:rPr lang="en-CA" sz="2000" dirty="0"/>
              <a:t>Unsuccessful applicants receive an email with the above information and encouraged to apply to next deadline (if applicable)</a:t>
            </a:r>
            <a:endParaRPr lang="en-US" sz="2000" dirty="0"/>
          </a:p>
        </p:txBody>
      </p:sp>
      <p:sp>
        <p:nvSpPr>
          <p:cNvPr id="6" name="Slide Number Placeholder 3"/>
          <p:cNvSpPr>
            <a:spLocks noGrp="1"/>
          </p:cNvSpPr>
          <p:nvPr>
            <p:ph type="sldNum" sz="quarter" idx="12"/>
          </p:nvPr>
        </p:nvSpPr>
        <p:spPr/>
        <p:txBody>
          <a:bodyPr/>
          <a:lstStyle/>
          <a:p>
            <a:r>
              <a:rPr lang="en-CA" sz="2000" b="0" dirty="0">
                <a:solidFill>
                  <a:prstClr val="black"/>
                </a:solidFill>
              </a:rPr>
              <a:t>15</a:t>
            </a:r>
            <a:endParaRPr lang="en-CA" b="0" dirty="0">
              <a:solidFill>
                <a:prstClr val="black"/>
              </a:solidFill>
            </a:endParaRPr>
          </a:p>
        </p:txBody>
      </p:sp>
    </p:spTree>
    <p:extLst>
      <p:ext uri="{BB962C8B-B14F-4D97-AF65-F5344CB8AC3E}">
        <p14:creationId xmlns:p14="http://schemas.microsoft.com/office/powerpoint/2010/main" val="330065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908720"/>
            <a:ext cx="8208912" cy="792088"/>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Frequently Asked Questions</a:t>
            </a:r>
          </a:p>
        </p:txBody>
      </p:sp>
      <p:sp>
        <p:nvSpPr>
          <p:cNvPr id="3" name="Content Placeholder 2"/>
          <p:cNvSpPr>
            <a:spLocks noGrp="1"/>
          </p:cNvSpPr>
          <p:nvPr>
            <p:ph idx="1"/>
          </p:nvPr>
        </p:nvSpPr>
        <p:spPr>
          <a:xfrm>
            <a:off x="935510" y="2132856"/>
            <a:ext cx="8054280" cy="3960440"/>
          </a:xfrm>
        </p:spPr>
        <p:txBody>
          <a:bodyPr>
            <a:noAutofit/>
          </a:bodyPr>
          <a:lstStyle/>
          <a:p>
            <a:pPr marL="285750" lvl="1" indent="-285750"/>
            <a:r>
              <a:rPr lang="en-CA" sz="2000" dirty="0"/>
              <a:t>How much will I receive?</a:t>
            </a:r>
          </a:p>
          <a:p>
            <a:pPr marL="285750" lvl="1" indent="-285750"/>
            <a:endParaRPr lang="en-CA" sz="800" dirty="0"/>
          </a:p>
          <a:p>
            <a:pPr marL="285750" lvl="1" indent="-285750"/>
            <a:r>
              <a:rPr lang="en-CA" sz="2000" dirty="0"/>
              <a:t>If I apply, will I receive an award?</a:t>
            </a:r>
          </a:p>
          <a:p>
            <a:pPr marL="285750" lvl="1" indent="-285750"/>
            <a:endParaRPr lang="en-CA" sz="800" dirty="0"/>
          </a:p>
          <a:p>
            <a:pPr marL="285750" lvl="1" indent="-285750"/>
            <a:r>
              <a:rPr lang="en-CA" sz="2000" dirty="0"/>
              <a:t>When will I receive my award?</a:t>
            </a:r>
          </a:p>
          <a:p>
            <a:pPr marL="285750" lvl="1" indent="-285750"/>
            <a:endParaRPr lang="en-CA" sz="800" dirty="0"/>
          </a:p>
          <a:p>
            <a:pPr marL="285750" lvl="1" indent="-285750"/>
            <a:r>
              <a:rPr lang="en-CA" sz="2000" dirty="0"/>
              <a:t>Can I reapply?</a:t>
            </a:r>
          </a:p>
          <a:p>
            <a:pPr marL="285750" lvl="1" indent="-285750"/>
            <a:endParaRPr lang="en-CA" sz="2000" dirty="0"/>
          </a:p>
          <a:p>
            <a:pPr marL="285750" lvl="1" indent="-285750"/>
            <a:endParaRPr lang="en-CA" sz="800" dirty="0"/>
          </a:p>
          <a:p>
            <a:pPr marL="0" lvl="1" indent="0">
              <a:buNone/>
            </a:pPr>
            <a:endParaRPr lang="en-US" sz="2000" b="1" i="1" dirty="0">
              <a:solidFill>
                <a:srgbClr val="FF0000"/>
              </a:solidFill>
            </a:endParaRPr>
          </a:p>
        </p:txBody>
      </p:sp>
      <p:sp>
        <p:nvSpPr>
          <p:cNvPr id="6" name="Slide Number Placeholder 3"/>
          <p:cNvSpPr>
            <a:spLocks noGrp="1"/>
          </p:cNvSpPr>
          <p:nvPr>
            <p:ph type="sldNum" sz="quarter" idx="12"/>
          </p:nvPr>
        </p:nvSpPr>
        <p:spPr/>
        <p:txBody>
          <a:bodyPr/>
          <a:lstStyle/>
          <a:p>
            <a:r>
              <a:rPr lang="en-CA" sz="2000" b="0" dirty="0" smtClean="0">
                <a:solidFill>
                  <a:prstClr val="black"/>
                </a:solidFill>
              </a:rPr>
              <a:t>16</a:t>
            </a:r>
            <a:endParaRPr lang="en-CA" b="0" dirty="0">
              <a:solidFill>
                <a:prstClr val="black"/>
              </a:solidFill>
            </a:endParaRPr>
          </a:p>
        </p:txBody>
      </p:sp>
    </p:spTree>
    <p:extLst>
      <p:ext uri="{BB962C8B-B14F-4D97-AF65-F5344CB8AC3E}">
        <p14:creationId xmlns:p14="http://schemas.microsoft.com/office/powerpoint/2010/main" val="307732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371600"/>
            <a:ext cx="7931960" cy="5372101"/>
          </a:xfrm>
          <a:prstGeom prst="rect">
            <a:avLst/>
          </a:prstGeom>
        </p:spPr>
      </p:pic>
      <p:pic>
        <p:nvPicPr>
          <p:cNvPr id="2" name="Picture 1"/>
          <p:cNvPicPr>
            <a:picLocks noChangeAspect="1"/>
          </p:cNvPicPr>
          <p:nvPr/>
        </p:nvPicPr>
        <p:blipFill>
          <a:blip r:embed="rId4"/>
          <a:stretch>
            <a:fillRect/>
          </a:stretch>
        </p:blipFill>
        <p:spPr>
          <a:xfrm>
            <a:off x="0" y="-2"/>
            <a:ext cx="9149802" cy="6862352"/>
          </a:xfrm>
          <a:prstGeom prst="rect">
            <a:avLst/>
          </a:prstGeom>
        </p:spPr>
      </p:pic>
    </p:spTree>
    <p:extLst>
      <p:ext uri="{BB962C8B-B14F-4D97-AF65-F5344CB8AC3E}">
        <p14:creationId xmlns:p14="http://schemas.microsoft.com/office/powerpoint/2010/main" val="354212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2368" y="1295400"/>
            <a:ext cx="7543800" cy="483414"/>
          </a:xfrm>
        </p:spPr>
        <p:txBody>
          <a:bodyPr>
            <a:normAutofit fontScale="90000"/>
          </a:bodyPr>
          <a:lstStyle/>
          <a:p>
            <a:r>
              <a:rPr lang="en-US" i="1" dirty="0" smtClean="0"/>
              <a:t/>
            </a:r>
            <a:br>
              <a:rPr lang="en-US" i="1" dirty="0" smtClean="0"/>
            </a:br>
            <a:r>
              <a:rPr lang="en-US" i="1" dirty="0"/>
              <a:t/>
            </a:r>
            <a:br>
              <a:rPr lang="en-US" i="1" dirty="0"/>
            </a:br>
            <a:r>
              <a:rPr lang="en-US" i="1" dirty="0" smtClean="0"/>
              <a:t>Rivers </a:t>
            </a:r>
            <a:r>
              <a:rPr lang="en-US" i="1" dirty="0"/>
              <a:t>to </a:t>
            </a:r>
            <a:r>
              <a:rPr lang="en-US" i="1" dirty="0" smtClean="0"/>
              <a:t>Success: </a:t>
            </a:r>
            <a:br>
              <a:rPr lang="en-US" i="1" dirty="0" smtClean="0"/>
            </a:br>
            <a:r>
              <a:rPr lang="en-US" i="1" dirty="0" smtClean="0"/>
              <a:t>Mentoring Indigenous Students</a:t>
            </a:r>
            <a:r>
              <a:rPr lang="en-US" i="1" dirty="0"/>
              <a:t/>
            </a:r>
            <a:br>
              <a:rPr lang="en-US" i="1" dirty="0"/>
            </a:br>
            <a:r>
              <a:rPr lang="en-US" i="1" dirty="0" smtClean="0"/>
              <a:t/>
            </a:r>
            <a:br>
              <a:rPr lang="en-US" i="1" dirty="0" smtClean="0"/>
            </a:br>
            <a:r>
              <a:rPr lang="en-US" dirty="0" smtClean="0"/>
              <a:t>2 </a:t>
            </a:r>
            <a:r>
              <a:rPr lang="en-US" dirty="0"/>
              <a:t>Streams of Mentorship 	</a:t>
            </a:r>
          </a:p>
        </p:txBody>
      </p:sp>
      <p:sp>
        <p:nvSpPr>
          <p:cNvPr id="4" name="Content Placeholder 3"/>
          <p:cNvSpPr>
            <a:spLocks noGrp="1"/>
          </p:cNvSpPr>
          <p:nvPr>
            <p:ph sz="half" idx="1"/>
          </p:nvPr>
        </p:nvSpPr>
        <p:spPr>
          <a:xfrm>
            <a:off x="902368" y="3054896"/>
            <a:ext cx="4495800" cy="3803104"/>
          </a:xfrm>
        </p:spPr>
        <p:txBody>
          <a:bodyPr>
            <a:normAutofit/>
          </a:bodyPr>
          <a:lstStyle/>
          <a:p>
            <a:r>
              <a:rPr lang="en-US" b="1" dirty="0"/>
              <a:t>Post-Secondary to the Workforce</a:t>
            </a:r>
          </a:p>
          <a:p>
            <a:pPr marL="285750" indent="-285750">
              <a:buFont typeface="Arial" panose="020B0604020202020204" pitchFamily="34" charset="0"/>
              <a:buChar char="•"/>
            </a:pPr>
            <a:r>
              <a:rPr lang="en-US" dirty="0"/>
              <a:t>Matches post-secondary students to career professionals</a:t>
            </a:r>
            <a:r>
              <a:rPr lang="en-US" dirty="0" smtClean="0"/>
              <a:t>.</a:t>
            </a:r>
          </a:p>
          <a:p>
            <a:pPr marL="285750" indent="-285750">
              <a:buFont typeface="Arial" panose="020B0604020202020204" pitchFamily="34" charset="0"/>
              <a:buChar char="•"/>
            </a:pPr>
            <a:endParaRPr lang="en-US" dirty="0"/>
          </a:p>
          <a:p>
            <a:r>
              <a:rPr lang="en-US" b="1" dirty="0"/>
              <a:t>High School to Post-Secondary Education</a:t>
            </a:r>
          </a:p>
          <a:p>
            <a:pPr marL="285750" indent="-285750">
              <a:buFont typeface="Arial" panose="020B0604020202020204" pitchFamily="34" charset="0"/>
              <a:buChar char="•"/>
            </a:pPr>
            <a:r>
              <a:rPr lang="en-US" dirty="0"/>
              <a:t>Matches Indigenous High School students to Indigenous Post-Secondary students.</a:t>
            </a:r>
          </a:p>
          <a:p>
            <a:pPr marL="285750" indent="-285750">
              <a:buFont typeface="Arial" panose="020B0604020202020204" pitchFamily="34" charset="0"/>
              <a:buChar char="•"/>
            </a:pPr>
            <a:r>
              <a:rPr lang="en-US" dirty="0"/>
              <a:t>Parental engagement.</a:t>
            </a:r>
          </a:p>
          <a:p>
            <a:pPr marL="285750" indent="-285750">
              <a:buFont typeface="Arial" panose="020B0604020202020204" pitchFamily="34" charset="0"/>
              <a:buChar char="•"/>
            </a:pPr>
            <a:r>
              <a:rPr lang="en-US" dirty="0"/>
              <a:t>All mentors complete police back ground checks and reference checks.</a:t>
            </a:r>
          </a:p>
          <a:p>
            <a:pPr marL="285750" indent="-285750">
              <a:buFont typeface="Arial" panose="020B0604020202020204" pitchFamily="34" charset="0"/>
              <a:buChar char="•"/>
            </a:pPr>
            <a:endParaRPr lang="en-US" dirty="0"/>
          </a:p>
          <a:p>
            <a:endParaRPr lang="en-US" dirty="0"/>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2160" y="363627"/>
            <a:ext cx="2763032" cy="1927115"/>
          </a:xfrm>
          <a:prstGeom prst="rect">
            <a:avLst/>
          </a:prstGeom>
        </p:spPr>
      </p:pic>
      <p:sp>
        <p:nvSpPr>
          <p:cNvPr id="6" name="TextBox 5"/>
          <p:cNvSpPr txBox="1"/>
          <p:nvPr/>
        </p:nvSpPr>
        <p:spPr>
          <a:xfrm>
            <a:off x="8298873" y="6359235"/>
            <a:ext cx="476319" cy="369332"/>
          </a:xfrm>
          <a:prstGeom prst="rect">
            <a:avLst/>
          </a:prstGeom>
          <a:noFill/>
        </p:spPr>
        <p:txBody>
          <a:bodyPr wrap="square" rtlCol="0">
            <a:spAutoFit/>
          </a:bodyPr>
          <a:lstStyle/>
          <a:p>
            <a:r>
              <a:rPr lang="en-CA" dirty="0" smtClean="0"/>
              <a:t>18</a:t>
            </a:r>
            <a:endParaRPr lang="en-CA" dirty="0"/>
          </a:p>
        </p:txBody>
      </p:sp>
    </p:spTree>
    <p:extLst>
      <p:ext uri="{BB962C8B-B14F-4D97-AF65-F5344CB8AC3E}">
        <p14:creationId xmlns:p14="http://schemas.microsoft.com/office/powerpoint/2010/main" val="200950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368" y="2418073"/>
            <a:ext cx="7645887" cy="2585323"/>
          </a:xfrm>
          <a:prstGeom prst="rect">
            <a:avLst/>
          </a:prstGeom>
          <a:noFill/>
        </p:spPr>
        <p:txBody>
          <a:bodyPr wrap="square" rtlCol="0">
            <a:spAutoFit/>
          </a:bodyPr>
          <a:lstStyle/>
          <a:p>
            <a:r>
              <a:rPr lang="en-US" dirty="0">
                <a:solidFill>
                  <a:prstClr val="black"/>
                </a:solidFill>
              </a:rPr>
              <a:t> </a:t>
            </a:r>
          </a:p>
          <a:p>
            <a:pPr marL="285750" indent="-285750">
              <a:buFont typeface="Arial" panose="020B0604020202020204" pitchFamily="34" charset="0"/>
              <a:buChar char="•"/>
            </a:pPr>
            <a:r>
              <a:rPr lang="en-US" dirty="0">
                <a:solidFill>
                  <a:prstClr val="black"/>
                </a:solidFill>
              </a:rPr>
              <a:t>Mentors guide mentees in post secondary education, career pathways and personal goals related to career achievement</a:t>
            </a:r>
            <a:r>
              <a:rPr lang="en-US" dirty="0" smtClean="0">
                <a:solidFill>
                  <a:prstClr val="black"/>
                </a:solidFill>
              </a:rPr>
              <a:t>.</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Mentors &amp; Mentees connect via skype, facetime, email or phone</a:t>
            </a:r>
            <a:r>
              <a:rPr lang="en-US" dirty="0" smtClean="0">
                <a:solidFill>
                  <a:prstClr val="black"/>
                </a:solidFill>
              </a:rPr>
              <a:t>.</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Get specific advice and tips to meet your goals</a:t>
            </a:r>
            <a:r>
              <a:rPr lang="en-US" dirty="0" smtClean="0">
                <a:solidFill>
                  <a:prstClr val="black"/>
                </a:solidFill>
              </a:rPr>
              <a:t>.</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Build your Network!</a:t>
            </a:r>
          </a:p>
        </p:txBody>
      </p:sp>
      <p:sp>
        <p:nvSpPr>
          <p:cNvPr id="6" name="Title 2"/>
          <p:cNvSpPr>
            <a:spLocks noGrp="1"/>
          </p:cNvSpPr>
          <p:nvPr>
            <p:ph type="title"/>
          </p:nvPr>
        </p:nvSpPr>
        <p:spPr>
          <a:xfrm>
            <a:off x="902368" y="1295400"/>
            <a:ext cx="7543800" cy="483414"/>
          </a:xfrm>
        </p:spPr>
        <p:txBody>
          <a:bodyPr>
            <a:normAutofit fontScale="90000"/>
          </a:bodyPr>
          <a:lstStyle/>
          <a:p>
            <a:r>
              <a:rPr lang="en-US" i="1" dirty="0"/>
              <a:t>Rivers to Success</a:t>
            </a:r>
            <a:br>
              <a:rPr lang="en-US" i="1" dirty="0"/>
            </a:br>
            <a:r>
              <a:rPr lang="en-US" dirty="0"/>
              <a:t>Why get a Mentor? 	</a:t>
            </a:r>
          </a:p>
        </p:txBody>
      </p:sp>
      <p:sp>
        <p:nvSpPr>
          <p:cNvPr id="2" name="TextBox 1"/>
          <p:cNvSpPr txBox="1"/>
          <p:nvPr/>
        </p:nvSpPr>
        <p:spPr>
          <a:xfrm>
            <a:off x="8132618" y="6248400"/>
            <a:ext cx="415637" cy="369332"/>
          </a:xfrm>
          <a:prstGeom prst="rect">
            <a:avLst/>
          </a:prstGeom>
          <a:noFill/>
        </p:spPr>
        <p:txBody>
          <a:bodyPr wrap="square" rtlCol="0">
            <a:spAutoFit/>
          </a:bodyPr>
          <a:lstStyle/>
          <a:p>
            <a:r>
              <a:rPr lang="en-CA" dirty="0" smtClean="0"/>
              <a:t>19</a:t>
            </a:r>
            <a:endParaRPr lang="en-CA" dirty="0"/>
          </a:p>
        </p:txBody>
      </p:sp>
    </p:spTree>
    <p:extLst>
      <p:ext uri="{BB962C8B-B14F-4D97-AF65-F5344CB8AC3E}">
        <p14:creationId xmlns:p14="http://schemas.microsoft.com/office/powerpoint/2010/main" val="371499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idx="1"/>
          </p:nvPr>
        </p:nvSpPr>
        <p:spPr>
          <a:xfrm>
            <a:off x="722313" y="1676400"/>
            <a:ext cx="7772400" cy="3124199"/>
          </a:xfrm>
        </p:spPr>
        <p:txBody>
          <a:bodyPr anchor="ctr">
            <a:normAutofit fontScale="85000" lnSpcReduction="20000"/>
          </a:bodyPr>
          <a:lstStyle/>
          <a:p>
            <a:pPr algn="ctr"/>
            <a:r>
              <a:rPr lang="en-US" sz="2800" dirty="0"/>
              <a:t>Vision</a:t>
            </a:r>
            <a:r>
              <a:rPr lang="en-US" sz="2800" b="0" dirty="0"/>
              <a:t>: </a:t>
            </a:r>
          </a:p>
          <a:p>
            <a:pPr algn="ctr"/>
            <a:r>
              <a:rPr lang="en-US" sz="2800" b="0" dirty="0"/>
              <a:t>Enriching Canada through Indigenous education and by inspiring achievement. </a:t>
            </a:r>
          </a:p>
          <a:p>
            <a:pPr algn="ctr"/>
            <a:endParaRPr lang="en-US" sz="2800" b="0" dirty="0"/>
          </a:p>
          <a:p>
            <a:pPr algn="ctr"/>
            <a:r>
              <a:rPr lang="en-US" sz="2800" dirty="0"/>
              <a:t>Mission</a:t>
            </a:r>
            <a:r>
              <a:rPr lang="en-US" sz="2800" b="0" dirty="0"/>
              <a:t>: </a:t>
            </a:r>
          </a:p>
          <a:p>
            <a:pPr algn="ctr"/>
            <a:r>
              <a:rPr lang="en-US" sz="2800" b="0" dirty="0"/>
              <a:t>In partnership with Indigenous, private and public sector stakeholders, Indspire educates, connects and invests in Indigenous people so they will achieve their highest potential.</a:t>
            </a:r>
            <a:endParaRPr lang="en-CA" sz="3000" dirty="0">
              <a:latin typeface="Calibri"/>
              <a:cs typeface="Calibri"/>
            </a:endParaRPr>
          </a:p>
        </p:txBody>
      </p:sp>
    </p:spTree>
    <p:extLst>
      <p:ext uri="{BB962C8B-B14F-4D97-AF65-F5344CB8AC3E}">
        <p14:creationId xmlns:p14="http://schemas.microsoft.com/office/powerpoint/2010/main" val="336988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302843"/>
            <a:ext cx="7772400" cy="1500187"/>
          </a:xfrm>
        </p:spPr>
        <p:txBody>
          <a:bodyPr>
            <a:noAutofit/>
          </a:bodyPr>
          <a:lstStyle/>
          <a:p>
            <a:pPr algn="ctr"/>
            <a:r>
              <a:rPr lang="en-US" sz="5000" b="0" dirty="0"/>
              <a:t>Thank you!</a:t>
            </a:r>
          </a:p>
        </p:txBody>
      </p:sp>
      <p:sp>
        <p:nvSpPr>
          <p:cNvPr id="3" name="Rectangle 2"/>
          <p:cNvSpPr/>
          <p:nvPr/>
        </p:nvSpPr>
        <p:spPr>
          <a:xfrm>
            <a:off x="1838736" y="3445480"/>
            <a:ext cx="5546035" cy="1246495"/>
          </a:xfrm>
          <a:prstGeom prst="rect">
            <a:avLst/>
          </a:prstGeom>
        </p:spPr>
        <p:txBody>
          <a:bodyPr wrap="square">
            <a:spAutoFit/>
          </a:bodyPr>
          <a:lstStyle/>
          <a:p>
            <a:pPr algn="ctr"/>
            <a:r>
              <a:rPr lang="en-US" sz="2500" dirty="0">
                <a:solidFill>
                  <a:prstClr val="white"/>
                </a:solidFill>
              </a:rPr>
              <a:t>indspire.ca</a:t>
            </a:r>
          </a:p>
          <a:p>
            <a:pPr algn="ctr"/>
            <a:r>
              <a:rPr lang="en-US" sz="2500" dirty="0">
                <a:solidFill>
                  <a:prstClr val="white"/>
                </a:solidFill>
              </a:rPr>
              <a:t>1.855.INDSPIRE (463.7747) x253</a:t>
            </a:r>
          </a:p>
          <a:p>
            <a:pPr algn="ctr"/>
            <a:r>
              <a:rPr lang="en-US" sz="2500" dirty="0">
                <a:solidFill>
                  <a:prstClr val="white"/>
                </a:solidFill>
              </a:rPr>
              <a:t>education@indspire.ca</a:t>
            </a:r>
          </a:p>
        </p:txBody>
      </p:sp>
      <p:pic>
        <p:nvPicPr>
          <p:cNvPr id="4" name="Picture 3" descr="logo-indspire_reverse.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602" y="5185466"/>
            <a:ext cx="1486362" cy="1230592"/>
          </a:xfrm>
          <a:prstGeom prst="rect">
            <a:avLst/>
          </a:prstGeom>
        </p:spPr>
      </p:pic>
    </p:spTree>
    <p:extLst>
      <p:ext uri="{BB962C8B-B14F-4D97-AF65-F5344CB8AC3E}">
        <p14:creationId xmlns:p14="http://schemas.microsoft.com/office/powerpoint/2010/main" val="303269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out-Us-Update.jpg"/>
          <p:cNvPicPr>
            <a:picLocks noChangeAspect="1"/>
          </p:cNvPicPr>
          <p:nvPr/>
        </p:nvPicPr>
        <p:blipFill rotWithShape="1">
          <a:blip r:embed="rId3" cstate="print">
            <a:extLst>
              <a:ext uri="{28A0092B-C50C-407E-A947-70E740481C1C}">
                <a14:useLocalDpi xmlns:a14="http://schemas.microsoft.com/office/drawing/2010/main" val="0"/>
              </a:ext>
            </a:extLst>
          </a:blip>
          <a:srcRect t="7395"/>
          <a:stretch/>
        </p:blipFill>
        <p:spPr>
          <a:xfrm>
            <a:off x="0" y="0"/>
            <a:ext cx="9144000" cy="4851326"/>
          </a:xfrm>
          <a:prstGeom prst="rect">
            <a:avLst/>
          </a:prstGeom>
        </p:spPr>
      </p:pic>
      <p:sp>
        <p:nvSpPr>
          <p:cNvPr id="8" name="Title 1"/>
          <p:cNvSpPr txBox="1">
            <a:spLocks/>
          </p:cNvSpPr>
          <p:nvPr/>
        </p:nvSpPr>
        <p:spPr>
          <a:xfrm>
            <a:off x="539552" y="3140968"/>
            <a:ext cx="7772400" cy="36419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rgbClr val="5D003C"/>
                </a:solidFill>
                <a:latin typeface="+mj-lt"/>
                <a:ea typeface="+mj-ea"/>
                <a:cs typeface="+mj-cs"/>
              </a:defRPr>
            </a:lvl1pPr>
          </a:lstStyle>
          <a:p>
            <a:r>
              <a:rPr lang="en-CA" sz="3000" dirty="0"/>
              <a:t>Who is Indspire</a:t>
            </a:r>
          </a:p>
        </p:txBody>
      </p:sp>
      <p:sp>
        <p:nvSpPr>
          <p:cNvPr id="10" name="Content Placeholder 2"/>
          <p:cNvSpPr txBox="1">
            <a:spLocks/>
          </p:cNvSpPr>
          <p:nvPr/>
        </p:nvSpPr>
        <p:spPr>
          <a:xfrm>
            <a:off x="502212" y="4333253"/>
            <a:ext cx="7772400" cy="2388221"/>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914400" indent="-4572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Font typeface="Arial"/>
              <a:buChar char="•"/>
            </a:pPr>
            <a:r>
              <a:rPr lang="en-US" sz="2000" dirty="0" smtClean="0"/>
              <a:t>National registered charity led by </a:t>
            </a:r>
            <a:r>
              <a:rPr lang="en-US" sz="2000" dirty="0"/>
              <a:t>Indigenous people for Indigenous people</a:t>
            </a:r>
          </a:p>
          <a:p>
            <a:pPr marL="285750" indent="-285750">
              <a:spcAft>
                <a:spcPts val="600"/>
              </a:spcAft>
              <a:buFont typeface="Arial"/>
              <a:buChar char="•"/>
            </a:pPr>
            <a:r>
              <a:rPr lang="en-US" sz="2000" dirty="0" smtClean="0"/>
              <a:t>Dedicated to </a:t>
            </a:r>
            <a:r>
              <a:rPr lang="en-US" sz="2000" dirty="0"/>
              <a:t>raising funds to support Indigenous students across Canada: </a:t>
            </a:r>
            <a:r>
              <a:rPr lang="en-US" sz="2000" b="1" dirty="0">
                <a:solidFill>
                  <a:srgbClr val="55135D"/>
                </a:solidFill>
                <a:cs typeface="Calibri"/>
              </a:rPr>
              <a:t>First Nation, Inuit, </a:t>
            </a:r>
            <a:r>
              <a:rPr lang="en-US" sz="2000" dirty="0"/>
              <a:t>and</a:t>
            </a:r>
            <a:r>
              <a:rPr lang="en-US" sz="2000" b="1" dirty="0">
                <a:solidFill>
                  <a:srgbClr val="55135D"/>
                </a:solidFill>
                <a:cs typeface="Calibri"/>
              </a:rPr>
              <a:t> Métis</a:t>
            </a:r>
          </a:p>
          <a:p>
            <a:pPr marL="285750" indent="-285750">
              <a:buFont typeface="Arial"/>
              <a:buChar char="•"/>
            </a:pPr>
            <a:r>
              <a:rPr lang="en-CA" sz="2000" dirty="0"/>
              <a:t>With the support of our funding partners, we disburse financial awards, deliver programs, and share resources with the goal of closing the gap in Indigenous education.</a:t>
            </a:r>
            <a:endParaRPr lang="en-US" sz="2000" dirty="0"/>
          </a:p>
          <a:p>
            <a:pPr marL="285750" indent="-285750">
              <a:buFont typeface="Arial"/>
              <a:buChar char="•"/>
            </a:pPr>
            <a:endParaRPr lang="en-US" dirty="0"/>
          </a:p>
        </p:txBody>
      </p:sp>
      <p:sp>
        <p:nvSpPr>
          <p:cNvPr id="2" name="Slide Number Placeholder 1"/>
          <p:cNvSpPr>
            <a:spLocks noGrp="1"/>
          </p:cNvSpPr>
          <p:nvPr>
            <p:ph type="sldNum" sz="quarter" idx="12"/>
          </p:nvPr>
        </p:nvSpPr>
        <p:spPr/>
        <p:txBody>
          <a:bodyPr/>
          <a:lstStyle/>
          <a:p>
            <a:fld id="{7502A421-B3F8-4B8C-85BD-23129D6DD283}" type="slidenum">
              <a:rPr lang="en-CA" sz="2000" b="0" smtClean="0"/>
              <a:pPr/>
              <a:t>3</a:t>
            </a:fld>
            <a:endParaRPr lang="en-CA" sz="2000" b="0" dirty="0"/>
          </a:p>
        </p:txBody>
      </p:sp>
    </p:spTree>
    <p:extLst>
      <p:ext uri="{BB962C8B-B14F-4D97-AF65-F5344CB8AC3E}">
        <p14:creationId xmlns:p14="http://schemas.microsoft.com/office/powerpoint/2010/main" val="388685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656" y="1196752"/>
            <a:ext cx="8208912" cy="673050"/>
          </a:xfrm>
        </p:spPr>
        <p:txBody>
          <a:bodyPr>
            <a:noAutofit/>
          </a:bodyPr>
          <a:lstStyle/>
          <a:p>
            <a:r>
              <a:rPr lang="en-US" sz="2800" dirty="0">
                <a:solidFill>
                  <a:srgbClr val="55135D"/>
                </a:solidFill>
                <a:cs typeface="Calibri"/>
              </a:rPr>
              <a:t>Who is Indspire?</a:t>
            </a:r>
            <a:br>
              <a:rPr lang="en-US" sz="2800" dirty="0">
                <a:solidFill>
                  <a:srgbClr val="55135D"/>
                </a:solidFill>
                <a:cs typeface="Calibri"/>
              </a:rPr>
            </a:br>
            <a:r>
              <a:rPr lang="en-US" sz="2000" b="0" dirty="0"/>
              <a:t>Indspire </a:t>
            </a:r>
            <a:r>
              <a:rPr lang="en-US" sz="2000" b="0" dirty="0" smtClean="0"/>
              <a:t>Continued…</a:t>
            </a:r>
            <a:endParaRPr lang="en-US" sz="2000" b="0" dirty="0"/>
          </a:p>
        </p:txBody>
      </p:sp>
      <p:sp>
        <p:nvSpPr>
          <p:cNvPr id="3" name="Content Placeholder 2"/>
          <p:cNvSpPr>
            <a:spLocks noGrp="1"/>
          </p:cNvSpPr>
          <p:nvPr>
            <p:ph idx="1"/>
          </p:nvPr>
        </p:nvSpPr>
        <p:spPr>
          <a:xfrm>
            <a:off x="935510" y="2420888"/>
            <a:ext cx="8054280" cy="3384376"/>
          </a:xfrm>
        </p:spPr>
        <p:txBody>
          <a:bodyPr>
            <a:noAutofit/>
          </a:bodyPr>
          <a:lstStyle/>
          <a:p>
            <a:pPr marL="285750" lvl="1" indent="-285750"/>
            <a:r>
              <a:rPr lang="en-CA" sz="2000" dirty="0">
                <a:cs typeface="Calibri"/>
              </a:rPr>
              <a:t>Registered national charity in operation for more than 30 years. </a:t>
            </a:r>
          </a:p>
          <a:p>
            <a:pPr marL="342900" indent="-342900">
              <a:buFont typeface="Arial"/>
              <a:buChar char="•"/>
            </a:pPr>
            <a:r>
              <a:rPr lang="en-CA" sz="2000" dirty="0">
                <a:cs typeface="Calibri"/>
              </a:rPr>
              <a:t>Largest provider of bursaries and scholarships to Indigenous students other than the Government of Canada</a:t>
            </a:r>
          </a:p>
          <a:p>
            <a:pPr marL="285750" lvl="1" indent="-285750"/>
            <a:r>
              <a:rPr lang="en-US" sz="2000" dirty="0"/>
              <a:t>CEO &amp; President is Roberta Jamieson</a:t>
            </a:r>
          </a:p>
          <a:p>
            <a:pPr marL="342900" indent="-342900">
              <a:buFont typeface="Arial"/>
              <a:buChar char="•"/>
            </a:pPr>
            <a:r>
              <a:rPr lang="en-CA" sz="2000" dirty="0">
                <a:cs typeface="Calibri"/>
              </a:rPr>
              <a:t>Head office at Six Nations of the Grand River (Finance &amp; Administration, Education)</a:t>
            </a:r>
          </a:p>
          <a:p>
            <a:pPr marL="342900" indent="-342900">
              <a:buFont typeface="Arial"/>
              <a:buChar char="•"/>
            </a:pPr>
            <a:r>
              <a:rPr lang="en-CA" sz="2000" dirty="0">
                <a:cs typeface="Calibri"/>
              </a:rPr>
              <a:t>Toronto office (Communications &amp; Marketing, Development)</a:t>
            </a:r>
          </a:p>
          <a:p>
            <a:pPr marL="285750" lvl="1" indent="-285750"/>
            <a:r>
              <a:rPr lang="en-US" sz="2000" dirty="0"/>
              <a:t>Currently over 30 staff</a:t>
            </a:r>
          </a:p>
        </p:txBody>
      </p:sp>
      <p:sp>
        <p:nvSpPr>
          <p:cNvPr id="6" name="Slide Number Placeholder 3"/>
          <p:cNvSpPr>
            <a:spLocks noGrp="1"/>
          </p:cNvSpPr>
          <p:nvPr>
            <p:ph type="sldNum" sz="quarter" idx="12"/>
          </p:nvPr>
        </p:nvSpPr>
        <p:spPr/>
        <p:txBody>
          <a:bodyPr/>
          <a:lstStyle/>
          <a:p>
            <a:r>
              <a:rPr lang="en-CA" sz="2000" b="0">
                <a:solidFill>
                  <a:prstClr val="black"/>
                </a:solidFill>
              </a:rPr>
              <a:t>4</a:t>
            </a:r>
            <a:endParaRPr lang="en-CA" b="0" dirty="0">
              <a:solidFill>
                <a:prstClr val="black"/>
              </a:solidFill>
            </a:endParaRPr>
          </a:p>
        </p:txBody>
      </p:sp>
    </p:spTree>
    <p:extLst>
      <p:ext uri="{BB962C8B-B14F-4D97-AF65-F5344CB8AC3E}">
        <p14:creationId xmlns:p14="http://schemas.microsoft.com/office/powerpoint/2010/main" val="369408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7200" y="1600200"/>
            <a:ext cx="6893399" cy="3566160"/>
          </a:xfrm>
        </p:spPr>
      </p:pic>
      <p:sp>
        <p:nvSpPr>
          <p:cNvPr id="2" name="Slide Number Placeholder 1"/>
          <p:cNvSpPr>
            <a:spLocks noGrp="1"/>
          </p:cNvSpPr>
          <p:nvPr>
            <p:ph type="sldNum" sz="quarter" idx="12"/>
          </p:nvPr>
        </p:nvSpPr>
        <p:spPr/>
        <p:txBody>
          <a:bodyPr/>
          <a:lstStyle/>
          <a:p>
            <a:fld id="{7502A421-B3F8-4B8C-85BD-23129D6DD283}" type="slidenum">
              <a:rPr lang="en-CA" sz="1800" b="0" smtClean="0"/>
              <a:pPr/>
              <a:t>5</a:t>
            </a:fld>
            <a:endParaRPr lang="en-CA" sz="1800" b="0" dirty="0"/>
          </a:p>
        </p:txBody>
      </p:sp>
    </p:spTree>
    <p:extLst>
      <p:ext uri="{BB962C8B-B14F-4D97-AF65-F5344CB8AC3E}">
        <p14:creationId xmlns:p14="http://schemas.microsoft.com/office/powerpoint/2010/main" val="262276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5925" y="908720"/>
            <a:ext cx="8136904" cy="985664"/>
          </a:xfrm>
        </p:spPr>
        <p:txBody>
          <a:bodyPr vert="horz" lIns="91440" tIns="45720" rIns="91440" bIns="45720" rtlCol="0" anchor="ctr">
            <a:noAutofit/>
          </a:bodyPr>
          <a:lstStyle/>
          <a:p>
            <a:r>
              <a:rPr lang="en-US" sz="2500" dirty="0">
                <a:solidFill>
                  <a:srgbClr val="55135D"/>
                </a:solidFill>
                <a:cs typeface="Calibri"/>
              </a:rPr>
              <a:t/>
            </a:r>
            <a:br>
              <a:rPr lang="en-US" sz="2500" dirty="0">
                <a:solidFill>
                  <a:srgbClr val="55135D"/>
                </a:solidFill>
                <a:cs typeface="Calibri"/>
              </a:rPr>
            </a:br>
            <a:r>
              <a:rPr lang="en-US" sz="2800" dirty="0">
                <a:solidFill>
                  <a:srgbClr val="55135D"/>
                </a:solidFill>
                <a:cs typeface="Calibri"/>
              </a:rPr>
              <a:t>Building Brighter Futures: </a:t>
            </a:r>
            <a:br>
              <a:rPr lang="en-US" sz="2800" dirty="0">
                <a:solidFill>
                  <a:srgbClr val="55135D"/>
                </a:solidFill>
                <a:cs typeface="Calibri"/>
              </a:rPr>
            </a:br>
            <a:r>
              <a:rPr lang="en-US" sz="2800" dirty="0">
                <a:solidFill>
                  <a:srgbClr val="55135D"/>
                </a:solidFill>
                <a:cs typeface="Calibri"/>
              </a:rPr>
              <a:t>Bursaries, Scholarship and Awards</a:t>
            </a:r>
          </a:p>
        </p:txBody>
      </p:sp>
      <p:sp>
        <p:nvSpPr>
          <p:cNvPr id="9" name="Content Placeholder 8"/>
          <p:cNvSpPr>
            <a:spLocks noGrp="1"/>
          </p:cNvSpPr>
          <p:nvPr>
            <p:ph idx="1"/>
          </p:nvPr>
        </p:nvSpPr>
        <p:spPr>
          <a:xfrm>
            <a:off x="899592" y="2420888"/>
            <a:ext cx="7344816" cy="3456384"/>
          </a:xfrm>
        </p:spPr>
        <p:txBody>
          <a:bodyPr>
            <a:noAutofit/>
          </a:bodyPr>
          <a:lstStyle/>
          <a:p>
            <a:r>
              <a:rPr lang="en-CA" sz="2000" dirty="0"/>
              <a:t>In </a:t>
            </a:r>
            <a:r>
              <a:rPr lang="en-CA" sz="2000" dirty="0" smtClean="0"/>
              <a:t>2016 – 2017 </a:t>
            </a:r>
            <a:r>
              <a:rPr lang="en-CA" sz="2000" dirty="0"/>
              <a:t>Indspire awarded 11.6 million through 3,764 scholarships and bursaries to Indigenous students across Canada.</a:t>
            </a:r>
            <a:r>
              <a:rPr lang="en-CA" sz="2000" dirty="0">
                <a:cs typeface="Calibri"/>
              </a:rPr>
              <a:t/>
            </a:r>
            <a:br>
              <a:rPr lang="en-CA" sz="2000" dirty="0">
                <a:cs typeface="Calibri"/>
              </a:rPr>
            </a:br>
            <a:r>
              <a:rPr lang="en-CA" sz="2000" dirty="0">
                <a:cs typeface="Calibri"/>
              </a:rPr>
              <a:t/>
            </a:r>
            <a:br>
              <a:rPr lang="en-CA" sz="2000" dirty="0">
                <a:cs typeface="Calibri"/>
              </a:rPr>
            </a:br>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a:p>
            <a:endParaRPr lang="en-CA" sz="2000" dirty="0">
              <a:cs typeface="Calibri"/>
            </a:endParaRPr>
          </a:p>
        </p:txBody>
      </p:sp>
      <p:pic>
        <p:nvPicPr>
          <p:cNvPr id="2" name="Picture 1" descr="app-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1908" y="3473655"/>
            <a:ext cx="2222500" cy="2209800"/>
          </a:xfrm>
          <a:prstGeom prst="rect">
            <a:avLst/>
          </a:prstGeom>
        </p:spPr>
      </p:pic>
      <p:sp>
        <p:nvSpPr>
          <p:cNvPr id="6" name="Slide Number Placeholder 1"/>
          <p:cNvSpPr>
            <a:spLocks noGrp="1"/>
          </p:cNvSpPr>
          <p:nvPr>
            <p:ph type="sldNum" sz="quarter" idx="12"/>
          </p:nvPr>
        </p:nvSpPr>
        <p:spPr>
          <a:xfrm>
            <a:off x="7848600" y="6356350"/>
            <a:ext cx="838200" cy="365125"/>
          </a:xfrm>
        </p:spPr>
        <p:txBody>
          <a:bodyPr/>
          <a:lstStyle/>
          <a:p>
            <a:r>
              <a:rPr lang="en-CA" sz="2000" b="0" dirty="0">
                <a:solidFill>
                  <a:prstClr val="black"/>
                </a:solidFill>
              </a:rPr>
              <a:t>6</a:t>
            </a:r>
          </a:p>
        </p:txBody>
      </p:sp>
    </p:spTree>
    <p:extLst>
      <p:ext uri="{BB962C8B-B14F-4D97-AF65-F5344CB8AC3E}">
        <p14:creationId xmlns:p14="http://schemas.microsoft.com/office/powerpoint/2010/main" val="382139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656" y="764704"/>
            <a:ext cx="8208912" cy="864096"/>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Annual Application Deadlines</a:t>
            </a:r>
          </a:p>
        </p:txBody>
      </p:sp>
      <p:sp>
        <p:nvSpPr>
          <p:cNvPr id="3" name="Content Placeholder 2"/>
          <p:cNvSpPr>
            <a:spLocks noGrp="1"/>
          </p:cNvSpPr>
          <p:nvPr>
            <p:ph idx="1"/>
          </p:nvPr>
        </p:nvSpPr>
        <p:spPr>
          <a:xfrm>
            <a:off x="935510" y="1772816"/>
            <a:ext cx="7596930" cy="3384376"/>
          </a:xfrm>
        </p:spPr>
        <p:txBody>
          <a:bodyPr>
            <a:noAutofit/>
          </a:bodyPr>
          <a:lstStyle/>
          <a:p>
            <a:pPr lvl="0" algn="ctr"/>
            <a:r>
              <a:rPr lang="en-CA" sz="2000" b="1" dirty="0">
                <a:solidFill>
                  <a:prstClr val="black"/>
                </a:solidFill>
              </a:rPr>
              <a:t>Health Careers &amp; Post-Secondary Education Awards</a:t>
            </a:r>
          </a:p>
          <a:p>
            <a:pPr lvl="0" algn="ctr"/>
            <a:r>
              <a:rPr lang="en-CA" sz="2000" dirty="0">
                <a:solidFill>
                  <a:prstClr val="black"/>
                </a:solidFill>
              </a:rPr>
              <a:t>       </a:t>
            </a:r>
            <a:r>
              <a:rPr lang="en-CA" sz="2000" dirty="0" smtClean="0">
                <a:solidFill>
                  <a:prstClr val="black"/>
                </a:solidFill>
              </a:rPr>
              <a:t>August </a:t>
            </a:r>
            <a:r>
              <a:rPr lang="en-CA" sz="2000" dirty="0">
                <a:solidFill>
                  <a:prstClr val="black"/>
                </a:solidFill>
              </a:rPr>
              <a:t>1, November 1, February 1</a:t>
            </a:r>
          </a:p>
          <a:p>
            <a:pPr lvl="0"/>
            <a:endParaRPr lang="en-CA" sz="2000" dirty="0">
              <a:solidFill>
                <a:prstClr val="black"/>
              </a:solidFill>
            </a:endParaRPr>
          </a:p>
          <a:p>
            <a:pPr lvl="0" algn="ctr" fontAlgn="base"/>
            <a:r>
              <a:rPr lang="en-US" sz="2000" b="1" dirty="0">
                <a:solidFill>
                  <a:prstClr val="black"/>
                </a:solidFill>
              </a:rPr>
              <a:t>Apprenticeships, Skilled Trades, and Technology Programs</a:t>
            </a:r>
          </a:p>
          <a:p>
            <a:pPr algn="ctr" fontAlgn="base"/>
            <a:r>
              <a:rPr lang="en-US" sz="2000" dirty="0">
                <a:solidFill>
                  <a:prstClr val="black"/>
                </a:solidFill>
              </a:rPr>
              <a:t>Post-Secondary Education Programs: </a:t>
            </a:r>
            <a:r>
              <a:rPr lang="en-CA" sz="2000" dirty="0" smtClean="0">
                <a:solidFill>
                  <a:prstClr val="black"/>
                </a:solidFill>
              </a:rPr>
              <a:t>August </a:t>
            </a:r>
            <a:r>
              <a:rPr lang="en-CA" sz="2000" dirty="0">
                <a:solidFill>
                  <a:prstClr val="black"/>
                </a:solidFill>
              </a:rPr>
              <a:t>1, November 1, February 1</a:t>
            </a:r>
          </a:p>
          <a:p>
            <a:pPr lvl="0" algn="ctr" fontAlgn="base"/>
            <a:r>
              <a:rPr lang="en-US" sz="2000" dirty="0">
                <a:solidFill>
                  <a:prstClr val="black"/>
                </a:solidFill>
              </a:rPr>
              <a:t>      Apprenticeships and Incentives: No deadline (open all year)</a:t>
            </a:r>
          </a:p>
          <a:p>
            <a:pPr lvl="0" algn="ctr" fontAlgn="base"/>
            <a:endParaRPr lang="en-US" sz="2000" b="1" dirty="0">
              <a:solidFill>
                <a:prstClr val="black"/>
              </a:solidFill>
            </a:endParaRPr>
          </a:p>
          <a:p>
            <a:pPr lvl="0" algn="ctr" fontAlgn="base"/>
            <a:r>
              <a:rPr lang="en-US" sz="2000" b="1" dirty="0">
                <a:solidFill>
                  <a:prstClr val="black"/>
                </a:solidFill>
              </a:rPr>
              <a:t>Legal Studies for Aboriginal People Pre-Law (LSAP) Bursary</a:t>
            </a:r>
            <a:r>
              <a:rPr lang="en-US" sz="2000" dirty="0">
                <a:solidFill>
                  <a:prstClr val="black"/>
                </a:solidFill>
              </a:rPr>
              <a:t/>
            </a:r>
            <a:br>
              <a:rPr lang="en-US" sz="2000" dirty="0">
                <a:solidFill>
                  <a:prstClr val="black"/>
                </a:solidFill>
              </a:rPr>
            </a:br>
            <a:r>
              <a:rPr lang="en-US" sz="2000" dirty="0">
                <a:solidFill>
                  <a:prstClr val="black"/>
                </a:solidFill>
              </a:rPr>
              <a:t>May </a:t>
            </a:r>
            <a:r>
              <a:rPr lang="en-US" sz="2000" dirty="0" smtClean="0">
                <a:solidFill>
                  <a:prstClr val="black"/>
                </a:solidFill>
              </a:rPr>
              <a:t>1</a:t>
            </a:r>
            <a:r>
              <a:rPr lang="en-US" dirty="0">
                <a:solidFill>
                  <a:prstClr val="black"/>
                </a:solidFill>
              </a:rPr>
              <a:t/>
            </a:r>
            <a:br>
              <a:rPr lang="en-US" dirty="0">
                <a:solidFill>
                  <a:prstClr val="black"/>
                </a:solidFill>
              </a:rPr>
            </a:br>
            <a:endParaRPr lang="en-CA" dirty="0">
              <a:solidFill>
                <a:prstClr val="black"/>
              </a:solidFill>
            </a:endParaRPr>
          </a:p>
          <a:p>
            <a:pPr lvl="0"/>
            <a:r>
              <a:rPr lang="en-CA" sz="1600" dirty="0">
                <a:solidFill>
                  <a:prstClr val="black"/>
                </a:solidFill>
              </a:rPr>
              <a:t>*deadlines may change or additional deadlines may be added (see website for updates) </a:t>
            </a:r>
          </a:p>
          <a:p>
            <a:pPr marL="285750" lvl="1" indent="-285750"/>
            <a:endParaRPr lang="en-US" sz="2000" dirty="0"/>
          </a:p>
        </p:txBody>
      </p:sp>
      <p:sp>
        <p:nvSpPr>
          <p:cNvPr id="6" name="Slide Number Placeholder 3"/>
          <p:cNvSpPr>
            <a:spLocks noGrp="1"/>
          </p:cNvSpPr>
          <p:nvPr>
            <p:ph type="sldNum" sz="quarter" idx="12"/>
          </p:nvPr>
        </p:nvSpPr>
        <p:spPr/>
        <p:txBody>
          <a:bodyPr/>
          <a:lstStyle/>
          <a:p>
            <a:r>
              <a:rPr lang="en-CA" sz="2000" b="0" dirty="0">
                <a:solidFill>
                  <a:prstClr val="black"/>
                </a:solidFill>
              </a:rPr>
              <a:t>7</a:t>
            </a:r>
            <a:endParaRPr lang="en-CA" b="0" dirty="0">
              <a:solidFill>
                <a:prstClr val="black"/>
              </a:solidFill>
            </a:endParaRPr>
          </a:p>
        </p:txBody>
      </p:sp>
    </p:spTree>
    <p:extLst>
      <p:ext uri="{BB962C8B-B14F-4D97-AF65-F5344CB8AC3E}">
        <p14:creationId xmlns:p14="http://schemas.microsoft.com/office/powerpoint/2010/main" val="73380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88" y="1052736"/>
            <a:ext cx="8208912" cy="889074"/>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Post-Secondary Education &amp; Health Careers</a:t>
            </a:r>
          </a:p>
        </p:txBody>
      </p:sp>
      <p:sp>
        <p:nvSpPr>
          <p:cNvPr id="3" name="Content Placeholder 2"/>
          <p:cNvSpPr>
            <a:spLocks noGrp="1"/>
          </p:cNvSpPr>
          <p:nvPr>
            <p:ph idx="1"/>
          </p:nvPr>
        </p:nvSpPr>
        <p:spPr>
          <a:xfrm>
            <a:off x="935510" y="2132856"/>
            <a:ext cx="7524922" cy="3744416"/>
          </a:xfrm>
        </p:spPr>
        <p:txBody>
          <a:bodyPr>
            <a:noAutofit/>
          </a:bodyPr>
          <a:lstStyle/>
          <a:p>
            <a:pPr marL="0" lvl="1" indent="0">
              <a:buNone/>
            </a:pPr>
            <a:r>
              <a:rPr lang="en-CA" sz="2000" b="1" dirty="0"/>
              <a:t>Eligibility:</a:t>
            </a:r>
            <a:endParaRPr lang="en-CA" sz="900" b="1" dirty="0"/>
          </a:p>
          <a:p>
            <a:pPr marL="0" lvl="1" indent="0">
              <a:buNone/>
            </a:pPr>
            <a:endParaRPr lang="en-CA" sz="900" b="1" dirty="0"/>
          </a:p>
          <a:p>
            <a:pPr marL="285750" lvl="1" indent="-285750"/>
            <a:r>
              <a:rPr lang="en-CA" sz="2000" dirty="0"/>
              <a:t>Canadian resident Indigenous individual who is First Nation, Inuit, or Métis</a:t>
            </a:r>
          </a:p>
          <a:p>
            <a:pPr marL="285750" lvl="1" indent="-285750"/>
            <a:r>
              <a:rPr lang="en-CA" sz="2000" dirty="0"/>
              <a:t>Must have proof of Indigenous status</a:t>
            </a:r>
          </a:p>
          <a:p>
            <a:pPr marL="285750" lvl="1" indent="-285750"/>
            <a:r>
              <a:rPr lang="en-CA" sz="2000" dirty="0" smtClean="0"/>
              <a:t>Full-time/Part-time studies </a:t>
            </a:r>
            <a:r>
              <a:rPr lang="en-CA" sz="2000" dirty="0"/>
              <a:t>for the application year</a:t>
            </a:r>
          </a:p>
          <a:p>
            <a:pPr marL="285750" lvl="1" indent="-285750"/>
            <a:r>
              <a:rPr lang="en-CA" sz="2000" dirty="0"/>
              <a:t>Program at least one year in length</a:t>
            </a:r>
          </a:p>
          <a:p>
            <a:pPr marL="285750" lvl="1" indent="-285750"/>
            <a:r>
              <a:rPr lang="en-CA" sz="2000" dirty="0"/>
              <a:t>Accredited institutions</a:t>
            </a:r>
          </a:p>
          <a:p>
            <a:pPr marL="285750" lvl="1" indent="-285750"/>
            <a:r>
              <a:rPr lang="en-CA" sz="2000" dirty="0"/>
              <a:t>Studies outside of Canada must be enrolled in a full-time Masters or PhD program</a:t>
            </a:r>
          </a:p>
          <a:p>
            <a:pPr marL="0" lvl="1" indent="0">
              <a:buNone/>
            </a:pPr>
            <a:endParaRPr lang="en-US" sz="2000" dirty="0"/>
          </a:p>
        </p:txBody>
      </p:sp>
      <p:sp>
        <p:nvSpPr>
          <p:cNvPr id="6" name="Slide Number Placeholder 3"/>
          <p:cNvSpPr>
            <a:spLocks noGrp="1"/>
          </p:cNvSpPr>
          <p:nvPr>
            <p:ph type="sldNum" sz="quarter" idx="12"/>
          </p:nvPr>
        </p:nvSpPr>
        <p:spPr/>
        <p:txBody>
          <a:bodyPr/>
          <a:lstStyle/>
          <a:p>
            <a:r>
              <a:rPr lang="en-CA" sz="2000" b="0" dirty="0">
                <a:solidFill>
                  <a:prstClr val="black"/>
                </a:solidFill>
              </a:rPr>
              <a:t>8</a:t>
            </a:r>
            <a:endParaRPr lang="en-CA" b="0" dirty="0">
              <a:solidFill>
                <a:prstClr val="black"/>
              </a:solidFill>
            </a:endParaRPr>
          </a:p>
        </p:txBody>
      </p:sp>
    </p:spTree>
    <p:extLst>
      <p:ext uri="{BB962C8B-B14F-4D97-AF65-F5344CB8AC3E}">
        <p14:creationId xmlns:p14="http://schemas.microsoft.com/office/powerpoint/2010/main" val="335959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697" y="980728"/>
            <a:ext cx="8172400" cy="739972"/>
          </a:xfrm>
        </p:spPr>
        <p:txBody>
          <a:bodyPr>
            <a:noAutofit/>
          </a:bodyPr>
          <a:lstStyle/>
          <a:p>
            <a:r>
              <a:rPr lang="en-US" sz="2800" dirty="0">
                <a:solidFill>
                  <a:srgbClr val="55135D"/>
                </a:solidFill>
                <a:cs typeface="Calibri"/>
              </a:rPr>
              <a:t>Building Brighter Futures</a:t>
            </a:r>
            <a:br>
              <a:rPr lang="en-US" sz="2800" dirty="0">
                <a:solidFill>
                  <a:srgbClr val="55135D"/>
                </a:solidFill>
                <a:cs typeface="Calibri"/>
              </a:rPr>
            </a:br>
            <a:r>
              <a:rPr lang="en-US" sz="2000" b="0" dirty="0"/>
              <a:t>Apprenticeship, Skilled Trades and Technology Program</a:t>
            </a:r>
          </a:p>
        </p:txBody>
      </p:sp>
      <p:sp>
        <p:nvSpPr>
          <p:cNvPr id="6" name="Slide Number Placeholder 3"/>
          <p:cNvSpPr>
            <a:spLocks noGrp="1"/>
          </p:cNvSpPr>
          <p:nvPr>
            <p:ph type="sldNum" sz="quarter" idx="12"/>
          </p:nvPr>
        </p:nvSpPr>
        <p:spPr/>
        <p:txBody>
          <a:bodyPr/>
          <a:lstStyle/>
          <a:p>
            <a:r>
              <a:rPr lang="en-CA" sz="2000" b="0" dirty="0" smtClean="0">
                <a:solidFill>
                  <a:prstClr val="black"/>
                </a:solidFill>
              </a:rPr>
              <a:t>9</a:t>
            </a:r>
            <a:endParaRPr lang="en-CA" b="0" dirty="0">
              <a:solidFill>
                <a:prstClr val="black"/>
              </a:solidFill>
            </a:endParaRPr>
          </a:p>
        </p:txBody>
      </p:sp>
      <p:sp>
        <p:nvSpPr>
          <p:cNvPr id="7" name="Content Placeholder 2"/>
          <p:cNvSpPr>
            <a:spLocks noGrp="1"/>
          </p:cNvSpPr>
          <p:nvPr>
            <p:ph idx="1"/>
          </p:nvPr>
        </p:nvSpPr>
        <p:spPr>
          <a:xfrm>
            <a:off x="973697" y="2290440"/>
            <a:ext cx="7772400" cy="4248472"/>
          </a:xfrm>
        </p:spPr>
        <p:txBody>
          <a:bodyPr>
            <a:noAutofit/>
          </a:bodyPr>
          <a:lstStyle/>
          <a:p>
            <a:pPr marL="285750" indent="-285750" fontAlgn="base">
              <a:buFont typeface="Arial" panose="020B0604020202020204" pitchFamily="34" charset="0"/>
              <a:buChar char="•"/>
            </a:pPr>
            <a:r>
              <a:rPr lang="en-US" dirty="0"/>
              <a:t>Indspire provides bursaries and incentives for training and apprenticeships for careers in oil &amp; gas, skilled trades, and </a:t>
            </a:r>
            <a:r>
              <a:rPr lang="en-US" dirty="0" smtClean="0"/>
              <a:t>technology</a:t>
            </a:r>
          </a:p>
          <a:p>
            <a:pPr fontAlgn="base"/>
            <a:endParaRPr lang="en-US" dirty="0"/>
          </a:p>
          <a:p>
            <a:pPr marL="285750" indent="-285750" fontAlgn="base">
              <a:buFont typeface="Arial" panose="020B0604020202020204" pitchFamily="34" charset="0"/>
              <a:buChar char="•"/>
            </a:pPr>
            <a:r>
              <a:rPr lang="en-US" dirty="0"/>
              <a:t>Three types of support are provided: </a:t>
            </a:r>
          </a:p>
          <a:p>
            <a:pPr marL="1200150" lvl="1" indent="-285750" fontAlgn="base"/>
            <a:r>
              <a:rPr lang="en-US" dirty="0"/>
              <a:t>Post-secondary education support for skilled trades and technology: for those pursuing part-time or full-time certificate or diploma programs at an accredited post-secondary or training institute (programs may range from one month to four years)</a:t>
            </a:r>
          </a:p>
          <a:p>
            <a:pPr marL="1200150" lvl="1" indent="-285750" fontAlgn="base"/>
            <a:r>
              <a:rPr lang="en-US" dirty="0" smtClean="0"/>
              <a:t>Apprenticeship </a:t>
            </a:r>
            <a:r>
              <a:rPr lang="en-US" dirty="0"/>
              <a:t>support: for those in a registered apprenticeship program (i.e. on-the-job training) </a:t>
            </a:r>
          </a:p>
          <a:p>
            <a:pPr marL="1200150" lvl="1" indent="-285750" fontAlgn="base"/>
            <a:r>
              <a:rPr lang="en-US" dirty="0"/>
              <a:t>Completion incentive: </a:t>
            </a:r>
          </a:p>
          <a:p>
            <a:pPr marL="1428750" lvl="2" indent="-285750" fontAlgn="base"/>
            <a:r>
              <a:rPr lang="en-US" sz="1800" dirty="0"/>
              <a:t>$1,000 awarded for successful completion of a program. </a:t>
            </a:r>
          </a:p>
          <a:p>
            <a:pPr lvl="2" indent="0" fontAlgn="base">
              <a:buNone/>
            </a:pPr>
            <a:endParaRPr lang="en-US" sz="1800" dirty="0"/>
          </a:p>
        </p:txBody>
      </p:sp>
    </p:spTree>
    <p:extLst>
      <p:ext uri="{BB962C8B-B14F-4D97-AF65-F5344CB8AC3E}">
        <p14:creationId xmlns:p14="http://schemas.microsoft.com/office/powerpoint/2010/main" val="24465133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500</TotalTime>
  <Words>2262</Words>
  <Application>Microsoft Office PowerPoint</Application>
  <PresentationFormat>On-screen Show (4:3)</PresentationFormat>
  <Paragraphs>243</Paragraphs>
  <Slides>20</Slides>
  <Notes>19</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20</vt:i4>
      </vt:variant>
    </vt:vector>
  </HeadingPairs>
  <TitlesOfParts>
    <vt:vector size="43" baseType="lpstr">
      <vt:lpstr>Arial</vt:lpstr>
      <vt:lpstr>Calibri</vt:lpstr>
      <vt:lpstr>Calibri Light</vt:lpstr>
      <vt:lpstr>Courier New</vt:lpstr>
      <vt:lpstr>Myriad Pro</vt:lpstr>
      <vt:lpstr>Times New Roman</vt:lpstr>
      <vt:lpstr>Office Theme</vt:lpstr>
      <vt:lpstr>Default Theme</vt:lpstr>
      <vt:lpstr>2_Default Theme</vt:lpstr>
      <vt:lpstr>3_Default Theme</vt:lpstr>
      <vt:lpstr>4_Default Theme</vt:lpstr>
      <vt:lpstr>5_Default Theme</vt:lpstr>
      <vt:lpstr>6_Default Theme</vt:lpstr>
      <vt:lpstr>7_Default Theme</vt:lpstr>
      <vt:lpstr>8_Default Theme</vt:lpstr>
      <vt:lpstr>9_Default Theme</vt:lpstr>
      <vt:lpstr>10_Default Theme</vt:lpstr>
      <vt:lpstr>11_Default Theme</vt:lpstr>
      <vt:lpstr>12_Default Theme</vt:lpstr>
      <vt:lpstr>13_Default Theme</vt:lpstr>
      <vt:lpstr>14_Default Theme</vt:lpstr>
      <vt:lpstr>15_Default Theme</vt:lpstr>
      <vt:lpstr>16_Default Theme</vt:lpstr>
      <vt:lpstr>PowerPoint Presentation</vt:lpstr>
      <vt:lpstr>PowerPoint Presentation</vt:lpstr>
      <vt:lpstr>PowerPoint Presentation</vt:lpstr>
      <vt:lpstr>Who is Indspire? Indspire Continued…</vt:lpstr>
      <vt:lpstr>PowerPoint Presentation</vt:lpstr>
      <vt:lpstr> Building Brighter Futures:  Bursaries, Scholarship and Awards</vt:lpstr>
      <vt:lpstr>Building Brighter Futures Annual Application Deadlines</vt:lpstr>
      <vt:lpstr>Building Brighter Futures Post-Secondary Education &amp; Health Careers</vt:lpstr>
      <vt:lpstr>Building Brighter Futures Apprenticeship, Skilled Trades and Technology Program</vt:lpstr>
      <vt:lpstr>Building Brighter Futures Required Supporting Documents </vt:lpstr>
      <vt:lpstr>Building Brighter Futures Documents Accepted for Proof of Indigenous Status</vt:lpstr>
      <vt:lpstr>Building Brighter Futures Documents Accepted for Proof of Indigenous Status Continued</vt:lpstr>
      <vt:lpstr>Building Brighter Futures Documents Accepted for Proof of Indigenous Status Continued…</vt:lpstr>
      <vt:lpstr>Building Brighter Futures Selection Process</vt:lpstr>
      <vt:lpstr>Building Brighter Futures Why was I unsuccessful?</vt:lpstr>
      <vt:lpstr>Building Brighter Futures Frequently Asked Questions</vt:lpstr>
      <vt:lpstr>PowerPoint Presentation</vt:lpstr>
      <vt:lpstr>  Rivers to Success:  Mentoring Indigenous Students  2 Streams of Mentorship  </vt:lpstr>
      <vt:lpstr>Rivers to Success Why get a Mentor?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Styres</dc:creator>
  <cp:lastModifiedBy>Tina Styres</cp:lastModifiedBy>
  <cp:revision>22</cp:revision>
  <dcterms:created xsi:type="dcterms:W3CDTF">2017-10-17T17:17:46Z</dcterms:created>
  <dcterms:modified xsi:type="dcterms:W3CDTF">2017-10-19T19:14:01Z</dcterms:modified>
</cp:coreProperties>
</file>