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5" autoAdjust="0"/>
    <p:restoredTop sz="94660"/>
  </p:normalViewPr>
  <p:slideViewPr>
    <p:cSldViewPr snapToGrid="0">
      <p:cViewPr varScale="1">
        <p:scale>
          <a:sx n="118" d="100"/>
          <a:sy n="118" d="100"/>
        </p:scale>
        <p:origin x="8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1992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6788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77364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34559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4244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09111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A61D73-2A38-408D-981E-F0D5E4801298}"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68571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A61D73-2A38-408D-981E-F0D5E4801298}"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68853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61D73-2A38-408D-981E-F0D5E4801298}"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9149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08995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411729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61D73-2A38-408D-981E-F0D5E4801298}"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ABA5-3ED9-4E7D-85B6-84DA65718781}" type="slidenum">
              <a:rPr lang="en-US" smtClean="0"/>
              <a:t>‹#›</a:t>
            </a:fld>
            <a:endParaRPr lang="en-US"/>
          </a:p>
        </p:txBody>
      </p:sp>
    </p:spTree>
    <p:extLst>
      <p:ext uri="{BB962C8B-B14F-4D97-AF65-F5344CB8AC3E}">
        <p14:creationId xmlns:p14="http://schemas.microsoft.com/office/powerpoint/2010/main" val="357917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s.kidshelpphone.ca/tools/counselling-kpis-stats/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5659" y="914400"/>
            <a:ext cx="8732791" cy="2400657"/>
          </a:xfrm>
          <a:prstGeom prst="rect">
            <a:avLst/>
          </a:prstGeom>
          <a:noFill/>
        </p:spPr>
        <p:txBody>
          <a:bodyPr wrap="square" rtlCol="0">
            <a:spAutoFit/>
          </a:bodyPr>
          <a:lstStyle/>
          <a:p>
            <a:r>
              <a:rPr lang="en-US" dirty="0" smtClean="0"/>
              <a:t>Counsellor Scorecard Dashboard Highlights:</a:t>
            </a:r>
          </a:p>
          <a:p>
            <a:endParaRPr lang="en-US" dirty="0" smtClean="0"/>
          </a:p>
          <a:p>
            <a:pPr marL="285750" indent="-285750">
              <a:buFont typeface="Arial" panose="020B0604020202020204" pitchFamily="34" charset="0"/>
              <a:buChar char="•"/>
            </a:pPr>
            <a:r>
              <a:rPr lang="en-US" sz="1600" dirty="0" smtClean="0"/>
              <a:t>Structured to comprise 3 “levels”; </a:t>
            </a:r>
            <a:r>
              <a:rPr lang="en-US" sz="1600" dirty="0"/>
              <a:t>D</a:t>
            </a:r>
            <a:r>
              <a:rPr lang="en-US" sz="1600" dirty="0" smtClean="0"/>
              <a:t>epartmental/channel, Team, and Counsellor</a:t>
            </a:r>
          </a:p>
          <a:p>
            <a:pPr marL="285750" indent="-285750">
              <a:buFont typeface="Arial" panose="020B0604020202020204" pitchFamily="34" charset="0"/>
              <a:buChar char="•"/>
            </a:pPr>
            <a:r>
              <a:rPr lang="en-US" sz="1600" dirty="0" smtClean="0"/>
              <a:t>Accessible via web link (</a:t>
            </a:r>
            <a:r>
              <a:rPr lang="en-US" sz="1600" dirty="0" smtClean="0">
                <a:hlinkClick r:id="rId2"/>
              </a:rPr>
              <a:t>https://apps.kidshelpphone.ca/tools/counselling-kpis-stats/index.html</a:t>
            </a:r>
            <a:r>
              <a:rPr lang="en-US" sz="1600" dirty="0" smtClean="0"/>
              <a:t>) – ‘Quality Analytics’ section</a:t>
            </a:r>
          </a:p>
          <a:p>
            <a:pPr marL="285750" indent="-285750">
              <a:buFont typeface="Arial" panose="020B0604020202020204" pitchFamily="34" charset="0"/>
              <a:buChar char="•"/>
            </a:pPr>
            <a:r>
              <a:rPr lang="en-US" sz="1600" dirty="0" smtClean="0"/>
              <a:t>Dashboard updates dynamically as categories/content is selected</a:t>
            </a:r>
          </a:p>
          <a:p>
            <a:pPr marL="285750" indent="-285750">
              <a:buFont typeface="Arial" panose="020B0604020202020204" pitchFamily="34" charset="0"/>
              <a:buChar char="•"/>
            </a:pPr>
            <a:r>
              <a:rPr lang="en-US" sz="1600" dirty="0" smtClean="0"/>
              <a:t>ETL process starts with </a:t>
            </a:r>
            <a:r>
              <a:rPr lang="en-US" sz="1600" dirty="0" err="1" smtClean="0"/>
              <a:t>iCarol</a:t>
            </a:r>
            <a:r>
              <a:rPr lang="en-US" sz="1600" dirty="0" smtClean="0"/>
              <a:t> raw data extract, then  data is cleaned and pasted into </a:t>
            </a:r>
            <a:r>
              <a:rPr lang="en-US" sz="1600" dirty="0" err="1" smtClean="0"/>
              <a:t>PowerBI</a:t>
            </a:r>
            <a:r>
              <a:rPr lang="en-US" sz="1600" dirty="0" smtClean="0"/>
              <a:t>-linked dataset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17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541" y="304590"/>
            <a:ext cx="8127347" cy="487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Callout 1 (Border and Accent Bar) 3"/>
          <p:cNvSpPr/>
          <p:nvPr/>
        </p:nvSpPr>
        <p:spPr>
          <a:xfrm>
            <a:off x="10576328" y="732532"/>
            <a:ext cx="1482351" cy="1123364"/>
          </a:xfrm>
          <a:prstGeom prst="accentBorderCallout1">
            <a:avLst>
              <a:gd name="adj1" fmla="val 29541"/>
              <a:gd name="adj2" fmla="val -6624"/>
              <a:gd name="adj3" fmla="val 29766"/>
              <a:gd name="adj4" fmla="val -50503"/>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Time in states displays total time spent by individual, or group, in each Not Ready state (for visibility to work patterns)</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Line Callout 1 (Border and Accent Bar) 5"/>
          <p:cNvSpPr/>
          <p:nvPr/>
        </p:nvSpPr>
        <p:spPr>
          <a:xfrm>
            <a:off x="325770" y="3677922"/>
            <a:ext cx="1482351" cy="1849119"/>
          </a:xfrm>
          <a:prstGeom prst="accentBorderCallout1">
            <a:avLst>
              <a:gd name="adj1" fmla="val 11778"/>
              <a:gd name="adj2" fmla="val 104867"/>
              <a:gd name="adj3" fmla="val 11637"/>
              <a:gd name="adj4" fmla="val 130443"/>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Visibility to LOB-specific handle time averages help managers detect and understand on-call </a:t>
            </a:r>
            <a:r>
              <a:rPr lang="en-US" sz="10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behaviours</a:t>
            </a: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of counsellors. Counsellors spending too much time on non-counselling calls can be quickly identified and coached.</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Line Callout 1 (Border and Accent Bar) 6"/>
          <p:cNvSpPr/>
          <p:nvPr/>
        </p:nvSpPr>
        <p:spPr>
          <a:xfrm>
            <a:off x="6359927" y="5256110"/>
            <a:ext cx="5554366" cy="1228665"/>
          </a:xfrm>
          <a:prstGeom prst="accentBorderCallout1">
            <a:avLst>
              <a:gd name="adj1" fmla="val 26249"/>
              <a:gd name="adj2" fmla="val -1502"/>
              <a:gd name="adj3" fmla="val -47438"/>
              <a:gd name="adj4" fmla="val -1480"/>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All main KPI metrics are covered here, displaying both the actual achieved score, a </a:t>
            </a:r>
            <a:r>
              <a:rPr lang="en-US" sz="10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colour</a:t>
            </a: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-coded indicator as to if the resulting score was within, or outside of, the target for that metric, and visibility to the net differential. This also contains Quality overall scores as well as specific Quality pillar scores for quick-hit visibility to proficiencies and focus areas. </a:t>
            </a:r>
          </a:p>
          <a:p>
            <a:r>
              <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b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Above it, Absence rates, instances, and total hours are displayed for quick and effective visibility to trends and </a:t>
            </a:r>
            <a:r>
              <a:rPr lang="en-US" sz="10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behaviours</a:t>
            </a: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Line Callout 1 (Border and Accent Bar) 7"/>
          <p:cNvSpPr/>
          <p:nvPr/>
        </p:nvSpPr>
        <p:spPr>
          <a:xfrm>
            <a:off x="10572941" y="3143839"/>
            <a:ext cx="1482351" cy="1377362"/>
          </a:xfrm>
          <a:prstGeom prst="accentBorderCallout1">
            <a:avLst>
              <a:gd name="adj1" fmla="val 29541"/>
              <a:gd name="adj2" fmla="val -6624"/>
              <a:gd name="adj3" fmla="val 29766"/>
              <a:gd name="adj4" fmla="val -50503"/>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Counselling Session, Occupancy, and Debrief specific information provides more context to the working environment and </a:t>
            </a:r>
            <a:r>
              <a:rPr lang="en-US" sz="10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behaviours</a:t>
            </a: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of group sand individuals</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Line Callout 1 (Border and Accent Bar) 8"/>
          <p:cNvSpPr/>
          <p:nvPr/>
        </p:nvSpPr>
        <p:spPr>
          <a:xfrm>
            <a:off x="325770" y="732533"/>
            <a:ext cx="1482351"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Criteria and drilldowns of site, team, and individual, can be done in real-time, with the data updating dynamically as criteria is selected.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2429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09933" y="1120931"/>
            <a:ext cx="7769722" cy="4414765"/>
          </a:xfrm>
          <a:prstGeom prst="rect">
            <a:avLst/>
          </a:prstGeom>
        </p:spPr>
      </p:pic>
      <p:sp>
        <p:nvSpPr>
          <p:cNvPr id="7" name="Line Callout 1 (Border and Accent Bar) 6"/>
          <p:cNvSpPr/>
          <p:nvPr/>
        </p:nvSpPr>
        <p:spPr>
          <a:xfrm>
            <a:off x="222967" y="3535250"/>
            <a:ext cx="1482351"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Criteria and drilldowns of site, team, and individual, can be done in real-time, with the data updating dynamically as criteria is selected.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Line Callout 1 (Border and Accent Bar) 8"/>
          <p:cNvSpPr/>
          <p:nvPr/>
        </p:nvSpPr>
        <p:spPr>
          <a:xfrm>
            <a:off x="10118447" y="2911181"/>
            <a:ext cx="1482351" cy="1377362"/>
          </a:xfrm>
          <a:prstGeom prst="accentBorderCallout1">
            <a:avLst>
              <a:gd name="adj1" fmla="val 29541"/>
              <a:gd name="adj2" fmla="val -6624"/>
              <a:gd name="adj3" fmla="val 29766"/>
              <a:gd name="adj4" fmla="val -50503"/>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Historical data for each KPI shows trends in results and performance over a period of monthly intervals</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803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10525" y="514011"/>
            <a:ext cx="9252962" cy="5379538"/>
          </a:xfrm>
          <a:prstGeom prst="rect">
            <a:avLst/>
          </a:prstGeom>
        </p:spPr>
      </p:pic>
      <p:sp>
        <p:nvSpPr>
          <p:cNvPr id="7" name="Line Callout 1 (Border and Accent Bar) 6"/>
          <p:cNvSpPr/>
          <p:nvPr/>
        </p:nvSpPr>
        <p:spPr>
          <a:xfrm>
            <a:off x="156909" y="1793020"/>
            <a:ext cx="1325442"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Criteria and drilldowns of site, team, and individual, can be done in real-time, with the data updating dynamically as criteria is selected.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Line Callout 1 (Border and Accent Bar) 7"/>
          <p:cNvSpPr/>
          <p:nvPr/>
        </p:nvSpPr>
        <p:spPr>
          <a:xfrm>
            <a:off x="5743112" y="5975726"/>
            <a:ext cx="4942923" cy="598215"/>
          </a:xfrm>
          <a:prstGeom prst="accentBorderCallout1">
            <a:avLst>
              <a:gd name="adj1" fmla="val 26249"/>
              <a:gd name="adj2" fmla="val -1502"/>
              <a:gd name="adj3" fmla="val -47438"/>
              <a:gd name="adj4" fmla="val -1480"/>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Attendance data helps managers understand absence rates and identify troublesome </a:t>
            </a:r>
            <a:r>
              <a:rPr lang="en-US" sz="10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behaviours</a:t>
            </a:r>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that can be addressed through supervision</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52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2423" y="704821"/>
            <a:ext cx="8207732" cy="4768136"/>
          </a:xfrm>
          <a:prstGeom prst="rect">
            <a:avLst/>
          </a:prstGeom>
        </p:spPr>
      </p:pic>
      <p:sp>
        <p:nvSpPr>
          <p:cNvPr id="7" name="Line Callout 1 (Border and Accent Bar) 6"/>
          <p:cNvSpPr/>
          <p:nvPr/>
        </p:nvSpPr>
        <p:spPr>
          <a:xfrm>
            <a:off x="156909" y="1793020"/>
            <a:ext cx="1325442"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Criteria and drilldowns of site, team, and individual, can be done in real-time, with the data updating dynamically as criteria is selected.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Line Callout 1 (Border and Accent Bar) 7"/>
          <p:cNvSpPr/>
          <p:nvPr/>
        </p:nvSpPr>
        <p:spPr>
          <a:xfrm>
            <a:off x="4991031" y="5613213"/>
            <a:ext cx="6852884" cy="1009424"/>
          </a:xfrm>
          <a:prstGeom prst="accentBorderCallout1">
            <a:avLst>
              <a:gd name="adj1" fmla="val 26249"/>
              <a:gd name="adj2" fmla="val -1502"/>
              <a:gd name="adj3" fmla="val -47438"/>
              <a:gd name="adj4" fmla="val -1480"/>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This view of all counsellors and all KPIs allows the user to sort lowest/highest, and quickly identify who the top-ranked performers are in each category. This also helps managers understand the degree of spread between lowest, average, and highest.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844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Tahoma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Howie</dc:creator>
  <cp:lastModifiedBy>Robert Howie</cp:lastModifiedBy>
  <cp:revision>6</cp:revision>
  <dcterms:created xsi:type="dcterms:W3CDTF">2017-10-18T17:41:18Z</dcterms:created>
  <dcterms:modified xsi:type="dcterms:W3CDTF">2017-10-18T18:05:08Z</dcterms:modified>
</cp:coreProperties>
</file>