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6" r:id="rId3"/>
    <p:sldId id="257"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45" autoAdjust="0"/>
    <p:restoredTop sz="94660"/>
  </p:normalViewPr>
  <p:slideViewPr>
    <p:cSldViewPr snapToGrid="0">
      <p:cViewPr varScale="1">
        <p:scale>
          <a:sx n="118" d="100"/>
          <a:sy n="118" d="100"/>
        </p:scale>
        <p:origin x="88" y="3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A61D73-2A38-408D-981E-F0D5E4801298}" type="datetimeFigureOut">
              <a:rPr lang="en-US" smtClean="0"/>
              <a:t>10/18/2017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D1ABA5-3ED9-4E7D-85B6-84DA65718781}" type="slidenum">
              <a:rPr lang="en-US" smtClean="0"/>
              <a:t>‹#›</a:t>
            </a:fld>
            <a:endParaRPr lang="en-US"/>
          </a:p>
        </p:txBody>
      </p:sp>
    </p:spTree>
    <p:extLst>
      <p:ext uri="{BB962C8B-B14F-4D97-AF65-F5344CB8AC3E}">
        <p14:creationId xmlns:p14="http://schemas.microsoft.com/office/powerpoint/2010/main" val="219926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A61D73-2A38-408D-981E-F0D5E4801298}" type="datetimeFigureOut">
              <a:rPr lang="en-US" smtClean="0"/>
              <a:t>10/18/2017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D1ABA5-3ED9-4E7D-85B6-84DA65718781}" type="slidenum">
              <a:rPr lang="en-US" smtClean="0"/>
              <a:t>‹#›</a:t>
            </a:fld>
            <a:endParaRPr lang="en-US"/>
          </a:p>
        </p:txBody>
      </p:sp>
    </p:spTree>
    <p:extLst>
      <p:ext uri="{BB962C8B-B14F-4D97-AF65-F5344CB8AC3E}">
        <p14:creationId xmlns:p14="http://schemas.microsoft.com/office/powerpoint/2010/main" val="1678896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A61D73-2A38-408D-981E-F0D5E4801298}" type="datetimeFigureOut">
              <a:rPr lang="en-US" smtClean="0"/>
              <a:t>10/18/2017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D1ABA5-3ED9-4E7D-85B6-84DA65718781}" type="slidenum">
              <a:rPr lang="en-US" smtClean="0"/>
              <a:t>‹#›</a:t>
            </a:fld>
            <a:endParaRPr lang="en-US"/>
          </a:p>
        </p:txBody>
      </p:sp>
    </p:spTree>
    <p:extLst>
      <p:ext uri="{BB962C8B-B14F-4D97-AF65-F5344CB8AC3E}">
        <p14:creationId xmlns:p14="http://schemas.microsoft.com/office/powerpoint/2010/main" val="3773640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A61D73-2A38-408D-981E-F0D5E4801298}" type="datetimeFigureOut">
              <a:rPr lang="en-US" smtClean="0"/>
              <a:t>10/18/2017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D1ABA5-3ED9-4E7D-85B6-84DA65718781}" type="slidenum">
              <a:rPr lang="en-US" smtClean="0"/>
              <a:t>‹#›</a:t>
            </a:fld>
            <a:endParaRPr lang="en-US"/>
          </a:p>
        </p:txBody>
      </p:sp>
    </p:spTree>
    <p:extLst>
      <p:ext uri="{BB962C8B-B14F-4D97-AF65-F5344CB8AC3E}">
        <p14:creationId xmlns:p14="http://schemas.microsoft.com/office/powerpoint/2010/main" val="3345597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1A61D73-2A38-408D-981E-F0D5E4801298}" type="datetimeFigureOut">
              <a:rPr lang="en-US" smtClean="0"/>
              <a:t>10/18/2017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D1ABA5-3ED9-4E7D-85B6-84DA65718781}" type="slidenum">
              <a:rPr lang="en-US" smtClean="0"/>
              <a:t>‹#›</a:t>
            </a:fld>
            <a:endParaRPr lang="en-US"/>
          </a:p>
        </p:txBody>
      </p:sp>
    </p:spTree>
    <p:extLst>
      <p:ext uri="{BB962C8B-B14F-4D97-AF65-F5344CB8AC3E}">
        <p14:creationId xmlns:p14="http://schemas.microsoft.com/office/powerpoint/2010/main" val="242442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A61D73-2A38-408D-981E-F0D5E4801298}" type="datetimeFigureOut">
              <a:rPr lang="en-US" smtClean="0"/>
              <a:t>10/18/2017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D1ABA5-3ED9-4E7D-85B6-84DA65718781}" type="slidenum">
              <a:rPr lang="en-US" smtClean="0"/>
              <a:t>‹#›</a:t>
            </a:fld>
            <a:endParaRPr lang="en-US"/>
          </a:p>
        </p:txBody>
      </p:sp>
    </p:spTree>
    <p:extLst>
      <p:ext uri="{BB962C8B-B14F-4D97-AF65-F5344CB8AC3E}">
        <p14:creationId xmlns:p14="http://schemas.microsoft.com/office/powerpoint/2010/main" val="1091114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A61D73-2A38-408D-981E-F0D5E4801298}" type="datetimeFigureOut">
              <a:rPr lang="en-US" smtClean="0"/>
              <a:t>10/18/2017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D1ABA5-3ED9-4E7D-85B6-84DA65718781}" type="slidenum">
              <a:rPr lang="en-US" smtClean="0"/>
              <a:t>‹#›</a:t>
            </a:fld>
            <a:endParaRPr lang="en-US"/>
          </a:p>
        </p:txBody>
      </p:sp>
    </p:spTree>
    <p:extLst>
      <p:ext uri="{BB962C8B-B14F-4D97-AF65-F5344CB8AC3E}">
        <p14:creationId xmlns:p14="http://schemas.microsoft.com/office/powerpoint/2010/main" val="1685714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A61D73-2A38-408D-981E-F0D5E4801298}" type="datetimeFigureOut">
              <a:rPr lang="en-US" smtClean="0"/>
              <a:t>10/18/2017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D1ABA5-3ED9-4E7D-85B6-84DA65718781}" type="slidenum">
              <a:rPr lang="en-US" smtClean="0"/>
              <a:t>‹#›</a:t>
            </a:fld>
            <a:endParaRPr lang="en-US"/>
          </a:p>
        </p:txBody>
      </p:sp>
    </p:spTree>
    <p:extLst>
      <p:ext uri="{BB962C8B-B14F-4D97-AF65-F5344CB8AC3E}">
        <p14:creationId xmlns:p14="http://schemas.microsoft.com/office/powerpoint/2010/main" val="2688536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A61D73-2A38-408D-981E-F0D5E4801298}" type="datetimeFigureOut">
              <a:rPr lang="en-US" smtClean="0"/>
              <a:t>10/18/2017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D1ABA5-3ED9-4E7D-85B6-84DA65718781}" type="slidenum">
              <a:rPr lang="en-US" smtClean="0"/>
              <a:t>‹#›</a:t>
            </a:fld>
            <a:endParaRPr lang="en-US"/>
          </a:p>
        </p:txBody>
      </p:sp>
    </p:spTree>
    <p:extLst>
      <p:ext uri="{BB962C8B-B14F-4D97-AF65-F5344CB8AC3E}">
        <p14:creationId xmlns:p14="http://schemas.microsoft.com/office/powerpoint/2010/main" val="2914912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1A61D73-2A38-408D-981E-F0D5E4801298}" type="datetimeFigureOut">
              <a:rPr lang="en-US" smtClean="0"/>
              <a:t>10/18/2017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D1ABA5-3ED9-4E7D-85B6-84DA65718781}" type="slidenum">
              <a:rPr lang="en-US" smtClean="0"/>
              <a:t>‹#›</a:t>
            </a:fld>
            <a:endParaRPr lang="en-US"/>
          </a:p>
        </p:txBody>
      </p:sp>
    </p:spTree>
    <p:extLst>
      <p:ext uri="{BB962C8B-B14F-4D97-AF65-F5344CB8AC3E}">
        <p14:creationId xmlns:p14="http://schemas.microsoft.com/office/powerpoint/2010/main" val="3089956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1A61D73-2A38-408D-981E-F0D5E4801298}" type="datetimeFigureOut">
              <a:rPr lang="en-US" smtClean="0"/>
              <a:t>10/18/2017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D1ABA5-3ED9-4E7D-85B6-84DA65718781}" type="slidenum">
              <a:rPr lang="en-US" smtClean="0"/>
              <a:t>‹#›</a:t>
            </a:fld>
            <a:endParaRPr lang="en-US"/>
          </a:p>
        </p:txBody>
      </p:sp>
    </p:spTree>
    <p:extLst>
      <p:ext uri="{BB962C8B-B14F-4D97-AF65-F5344CB8AC3E}">
        <p14:creationId xmlns:p14="http://schemas.microsoft.com/office/powerpoint/2010/main" val="4117299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A61D73-2A38-408D-981E-F0D5E4801298}" type="datetimeFigureOut">
              <a:rPr lang="en-US" smtClean="0"/>
              <a:t>10/18/2017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D1ABA5-3ED9-4E7D-85B6-84DA65718781}" type="slidenum">
              <a:rPr lang="en-US" smtClean="0"/>
              <a:t>‹#›</a:t>
            </a:fld>
            <a:endParaRPr lang="en-US"/>
          </a:p>
        </p:txBody>
      </p:sp>
    </p:spTree>
    <p:extLst>
      <p:ext uri="{BB962C8B-B14F-4D97-AF65-F5344CB8AC3E}">
        <p14:creationId xmlns:p14="http://schemas.microsoft.com/office/powerpoint/2010/main" val="3579174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apps.kidshelpphone.ca/tools/counselling-kpis-stats/index.html"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55659" y="914400"/>
            <a:ext cx="8732791" cy="2400657"/>
          </a:xfrm>
          <a:prstGeom prst="rect">
            <a:avLst/>
          </a:prstGeom>
          <a:noFill/>
        </p:spPr>
        <p:txBody>
          <a:bodyPr wrap="square" rtlCol="0">
            <a:spAutoFit/>
          </a:bodyPr>
          <a:lstStyle/>
          <a:p>
            <a:r>
              <a:rPr lang="en-US" dirty="0" smtClean="0"/>
              <a:t>Quality Dashboard Highlights:</a:t>
            </a:r>
          </a:p>
          <a:p>
            <a:endParaRPr lang="en-US" dirty="0" smtClean="0"/>
          </a:p>
          <a:p>
            <a:pPr marL="285750" indent="-285750">
              <a:buFont typeface="Arial" panose="020B0604020202020204" pitchFamily="34" charset="0"/>
              <a:buChar char="•"/>
            </a:pPr>
            <a:r>
              <a:rPr lang="en-US" sz="1600" dirty="0" smtClean="0"/>
              <a:t>Structured to comprise 3 “levels”; </a:t>
            </a:r>
            <a:r>
              <a:rPr lang="en-US" sz="1600" dirty="0"/>
              <a:t>D</a:t>
            </a:r>
            <a:r>
              <a:rPr lang="en-US" sz="1600" dirty="0" smtClean="0"/>
              <a:t>epartmental/channel, Team, and Counsellor</a:t>
            </a:r>
          </a:p>
          <a:p>
            <a:pPr marL="285750" indent="-285750">
              <a:buFont typeface="Arial" panose="020B0604020202020204" pitchFamily="34" charset="0"/>
              <a:buChar char="•"/>
            </a:pPr>
            <a:r>
              <a:rPr lang="en-US" sz="1600" dirty="0" smtClean="0"/>
              <a:t>Accessible via web link (</a:t>
            </a:r>
            <a:r>
              <a:rPr lang="en-US" sz="1600" dirty="0" smtClean="0">
                <a:hlinkClick r:id="rId2"/>
              </a:rPr>
              <a:t>https://apps.kidshelpphone.ca/tools/counselling-kpis-stats/index.html</a:t>
            </a:r>
            <a:r>
              <a:rPr lang="en-US" sz="1600" dirty="0" smtClean="0"/>
              <a:t>) – ‘Quality Analytics’ section</a:t>
            </a:r>
          </a:p>
          <a:p>
            <a:pPr marL="285750" indent="-285750">
              <a:buFont typeface="Arial" panose="020B0604020202020204" pitchFamily="34" charset="0"/>
              <a:buChar char="•"/>
            </a:pPr>
            <a:r>
              <a:rPr lang="en-US" sz="1600" dirty="0" smtClean="0"/>
              <a:t>Dashboard updates dynamically as categories/content is selected</a:t>
            </a:r>
          </a:p>
          <a:p>
            <a:pPr marL="285750" indent="-285750">
              <a:buFont typeface="Arial" panose="020B0604020202020204" pitchFamily="34" charset="0"/>
              <a:buChar char="•"/>
            </a:pPr>
            <a:r>
              <a:rPr lang="en-US" sz="1600" dirty="0" smtClean="0"/>
              <a:t>ETL process starts with </a:t>
            </a:r>
            <a:r>
              <a:rPr lang="en-US" sz="1600" dirty="0" err="1" smtClean="0"/>
              <a:t>iCarol</a:t>
            </a:r>
            <a:r>
              <a:rPr lang="en-US" sz="1600" dirty="0" smtClean="0"/>
              <a:t> raw data extract, then  data is cleaned and pasted into </a:t>
            </a:r>
            <a:r>
              <a:rPr lang="en-US" sz="1600" dirty="0" err="1" smtClean="0"/>
              <a:t>PowerBI</a:t>
            </a:r>
            <a:r>
              <a:rPr lang="en-US" sz="1600" dirty="0" smtClean="0"/>
              <a:t>-linked dataset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881783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69478" y="633046"/>
            <a:ext cx="8356888" cy="5366261"/>
          </a:xfrm>
          <a:prstGeom prst="rect">
            <a:avLst/>
          </a:prstGeom>
        </p:spPr>
      </p:pic>
      <p:sp>
        <p:nvSpPr>
          <p:cNvPr id="5" name="TextBox 4"/>
          <p:cNvSpPr txBox="1"/>
          <p:nvPr/>
        </p:nvSpPr>
        <p:spPr>
          <a:xfrm>
            <a:off x="1168702" y="183962"/>
            <a:ext cx="2943394" cy="646331"/>
          </a:xfrm>
          <a:prstGeom prst="rect">
            <a:avLst/>
          </a:prstGeom>
          <a:noFill/>
        </p:spPr>
        <p:txBody>
          <a:bodyPr wrap="square" rtlCol="0">
            <a:spAutoFit/>
          </a:bodyPr>
          <a:lstStyle/>
          <a:p>
            <a:r>
              <a:rPr lang="en-US" dirty="0" smtClean="0"/>
              <a:t>Top Level: Channel Overview</a:t>
            </a:r>
          </a:p>
          <a:p>
            <a:pPr marL="285750" indent="-285750">
              <a:buFont typeface="Arial" panose="020B0604020202020204" pitchFamily="34" charset="0"/>
              <a:buChar char="•"/>
            </a:pPr>
            <a:endParaRPr lang="en-US" dirty="0"/>
          </a:p>
        </p:txBody>
      </p:sp>
      <p:sp>
        <p:nvSpPr>
          <p:cNvPr id="6" name="Line Callout 1 (Border and Accent Bar) 5"/>
          <p:cNvSpPr/>
          <p:nvPr/>
        </p:nvSpPr>
        <p:spPr>
          <a:xfrm>
            <a:off x="190504" y="1879591"/>
            <a:ext cx="1482351" cy="1353656"/>
          </a:xfrm>
          <a:prstGeom prst="accentBorderCallout1">
            <a:avLst>
              <a:gd name="adj1" fmla="val 11778"/>
              <a:gd name="adj2" fmla="val 104867"/>
              <a:gd name="adj3" fmla="val 11637"/>
              <a:gd name="adj4" fmla="val 174765"/>
            </a:avLst>
          </a:prstGeom>
          <a:solidFill>
            <a:schemeClr val="bg1"/>
          </a:solidFill>
          <a:ln>
            <a:solidFill>
              <a:schemeClr val="tx2">
                <a:lumMod val="60000"/>
                <a:lumOff val="4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Criteria and drilldowns of site, team, and individual, can be done in real-time, with the data updating dynamically as criteria is selected. </a:t>
            </a:r>
            <a:endParaRPr lang="en-US" sz="10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7" name="Line Callout 1 (Border and Accent Bar) 6"/>
          <p:cNvSpPr/>
          <p:nvPr/>
        </p:nvSpPr>
        <p:spPr>
          <a:xfrm>
            <a:off x="338815" y="4331517"/>
            <a:ext cx="1482351" cy="1353656"/>
          </a:xfrm>
          <a:prstGeom prst="accentBorderCallout1">
            <a:avLst>
              <a:gd name="adj1" fmla="val 11778"/>
              <a:gd name="adj2" fmla="val 104867"/>
              <a:gd name="adj3" fmla="val 11637"/>
              <a:gd name="adj4" fmla="val 174765"/>
            </a:avLst>
          </a:prstGeom>
          <a:solidFill>
            <a:schemeClr val="bg1"/>
          </a:solidFill>
          <a:ln>
            <a:solidFill>
              <a:schemeClr val="tx2">
                <a:lumMod val="60000"/>
                <a:lumOff val="4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Total quality score displayed here (target is 60 pts out of 100) along with standard deviation</a:t>
            </a:r>
            <a:endParaRPr lang="en-US" sz="10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8" name="Line Callout 1 (Border and Accent Bar) 7"/>
          <p:cNvSpPr/>
          <p:nvPr/>
        </p:nvSpPr>
        <p:spPr>
          <a:xfrm>
            <a:off x="4152381" y="5526642"/>
            <a:ext cx="5554366" cy="1228665"/>
          </a:xfrm>
          <a:prstGeom prst="accentBorderCallout1">
            <a:avLst>
              <a:gd name="adj1" fmla="val 26249"/>
              <a:gd name="adj2" fmla="val -1502"/>
              <a:gd name="adj3" fmla="val -47438"/>
              <a:gd name="adj4" fmla="val -1480"/>
            </a:avLst>
          </a:prstGeom>
          <a:solidFill>
            <a:schemeClr val="bg1"/>
          </a:solidFill>
          <a:ln>
            <a:solidFill>
              <a:schemeClr val="tx2">
                <a:lumMod val="60000"/>
                <a:lumOff val="4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4 main Counselling Quality standard ‘pillars’ are displayed by their average score. This is critical in helping the service identify not just overall quality scores but each specific area of the quality pillars. This helps the service to understand counselling strengths and weaknesses and focuses coaching, training, and supervision efforts. </a:t>
            </a:r>
            <a:endParaRPr lang="en-US" sz="10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768034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54882" y="93618"/>
            <a:ext cx="10469609" cy="6693323"/>
          </a:xfrm>
          <a:prstGeom prst="rect">
            <a:avLst/>
          </a:prstGeom>
        </p:spPr>
      </p:pic>
      <p:sp>
        <p:nvSpPr>
          <p:cNvPr id="6" name="TextBox 5"/>
          <p:cNvSpPr txBox="1"/>
          <p:nvPr/>
        </p:nvSpPr>
        <p:spPr>
          <a:xfrm>
            <a:off x="854882" y="93618"/>
            <a:ext cx="3489868" cy="646331"/>
          </a:xfrm>
          <a:prstGeom prst="rect">
            <a:avLst/>
          </a:prstGeom>
          <a:noFill/>
        </p:spPr>
        <p:txBody>
          <a:bodyPr wrap="square" rtlCol="0">
            <a:spAutoFit/>
          </a:bodyPr>
          <a:lstStyle/>
          <a:p>
            <a:r>
              <a:rPr lang="en-US" dirty="0" smtClean="0"/>
              <a:t>Second Level : Team Overview</a:t>
            </a:r>
          </a:p>
          <a:p>
            <a:pPr marL="285750" indent="-285750">
              <a:buFont typeface="Arial" panose="020B0604020202020204" pitchFamily="34" charset="0"/>
              <a:buChar char="•"/>
            </a:pPr>
            <a:endParaRPr lang="en-US" dirty="0"/>
          </a:p>
        </p:txBody>
      </p:sp>
      <p:sp>
        <p:nvSpPr>
          <p:cNvPr id="4" name="Line Callout 1 (Border and Accent Bar) 3"/>
          <p:cNvSpPr/>
          <p:nvPr/>
        </p:nvSpPr>
        <p:spPr>
          <a:xfrm>
            <a:off x="168862" y="1630701"/>
            <a:ext cx="1482351" cy="1353656"/>
          </a:xfrm>
          <a:prstGeom prst="accentBorderCallout1">
            <a:avLst>
              <a:gd name="adj1" fmla="val 11778"/>
              <a:gd name="adj2" fmla="val 104867"/>
              <a:gd name="adj3" fmla="val 11637"/>
              <a:gd name="adj4" fmla="val 174765"/>
            </a:avLst>
          </a:prstGeom>
          <a:solidFill>
            <a:schemeClr val="bg1"/>
          </a:solidFill>
          <a:ln>
            <a:solidFill>
              <a:schemeClr val="tx2">
                <a:lumMod val="60000"/>
                <a:lumOff val="4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User can click on a name and it will display their team’s specific quality data including summary data for each employee in the table to the bottom right</a:t>
            </a:r>
            <a:endParaRPr lang="en-US" sz="10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09827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065899" y="109638"/>
            <a:ext cx="10209897" cy="6581623"/>
          </a:xfrm>
          <a:prstGeom prst="rect">
            <a:avLst/>
          </a:prstGeom>
        </p:spPr>
      </p:pic>
      <p:sp>
        <p:nvSpPr>
          <p:cNvPr id="5" name="TextBox 4"/>
          <p:cNvSpPr txBox="1"/>
          <p:nvPr/>
        </p:nvSpPr>
        <p:spPr>
          <a:xfrm>
            <a:off x="1065899" y="109638"/>
            <a:ext cx="3489868" cy="646331"/>
          </a:xfrm>
          <a:prstGeom prst="rect">
            <a:avLst/>
          </a:prstGeom>
          <a:noFill/>
        </p:spPr>
        <p:txBody>
          <a:bodyPr wrap="square" rtlCol="0">
            <a:spAutoFit/>
          </a:bodyPr>
          <a:lstStyle/>
          <a:p>
            <a:r>
              <a:rPr lang="en-US" dirty="0" smtClean="0"/>
              <a:t>Third Level : Person Overview</a:t>
            </a:r>
          </a:p>
          <a:p>
            <a:pPr marL="285750" indent="-285750">
              <a:buFont typeface="Arial" panose="020B0604020202020204" pitchFamily="34" charset="0"/>
              <a:buChar char="•"/>
            </a:pPr>
            <a:endParaRPr lang="en-US" dirty="0"/>
          </a:p>
        </p:txBody>
      </p:sp>
      <p:sp>
        <p:nvSpPr>
          <p:cNvPr id="4" name="Line Callout 1 (Border and Accent Bar) 3"/>
          <p:cNvSpPr/>
          <p:nvPr/>
        </p:nvSpPr>
        <p:spPr>
          <a:xfrm>
            <a:off x="168862" y="1630701"/>
            <a:ext cx="1482351" cy="1539940"/>
          </a:xfrm>
          <a:prstGeom prst="accentBorderCallout1">
            <a:avLst>
              <a:gd name="adj1" fmla="val 11778"/>
              <a:gd name="adj2" fmla="val 104867"/>
              <a:gd name="adj3" fmla="val 11637"/>
              <a:gd name="adj4" fmla="val 174765"/>
            </a:avLst>
          </a:prstGeom>
          <a:solidFill>
            <a:schemeClr val="bg1"/>
          </a:solidFill>
          <a:ln>
            <a:solidFill>
              <a:schemeClr val="tx2">
                <a:lumMod val="60000"/>
                <a:lumOff val="4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User can click on a name and it will display their team’s specific quality data including detailed counselling component data for each employee in the table to the right</a:t>
            </a:r>
            <a:endParaRPr lang="en-US" sz="10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6" name="Line Callout 1 (Border and Accent Bar) 5"/>
          <p:cNvSpPr/>
          <p:nvPr/>
        </p:nvSpPr>
        <p:spPr>
          <a:xfrm>
            <a:off x="662509" y="4551027"/>
            <a:ext cx="3893258" cy="1228665"/>
          </a:xfrm>
          <a:prstGeom prst="accentBorderCallout1">
            <a:avLst>
              <a:gd name="adj1" fmla="val 4671"/>
              <a:gd name="adj2" fmla="val 101658"/>
              <a:gd name="adj3" fmla="val -63291"/>
              <a:gd name="adj4" fmla="val 118845"/>
            </a:avLst>
          </a:prstGeom>
          <a:solidFill>
            <a:schemeClr val="bg1"/>
          </a:solidFill>
          <a:ln>
            <a:solidFill>
              <a:schemeClr val="tx2">
                <a:lumMod val="60000"/>
                <a:lumOff val="4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Unlike the previous 2 reports, this report covers in detail average scores for each specific component within the 4 main pillars. Scores are out of 1 with a .60 average (60%) being a pass. </a:t>
            </a:r>
            <a:endParaRPr lang="en-US" sz="10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752954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271</Words>
  <Application>Microsoft Office PowerPoint</Application>
  <PresentationFormat>Widescreen</PresentationFormat>
  <Paragraphs>15</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Tahoma</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Howie</dc:creator>
  <cp:lastModifiedBy>Robert Howie</cp:lastModifiedBy>
  <cp:revision>5</cp:revision>
  <dcterms:created xsi:type="dcterms:W3CDTF">2017-10-18T17:41:18Z</dcterms:created>
  <dcterms:modified xsi:type="dcterms:W3CDTF">2017-10-18T18:16:42Z</dcterms:modified>
</cp:coreProperties>
</file>