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69" r:id="rId4"/>
    <p:sldId id="282" r:id="rId5"/>
    <p:sldId id="283" r:id="rId6"/>
    <p:sldId id="284" r:id="rId7"/>
    <p:sldId id="272" r:id="rId8"/>
    <p:sldId id="286" r:id="rId9"/>
    <p:sldId id="285" r:id="rId10"/>
    <p:sldId id="288" r:id="rId11"/>
  </p:sldIdLst>
  <p:sldSz cx="9144000" cy="5715000" type="screen16x1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e McElroy Dallaire" initials="KMD" lastIdx="25" clrIdx="0"/>
  <p:cmAuthor id="1" name="Roger Hahn" initials="" lastIdx="2" clrIdx="1"/>
  <p:cmAuthor id="2" name="Roger Hahn" initials="RJH" lastIdx="1" clrIdx="2"/>
  <p:cmAuthor id="3" name="Dallaire Kyle" initials="" lastIdx="17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C5F6"/>
    <a:srgbClr val="2EB2EF"/>
    <a:srgbClr val="2399DD"/>
    <a:srgbClr val="2D3F4C"/>
    <a:srgbClr val="C2AB2C"/>
    <a:srgbClr val="2B6074"/>
    <a:srgbClr val="143861"/>
    <a:srgbClr val="2A3945"/>
    <a:srgbClr val="636363"/>
    <a:srgbClr val="162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827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76" y="139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A346A-3DA3-5F4E-A8C4-C56A8EC002E9}" type="datetimeFigureOut">
              <a:rPr lang="en-US" smtClean="0"/>
              <a:t>8/18/17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69046-66F8-9A45-9061-F4F4F4B94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83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1" descr="C1_Core_G_RGB_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2876" y="267211"/>
            <a:ext cx="2719798" cy="78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 bwMode="auto">
          <a:xfrm>
            <a:off x="1438277" y="2024064"/>
            <a:ext cx="7400925" cy="792428"/>
          </a:xfrm>
        </p:spPr>
        <p:txBody>
          <a:bodyPr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38275" y="3048000"/>
            <a:ext cx="6400800" cy="2032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444500" y="6261100"/>
            <a:ext cx="2540000" cy="444500"/>
          </a:xfrm>
        </p:spPr>
        <p:txBody>
          <a:bodyPr/>
          <a:lstStyle/>
          <a:p>
            <a:r>
              <a:rPr lang="en-US" smtClean="0"/>
              <a:t>Capital One Confidential/Proprietary</a:t>
            </a:r>
            <a:endParaRPr lang="en-US"/>
          </a:p>
        </p:txBody>
      </p:sp>
      <p:pic>
        <p:nvPicPr>
          <p:cNvPr id="2" name="Picture 1" descr="DevX Logo Fullcolo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41" y="331346"/>
            <a:ext cx="4980658" cy="7240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5425" indent="-225425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defRPr>
            </a:lvl1pPr>
            <a:lvl2pPr marL="465138" indent="-239713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defRPr>
            </a:lvl2pPr>
            <a:lvl3pPr marL="688975" indent="-223838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defRPr>
            </a:lvl3pPr>
            <a:lvl4pPr marL="914400" indent="-225425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defRPr>
            </a:lvl4pPr>
            <a:lvl5pPr marL="1139825" indent="-225425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82387"/>
            <a:ext cx="4191000" cy="4134114"/>
          </a:xfrm>
        </p:spPr>
        <p:txBody>
          <a:bodyPr/>
          <a:lstStyle>
            <a:lvl1pPr marL="225425" indent="-225425">
              <a:spcBef>
                <a:spcPts val="0"/>
              </a:spcBef>
              <a:defRPr sz="1600"/>
            </a:lvl1pPr>
            <a:lvl2pPr marL="465138" indent="-239713">
              <a:spcBef>
                <a:spcPts val="0"/>
              </a:spcBef>
              <a:defRPr sz="1400"/>
            </a:lvl2pPr>
            <a:lvl3pPr marL="688975" indent="-223838">
              <a:spcBef>
                <a:spcPts val="0"/>
              </a:spcBef>
              <a:defRPr sz="1200"/>
            </a:lvl3pPr>
            <a:lvl4pPr marL="914400" indent="-225425">
              <a:spcBef>
                <a:spcPts val="0"/>
              </a:spcBef>
              <a:defRPr sz="1200"/>
            </a:lvl4pPr>
            <a:lvl5pPr marL="1139825" indent="-225425"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82387"/>
            <a:ext cx="4191000" cy="4134114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 marL="465138" indent="-239713">
              <a:spcBef>
                <a:spcPts val="0"/>
              </a:spcBef>
              <a:defRPr sz="1400"/>
            </a:lvl2pPr>
            <a:lvl3pPr marL="688975" indent="-223838">
              <a:spcBef>
                <a:spcPts val="0"/>
              </a:spcBef>
              <a:defRPr sz="1200"/>
            </a:lvl3pPr>
            <a:lvl4pPr marL="914400" indent="-225425">
              <a:spcBef>
                <a:spcPts val="0"/>
              </a:spcBef>
              <a:defRPr sz="1200"/>
            </a:lvl4pPr>
            <a:lvl5pPr marL="1139825" indent="-225425"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ox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10898" y="2095500"/>
            <a:ext cx="2633273" cy="2523344"/>
          </a:xfrm>
        </p:spPr>
        <p:txBody>
          <a:bodyPr/>
          <a:lstStyle>
            <a:lvl1pPr marL="225425" indent="-225425">
              <a:spcBef>
                <a:spcPts val="20"/>
              </a:spcBef>
              <a:defRPr sz="1600"/>
            </a:lvl1pPr>
            <a:lvl2pPr marL="465138" indent="-239713">
              <a:spcBef>
                <a:spcPts val="20"/>
              </a:spcBef>
              <a:defRPr sz="1400"/>
            </a:lvl2pPr>
            <a:lvl3pPr marL="688975" indent="-223838">
              <a:spcBef>
                <a:spcPts val="20"/>
              </a:spcBef>
              <a:defRPr sz="1200"/>
            </a:lvl3pPr>
            <a:lvl4pPr marL="914400" indent="-225425">
              <a:spcBef>
                <a:spcPts val="20"/>
              </a:spcBef>
              <a:defRPr sz="1200"/>
            </a:lvl4pPr>
            <a:lvl5pPr marL="1139825" indent="-225425">
              <a:spcBef>
                <a:spcPts val="2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0"/>
          </p:nvPr>
        </p:nvSpPr>
        <p:spPr>
          <a:xfrm>
            <a:off x="3263902" y="2095500"/>
            <a:ext cx="2633273" cy="2523344"/>
          </a:xfrm>
        </p:spPr>
        <p:txBody>
          <a:bodyPr/>
          <a:lstStyle>
            <a:lvl1pPr marL="225425" indent="-225425">
              <a:spcBef>
                <a:spcPts val="20"/>
              </a:spcBef>
              <a:defRPr sz="1600"/>
            </a:lvl1pPr>
            <a:lvl2pPr marL="568325" indent="-219075">
              <a:spcBef>
                <a:spcPts val="20"/>
              </a:spcBef>
              <a:defRPr sz="1400"/>
            </a:lvl2pPr>
            <a:lvl3pPr marL="793750" indent="-223838">
              <a:spcBef>
                <a:spcPts val="20"/>
              </a:spcBef>
              <a:defRPr sz="1200"/>
            </a:lvl3pPr>
            <a:lvl4pPr marL="1035050" indent="-241300">
              <a:spcBef>
                <a:spcPts val="20"/>
              </a:spcBef>
              <a:defRPr sz="1200"/>
            </a:lvl4pPr>
            <a:lvl5pPr marL="1258888" indent="-223838">
              <a:spcBef>
                <a:spcPts val="2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6203952" y="2095500"/>
            <a:ext cx="2633273" cy="2523344"/>
          </a:xfrm>
        </p:spPr>
        <p:txBody>
          <a:bodyPr/>
          <a:lstStyle>
            <a:lvl1pPr marL="225425" indent="-225425">
              <a:spcBef>
                <a:spcPts val="20"/>
              </a:spcBef>
              <a:defRPr sz="1600"/>
            </a:lvl1pPr>
            <a:lvl2pPr marL="465138" indent="-239713">
              <a:spcBef>
                <a:spcPts val="20"/>
              </a:spcBef>
              <a:defRPr sz="1400"/>
            </a:lvl2pPr>
            <a:lvl3pPr marL="688975" indent="-223838">
              <a:spcBef>
                <a:spcPts val="20"/>
              </a:spcBef>
              <a:defRPr sz="1200"/>
            </a:lvl3pPr>
            <a:lvl4pPr marL="914400" indent="-225425">
              <a:spcBef>
                <a:spcPts val="20"/>
              </a:spcBef>
              <a:defRPr sz="1200"/>
            </a:lvl4pPr>
            <a:lvl5pPr marL="1139825" indent="-225425">
              <a:spcBef>
                <a:spcPts val="2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2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ox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2452688" y="2084917"/>
            <a:ext cx="2108200" cy="2540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 marL="688975" indent="-223838">
              <a:defRPr sz="1200"/>
            </a:lvl3pPr>
            <a:lvl4pPr marL="914400" indent="-225425">
              <a:defRPr/>
            </a:lvl4pPr>
            <a:lvl5pPr marL="1139825" indent="-22542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4684374" y="2084917"/>
            <a:ext cx="2108200" cy="2540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 marL="688975" indent="-223838">
              <a:defRPr sz="1200"/>
            </a:lvl3pPr>
            <a:lvl4pPr marL="914400" indent="-225425">
              <a:defRPr/>
            </a:lvl4pPr>
            <a:lvl5pPr marL="1139825" indent="-22542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6915150" y="2084917"/>
            <a:ext cx="2108200" cy="2540000"/>
          </a:xfrm>
        </p:spPr>
        <p:txBody>
          <a:bodyPr/>
          <a:lstStyle>
            <a:lvl1pPr>
              <a:defRPr sz="1600"/>
            </a:lvl1pPr>
            <a:lvl2pPr marL="465138" indent="-239713">
              <a:defRPr sz="1400"/>
            </a:lvl2pPr>
            <a:lvl3pPr marL="688975" indent="-223838">
              <a:defRPr sz="1200"/>
            </a:lvl3pPr>
            <a:lvl5pPr marL="1139825" indent="-22542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225580" y="2084917"/>
            <a:ext cx="2108200" cy="2540000"/>
          </a:xfrm>
        </p:spPr>
        <p:txBody>
          <a:bodyPr/>
          <a:lstStyle>
            <a:lvl1pPr>
              <a:defRPr sz="1600"/>
            </a:lvl1pPr>
            <a:lvl2pPr marL="465138" indent="-239713">
              <a:defRPr sz="1400"/>
            </a:lvl2pPr>
            <a:lvl3pPr marL="688975" indent="-223838">
              <a:defRPr sz="1200"/>
            </a:lvl3pPr>
            <a:lvl4pPr marL="914400" indent="-225425">
              <a:defRPr/>
            </a:lvl4pPr>
            <a:lvl5pPr marL="1139825" indent="-22542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2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953194" y="63502"/>
            <a:ext cx="4886005" cy="586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82387"/>
            <a:ext cx="8534400" cy="4134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gray">
          <a:xfrm>
            <a:off x="8501065" y="5372366"/>
            <a:ext cx="41433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fld id="{7FF9A1F4-64AA-44F0-9CF9-9F4BF196AB76}" type="slidenum">
              <a:rPr lang="en-US" sz="1000" b="0"/>
              <a:pPr algn="r" eaLnBrk="0" hangingPunct="0">
                <a:defRPr/>
              </a:pPr>
              <a:t>‹#›</a:t>
            </a:fld>
            <a:endParaRPr lang="en-US" sz="1000" b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44500" y="6261100"/>
            <a:ext cx="25400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Capital One Confidential/Proprietary</a:t>
            </a:r>
            <a:endParaRPr lang="en-US"/>
          </a:p>
        </p:txBody>
      </p:sp>
      <p:pic>
        <p:nvPicPr>
          <p:cNvPr id="2" name="Picture 1" descr="DevX Logo Fullcolor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4530"/>
            <a:ext cx="2414847" cy="3510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63" r:id="rId4"/>
    <p:sldLayoutId id="2147483664" r:id="rId5"/>
    <p:sldLayoutId id="2147483656" r:id="rId6"/>
    <p:sldLayoutId id="2147483662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225425" indent="-22542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465138" indent="-239713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688975" indent="-223838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914400" indent="-22542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139825" indent="-22542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5pPr>
      <a:lvl6pPr marL="20701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6pPr>
      <a:lvl7pPr marL="25273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7pPr>
      <a:lvl8pPr marL="29845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8pPr>
      <a:lvl9pPr marL="34417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authbible.com/" TargetMode="External"/><Relationship Id="rId4" Type="http://schemas.openxmlformats.org/officeDocument/2006/relationships/hyperlink" Target="https://tools.ietf.org/html/rfc6749" TargetMode="Externa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eveloper.capitalone.com/platform-documentation/authorization-with-oauth-2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1944" y="2008971"/>
            <a:ext cx="5715140" cy="989951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Authorization with OAuth 2.0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8275" y="3693732"/>
            <a:ext cx="6400800" cy="1386268"/>
          </a:xfrm>
        </p:spPr>
        <p:txBody>
          <a:bodyPr/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The industry-standard protocol for authorization is used in Capital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One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DevExchange APIs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6753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485" y="667493"/>
            <a:ext cx="35986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3600"/>
              </a:spcAft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More Information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DevExchange OAuth Platform Documentation: </a:t>
            </a:r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://developer.capitalone.com/platform-documentation/authorization-with-oauth-20</a:t>
            </a:r>
            <a:r>
              <a:rPr lang="en-US" u="sng" dirty="0" smtClean="0">
                <a:hlinkClick r:id="rId2"/>
              </a:rPr>
              <a:t>/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venir Light"/>
              <a:cs typeface="Avenir Light"/>
            </a:endParaRP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The OAuth Bible: </a:t>
            </a:r>
            <a:r>
              <a:rPr lang="en-US" u="sng" dirty="0">
                <a:hlinkClick r:id="rId3"/>
              </a:rPr>
              <a:t>http://oauthbible.com</a:t>
            </a:r>
            <a:r>
              <a:rPr lang="en-US" u="sng" dirty="0" smtClean="0">
                <a:hlinkClick r:id="rId3"/>
              </a:rPr>
              <a:t>/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venir Light"/>
              <a:cs typeface="Avenir Light"/>
            </a:endParaRP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The OAuth 2.0 Spec: </a:t>
            </a:r>
            <a:r>
              <a:rPr lang="en-US" u="sng" dirty="0">
                <a:hlinkClick r:id="rId4"/>
              </a:rPr>
              <a:t>https://</a:t>
            </a:r>
            <a:r>
              <a:rPr lang="en-US" u="sng" dirty="0" smtClean="0">
                <a:hlinkClick r:id="rId4"/>
              </a:rPr>
              <a:t>tools.ietf.org/html/rfc6749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venir Light"/>
              <a:cs typeface="Avenir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091" y="667493"/>
            <a:ext cx="5335565" cy="313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5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4105" y="1932799"/>
            <a:ext cx="63353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 open protocol to allow secure authorization in a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imple and standard method from web, mobile and desktop applications.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1772" y="1033942"/>
            <a:ext cx="6815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OAuth?</a:t>
            </a:r>
            <a:endParaRPr lang="en-US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34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7368" y="1021454"/>
            <a:ext cx="72892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3600"/>
              </a:spcAft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Capital One APIs require an access token to use. 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OAuth 2.0 lets you securely authorize your client application to access the data that Capital One APIs provide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Capital One makes use of two styles of OAuth: </a:t>
            </a:r>
          </a:p>
          <a:p>
            <a:pPr marL="800100" lvl="1" indent="-342900">
              <a:spcBef>
                <a:spcPts val="0"/>
              </a:spcBef>
              <a:spcAft>
                <a:spcPts val="2400"/>
              </a:spcAft>
              <a:buFont typeface="Arial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Client Credentials (Two-Legged)</a:t>
            </a:r>
          </a:p>
          <a:p>
            <a:pPr marL="800100" lvl="1" indent="-342900">
              <a:spcBef>
                <a:spcPts val="0"/>
              </a:spcBef>
              <a:spcAft>
                <a:spcPts val="2400"/>
              </a:spcAft>
              <a:buFont typeface="Arial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Authorization Code (Three-Legged)</a:t>
            </a:r>
          </a:p>
        </p:txBody>
      </p:sp>
    </p:spTree>
    <p:extLst>
      <p:ext uri="{BB962C8B-B14F-4D97-AF65-F5344CB8AC3E}">
        <p14:creationId xmlns:p14="http://schemas.microsoft.com/office/powerpoint/2010/main" val="325575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7368" y="1021454"/>
            <a:ext cx="728926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3600"/>
              </a:spcAft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 Credentials (Two-Legged)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Client Credentials flow is used to authorize server-to-server data. Data authorized with this flow is user-nonspecific and does not require a user to authorize access. 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The Credit Offers and Bank Account Starter APIs use the Client Credentials flow. 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Authorization is performed by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POSTing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 the </a:t>
            </a:r>
            <a:r>
              <a:rPr lang="en-US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client_id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 and </a:t>
            </a:r>
            <a:r>
              <a:rPr lang="en-US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client_secret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 to 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/oauth2/token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. The service will respond with a token which should be included in the Authorization header of future requests. 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85361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7368" y="1021454"/>
            <a:ext cx="728926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3600"/>
              </a:spcAft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Authorization Code (Three-Legged)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Authorization Code flow is used to authorize data which requires a user’s permission to access. The data is user-specific and each user must approve the client individually. 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The Rewards and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SwiftID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 APIs use the Authorization Code flow.</a:t>
            </a:r>
          </a:p>
        </p:txBody>
      </p:sp>
    </p:spTree>
    <p:extLst>
      <p:ext uri="{BB962C8B-B14F-4D97-AF65-F5344CB8AC3E}">
        <p14:creationId xmlns:p14="http://schemas.microsoft.com/office/powerpoint/2010/main" val="158527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Authorization Code Flow Diagram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649554"/>
            <a:ext cx="6521033" cy="506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3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7368" y="1076818"/>
            <a:ext cx="7289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3600"/>
              </a:spcAft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Authorization Code Flow: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2856" y="1670301"/>
            <a:ext cx="6106801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rabicPeriod"/>
              <a:tabLst>
                <a:tab pos="339725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Client redirects user to Capital One server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  <a:tabLst>
                <a:tab pos="339725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Capital One asks user to log in with their account credentials and approve the client. 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  <a:tabLst>
                <a:tab pos="339725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User is redirected back to client’s redirect URL with the authorization code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  <a:tabLst>
                <a:tab pos="339725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Client will exchange the authorization code, client id, and client secret with Capital One for an access token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  <a:tabLst>
                <a:tab pos="339725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Client adds access token to Authorization header of future requests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04166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7368" y="1021454"/>
            <a:ext cx="72892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3600"/>
              </a:spcAft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Refresh Token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Capital One APIs which require use of the Authorization Code flow also make use of refresh tokens. 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Tokens should be refreshed before their expiry, otherwise a user’s session is terminated.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Tokens are easily refreshed by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POSTing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 the refresh token to 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/oauth2/token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. Capital One will respond with a new access token and refresh token.</a:t>
            </a:r>
          </a:p>
        </p:txBody>
      </p:sp>
    </p:spTree>
    <p:extLst>
      <p:ext uri="{BB962C8B-B14F-4D97-AF65-F5344CB8AC3E}">
        <p14:creationId xmlns:p14="http://schemas.microsoft.com/office/powerpoint/2010/main" val="124080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7368" y="1021454"/>
            <a:ext cx="728926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3600"/>
              </a:spcAft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Token Expiration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Capital One grants access tokens in-combination with an expiry in seconds. 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The expiry can be found in the </a:t>
            </a:r>
            <a:r>
              <a:rPr lang="en-US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expires_in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 field on the response with your access token.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Capital One recommends that the client application check and pre-emptively renew the access token when the token is close to expiry.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APIs which use the Client Credentials flow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should re-authenticate themselves &amp; APIs which use the Authorization Code flow should use the refresh tokens.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05041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italOne">
  <a:themeElements>
    <a:clrScheme name="Capital One Palett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3A6F"/>
      </a:accent1>
      <a:accent2>
        <a:srgbClr val="FFE512"/>
      </a:accent2>
      <a:accent3>
        <a:srgbClr val="A12830"/>
      </a:accent3>
      <a:accent4>
        <a:srgbClr val="00AB39"/>
      </a:accent4>
      <a:accent5>
        <a:srgbClr val="C41E99"/>
      </a:accent5>
      <a:accent6>
        <a:srgbClr val="FF5C00"/>
      </a:accent6>
      <a:hlink>
        <a:srgbClr val="003A6F"/>
      </a:hlink>
      <a:folHlink>
        <a:srgbClr val="A1283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9525" algn="ctr">
          <a:solidFill>
            <a:schemeClr val="tx1"/>
          </a:solidFill>
          <a:miter lim="800000"/>
          <a:headEnd/>
          <a:tailEnd/>
        </a:ln>
      </a:spPr>
      <a:bodyPr lIns="45720" rIns="45720" rtlCol="0" anchor="ctr"/>
      <a:lstStyle>
        <a:defPPr algn="ctr">
          <a:defRPr sz="1800"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ctr">
          <a:defRPr dirty="0"/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CE00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BA00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E512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CF0F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CapitalOne.thmx</Template>
  <TotalTime>1527</TotalTime>
  <Words>450</Words>
  <Application>Microsoft Macintosh PowerPoint</Application>
  <PresentationFormat>On-screen Show (16:10)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Avenir Light</vt:lpstr>
      <vt:lpstr>Calibri</vt:lpstr>
      <vt:lpstr>Arial</vt:lpstr>
      <vt:lpstr>CapitalOne</vt:lpstr>
      <vt:lpstr>Authorization with OAuth 2.0</vt:lpstr>
      <vt:lpstr>PowerPoint Presentation</vt:lpstr>
      <vt:lpstr>PowerPoint Presentation</vt:lpstr>
      <vt:lpstr>PowerPoint Presentation</vt:lpstr>
      <vt:lpstr>PowerPoint Presentation</vt:lpstr>
      <vt:lpstr>Authorization Code Flow Diagram</vt:lpstr>
      <vt:lpstr>PowerPoint Presentation</vt:lpstr>
      <vt:lpstr>PowerPoint Presentation</vt:lpstr>
      <vt:lpstr>PowerPoint Presentation</vt:lpstr>
      <vt:lpstr>PowerPoint Presentation</vt:lpstr>
    </vt:vector>
  </TitlesOfParts>
  <Company>Capital One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Hahn</dc:creator>
  <cp:lastModifiedBy>Benko, David</cp:lastModifiedBy>
  <cp:revision>146</cp:revision>
  <dcterms:created xsi:type="dcterms:W3CDTF">2016-01-23T02:53:13Z</dcterms:created>
  <dcterms:modified xsi:type="dcterms:W3CDTF">2017-08-18T21:14:09Z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lassification Level">
    <vt:lpwstr>Confidential/Proprietary</vt:lpwstr>
  </property>
</Properties>
</file>