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04" r:id="rId2"/>
  </p:sldMasterIdLst>
  <p:notesMasterIdLst>
    <p:notesMasterId r:id="rId23"/>
  </p:notesMasterIdLst>
  <p:sldIdLst>
    <p:sldId id="292" r:id="rId3"/>
    <p:sldId id="256" r:id="rId4"/>
    <p:sldId id="284" r:id="rId5"/>
    <p:sldId id="285" r:id="rId6"/>
    <p:sldId id="259" r:id="rId7"/>
    <p:sldId id="286" r:id="rId8"/>
    <p:sldId id="291" r:id="rId9"/>
    <p:sldId id="287" r:id="rId10"/>
    <p:sldId id="267" r:id="rId11"/>
    <p:sldId id="268" r:id="rId12"/>
    <p:sldId id="279" r:id="rId13"/>
    <p:sldId id="280" r:id="rId14"/>
    <p:sldId id="281" r:id="rId15"/>
    <p:sldId id="294" r:id="rId16"/>
    <p:sldId id="288" r:id="rId17"/>
    <p:sldId id="265" r:id="rId18"/>
    <p:sldId id="273" r:id="rId19"/>
    <p:sldId id="293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AB63"/>
    <a:srgbClr val="503C8D"/>
    <a:srgbClr val="FD5E84"/>
    <a:srgbClr val="23F27D"/>
    <a:srgbClr val="D9D9D9"/>
    <a:srgbClr val="4472C4"/>
    <a:srgbClr val="3E4489"/>
    <a:srgbClr val="DBDCDE"/>
    <a:srgbClr val="1F816D"/>
    <a:srgbClr val="493C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5" autoAdjust="0"/>
    <p:restoredTop sz="86314" autoAdjust="0"/>
  </p:normalViewPr>
  <p:slideViewPr>
    <p:cSldViewPr snapToGrid="0">
      <p:cViewPr varScale="1">
        <p:scale>
          <a:sx n="63" d="100"/>
          <a:sy n="63" d="100"/>
        </p:scale>
        <p:origin x="16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A2733-3312-49A7-90AE-1A5222B160E5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F6F6A-E743-4FDD-BB33-A80F7B8E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96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F6F6A-E743-4FDD-BB33-A80F7B8EF86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111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F6F6A-E743-4FDD-BB33-A80F7B8EF8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68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F6F6A-E743-4FDD-BB33-A80F7B8EF8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17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F6F6A-E743-4FDD-BB33-A80F7B8EF8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64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F6F6A-E743-4FDD-BB33-A80F7B8EF8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76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F6F6A-E743-4FDD-BB33-A80F7B8EF8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49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F6F6A-E743-4FDD-BB33-A80F7B8EF8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41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F6F6A-E743-4FDD-BB33-A80F7B8EF8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14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F6F6A-E743-4FDD-BB33-A80F7B8EF8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29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F6F6A-E743-4FDD-BB33-A80F7B8EF8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85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4C9E-F33D-4C6F-BA2E-EADB8F9B046E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3A02-0D6A-4E57-A190-C678CC19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2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4C9E-F33D-4C6F-BA2E-EADB8F9B046E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3A02-0D6A-4E57-A190-C678CC19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1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4C9E-F33D-4C6F-BA2E-EADB8F9B046E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3A02-0D6A-4E57-A190-C678CC19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26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4C9E-F33D-4C6F-BA2E-EADB8F9B046E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3A02-0D6A-4E57-A190-C678CC19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43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4C9E-F33D-4C6F-BA2E-EADB8F9B046E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3A02-0D6A-4E57-A190-C678CC19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81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4C9E-F33D-4C6F-BA2E-EADB8F9B046E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3A02-0D6A-4E57-A190-C678CC19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44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4C9E-F33D-4C6F-BA2E-EADB8F9B046E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3A02-0D6A-4E57-A190-C678CC19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03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4C9E-F33D-4C6F-BA2E-EADB8F9B046E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3A02-0D6A-4E57-A190-C678CC19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73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4C9E-F33D-4C6F-BA2E-EADB8F9B046E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3A02-0D6A-4E57-A190-C678CC19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89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4C9E-F33D-4C6F-BA2E-EADB8F9B046E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3A02-0D6A-4E57-A190-C678CC19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571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4C9E-F33D-4C6F-BA2E-EADB8F9B046E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3A02-0D6A-4E57-A190-C678CC19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4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4C9E-F33D-4C6F-BA2E-EADB8F9B046E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3A02-0D6A-4E57-A190-C678CC19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01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4C9E-F33D-4C6F-BA2E-EADB8F9B046E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3A02-0D6A-4E57-A190-C678CC19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14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4C9E-F33D-4C6F-BA2E-EADB8F9B046E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3A02-0D6A-4E57-A190-C678CC19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372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4C9E-F33D-4C6F-BA2E-EADB8F9B046E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3A02-0D6A-4E57-A190-C678CC19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5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4C9E-F33D-4C6F-BA2E-EADB8F9B046E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3A02-0D6A-4E57-A190-C678CC19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4C9E-F33D-4C6F-BA2E-EADB8F9B046E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3A02-0D6A-4E57-A190-C678CC19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0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4C9E-F33D-4C6F-BA2E-EADB8F9B046E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3A02-0D6A-4E57-A190-C678CC19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0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4C9E-F33D-4C6F-BA2E-EADB8F9B046E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3A02-0D6A-4E57-A190-C678CC19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8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4C9E-F33D-4C6F-BA2E-EADB8F9B046E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3A02-0D6A-4E57-A190-C678CC19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4C9E-F33D-4C6F-BA2E-EADB8F9B046E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3A02-0D6A-4E57-A190-C678CC19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4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4C9E-F33D-4C6F-BA2E-EADB8F9B046E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3A02-0D6A-4E57-A190-C678CC19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6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94C9E-F33D-4C6F-BA2E-EADB8F9B046E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F3A02-0D6A-4E57-A190-C678CC19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5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94C9E-F33D-4C6F-BA2E-EADB8F9B046E}" type="datetimeFigureOut">
              <a:rPr lang="en-US" smtClean="0"/>
              <a:t>31-Aug-22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F3A02-0D6A-4E57-A190-C678CC19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5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4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chemeClr val="bg1">
              <a:alpha val="89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914812"/>
            <a:ext cx="5143500" cy="3028377"/>
          </a:xfrm>
          <a:prstGeom prst="rect">
            <a:avLst/>
          </a:prstGeom>
          <a:gradFill>
            <a:gsLst>
              <a:gs pos="8000">
                <a:srgbClr val="7030A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922415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4" y="3548315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3" y="1584538"/>
            <a:ext cx="2925268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3429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1" y="1914810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2545F-9C01-0888-194C-9677DF404033}"/>
              </a:ext>
            </a:extLst>
          </p:cNvPr>
          <p:cNvSpPr txBox="1"/>
          <p:nvPr/>
        </p:nvSpPr>
        <p:spPr>
          <a:xfrm>
            <a:off x="0" y="1752630"/>
            <a:ext cx="2773906" cy="1763362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/>
          <a:p>
            <a:pPr algn="r" defTabSz="685783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850" b="1" dirty="0">
                <a:solidFill>
                  <a:srgbClr val="FFFFFF"/>
                </a:solidFill>
                <a:latin typeface="Helvetica" pitchFamily="2" charset="0"/>
              </a:rPr>
              <a:t>Mohr’s Circle and 2D Stress Calculator App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572B6D8-9477-DF91-1B2D-CEF7B04E0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926" y="1447631"/>
            <a:ext cx="4410075" cy="308762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9370123-EA7F-06E4-4F71-EE6CC93052AE}"/>
              </a:ext>
            </a:extLst>
          </p:cNvPr>
          <p:cNvSpPr txBox="1"/>
          <p:nvPr/>
        </p:nvSpPr>
        <p:spPr>
          <a:xfrm>
            <a:off x="3392985" y="5410369"/>
            <a:ext cx="5386388" cy="1197572"/>
          </a:xfrm>
          <a:custGeom>
            <a:avLst/>
            <a:gdLst>
              <a:gd name="connsiteX0" fmla="*/ 0 w 5386388"/>
              <a:gd name="connsiteY0" fmla="*/ 0 h 1197572"/>
              <a:gd name="connsiteX1" fmla="*/ 619435 w 5386388"/>
              <a:gd name="connsiteY1" fmla="*/ 0 h 1197572"/>
              <a:gd name="connsiteX2" fmla="*/ 1131141 w 5386388"/>
              <a:gd name="connsiteY2" fmla="*/ 0 h 1197572"/>
              <a:gd name="connsiteX3" fmla="*/ 1912168 w 5386388"/>
              <a:gd name="connsiteY3" fmla="*/ 0 h 1197572"/>
              <a:gd name="connsiteX4" fmla="*/ 2531602 w 5386388"/>
              <a:gd name="connsiteY4" fmla="*/ 0 h 1197572"/>
              <a:gd name="connsiteX5" fmla="*/ 3151037 w 5386388"/>
              <a:gd name="connsiteY5" fmla="*/ 0 h 1197572"/>
              <a:gd name="connsiteX6" fmla="*/ 3932063 w 5386388"/>
              <a:gd name="connsiteY6" fmla="*/ 0 h 1197572"/>
              <a:gd name="connsiteX7" fmla="*/ 4497634 w 5386388"/>
              <a:gd name="connsiteY7" fmla="*/ 0 h 1197572"/>
              <a:gd name="connsiteX8" fmla="*/ 5386388 w 5386388"/>
              <a:gd name="connsiteY8" fmla="*/ 0 h 1197572"/>
              <a:gd name="connsiteX9" fmla="*/ 5386388 w 5386388"/>
              <a:gd name="connsiteY9" fmla="*/ 622737 h 1197572"/>
              <a:gd name="connsiteX10" fmla="*/ 5386388 w 5386388"/>
              <a:gd name="connsiteY10" fmla="*/ 1197572 h 1197572"/>
              <a:gd name="connsiteX11" fmla="*/ 4713090 w 5386388"/>
              <a:gd name="connsiteY11" fmla="*/ 1197572 h 1197572"/>
              <a:gd name="connsiteX12" fmla="*/ 4093655 w 5386388"/>
              <a:gd name="connsiteY12" fmla="*/ 1197572 h 1197572"/>
              <a:gd name="connsiteX13" fmla="*/ 3312629 w 5386388"/>
              <a:gd name="connsiteY13" fmla="*/ 1197572 h 1197572"/>
              <a:gd name="connsiteX14" fmla="*/ 2531602 w 5386388"/>
              <a:gd name="connsiteY14" fmla="*/ 1197572 h 1197572"/>
              <a:gd name="connsiteX15" fmla="*/ 1966032 w 5386388"/>
              <a:gd name="connsiteY15" fmla="*/ 1197572 h 1197572"/>
              <a:gd name="connsiteX16" fmla="*/ 1292733 w 5386388"/>
              <a:gd name="connsiteY16" fmla="*/ 1197572 h 1197572"/>
              <a:gd name="connsiteX17" fmla="*/ 0 w 5386388"/>
              <a:gd name="connsiteY17" fmla="*/ 1197572 h 1197572"/>
              <a:gd name="connsiteX18" fmla="*/ 0 w 5386388"/>
              <a:gd name="connsiteY18" fmla="*/ 598786 h 1197572"/>
              <a:gd name="connsiteX19" fmla="*/ 0 w 5386388"/>
              <a:gd name="connsiteY19" fmla="*/ 0 h 1197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86388" h="1197572" extrusionOk="0">
                <a:moveTo>
                  <a:pt x="0" y="0"/>
                </a:moveTo>
                <a:cubicBezTo>
                  <a:pt x="199841" y="-904"/>
                  <a:pt x="435028" y="-10970"/>
                  <a:pt x="619435" y="0"/>
                </a:cubicBezTo>
                <a:cubicBezTo>
                  <a:pt x="803843" y="10970"/>
                  <a:pt x="996951" y="9919"/>
                  <a:pt x="1131141" y="0"/>
                </a:cubicBezTo>
                <a:cubicBezTo>
                  <a:pt x="1265331" y="-9919"/>
                  <a:pt x="1730013" y="31309"/>
                  <a:pt x="1912168" y="0"/>
                </a:cubicBezTo>
                <a:cubicBezTo>
                  <a:pt x="2094323" y="-31309"/>
                  <a:pt x="2358866" y="4576"/>
                  <a:pt x="2531602" y="0"/>
                </a:cubicBezTo>
                <a:cubicBezTo>
                  <a:pt x="2704338" y="-4576"/>
                  <a:pt x="2888916" y="-4683"/>
                  <a:pt x="3151037" y="0"/>
                </a:cubicBezTo>
                <a:cubicBezTo>
                  <a:pt x="3413159" y="4683"/>
                  <a:pt x="3598294" y="-3616"/>
                  <a:pt x="3932063" y="0"/>
                </a:cubicBezTo>
                <a:cubicBezTo>
                  <a:pt x="4265832" y="3616"/>
                  <a:pt x="4306448" y="-14379"/>
                  <a:pt x="4497634" y="0"/>
                </a:cubicBezTo>
                <a:cubicBezTo>
                  <a:pt x="4688820" y="14379"/>
                  <a:pt x="5070444" y="-4999"/>
                  <a:pt x="5386388" y="0"/>
                </a:cubicBezTo>
                <a:cubicBezTo>
                  <a:pt x="5357626" y="255686"/>
                  <a:pt x="5390197" y="403487"/>
                  <a:pt x="5386388" y="622737"/>
                </a:cubicBezTo>
                <a:cubicBezTo>
                  <a:pt x="5382579" y="841987"/>
                  <a:pt x="5410107" y="1081924"/>
                  <a:pt x="5386388" y="1197572"/>
                </a:cubicBezTo>
                <a:cubicBezTo>
                  <a:pt x="5091260" y="1200070"/>
                  <a:pt x="4922001" y="1195388"/>
                  <a:pt x="4713090" y="1197572"/>
                </a:cubicBezTo>
                <a:cubicBezTo>
                  <a:pt x="4504179" y="1199756"/>
                  <a:pt x="4254357" y="1186000"/>
                  <a:pt x="4093655" y="1197572"/>
                </a:cubicBezTo>
                <a:cubicBezTo>
                  <a:pt x="3932954" y="1209144"/>
                  <a:pt x="3477930" y="1189419"/>
                  <a:pt x="3312629" y="1197572"/>
                </a:cubicBezTo>
                <a:cubicBezTo>
                  <a:pt x="3147328" y="1205725"/>
                  <a:pt x="2869684" y="1208844"/>
                  <a:pt x="2531602" y="1197572"/>
                </a:cubicBezTo>
                <a:cubicBezTo>
                  <a:pt x="2193520" y="1186300"/>
                  <a:pt x="2164716" y="1203713"/>
                  <a:pt x="1966032" y="1197572"/>
                </a:cubicBezTo>
                <a:cubicBezTo>
                  <a:pt x="1767348" y="1191432"/>
                  <a:pt x="1542642" y="1211149"/>
                  <a:pt x="1292733" y="1197572"/>
                </a:cubicBezTo>
                <a:cubicBezTo>
                  <a:pt x="1042824" y="1183995"/>
                  <a:pt x="303639" y="1207604"/>
                  <a:pt x="0" y="1197572"/>
                </a:cubicBezTo>
                <a:cubicBezTo>
                  <a:pt x="-21005" y="1076887"/>
                  <a:pt x="-18000" y="812282"/>
                  <a:pt x="0" y="598786"/>
                </a:cubicBezTo>
                <a:cubicBezTo>
                  <a:pt x="18000" y="385290"/>
                  <a:pt x="-26150" y="147437"/>
                  <a:pt x="0" y="0"/>
                </a:cubicBezTo>
                <a:close/>
              </a:path>
            </a:pathLst>
          </a:custGeom>
          <a:noFill/>
          <a:ln cmpd="sng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 defTabSz="342900">
              <a:lnSpc>
                <a:spcPct val="107000"/>
              </a:lnSpc>
              <a:spcAft>
                <a:spcPts val="450"/>
              </a:spcAft>
            </a:pPr>
            <a:r>
              <a:rPr lang="en-US" sz="1500" b="1" dirty="0">
                <a:solidFill>
                  <a:srgbClr val="3E4489"/>
                </a:solidFill>
                <a:latin typeface="Calibri Light" panose="020F03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US" sz="1500" b="1">
                <a:solidFill>
                  <a:srgbClr val="3E4489"/>
                </a:solidFill>
                <a:latin typeface="Calibri Light" panose="020F03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: Group 06</a:t>
            </a:r>
            <a:endParaRPr lang="en-US" sz="1500" b="1" dirty="0">
              <a:solidFill>
                <a:srgbClr val="3E4489"/>
              </a:solidFill>
              <a:latin typeface="Calibri Light" panose="020F03020202040302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7168" indent="-257168" algn="just" defTabSz="342900">
              <a:lnSpc>
                <a:spcPct val="107000"/>
              </a:lnSpc>
              <a:spcAft>
                <a:spcPts val="450"/>
              </a:spcAft>
              <a:buClr>
                <a:srgbClr val="503C8D"/>
              </a:buClr>
              <a:buFont typeface="Courier New" panose="02070309020205020404" pitchFamily="49" charset="0"/>
              <a:buChar char="o"/>
            </a:pPr>
            <a:r>
              <a:rPr lang="en-US" sz="1500" b="1" dirty="0">
                <a:solidFill>
                  <a:prstClr val="black">
                    <a:lumMod val="95000"/>
                    <a:lumOff val="5000"/>
                  </a:prstClr>
                </a:solidFill>
                <a:latin typeface="Calibri Light" panose="020F03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15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Calibri Light" panose="020F03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Kawsar</a:t>
            </a:r>
            <a:r>
              <a:rPr lang="en-US" sz="1500" b="1" dirty="0">
                <a:solidFill>
                  <a:prstClr val="black">
                    <a:lumMod val="95000"/>
                    <a:lumOff val="5000"/>
                  </a:prstClr>
                </a:solidFill>
                <a:latin typeface="Calibri Light" panose="020F03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 Ahmed (1904103) , </a:t>
            </a:r>
            <a:r>
              <a:rPr lang="en-US" sz="15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Calibri Light" panose="020F03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Arif</a:t>
            </a:r>
            <a:r>
              <a:rPr lang="en-US" sz="1500" b="1" dirty="0">
                <a:solidFill>
                  <a:prstClr val="black">
                    <a:lumMod val="95000"/>
                    <a:lumOff val="5000"/>
                  </a:prstClr>
                </a:solidFill>
                <a:latin typeface="Calibri Light" panose="020F03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 Ahmed </a:t>
            </a:r>
            <a:r>
              <a:rPr lang="en-US" sz="15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Calibri Light" panose="020F03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Tusar</a:t>
            </a:r>
            <a:r>
              <a:rPr lang="en-US" sz="1500" b="1" dirty="0">
                <a:solidFill>
                  <a:prstClr val="black">
                    <a:lumMod val="95000"/>
                    <a:lumOff val="5000"/>
                  </a:prstClr>
                </a:solidFill>
                <a:latin typeface="Calibri Light" panose="020F03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 (1904109) </a:t>
            </a:r>
          </a:p>
          <a:p>
            <a:pPr marL="257168" indent="-257168" algn="just" defTabSz="342900">
              <a:lnSpc>
                <a:spcPct val="107000"/>
              </a:lnSpc>
              <a:spcAft>
                <a:spcPts val="450"/>
              </a:spcAft>
              <a:buClr>
                <a:srgbClr val="503C8D"/>
              </a:buClr>
              <a:buFont typeface="Courier New" panose="02070309020205020404" pitchFamily="49" charset="0"/>
              <a:buChar char="o"/>
            </a:pPr>
            <a:r>
              <a:rPr lang="en-US" sz="1500" b="1" dirty="0">
                <a:solidFill>
                  <a:prstClr val="black">
                    <a:lumMod val="95000"/>
                    <a:lumOff val="5000"/>
                  </a:prstClr>
                </a:solidFill>
                <a:latin typeface="Calibri Light" panose="020F03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Sultan </a:t>
            </a:r>
            <a:r>
              <a:rPr lang="en-US" sz="15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Calibri Light" panose="020F03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Mahfuj</a:t>
            </a:r>
            <a:r>
              <a:rPr lang="en-US" sz="1500" b="1" dirty="0">
                <a:solidFill>
                  <a:prstClr val="black">
                    <a:lumMod val="95000"/>
                    <a:lumOff val="5000"/>
                  </a:prstClr>
                </a:solidFill>
                <a:latin typeface="Calibri Light" panose="020F03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 (1904115), Abdullah Al Riyad (1904121), </a:t>
            </a:r>
            <a:br>
              <a:rPr lang="en-US" sz="1500" b="1" dirty="0">
                <a:solidFill>
                  <a:prstClr val="black">
                    <a:lumMod val="95000"/>
                    <a:lumOff val="5000"/>
                  </a:prstClr>
                </a:solidFill>
                <a:latin typeface="Calibri Light" panose="020F0302020204030204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b="1" dirty="0">
                <a:solidFill>
                  <a:prstClr val="black">
                    <a:lumMod val="95000"/>
                    <a:lumOff val="5000"/>
                  </a:prstClr>
                </a:solidFill>
                <a:latin typeface="Calibri Light" panose="020F03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Tanvir Ahmed Sijan (1904127).</a:t>
            </a:r>
            <a:endParaRPr lang="en-US" sz="1500" b="1" dirty="0">
              <a:solidFill>
                <a:prstClr val="black">
                  <a:lumMod val="95000"/>
                  <a:lumOff val="5000"/>
                </a:prstClr>
              </a:solidFill>
              <a:latin typeface="Calibri Light" panose="020F0302020204030204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220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48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4B6F29-C7EE-5A61-C0E9-1A6584E56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964" y="315470"/>
            <a:ext cx="6708072" cy="452231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3362787-12CB-13FD-DC39-139FBD848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890" y="4241285"/>
            <a:ext cx="1624559" cy="16245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2E5BDE-4FAE-1F72-5C8E-374966AA3579}"/>
              </a:ext>
            </a:extLst>
          </p:cNvPr>
          <p:cNvSpPr txBox="1"/>
          <p:nvPr/>
        </p:nvSpPr>
        <p:spPr>
          <a:xfrm>
            <a:off x="1380561" y="4461029"/>
            <a:ext cx="6193693" cy="75350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pPr defTabSz="685749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315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 Light" panose="020E0502030303020204" pitchFamily="34" charset="0"/>
                <a:ea typeface="+mj-ea"/>
                <a:cs typeface="+mj-cs"/>
              </a:rPr>
              <a:t>Radius &amp; Center Calculation</a:t>
            </a:r>
            <a:endParaRPr lang="en-US" sz="3150" dirty="0">
              <a:solidFill>
                <a:schemeClr val="tx1">
                  <a:lumMod val="95000"/>
                  <a:lumOff val="5000"/>
                </a:schemeClr>
              </a:solidFill>
              <a:latin typeface="Candara Light" panose="020E0502030303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4760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2E5BDE-4FAE-1F72-5C8E-374966AA3579}"/>
              </a:ext>
            </a:extLst>
          </p:cNvPr>
          <p:cNvSpPr txBox="1"/>
          <p:nvPr/>
        </p:nvSpPr>
        <p:spPr>
          <a:xfrm>
            <a:off x="746454" y="4627662"/>
            <a:ext cx="4622473" cy="63201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pPr defTabSz="685749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3675" b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 Light" panose="020E0502030303020204" pitchFamily="34" charset="0"/>
                <a:ea typeface="+mj-ea"/>
                <a:cs typeface="+mj-cs"/>
              </a:rPr>
              <a:t>Plotting Mohr’s Circle</a:t>
            </a:r>
            <a:endParaRPr lang="en-US" sz="3675" dirty="0">
              <a:solidFill>
                <a:schemeClr val="tx1">
                  <a:lumMod val="95000"/>
                  <a:lumOff val="5000"/>
                </a:schemeClr>
              </a:solidFill>
              <a:latin typeface="Candara Light" panose="020E0502030303020204" pitchFamily="34" charset="0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A81E2B-41D6-0C79-A207-D6CDD25DF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97" y="0"/>
            <a:ext cx="8692806" cy="45057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 descr="Analytics">
            <a:extLst>
              <a:ext uri="{FF2B5EF4-FFF2-40B4-BE49-F238E27FC236}">
                <a16:creationId xmlns:a16="http://schemas.microsoft.com/office/drawing/2014/main" id="{8AFC1C59-BD3B-D377-CC74-AA278455C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924" y="4151953"/>
            <a:ext cx="1625346" cy="162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804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2E5BDE-4FAE-1F72-5C8E-374966AA3579}"/>
              </a:ext>
            </a:extLst>
          </p:cNvPr>
          <p:cNvSpPr txBox="1"/>
          <p:nvPr/>
        </p:nvSpPr>
        <p:spPr>
          <a:xfrm>
            <a:off x="1165229" y="4984802"/>
            <a:ext cx="4046853" cy="61646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/>
          <a:p>
            <a:pPr defTabSz="685749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3675" b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 Light" panose="020E0502030303020204" pitchFamily="34" charset="0"/>
                <a:ea typeface="+mj-ea"/>
                <a:cs typeface="+mj-cs"/>
              </a:rPr>
              <a:t>Connecting Points</a:t>
            </a:r>
            <a:endParaRPr lang="en-US" sz="3675" dirty="0">
              <a:solidFill>
                <a:schemeClr val="tx1">
                  <a:lumMod val="95000"/>
                  <a:lumOff val="5000"/>
                </a:schemeClr>
              </a:solidFill>
              <a:latin typeface="Candara Light" panose="020E0502030303020204" pitchFamily="34" charset="0"/>
              <a:ea typeface="+mj-ea"/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E5F386-4969-790D-C9D7-C1C2E3B56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000" y="4921108"/>
            <a:ext cx="977995" cy="9779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D8288C-45FB-FC34-756B-615967E07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10" y="560632"/>
            <a:ext cx="7612380" cy="47411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3163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81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2E5BDE-4FAE-1F72-5C8E-374966AA3579}"/>
              </a:ext>
            </a:extLst>
          </p:cNvPr>
          <p:cNvSpPr txBox="1"/>
          <p:nvPr/>
        </p:nvSpPr>
        <p:spPr>
          <a:xfrm>
            <a:off x="740665" y="4901587"/>
            <a:ext cx="4198718" cy="557516"/>
          </a:xfrm>
          <a:prstGeom prst="rect">
            <a:avLst/>
          </a:prstGeom>
        </p:spPr>
        <p:txBody>
          <a:bodyPr vert="horz" lIns="68580" tIns="34290" rIns="68580" bIns="34290" rtlCol="0" anchor="b">
            <a:normAutofit lnSpcReduction="10000"/>
          </a:bodyPr>
          <a:lstStyle/>
          <a:p>
            <a:pPr defTabSz="685749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3675" b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 Light" panose="020E0502030303020204" pitchFamily="34" charset="0"/>
                <a:ea typeface="+mj-ea"/>
                <a:cs typeface="+mj-cs"/>
              </a:rPr>
              <a:t>Display Results</a:t>
            </a:r>
            <a:endParaRPr lang="en-US" sz="3675" dirty="0">
              <a:solidFill>
                <a:schemeClr val="tx1">
                  <a:lumMod val="95000"/>
                  <a:lumOff val="5000"/>
                </a:schemeClr>
              </a:solidFill>
              <a:latin typeface="Candara Light" panose="020E0502030303020204" pitchFamily="34" charset="0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FAFC30-478B-20F8-C1C9-093C240CE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3195"/>
            <a:ext cx="9144000" cy="48971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 descr="Monitor ">
            <a:extLst>
              <a:ext uri="{FF2B5EF4-FFF2-40B4-BE49-F238E27FC236}">
                <a16:creationId xmlns:a16="http://schemas.microsoft.com/office/drawing/2014/main" id="{CB0129C0-BB80-8AE5-8BCA-9033751EB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990" y="4413308"/>
            <a:ext cx="1625346" cy="162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810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AB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2E5BDE-4FAE-1F72-5C8E-374966AA3579}"/>
              </a:ext>
            </a:extLst>
          </p:cNvPr>
          <p:cNvSpPr txBox="1"/>
          <p:nvPr/>
        </p:nvSpPr>
        <p:spPr>
          <a:xfrm>
            <a:off x="984505" y="4901587"/>
            <a:ext cx="4198718" cy="557516"/>
          </a:xfrm>
          <a:prstGeom prst="rect">
            <a:avLst/>
          </a:prstGeom>
          <a:noFill/>
        </p:spPr>
        <p:txBody>
          <a:bodyPr vert="horz" lIns="68580" tIns="34290" rIns="68580" bIns="34290" rtlCol="0" anchor="b">
            <a:normAutofit lnSpcReduction="10000"/>
          </a:bodyPr>
          <a:lstStyle/>
          <a:p>
            <a:pPr defTabSz="685749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3675" b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 Light" panose="020E0502030303020204" pitchFamily="34" charset="0"/>
                <a:ea typeface="+mj-ea"/>
                <a:cs typeface="+mj-cs"/>
              </a:rPr>
              <a:t>Plot Export</a:t>
            </a:r>
            <a:endParaRPr lang="en-US" sz="3675" dirty="0">
              <a:solidFill>
                <a:schemeClr val="tx1">
                  <a:lumMod val="95000"/>
                  <a:lumOff val="5000"/>
                </a:schemeClr>
              </a:solidFill>
              <a:latin typeface="Candara Light" panose="020E0502030303020204" pitchFamily="34" charset="0"/>
              <a:ea typeface="+mj-ea"/>
              <a:cs typeface="+mj-cs"/>
            </a:endParaRPr>
          </a:p>
        </p:txBody>
      </p:sp>
      <p:pic>
        <p:nvPicPr>
          <p:cNvPr id="1030" name="Picture 6" descr="Bar graph">
            <a:extLst>
              <a:ext uri="{FF2B5EF4-FFF2-40B4-BE49-F238E27FC236}">
                <a16:creationId xmlns:a16="http://schemas.microsoft.com/office/drawing/2014/main" id="{67000873-A275-4318-1443-3BC9C0C17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295" y="457074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A043B8-F894-2D16-0C1B-A9B77A965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306"/>
            <a:ext cx="9144000" cy="449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53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EFF51C6-1B70-212A-6B21-4EE49FA021BF}"/>
              </a:ext>
            </a:extLst>
          </p:cNvPr>
          <p:cNvSpPr/>
          <p:nvPr/>
        </p:nvSpPr>
        <p:spPr>
          <a:xfrm>
            <a:off x="215530" y="2728183"/>
            <a:ext cx="1380392" cy="1401641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D4C4AE-3F85-3C58-2184-5052E6403C84}"/>
              </a:ext>
            </a:extLst>
          </p:cNvPr>
          <p:cNvSpPr txBox="1"/>
          <p:nvPr/>
        </p:nvSpPr>
        <p:spPr>
          <a:xfrm>
            <a:off x="2094899" y="888206"/>
            <a:ext cx="511157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50" dirty="0">
                <a:latin typeface="Candara Light" panose="020E0502030303020204" pitchFamily="34" charset="0"/>
              </a:rPr>
              <a:t>Graphical User Interface</a:t>
            </a:r>
          </a:p>
        </p:txBody>
      </p:sp>
      <p:pic>
        <p:nvPicPr>
          <p:cNvPr id="3076" name="Picture 4" descr="Contract">
            <a:extLst>
              <a:ext uri="{FF2B5EF4-FFF2-40B4-BE49-F238E27FC236}">
                <a16:creationId xmlns:a16="http://schemas.microsoft.com/office/drawing/2014/main" id="{BDA3B5D4-17BB-14CA-9D49-13A103DD7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76" y="3031920"/>
            <a:ext cx="989135" cy="989135"/>
          </a:xfrm>
          <a:prstGeom prst="rect">
            <a:avLst/>
          </a:prstGeom>
          <a:solidFill>
            <a:srgbClr val="D9D9D9"/>
          </a:solidFill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A621861-8C38-F783-C504-F431C51464F1}"/>
              </a:ext>
            </a:extLst>
          </p:cNvPr>
          <p:cNvSpPr/>
          <p:nvPr/>
        </p:nvSpPr>
        <p:spPr>
          <a:xfrm>
            <a:off x="2028072" y="2728184"/>
            <a:ext cx="1380392" cy="1401641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411FD7-EDAB-2297-D769-D2501186ABEB}"/>
              </a:ext>
            </a:extLst>
          </p:cNvPr>
          <p:cNvSpPr/>
          <p:nvPr/>
        </p:nvSpPr>
        <p:spPr>
          <a:xfrm>
            <a:off x="3881808" y="2728184"/>
            <a:ext cx="1380392" cy="1401641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7912671-9FA9-190C-CE80-5D8542CA719E}"/>
              </a:ext>
            </a:extLst>
          </p:cNvPr>
          <p:cNvSpPr/>
          <p:nvPr/>
        </p:nvSpPr>
        <p:spPr>
          <a:xfrm>
            <a:off x="5737249" y="2728184"/>
            <a:ext cx="1380392" cy="1401641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6D1F3C4-E29E-1128-8C24-E20682E1150A}"/>
              </a:ext>
            </a:extLst>
          </p:cNvPr>
          <p:cNvSpPr/>
          <p:nvPr/>
        </p:nvSpPr>
        <p:spPr>
          <a:xfrm>
            <a:off x="7606753" y="2728184"/>
            <a:ext cx="1380392" cy="140164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5AE4CC-014F-D216-2263-C1B341204505}"/>
              </a:ext>
            </a:extLst>
          </p:cNvPr>
          <p:cNvSpPr txBox="1"/>
          <p:nvPr/>
        </p:nvSpPr>
        <p:spPr>
          <a:xfrm>
            <a:off x="215527" y="4331973"/>
            <a:ext cx="1241302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latin typeface="+mj-lt"/>
              </a:rPr>
              <a:t>Introduction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C3B0DA-1D8D-0641-EF4D-22A5D16D74FF}"/>
              </a:ext>
            </a:extLst>
          </p:cNvPr>
          <p:cNvSpPr txBox="1"/>
          <p:nvPr/>
        </p:nvSpPr>
        <p:spPr>
          <a:xfrm>
            <a:off x="2094896" y="4331972"/>
            <a:ext cx="1067472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latin typeface="+mj-lt"/>
              </a:rPr>
              <a:t>Objectives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6BB6B5-D2E5-18C1-CA19-C3EFF278ECBF}"/>
              </a:ext>
            </a:extLst>
          </p:cNvPr>
          <p:cNvSpPr txBox="1"/>
          <p:nvPr/>
        </p:nvSpPr>
        <p:spPr>
          <a:xfrm>
            <a:off x="3881807" y="4331974"/>
            <a:ext cx="140032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latin typeface="+mj-lt"/>
              </a:rPr>
              <a:t>Code Snippets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681077-4996-CC75-0CC0-1848CB132032}"/>
              </a:ext>
            </a:extLst>
          </p:cNvPr>
          <p:cNvSpPr txBox="1"/>
          <p:nvPr/>
        </p:nvSpPr>
        <p:spPr>
          <a:xfrm>
            <a:off x="6198893" y="4331972"/>
            <a:ext cx="50366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latin typeface="+mj-lt"/>
              </a:rPr>
              <a:t>GUI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A15520-26B8-73AC-202C-BD10A7A1741C}"/>
              </a:ext>
            </a:extLst>
          </p:cNvPr>
          <p:cNvSpPr txBox="1"/>
          <p:nvPr/>
        </p:nvSpPr>
        <p:spPr>
          <a:xfrm>
            <a:off x="7750666" y="4331972"/>
            <a:ext cx="113915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latin typeface="+mj-lt"/>
              </a:rPr>
              <a:t>Application</a:t>
            </a:r>
          </a:p>
        </p:txBody>
      </p:sp>
      <p:pic>
        <p:nvPicPr>
          <p:cNvPr id="3078" name="Picture 6" descr="Target">
            <a:extLst>
              <a:ext uri="{FF2B5EF4-FFF2-40B4-BE49-F238E27FC236}">
                <a16:creationId xmlns:a16="http://schemas.microsoft.com/office/drawing/2014/main" id="{375F223E-92BB-765C-2615-B3DA77563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87" y="2935224"/>
            <a:ext cx="987552" cy="987552"/>
          </a:xfrm>
          <a:prstGeom prst="rect">
            <a:avLst/>
          </a:prstGeom>
          <a:solidFill>
            <a:srgbClr val="D9D9D9"/>
          </a:solidFill>
        </p:spPr>
      </p:pic>
      <p:pic>
        <p:nvPicPr>
          <p:cNvPr id="3080" name="Picture 8" descr="Coding ">
            <a:extLst>
              <a:ext uri="{FF2B5EF4-FFF2-40B4-BE49-F238E27FC236}">
                <a16:creationId xmlns:a16="http://schemas.microsoft.com/office/drawing/2014/main" id="{C7C959C6-4E1C-A4C2-E8CE-62851C0D5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151" y="3008376"/>
            <a:ext cx="914400" cy="914400"/>
          </a:xfrm>
          <a:prstGeom prst="rect">
            <a:avLst/>
          </a:prstGeom>
          <a:noFill/>
        </p:spPr>
      </p:pic>
      <p:pic>
        <p:nvPicPr>
          <p:cNvPr id="3104" name="Picture 32" descr="Settings ">
            <a:extLst>
              <a:ext uri="{FF2B5EF4-FFF2-40B4-BE49-F238E27FC236}">
                <a16:creationId xmlns:a16="http://schemas.microsoft.com/office/drawing/2014/main" id="{D9AECCD3-E960-B4E6-21C6-B98D3B056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167" y="2935224"/>
            <a:ext cx="987552" cy="98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EF91BFA-C16C-4184-572C-DD09E4326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660" y="2905740"/>
            <a:ext cx="1193532" cy="101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012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A749896D-7390-A3F6-4FD4-5FD6DAEFE27C}"/>
              </a:ext>
            </a:extLst>
          </p:cNvPr>
          <p:cNvSpPr/>
          <p:nvPr/>
        </p:nvSpPr>
        <p:spPr>
          <a:xfrm flipV="1">
            <a:off x="0" y="-49861"/>
            <a:ext cx="9144000" cy="669196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6A0971-6607-A422-9B73-77C5E4B07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2570" y="1414755"/>
            <a:ext cx="5851616" cy="3678886"/>
          </a:xfrm>
          <a:prstGeom prst="rect">
            <a:avLst/>
          </a:prstGeom>
          <a:scene3d>
            <a:camera prst="perspectiveRight"/>
            <a:lightRig rig="soft" dir="t"/>
          </a:scene3d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ABAE8BA-EE19-9E79-C1C5-CAEA3DE78C42}"/>
              </a:ext>
            </a:extLst>
          </p:cNvPr>
          <p:cNvSpPr txBox="1"/>
          <p:nvPr/>
        </p:nvSpPr>
        <p:spPr>
          <a:xfrm>
            <a:off x="5306650" y="2735798"/>
            <a:ext cx="4121059" cy="211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298" indent="-214298">
              <a:buClr>
                <a:srgbClr val="000099"/>
              </a:buClr>
              <a:buFont typeface="Arial" panose="020B0604020202020204" pitchFamily="34" charset="0"/>
              <a:buChar char="•"/>
            </a:pPr>
            <a:r>
              <a:rPr lang="en-US" sz="2625" dirty="0">
                <a:latin typeface="Candara Light" panose="020E0502030303020204" pitchFamily="34" charset="0"/>
              </a:rPr>
              <a:t>Animated Plot</a:t>
            </a:r>
          </a:p>
          <a:p>
            <a:pPr>
              <a:buClr>
                <a:srgbClr val="000099"/>
              </a:buClr>
            </a:pPr>
            <a:endParaRPr lang="en-US" sz="2625" dirty="0">
              <a:latin typeface="Candara Light" panose="020E0502030303020204" pitchFamily="34" charset="0"/>
            </a:endParaRPr>
          </a:p>
          <a:p>
            <a:pPr marL="214298" indent="-214298">
              <a:buClr>
                <a:srgbClr val="000099"/>
              </a:buClr>
              <a:buFont typeface="Arial" panose="020B0604020202020204" pitchFamily="34" charset="0"/>
              <a:buChar char="•"/>
            </a:pPr>
            <a:r>
              <a:rPr lang="en-US" sz="2625" dirty="0">
                <a:latin typeface="Candara Light" panose="020E0502030303020204" pitchFamily="34" charset="0"/>
              </a:rPr>
              <a:t>Help file for ease of use</a:t>
            </a:r>
            <a:br>
              <a:rPr lang="en-US" sz="2625" dirty="0">
                <a:latin typeface="Candara Light" panose="020E0502030303020204" pitchFamily="34" charset="0"/>
              </a:rPr>
            </a:br>
            <a:endParaRPr lang="en-US" sz="2625" dirty="0">
              <a:latin typeface="Candara Light" panose="020E0502030303020204" pitchFamily="34" charset="0"/>
            </a:endParaRPr>
          </a:p>
          <a:p>
            <a:pPr marL="214298" indent="-214298">
              <a:buClr>
                <a:srgbClr val="000099"/>
              </a:buClr>
              <a:buFont typeface="Arial" panose="020B0604020202020204" pitchFamily="34" charset="0"/>
              <a:buChar char="•"/>
            </a:pPr>
            <a:r>
              <a:rPr lang="en-US" sz="2625" dirty="0">
                <a:latin typeface="Candara Light" panose="020E0502030303020204" pitchFamily="34" charset="0"/>
              </a:rPr>
              <a:t>Visual Feedback</a:t>
            </a:r>
          </a:p>
        </p:txBody>
      </p:sp>
    </p:spTree>
    <p:extLst>
      <p:ext uri="{BB962C8B-B14F-4D97-AF65-F5344CB8AC3E}">
        <p14:creationId xmlns:p14="http://schemas.microsoft.com/office/powerpoint/2010/main" val="3314169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6FF130-06FF-4D50-997C-84E9D4EF8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201" y="1657393"/>
            <a:ext cx="372482" cy="3173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887362-E9B4-4890-ACA4-E1837ABB3A26}"/>
              </a:ext>
            </a:extLst>
          </p:cNvPr>
          <p:cNvSpPr txBox="1"/>
          <p:nvPr/>
        </p:nvSpPr>
        <p:spPr>
          <a:xfrm>
            <a:off x="3698340" y="1686229"/>
            <a:ext cx="13022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Exporting Data</a:t>
            </a: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CEC632B3-DE53-9029-1E1F-5A1631D88F4C}"/>
              </a:ext>
            </a:extLst>
          </p:cNvPr>
          <p:cNvSpPr/>
          <p:nvPr/>
        </p:nvSpPr>
        <p:spPr>
          <a:xfrm flipH="1">
            <a:off x="6146687" y="2317936"/>
            <a:ext cx="1469571" cy="585589"/>
          </a:xfrm>
          <a:prstGeom prst="uturnArrow">
            <a:avLst/>
          </a:prstGeom>
          <a:solidFill>
            <a:srgbClr val="23F27D"/>
          </a:solidFill>
          <a:ln>
            <a:noFill/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BFCCA446-AD4E-6759-F85E-428AEA216538}"/>
              </a:ext>
            </a:extLst>
          </p:cNvPr>
          <p:cNvSpPr/>
          <p:nvPr/>
        </p:nvSpPr>
        <p:spPr>
          <a:xfrm rot="5400000" flipV="1">
            <a:off x="1964300" y="-2023652"/>
            <a:ext cx="5215400" cy="9144001"/>
          </a:xfrm>
          <a:prstGeom prst="rtTriangle">
            <a:avLst/>
          </a:prstGeom>
          <a:solidFill>
            <a:srgbClr val="23F27D"/>
          </a:solidFill>
          <a:ln cmpd="sng">
            <a:solidFill>
              <a:srgbClr val="00B050">
                <a:alpha val="93000"/>
              </a:srgbClr>
            </a:solidFill>
          </a:ln>
          <a:effectLst>
            <a:glow rad="50800">
              <a:srgbClr val="1F816D">
                <a:alpha val="40000"/>
              </a:srgb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4F3BF-B95E-AB7A-DDD7-BFC6622C5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822" y="1824733"/>
            <a:ext cx="5341180" cy="3357977"/>
          </a:xfrm>
          <a:prstGeom prst="rect">
            <a:avLst/>
          </a:prstGeom>
          <a:scene3d>
            <a:camera prst="perspectiveContrastingLeftFacing"/>
            <a:lightRig rig="soft" dir="t"/>
          </a:scene3d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5C783059-D434-76B9-E0BF-863F97E56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37" y="2115040"/>
            <a:ext cx="5056863" cy="3041009"/>
          </a:xfrm>
          <a:prstGeom prst="rect">
            <a:avLst/>
          </a:prstGeom>
          <a:effectLst>
            <a:softEdge rad="0"/>
          </a:effectLst>
          <a:scene3d>
            <a:camera prst="perspectiveContrastingLeftFacing"/>
            <a:lightRig rig="threePt" dir="t"/>
          </a:scene3d>
        </p:spPr>
      </p:pic>
      <p:sp>
        <p:nvSpPr>
          <p:cNvPr id="15" name="Arrow: U-Turn 14">
            <a:extLst>
              <a:ext uri="{FF2B5EF4-FFF2-40B4-BE49-F238E27FC236}">
                <a16:creationId xmlns:a16="http://schemas.microsoft.com/office/drawing/2014/main" id="{FB5A1E5A-3E1A-7D9E-FB8C-12E8731BF0EA}"/>
              </a:ext>
            </a:extLst>
          </p:cNvPr>
          <p:cNvSpPr/>
          <p:nvPr/>
        </p:nvSpPr>
        <p:spPr>
          <a:xfrm flipH="1">
            <a:off x="4571999" y="2133217"/>
            <a:ext cx="1469571" cy="585589"/>
          </a:xfrm>
          <a:prstGeom prst="uturnArrow">
            <a:avLst/>
          </a:prstGeom>
          <a:solidFill>
            <a:srgbClr val="FD5E84"/>
          </a:solidFill>
          <a:ln>
            <a:noFill/>
          </a:ln>
          <a:effectLst>
            <a:outerShdw blurRad="1003300" dist="38100" dir="2700000" algn="tl" rotWithShape="0">
              <a:prstClr val="black">
                <a:alpha val="40000"/>
              </a:prstClr>
            </a:outerShdw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0E47C1-B75C-BD8C-FC72-3FB3C368F687}"/>
              </a:ext>
            </a:extLst>
          </p:cNvPr>
          <p:cNvSpPr txBox="1"/>
          <p:nvPr/>
        </p:nvSpPr>
        <p:spPr>
          <a:xfrm>
            <a:off x="2004201" y="216254"/>
            <a:ext cx="5992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Candara Light" panose="020E0502030303020204" pitchFamily="34" charset="0"/>
              </a:rPr>
              <a:t>Export plot as a .</a:t>
            </a:r>
            <a:r>
              <a:rPr lang="en-US" sz="4000" b="1" dirty="0" err="1">
                <a:solidFill>
                  <a:srgbClr val="002060"/>
                </a:solidFill>
                <a:latin typeface="Candara Light" panose="020E0502030303020204" pitchFamily="34" charset="0"/>
              </a:rPr>
              <a:t>png</a:t>
            </a:r>
            <a:r>
              <a:rPr lang="en-US" sz="4000" b="1" dirty="0">
                <a:solidFill>
                  <a:srgbClr val="002060"/>
                </a:solidFill>
                <a:latin typeface="Candara Light" panose="020E0502030303020204" pitchFamily="34" charset="0"/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615496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EFF51C6-1B70-212A-6B21-4EE49FA021BF}"/>
              </a:ext>
            </a:extLst>
          </p:cNvPr>
          <p:cNvSpPr/>
          <p:nvPr/>
        </p:nvSpPr>
        <p:spPr>
          <a:xfrm>
            <a:off x="215530" y="2728183"/>
            <a:ext cx="1380392" cy="1401641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D4C4AE-3F85-3C58-2184-5052E6403C84}"/>
              </a:ext>
            </a:extLst>
          </p:cNvPr>
          <p:cNvSpPr txBox="1"/>
          <p:nvPr/>
        </p:nvSpPr>
        <p:spPr>
          <a:xfrm>
            <a:off x="3351663" y="705326"/>
            <a:ext cx="2460608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50" dirty="0">
                <a:latin typeface="Candara Light" panose="020E0502030303020204" pitchFamily="34" charset="0"/>
              </a:rPr>
              <a:t>Application</a:t>
            </a:r>
          </a:p>
        </p:txBody>
      </p:sp>
      <p:pic>
        <p:nvPicPr>
          <p:cNvPr id="3076" name="Picture 4" descr="Contract">
            <a:extLst>
              <a:ext uri="{FF2B5EF4-FFF2-40B4-BE49-F238E27FC236}">
                <a16:creationId xmlns:a16="http://schemas.microsoft.com/office/drawing/2014/main" id="{BDA3B5D4-17BB-14CA-9D49-13A103DD7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76" y="3031920"/>
            <a:ext cx="989135" cy="989135"/>
          </a:xfrm>
          <a:prstGeom prst="rect">
            <a:avLst/>
          </a:prstGeom>
          <a:solidFill>
            <a:srgbClr val="D9D9D9"/>
          </a:solidFill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A621861-8C38-F783-C504-F431C51464F1}"/>
              </a:ext>
            </a:extLst>
          </p:cNvPr>
          <p:cNvSpPr/>
          <p:nvPr/>
        </p:nvSpPr>
        <p:spPr>
          <a:xfrm>
            <a:off x="2028072" y="2728184"/>
            <a:ext cx="1380392" cy="1401641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411FD7-EDAB-2297-D769-D2501186ABEB}"/>
              </a:ext>
            </a:extLst>
          </p:cNvPr>
          <p:cNvSpPr/>
          <p:nvPr/>
        </p:nvSpPr>
        <p:spPr>
          <a:xfrm>
            <a:off x="3881808" y="2728184"/>
            <a:ext cx="1380392" cy="1401641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7912671-9FA9-190C-CE80-5D8542CA719E}"/>
              </a:ext>
            </a:extLst>
          </p:cNvPr>
          <p:cNvSpPr/>
          <p:nvPr/>
        </p:nvSpPr>
        <p:spPr>
          <a:xfrm>
            <a:off x="5737249" y="2728184"/>
            <a:ext cx="1380392" cy="1401641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6D1F3C4-E29E-1128-8C24-E20682E1150A}"/>
              </a:ext>
            </a:extLst>
          </p:cNvPr>
          <p:cNvSpPr/>
          <p:nvPr/>
        </p:nvSpPr>
        <p:spPr>
          <a:xfrm>
            <a:off x="7606753" y="2728184"/>
            <a:ext cx="1380392" cy="1401641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5AE4CC-014F-D216-2263-C1B341204505}"/>
              </a:ext>
            </a:extLst>
          </p:cNvPr>
          <p:cNvSpPr txBox="1"/>
          <p:nvPr/>
        </p:nvSpPr>
        <p:spPr>
          <a:xfrm>
            <a:off x="215527" y="4331973"/>
            <a:ext cx="1241302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latin typeface="+mj-lt"/>
              </a:rPr>
              <a:t>Introduction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C3B0DA-1D8D-0641-EF4D-22A5D16D74FF}"/>
              </a:ext>
            </a:extLst>
          </p:cNvPr>
          <p:cNvSpPr txBox="1"/>
          <p:nvPr/>
        </p:nvSpPr>
        <p:spPr>
          <a:xfrm>
            <a:off x="2094896" y="4331972"/>
            <a:ext cx="1067472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latin typeface="+mj-lt"/>
              </a:rPr>
              <a:t>Objectives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6BB6B5-D2E5-18C1-CA19-C3EFF278ECBF}"/>
              </a:ext>
            </a:extLst>
          </p:cNvPr>
          <p:cNvSpPr txBox="1"/>
          <p:nvPr/>
        </p:nvSpPr>
        <p:spPr>
          <a:xfrm>
            <a:off x="3881807" y="4331974"/>
            <a:ext cx="140032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latin typeface="+mj-lt"/>
              </a:rPr>
              <a:t>Code Snippets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681077-4996-CC75-0CC0-1848CB132032}"/>
              </a:ext>
            </a:extLst>
          </p:cNvPr>
          <p:cNvSpPr txBox="1"/>
          <p:nvPr/>
        </p:nvSpPr>
        <p:spPr>
          <a:xfrm>
            <a:off x="6198893" y="4331972"/>
            <a:ext cx="50366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latin typeface="+mj-lt"/>
              </a:rPr>
              <a:t>GUI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A15520-26B8-73AC-202C-BD10A7A1741C}"/>
              </a:ext>
            </a:extLst>
          </p:cNvPr>
          <p:cNvSpPr txBox="1"/>
          <p:nvPr/>
        </p:nvSpPr>
        <p:spPr>
          <a:xfrm>
            <a:off x="7750666" y="4331972"/>
            <a:ext cx="113915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latin typeface="+mj-lt"/>
              </a:rPr>
              <a:t>Application</a:t>
            </a:r>
          </a:p>
        </p:txBody>
      </p:sp>
      <p:pic>
        <p:nvPicPr>
          <p:cNvPr id="3078" name="Picture 6" descr="Target">
            <a:extLst>
              <a:ext uri="{FF2B5EF4-FFF2-40B4-BE49-F238E27FC236}">
                <a16:creationId xmlns:a16="http://schemas.microsoft.com/office/drawing/2014/main" id="{375F223E-92BB-765C-2615-B3DA77563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87" y="2935224"/>
            <a:ext cx="987552" cy="987552"/>
          </a:xfrm>
          <a:prstGeom prst="rect">
            <a:avLst/>
          </a:prstGeom>
          <a:solidFill>
            <a:srgbClr val="D9D9D9"/>
          </a:solidFill>
        </p:spPr>
      </p:pic>
      <p:pic>
        <p:nvPicPr>
          <p:cNvPr id="3080" name="Picture 8" descr="Coding ">
            <a:extLst>
              <a:ext uri="{FF2B5EF4-FFF2-40B4-BE49-F238E27FC236}">
                <a16:creationId xmlns:a16="http://schemas.microsoft.com/office/drawing/2014/main" id="{C7C959C6-4E1C-A4C2-E8CE-62851C0D5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151" y="3008376"/>
            <a:ext cx="914400" cy="914400"/>
          </a:xfrm>
          <a:prstGeom prst="rect">
            <a:avLst/>
          </a:prstGeom>
          <a:noFill/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EF91BFA-C16C-4184-572C-DD09E4326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660" y="2905740"/>
            <a:ext cx="1193532" cy="101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2" descr="Settings ">
            <a:extLst>
              <a:ext uri="{FF2B5EF4-FFF2-40B4-BE49-F238E27FC236}">
                <a16:creationId xmlns:a16="http://schemas.microsoft.com/office/drawing/2014/main" id="{580DA9F6-3999-FB03-CB17-C1062A3B1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666" y="2905740"/>
            <a:ext cx="987552" cy="98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372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7F872E9-83D2-429B-A8B8-45862E98A8F3}"/>
              </a:ext>
            </a:extLst>
          </p:cNvPr>
          <p:cNvSpPr txBox="1"/>
          <p:nvPr/>
        </p:nvSpPr>
        <p:spPr>
          <a:xfrm>
            <a:off x="2219562" y="184872"/>
            <a:ext cx="5492282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50" dirty="0">
                <a:latin typeface="Candara" panose="020E0502030303020204" pitchFamily="34" charset="0"/>
                <a:cs typeface="Times New Roman" panose="02020603050405020304" pitchFamily="18" charset="0"/>
              </a:rPr>
              <a:t>Engineering Applications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16DD768-A86E-4454-9C77-D881BC69C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156" y="856978"/>
            <a:ext cx="1061336" cy="1061336"/>
          </a:xfrm>
          <a:prstGeom prst="rect">
            <a:avLst/>
          </a:prstGeom>
        </p:spPr>
      </p:pic>
      <p:pic>
        <p:nvPicPr>
          <p:cNvPr id="2050" name="Picture 2" descr="Golden gate ">
            <a:extLst>
              <a:ext uri="{FF2B5EF4-FFF2-40B4-BE49-F238E27FC236}">
                <a16:creationId xmlns:a16="http://schemas.microsoft.com/office/drawing/2014/main" id="{834840C0-E794-5C29-BE93-0888B4A3D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58" y="2277862"/>
            <a:ext cx="1060034" cy="106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4E3A28-B2F5-430E-A594-533519B1F9C6}"/>
              </a:ext>
            </a:extLst>
          </p:cNvPr>
          <p:cNvSpPr txBox="1"/>
          <p:nvPr/>
        </p:nvSpPr>
        <p:spPr>
          <a:xfrm>
            <a:off x="5775094" y="6077094"/>
            <a:ext cx="387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ndara Light" panose="020E0502030303020204" pitchFamily="34" charset="0"/>
              </a:rPr>
              <a:t>And many more……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4E7853F4-4D97-347A-A033-8FCEE7E87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712" y="3807082"/>
            <a:ext cx="1209526" cy="106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Wrench ">
            <a:extLst>
              <a:ext uri="{FF2B5EF4-FFF2-40B4-BE49-F238E27FC236}">
                <a16:creationId xmlns:a16="http://schemas.microsoft.com/office/drawing/2014/main" id="{3D07D04D-752A-D8BD-3432-567CC5306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74" y="5071772"/>
            <a:ext cx="1060034" cy="106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D25133-9EAA-BCEA-8FDC-999862AC1CA4}"/>
              </a:ext>
            </a:extLst>
          </p:cNvPr>
          <p:cNvSpPr txBox="1"/>
          <p:nvPr/>
        </p:nvSpPr>
        <p:spPr>
          <a:xfrm>
            <a:off x="2854212" y="1098758"/>
            <a:ext cx="549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Evaluation of stress of any given point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BC444-12D8-BCE7-5F96-20A2422133D7}"/>
              </a:ext>
            </a:extLst>
          </p:cNvPr>
          <p:cNvSpPr txBox="1"/>
          <p:nvPr/>
        </p:nvSpPr>
        <p:spPr>
          <a:xfrm>
            <a:off x="2890166" y="3975998"/>
            <a:ext cx="549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Strength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 soils 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429EE7-68F7-8203-DDCB-6AA8C63FF24A}"/>
              </a:ext>
            </a:extLst>
          </p:cNvPr>
          <p:cNvSpPr txBox="1"/>
          <p:nvPr/>
        </p:nvSpPr>
        <p:spPr>
          <a:xfrm>
            <a:off x="2890166" y="2537378"/>
            <a:ext cx="482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Structural strength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9DC3FC-C8B3-F8E1-B3CC-96A8F51E58EE}"/>
              </a:ext>
            </a:extLst>
          </p:cNvPr>
          <p:cNvSpPr txBox="1"/>
          <p:nvPr/>
        </p:nvSpPr>
        <p:spPr>
          <a:xfrm>
            <a:off x="2854212" y="5370957"/>
            <a:ext cx="549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Automobile Industry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993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A814E17-08EE-46FE-80E1-6EC766AB0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558" y="1113624"/>
            <a:ext cx="2612591" cy="26125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F8520EC-DADC-4A60-8A6F-91B4A8F5A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98" y="4112048"/>
            <a:ext cx="409756" cy="4097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3F86C07-2FC3-450B-9D34-407D8FE3D975}"/>
              </a:ext>
            </a:extLst>
          </p:cNvPr>
          <p:cNvSpPr txBox="1"/>
          <p:nvPr/>
        </p:nvSpPr>
        <p:spPr>
          <a:xfrm>
            <a:off x="767037" y="4036526"/>
            <a:ext cx="36831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programming language and numeric computing environment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13BD3DE-0E5E-4D16-8271-B63CF9E5D3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318" y="4114916"/>
            <a:ext cx="400109" cy="4001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5C9966-38A4-45B0-B945-E51EB0942392}"/>
              </a:ext>
            </a:extLst>
          </p:cNvPr>
          <p:cNvSpPr txBox="1"/>
          <p:nvPr/>
        </p:nvSpPr>
        <p:spPr>
          <a:xfrm>
            <a:off x="5451086" y="3991508"/>
            <a:ext cx="34280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Matrix manipulations, plotting of functions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15CCBE9-B785-468C-AC85-FA7C18B424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2040" y="4804483"/>
            <a:ext cx="476693" cy="47669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62549D3-AE46-4390-9F9D-7390A7587D12}"/>
              </a:ext>
            </a:extLst>
          </p:cNvPr>
          <p:cNvSpPr txBox="1"/>
          <p:nvPr/>
        </p:nvSpPr>
        <p:spPr>
          <a:xfrm>
            <a:off x="784294" y="4847282"/>
            <a:ext cx="34280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Developed by MathWorks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73F18C-231D-41C9-8025-CE8A6249FC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050" y="4837417"/>
            <a:ext cx="346288" cy="34628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19E07BC-855B-421C-A786-891A7866348D}"/>
              </a:ext>
            </a:extLst>
          </p:cNvPr>
          <p:cNvSpPr txBox="1"/>
          <p:nvPr/>
        </p:nvSpPr>
        <p:spPr>
          <a:xfrm>
            <a:off x="5447338" y="4713007"/>
            <a:ext cx="34280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Highly efficient for technical computing</a:t>
            </a:r>
            <a:endParaRPr 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83D427-590E-4A6A-A736-EFFE102264DB}"/>
              </a:ext>
            </a:extLst>
          </p:cNvPr>
          <p:cNvSpPr txBox="1"/>
          <p:nvPr/>
        </p:nvSpPr>
        <p:spPr>
          <a:xfrm>
            <a:off x="3233709" y="5672724"/>
            <a:ext cx="34280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More than 4.5 million users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A1BDE83-6D47-4637-82F4-8C1C2CDDC1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273" y="5728976"/>
            <a:ext cx="267836" cy="28760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490245B-3C39-4F0B-886E-ECB53329B8A6}"/>
              </a:ext>
            </a:extLst>
          </p:cNvPr>
          <p:cNvSpPr txBox="1"/>
          <p:nvPr/>
        </p:nvSpPr>
        <p:spPr>
          <a:xfrm>
            <a:off x="3187109" y="674585"/>
            <a:ext cx="2701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andara Light" panose="020E0502030303020204" pitchFamily="34" charset="0"/>
                <a:cs typeface="Times New Roman" panose="02020603050405020304" pitchFamily="18" charset="0"/>
              </a:rPr>
              <a:t>MATLAB</a:t>
            </a:r>
            <a:endParaRPr lang="en-US" sz="3600" b="1" dirty="0">
              <a:latin typeface="Candara Light" panose="020E05020303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037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2AA2D7A-C6D6-41B3-9336-5363A0978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80" y="1420257"/>
            <a:ext cx="1124024" cy="1124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F6D488-93E5-478E-BDE7-498B136FA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461" y="2693456"/>
            <a:ext cx="882461" cy="8824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249DE65-4ED9-4556-8CFB-941F3C862D72}"/>
              </a:ext>
            </a:extLst>
          </p:cNvPr>
          <p:cNvSpPr txBox="1"/>
          <p:nvPr/>
        </p:nvSpPr>
        <p:spPr>
          <a:xfrm>
            <a:off x="2920804" y="1411946"/>
            <a:ext cx="58022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ndara Light" panose="020E0502030303020204" pitchFamily="34" charset="0"/>
                <a:cs typeface="Times New Roman" panose="02020603050405020304" pitchFamily="18" charset="0"/>
              </a:rPr>
              <a:t>Evaluation and graphical presentations of the stresses by Mohr’s circle</a:t>
            </a:r>
            <a:r>
              <a:rPr lang="en-US" sz="2400" dirty="0">
                <a:latin typeface="Candara Light" panose="020E0502030303020204" pitchFamily="34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latin typeface="Candara Light" panose="020E0502030303020204" pitchFamily="34" charset="0"/>
              </a:rPr>
            </a:br>
            <a:endParaRPr lang="en-US" sz="2400" dirty="0">
              <a:latin typeface="Candara Light" panose="020E0502030303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AA630A-21B6-4745-B41E-AFE8D1FDC95A}"/>
              </a:ext>
            </a:extLst>
          </p:cNvPr>
          <p:cNvSpPr txBox="1"/>
          <p:nvPr/>
        </p:nvSpPr>
        <p:spPr>
          <a:xfrm>
            <a:off x="2925594" y="2923984"/>
            <a:ext cx="51401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ndara Light" panose="020E0502030303020204" pitchFamily="34" charset="0"/>
              </a:rPr>
              <a:t>Real life application</a:t>
            </a:r>
            <a:endParaRPr lang="en-US" sz="2400" dirty="0">
              <a:latin typeface="Candara Light" panose="020E0502030303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BE1E33-840A-470B-93F9-7CCB2E493AEB}"/>
              </a:ext>
            </a:extLst>
          </p:cNvPr>
          <p:cNvSpPr txBox="1"/>
          <p:nvPr/>
        </p:nvSpPr>
        <p:spPr>
          <a:xfrm>
            <a:off x="2920804" y="4132151"/>
            <a:ext cx="6039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ndara Light" panose="020E0502030303020204" pitchFamily="34" charset="0"/>
              </a:rPr>
              <a:t>Minimalistic, visually elegant app is developed using MATLAB App Designer </a:t>
            </a:r>
            <a:endParaRPr lang="en-US" sz="2400" dirty="0">
              <a:latin typeface="Candara Light" panose="020E0502030303020204" pitchFamily="34" charset="0"/>
            </a:endParaRPr>
          </a:p>
        </p:txBody>
      </p:sp>
      <p:pic>
        <p:nvPicPr>
          <p:cNvPr id="6146" name="Picture 2" descr="GitHub Logo, symbol, meaning, history, PNG">
            <a:extLst>
              <a:ext uri="{FF2B5EF4-FFF2-40B4-BE49-F238E27FC236}">
                <a16:creationId xmlns:a16="http://schemas.microsoft.com/office/drawing/2014/main" id="{93E79CD6-6924-0BB5-A1B2-57895637F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944" y="5500826"/>
            <a:ext cx="1352448" cy="69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review of your QR Code">
            <a:extLst>
              <a:ext uri="{FF2B5EF4-FFF2-40B4-BE49-F238E27FC236}">
                <a16:creationId xmlns:a16="http://schemas.microsoft.com/office/drawing/2014/main" id="{D89C943A-B06C-F157-DDEE-6DF84A4C3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395" y="5458641"/>
            <a:ext cx="777548" cy="77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F29F9C-6028-0FE6-1834-5EDB9F8BC676}"/>
              </a:ext>
            </a:extLst>
          </p:cNvPr>
          <p:cNvSpPr txBox="1"/>
          <p:nvPr/>
        </p:nvSpPr>
        <p:spPr>
          <a:xfrm>
            <a:off x="6616900" y="6342511"/>
            <a:ext cx="25748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Scan the QR code to access the source code on </a:t>
            </a:r>
            <a:r>
              <a:rPr lang="en-US" sz="1350" dirty="0" err="1"/>
              <a:t>github</a:t>
            </a:r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6FE43A-BB0D-100A-6E17-B1C86BF1FC4B}"/>
              </a:ext>
            </a:extLst>
          </p:cNvPr>
          <p:cNvSpPr txBox="1"/>
          <p:nvPr/>
        </p:nvSpPr>
        <p:spPr>
          <a:xfrm>
            <a:off x="1874193" y="481843"/>
            <a:ext cx="5492282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50" dirty="0">
                <a:latin typeface="Candara" panose="020E0502030303020204" pitchFamily="34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3074" name="Picture 2" descr="Feature ">
            <a:extLst>
              <a:ext uri="{FF2B5EF4-FFF2-40B4-BE49-F238E27FC236}">
                <a16:creationId xmlns:a16="http://schemas.microsoft.com/office/drawing/2014/main" id="{AA4CE862-C1BD-2777-F113-653939888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80" y="403263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26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EFF51C6-1B70-212A-6B21-4EE49FA021BF}"/>
              </a:ext>
            </a:extLst>
          </p:cNvPr>
          <p:cNvSpPr/>
          <p:nvPr/>
        </p:nvSpPr>
        <p:spPr>
          <a:xfrm>
            <a:off x="215530" y="2728183"/>
            <a:ext cx="1380392" cy="1401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D4C4AE-3F85-3C58-2184-5052E6403C84}"/>
              </a:ext>
            </a:extLst>
          </p:cNvPr>
          <p:cNvSpPr txBox="1"/>
          <p:nvPr/>
        </p:nvSpPr>
        <p:spPr>
          <a:xfrm>
            <a:off x="3727457" y="891540"/>
            <a:ext cx="1659255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50" dirty="0">
                <a:latin typeface="Candara Light" panose="020E0502030303020204" pitchFamily="34" charset="0"/>
              </a:rPr>
              <a:t>Outline</a:t>
            </a:r>
          </a:p>
        </p:txBody>
      </p:sp>
      <p:pic>
        <p:nvPicPr>
          <p:cNvPr id="3076" name="Picture 4" descr="Contract">
            <a:extLst>
              <a:ext uri="{FF2B5EF4-FFF2-40B4-BE49-F238E27FC236}">
                <a16:creationId xmlns:a16="http://schemas.microsoft.com/office/drawing/2014/main" id="{BDA3B5D4-17BB-14CA-9D49-13A103DD7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76" y="3031920"/>
            <a:ext cx="989135" cy="98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A621861-8C38-F783-C504-F431C51464F1}"/>
              </a:ext>
            </a:extLst>
          </p:cNvPr>
          <p:cNvSpPr/>
          <p:nvPr/>
        </p:nvSpPr>
        <p:spPr>
          <a:xfrm>
            <a:off x="2028072" y="2728184"/>
            <a:ext cx="1380392" cy="1401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411FD7-EDAB-2297-D769-D2501186ABEB}"/>
              </a:ext>
            </a:extLst>
          </p:cNvPr>
          <p:cNvSpPr/>
          <p:nvPr/>
        </p:nvSpPr>
        <p:spPr>
          <a:xfrm>
            <a:off x="3881808" y="2728184"/>
            <a:ext cx="1380392" cy="1401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7912671-9FA9-190C-CE80-5D8542CA719E}"/>
              </a:ext>
            </a:extLst>
          </p:cNvPr>
          <p:cNvSpPr/>
          <p:nvPr/>
        </p:nvSpPr>
        <p:spPr>
          <a:xfrm>
            <a:off x="5737249" y="2728184"/>
            <a:ext cx="1380392" cy="1401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6D1F3C4-E29E-1128-8C24-E20682E1150A}"/>
              </a:ext>
            </a:extLst>
          </p:cNvPr>
          <p:cNvSpPr/>
          <p:nvPr/>
        </p:nvSpPr>
        <p:spPr>
          <a:xfrm>
            <a:off x="7606753" y="2728184"/>
            <a:ext cx="1380392" cy="1401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5AE4CC-014F-D216-2263-C1B341204505}"/>
              </a:ext>
            </a:extLst>
          </p:cNvPr>
          <p:cNvSpPr txBox="1"/>
          <p:nvPr/>
        </p:nvSpPr>
        <p:spPr>
          <a:xfrm>
            <a:off x="215527" y="4331973"/>
            <a:ext cx="1241302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latin typeface="+mj-lt"/>
              </a:rPr>
              <a:t>Introduction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C3B0DA-1D8D-0641-EF4D-22A5D16D74FF}"/>
              </a:ext>
            </a:extLst>
          </p:cNvPr>
          <p:cNvSpPr txBox="1"/>
          <p:nvPr/>
        </p:nvSpPr>
        <p:spPr>
          <a:xfrm>
            <a:off x="2094896" y="4331972"/>
            <a:ext cx="1067472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latin typeface="+mj-lt"/>
              </a:rPr>
              <a:t>Objectives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6BB6B5-D2E5-18C1-CA19-C3EFF278ECBF}"/>
              </a:ext>
            </a:extLst>
          </p:cNvPr>
          <p:cNvSpPr txBox="1"/>
          <p:nvPr/>
        </p:nvSpPr>
        <p:spPr>
          <a:xfrm>
            <a:off x="3881807" y="4331974"/>
            <a:ext cx="140032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latin typeface="+mj-lt"/>
              </a:rPr>
              <a:t>Code Snippets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681077-4996-CC75-0CC0-1848CB132032}"/>
              </a:ext>
            </a:extLst>
          </p:cNvPr>
          <p:cNvSpPr txBox="1"/>
          <p:nvPr/>
        </p:nvSpPr>
        <p:spPr>
          <a:xfrm>
            <a:off x="6198893" y="4331972"/>
            <a:ext cx="50366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latin typeface="+mj-lt"/>
              </a:rPr>
              <a:t>GUI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A15520-26B8-73AC-202C-BD10A7A1741C}"/>
              </a:ext>
            </a:extLst>
          </p:cNvPr>
          <p:cNvSpPr txBox="1"/>
          <p:nvPr/>
        </p:nvSpPr>
        <p:spPr>
          <a:xfrm>
            <a:off x="7750666" y="4331972"/>
            <a:ext cx="113915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latin typeface="+mj-lt"/>
              </a:rPr>
              <a:t>Application</a:t>
            </a:r>
          </a:p>
        </p:txBody>
      </p:sp>
      <p:pic>
        <p:nvPicPr>
          <p:cNvPr id="3078" name="Picture 6" descr="Target">
            <a:extLst>
              <a:ext uri="{FF2B5EF4-FFF2-40B4-BE49-F238E27FC236}">
                <a16:creationId xmlns:a16="http://schemas.microsoft.com/office/drawing/2014/main" id="{375F223E-92BB-765C-2615-B3DA77563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87" y="2935224"/>
            <a:ext cx="987552" cy="98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oding ">
            <a:extLst>
              <a:ext uri="{FF2B5EF4-FFF2-40B4-BE49-F238E27FC236}">
                <a16:creationId xmlns:a16="http://schemas.microsoft.com/office/drawing/2014/main" id="{C7C959C6-4E1C-A4C2-E8CE-62851C0D5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151" y="300837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 descr="Settings ">
            <a:extLst>
              <a:ext uri="{FF2B5EF4-FFF2-40B4-BE49-F238E27FC236}">
                <a16:creationId xmlns:a16="http://schemas.microsoft.com/office/drawing/2014/main" id="{D9AECCD3-E960-B4E6-21C6-B98D3B056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167" y="2935224"/>
            <a:ext cx="987552" cy="98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EF91BFA-C16C-4184-572C-DD09E4326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660" y="2905740"/>
            <a:ext cx="1193532" cy="101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70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EFF51C6-1B70-212A-6B21-4EE49FA021BF}"/>
              </a:ext>
            </a:extLst>
          </p:cNvPr>
          <p:cNvSpPr/>
          <p:nvPr/>
        </p:nvSpPr>
        <p:spPr>
          <a:xfrm>
            <a:off x="215530" y="2728183"/>
            <a:ext cx="1380392" cy="1401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D4C4AE-3F85-3C58-2184-5052E6403C84}"/>
              </a:ext>
            </a:extLst>
          </p:cNvPr>
          <p:cNvSpPr txBox="1"/>
          <p:nvPr/>
        </p:nvSpPr>
        <p:spPr>
          <a:xfrm>
            <a:off x="3244774" y="880110"/>
            <a:ext cx="269516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50" dirty="0">
                <a:latin typeface="Candara Light" panose="020E0502030303020204" pitchFamily="34" charset="0"/>
              </a:rPr>
              <a:t>Introduction</a:t>
            </a:r>
          </a:p>
        </p:txBody>
      </p:sp>
      <p:pic>
        <p:nvPicPr>
          <p:cNvPr id="3076" name="Picture 4" descr="Contract">
            <a:extLst>
              <a:ext uri="{FF2B5EF4-FFF2-40B4-BE49-F238E27FC236}">
                <a16:creationId xmlns:a16="http://schemas.microsoft.com/office/drawing/2014/main" id="{BDA3B5D4-17BB-14CA-9D49-13A103DD7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76" y="3031920"/>
            <a:ext cx="989135" cy="98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A621861-8C38-F783-C504-F431C51464F1}"/>
              </a:ext>
            </a:extLst>
          </p:cNvPr>
          <p:cNvSpPr/>
          <p:nvPr/>
        </p:nvSpPr>
        <p:spPr>
          <a:xfrm>
            <a:off x="2028072" y="2728184"/>
            <a:ext cx="1380392" cy="140164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411FD7-EDAB-2297-D769-D2501186ABEB}"/>
              </a:ext>
            </a:extLst>
          </p:cNvPr>
          <p:cNvSpPr/>
          <p:nvPr/>
        </p:nvSpPr>
        <p:spPr>
          <a:xfrm>
            <a:off x="3881808" y="2728184"/>
            <a:ext cx="1380392" cy="140164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7912671-9FA9-190C-CE80-5D8542CA719E}"/>
              </a:ext>
            </a:extLst>
          </p:cNvPr>
          <p:cNvSpPr/>
          <p:nvPr/>
        </p:nvSpPr>
        <p:spPr>
          <a:xfrm>
            <a:off x="5737249" y="2728184"/>
            <a:ext cx="1380392" cy="140164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6D1F3C4-E29E-1128-8C24-E20682E1150A}"/>
              </a:ext>
            </a:extLst>
          </p:cNvPr>
          <p:cNvSpPr/>
          <p:nvPr/>
        </p:nvSpPr>
        <p:spPr>
          <a:xfrm>
            <a:off x="7606753" y="2728184"/>
            <a:ext cx="1380392" cy="140164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5AE4CC-014F-D216-2263-C1B341204505}"/>
              </a:ext>
            </a:extLst>
          </p:cNvPr>
          <p:cNvSpPr txBox="1"/>
          <p:nvPr/>
        </p:nvSpPr>
        <p:spPr>
          <a:xfrm>
            <a:off x="215527" y="4331973"/>
            <a:ext cx="1241302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latin typeface="+mj-lt"/>
              </a:rPr>
              <a:t>Introduction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C3B0DA-1D8D-0641-EF4D-22A5D16D74FF}"/>
              </a:ext>
            </a:extLst>
          </p:cNvPr>
          <p:cNvSpPr txBox="1"/>
          <p:nvPr/>
        </p:nvSpPr>
        <p:spPr>
          <a:xfrm>
            <a:off x="2094896" y="4331972"/>
            <a:ext cx="1067472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latin typeface="+mj-lt"/>
              </a:rPr>
              <a:t>Objectives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6BB6B5-D2E5-18C1-CA19-C3EFF278ECBF}"/>
              </a:ext>
            </a:extLst>
          </p:cNvPr>
          <p:cNvSpPr txBox="1"/>
          <p:nvPr/>
        </p:nvSpPr>
        <p:spPr>
          <a:xfrm>
            <a:off x="3881807" y="4331974"/>
            <a:ext cx="140032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latin typeface="+mj-lt"/>
              </a:rPr>
              <a:t>Code Snippets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681077-4996-CC75-0CC0-1848CB132032}"/>
              </a:ext>
            </a:extLst>
          </p:cNvPr>
          <p:cNvSpPr txBox="1"/>
          <p:nvPr/>
        </p:nvSpPr>
        <p:spPr>
          <a:xfrm>
            <a:off x="6198893" y="4331972"/>
            <a:ext cx="50366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latin typeface="+mj-lt"/>
              </a:rPr>
              <a:t>GUI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A15520-26B8-73AC-202C-BD10A7A1741C}"/>
              </a:ext>
            </a:extLst>
          </p:cNvPr>
          <p:cNvSpPr txBox="1"/>
          <p:nvPr/>
        </p:nvSpPr>
        <p:spPr>
          <a:xfrm>
            <a:off x="7750666" y="4331972"/>
            <a:ext cx="113915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latin typeface="+mj-lt"/>
              </a:rPr>
              <a:t>Application</a:t>
            </a:r>
          </a:p>
        </p:txBody>
      </p:sp>
      <p:pic>
        <p:nvPicPr>
          <p:cNvPr id="3078" name="Picture 6" descr="Target">
            <a:extLst>
              <a:ext uri="{FF2B5EF4-FFF2-40B4-BE49-F238E27FC236}">
                <a16:creationId xmlns:a16="http://schemas.microsoft.com/office/drawing/2014/main" id="{375F223E-92BB-765C-2615-B3DA77563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87" y="2935224"/>
            <a:ext cx="987552" cy="98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oding ">
            <a:extLst>
              <a:ext uri="{FF2B5EF4-FFF2-40B4-BE49-F238E27FC236}">
                <a16:creationId xmlns:a16="http://schemas.microsoft.com/office/drawing/2014/main" id="{C7C959C6-4E1C-A4C2-E8CE-62851C0D5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151" y="300837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 descr="Settings ">
            <a:extLst>
              <a:ext uri="{FF2B5EF4-FFF2-40B4-BE49-F238E27FC236}">
                <a16:creationId xmlns:a16="http://schemas.microsoft.com/office/drawing/2014/main" id="{D9AECCD3-E960-B4E6-21C6-B98D3B056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167" y="2935224"/>
            <a:ext cx="987552" cy="98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EF91BFA-C16C-4184-572C-DD09E4326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660" y="2905740"/>
            <a:ext cx="1193532" cy="101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47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E9552B0-8A38-46A1-87EE-A430126AA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302" y="4784833"/>
            <a:ext cx="451368" cy="451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0844EC-FAA9-4CBD-A261-94545F54E2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7753" y="4717930"/>
            <a:ext cx="522339" cy="52233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251412E-F86F-434C-992D-0BD84568FB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4147" y="4770839"/>
            <a:ext cx="451368" cy="4513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3CC26F-4B95-4645-B985-24B82CC2FFA7}"/>
              </a:ext>
            </a:extLst>
          </p:cNvPr>
          <p:cNvSpPr txBox="1"/>
          <p:nvPr/>
        </p:nvSpPr>
        <p:spPr>
          <a:xfrm>
            <a:off x="1695518" y="4745618"/>
            <a:ext cx="15730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Principal stress maximum shear stress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03659D-31C7-40A0-B800-F1DD822C249E}"/>
              </a:ext>
            </a:extLst>
          </p:cNvPr>
          <p:cNvSpPr txBox="1"/>
          <p:nvPr/>
        </p:nvSpPr>
        <p:spPr>
          <a:xfrm>
            <a:off x="4128954" y="4732317"/>
            <a:ext cx="1375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Relationships between normal and shear stress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663411-A61B-4258-93AB-F21EF5D33378}"/>
              </a:ext>
            </a:extLst>
          </p:cNvPr>
          <p:cNvSpPr txBox="1"/>
          <p:nvPr/>
        </p:nvSpPr>
        <p:spPr>
          <a:xfrm>
            <a:off x="6390627" y="4745619"/>
            <a:ext cx="11530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Equations for plane stress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4141DB-F601-496E-AA01-BF3AFBB767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319" y="1144850"/>
            <a:ext cx="4056481" cy="3036669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6210B6C3-6D43-4B9D-8611-E60C6C97CC6C}"/>
              </a:ext>
            </a:extLst>
          </p:cNvPr>
          <p:cNvSpPr/>
          <p:nvPr/>
        </p:nvSpPr>
        <p:spPr>
          <a:xfrm rot="6949261">
            <a:off x="2405588" y="4324328"/>
            <a:ext cx="406552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3DE514D-983E-4DB2-99A7-95121DFCCE47}"/>
              </a:ext>
            </a:extLst>
          </p:cNvPr>
          <p:cNvSpPr/>
          <p:nvPr/>
        </p:nvSpPr>
        <p:spPr>
          <a:xfrm rot="5400000">
            <a:off x="4421983" y="4318831"/>
            <a:ext cx="405604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34C186F-0736-40D2-B75B-7625181548D9}"/>
              </a:ext>
            </a:extLst>
          </p:cNvPr>
          <p:cNvSpPr/>
          <p:nvPr/>
        </p:nvSpPr>
        <p:spPr>
          <a:xfrm rot="3197942">
            <a:off x="6116604" y="4282318"/>
            <a:ext cx="405269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11970D-946B-4EEC-BE2E-D89DD1DAB2C3}"/>
              </a:ext>
            </a:extLst>
          </p:cNvPr>
          <p:cNvSpPr txBox="1"/>
          <p:nvPr/>
        </p:nvSpPr>
        <p:spPr>
          <a:xfrm>
            <a:off x="3577753" y="718989"/>
            <a:ext cx="2679254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75" dirty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Mohr’s circle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C800772-4494-4DAB-BD58-EDDB0E0D98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010" y="721771"/>
            <a:ext cx="458119" cy="45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EFF51C6-1B70-212A-6B21-4EE49FA021BF}"/>
              </a:ext>
            </a:extLst>
          </p:cNvPr>
          <p:cNvSpPr/>
          <p:nvPr/>
        </p:nvSpPr>
        <p:spPr>
          <a:xfrm>
            <a:off x="215530" y="2728183"/>
            <a:ext cx="1380392" cy="1401641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D4C4AE-3F85-3C58-2184-5052E6403C84}"/>
              </a:ext>
            </a:extLst>
          </p:cNvPr>
          <p:cNvSpPr txBox="1"/>
          <p:nvPr/>
        </p:nvSpPr>
        <p:spPr>
          <a:xfrm>
            <a:off x="3685225" y="891540"/>
            <a:ext cx="2349818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50" dirty="0">
                <a:latin typeface="Candara Light" panose="020E0502030303020204" pitchFamily="34" charset="0"/>
              </a:rPr>
              <a:t>Objectives</a:t>
            </a:r>
          </a:p>
        </p:txBody>
      </p:sp>
      <p:pic>
        <p:nvPicPr>
          <p:cNvPr id="3076" name="Picture 4" descr="Contract">
            <a:extLst>
              <a:ext uri="{FF2B5EF4-FFF2-40B4-BE49-F238E27FC236}">
                <a16:creationId xmlns:a16="http://schemas.microsoft.com/office/drawing/2014/main" id="{BDA3B5D4-17BB-14CA-9D49-13A103DD7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76" y="3031920"/>
            <a:ext cx="989135" cy="989135"/>
          </a:xfrm>
          <a:prstGeom prst="rect">
            <a:avLst/>
          </a:prstGeom>
          <a:solidFill>
            <a:srgbClr val="D9D9D9"/>
          </a:solidFill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A621861-8C38-F783-C504-F431C51464F1}"/>
              </a:ext>
            </a:extLst>
          </p:cNvPr>
          <p:cNvSpPr/>
          <p:nvPr/>
        </p:nvSpPr>
        <p:spPr>
          <a:xfrm>
            <a:off x="2028072" y="2728184"/>
            <a:ext cx="1380392" cy="1401641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411FD7-EDAB-2297-D769-D2501186ABEB}"/>
              </a:ext>
            </a:extLst>
          </p:cNvPr>
          <p:cNvSpPr/>
          <p:nvPr/>
        </p:nvSpPr>
        <p:spPr>
          <a:xfrm>
            <a:off x="3881808" y="2728184"/>
            <a:ext cx="1380392" cy="140164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7912671-9FA9-190C-CE80-5D8542CA719E}"/>
              </a:ext>
            </a:extLst>
          </p:cNvPr>
          <p:cNvSpPr/>
          <p:nvPr/>
        </p:nvSpPr>
        <p:spPr>
          <a:xfrm>
            <a:off x="5737249" y="2728184"/>
            <a:ext cx="1380392" cy="140164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6D1F3C4-E29E-1128-8C24-E20682E1150A}"/>
              </a:ext>
            </a:extLst>
          </p:cNvPr>
          <p:cNvSpPr/>
          <p:nvPr/>
        </p:nvSpPr>
        <p:spPr>
          <a:xfrm>
            <a:off x="7606753" y="2728184"/>
            <a:ext cx="1380392" cy="140164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5AE4CC-014F-D216-2263-C1B341204505}"/>
              </a:ext>
            </a:extLst>
          </p:cNvPr>
          <p:cNvSpPr txBox="1"/>
          <p:nvPr/>
        </p:nvSpPr>
        <p:spPr>
          <a:xfrm>
            <a:off x="215527" y="4331973"/>
            <a:ext cx="1241302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latin typeface="+mj-lt"/>
              </a:rPr>
              <a:t>Introduction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C3B0DA-1D8D-0641-EF4D-22A5D16D74FF}"/>
              </a:ext>
            </a:extLst>
          </p:cNvPr>
          <p:cNvSpPr txBox="1"/>
          <p:nvPr/>
        </p:nvSpPr>
        <p:spPr>
          <a:xfrm>
            <a:off x="2094896" y="4331972"/>
            <a:ext cx="1067472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latin typeface="+mj-lt"/>
              </a:rPr>
              <a:t>Objectives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6BB6B5-D2E5-18C1-CA19-C3EFF278ECBF}"/>
              </a:ext>
            </a:extLst>
          </p:cNvPr>
          <p:cNvSpPr txBox="1"/>
          <p:nvPr/>
        </p:nvSpPr>
        <p:spPr>
          <a:xfrm>
            <a:off x="3881807" y="4331974"/>
            <a:ext cx="140032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latin typeface="+mj-lt"/>
              </a:rPr>
              <a:t>Code Snippets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681077-4996-CC75-0CC0-1848CB132032}"/>
              </a:ext>
            </a:extLst>
          </p:cNvPr>
          <p:cNvSpPr txBox="1"/>
          <p:nvPr/>
        </p:nvSpPr>
        <p:spPr>
          <a:xfrm>
            <a:off x="6198893" y="4331972"/>
            <a:ext cx="50366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latin typeface="+mj-lt"/>
              </a:rPr>
              <a:t>GUI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A15520-26B8-73AC-202C-BD10A7A1741C}"/>
              </a:ext>
            </a:extLst>
          </p:cNvPr>
          <p:cNvSpPr txBox="1"/>
          <p:nvPr/>
        </p:nvSpPr>
        <p:spPr>
          <a:xfrm>
            <a:off x="7750666" y="4331972"/>
            <a:ext cx="113915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latin typeface="+mj-lt"/>
              </a:rPr>
              <a:t>Application</a:t>
            </a:r>
          </a:p>
        </p:txBody>
      </p:sp>
      <p:pic>
        <p:nvPicPr>
          <p:cNvPr id="3078" name="Picture 6" descr="Target">
            <a:extLst>
              <a:ext uri="{FF2B5EF4-FFF2-40B4-BE49-F238E27FC236}">
                <a16:creationId xmlns:a16="http://schemas.microsoft.com/office/drawing/2014/main" id="{375F223E-92BB-765C-2615-B3DA77563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87" y="2935224"/>
            <a:ext cx="987552" cy="987552"/>
          </a:xfrm>
          <a:prstGeom prst="rect">
            <a:avLst/>
          </a:prstGeom>
          <a:solidFill>
            <a:srgbClr val="4472C4"/>
          </a:solidFill>
        </p:spPr>
      </p:pic>
      <p:pic>
        <p:nvPicPr>
          <p:cNvPr id="3080" name="Picture 8" descr="Coding ">
            <a:extLst>
              <a:ext uri="{FF2B5EF4-FFF2-40B4-BE49-F238E27FC236}">
                <a16:creationId xmlns:a16="http://schemas.microsoft.com/office/drawing/2014/main" id="{C7C959C6-4E1C-A4C2-E8CE-62851C0D5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151" y="300837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 descr="Settings ">
            <a:extLst>
              <a:ext uri="{FF2B5EF4-FFF2-40B4-BE49-F238E27FC236}">
                <a16:creationId xmlns:a16="http://schemas.microsoft.com/office/drawing/2014/main" id="{D9AECCD3-E960-B4E6-21C6-B98D3B056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167" y="2935224"/>
            <a:ext cx="987552" cy="98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EF91BFA-C16C-4184-572C-DD09E4326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660" y="2905740"/>
            <a:ext cx="1193532" cy="101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73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183E0-2D6F-4303-2BFA-CF7F3E9A8053}"/>
              </a:ext>
            </a:extLst>
          </p:cNvPr>
          <p:cNvSpPr txBox="1"/>
          <p:nvPr/>
        </p:nvSpPr>
        <p:spPr>
          <a:xfrm>
            <a:off x="4042504" y="1480110"/>
            <a:ext cx="2090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ndara" panose="020E0502030303020204" pitchFamily="34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2083B-36E8-EE6F-050D-6873444DB2AE}"/>
              </a:ext>
            </a:extLst>
          </p:cNvPr>
          <p:cNvSpPr txBox="1"/>
          <p:nvPr/>
        </p:nvSpPr>
        <p:spPr>
          <a:xfrm>
            <a:off x="2770716" y="2221609"/>
            <a:ext cx="4572000" cy="2744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Construct Mohr's circle with different values of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σ</a:t>
            </a:r>
            <a:r>
              <a:rPr lang="en-US" sz="18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σ</a:t>
            </a:r>
            <a:r>
              <a:rPr lang="en-US" sz="18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τ</a:t>
            </a:r>
            <a:r>
              <a:rPr lang="en-US" sz="18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xy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Locate σ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σ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τ</a:t>
            </a:r>
            <a:r>
              <a:rPr lang="en-US" sz="18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 Mohr's circle.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principal stresses and maximum shear stress.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out the orientation of principal planes and maximum shear stress plane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 minimalistic, visually elegant app using MATLAB App Designer.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arget ">
            <a:extLst>
              <a:ext uri="{FF2B5EF4-FFF2-40B4-BE49-F238E27FC236}">
                <a16:creationId xmlns:a16="http://schemas.microsoft.com/office/drawing/2014/main" id="{593E8888-72DD-F2D1-1F4A-2D86981F6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" y="2514600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22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EFF51C6-1B70-212A-6B21-4EE49FA021BF}"/>
              </a:ext>
            </a:extLst>
          </p:cNvPr>
          <p:cNvSpPr/>
          <p:nvPr/>
        </p:nvSpPr>
        <p:spPr>
          <a:xfrm>
            <a:off x="215530" y="2728183"/>
            <a:ext cx="1380392" cy="1401641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D4C4AE-3F85-3C58-2184-5052E6403C84}"/>
              </a:ext>
            </a:extLst>
          </p:cNvPr>
          <p:cNvSpPr txBox="1"/>
          <p:nvPr/>
        </p:nvSpPr>
        <p:spPr>
          <a:xfrm>
            <a:off x="2390779" y="891540"/>
            <a:ext cx="4717417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50" dirty="0">
                <a:latin typeface="Candara Light" panose="020E0502030303020204" pitchFamily="34" charset="0"/>
              </a:rPr>
              <a:t>Code Snippets Review</a:t>
            </a:r>
          </a:p>
        </p:txBody>
      </p:sp>
      <p:pic>
        <p:nvPicPr>
          <p:cNvPr id="3076" name="Picture 4" descr="Contract">
            <a:extLst>
              <a:ext uri="{FF2B5EF4-FFF2-40B4-BE49-F238E27FC236}">
                <a16:creationId xmlns:a16="http://schemas.microsoft.com/office/drawing/2014/main" id="{BDA3B5D4-17BB-14CA-9D49-13A103DD7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76" y="3031920"/>
            <a:ext cx="989135" cy="989135"/>
          </a:xfrm>
          <a:prstGeom prst="rect">
            <a:avLst/>
          </a:prstGeom>
          <a:solidFill>
            <a:srgbClr val="D9D9D9"/>
          </a:solidFill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A621861-8C38-F783-C504-F431C51464F1}"/>
              </a:ext>
            </a:extLst>
          </p:cNvPr>
          <p:cNvSpPr/>
          <p:nvPr/>
        </p:nvSpPr>
        <p:spPr>
          <a:xfrm>
            <a:off x="2028072" y="2728184"/>
            <a:ext cx="1380392" cy="1401641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411FD7-EDAB-2297-D769-D2501186ABEB}"/>
              </a:ext>
            </a:extLst>
          </p:cNvPr>
          <p:cNvSpPr/>
          <p:nvPr/>
        </p:nvSpPr>
        <p:spPr>
          <a:xfrm>
            <a:off x="3881808" y="2728184"/>
            <a:ext cx="1380392" cy="1401641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7912671-9FA9-190C-CE80-5D8542CA719E}"/>
              </a:ext>
            </a:extLst>
          </p:cNvPr>
          <p:cNvSpPr/>
          <p:nvPr/>
        </p:nvSpPr>
        <p:spPr>
          <a:xfrm>
            <a:off x="5737249" y="2728184"/>
            <a:ext cx="1380392" cy="140164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6D1F3C4-E29E-1128-8C24-E20682E1150A}"/>
              </a:ext>
            </a:extLst>
          </p:cNvPr>
          <p:cNvSpPr/>
          <p:nvPr/>
        </p:nvSpPr>
        <p:spPr>
          <a:xfrm>
            <a:off x="7606753" y="2728184"/>
            <a:ext cx="1380392" cy="140164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5AE4CC-014F-D216-2263-C1B341204505}"/>
              </a:ext>
            </a:extLst>
          </p:cNvPr>
          <p:cNvSpPr txBox="1"/>
          <p:nvPr/>
        </p:nvSpPr>
        <p:spPr>
          <a:xfrm>
            <a:off x="215527" y="4331973"/>
            <a:ext cx="1241302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latin typeface="+mj-lt"/>
              </a:rPr>
              <a:t>Introduction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C3B0DA-1D8D-0641-EF4D-22A5D16D74FF}"/>
              </a:ext>
            </a:extLst>
          </p:cNvPr>
          <p:cNvSpPr txBox="1"/>
          <p:nvPr/>
        </p:nvSpPr>
        <p:spPr>
          <a:xfrm>
            <a:off x="2094896" y="4331972"/>
            <a:ext cx="1067472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latin typeface="+mj-lt"/>
              </a:rPr>
              <a:t>Objectives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6BB6B5-D2E5-18C1-CA19-C3EFF278ECBF}"/>
              </a:ext>
            </a:extLst>
          </p:cNvPr>
          <p:cNvSpPr txBox="1"/>
          <p:nvPr/>
        </p:nvSpPr>
        <p:spPr>
          <a:xfrm>
            <a:off x="3570983" y="4330066"/>
            <a:ext cx="2049792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latin typeface="+mj-lt"/>
              </a:rPr>
              <a:t>Code Snippets Review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681077-4996-CC75-0CC0-1848CB132032}"/>
              </a:ext>
            </a:extLst>
          </p:cNvPr>
          <p:cNvSpPr txBox="1"/>
          <p:nvPr/>
        </p:nvSpPr>
        <p:spPr>
          <a:xfrm>
            <a:off x="6198893" y="4331972"/>
            <a:ext cx="50366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latin typeface="+mj-lt"/>
              </a:rPr>
              <a:t>GUI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A15520-26B8-73AC-202C-BD10A7A1741C}"/>
              </a:ext>
            </a:extLst>
          </p:cNvPr>
          <p:cNvSpPr txBox="1"/>
          <p:nvPr/>
        </p:nvSpPr>
        <p:spPr>
          <a:xfrm>
            <a:off x="7750666" y="4331972"/>
            <a:ext cx="113915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latin typeface="+mj-lt"/>
              </a:rPr>
              <a:t>Application</a:t>
            </a:r>
          </a:p>
        </p:txBody>
      </p:sp>
      <p:pic>
        <p:nvPicPr>
          <p:cNvPr id="3078" name="Picture 6" descr="Target">
            <a:extLst>
              <a:ext uri="{FF2B5EF4-FFF2-40B4-BE49-F238E27FC236}">
                <a16:creationId xmlns:a16="http://schemas.microsoft.com/office/drawing/2014/main" id="{375F223E-92BB-765C-2615-B3DA77563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87" y="2935224"/>
            <a:ext cx="987552" cy="987552"/>
          </a:xfrm>
          <a:prstGeom prst="rect">
            <a:avLst/>
          </a:prstGeom>
          <a:solidFill>
            <a:srgbClr val="D9D9D9"/>
          </a:solidFill>
        </p:spPr>
      </p:pic>
      <p:pic>
        <p:nvPicPr>
          <p:cNvPr id="3080" name="Picture 8" descr="Coding ">
            <a:extLst>
              <a:ext uri="{FF2B5EF4-FFF2-40B4-BE49-F238E27FC236}">
                <a16:creationId xmlns:a16="http://schemas.microsoft.com/office/drawing/2014/main" id="{C7C959C6-4E1C-A4C2-E8CE-62851C0D5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151" y="3008376"/>
            <a:ext cx="914400" cy="914400"/>
          </a:xfrm>
          <a:prstGeom prst="rect">
            <a:avLst/>
          </a:prstGeom>
          <a:solidFill>
            <a:srgbClr val="4472C4"/>
          </a:solidFill>
        </p:spPr>
      </p:pic>
      <p:pic>
        <p:nvPicPr>
          <p:cNvPr id="3104" name="Picture 32" descr="Settings ">
            <a:extLst>
              <a:ext uri="{FF2B5EF4-FFF2-40B4-BE49-F238E27FC236}">
                <a16:creationId xmlns:a16="http://schemas.microsoft.com/office/drawing/2014/main" id="{D9AECCD3-E960-B4E6-21C6-B98D3B056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167" y="2935224"/>
            <a:ext cx="987552" cy="98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EF91BFA-C16C-4184-572C-DD09E4326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660" y="2905740"/>
            <a:ext cx="1193532" cy="101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61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90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B47197-0B63-457B-B3A7-0A58A02845AA}"/>
              </a:ext>
            </a:extLst>
          </p:cNvPr>
          <p:cNvSpPr txBox="1"/>
          <p:nvPr/>
        </p:nvSpPr>
        <p:spPr>
          <a:xfrm>
            <a:off x="1299587" y="4514189"/>
            <a:ext cx="4893719" cy="567179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pPr defTabSz="685749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3150" b="1" dirty="0">
                <a:latin typeface="Candara Light" panose="020E0502030303020204" pitchFamily="34" charset="0"/>
                <a:ea typeface="+mj-ea"/>
                <a:cs typeface="+mj-cs"/>
              </a:rPr>
              <a:t>Taking Input From User</a:t>
            </a:r>
            <a:endParaRPr lang="en-US" sz="3150" dirty="0">
              <a:latin typeface="Candara Light" panose="020E0502030303020204" pitchFamily="34" charset="0"/>
              <a:ea typeface="+mj-ea"/>
              <a:cs typeface="+mj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C36395-DAAF-A21D-2973-306C51164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081" y="3813192"/>
            <a:ext cx="2187562" cy="21875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C06629-D2F9-58BE-F496-99329D017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49" y="206000"/>
            <a:ext cx="7555701" cy="430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30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1282</TotalTime>
  <Words>296</Words>
  <Application>Microsoft Office PowerPoint</Application>
  <PresentationFormat>On-screen Show (4:3)</PresentationFormat>
  <Paragraphs>89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Candara</vt:lpstr>
      <vt:lpstr>Candara Light</vt:lpstr>
      <vt:lpstr>Courier New</vt:lpstr>
      <vt:lpstr>Helvetica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1904103 - Md. Kawsar Ahmed</dc:creator>
  <cp:lastModifiedBy>Tanvir Ahmed Sijan</cp:lastModifiedBy>
  <cp:revision>44</cp:revision>
  <dcterms:created xsi:type="dcterms:W3CDTF">2022-08-29T12:24:33Z</dcterms:created>
  <dcterms:modified xsi:type="dcterms:W3CDTF">2022-08-30T20:12:45Z</dcterms:modified>
</cp:coreProperties>
</file>