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66FF"/>
    <a:srgbClr val="FF0000"/>
    <a:srgbClr val="FF7C80"/>
    <a:srgbClr val="FF6699"/>
    <a:srgbClr val="4B51A7"/>
    <a:srgbClr val="037494"/>
    <a:srgbClr val="760000"/>
    <a:srgbClr val="C7ECFA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94660"/>
  </p:normalViewPr>
  <p:slideViewPr>
    <p:cSldViewPr snapToGrid="0">
      <p:cViewPr varScale="1">
        <p:scale>
          <a:sx n="27" d="100"/>
          <a:sy n="27" d="100"/>
        </p:scale>
        <p:origin x="1440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7931359786031232E-2"/>
          <c:y val="0.22517796637327292"/>
          <c:w val="0.84105100543305911"/>
          <c:h val="0.6742623142760375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41C-4091-9BC1-9D8C380CCF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41C-4091-9BC1-9D8C380CCF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41C-4091-9BC1-9D8C380CCF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41C-4091-9BC1-9D8C380CCFF3}"/>
              </c:ext>
            </c:extLst>
          </c:dPt>
          <c:dPt>
            <c:idx val="4"/>
            <c:bubble3D val="0"/>
            <c:spPr>
              <a:solidFill>
                <a:srgbClr val="92D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41C-4091-9BC1-9D8C380CCFF3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41C-4091-9BC1-9D8C380CCFF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41C-4091-9BC1-9D8C380CCFF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41C-4091-9BC1-9D8C380CCFF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41C-4091-9BC1-9D8C380CCFF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E090CFC-7CD5-425F-A812-F80260D519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41C-4091-9BC1-9D8C380CCFF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976C821-6B03-42E4-B940-9C59DBB28E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41C-4091-9BC1-9D8C380CCFF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6F43D61-4937-4DAA-8399-C58190ADA9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41C-4091-9BC1-9D8C380CCFF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410C9E-2667-4F4C-AA6E-888DA4F425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41C-4091-9BC1-9D8C380CCFF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CB8E6DF-1F5D-403B-A4B6-CB85180928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41C-4091-9BC1-9D8C380CCFF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00F5CFB-E385-4275-BF0F-73461057F4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41C-4091-9BC1-9D8C380CCFF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BAB933B-F91A-485D-AB5C-A1BA140F64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D41C-4091-9BC1-9D8C380CCFF3}"/>
                </c:ext>
              </c:extLst>
            </c:dLbl>
            <c:dLbl>
              <c:idx val="7"/>
              <c:layout>
                <c:manualLayout>
                  <c:x val="3.6180134449803385E-2"/>
                  <c:y val="-4.4564744529996397E-2"/>
                </c:manualLayout>
              </c:layout>
              <c:tx>
                <c:rich>
                  <a:bodyPr/>
                  <a:lstStyle/>
                  <a:p>
                    <a:fld id="{74D2957B-C485-4C64-A3AC-BE7B01CFAD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D41C-4091-9BC1-9D8C380CCFF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5015381-B372-4160-BA3B-AFCE2D982B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D41C-4091-9BC1-9D8C380CCF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CaO</c:v>
                </c:pt>
                <c:pt idx="1">
                  <c:v>SiO₂</c:v>
                </c:pt>
                <c:pt idx="2">
                  <c:v>Al₂O₃</c:v>
                </c:pt>
                <c:pt idx="3">
                  <c:v>Fe₂O₃</c:v>
                </c:pt>
                <c:pt idx="4">
                  <c:v>Na₂O</c:v>
                </c:pt>
                <c:pt idx="5">
                  <c:v>K₂O</c:v>
                </c:pt>
                <c:pt idx="6">
                  <c:v>MgO</c:v>
                </c:pt>
                <c:pt idx="7">
                  <c:v>SO₃ </c:v>
                </c:pt>
                <c:pt idx="8">
                  <c:v>Additives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0.05</c:v>
                </c:pt>
                <c:pt idx="1">
                  <c:v>0.71</c:v>
                </c:pt>
                <c:pt idx="2">
                  <c:v>1.4999999999999999E-2</c:v>
                </c:pt>
                <c:pt idx="3">
                  <c:v>1.5E-3</c:v>
                </c:pt>
                <c:pt idx="4">
                  <c:v>0.15</c:v>
                </c:pt>
                <c:pt idx="5">
                  <c:v>0.01</c:v>
                </c:pt>
                <c:pt idx="6">
                  <c:v>0.02</c:v>
                </c:pt>
                <c:pt idx="7">
                  <c:v>5.0000000000000001E-3</c:v>
                </c:pt>
                <c:pt idx="8">
                  <c:v>2.5000000000000001E-2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Sheet1!$C$2:$C$10</c15:f>
                <c15:dlblRangeCache>
                  <c:ptCount val="9"/>
                  <c:pt idx="0">
                    <c:v>5-10%</c:v>
                  </c:pt>
                  <c:pt idx="1">
                    <c:v>71-78%</c:v>
                  </c:pt>
                  <c:pt idx="2">
                    <c:v>0.5-1.5%</c:v>
                  </c:pt>
                  <c:pt idx="3">
                    <c:v>0.05-0.15%</c:v>
                  </c:pt>
                  <c:pt idx="4">
                    <c:v>13-16%</c:v>
                  </c:pt>
                  <c:pt idx="5">
                    <c:v>0.01-1%</c:v>
                  </c:pt>
                  <c:pt idx="6">
                    <c:v>2-5%</c:v>
                  </c:pt>
                  <c:pt idx="7">
                    <c:v>0.01-0.5%</c:v>
                  </c:pt>
                  <c:pt idx="8">
                    <c:v>1-3%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2-D41C-4091-9BC1-9D8C380CCFF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2986585547945785E-2"/>
          <c:y val="0.92580745016111499"/>
          <c:w val="0.85520288830096436"/>
          <c:h val="7.41926494184929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F53AA-EFE9-4B5C-BD9A-8B4ED0618D94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777224-BC13-4066-BD74-2DFEB639043C}">
      <dgm:prSet phldrT="[Text]" custT="1"/>
      <dgm:spPr>
        <a:solidFill>
          <a:srgbClr val="FF3300"/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Washing</a:t>
          </a:r>
        </a:p>
      </dgm:t>
    </dgm:pt>
    <dgm:pt modelId="{66EF1C97-1866-4F69-9FBA-825ED3276CC7}" type="parTrans" cxnId="{6C507F7F-DD5C-4247-A027-D18542918062}">
      <dgm:prSet/>
      <dgm:spPr/>
      <dgm:t>
        <a:bodyPr/>
        <a:lstStyle/>
        <a:p>
          <a:endParaRPr lang="en-US"/>
        </a:p>
      </dgm:t>
    </dgm:pt>
    <dgm:pt modelId="{1E37D0F0-048D-4BB8-A1CB-0E643770168F}" type="sibTrans" cxnId="{6C507F7F-DD5C-4247-A027-D18542918062}">
      <dgm:prSet/>
      <dgm:spPr>
        <a:solidFill>
          <a:srgbClr val="9933FF"/>
        </a:solidFill>
      </dgm:spPr>
      <dgm:t>
        <a:bodyPr/>
        <a:lstStyle/>
        <a:p>
          <a:endParaRPr lang="en-US"/>
        </a:p>
      </dgm:t>
    </dgm:pt>
    <dgm:pt modelId="{6ABFF106-4C6D-49BE-91BB-24E12D417047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Crushing</a:t>
          </a:r>
        </a:p>
      </dgm:t>
    </dgm:pt>
    <dgm:pt modelId="{AE8AB271-A71C-4414-BDCC-772293187CA3}" type="parTrans" cxnId="{96BCA92E-3122-4BAD-A9D8-D61315FB5590}">
      <dgm:prSet/>
      <dgm:spPr/>
      <dgm:t>
        <a:bodyPr/>
        <a:lstStyle/>
        <a:p>
          <a:endParaRPr lang="en-US"/>
        </a:p>
      </dgm:t>
    </dgm:pt>
    <dgm:pt modelId="{97D152D9-A661-41AC-8965-EC5DB0A00124}" type="sibTrans" cxnId="{96BCA92E-3122-4BAD-A9D8-D61315FB5590}">
      <dgm:prSet/>
      <dgm:spPr>
        <a:solidFill>
          <a:srgbClr val="9933FF"/>
        </a:solidFill>
      </dgm:spPr>
      <dgm:t>
        <a:bodyPr/>
        <a:lstStyle/>
        <a:p>
          <a:endParaRPr lang="en-US"/>
        </a:p>
      </dgm:t>
    </dgm:pt>
    <dgm:pt modelId="{86E03194-49A8-4012-8794-DA00D9E0B1FE}">
      <dgm:prSet/>
      <dgm:spPr>
        <a:solidFill>
          <a:srgbClr val="92D050"/>
        </a:solidFill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Grinding </a:t>
          </a:r>
          <a:r>
            <a:rPr lang="en-US" b="0" baseline="0" dirty="0">
              <a:solidFill>
                <a:schemeClr val="bg1"/>
              </a:solidFill>
            </a:rPr>
            <a:t>(as per </a:t>
          </a:r>
          <a:r>
            <a:rPr lang="en-US" b="1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ASTM C 33 </a:t>
          </a:r>
          <a:r>
            <a:rPr lang="en-US" b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requirement</a:t>
          </a:r>
          <a:r>
            <a:rPr lang="en-US" b="0" baseline="0" dirty="0">
              <a:solidFill>
                <a:schemeClr val="bg1"/>
              </a:solidFill>
            </a:rPr>
            <a:t>)</a:t>
          </a:r>
          <a:endParaRPr lang="en-US" b="0" dirty="0">
            <a:solidFill>
              <a:schemeClr val="bg1"/>
            </a:solidFill>
          </a:endParaRPr>
        </a:p>
      </dgm:t>
    </dgm:pt>
    <dgm:pt modelId="{DB7EA5F9-2917-45E4-82D2-A410C2213C11}" type="parTrans" cxnId="{D98751E2-2555-49BB-A32A-F5D7519654A4}">
      <dgm:prSet/>
      <dgm:spPr/>
      <dgm:t>
        <a:bodyPr/>
        <a:lstStyle/>
        <a:p>
          <a:endParaRPr lang="en-US"/>
        </a:p>
      </dgm:t>
    </dgm:pt>
    <dgm:pt modelId="{B44DEF44-4C3C-4FD8-8B64-584F3C140AA7}" type="sibTrans" cxnId="{D98751E2-2555-49BB-A32A-F5D7519654A4}">
      <dgm:prSet/>
      <dgm:spPr>
        <a:solidFill>
          <a:srgbClr val="9933FF"/>
        </a:solidFill>
      </dgm:spPr>
      <dgm:t>
        <a:bodyPr/>
        <a:lstStyle/>
        <a:p>
          <a:endParaRPr lang="en-US"/>
        </a:p>
      </dgm:t>
    </dgm:pt>
    <dgm:pt modelId="{AD57FD93-547F-478F-BCDD-A9DC3B424C40}">
      <dgm:prSet/>
      <dgm:spPr>
        <a:solidFill>
          <a:srgbClr val="006666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Finely Crushed &amp; Mixed with Cement Clinker</a:t>
          </a:r>
        </a:p>
      </dgm:t>
    </dgm:pt>
    <dgm:pt modelId="{2FB60D02-26C9-4D80-B7EF-6EB8C4AB921B}" type="parTrans" cxnId="{601742B1-43BD-49F0-AA72-8DDEF02433D4}">
      <dgm:prSet/>
      <dgm:spPr/>
      <dgm:t>
        <a:bodyPr/>
        <a:lstStyle/>
        <a:p>
          <a:endParaRPr lang="en-US"/>
        </a:p>
      </dgm:t>
    </dgm:pt>
    <dgm:pt modelId="{6FBEAFC7-D367-4472-8277-2ADE7452B8C2}" type="sibTrans" cxnId="{601742B1-43BD-49F0-AA72-8DDEF02433D4}">
      <dgm:prSet/>
      <dgm:spPr>
        <a:solidFill>
          <a:srgbClr val="9933FF"/>
        </a:solidFill>
      </dgm:spPr>
      <dgm:t>
        <a:bodyPr/>
        <a:lstStyle/>
        <a:p>
          <a:endParaRPr lang="en-US"/>
        </a:p>
      </dgm:t>
    </dgm:pt>
    <dgm:pt modelId="{FABEDCED-F36F-47BE-8BB9-B9497890ADAA}">
      <dgm:prSet/>
      <dgm:spPr>
        <a:solidFill>
          <a:srgbClr val="006666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Mixed as Fine Aggregate for Mortar &amp; Concrete</a:t>
          </a:r>
        </a:p>
      </dgm:t>
    </dgm:pt>
    <dgm:pt modelId="{EA8A4B4F-9E7D-42AC-A53B-A3B0DAF6D841}" type="sibTrans" cxnId="{9C55D667-D9F6-4147-A659-15EF7A566C47}">
      <dgm:prSet/>
      <dgm:spPr/>
      <dgm:t>
        <a:bodyPr/>
        <a:lstStyle/>
        <a:p>
          <a:endParaRPr lang="en-US"/>
        </a:p>
      </dgm:t>
    </dgm:pt>
    <dgm:pt modelId="{39C5CD7A-A8EF-4C5D-BA86-FAB54B1C5C6B}" type="parTrans" cxnId="{9C55D667-D9F6-4147-A659-15EF7A566C47}">
      <dgm:prSet/>
      <dgm:spPr/>
      <dgm:t>
        <a:bodyPr/>
        <a:lstStyle/>
        <a:p>
          <a:endParaRPr lang="en-US"/>
        </a:p>
      </dgm:t>
    </dgm:pt>
    <dgm:pt modelId="{08714E9F-776A-427C-B339-930D858708D5}" type="pres">
      <dgm:prSet presAssocID="{CDFF53AA-EFE9-4B5C-BD9A-8B4ED0618D94}" presName="Name0" presStyleCnt="0">
        <dgm:presLayoutVars>
          <dgm:dir/>
          <dgm:resizeHandles val="exact"/>
        </dgm:presLayoutVars>
      </dgm:prSet>
      <dgm:spPr/>
    </dgm:pt>
    <dgm:pt modelId="{6831649E-F98C-4576-941B-6EBD519F212D}" type="pres">
      <dgm:prSet presAssocID="{82777224-BC13-4066-BD74-2DFEB639043C}" presName="node" presStyleLbl="node1" presStyleIdx="0" presStyleCnt="5">
        <dgm:presLayoutVars>
          <dgm:bulletEnabled val="1"/>
        </dgm:presLayoutVars>
      </dgm:prSet>
      <dgm:spPr/>
    </dgm:pt>
    <dgm:pt modelId="{5A23EB24-012D-4DFF-A023-CF32B5F8402C}" type="pres">
      <dgm:prSet presAssocID="{1E37D0F0-048D-4BB8-A1CB-0E643770168F}" presName="sibTrans" presStyleLbl="sibTrans2D1" presStyleIdx="0" presStyleCnt="4"/>
      <dgm:spPr/>
    </dgm:pt>
    <dgm:pt modelId="{0028956E-F1F7-4350-A9B5-E71AE07D4157}" type="pres">
      <dgm:prSet presAssocID="{1E37D0F0-048D-4BB8-A1CB-0E643770168F}" presName="connectorText" presStyleLbl="sibTrans2D1" presStyleIdx="0" presStyleCnt="4"/>
      <dgm:spPr/>
    </dgm:pt>
    <dgm:pt modelId="{E9C76745-FF8B-435A-B035-F75E172B37AD}" type="pres">
      <dgm:prSet presAssocID="{6ABFF106-4C6D-49BE-91BB-24E12D417047}" presName="node" presStyleLbl="node1" presStyleIdx="1" presStyleCnt="5">
        <dgm:presLayoutVars>
          <dgm:bulletEnabled val="1"/>
        </dgm:presLayoutVars>
      </dgm:prSet>
      <dgm:spPr/>
    </dgm:pt>
    <dgm:pt modelId="{879CBE3B-2638-4DFA-9FB9-22FD4024E032}" type="pres">
      <dgm:prSet presAssocID="{97D152D9-A661-41AC-8965-EC5DB0A00124}" presName="sibTrans" presStyleLbl="sibTrans2D1" presStyleIdx="1" presStyleCnt="4"/>
      <dgm:spPr/>
    </dgm:pt>
    <dgm:pt modelId="{4B6DACC8-0C60-479B-88EC-D55BE011DE45}" type="pres">
      <dgm:prSet presAssocID="{97D152D9-A661-41AC-8965-EC5DB0A00124}" presName="connectorText" presStyleLbl="sibTrans2D1" presStyleIdx="1" presStyleCnt="4"/>
      <dgm:spPr/>
    </dgm:pt>
    <dgm:pt modelId="{1522C38D-0460-4BD8-ACFF-6476B9625612}" type="pres">
      <dgm:prSet presAssocID="{86E03194-49A8-4012-8794-DA00D9E0B1FE}" presName="node" presStyleLbl="node1" presStyleIdx="2" presStyleCnt="5">
        <dgm:presLayoutVars>
          <dgm:bulletEnabled val="1"/>
        </dgm:presLayoutVars>
      </dgm:prSet>
      <dgm:spPr/>
    </dgm:pt>
    <dgm:pt modelId="{9627226A-C2C9-4CA2-B01B-202F6593E9F5}" type="pres">
      <dgm:prSet presAssocID="{B44DEF44-4C3C-4FD8-8B64-584F3C140AA7}" presName="sibTrans" presStyleLbl="sibTrans2D1" presStyleIdx="2" presStyleCnt="4" custLinFactNeighborX="-10224" custLinFactNeighborY="-20181"/>
      <dgm:spPr/>
    </dgm:pt>
    <dgm:pt modelId="{C3DEC15E-B306-4DDF-B52E-1A6FB62E59F1}" type="pres">
      <dgm:prSet presAssocID="{B44DEF44-4C3C-4FD8-8B64-584F3C140AA7}" presName="connectorText" presStyleLbl="sibTrans2D1" presStyleIdx="2" presStyleCnt="4"/>
      <dgm:spPr/>
    </dgm:pt>
    <dgm:pt modelId="{74915273-8BF8-4D09-B206-46141C104CEF}" type="pres">
      <dgm:prSet presAssocID="{AD57FD93-547F-478F-BCDD-A9DC3B424C40}" presName="node" presStyleLbl="node1" presStyleIdx="3" presStyleCnt="5" custLinFactNeighborX="17398" custLinFactNeighborY="-58694">
        <dgm:presLayoutVars>
          <dgm:bulletEnabled val="1"/>
        </dgm:presLayoutVars>
      </dgm:prSet>
      <dgm:spPr/>
    </dgm:pt>
    <dgm:pt modelId="{BB2F3DDD-DBB7-469E-96B9-FFC0D6319228}" type="pres">
      <dgm:prSet presAssocID="{6FBEAFC7-D367-4472-8277-2ADE7452B8C2}" presName="sibTrans" presStyleLbl="sibTrans2D1" presStyleIdx="3" presStyleCnt="4" custAng="18161657" custScaleX="295562" custScaleY="105255" custLinFactX="-400000" custLinFactY="17723" custLinFactNeighborX="-433640" custLinFactNeighborY="100000"/>
      <dgm:spPr/>
    </dgm:pt>
    <dgm:pt modelId="{74CEDA78-44E7-4D3E-B62E-7FC9EBA8A8BE}" type="pres">
      <dgm:prSet presAssocID="{6FBEAFC7-D367-4472-8277-2ADE7452B8C2}" presName="connectorText" presStyleLbl="sibTrans2D1" presStyleIdx="3" presStyleCnt="4"/>
      <dgm:spPr/>
    </dgm:pt>
    <dgm:pt modelId="{CC4F6DDB-D529-4CB4-8ADF-5F3EBB613144}" type="pres">
      <dgm:prSet presAssocID="{FABEDCED-F36F-47BE-8BB9-B9497890ADAA}" presName="node" presStyleLbl="node1" presStyleIdx="4" presStyleCnt="5" custLinFactX="-109781" custLinFactNeighborX="-200000" custLinFactNeighborY="57739">
        <dgm:presLayoutVars>
          <dgm:bulletEnabled val="1"/>
        </dgm:presLayoutVars>
      </dgm:prSet>
      <dgm:spPr/>
    </dgm:pt>
  </dgm:ptLst>
  <dgm:cxnLst>
    <dgm:cxn modelId="{F8D20502-9888-47F9-BD22-61BC0ED2F710}" type="presOf" srcId="{97D152D9-A661-41AC-8965-EC5DB0A00124}" destId="{879CBE3B-2638-4DFA-9FB9-22FD4024E032}" srcOrd="0" destOrd="0" presId="urn:microsoft.com/office/officeart/2005/8/layout/process1"/>
    <dgm:cxn modelId="{98EA9C14-92A5-4E80-BF88-4E46C2FE1BD9}" type="presOf" srcId="{6ABFF106-4C6D-49BE-91BB-24E12D417047}" destId="{E9C76745-FF8B-435A-B035-F75E172B37AD}" srcOrd="0" destOrd="0" presId="urn:microsoft.com/office/officeart/2005/8/layout/process1"/>
    <dgm:cxn modelId="{96BCA92E-3122-4BAD-A9D8-D61315FB5590}" srcId="{CDFF53AA-EFE9-4B5C-BD9A-8B4ED0618D94}" destId="{6ABFF106-4C6D-49BE-91BB-24E12D417047}" srcOrd="1" destOrd="0" parTransId="{AE8AB271-A71C-4414-BDCC-772293187CA3}" sibTransId="{97D152D9-A661-41AC-8965-EC5DB0A00124}"/>
    <dgm:cxn modelId="{B4813630-76D8-4B6E-A74C-AC1071FAB191}" type="presOf" srcId="{FABEDCED-F36F-47BE-8BB9-B9497890ADAA}" destId="{CC4F6DDB-D529-4CB4-8ADF-5F3EBB613144}" srcOrd="0" destOrd="0" presId="urn:microsoft.com/office/officeart/2005/8/layout/process1"/>
    <dgm:cxn modelId="{3E8EEC42-06E8-48B1-8482-19899CADD2F5}" type="presOf" srcId="{B44DEF44-4C3C-4FD8-8B64-584F3C140AA7}" destId="{C3DEC15E-B306-4DDF-B52E-1A6FB62E59F1}" srcOrd="1" destOrd="0" presId="urn:microsoft.com/office/officeart/2005/8/layout/process1"/>
    <dgm:cxn modelId="{3FF33B65-5CE0-4B29-AB0D-0EE9DCEFCA6E}" type="presOf" srcId="{AD57FD93-547F-478F-BCDD-A9DC3B424C40}" destId="{74915273-8BF8-4D09-B206-46141C104CEF}" srcOrd="0" destOrd="0" presId="urn:microsoft.com/office/officeart/2005/8/layout/process1"/>
    <dgm:cxn modelId="{9C55D667-D9F6-4147-A659-15EF7A566C47}" srcId="{CDFF53AA-EFE9-4B5C-BD9A-8B4ED0618D94}" destId="{FABEDCED-F36F-47BE-8BB9-B9497890ADAA}" srcOrd="4" destOrd="0" parTransId="{39C5CD7A-A8EF-4C5D-BA86-FAB54B1C5C6B}" sibTransId="{EA8A4B4F-9E7D-42AC-A53B-A3B0DAF6D841}"/>
    <dgm:cxn modelId="{4B28D26C-639A-4070-B52C-5E1AE9AB4408}" type="presOf" srcId="{1E37D0F0-048D-4BB8-A1CB-0E643770168F}" destId="{0028956E-F1F7-4350-A9B5-E71AE07D4157}" srcOrd="1" destOrd="0" presId="urn:microsoft.com/office/officeart/2005/8/layout/process1"/>
    <dgm:cxn modelId="{D8F76D77-116B-4F9E-91A4-72A0AFAB4BFB}" type="presOf" srcId="{B44DEF44-4C3C-4FD8-8B64-584F3C140AA7}" destId="{9627226A-C2C9-4CA2-B01B-202F6593E9F5}" srcOrd="0" destOrd="0" presId="urn:microsoft.com/office/officeart/2005/8/layout/process1"/>
    <dgm:cxn modelId="{6C507F7F-DD5C-4247-A027-D18542918062}" srcId="{CDFF53AA-EFE9-4B5C-BD9A-8B4ED0618D94}" destId="{82777224-BC13-4066-BD74-2DFEB639043C}" srcOrd="0" destOrd="0" parTransId="{66EF1C97-1866-4F69-9FBA-825ED3276CC7}" sibTransId="{1E37D0F0-048D-4BB8-A1CB-0E643770168F}"/>
    <dgm:cxn modelId="{3926A88D-178E-450B-8492-2D8AB24027FB}" type="presOf" srcId="{1E37D0F0-048D-4BB8-A1CB-0E643770168F}" destId="{5A23EB24-012D-4DFF-A023-CF32B5F8402C}" srcOrd="0" destOrd="0" presId="urn:microsoft.com/office/officeart/2005/8/layout/process1"/>
    <dgm:cxn modelId="{0137228F-99A2-413B-92D0-82C7C71B15BE}" type="presOf" srcId="{86E03194-49A8-4012-8794-DA00D9E0B1FE}" destId="{1522C38D-0460-4BD8-ACFF-6476B9625612}" srcOrd="0" destOrd="0" presId="urn:microsoft.com/office/officeart/2005/8/layout/process1"/>
    <dgm:cxn modelId="{601742B1-43BD-49F0-AA72-8DDEF02433D4}" srcId="{CDFF53AA-EFE9-4B5C-BD9A-8B4ED0618D94}" destId="{AD57FD93-547F-478F-BCDD-A9DC3B424C40}" srcOrd="3" destOrd="0" parTransId="{2FB60D02-26C9-4D80-B7EF-6EB8C4AB921B}" sibTransId="{6FBEAFC7-D367-4472-8277-2ADE7452B8C2}"/>
    <dgm:cxn modelId="{9C7008C1-A55A-42BE-8373-0A120B24D512}" type="presOf" srcId="{CDFF53AA-EFE9-4B5C-BD9A-8B4ED0618D94}" destId="{08714E9F-776A-427C-B339-930D858708D5}" srcOrd="0" destOrd="0" presId="urn:microsoft.com/office/officeart/2005/8/layout/process1"/>
    <dgm:cxn modelId="{8A5758C5-2124-442B-89B1-3DD96440DC22}" type="presOf" srcId="{6FBEAFC7-D367-4472-8277-2ADE7452B8C2}" destId="{74CEDA78-44E7-4D3E-B62E-7FC9EBA8A8BE}" srcOrd="1" destOrd="0" presId="urn:microsoft.com/office/officeart/2005/8/layout/process1"/>
    <dgm:cxn modelId="{D98751E2-2555-49BB-A32A-F5D7519654A4}" srcId="{CDFF53AA-EFE9-4B5C-BD9A-8B4ED0618D94}" destId="{86E03194-49A8-4012-8794-DA00D9E0B1FE}" srcOrd="2" destOrd="0" parTransId="{DB7EA5F9-2917-45E4-82D2-A410C2213C11}" sibTransId="{B44DEF44-4C3C-4FD8-8B64-584F3C140AA7}"/>
    <dgm:cxn modelId="{E8636FE6-CDDF-4DE6-8AD0-ABCAB5CA4463}" type="presOf" srcId="{82777224-BC13-4066-BD74-2DFEB639043C}" destId="{6831649E-F98C-4576-941B-6EBD519F212D}" srcOrd="0" destOrd="0" presId="urn:microsoft.com/office/officeart/2005/8/layout/process1"/>
    <dgm:cxn modelId="{930B1EE9-3725-4A28-B3EB-D0942B1AEE0B}" type="presOf" srcId="{6FBEAFC7-D367-4472-8277-2ADE7452B8C2}" destId="{BB2F3DDD-DBB7-469E-96B9-FFC0D6319228}" srcOrd="0" destOrd="0" presId="urn:microsoft.com/office/officeart/2005/8/layout/process1"/>
    <dgm:cxn modelId="{256CEBFC-DB84-4DFB-A93C-BBEFEC099DFF}" type="presOf" srcId="{97D152D9-A661-41AC-8965-EC5DB0A00124}" destId="{4B6DACC8-0C60-479B-88EC-D55BE011DE45}" srcOrd="1" destOrd="0" presId="urn:microsoft.com/office/officeart/2005/8/layout/process1"/>
    <dgm:cxn modelId="{EBAF09DF-6B2C-4B53-B563-F59235DB93A0}" type="presParOf" srcId="{08714E9F-776A-427C-B339-930D858708D5}" destId="{6831649E-F98C-4576-941B-6EBD519F212D}" srcOrd="0" destOrd="0" presId="urn:microsoft.com/office/officeart/2005/8/layout/process1"/>
    <dgm:cxn modelId="{536F31D0-0C56-422C-A601-EF2D55313BFB}" type="presParOf" srcId="{08714E9F-776A-427C-B339-930D858708D5}" destId="{5A23EB24-012D-4DFF-A023-CF32B5F8402C}" srcOrd="1" destOrd="0" presId="urn:microsoft.com/office/officeart/2005/8/layout/process1"/>
    <dgm:cxn modelId="{765A0DA6-874A-46C7-B7B7-D4C548D24B72}" type="presParOf" srcId="{5A23EB24-012D-4DFF-A023-CF32B5F8402C}" destId="{0028956E-F1F7-4350-A9B5-E71AE07D4157}" srcOrd="0" destOrd="0" presId="urn:microsoft.com/office/officeart/2005/8/layout/process1"/>
    <dgm:cxn modelId="{9E228407-C955-4E9D-ACAD-62295B439641}" type="presParOf" srcId="{08714E9F-776A-427C-B339-930D858708D5}" destId="{E9C76745-FF8B-435A-B035-F75E172B37AD}" srcOrd="2" destOrd="0" presId="urn:microsoft.com/office/officeart/2005/8/layout/process1"/>
    <dgm:cxn modelId="{337A4B1C-677D-4B52-9519-C2EA0278DACD}" type="presParOf" srcId="{08714E9F-776A-427C-B339-930D858708D5}" destId="{879CBE3B-2638-4DFA-9FB9-22FD4024E032}" srcOrd="3" destOrd="0" presId="urn:microsoft.com/office/officeart/2005/8/layout/process1"/>
    <dgm:cxn modelId="{6B6C5DFF-551C-496F-A13A-13F56368E681}" type="presParOf" srcId="{879CBE3B-2638-4DFA-9FB9-22FD4024E032}" destId="{4B6DACC8-0C60-479B-88EC-D55BE011DE45}" srcOrd="0" destOrd="0" presId="urn:microsoft.com/office/officeart/2005/8/layout/process1"/>
    <dgm:cxn modelId="{884A56EA-9F94-42C3-B5A3-09A4D95D4ABC}" type="presParOf" srcId="{08714E9F-776A-427C-B339-930D858708D5}" destId="{1522C38D-0460-4BD8-ACFF-6476B9625612}" srcOrd="4" destOrd="0" presId="urn:microsoft.com/office/officeart/2005/8/layout/process1"/>
    <dgm:cxn modelId="{7B9F5B56-86EA-49D3-BA12-B1D167473303}" type="presParOf" srcId="{08714E9F-776A-427C-B339-930D858708D5}" destId="{9627226A-C2C9-4CA2-B01B-202F6593E9F5}" srcOrd="5" destOrd="0" presId="urn:microsoft.com/office/officeart/2005/8/layout/process1"/>
    <dgm:cxn modelId="{BC491A5C-EC67-4B39-9A74-257CEB616547}" type="presParOf" srcId="{9627226A-C2C9-4CA2-B01B-202F6593E9F5}" destId="{C3DEC15E-B306-4DDF-B52E-1A6FB62E59F1}" srcOrd="0" destOrd="0" presId="urn:microsoft.com/office/officeart/2005/8/layout/process1"/>
    <dgm:cxn modelId="{E0C20900-5085-43C0-8FDF-4E92FC8F78D3}" type="presParOf" srcId="{08714E9F-776A-427C-B339-930D858708D5}" destId="{74915273-8BF8-4D09-B206-46141C104CEF}" srcOrd="6" destOrd="0" presId="urn:microsoft.com/office/officeart/2005/8/layout/process1"/>
    <dgm:cxn modelId="{2BB0FA53-C60D-47B9-8788-37E3329FAF45}" type="presParOf" srcId="{08714E9F-776A-427C-B339-930D858708D5}" destId="{BB2F3DDD-DBB7-469E-96B9-FFC0D6319228}" srcOrd="7" destOrd="0" presId="urn:microsoft.com/office/officeart/2005/8/layout/process1"/>
    <dgm:cxn modelId="{5DAB1D96-2E28-4F94-AE72-100DE05C9C36}" type="presParOf" srcId="{BB2F3DDD-DBB7-469E-96B9-FFC0D6319228}" destId="{74CEDA78-44E7-4D3E-B62E-7FC9EBA8A8BE}" srcOrd="0" destOrd="0" presId="urn:microsoft.com/office/officeart/2005/8/layout/process1"/>
    <dgm:cxn modelId="{F67C067C-A5B6-4AE5-981F-EC0A569E7D4B}" type="presParOf" srcId="{08714E9F-776A-427C-B339-930D858708D5}" destId="{CC4F6DDB-D529-4CB4-8ADF-5F3EBB61314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1649E-F98C-4576-941B-6EBD519F212D}">
      <dsp:nvSpPr>
        <dsp:cNvPr id="0" name=""/>
        <dsp:cNvSpPr/>
      </dsp:nvSpPr>
      <dsp:spPr>
        <a:xfrm>
          <a:off x="4631" y="2548843"/>
          <a:ext cx="1435627" cy="1485958"/>
        </a:xfrm>
        <a:prstGeom prst="roundRect">
          <a:avLst>
            <a:gd name="adj" fmla="val 10000"/>
          </a:avLst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Washing</a:t>
          </a:r>
        </a:p>
      </dsp:txBody>
      <dsp:txXfrm>
        <a:off x="46679" y="2590891"/>
        <a:ext cx="1351531" cy="1401862"/>
      </dsp:txXfrm>
    </dsp:sp>
    <dsp:sp modelId="{5A23EB24-012D-4DFF-A023-CF32B5F8402C}">
      <dsp:nvSpPr>
        <dsp:cNvPr id="0" name=""/>
        <dsp:cNvSpPr/>
      </dsp:nvSpPr>
      <dsp:spPr>
        <a:xfrm>
          <a:off x="1583821" y="3113804"/>
          <a:ext cx="304353" cy="356035"/>
        </a:xfrm>
        <a:prstGeom prst="rightArrow">
          <a:avLst>
            <a:gd name="adj1" fmla="val 60000"/>
            <a:gd name="adj2" fmla="val 50000"/>
          </a:avLst>
        </a:prstGeom>
        <a:solidFill>
          <a:srgbClr val="9933FF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83821" y="3185011"/>
        <a:ext cx="213047" cy="213621"/>
      </dsp:txXfrm>
    </dsp:sp>
    <dsp:sp modelId="{E9C76745-FF8B-435A-B035-F75E172B37AD}">
      <dsp:nvSpPr>
        <dsp:cNvPr id="0" name=""/>
        <dsp:cNvSpPr/>
      </dsp:nvSpPr>
      <dsp:spPr>
        <a:xfrm>
          <a:off x="2014509" y="2548843"/>
          <a:ext cx="1435627" cy="1485958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Crushing</a:t>
          </a:r>
        </a:p>
      </dsp:txBody>
      <dsp:txXfrm>
        <a:off x="2056557" y="2590891"/>
        <a:ext cx="1351531" cy="1401862"/>
      </dsp:txXfrm>
    </dsp:sp>
    <dsp:sp modelId="{879CBE3B-2638-4DFA-9FB9-22FD4024E032}">
      <dsp:nvSpPr>
        <dsp:cNvPr id="0" name=""/>
        <dsp:cNvSpPr/>
      </dsp:nvSpPr>
      <dsp:spPr>
        <a:xfrm>
          <a:off x="3593700" y="3113804"/>
          <a:ext cx="304353" cy="356035"/>
        </a:xfrm>
        <a:prstGeom prst="rightArrow">
          <a:avLst>
            <a:gd name="adj1" fmla="val 60000"/>
            <a:gd name="adj2" fmla="val 50000"/>
          </a:avLst>
        </a:prstGeom>
        <a:solidFill>
          <a:srgbClr val="9933FF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93700" y="3185011"/>
        <a:ext cx="213047" cy="213621"/>
      </dsp:txXfrm>
    </dsp:sp>
    <dsp:sp modelId="{1522C38D-0460-4BD8-ACFF-6476B9625612}">
      <dsp:nvSpPr>
        <dsp:cNvPr id="0" name=""/>
        <dsp:cNvSpPr/>
      </dsp:nvSpPr>
      <dsp:spPr>
        <a:xfrm>
          <a:off x="4024388" y="2548843"/>
          <a:ext cx="1435627" cy="148595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</a:rPr>
            <a:t>Grinding </a:t>
          </a:r>
          <a:r>
            <a:rPr lang="en-US" sz="1800" b="0" kern="1200" baseline="0" dirty="0">
              <a:solidFill>
                <a:schemeClr val="bg1"/>
              </a:solidFill>
            </a:rPr>
            <a:t>(as per </a:t>
          </a:r>
          <a:r>
            <a:rPr lang="en-US" sz="1800" b="1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ASTM C 33 </a:t>
          </a:r>
          <a:r>
            <a:rPr lang="en-US" sz="1800" b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requirement</a:t>
          </a:r>
          <a:r>
            <a:rPr lang="en-US" sz="1800" b="0" kern="1200" baseline="0" dirty="0">
              <a:solidFill>
                <a:schemeClr val="bg1"/>
              </a:solidFill>
            </a:rPr>
            <a:t>)</a:t>
          </a:r>
          <a:endParaRPr lang="en-US" sz="1800" b="0" kern="1200" dirty="0">
            <a:solidFill>
              <a:schemeClr val="bg1"/>
            </a:solidFill>
          </a:endParaRPr>
        </a:p>
      </dsp:txBody>
      <dsp:txXfrm>
        <a:off x="4066436" y="2590891"/>
        <a:ext cx="1351531" cy="1401862"/>
      </dsp:txXfrm>
    </dsp:sp>
    <dsp:sp modelId="{9627226A-C2C9-4CA2-B01B-202F6593E9F5}">
      <dsp:nvSpPr>
        <dsp:cNvPr id="0" name=""/>
        <dsp:cNvSpPr/>
      </dsp:nvSpPr>
      <dsp:spPr>
        <a:xfrm rot="20213339">
          <a:off x="5562146" y="2601976"/>
          <a:ext cx="350388" cy="356035"/>
        </a:xfrm>
        <a:prstGeom prst="rightArrow">
          <a:avLst>
            <a:gd name="adj1" fmla="val 60000"/>
            <a:gd name="adj2" fmla="val 50000"/>
          </a:avLst>
        </a:prstGeom>
        <a:solidFill>
          <a:srgbClr val="9933FF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566364" y="2693813"/>
        <a:ext cx="245272" cy="213621"/>
      </dsp:txXfrm>
    </dsp:sp>
    <dsp:sp modelId="{74915273-8BF8-4D09-B206-46141C104CEF}">
      <dsp:nvSpPr>
        <dsp:cNvPr id="0" name=""/>
        <dsp:cNvSpPr/>
      </dsp:nvSpPr>
      <dsp:spPr>
        <a:xfrm>
          <a:off x="6068070" y="1676674"/>
          <a:ext cx="1435627" cy="1485958"/>
        </a:xfrm>
        <a:prstGeom prst="roundRect">
          <a:avLst>
            <a:gd name="adj" fmla="val 10000"/>
          </a:avLst>
        </a:prstGeom>
        <a:solidFill>
          <a:srgbClr val="00666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Finely Crushed &amp; Mixed with Cement Clinker</a:t>
          </a:r>
        </a:p>
      </dsp:txBody>
      <dsp:txXfrm>
        <a:off x="6110118" y="1718722"/>
        <a:ext cx="1351531" cy="1401862"/>
      </dsp:txXfrm>
    </dsp:sp>
    <dsp:sp modelId="{BB2F3DDD-DBB7-469E-96B9-FFC0D6319228}">
      <dsp:nvSpPr>
        <dsp:cNvPr id="0" name=""/>
        <dsp:cNvSpPr/>
      </dsp:nvSpPr>
      <dsp:spPr>
        <a:xfrm rot="1938912">
          <a:off x="5521454" y="3520153"/>
          <a:ext cx="382523" cy="374745"/>
        </a:xfrm>
        <a:prstGeom prst="rightArrow">
          <a:avLst>
            <a:gd name="adj1" fmla="val 60000"/>
            <a:gd name="adj2" fmla="val 50000"/>
          </a:avLst>
        </a:prstGeom>
        <a:solidFill>
          <a:srgbClr val="9933FF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530160" y="3565053"/>
        <a:ext cx="270100" cy="224847"/>
      </dsp:txXfrm>
    </dsp:sp>
    <dsp:sp modelId="{CC4F6DDB-D529-4CB4-8ADF-5F3EBB613144}">
      <dsp:nvSpPr>
        <dsp:cNvPr id="0" name=""/>
        <dsp:cNvSpPr/>
      </dsp:nvSpPr>
      <dsp:spPr>
        <a:xfrm>
          <a:off x="6079517" y="3406820"/>
          <a:ext cx="1435627" cy="1485958"/>
        </a:xfrm>
        <a:prstGeom prst="roundRect">
          <a:avLst>
            <a:gd name="adj" fmla="val 10000"/>
          </a:avLst>
        </a:prstGeom>
        <a:solidFill>
          <a:srgbClr val="00666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Mixed as Fine Aggregate for Mortar &amp; Concrete</a:t>
          </a:r>
        </a:p>
      </dsp:txBody>
      <dsp:txXfrm>
        <a:off x="6121565" y="3448868"/>
        <a:ext cx="1351531" cy="1401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1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9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033F-F855-4EDC-A00E-7C5553F116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BF08-FD65-4436-8A97-5E91119DB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hyperlink" Target="mailto:limonarif61@gmail.com" TargetMode="External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1.png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diagramData" Target="../diagrams/data1.xml"/><Relationship Id="rId16" Type="http://schemas.openxmlformats.org/officeDocument/2006/relationships/chart" Target="../charts/chart1.xml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4.png"/><Relationship Id="rId24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6.png"/><Relationship Id="rId23" Type="http://schemas.openxmlformats.org/officeDocument/2006/relationships/image" Target="../media/image13.png"/><Relationship Id="rId28" Type="http://schemas.openxmlformats.org/officeDocument/2006/relationships/image" Target="../media/image18.jpg"/><Relationship Id="rId10" Type="http://schemas.openxmlformats.org/officeDocument/2006/relationships/image" Target="../media/image3.png"/><Relationship Id="rId19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Relationship Id="rId14" Type="http://schemas.openxmlformats.org/officeDocument/2006/relationships/hyperlink" Target="mailto:contact@gmail.com" TargetMode="External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CFA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6F4E0B7E-5100-5D8E-B469-F980BF1F0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501947"/>
              </p:ext>
            </p:extLst>
          </p:nvPr>
        </p:nvGraphicFramePr>
        <p:xfrm>
          <a:off x="240906" y="15007253"/>
          <a:ext cx="9484405" cy="658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BCB196E6-023B-5BE4-B8BF-9C01F746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982" y="18158792"/>
            <a:ext cx="4384725" cy="37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A picture containing text, stationary, envelope&#10;&#10;Description automatically generated">
            <a:extLst>
              <a:ext uri="{FF2B5EF4-FFF2-40B4-BE49-F238E27FC236}">
                <a16:creationId xmlns:a16="http://schemas.microsoft.com/office/drawing/2014/main" id="{549AACB9-8234-4DDB-0A8D-BDF82F5CB7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8428"/>
            <a:ext cx="3098800" cy="2854472"/>
          </a:xfrm>
          <a:prstGeom prst="rect">
            <a:avLst/>
          </a:prstGeom>
        </p:spPr>
      </p:pic>
      <p:pic>
        <p:nvPicPr>
          <p:cNvPr id="1044" name="Picture 20" descr="Shape PNG Transparent Images - PNG All">
            <a:extLst>
              <a:ext uri="{FF2B5EF4-FFF2-40B4-BE49-F238E27FC236}">
                <a16:creationId xmlns:a16="http://schemas.microsoft.com/office/drawing/2014/main" id="{9037A09A-8BF1-EA5F-A92F-0C382A52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58" y="-529997"/>
            <a:ext cx="23201706" cy="445459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scene3d>
            <a:camera prst="obliqueTopLeft"/>
            <a:lightRig rig="threePt" dir="t"/>
          </a:scene3d>
        </p:spPr>
      </p:pic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939C403-20F3-1785-4C8E-AB4C70C33D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2" y="222423"/>
            <a:ext cx="3802164" cy="342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9BE16-E0E5-7A57-53C3-F9DA86DDF0BA}"/>
              </a:ext>
            </a:extLst>
          </p:cNvPr>
          <p:cNvSpPr txBox="1"/>
          <p:nvPr/>
        </p:nvSpPr>
        <p:spPr>
          <a:xfrm>
            <a:off x="5418578" y="613874"/>
            <a:ext cx="22291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rPr>
              <a:t>A REVIEW ON INCORPORATING RECYCLED GLASS WASTE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rPr>
              <a:t>IN CONCRETE TO ENHANCE WASTE MANAGEMENT IN BANGLADESH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53E8D-A7C7-5CD6-AE2F-ED6A95BEA48F}"/>
              </a:ext>
            </a:extLst>
          </p:cNvPr>
          <p:cNvSpPr txBox="1"/>
          <p:nvPr/>
        </p:nvSpPr>
        <p:spPr>
          <a:xfrm>
            <a:off x="0" y="2292377"/>
            <a:ext cx="32918400" cy="630942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TEAM CONCRIO</a:t>
            </a:r>
            <a:endParaRPr lang="en-US" sz="3500" b="1" dirty="0">
              <a:solidFill>
                <a:srgbClr val="FFCC66"/>
              </a:solidFill>
              <a:latin typeface="Helve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9CB1E-0D78-3AB4-631B-1ABBF2D78C05}"/>
              </a:ext>
            </a:extLst>
          </p:cNvPr>
          <p:cNvSpPr/>
          <p:nvPr/>
        </p:nvSpPr>
        <p:spPr>
          <a:xfrm>
            <a:off x="102686" y="3079690"/>
            <a:ext cx="8377084" cy="1886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E5F98-8879-B4D3-04F9-00B8289B3D3D}"/>
              </a:ext>
            </a:extLst>
          </p:cNvPr>
          <p:cNvSpPr/>
          <p:nvPr/>
        </p:nvSpPr>
        <p:spPr>
          <a:xfrm>
            <a:off x="8308258" y="3508498"/>
            <a:ext cx="8266473" cy="188682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F2DFF-B5FB-B6C5-B170-F3FF81B537F3}"/>
              </a:ext>
            </a:extLst>
          </p:cNvPr>
          <p:cNvSpPr/>
          <p:nvPr/>
        </p:nvSpPr>
        <p:spPr>
          <a:xfrm>
            <a:off x="22762512" y="8885660"/>
            <a:ext cx="8326904" cy="188682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5B7AA7-CF2F-C8D4-1701-9022BCDC4879}"/>
              </a:ext>
            </a:extLst>
          </p:cNvPr>
          <p:cNvSpPr/>
          <p:nvPr/>
        </p:nvSpPr>
        <p:spPr>
          <a:xfrm>
            <a:off x="24950906" y="3079689"/>
            <a:ext cx="8098943" cy="18868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43840" marR="0" indent="-24384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4384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CBF6-0FB8-AB36-4360-676383478D5C}"/>
              </a:ext>
            </a:extLst>
          </p:cNvPr>
          <p:cNvSpPr txBox="1"/>
          <p:nvPr/>
        </p:nvSpPr>
        <p:spPr>
          <a:xfrm>
            <a:off x="164319" y="4694066"/>
            <a:ext cx="8069162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Helvetica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effectLst/>
                <a:latin typeface="Helvetica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 takes a million years for a glass bottle to decompose in the environment. Various investigations were carried out on the utilization of Recycled Waste Glass (RWG) as </a:t>
            </a:r>
            <a:r>
              <a:rPr lang="en-US" sz="2800" dirty="0">
                <a:latin typeface="Helvetica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fine </a:t>
            </a:r>
            <a:r>
              <a:rPr lang="en-US" sz="2800" dirty="0">
                <a:effectLst/>
                <a:latin typeface="Helvetica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aggregates and partial replacement to Portland cement in cementitious composites. It can also be utilized as a precursor in alkali activated composites on account of the high silica content. The use of waste glass in cementitious composites reduces </a:t>
            </a:r>
            <a:r>
              <a:rPr lang="en-US" sz="2800" dirty="0">
                <a:solidFill>
                  <a:schemeClr val="accent1"/>
                </a:solidFill>
                <a:effectLst/>
                <a:latin typeface="Helvetica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the energy consumption, natural raw materials and CO</a:t>
            </a:r>
            <a:r>
              <a:rPr lang="en-US" sz="2800" baseline="-25000" dirty="0">
                <a:solidFill>
                  <a:schemeClr val="accent1"/>
                </a:solidFill>
                <a:effectLst/>
                <a:latin typeface="Helvetica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chemeClr val="accent1"/>
                </a:solidFill>
                <a:effectLst/>
                <a:latin typeface="Helvetica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 emission </a:t>
            </a:r>
            <a:r>
              <a:rPr lang="en-US" sz="2800" b="1" baseline="30000" dirty="0">
                <a:solidFill>
                  <a:srgbClr val="FF0000"/>
                </a:solidFill>
                <a:effectLst/>
                <a:latin typeface="Helvetica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[1]</a:t>
            </a:r>
            <a:endParaRPr lang="en-US" sz="2800" b="1" baseline="30000" dirty="0">
              <a:solidFill>
                <a:srgbClr val="FF0000"/>
              </a:solidFill>
              <a:latin typeface="Helvetica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62211B-45CB-2A4B-3050-8BEE2EFAE785}"/>
              </a:ext>
            </a:extLst>
          </p:cNvPr>
          <p:cNvSpPr txBox="1"/>
          <p:nvPr/>
        </p:nvSpPr>
        <p:spPr>
          <a:xfrm>
            <a:off x="3620288" y="15742126"/>
            <a:ext cx="1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349A49-BB13-70E2-EC41-B37C04F9CD77}"/>
              </a:ext>
            </a:extLst>
          </p:cNvPr>
          <p:cNvSpPr txBox="1"/>
          <p:nvPr/>
        </p:nvSpPr>
        <p:spPr>
          <a:xfrm>
            <a:off x="156299" y="10785869"/>
            <a:ext cx="80349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Investigate the effect of the incorporation of glass as fine aggregates.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Use of glass waste as cementitious material.</a:t>
            </a:r>
            <a:endParaRPr lang="en-US" sz="2800" dirty="0">
              <a:effectLst/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sz="2800" dirty="0"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xamine thermal influence at low and high temperatures.</a:t>
            </a:r>
            <a:endParaRPr lang="en-US" sz="2800" dirty="0"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7E420A-E98E-488F-86DB-09C84D0FEA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92" y="16989042"/>
            <a:ext cx="8257032" cy="428091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43A5CA5-F116-431A-ACDF-DB6D02A4452C}"/>
              </a:ext>
            </a:extLst>
          </p:cNvPr>
          <p:cNvSpPr txBox="1"/>
          <p:nvPr/>
        </p:nvSpPr>
        <p:spPr>
          <a:xfrm>
            <a:off x="8338436" y="15613920"/>
            <a:ext cx="8257032" cy="1292662"/>
          </a:xfrm>
          <a:prstGeom prst="rect">
            <a:avLst/>
          </a:prstGeom>
          <a:solidFill>
            <a:srgbClr val="4B51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Expansion due to Alkali–silica reaction (ASR):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Decreases rate of expansion with increase of % RWG</a:t>
            </a:r>
            <a:r>
              <a:rPr lang="en-US" sz="2600" b="1" baseline="30000" dirty="0">
                <a:solidFill>
                  <a:srgbClr val="FF7C8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</a:t>
            </a:r>
            <a:endParaRPr lang="en-US" sz="2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62D45D-939E-4239-9D7A-1E86FA3FCBB0}"/>
              </a:ext>
            </a:extLst>
          </p:cNvPr>
          <p:cNvSpPr txBox="1"/>
          <p:nvPr/>
        </p:nvSpPr>
        <p:spPr>
          <a:xfrm>
            <a:off x="16769674" y="16991136"/>
            <a:ext cx="8116991" cy="1292662"/>
          </a:xfrm>
          <a:prstGeom prst="rect">
            <a:avLst/>
          </a:prstGeom>
          <a:solidFill>
            <a:srgbClr val="4B51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chloride permeability test: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Increases due to the lower porosity and permeability of glass particles </a:t>
            </a:r>
            <a:r>
              <a:rPr lang="en-US" sz="2600" b="1" baseline="30000" dirty="0">
                <a:solidFill>
                  <a:srgbClr val="FF7C8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</a:t>
            </a:r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9D6CE-B388-4F35-9BCD-6D17D14A37FF}"/>
              </a:ext>
            </a:extLst>
          </p:cNvPr>
          <p:cNvSpPr txBox="1"/>
          <p:nvPr/>
        </p:nvSpPr>
        <p:spPr>
          <a:xfrm>
            <a:off x="25039856" y="12450890"/>
            <a:ext cx="777313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[1]	H. Hamada, A. </a:t>
            </a:r>
            <a:r>
              <a:rPr lang="en-US" sz="2400" dirty="0" err="1">
                <a:latin typeface="Helvetica" pitchFamily="2" charset="0"/>
                <a:cs typeface="Arial" panose="020B0604020202020204" pitchFamily="34" charset="0"/>
              </a:rPr>
              <a:t>Alattar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, B. </a:t>
            </a:r>
            <a:r>
              <a:rPr lang="en-US" sz="2400" dirty="0" err="1">
                <a:latin typeface="Helvetica" pitchFamily="2" charset="0"/>
                <a:cs typeface="Arial" panose="020B0604020202020204" pitchFamily="34" charset="0"/>
              </a:rPr>
              <a:t>Tayeh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, F. Yahaya, and B. Thomas, “Effect of recycled waste glass on the properties of high-performance concrete: A critical review.” </a:t>
            </a:r>
          </a:p>
          <a:p>
            <a:pPr algn="just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[2]	</a:t>
            </a:r>
            <a:r>
              <a:rPr lang="en-US" sz="2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K. H. Tan and H. Du, “Use of waste glass as sand in mortar: Part I – Fresh, mechanical and durability properties.” </a:t>
            </a:r>
          </a:p>
          <a:p>
            <a:pPr algn="just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[3] A. </a:t>
            </a:r>
            <a:r>
              <a:rPr lang="en-US" sz="2400" dirty="0" err="1">
                <a:latin typeface="Helvetica" pitchFamily="2" charset="0"/>
                <a:cs typeface="Arial" panose="020B0604020202020204" pitchFamily="34" charset="0"/>
              </a:rPr>
              <a:t>Tuaum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, S. </a:t>
            </a:r>
            <a:r>
              <a:rPr lang="en-US" sz="2400" dirty="0" err="1">
                <a:latin typeface="Helvetica" pitchFamily="2" charset="0"/>
                <a:cs typeface="Arial" panose="020B0604020202020204" pitchFamily="34" charset="0"/>
              </a:rPr>
              <a:t>Shitote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, and W. </a:t>
            </a:r>
            <a:r>
              <a:rPr lang="en-US" sz="2400" dirty="0" err="1">
                <a:latin typeface="Helvetica" pitchFamily="2" charset="0"/>
                <a:cs typeface="Arial" panose="020B0604020202020204" pitchFamily="34" charset="0"/>
              </a:rPr>
              <a:t>Oyawa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, “Experimental Study of Self-Compacting Mortar Incorporating Recycled Glass Aggregate.”</a:t>
            </a:r>
          </a:p>
          <a:p>
            <a:pPr algn="just"/>
            <a:r>
              <a:rPr lang="en-US" sz="2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[4] A. S. </a:t>
            </a:r>
            <a:r>
              <a:rPr lang="en-US" sz="2400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khalil</a:t>
            </a:r>
            <a:r>
              <a:rPr lang="en-US" sz="2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M. A. Mahmoud, A. AL-</a:t>
            </a:r>
            <a:r>
              <a:rPr lang="en-US" sz="2400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Hathal</a:t>
            </a:r>
            <a:r>
              <a:rPr lang="en-US" sz="2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M. K. Jawad, and B. M. </a:t>
            </a:r>
            <a:r>
              <a:rPr lang="en-US" sz="2400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Mozahim</a:t>
            </a:r>
            <a:r>
              <a:rPr lang="en-US" sz="2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“The effect of replaced recycled glass on thermal conductivity and compression properties of cement.”</a:t>
            </a:r>
          </a:p>
          <a:p>
            <a:pPr algn="just"/>
            <a:endParaRPr lang="en-US" sz="2600" dirty="0">
              <a:latin typeface="Helvetica" pitchFamily="2" charset="0"/>
              <a:cs typeface="Arial" panose="020B0604020202020204" pitchFamily="34" charset="0"/>
            </a:endParaRPr>
          </a:p>
          <a:p>
            <a:pPr algn="just"/>
            <a:endParaRPr lang="en-US" sz="2600" dirty="0">
              <a:latin typeface="Helvetica" pitchFamily="2" charset="0"/>
              <a:cs typeface="Arial" panose="020B0604020202020204" pitchFamily="34" charset="0"/>
            </a:endParaRPr>
          </a:p>
          <a:p>
            <a:pPr algn="just"/>
            <a:endParaRPr lang="en-US" sz="2600" dirty="0">
              <a:latin typeface="Helvetica" pitchFamily="2" charset="0"/>
              <a:cs typeface="Arial" panose="020B0604020202020204" pitchFamily="34" charset="0"/>
            </a:endParaRPr>
          </a:p>
          <a:p>
            <a:pPr algn="just"/>
            <a:endParaRPr lang="en-US" sz="26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C35BB-09BC-4214-ADFA-DA8783397FA5}"/>
              </a:ext>
            </a:extLst>
          </p:cNvPr>
          <p:cNvSpPr txBox="1"/>
          <p:nvPr/>
        </p:nvSpPr>
        <p:spPr>
          <a:xfrm>
            <a:off x="16269792" y="19913751"/>
            <a:ext cx="8303963" cy="52322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1EB678-C903-462C-9B4A-DAF19670F6B5}"/>
              </a:ext>
            </a:extLst>
          </p:cNvPr>
          <p:cNvSpPr txBox="1"/>
          <p:nvPr/>
        </p:nvSpPr>
        <p:spPr>
          <a:xfrm>
            <a:off x="24978838" y="4656609"/>
            <a:ext cx="7773133" cy="236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Satisfactory in compressive strength, up to 20-25% mix ratio in fine aggregate.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Better performance on expansion due to ASR and Chloride Attack 20-30%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More efficient in thermal insulation.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3D3B61-6E40-44BA-A17C-D34011009E7F}"/>
              </a:ext>
            </a:extLst>
          </p:cNvPr>
          <p:cNvSpPr txBox="1"/>
          <p:nvPr/>
        </p:nvSpPr>
        <p:spPr>
          <a:xfrm>
            <a:off x="24980948" y="8298933"/>
            <a:ext cx="7773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Helvetica" pitchFamily="2" charset="0"/>
                <a:cs typeface="Arial" panose="020B0604020202020204" pitchFamily="34" charset="0"/>
              </a:rPr>
              <a:t>In Bangladesh, following wastes can be incorporated: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Helvetica" pitchFamily="2" charset="0"/>
                <a:cs typeface="Arial" panose="020B0604020202020204" pitchFamily="34" charset="0"/>
              </a:rPr>
              <a:t>Electric bulbs,</a:t>
            </a:r>
            <a:r>
              <a:rPr lang="en-US" sz="2800" dirty="0"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Helvetica" pitchFamily="2" charset="0"/>
                <a:cs typeface="Arial" panose="020B0604020202020204" pitchFamily="34" charset="0"/>
              </a:rPr>
              <a:t>pharmaceutical</a:t>
            </a:r>
            <a:r>
              <a:rPr lang="en-US" sz="2800" dirty="0">
                <a:latin typeface="Helvetica" pitchFamily="2" charset="0"/>
                <a:cs typeface="Arial" panose="020B0604020202020204" pitchFamily="34" charset="0"/>
              </a:rPr>
              <a:t> glass wastes.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  <a:cs typeface="Arial" panose="020B0604020202020204" pitchFamily="34" charset="0"/>
              </a:rPr>
              <a:t>Mirrors, </a:t>
            </a:r>
            <a:r>
              <a:rPr lang="en-US" sz="2800" dirty="0">
                <a:solidFill>
                  <a:srgbClr val="0070C0"/>
                </a:solidFill>
                <a:latin typeface="Helvetica" pitchFamily="2" charset="0"/>
                <a:cs typeface="Arial" panose="020B0604020202020204" pitchFamily="34" charset="0"/>
              </a:rPr>
              <a:t>beverage bottles </a:t>
            </a:r>
            <a:r>
              <a:rPr lang="en-US" sz="2800" dirty="0">
                <a:latin typeface="Helvetica" pitchFamily="2" charset="0"/>
                <a:cs typeface="Arial" panose="020B0604020202020204" pitchFamily="34" charset="0"/>
              </a:rPr>
              <a:t>and daily produced glass wastes.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  <a:cs typeface="Arial" panose="020B0604020202020204" pitchFamily="34" charset="0"/>
              </a:rPr>
              <a:t>Produced glass </a:t>
            </a:r>
            <a:r>
              <a:rPr lang="en-US" sz="2800" dirty="0">
                <a:solidFill>
                  <a:srgbClr val="0070C0"/>
                </a:solidFill>
                <a:latin typeface="Helvetica" pitchFamily="2" charset="0"/>
                <a:cs typeface="Arial" panose="020B0604020202020204" pitchFamily="34" charset="0"/>
              </a:rPr>
              <a:t>e-wastes</a:t>
            </a:r>
            <a:r>
              <a:rPr lang="en-US" sz="2800" dirty="0">
                <a:latin typeface="Helvetica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83881E-D1A5-43D8-8E70-A9281F39131F}"/>
              </a:ext>
            </a:extLst>
          </p:cNvPr>
          <p:cNvSpPr txBox="1"/>
          <p:nvPr/>
        </p:nvSpPr>
        <p:spPr>
          <a:xfrm>
            <a:off x="197542" y="15129018"/>
            <a:ext cx="809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  <a:cs typeface="Arial" panose="020B0604020202020204" pitchFamily="34" charset="0"/>
              </a:rPr>
              <a:t>Soda–lime waste glass, colored waste glass, e-waste glass materials.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  <a:cs typeface="Arial" panose="020B0604020202020204" pitchFamily="34" charset="0"/>
              </a:rPr>
              <a:t>Natural sand, cement, additive pozzolans,</a:t>
            </a:r>
          </a:p>
          <a:p>
            <a:pPr algn="just"/>
            <a:endParaRPr lang="en-US" sz="28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4D123-1AB9-D19E-D8BD-30DBFCED1A20}"/>
              </a:ext>
            </a:extLst>
          </p:cNvPr>
          <p:cNvSpPr txBox="1"/>
          <p:nvPr/>
        </p:nvSpPr>
        <p:spPr>
          <a:xfrm>
            <a:off x="2420153" y="3955373"/>
            <a:ext cx="36991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2A75B8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Background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412A6-D205-6925-C181-0E06E5398E48}"/>
              </a:ext>
            </a:extLst>
          </p:cNvPr>
          <p:cNvSpPr txBox="1"/>
          <p:nvPr/>
        </p:nvSpPr>
        <p:spPr>
          <a:xfrm>
            <a:off x="2519439" y="9964242"/>
            <a:ext cx="29986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2A75B8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E4CBB-FACE-E180-D108-D13D2BD9C07F}"/>
              </a:ext>
            </a:extLst>
          </p:cNvPr>
          <p:cNvSpPr txBox="1"/>
          <p:nvPr/>
        </p:nvSpPr>
        <p:spPr>
          <a:xfrm>
            <a:off x="1140186" y="14191522"/>
            <a:ext cx="632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2A75B8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Methods &amp; Materials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B0871-E715-A48E-333D-E2355E580C44}"/>
              </a:ext>
            </a:extLst>
          </p:cNvPr>
          <p:cNvSpPr txBox="1"/>
          <p:nvPr/>
        </p:nvSpPr>
        <p:spPr>
          <a:xfrm>
            <a:off x="27433341" y="3934891"/>
            <a:ext cx="27238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>
                <a:solidFill>
                  <a:srgbClr val="2A75B8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Conclusion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BDBCF9-6860-C729-22D6-A64D0D892E53}"/>
              </a:ext>
            </a:extLst>
          </p:cNvPr>
          <p:cNvSpPr txBox="1"/>
          <p:nvPr/>
        </p:nvSpPr>
        <p:spPr>
          <a:xfrm>
            <a:off x="27337225" y="7459730"/>
            <a:ext cx="3078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>
                <a:solidFill>
                  <a:srgbClr val="2A75B8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0F09E9-9131-D6F1-6B57-EBC89E5F7890}"/>
              </a:ext>
            </a:extLst>
          </p:cNvPr>
          <p:cNvSpPr txBox="1"/>
          <p:nvPr/>
        </p:nvSpPr>
        <p:spPr>
          <a:xfrm>
            <a:off x="27413452" y="11466873"/>
            <a:ext cx="27661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>
                <a:solidFill>
                  <a:srgbClr val="2A75B8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References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EC63F-F4A0-A270-6538-59A6AF65C95E}"/>
              </a:ext>
            </a:extLst>
          </p:cNvPr>
          <p:cNvSpPr txBox="1"/>
          <p:nvPr/>
        </p:nvSpPr>
        <p:spPr>
          <a:xfrm>
            <a:off x="27709883" y="17590066"/>
            <a:ext cx="22365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>
                <a:solidFill>
                  <a:srgbClr val="2A75B8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Contacts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2177D-ADDA-86A2-85B5-815F2E8BDAC5}"/>
              </a:ext>
            </a:extLst>
          </p:cNvPr>
          <p:cNvSpPr txBox="1"/>
          <p:nvPr/>
        </p:nvSpPr>
        <p:spPr>
          <a:xfrm>
            <a:off x="24642083" y="18319776"/>
            <a:ext cx="784425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"/>
                <a:cs typeface="Times New Roman" panose="02020603050405020304" pitchFamily="18" charset="0"/>
                <a:hlinkClick r:id="rId13"/>
              </a:rPr>
              <a:t>limonarif61@gmail.com</a:t>
            </a:r>
            <a:endParaRPr lang="en-US" sz="2800" dirty="0">
              <a:latin typeface="Helve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Helve"/>
                <a:cs typeface="Times New Roman" panose="02020603050405020304" pitchFamily="18" charset="0"/>
                <a:hlinkClick r:id="rId14"/>
              </a:rPr>
              <a:t>mdkawsar.ce@gmail.com </a:t>
            </a:r>
            <a:endParaRPr lang="en-US" sz="2800" dirty="0">
              <a:latin typeface="Helve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Helve"/>
                <a:cs typeface="Times New Roman" panose="02020603050405020304" pitchFamily="18" charset="0"/>
                <a:hlinkClick r:id="rId14"/>
              </a:rPr>
              <a:t>sijan002@gmail.com</a:t>
            </a:r>
            <a:endParaRPr lang="en-US" sz="2800" dirty="0">
              <a:latin typeface="Helve"/>
              <a:cs typeface="Times New Roman" panose="02020603050405020304" pitchFamily="18" charset="0"/>
            </a:endParaRPr>
          </a:p>
        </p:txBody>
      </p:sp>
      <p:pic>
        <p:nvPicPr>
          <p:cNvPr id="60" name="Picture 59" descr="A picture containing text, stationary, envelope&#10;&#10;Description automatically generated">
            <a:extLst>
              <a:ext uri="{FF2B5EF4-FFF2-40B4-BE49-F238E27FC236}">
                <a16:creationId xmlns:a16="http://schemas.microsoft.com/office/drawing/2014/main" id="{EF17E905-12B1-6EBE-28D4-79308C190E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397710" y="33971"/>
            <a:ext cx="3573514" cy="3291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DA176-326B-77EC-5A82-2BBC7BB030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327" y="18260955"/>
            <a:ext cx="8103338" cy="3038747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1EEFE33-0F7F-0762-758C-C4E8BDF90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046426"/>
              </p:ext>
            </p:extLst>
          </p:nvPr>
        </p:nvGraphicFramePr>
        <p:xfrm>
          <a:off x="8278708" y="4804933"/>
          <a:ext cx="8257032" cy="4266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E5AC46E-16D3-799E-1434-51C04B1D6443}"/>
              </a:ext>
            </a:extLst>
          </p:cNvPr>
          <p:cNvSpPr txBox="1"/>
          <p:nvPr/>
        </p:nvSpPr>
        <p:spPr>
          <a:xfrm>
            <a:off x="8427003" y="3926959"/>
            <a:ext cx="8257032" cy="492443"/>
          </a:xfrm>
          <a:prstGeom prst="rect">
            <a:avLst/>
          </a:prstGeom>
          <a:solidFill>
            <a:srgbClr val="4B51A7"/>
          </a:solidFill>
        </p:spPr>
        <p:txBody>
          <a:bodyPr wrap="square" rtlCol="0">
            <a:spAutoFit/>
          </a:bodyPr>
          <a:lstStyle/>
          <a:p>
            <a:pPr algn="ctr" rtl="0">
              <a:defRPr sz="2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6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Chemical Percentages of Glass Materials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0E7094-0459-0C40-C338-F5606D106E38}"/>
              </a:ext>
            </a:extLst>
          </p:cNvPr>
          <p:cNvSpPr txBox="1"/>
          <p:nvPr/>
        </p:nvSpPr>
        <p:spPr>
          <a:xfrm>
            <a:off x="16791364" y="3905276"/>
            <a:ext cx="8102832" cy="1692771"/>
          </a:xfrm>
          <a:prstGeom prst="rect">
            <a:avLst/>
          </a:prstGeom>
          <a:solidFill>
            <a:srgbClr val="4B51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Compressive and flexural strength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Compressive and flexural  strength of concrete comprising (&lt;0.60 mm) waste glass achieve satisfactory </a:t>
            </a:r>
            <a:r>
              <a:rPr lang="en-US" sz="2600" b="1" baseline="30000" dirty="0">
                <a:solidFill>
                  <a:srgbClr val="FF7C8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</a:t>
            </a:r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B7B500-463E-377E-93DD-15FB16372035}"/>
              </a:ext>
            </a:extLst>
          </p:cNvPr>
          <p:cNvSpPr txBox="1"/>
          <p:nvPr/>
        </p:nvSpPr>
        <p:spPr>
          <a:xfrm>
            <a:off x="8427003" y="10151309"/>
            <a:ext cx="8257032" cy="1292662"/>
          </a:xfrm>
          <a:prstGeom prst="rect">
            <a:avLst/>
          </a:prstGeom>
          <a:solidFill>
            <a:srgbClr val="4B51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Workability: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Increases up to 20% RWG as fine aggregate and then decreases </a:t>
            </a:r>
            <a:r>
              <a:rPr lang="en-US" sz="2600" b="1" baseline="30000" dirty="0">
                <a:solidFill>
                  <a:srgbClr val="FF7C8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</a:t>
            </a:r>
            <a:endParaRPr lang="en-US" sz="2600" dirty="0">
              <a:solidFill>
                <a:srgbClr val="FF7C8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5D78EBA-3A3A-EF01-BA6D-83015860C6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36" y="11616609"/>
            <a:ext cx="8257032" cy="376247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8C15FCD-AFB9-0DB4-5515-CB2D7DDB4795}"/>
              </a:ext>
            </a:extLst>
          </p:cNvPr>
          <p:cNvSpPr txBox="1"/>
          <p:nvPr/>
        </p:nvSpPr>
        <p:spPr>
          <a:xfrm>
            <a:off x="11454387" y="9315692"/>
            <a:ext cx="18966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>
                <a:solidFill>
                  <a:srgbClr val="2A75B8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Results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C1DA7FC-AEE7-A8D2-33A3-91D582216A3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30" y="5618475"/>
            <a:ext cx="8090866" cy="31342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0B9A3EB-2128-63CF-A410-9C29CE89840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899" y="8790872"/>
            <a:ext cx="8138831" cy="367438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B6BB8F00-A8F8-5AB1-015F-7042AF9C4ED2}"/>
              </a:ext>
            </a:extLst>
          </p:cNvPr>
          <p:cNvSpPr txBox="1"/>
          <p:nvPr/>
        </p:nvSpPr>
        <p:spPr>
          <a:xfrm>
            <a:off x="16791364" y="12561268"/>
            <a:ext cx="8098943" cy="892552"/>
          </a:xfrm>
          <a:prstGeom prst="rect">
            <a:avLst/>
          </a:prstGeom>
          <a:solidFill>
            <a:srgbClr val="4B51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Thermal Conductivity: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Decreases with increase of mix ratios </a:t>
            </a:r>
            <a:r>
              <a:rPr lang="en-US" sz="2600" b="1" baseline="30000" dirty="0">
                <a:solidFill>
                  <a:srgbClr val="FF7C8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[4]</a:t>
            </a:r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1028" name="Picture 2" descr="aim, bullseye, goal, objective, plan, target ">
            <a:extLst>
              <a:ext uri="{FF2B5EF4-FFF2-40B4-BE49-F238E27FC236}">
                <a16:creationId xmlns:a16="http://schemas.microsoft.com/office/drawing/2014/main" id="{56216BB2-C1E5-A096-B4FC-AAA7C642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46" y="9912206"/>
            <a:ext cx="590717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8" descr="business, survey, research, collect, question, exploratory, ask ">
            <a:extLst>
              <a:ext uri="{FF2B5EF4-FFF2-40B4-BE49-F238E27FC236}">
                <a16:creationId xmlns:a16="http://schemas.microsoft.com/office/drawing/2014/main" id="{8EDC14BF-D20E-1D21-FA7C-35FE3E07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16" y="14229971"/>
            <a:ext cx="590717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alytics, graph, monitoring ">
            <a:extLst>
              <a:ext uri="{FF2B5EF4-FFF2-40B4-BE49-F238E27FC236}">
                <a16:creationId xmlns:a16="http://schemas.microsoft.com/office/drawing/2014/main" id="{3BC8B21C-F9EB-4689-D075-52E7CFEDB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808" y="9396996"/>
            <a:ext cx="562441" cy="5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ications, mobile application, software ">
            <a:extLst>
              <a:ext uri="{FF2B5EF4-FFF2-40B4-BE49-F238E27FC236}">
                <a16:creationId xmlns:a16="http://schemas.microsoft.com/office/drawing/2014/main" id="{BB8F3148-1359-A86A-69E8-BFAF7F41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875" y="7465899"/>
            <a:ext cx="585216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reativity, conclusion, idea, education, invention ">
            <a:extLst>
              <a:ext uri="{FF2B5EF4-FFF2-40B4-BE49-F238E27FC236}">
                <a16:creationId xmlns:a16="http://schemas.microsoft.com/office/drawing/2014/main" id="{336B9163-FA24-EECC-F74E-D61DB5BA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151" y="3937875"/>
            <a:ext cx="585216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plain, gnostic, idea, knowledge, theory ">
            <a:extLst>
              <a:ext uri="{FF2B5EF4-FFF2-40B4-BE49-F238E27FC236}">
                <a16:creationId xmlns:a16="http://schemas.microsoft.com/office/drawing/2014/main" id="{1E043E6A-D5DB-0DD1-48D7-A3440CA5A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54" y="3855326"/>
            <a:ext cx="590717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order, citation, extract, indications, poster, quote, reference ">
            <a:extLst>
              <a:ext uri="{FF2B5EF4-FFF2-40B4-BE49-F238E27FC236}">
                <a16:creationId xmlns:a16="http://schemas.microsoft.com/office/drawing/2014/main" id="{7AD9F197-316A-DF46-A99D-7AB9F20F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578" y="11520874"/>
            <a:ext cx="585216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ddress, contact, email ">
            <a:extLst>
              <a:ext uri="{FF2B5EF4-FFF2-40B4-BE49-F238E27FC236}">
                <a16:creationId xmlns:a16="http://schemas.microsoft.com/office/drawing/2014/main" id="{949665E7-6E1C-6533-AA25-FFF5306F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4940" y="17658391"/>
            <a:ext cx="548293" cy="5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utoShape 28">
            <a:extLst>
              <a:ext uri="{FF2B5EF4-FFF2-40B4-BE49-F238E27FC236}">
                <a16:creationId xmlns:a16="http://schemas.microsoft.com/office/drawing/2014/main" id="{75F64FAD-FDCC-73FA-8D2F-0E7AB826F9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88373" y="110784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30">
            <a:extLst>
              <a:ext uri="{FF2B5EF4-FFF2-40B4-BE49-F238E27FC236}">
                <a16:creationId xmlns:a16="http://schemas.microsoft.com/office/drawing/2014/main" id="{625EB925-C8EB-E89D-4722-47A71CE7B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40773" y="112308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040" descr="Chart, line chart">
            <a:extLst>
              <a:ext uri="{FF2B5EF4-FFF2-40B4-BE49-F238E27FC236}">
                <a16:creationId xmlns:a16="http://schemas.microsoft.com/office/drawing/2014/main" id="{8949869A-87D9-9BBB-F512-D8073187D86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577" y="13480140"/>
            <a:ext cx="8060087" cy="3383537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D0903836-98A4-842F-77D3-AD10718CFD97}"/>
              </a:ext>
            </a:extLst>
          </p:cNvPr>
          <p:cNvSpPr txBox="1"/>
          <p:nvPr/>
        </p:nvSpPr>
        <p:spPr>
          <a:xfrm>
            <a:off x="25492045" y="20468294"/>
            <a:ext cx="2070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50"/>
              </a:spcAft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for more information</a:t>
            </a:r>
          </a:p>
        </p:txBody>
      </p:sp>
      <p:pic>
        <p:nvPicPr>
          <p:cNvPr id="1058" name="Picture 32">
            <a:extLst>
              <a:ext uri="{FF2B5EF4-FFF2-40B4-BE49-F238E27FC236}">
                <a16:creationId xmlns:a16="http://schemas.microsoft.com/office/drawing/2014/main" id="{E88E2B5D-BC5C-C231-A120-FAFC6B92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764" y="426644"/>
            <a:ext cx="3155188" cy="31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70D4CCC2-E13E-6710-2BE5-2017268988F0}"/>
              </a:ext>
            </a:extLst>
          </p:cNvPr>
          <p:cNvSpPr txBox="1"/>
          <p:nvPr/>
        </p:nvSpPr>
        <p:spPr>
          <a:xfrm>
            <a:off x="7018752" y="2925678"/>
            <a:ext cx="186896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Md. </a:t>
            </a:r>
            <a:r>
              <a:rPr lang="en-US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Kawsar</a:t>
            </a: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Ahmed, </a:t>
            </a:r>
            <a:r>
              <a:rPr lang="en-US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Ariful</a:t>
            </a: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Islam, Tanvir Ahmed Sijan</a:t>
            </a:r>
          </a:p>
        </p:txBody>
      </p:sp>
      <p:pic>
        <p:nvPicPr>
          <p:cNvPr id="1064" name="Picture 1063">
            <a:extLst>
              <a:ext uri="{FF2B5EF4-FFF2-40B4-BE49-F238E27FC236}">
                <a16:creationId xmlns:a16="http://schemas.microsoft.com/office/drawing/2014/main" id="{89EE0669-2FE8-2CEA-9F91-3843D8E211C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7547052" y="20052196"/>
            <a:ext cx="1559424" cy="15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7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wrap="square" rtlCol="0">
        <a:spAutoFit/>
      </a:bodyPr>
      <a:lstStyle>
        <a:defPPr algn="ctr">
          <a:defRPr sz="4400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66B3C189048419BB4DF15E983FAF9" ma:contentTypeVersion="12" ma:contentTypeDescription="Create a new document." ma:contentTypeScope="" ma:versionID="452b2ee13744db9316e2891b1ec5cc03">
  <xsd:schema xmlns:xsd="http://www.w3.org/2001/XMLSchema" xmlns:xs="http://www.w3.org/2001/XMLSchema" xmlns:p="http://schemas.microsoft.com/office/2006/metadata/properties" xmlns:ns3="9db203b6-cd1c-4233-bf82-baa8eb7e2b95" xmlns:ns4="838b4f81-6b96-4e76-b182-3799167b6b5e" targetNamespace="http://schemas.microsoft.com/office/2006/metadata/properties" ma:root="true" ma:fieldsID="2cc0e196e70487d2313c2de9fb42a195" ns3:_="" ns4:_="">
    <xsd:import namespace="9db203b6-cd1c-4233-bf82-baa8eb7e2b95"/>
    <xsd:import namespace="838b4f81-6b96-4e76-b182-3799167b6b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03b6-cd1c-4233-bf82-baa8eb7e2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b4f81-6b96-4e76-b182-3799167b6b5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CB406F-E3B8-46A7-9B11-87EF0A55EA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A8572B-CAE0-4643-9288-A2553A7D2A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203b6-cd1c-4233-bf82-baa8eb7e2b95"/>
    <ds:schemaRef ds:uri="838b4f81-6b96-4e76-b182-3799167b6b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246048-7A6B-4F3B-A882-68A0988BAD01}">
  <ds:schemaRefs>
    <ds:schemaRef ds:uri="http://purl.org/dc/elements/1.1/"/>
    <ds:schemaRef ds:uri="9db203b6-cd1c-4233-bf82-baa8eb7e2b9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838b4f81-6b96-4e76-b182-3799167b6b5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534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Helve</vt:lpstr>
      <vt:lpstr>Helvetica</vt:lpstr>
      <vt:lpstr>Open Sans</vt:lpstr>
      <vt:lpstr>Open Sans Extrabold</vt:lpstr>
      <vt:lpstr>Times New Roman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 Sijan</dc:creator>
  <cp:lastModifiedBy>1904103 - Md. Kawsar Ahmed</cp:lastModifiedBy>
  <cp:revision>89</cp:revision>
  <cp:lastPrinted>2022-08-21T20:07:17Z</cp:lastPrinted>
  <dcterms:created xsi:type="dcterms:W3CDTF">2022-08-21T19:34:55Z</dcterms:created>
  <dcterms:modified xsi:type="dcterms:W3CDTF">2022-08-24T04:26:01Z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0x0101003F766B3C189048419BB4DF15E983FAF9</vt:lpwstr>
  </property>
</Properties>
</file>