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C62"/>
    <a:srgbClr val="118AB2"/>
    <a:srgbClr val="595959"/>
    <a:srgbClr val="4F4940"/>
    <a:srgbClr val="EE416B"/>
    <a:srgbClr val="E5446A"/>
    <a:srgbClr val="FFD166"/>
    <a:srgbClr val="DD4166"/>
    <a:srgbClr val="C53B5B"/>
    <a:srgbClr val="DB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91" autoAdjust="0"/>
    <p:restoredTop sz="94434" autoAdjust="0"/>
  </p:normalViewPr>
  <p:slideViewPr>
    <p:cSldViewPr snapToGrid="0">
      <p:cViewPr>
        <p:scale>
          <a:sx n="33" d="100"/>
          <a:sy n="33" d="100"/>
        </p:scale>
        <p:origin x="-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8.6828759246658463E-2"/>
          <c:y val="1.83022250749994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Reduction (t eq. C)</c:v>
                </c:pt>
              </c:strCache>
            </c:strRef>
          </c:tx>
          <c:spPr>
            <a:gradFill>
              <a:gsLst>
                <a:gs pos="0">
                  <a:srgbClr val="073A4B"/>
                </a:gs>
                <a:gs pos="100000">
                  <a:srgbClr val="118AB2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Case #1 (Dynamic Comcation)</c:v>
                </c:pt>
                <c:pt idx="1">
                  <c:v>Case #2 (CMC)</c:v>
                </c:pt>
                <c:pt idx="2">
                  <c:v>Case #3 (SB Wall)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160</c:v>
                </c:pt>
                <c:pt idx="1">
                  <c:v>1840</c:v>
                </c:pt>
                <c:pt idx="2">
                  <c:v>1855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D-47DF-85AC-88AFF4FC9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495215"/>
        <c:axId val="417491887"/>
      </c:barChart>
      <c:catAx>
        <c:axId val="4174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417491887"/>
        <c:crosses val="autoZero"/>
        <c:auto val="1"/>
        <c:lblAlgn val="ctr"/>
        <c:lblOffset val="100"/>
        <c:noMultiLvlLbl val="0"/>
      </c:catAx>
      <c:valAx>
        <c:axId val="41749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41749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3000" b="1" dirty="0"/>
          </a:p>
        </c:rich>
      </c:tx>
      <c:layout>
        <c:manualLayout>
          <c:xMode val="edge"/>
          <c:yMode val="edge"/>
          <c:x val="0.13880905639785593"/>
          <c:y val="9.99768714922484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632279458604185E-2"/>
          <c:y val="0.12587296976324938"/>
          <c:w val="0.734261434123894"/>
          <c:h val="0.799582899641012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rgbClr val="FFD166"/>
            </a:solidFill>
            <a:ln>
              <a:solidFill>
                <a:srgbClr val="FFC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D166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5E-430A-BBDA-4749A575DB91}"/>
              </c:ext>
            </c:extLst>
          </c:dPt>
          <c:dPt>
            <c:idx val="1"/>
            <c:invertIfNegative val="0"/>
            <c:bubble3D val="0"/>
            <c:spPr>
              <a:solidFill>
                <a:srgbClr val="FFD166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C5E-430A-BBDA-4749A575D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SB</c:v>
                </c:pt>
                <c:pt idx="1">
                  <c:v>CB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209</c:v>
                </c:pt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5-4FC3-950D-370C07F24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Material</c:v>
                </c:pt>
              </c:strCache>
            </c:strRef>
          </c:tx>
          <c:spPr>
            <a:gradFill flip="none" rotWithShape="1">
              <a:gsLst>
                <a:gs pos="0">
                  <a:srgbClr val="EE416B">
                    <a:shade val="30000"/>
                    <a:satMod val="115000"/>
                  </a:srgbClr>
                </a:gs>
                <a:gs pos="50000">
                  <a:srgbClr val="EE416B">
                    <a:shade val="67500"/>
                    <a:satMod val="115000"/>
                  </a:srgbClr>
                </a:gs>
                <a:gs pos="100000">
                  <a:srgbClr val="EE416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SB</c:v>
                </c:pt>
                <c:pt idx="1">
                  <c:v>CB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</c:v>
                </c:pt>
                <c:pt idx="1">
                  <c:v>1982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35-4FC3-950D-370C07F24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Labour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SB</c:v>
                </c:pt>
                <c:pt idx="1">
                  <c:v>CB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35-4FC3-950D-370C07F24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118AB2">
                    <a:shade val="30000"/>
                    <a:satMod val="115000"/>
                  </a:srgbClr>
                </a:gs>
                <a:gs pos="50000">
                  <a:srgbClr val="118AB2">
                    <a:shade val="67500"/>
                    <a:satMod val="115000"/>
                  </a:srgbClr>
                </a:gs>
                <a:gs pos="100000">
                  <a:srgbClr val="118AB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SB</c:v>
                </c:pt>
                <c:pt idx="1">
                  <c:v>CB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348</c:v>
                </c:pt>
                <c:pt idx="1">
                  <c:v>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35-4FC3-950D-370C07F24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6531439"/>
        <c:axId val="606532687"/>
      </c:barChart>
      <c:catAx>
        <c:axId val="60653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606532687"/>
        <c:crosses val="autoZero"/>
        <c:auto val="1"/>
        <c:lblAlgn val="ctr"/>
        <c:lblOffset val="100"/>
        <c:noMultiLvlLbl val="0"/>
      </c:catAx>
      <c:valAx>
        <c:axId val="606532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60653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68500507459084"/>
          <c:y val="0.33839295889287202"/>
          <c:w val="0.19208384705030923"/>
          <c:h val="0.505745678676854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8341890809743"/>
          <c:y val="6.7648867230551935E-4"/>
          <c:w val="0.66386110942654075"/>
          <c:h val="0.921278224945082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gradFill flip="none" rotWithShape="1">
              <a:gsLst>
                <a:gs pos="0">
                  <a:srgbClr val="EE416B">
                    <a:shade val="30000"/>
                    <a:satMod val="115000"/>
                  </a:srgbClr>
                </a:gs>
                <a:gs pos="50000">
                  <a:srgbClr val="EE416B">
                    <a:shade val="67500"/>
                    <a:satMod val="115000"/>
                  </a:srgbClr>
                </a:gs>
                <a:gs pos="100000">
                  <a:srgbClr val="EE416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CMC System</c:v>
                </c:pt>
                <c:pt idx="1">
                  <c:v>H-Pile System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3256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0-48C8-8550-6A952F011E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gradFill>
              <a:gsLst>
                <a:gs pos="0">
                  <a:srgbClr val="FFD166"/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CMC System</c:v>
                </c:pt>
                <c:pt idx="1">
                  <c:v>H-Pile System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498</c:v>
                </c:pt>
                <c:pt idx="1">
                  <c:v>440.6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0-48C8-8550-6A952F011E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Grout</c:v>
                </c:pt>
              </c:strCache>
            </c:strRef>
          </c:tx>
          <c:spPr>
            <a:solidFill>
              <a:srgbClr val="073A4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CMC System</c:v>
                </c:pt>
                <c:pt idx="1">
                  <c:v>H-Pile System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1358.9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F0-48C8-8550-6A952F011E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118AB2">
                    <a:shade val="30000"/>
                    <a:satMod val="115000"/>
                  </a:srgbClr>
                </a:gs>
                <a:gs pos="50000">
                  <a:srgbClr val="118AB2">
                    <a:shade val="67500"/>
                    <a:satMod val="115000"/>
                  </a:srgbClr>
                </a:gs>
                <a:gs pos="100000">
                  <a:srgbClr val="118AB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CMC System</c:v>
                </c:pt>
                <c:pt idx="1">
                  <c:v>H-Pile System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1856.9</c:v>
                </c:pt>
                <c:pt idx="1">
                  <c:v>3696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F0-48C8-8550-6A952F01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6998015"/>
        <c:axId val="357002175"/>
      </c:barChart>
      <c:catAx>
        <c:axId val="356998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357002175"/>
        <c:crosses val="autoZero"/>
        <c:auto val="1"/>
        <c:lblAlgn val="ctr"/>
        <c:lblOffset val="100"/>
        <c:noMultiLvlLbl val="0"/>
      </c:catAx>
      <c:valAx>
        <c:axId val="357002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35699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9977645948289056"/>
          <c:y val="0.28317666831870042"/>
          <c:w val="0.1855210275282039"/>
          <c:h val="0.49897531738764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4771884777164"/>
          <c:y val="2.6061346955626126E-2"/>
          <c:w val="0.63554759090156898"/>
          <c:h val="0.905926186131744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Fill Material (m³)</c:v>
                </c:pt>
              </c:strCache>
            </c:strRef>
          </c:tx>
          <c:spPr>
            <a:gradFill flip="none" rotWithShape="1">
              <a:gsLst>
                <a:gs pos="0">
                  <a:srgbClr val="EE416B">
                    <a:shade val="30000"/>
                    <a:satMod val="115000"/>
                  </a:srgbClr>
                </a:gs>
                <a:gs pos="50000">
                  <a:srgbClr val="EE416B">
                    <a:shade val="67500"/>
                    <a:satMod val="115000"/>
                  </a:srgbClr>
                </a:gs>
                <a:gs pos="100000">
                  <a:srgbClr val="EE416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Dynamic Compaction</c:v>
                </c:pt>
                <c:pt idx="1">
                  <c:v>Initial Design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4-438B-9BA3-5AAFE92156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Diesel (L)</c:v>
                </c:pt>
              </c:strCache>
            </c:strRef>
          </c:tx>
          <c:spPr>
            <a:gradFill flip="none" rotWithShape="1">
              <a:gsLst>
                <a:gs pos="0">
                  <a:srgbClr val="02769D">
                    <a:shade val="30000"/>
                    <a:satMod val="115000"/>
                  </a:srgbClr>
                </a:gs>
                <a:gs pos="50000">
                  <a:srgbClr val="02769D">
                    <a:shade val="67500"/>
                    <a:satMod val="115000"/>
                  </a:srgbClr>
                </a:gs>
                <a:gs pos="100000">
                  <a:srgbClr val="02769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Dynamic Compaction</c:v>
                </c:pt>
                <c:pt idx="1">
                  <c:v>Initial Design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15000</c:v>
                </c:pt>
                <c:pt idx="1">
                  <c:v>218000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4-438B-9BA3-5AAFE92156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 Required (Days)</c:v>
                </c:pt>
              </c:strCache>
            </c:strRef>
          </c:tx>
          <c:spPr>
            <a:solidFill>
              <a:srgbClr val="FFD1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Dynamic Compaction</c:v>
                </c:pt>
                <c:pt idx="1">
                  <c:v>Initial Design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4-4F65-9AFA-C2288419C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8489855"/>
        <c:axId val="918491935"/>
      </c:barChart>
      <c:catAx>
        <c:axId val="918489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8491935"/>
        <c:crosses val="autoZero"/>
        <c:auto val="1"/>
        <c:lblAlgn val="ctr"/>
        <c:lblOffset val="100"/>
        <c:noMultiLvlLbl val="0"/>
      </c:catAx>
      <c:valAx>
        <c:axId val="91849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91848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0610495448112388"/>
          <c:y val="0.35696271239975458"/>
          <c:w val="0.42926032751080312"/>
          <c:h val="0.391899549283267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88081890283097"/>
          <c:y val="0.16853317182912286"/>
          <c:w val="0.44491855268291852"/>
          <c:h val="0.584201671445644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E8-461A-A481-B7FFF3715367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E8-461A-A481-B7FFF3715367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E8-461A-A481-B7FFF3715367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rgbClr val="EF476F">
                      <a:shade val="30000"/>
                      <a:satMod val="115000"/>
                    </a:srgbClr>
                  </a:gs>
                  <a:gs pos="50000">
                    <a:srgbClr val="EF476F">
                      <a:shade val="67500"/>
                      <a:satMod val="115000"/>
                    </a:srgbClr>
                  </a:gs>
                  <a:gs pos="100000">
                    <a:srgbClr val="EF476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E8-461A-A481-B7FFF3715367}"/>
              </c:ext>
            </c:extLst>
          </c:dPt>
          <c:dPt>
            <c:idx val="4"/>
            <c:bubble3D val="0"/>
            <c:spPr>
              <a:gradFill flip="none" rotWithShape="1">
                <a:gsLst>
                  <a:gs pos="0">
                    <a:srgbClr val="02769D">
                      <a:shade val="30000"/>
                      <a:satMod val="115000"/>
                    </a:srgbClr>
                  </a:gs>
                  <a:gs pos="50000">
                    <a:srgbClr val="02769D">
                      <a:shade val="67500"/>
                      <a:satMod val="115000"/>
                    </a:srgbClr>
                  </a:gs>
                  <a:gs pos="100000">
                    <a:srgbClr val="02769D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E8-461A-A481-B7FFF3715367}"/>
              </c:ext>
            </c:extLst>
          </c:dPt>
          <c:cat>
            <c:strRef>
              <c:f>Sheet1!$A$2:$A$6</c:f>
              <c:strCache>
                <c:ptCount val="5"/>
                <c:pt idx="0">
                  <c:v>Industry</c:v>
                </c:pt>
                <c:pt idx="1">
                  <c:v>Transportation</c:v>
                </c:pt>
                <c:pt idx="2">
                  <c:v>Other</c:v>
                </c:pt>
                <c:pt idx="3">
                  <c:v>Building materials &amp; Construction</c:v>
                </c:pt>
                <c:pt idx="4">
                  <c:v>Building Operations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22</c:v>
                </c:pt>
                <c:pt idx="2">
                  <c:v>9</c:v>
                </c:pt>
                <c:pt idx="3">
                  <c:v>11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E8-461A-A481-B7FFF3715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F4342-0296-4D42-BD83-18A4DC2B8E3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269FF5E9-A897-410C-A1A4-74B5F6134569}">
      <dgm:prSet phldrT="[Text]"/>
      <dgm:spPr>
        <a:noFill/>
        <a:ln w="28575">
          <a:solidFill>
            <a:srgbClr val="094C62"/>
          </a:solidFill>
          <a:prstDash val="sysDot"/>
        </a:ln>
      </dgm:spPr>
      <dgm:t>
        <a:bodyPr/>
        <a:lstStyle/>
        <a:p>
          <a:endParaRPr lang="en-US" dirty="0"/>
        </a:p>
      </dgm:t>
    </dgm:pt>
    <dgm:pt modelId="{6533D78F-0737-45C8-BD40-2376B7F65676}" type="parTrans" cxnId="{294A32C2-4935-4647-8FD9-B38ED649E101}">
      <dgm:prSet/>
      <dgm:spPr/>
      <dgm:t>
        <a:bodyPr/>
        <a:lstStyle/>
        <a:p>
          <a:endParaRPr lang="en-US"/>
        </a:p>
      </dgm:t>
    </dgm:pt>
    <dgm:pt modelId="{D09F2F47-A672-457A-8CC7-EE0E61F5F8B9}" type="sibTrans" cxnId="{294A32C2-4935-4647-8FD9-B38ED649E101}">
      <dgm:prSet/>
      <dgm:spPr/>
      <dgm:t>
        <a:bodyPr/>
        <a:lstStyle/>
        <a:p>
          <a:endParaRPr lang="en-US"/>
        </a:p>
      </dgm:t>
    </dgm:pt>
    <dgm:pt modelId="{534E2150-F6C8-485C-A184-C003F63D8E82}">
      <dgm:prSet phldrT="[Text]"/>
      <dgm:spPr>
        <a:noFill/>
        <a:ln w="28575">
          <a:solidFill>
            <a:srgbClr val="094C62"/>
          </a:solidFill>
          <a:prstDash val="sysDot"/>
        </a:ln>
      </dgm:spPr>
      <dgm:t>
        <a:bodyPr/>
        <a:lstStyle/>
        <a:p>
          <a:endParaRPr lang="en-US" dirty="0"/>
        </a:p>
      </dgm:t>
    </dgm:pt>
    <dgm:pt modelId="{F3287744-A084-4396-920E-9D9CAD0A86CB}" type="parTrans" cxnId="{A8ABCCFB-AF15-4DFF-A1C7-CA6F8BA2F876}">
      <dgm:prSet/>
      <dgm:spPr/>
      <dgm:t>
        <a:bodyPr/>
        <a:lstStyle/>
        <a:p>
          <a:endParaRPr lang="en-US"/>
        </a:p>
      </dgm:t>
    </dgm:pt>
    <dgm:pt modelId="{6B3C2521-6481-4870-AB34-73E6EE6A21D9}" type="sibTrans" cxnId="{A8ABCCFB-AF15-4DFF-A1C7-CA6F8BA2F876}">
      <dgm:prSet/>
      <dgm:spPr/>
      <dgm:t>
        <a:bodyPr/>
        <a:lstStyle/>
        <a:p>
          <a:endParaRPr lang="en-US"/>
        </a:p>
      </dgm:t>
    </dgm:pt>
    <dgm:pt modelId="{A39631BB-27FA-415F-BD23-8115FA9E4C3B}">
      <dgm:prSet phldrT="[Text]"/>
      <dgm:spPr>
        <a:noFill/>
        <a:ln w="28575">
          <a:solidFill>
            <a:srgbClr val="094C62"/>
          </a:solidFill>
          <a:prstDash val="sysDot"/>
        </a:ln>
      </dgm:spPr>
      <dgm:t>
        <a:bodyPr/>
        <a:lstStyle/>
        <a:p>
          <a:endParaRPr lang="en-US" dirty="0"/>
        </a:p>
      </dgm:t>
    </dgm:pt>
    <dgm:pt modelId="{AF4FD2E9-7DAC-43C8-BB5B-2BB6C2837EF4}" type="sibTrans" cxnId="{B8BAE86D-697E-4251-BD48-59405AD538DE}">
      <dgm:prSet/>
      <dgm:spPr/>
      <dgm:t>
        <a:bodyPr/>
        <a:lstStyle/>
        <a:p>
          <a:endParaRPr lang="en-US"/>
        </a:p>
      </dgm:t>
    </dgm:pt>
    <dgm:pt modelId="{666342E4-6655-45B2-BFB7-8CF2950ADDD9}" type="parTrans" cxnId="{B8BAE86D-697E-4251-BD48-59405AD538DE}">
      <dgm:prSet/>
      <dgm:spPr/>
      <dgm:t>
        <a:bodyPr/>
        <a:lstStyle/>
        <a:p>
          <a:endParaRPr lang="en-US"/>
        </a:p>
      </dgm:t>
    </dgm:pt>
    <dgm:pt modelId="{DA0BE78A-7B05-4067-98C4-11D20A8A0500}" type="pres">
      <dgm:prSet presAssocID="{D07F4342-0296-4D42-BD83-18A4DC2B8E31}" presName="linearFlow" presStyleCnt="0">
        <dgm:presLayoutVars>
          <dgm:dir/>
          <dgm:resizeHandles val="exact"/>
        </dgm:presLayoutVars>
      </dgm:prSet>
      <dgm:spPr/>
    </dgm:pt>
    <dgm:pt modelId="{9B24EB1A-E574-47F5-BE77-AF268A724DEF}" type="pres">
      <dgm:prSet presAssocID="{269FF5E9-A897-410C-A1A4-74B5F6134569}" presName="composite" presStyleCnt="0"/>
      <dgm:spPr/>
    </dgm:pt>
    <dgm:pt modelId="{FA1587F5-6B25-4066-8C5E-3E5DC1C3B9E3}" type="pres">
      <dgm:prSet presAssocID="{269FF5E9-A897-410C-A1A4-74B5F6134569}" presName="imgShp" presStyleLbl="fgImgPlace1" presStyleIdx="0" presStyleCnt="3" custScaleX="362031" custScaleY="360857" custLinFactNeighborX="-15756" custLinFactNeighborY="-2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2317E603-D1C7-446E-A890-ED3E6F7B6823}" type="pres">
      <dgm:prSet presAssocID="{269FF5E9-A897-410C-A1A4-74B5F6134569}" presName="txShp" presStyleLbl="node1" presStyleIdx="0" presStyleCnt="3" custFlipHor="1" custScaleX="141031" custScaleY="141912" custLinFactNeighborX="15328" custLinFactNeighborY="-1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B3AE6-D722-4359-BABB-EB82AAF3302D}" type="pres">
      <dgm:prSet presAssocID="{D09F2F47-A672-457A-8CC7-EE0E61F5F8B9}" presName="spacing" presStyleCnt="0"/>
      <dgm:spPr/>
    </dgm:pt>
    <dgm:pt modelId="{DB71A48A-310F-49D1-87AE-A18FE021260A}" type="pres">
      <dgm:prSet presAssocID="{A39631BB-27FA-415F-BD23-8115FA9E4C3B}" presName="composite" presStyleCnt="0"/>
      <dgm:spPr/>
    </dgm:pt>
    <dgm:pt modelId="{D25B535C-45D4-4340-9557-7A07EB723D0A}" type="pres">
      <dgm:prSet presAssocID="{A39631BB-27FA-415F-BD23-8115FA9E4C3B}" presName="imgShp" presStyleLbl="fgImgPlace1" presStyleIdx="1" presStyleCnt="3" custScaleX="340485" custScaleY="346681" custLinFactNeighborX="17614" custLinFactNeighborY="-1529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D3C6846B-3590-4EFD-B375-D16D06DFFE1F}" type="pres">
      <dgm:prSet presAssocID="{A39631BB-27FA-415F-BD23-8115FA9E4C3B}" presName="txShp" presStyleLbl="node1" presStyleIdx="1" presStyleCnt="3" custFlipHor="1" custScaleX="133826" custScaleY="142734" custLinFactNeighborX="10591" custLinFactNeighborY="-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6E050-7E43-4113-8E5F-1CAFD09AB835}" type="pres">
      <dgm:prSet presAssocID="{AF4FD2E9-7DAC-43C8-BB5B-2BB6C2837EF4}" presName="spacing" presStyleCnt="0"/>
      <dgm:spPr/>
    </dgm:pt>
    <dgm:pt modelId="{D02B63BA-42D2-476D-BE35-DBA8D1DA24CA}" type="pres">
      <dgm:prSet presAssocID="{534E2150-F6C8-485C-A184-C003F63D8E82}" presName="composite" presStyleCnt="0"/>
      <dgm:spPr/>
    </dgm:pt>
    <dgm:pt modelId="{600AB775-0134-4449-8937-314ACC9D3299}" type="pres">
      <dgm:prSet presAssocID="{534E2150-F6C8-485C-A184-C003F63D8E82}" presName="imgShp" presStyleLbl="fgImgPlace1" presStyleIdx="2" presStyleCnt="3" custScaleX="381435" custScaleY="386261" custLinFactNeighborX="9143" custLinFactNeighborY="-28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76CD1E5-357C-4406-839E-8949B04BC0A4}" type="pres">
      <dgm:prSet presAssocID="{534E2150-F6C8-485C-A184-C003F63D8E82}" presName="txShp" presStyleLbl="node1" presStyleIdx="2" presStyleCnt="3" custFlipHor="1" custScaleX="133826" custScaleY="141912" custLinFactNeighborX="13107" custLinFactNeighborY="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ABCCFB-AF15-4DFF-A1C7-CA6F8BA2F876}" srcId="{D07F4342-0296-4D42-BD83-18A4DC2B8E31}" destId="{534E2150-F6C8-485C-A184-C003F63D8E82}" srcOrd="2" destOrd="0" parTransId="{F3287744-A084-4396-920E-9D9CAD0A86CB}" sibTransId="{6B3C2521-6481-4870-AB34-73E6EE6A21D9}"/>
    <dgm:cxn modelId="{C25A5E06-673D-4A15-ACF4-1D38310B4494}" type="presOf" srcId="{269FF5E9-A897-410C-A1A4-74B5F6134569}" destId="{2317E603-D1C7-446E-A890-ED3E6F7B6823}" srcOrd="0" destOrd="0" presId="urn:microsoft.com/office/officeart/2005/8/layout/vList3"/>
    <dgm:cxn modelId="{F2CA7854-8935-4658-B1DF-EB1E25B56D43}" type="presOf" srcId="{534E2150-F6C8-485C-A184-C003F63D8E82}" destId="{B76CD1E5-357C-4406-839E-8949B04BC0A4}" srcOrd="0" destOrd="0" presId="urn:microsoft.com/office/officeart/2005/8/layout/vList3"/>
    <dgm:cxn modelId="{294A32C2-4935-4647-8FD9-B38ED649E101}" srcId="{D07F4342-0296-4D42-BD83-18A4DC2B8E31}" destId="{269FF5E9-A897-410C-A1A4-74B5F6134569}" srcOrd="0" destOrd="0" parTransId="{6533D78F-0737-45C8-BD40-2376B7F65676}" sibTransId="{D09F2F47-A672-457A-8CC7-EE0E61F5F8B9}"/>
    <dgm:cxn modelId="{B8BAE86D-697E-4251-BD48-59405AD538DE}" srcId="{D07F4342-0296-4D42-BD83-18A4DC2B8E31}" destId="{A39631BB-27FA-415F-BD23-8115FA9E4C3B}" srcOrd="1" destOrd="0" parTransId="{666342E4-6655-45B2-BFB7-8CF2950ADDD9}" sibTransId="{AF4FD2E9-7DAC-43C8-BB5B-2BB6C2837EF4}"/>
    <dgm:cxn modelId="{8804FE9A-3756-4887-8D9F-6404523986FB}" type="presOf" srcId="{D07F4342-0296-4D42-BD83-18A4DC2B8E31}" destId="{DA0BE78A-7B05-4067-98C4-11D20A8A0500}" srcOrd="0" destOrd="0" presId="urn:microsoft.com/office/officeart/2005/8/layout/vList3"/>
    <dgm:cxn modelId="{22D6E7AD-687A-465B-871E-A4BE1477E8EA}" type="presOf" srcId="{A39631BB-27FA-415F-BD23-8115FA9E4C3B}" destId="{D3C6846B-3590-4EFD-B375-D16D06DFFE1F}" srcOrd="0" destOrd="0" presId="urn:microsoft.com/office/officeart/2005/8/layout/vList3"/>
    <dgm:cxn modelId="{FA9F29FC-3526-4DDA-AF4D-E18A427CE092}" type="presParOf" srcId="{DA0BE78A-7B05-4067-98C4-11D20A8A0500}" destId="{9B24EB1A-E574-47F5-BE77-AF268A724DEF}" srcOrd="0" destOrd="0" presId="urn:microsoft.com/office/officeart/2005/8/layout/vList3"/>
    <dgm:cxn modelId="{3B08844A-74FC-4BE3-AC29-25486D5CAD14}" type="presParOf" srcId="{9B24EB1A-E574-47F5-BE77-AF268A724DEF}" destId="{FA1587F5-6B25-4066-8C5E-3E5DC1C3B9E3}" srcOrd="0" destOrd="0" presId="urn:microsoft.com/office/officeart/2005/8/layout/vList3"/>
    <dgm:cxn modelId="{53122B02-E68E-4E0C-A2EB-5B78DA8F7CA5}" type="presParOf" srcId="{9B24EB1A-E574-47F5-BE77-AF268A724DEF}" destId="{2317E603-D1C7-446E-A890-ED3E6F7B6823}" srcOrd="1" destOrd="0" presId="urn:microsoft.com/office/officeart/2005/8/layout/vList3"/>
    <dgm:cxn modelId="{DE53C71D-9ECB-491B-AC1B-776FDE0F9F65}" type="presParOf" srcId="{DA0BE78A-7B05-4067-98C4-11D20A8A0500}" destId="{D4AB3AE6-D722-4359-BABB-EB82AAF3302D}" srcOrd="1" destOrd="0" presId="urn:microsoft.com/office/officeart/2005/8/layout/vList3"/>
    <dgm:cxn modelId="{A3D945FF-8D0E-4554-8E6F-6B232E5770E4}" type="presParOf" srcId="{DA0BE78A-7B05-4067-98C4-11D20A8A0500}" destId="{DB71A48A-310F-49D1-87AE-A18FE021260A}" srcOrd="2" destOrd="0" presId="urn:microsoft.com/office/officeart/2005/8/layout/vList3"/>
    <dgm:cxn modelId="{038C3DBE-D8BF-4B89-ACA4-1B8C49EA1D07}" type="presParOf" srcId="{DB71A48A-310F-49D1-87AE-A18FE021260A}" destId="{D25B535C-45D4-4340-9557-7A07EB723D0A}" srcOrd="0" destOrd="0" presId="urn:microsoft.com/office/officeart/2005/8/layout/vList3"/>
    <dgm:cxn modelId="{85E07953-250D-4D1F-A217-EFB4988D90EC}" type="presParOf" srcId="{DB71A48A-310F-49D1-87AE-A18FE021260A}" destId="{D3C6846B-3590-4EFD-B375-D16D06DFFE1F}" srcOrd="1" destOrd="0" presId="urn:microsoft.com/office/officeart/2005/8/layout/vList3"/>
    <dgm:cxn modelId="{39FEAA01-3A4E-4C5A-8155-0A848B119643}" type="presParOf" srcId="{DA0BE78A-7B05-4067-98C4-11D20A8A0500}" destId="{00F6E050-7E43-4113-8E5F-1CAFD09AB835}" srcOrd="3" destOrd="0" presId="urn:microsoft.com/office/officeart/2005/8/layout/vList3"/>
    <dgm:cxn modelId="{D5A2A063-F0FB-4D97-9436-C6155EB9ACB6}" type="presParOf" srcId="{DA0BE78A-7B05-4067-98C4-11D20A8A0500}" destId="{D02B63BA-42D2-476D-BE35-DBA8D1DA24CA}" srcOrd="4" destOrd="0" presId="urn:microsoft.com/office/officeart/2005/8/layout/vList3"/>
    <dgm:cxn modelId="{154DB742-C01E-4852-B1A3-21B79723992C}" type="presParOf" srcId="{D02B63BA-42D2-476D-BE35-DBA8D1DA24CA}" destId="{600AB775-0134-4449-8937-314ACC9D3299}" srcOrd="0" destOrd="0" presId="urn:microsoft.com/office/officeart/2005/8/layout/vList3"/>
    <dgm:cxn modelId="{CAB1E8E1-2A8E-4326-AD0D-2D76C9054BE2}" type="presParOf" srcId="{D02B63BA-42D2-476D-BE35-DBA8D1DA24CA}" destId="{B76CD1E5-357C-4406-839E-8949B04BC0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7E603-D1C7-446E-A890-ED3E6F7B6823}">
      <dsp:nvSpPr>
        <dsp:cNvPr id="0" name=""/>
        <dsp:cNvSpPr/>
      </dsp:nvSpPr>
      <dsp:spPr>
        <a:xfrm rot="10800000" flipH="1">
          <a:off x="414897" y="618569"/>
          <a:ext cx="6261510" cy="815197"/>
        </a:xfrm>
        <a:prstGeom prst="homePlate">
          <a:avLst/>
        </a:prstGeom>
        <a:noFill/>
        <a:ln w="28575" cap="flat" cmpd="sng" algn="ctr">
          <a:solidFill>
            <a:srgbClr val="094C62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11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10800000">
        <a:off x="414897" y="618569"/>
        <a:ext cx="6057711" cy="815197"/>
      </dsp:txXfrm>
    </dsp:sp>
    <dsp:sp modelId="{FA1587F5-6B25-4066-8C5E-3E5DC1C3B9E3}">
      <dsp:nvSpPr>
        <dsp:cNvPr id="0" name=""/>
        <dsp:cNvSpPr/>
      </dsp:nvSpPr>
      <dsp:spPr>
        <a:xfrm>
          <a:off x="52453" y="0"/>
          <a:ext cx="2079645" cy="20729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6846B-3590-4EFD-B375-D16D06DFFE1F}">
      <dsp:nvSpPr>
        <dsp:cNvPr id="0" name=""/>
        <dsp:cNvSpPr/>
      </dsp:nvSpPr>
      <dsp:spPr>
        <a:xfrm rot="10800000" flipH="1">
          <a:off x="734786" y="2787871"/>
          <a:ext cx="5941621" cy="819918"/>
        </a:xfrm>
        <a:prstGeom prst="homePlate">
          <a:avLst/>
        </a:prstGeom>
        <a:noFill/>
        <a:ln w="28575" cap="flat" cmpd="sng" algn="ctr">
          <a:solidFill>
            <a:srgbClr val="094C62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11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 rot="10800000">
        <a:off x="734786" y="2787871"/>
        <a:ext cx="5736642" cy="819918"/>
      </dsp:txXfrm>
    </dsp:sp>
    <dsp:sp modelId="{D25B535C-45D4-4340-9557-7A07EB723D0A}">
      <dsp:nvSpPr>
        <dsp:cNvPr id="0" name=""/>
        <dsp:cNvSpPr/>
      </dsp:nvSpPr>
      <dsp:spPr>
        <a:xfrm>
          <a:off x="355058" y="2156669"/>
          <a:ext cx="1955876" cy="199146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CD1E5-357C-4406-839E-8949B04BC0A4}">
      <dsp:nvSpPr>
        <dsp:cNvPr id="0" name=""/>
        <dsp:cNvSpPr/>
      </dsp:nvSpPr>
      <dsp:spPr>
        <a:xfrm rot="10800000" flipH="1">
          <a:off x="734786" y="5110008"/>
          <a:ext cx="5941621" cy="815197"/>
        </a:xfrm>
        <a:prstGeom prst="homePlate">
          <a:avLst/>
        </a:prstGeom>
        <a:noFill/>
        <a:ln w="28575" cap="flat" cmpd="sng" algn="ctr">
          <a:solidFill>
            <a:srgbClr val="094C62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11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10800000">
        <a:off x="734786" y="5110008"/>
        <a:ext cx="5737822" cy="815197"/>
      </dsp:txXfrm>
    </dsp:sp>
    <dsp:sp modelId="{600AB775-0134-4449-8937-314ACC9D3299}">
      <dsp:nvSpPr>
        <dsp:cNvPr id="0" name=""/>
        <dsp:cNvSpPr/>
      </dsp:nvSpPr>
      <dsp:spPr>
        <a:xfrm>
          <a:off x="247589" y="4405835"/>
          <a:ext cx="2191109" cy="221883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0.01177</cdr:y>
    </cdr:from>
    <cdr:to>
      <cdr:x>0.98633</cdr:x>
      <cdr:y>0.09188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105786"/>
          <a:ext cx="10020739" cy="720007"/>
        </a:xfrm>
        <a:prstGeom xmlns:a="http://schemas.openxmlformats.org/drawingml/2006/main" prst="rect">
          <a:avLst/>
        </a:prstGeom>
        <a:solidFill xmlns:a="http://schemas.openxmlformats.org/drawingml/2006/main">
          <a:srgbClr val="FAFAFA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Reduction of Carbon Emission for three cases (in 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t eq. 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C)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1.06041E-7</cdr:x>
      <cdr:y>0.00792</cdr:y>
    </cdr:from>
    <cdr:to>
      <cdr:x>1</cdr:x>
      <cdr:y>0.17582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55668"/>
          <a:ext cx="9430317" cy="1180132"/>
        </a:xfrm>
        <a:prstGeom xmlns:a="http://schemas.openxmlformats.org/drawingml/2006/main" prst="rect">
          <a:avLst/>
        </a:prstGeom>
        <a:solidFill xmlns:a="http://schemas.openxmlformats.org/drawingml/2006/main">
          <a:srgbClr val="FAFAFA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rtl="0"/>
          <a:r>
            <a:rPr lang="en-US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Carbon Emissions for </a:t>
          </a:r>
          <a:r>
            <a:rPr lang="en-US" sz="2800" b="1" dirty="0" smtClean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Soil Bentonite &amp; </a:t>
          </a:r>
        </a:p>
        <a:p xmlns:a="http://schemas.openxmlformats.org/drawingml/2006/main">
          <a:pPr algn="ctr" rtl="0"/>
          <a:r>
            <a:rPr lang="en-US" sz="2800" b="1" dirty="0" smtClean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Cement Bentonite </a:t>
          </a:r>
          <a:r>
            <a:rPr lang="en-US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Wall </a:t>
          </a:r>
          <a:r>
            <a:rPr lang="en-US" sz="2800" b="1" dirty="0" smtClean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in </a:t>
          </a:r>
          <a:r>
            <a:rPr lang="en-US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t eq. </a:t>
          </a:r>
          <a:r>
            <a:rPr lang="en-US" sz="2800" b="1" dirty="0" smtClean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rPr>
            <a:t>C </a:t>
          </a:r>
          <a:r>
            <a:rPr lang="en-US" sz="2800" b="1" dirty="0" smtClean="0">
              <a:solidFill>
                <a:srgbClr val="EE416B"/>
              </a:solidFill>
              <a:latin typeface="Arial" panose="020B0604020202020204" pitchFamily="34" charset="0"/>
              <a:cs typeface="Arial" panose="020B0604020202020204" pitchFamily="34" charset="0"/>
            </a:rPr>
            <a:t>(Case #3)</a:t>
          </a:r>
          <a:endParaRPr lang="en-US" sz="2800" b="1" dirty="0">
            <a:solidFill>
              <a:srgbClr val="EE416B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0.06812</cdr:x>
      <cdr:y>0.08319</cdr:y>
    </cdr:from>
    <cdr:to>
      <cdr:x>0.31991</cdr:x>
      <cdr:y>0.9728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7688" y="445945"/>
          <a:ext cx="1950620" cy="47686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0.62739</cdr:y>
    </cdr:from>
    <cdr:to>
      <cdr:x>0.22652</cdr:x>
      <cdr:y>0.81665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3735691"/>
          <a:ext cx="1754868" cy="11269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rPr>
            <a:t>Dynamic </a:t>
          </a:r>
        </a:p>
        <a:p xmlns:a="http://schemas.openxmlformats.org/drawingml/2006/main"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rPr>
            <a:t>Compaction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0.20476</cdr:y>
    </cdr:from>
    <cdr:to>
      <cdr:x>0.20106</cdr:x>
      <cdr:y>0.32303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-13521036" y="1220266"/>
          <a:ext cx="1572116" cy="704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Excavation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0.0925</cdr:x>
      <cdr:y>0.37347</cdr:y>
    </cdr:from>
    <cdr:to>
      <cdr:x>0.1942</cdr:x>
      <cdr:y>0.43298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98693" y="4780694"/>
          <a:ext cx="1537787" cy="7617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4800" b="1" dirty="0" smtClean="0">
              <a:solidFill>
                <a:srgbClr val="094C62"/>
              </a:solidFill>
            </a:rPr>
            <a:t>28%</a:t>
          </a:r>
          <a:endParaRPr lang="en-US" sz="4800" b="1" dirty="0">
            <a:solidFill>
              <a:srgbClr val="094C6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A2C7-0640-44BA-A61A-4ED9D3472B3D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B8B53-7C19-46ED-AAC8-C424F6B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B8B53-7C19-46ED-AAC8-C424F6B8A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EC9F-B3AB-4A77-A97E-B930DE267E3B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339F-9527-44D3-8E4F-6543EE59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.xml"/><Relationship Id="rId18" Type="http://schemas.openxmlformats.org/officeDocument/2006/relationships/chart" Target="../charts/chart6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2.jpeg"/><Relationship Id="rId12" Type="http://schemas.openxmlformats.org/officeDocument/2006/relationships/diagramColors" Target="../diagrams/colors1.xml"/><Relationship Id="rId1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13.png"/><Relationship Id="rId5" Type="http://schemas.openxmlformats.org/officeDocument/2006/relationships/chart" Target="../charts/chart1.xml"/><Relationship Id="rId15" Type="http://schemas.openxmlformats.org/officeDocument/2006/relationships/chart" Target="../charts/chart3.xml"/><Relationship Id="rId23" Type="http://schemas.openxmlformats.org/officeDocument/2006/relationships/image" Target="../media/image12.png"/><Relationship Id="rId10" Type="http://schemas.openxmlformats.org/officeDocument/2006/relationships/diagramLayout" Target="../diagrams/layout1.xml"/><Relationship Id="rId19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diagramData" Target="../diagrams/data1.xml"/><Relationship Id="rId14" Type="http://schemas.openxmlformats.org/officeDocument/2006/relationships/image" Target="../media/image7.jpe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entagon 15"/>
          <p:cNvSpPr/>
          <p:nvPr/>
        </p:nvSpPr>
        <p:spPr>
          <a:xfrm>
            <a:off x="30839293" y="735773"/>
            <a:ext cx="10253801" cy="2198073"/>
          </a:xfrm>
          <a:custGeom>
            <a:avLst/>
            <a:gdLst>
              <a:gd name="connsiteX0" fmla="*/ 0 w 8233956"/>
              <a:gd name="connsiteY0" fmla="*/ 0 h 2499360"/>
              <a:gd name="connsiteX1" fmla="*/ 6984276 w 8233956"/>
              <a:gd name="connsiteY1" fmla="*/ 0 h 2499360"/>
              <a:gd name="connsiteX2" fmla="*/ 8233956 w 8233956"/>
              <a:gd name="connsiteY2" fmla="*/ 1249680 h 2499360"/>
              <a:gd name="connsiteX3" fmla="*/ 6984276 w 8233956"/>
              <a:gd name="connsiteY3" fmla="*/ 2499360 h 2499360"/>
              <a:gd name="connsiteX4" fmla="*/ 0 w 8233956"/>
              <a:gd name="connsiteY4" fmla="*/ 2499360 h 2499360"/>
              <a:gd name="connsiteX5" fmla="*/ 0 w 8233956"/>
              <a:gd name="connsiteY5" fmla="*/ 0 h 2499360"/>
              <a:gd name="connsiteX0" fmla="*/ 0 w 6984276"/>
              <a:gd name="connsiteY0" fmla="*/ 0 h 2499360"/>
              <a:gd name="connsiteX1" fmla="*/ 6984276 w 6984276"/>
              <a:gd name="connsiteY1" fmla="*/ 0 h 2499360"/>
              <a:gd name="connsiteX2" fmla="*/ 5185956 w 6984276"/>
              <a:gd name="connsiteY2" fmla="*/ 1249680 h 2499360"/>
              <a:gd name="connsiteX3" fmla="*/ 6984276 w 6984276"/>
              <a:gd name="connsiteY3" fmla="*/ 2499360 h 2499360"/>
              <a:gd name="connsiteX4" fmla="*/ 0 w 6984276"/>
              <a:gd name="connsiteY4" fmla="*/ 2499360 h 2499360"/>
              <a:gd name="connsiteX5" fmla="*/ 0 w 6984276"/>
              <a:gd name="connsiteY5" fmla="*/ 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4276" h="2499360">
                <a:moveTo>
                  <a:pt x="0" y="0"/>
                </a:moveTo>
                <a:lnTo>
                  <a:pt x="6984276" y="0"/>
                </a:lnTo>
                <a:lnTo>
                  <a:pt x="5185956" y="1249680"/>
                </a:lnTo>
                <a:lnTo>
                  <a:pt x="6984276" y="2499360"/>
                </a:lnTo>
                <a:lnTo>
                  <a:pt x="0" y="2499360"/>
                </a:lnTo>
                <a:lnTo>
                  <a:pt x="0" y="0"/>
                </a:lnTo>
                <a:close/>
              </a:path>
            </a:pathLst>
          </a:custGeom>
          <a:solidFill>
            <a:srgbClr val="016484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455927" y="362332"/>
            <a:ext cx="17471857" cy="3072484"/>
          </a:xfrm>
          <a:prstGeom prst="roundRect">
            <a:avLst/>
          </a:prstGeom>
          <a:gradFill flip="none" rotWithShape="1">
            <a:gsLst>
              <a:gs pos="0">
                <a:srgbClr val="094C62">
                  <a:shade val="30000"/>
                  <a:satMod val="115000"/>
                </a:srgbClr>
              </a:gs>
              <a:gs pos="50000">
                <a:srgbClr val="094C62">
                  <a:shade val="67500"/>
                  <a:satMod val="115000"/>
                </a:srgbClr>
              </a:gs>
              <a:gs pos="100000">
                <a:srgbClr val="094C6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srgbClr val="118A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 flipH="1">
            <a:off x="5132429" y="663308"/>
            <a:ext cx="8408635" cy="2198073"/>
          </a:xfrm>
          <a:custGeom>
            <a:avLst/>
            <a:gdLst>
              <a:gd name="connsiteX0" fmla="*/ 0 w 8233956"/>
              <a:gd name="connsiteY0" fmla="*/ 0 h 2499360"/>
              <a:gd name="connsiteX1" fmla="*/ 6984276 w 8233956"/>
              <a:gd name="connsiteY1" fmla="*/ 0 h 2499360"/>
              <a:gd name="connsiteX2" fmla="*/ 8233956 w 8233956"/>
              <a:gd name="connsiteY2" fmla="*/ 1249680 h 2499360"/>
              <a:gd name="connsiteX3" fmla="*/ 6984276 w 8233956"/>
              <a:gd name="connsiteY3" fmla="*/ 2499360 h 2499360"/>
              <a:gd name="connsiteX4" fmla="*/ 0 w 8233956"/>
              <a:gd name="connsiteY4" fmla="*/ 2499360 h 2499360"/>
              <a:gd name="connsiteX5" fmla="*/ 0 w 8233956"/>
              <a:gd name="connsiteY5" fmla="*/ 0 h 2499360"/>
              <a:gd name="connsiteX0" fmla="*/ 0 w 6984276"/>
              <a:gd name="connsiteY0" fmla="*/ 0 h 2499360"/>
              <a:gd name="connsiteX1" fmla="*/ 6984276 w 6984276"/>
              <a:gd name="connsiteY1" fmla="*/ 0 h 2499360"/>
              <a:gd name="connsiteX2" fmla="*/ 5185956 w 6984276"/>
              <a:gd name="connsiteY2" fmla="*/ 1249680 h 2499360"/>
              <a:gd name="connsiteX3" fmla="*/ 6984276 w 6984276"/>
              <a:gd name="connsiteY3" fmla="*/ 2499360 h 2499360"/>
              <a:gd name="connsiteX4" fmla="*/ 0 w 6984276"/>
              <a:gd name="connsiteY4" fmla="*/ 2499360 h 2499360"/>
              <a:gd name="connsiteX5" fmla="*/ 0 w 6984276"/>
              <a:gd name="connsiteY5" fmla="*/ 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4276" h="2499360">
                <a:moveTo>
                  <a:pt x="0" y="0"/>
                </a:moveTo>
                <a:lnTo>
                  <a:pt x="6984276" y="0"/>
                </a:lnTo>
                <a:lnTo>
                  <a:pt x="5185956" y="1249680"/>
                </a:lnTo>
                <a:lnTo>
                  <a:pt x="6984276" y="2499360"/>
                </a:lnTo>
                <a:lnTo>
                  <a:pt x="0" y="2499360"/>
                </a:lnTo>
                <a:lnTo>
                  <a:pt x="0" y="0"/>
                </a:lnTo>
                <a:close/>
              </a:path>
            </a:pathLst>
          </a:custGeom>
          <a:solidFill>
            <a:srgbClr val="016484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517919" y="702611"/>
            <a:ext cx="17321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GROUND IMPROVEMENT TECHNOLOGIES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7919" y="1860816"/>
            <a:ext cx="17458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f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or a sustainable world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0" name="AutoShape 2" descr="Transparent Buet Logo, HD Png Download , Transparent Png Image - PNGitem"/>
          <p:cNvSpPr>
            <a:spLocks noChangeAspect="1" noChangeArrowheads="1"/>
          </p:cNvSpPr>
          <p:nvPr/>
        </p:nvSpPr>
        <p:spPr bwMode="auto">
          <a:xfrm>
            <a:off x="155574" y="-144463"/>
            <a:ext cx="9761855" cy="97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Bangladesh University of Engineering and Technology (BUET) - Fine Vector Ar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20" y="706831"/>
            <a:ext cx="2196960" cy="218820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/>
        </p:spPr>
      </p:pic>
      <p:grpSp>
        <p:nvGrpSpPr>
          <p:cNvPr id="66" name="Group 65"/>
          <p:cNvGrpSpPr/>
          <p:nvPr/>
        </p:nvGrpSpPr>
        <p:grpSpPr>
          <a:xfrm>
            <a:off x="31598840" y="5650194"/>
            <a:ext cx="11398833" cy="16931830"/>
            <a:chOff x="30998160" y="5816218"/>
            <a:chExt cx="12496800" cy="15890002"/>
          </a:xfrm>
        </p:grpSpPr>
        <p:sp>
          <p:nvSpPr>
            <p:cNvPr id="5" name="Rectangle 4"/>
            <p:cNvSpPr/>
            <p:nvPr/>
          </p:nvSpPr>
          <p:spPr>
            <a:xfrm>
              <a:off x="30998160" y="6156960"/>
              <a:ext cx="12496800" cy="15549260"/>
            </a:xfrm>
            <a:prstGeom prst="rect">
              <a:avLst/>
            </a:prstGeom>
            <a:solidFill>
              <a:srgbClr val="FAFAFA"/>
            </a:solidFill>
            <a:ln>
              <a:solidFill>
                <a:srgbClr val="118AB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118234" y="5816218"/>
              <a:ext cx="6400800" cy="894806"/>
            </a:xfrm>
            <a:prstGeom prst="rect">
              <a:avLst/>
            </a:prstGeom>
            <a:solidFill>
              <a:srgbClr val="118A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Conclusion</a:t>
              </a:r>
            </a:p>
          </p:txBody>
        </p:sp>
        <p:graphicFrame>
          <p:nvGraphicFramePr>
            <p:cNvPr id="39" name="Chart 38"/>
            <p:cNvGraphicFramePr/>
            <p:nvPr>
              <p:extLst>
                <p:ext uri="{D42A27DB-BD31-4B8C-83A1-F6EECF244321}">
                  <p14:modId xmlns:p14="http://schemas.microsoft.com/office/powerpoint/2010/main" val="2420008346"/>
                </p:ext>
              </p:extLst>
            </p:nvPr>
          </p:nvGraphicFramePr>
          <p:xfrm>
            <a:off x="31990948" y="12717243"/>
            <a:ext cx="11138178" cy="88757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31423789" y="6948053"/>
              <a:ext cx="11789689" cy="51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466261" y="22808711"/>
            <a:ext cx="11694757" cy="5599591"/>
            <a:chOff x="31466261" y="22808711"/>
            <a:chExt cx="11694757" cy="5599591"/>
          </a:xfrm>
        </p:grpSpPr>
        <p:sp>
          <p:nvSpPr>
            <p:cNvPr id="23" name="TextBox 22"/>
            <p:cNvSpPr txBox="1"/>
            <p:nvPr/>
          </p:nvSpPr>
          <p:spPr>
            <a:xfrm>
              <a:off x="31466261" y="22808711"/>
              <a:ext cx="281153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b="1" dirty="0" smtClean="0">
                  <a:solidFill>
                    <a:srgbClr val="073B4C"/>
                  </a:solidFill>
                </a:rPr>
                <a:t>References</a:t>
              </a:r>
              <a:endParaRPr lang="en-US" sz="4500" b="1" dirty="0">
                <a:solidFill>
                  <a:srgbClr val="073B4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598840" y="23576210"/>
              <a:ext cx="11562178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Cortese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, A. (2022, December 16). The embodied carbon conundrum: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Solving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for all emission sources from the built environment.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Retrieved 	January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07, 2023, from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https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://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newbuildings.org/embodied-carbon-	conundrum-solving-	for-all-emission-sources-from-the-built-environment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Jones, S., Spaulding, C. and Smyth, P. (2007). " Design and construction of a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deep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soil-bentonite groundwater barrier wall at Newcastle, Australia " 10th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Australian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Leone, M. (2005) – “The Quest for an Environmental Metric.” CFO Publishing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Corporation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2007 http://www.cfo.com/printable/article.cfm/5300667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466211" y="28459104"/>
            <a:ext cx="11370764" cy="1783231"/>
            <a:chOff x="31466211" y="28459104"/>
            <a:chExt cx="11370764" cy="1783231"/>
          </a:xfrm>
        </p:grpSpPr>
        <p:sp>
          <p:nvSpPr>
            <p:cNvPr id="24" name="TextBox 23"/>
            <p:cNvSpPr txBox="1"/>
            <p:nvPr/>
          </p:nvSpPr>
          <p:spPr>
            <a:xfrm>
              <a:off x="31466211" y="28459104"/>
              <a:ext cx="489602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b="1" dirty="0" smtClean="0">
                  <a:solidFill>
                    <a:srgbClr val="073B4C"/>
                  </a:solidFill>
                </a:rPr>
                <a:t>Acknowledgements</a:t>
              </a:r>
              <a:endParaRPr lang="en-US" sz="4500" b="1" dirty="0">
                <a:solidFill>
                  <a:srgbClr val="073B4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512565" y="29226672"/>
              <a:ext cx="113244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Thanks to Charles 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Spaulding, Frederic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Masse, Justin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LaBrozzi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the respective authors of the paper.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144827848"/>
              </p:ext>
            </p:extLst>
          </p:nvPr>
        </p:nvGraphicFramePr>
        <p:xfrm>
          <a:off x="3139108" y="23261909"/>
          <a:ext cx="6371056" cy="436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3" name="AutoShape 14" descr="data:image/jpeg;base64,/9j/4AAQSkZJRgABAQAAAQABAAD/2wCEAAkGBxISEhQTEhIVFhUVGCIVFxgWGCEXHhscFyQgFyEhHB4gISkhHhsmHBgcJzMiJiswLy8vISA0OTQtOCkuLywBCgoKDg0OHBAQHCwmIScuLi4sLi4sMy4uMC4uMS4uLC4uLi8uLi4uLi4uLi4uLi4uLi4uLi4uLi4uLi4uLi4uOP/AABEIAOEA4QMBIgACEQEDEQH/xAAcAAACAwEBAQEAAAAAAAAAAAAABwQFBggDAgH/xABPEAABAgMFAgYMDAUDAwUBAAABAgMABBEFBgcSIRMxFyJBUVSyFDI1U2Fyc5KTsdHSIyQlMzRScXSRosLTCBaho7MVgcNCg8FVYpTi40P/xAAZAQEAAwEBAAAAAAAAAAAAAAAAAQIDBAX/xAAvEQACAgEDAgQFBAIDAAAAAAAAAQIRAxIhMQQTIjJRoRQzQVJxQmGB8CORNLHh/9oADAMBAAIRAxEAPwB4wQR+EwAQRH7Oa76jzh7YOzmu+o84e2JpkWSIIj9nNd9R5w9sHZzXfUecPbCmLJEER+zmu+o84e2Ds5rvqPOHthTFkmCPBuabUaJWknmCgTHvEEhBHm66lIqpQA5yaR8NzCFGiVpUd9AQYA94IIIAII8nXkp7ZSU15yB64/Gn0KrlUlVN9CD6oA9oIIIAIII8XZlCTRS0pPhIEAesER+zmu+o84e2Ds5rvqPOHtiaZFkiCI/ZzXfUecPbB2c131HnD2wpiyRBEfs5rvqPOHtg7Oa76jzh7YUxZJgjzQsEVBBB3Eax6RBIQQQQB+CI9ofNOeIr1GJAiPaHzTniK9RiVyQzmVCBQaRI7Ac7yvzD7I+bPPwjXjp9YjpV51KElSlBKUgqKlGgAGpJJ0AA5Y9XPn7bW12eVhw9y96o5s7Ac7yvzD7IOwHO8r8w+yOg/wCZ5Hpkt6ZHvQfzPI9MlvTI96MPi5faa/Cw+7+/7OfOwHO8r8w+yPlcopIqptQHOUkD+ojoiWt2UcUENzTC1q3JS6hRPLoAanSKPFTua74yOuItHq25KLjyRLpUouSlwLnC5I/1JnT/AKV9Qw8Jh5CBmWpKU86iAPxMJDC4/KTPir6hhk4myy3JBaG21uKK0HKhJWdFAnQAmMupWrKl+DXpXWJtfuVmKk+y5IlKHW1naINErCjy8gMZbB0Ds9f3dXXbjIzVlTDSc7ss82ndmW0pAqeSpAFY0uFc+0zOrU86htOwUnM4oIFSps0qSBWgOngMbPGoYWk7MVkcsybVDqmZlDYq4tKATQFRCRXfTXl0jw/1mW6Qz6RPthfYsWxLPSrSWX2XFB8KIbcSsgZHBUgE6VI18IhaSki68SGWXHCNSG0FZA8ISDQRhi6ZSjqbo3ydS4y0pWMrGCcacalw24hdHFVyqCqcXwGImDs000qb2i0IqG6ZlBNabTdXfvEYoXfm+hzPoHPdiNOWe81TbMOt5u12jakVpvpmArvEdKxQePt2czyy7mujov8A1mW6Qz6RPtg/1mW6Qz6RPtjnOUs956uxYcdy9ts21LpXdXKDStDBNyDrNA8y42Vbto2pFab6ZgK7xGXwcbrUbfFyq9J0lLTTbgJbWlYGhKVBVPwhS4zD42z5H9SovcFfoz/lv0pijxmPxtnyP6lRnhhoz6S+aevDqMG3KqV2raleKkn1CPvsBzvK/MPshr4MfRn/AC36Uxsp22JZlWR6YZbVSuVbiUGh5aEg00Mbz6pxm4pWYw6ZSgpN0c7dgOd5X5h9kHYDneV+YfZHQf8AM8j0yW9Mj3oP5nkemS3pke9FPi5faT8LD7v7/s587Ac7yvzD7I8lNUNCmhG8EUMdLSky26gLaWlaDuUghSTQ0NCNDqCIQV9T8fmvKmNsPUdxtNUZ5sCxpO7HRcXufK+STF9FDcXufK+STF9HmZPM/wAnpY/KvwfsEEEVLn5Ee0PmnPEV6jEiI9ofNOeIr1GJRD4OaLOPwjXjp9Yjoi930Gb+7udRUc6WcfhGvHT6xHRV7/oE393d6io7eq80Th6byyOc6wVj4rBWO6zio02HR+UpXxldRcNDFbua746OuIVuHB+U5XxldRcNLFjua746OuI4c3zo/wAHbh+TL+RcYWn5SZ8VfUMO6enGmUFbziW0DQqWoJGug1OkI7Cs/KbPir6hho4kyDr8gttlBWsqQQlO+gUCf6RTqUnlSZfpm1ibRQ4oW9KvSRQzMsuL2iTlQ4lRoK1NAd0KyQkHX1FDLa3FAZilAqaCgr9lSPxiz/ky0ehu/wBPbGkw+kHbPmlPzyOx2lNKbC3CACtSkKCd+8hCj/sY3i44oNRdmElLLNOSox1oWNMsJCnmHG0k5QVpKQTQmn20B/CNtgqfjEx5JPWi2xEmkWjLttSC0zDiHQ4pDSgSEBK05jruzKSP94rMOpddnOvOTyexkOICEKdIAUoEmg1301is8jnid8+haGLRlVceoz7RtRiXAL7zbQUaArUE1PgrCuxctaXmBLbB9t3KV5tmsKpXJStDpWhifiKsWi2ymQImVNLKlhog5QoUBOvKQYW9q2LMy2XshlTeeuXNTWlK0ofCIz6fHFNSb39DTqMkmnFLb1GNghum/tb/AOSPTFyyJh9yWLDLjgSlYVkSVUqU0r+BjxwOOk59rf8AyQwbVtqWlikPvIbKqlOc0rTfT8RFck3HM2v7sWxwUsKT/u5lcJbNeYYfS80tsl2oCxlJGUCo/wBxGYxoPxtnyP6lQ1bKtViZSVMOocSk5SUGoB30/CFPjUfjbPkP1Khhk5ZrYzRUcNI0OCv0Z/y36Exl8YT8oDyCOsuNPgn9Ff8ALfoTGXxiPygPII6y40h/yGZz+QjE1grHxWCsd1nFQ/MLu5kv/wBz/IuFDfc/KE35Uw3cLe5cv/3P8i4UF+D8oTflTHDg+bL+f+zsz/Kj/A7Lh9zpXySYv4z9w+50p5JMaCOKfmf5O6HlQQQQRBY/YjWj8054ivUYkxGtH5pzxFeowQZzFZp+Ea8dPrEdIXkl1OScy2gZlrYcQkc6lJIA101JjmuRcCVtqO4KST9gIMPYYn2Z35fol+7Hd1Kk2mkcPTuKTTYrP5CtPoi/Pb9+P3+QrT6Ivz2/fhpcJ9md+X6JfuwcJ9md+X6Jfuw72b7fYdnF93uYi49z59ifl3XZZSG0KJUoqQaVSociid5EbjFrua747fXTH5wn2Z35fol+7GaxAvxIzck4yw4pTilIIBbUntVAnUim4Rn/AJJ5FJo0/wAcMbjFmawpPymz4q+oYeFp2i1Ltl19YQgEAqO6p0G7wwjsKD8ps+KvqGGVi73Mc8dHWEM61ZUiOnenE2XVlXnk5lezYfQ4uhVlFa0FATqPCIzWNP0Fvy6equMVg0flE+QX60RtMa/oLf3hPVXFdChlSRbW54m2ZfBM/HHfIHrojX4rWNMTUuymXaLiku5iAQKDKoV4xHKRGOwSPx17yB66Ia1u27LyaUrmXNmlSsqTlUqpoTTig8gMTmk1ltEYYp4qZisJ7vTUo5MGYZLYWlATUpNSCqvak84j3xYsGZmxLdjMlzIV5qFIpmy07YjmMaiwrzSk6ViWd2hQAVcRSaBVadskV3HdH3bt45WSyGZd2eeuXiqVXLSvag03jfFNcu5qrf0L6IdvTexgcPfkoPi0aS+2y7LOQc2zzZqZSd2dO/ninxZtuXmnJYy7qXAhKwrLXSpTTePAYsr9k2wWDZo7IDAWHaUay7TJl+dyVrkVurSmtKiMBblgTUmUCZa2ZWCU8ZKqhNK9oo03jfHTjSctbfi9DnyNqOhLw+o0sEPo0x5b9CYoMaz8cZ8h+pUXuB30aY8t+hMUGNp+OM+Q/WqKR+eWl8hGiwR+izHlv0JitxOuxOzM6HGJdTiNklOYKSNQVEjVQPKIhYYXulJJh1EwtSVLdziiFK0ypHIDygxs+E+zO/L9Ev3YrLXHK5RRaOiWJRkxW/yFafRF+e378H8hWn0Rfnt+/DS4T7M78v0S/dg4T7M78v0S/djTvZvt9inZxfd7k7D2z3ZeQZaeQUOJz5kkg0zLWobiRuIMJa/J+UJvyphtnE+zO/L9Ev3YTF6J5D85MOtmqHHCpJIIqD4DqIjp1LW5SXIzuOhRi+B9XC7nSnkkxoYztwe50p5FMaKOSfmZ2Q8qPyCCCKlj9jwnGyptaRvKSB9pFI948nXAlJUdyQSfsGsAIJOGdqU+YT6VHtj94M7U7wn0qPbDK4VLL7656Jfsg4U7M7656Jfsjr7uX09jk7OL19xa8Gdqd4T6VHtg4M7U7wn0qPbDK4U7M7656Jfsg4U7M7656Jfsh3c3p7Ds4vX3FpwaWp3hPpUe2Dg0tTvCfSo9sNWyMQZCZeQw04suOEhILakjQFW8ig0Bi8tq1WpVlb7xIbRTMQCo8YhI0Gu9Qirz5E6aJWDG1dixw/uRPSs808+0lLaQsEhxKu2SQNAa7zG2xEsh6bkVssJCnCpBAJCdEqBOp03CIPCnZnfXPRL9kHCnZnfXPRL9kUl3HJSr2LxWOMXFP3M/hpc2dk5wuzDQSjZKRULSrUlJGgNeQxpcTrDfnJVDUukKWHkrIKgnQJWN5PORHlwp2Z31z0S/ZBwp2Z31z0S/ZBvI5aqCWNR037lLhfdCckplxyYbCUqaKAQtKtcyTuB5gY9sc/osv5f9Co1F3r5yc84puXWpSkpzkFCk6VA3kc5EZXHX6LL+X/QqJjKTypyIlGKxtRKvAk/CzfiN+tcSsdjxZP7XPUiM1hbeaWkXJhUypSQ4lATlSVapKidw03iJGKd65WfEsJZalbMrKsyFJpmy03jXcY2cX3rrb/wy1Ls1f9s+8KrzysiJnslwo2hRlohS65c9e1SadsN8Wl9mTbSmV2b8MlgKQ4VfBUK8pGjgSTok7owl2rrTM/tOxwg7OmbMrL21aU017Uw3sLrszEg2+mYCQXFpUnKrNoBSIyOMZa09ycSlKOlrY/cLLAmJJh5EygIUt3MkBQVplA5DziKjFG6U5OzLTku2FJS1kJK0p1zKPKeYiNdeK98pIqQiZWpJWCpOVClaDTkESruXhl55tTkuoqSlezJKSnjABW4+BQjDXNS7lG7hBx0WJXg0tTvCfSo9sHBpaneE+lR7Ybl4L6yci6GZhakrKA4AEKVxSVJGoFN6TpFjYFuMzjW2YUVIzFNSkp1Tv0OvLGnfyVdGXw+O6sSXBpaneE+lR7YODS1O8J9Kj2w27dvzJSbpZfWtKwAqgbUoUVu1ApyRa2JazU2yl9gktqJAJBSeKSk6HXeDB58iVhdPjbqxH8Glqd4T6VHtg4M7U7wn0qPbDXti/wDISry2HnFhxumYBtShxkhY1AodFCLyybRbmWUPtElDgqkkEGm7cdRug8+RK2gunxt1ZEujIuMScuy6KLbbCVCoNCPCNDFzH7BHM3bs6UqVBBBBAkIi2l8y74ivUYlRHm2iptaRvUkpFfCKQBypIS6nVttppmcUltNdBVZCRXwVMbjgktLnl/SK9yPeRwvnpVbcw45LFDC0vLCVrKilohasoLYBVRJpUjXlEbSQxXkXnGmkNzGZ1aW01QkCrhCBXj7qmOyeWX6NzjhiivOLu0sM59hlx5wsZGkFxWVwk0SMxoMmpoIy9kWeuZebYby53DlTmNBXfqaHmjpe8siuYlJhlBSFutLbSVEgVWkpFSATSp5oWV08MZ6WnGH3FyxQ2vMoIWsqpQjQFsDl54rDN4XfJM8G6rgiWLcqasx9ufmi1sJeq3NmoqVQpKNBlFdVDli/t69stazK7PlCvbv0ybRJQn4Mh41VrTitq5N9I2V77McmpJ+XaKQtxOVJWSE1qDqQCeTmhXWTc6Zsh5FozamVMS9SsMqUpZ2iSyMoUhIPGcFaqGlfsiikp+J8/Q0cXHZcfUg8Elpc8v6RXuRW3huBOSTCn3izkSQDkWVGqjlGhSOUw2buYjyk7MJl2kPBawSCtKQOKCo1IWTuHNHljJ3Ld8dvriLLLPUkyrxQ0toQNYtrtXfen3iyxkzhBcOclIypKUnUA61WIpqwwsDT8oufdl9dqOicqi2jnxxTkkzWYaXIm5CZcdmC1lU1kGRRUa5kq5UjSgMW+J12X59hluXyZkO5znUUimVSdKA61Ii3vZedmz2kOvpcKVr2YyAE1IUrWpGlEH+kZfhks/vcz5iP3I405yetI7KhFaWYvgktLnl/SK9yKK9V0Zmzw2ZjZ/CkhOzUVdrStapH1hDR4Y7P73M+Yj9yKW8C/wCYsiZHiGVqXOyeJXbaJy5AuvzSq1pyb41jknfi4MZY8bXh5PXATdO/a1/yRuL0XwlbPU2mYK6uAlORObtaA15u2EYK76v5dzie4/ZdC32Nx6bHRWbOEU+dTSleXdyl4WFXhLbkhlQmWzIX2SSgkuZVDLkC6iiTWtOSKSSlPU+DSLcYaVyZzE+88vPusrl89EIKVZ05dSQdI3OBX0J/7yf8bcZLgetHvkp6Rz9qLy79qou+2qVngVuPLMwky/HSEkJboSvIc1WzpSlKaxebi4aYlIKSnqlsUmOB+UW/uyOu7G4wV7nf95f/AIhWYj3kZn5tD7AWEpZS0Q4ADVKlq5CdKLH9YaWCfc3/ALy//ERk2xJEwaeVtFTiHcGcnZwvsFnIUJTx1lJqmtdAk6axsbhWM7JyLUu9lzoKychzDjLUsUJA5COSIV5sQpSRfLDyHisJCqoSkiit2pUDXTmi7u5bbc7LomGgsIWVABYAVxFFBqASN6TyxlKUtKT4NYqOptciIxUPytN/a3/ibhy4Z9zJTxD1jCYxWPytN/a3/hbjX3PxOkpSTYl3EPlbacqilCSK1J0JWOfmjbIm8caMYNRySscEEQLGtJEyw2+2FBDqQtIUKGh56Eiv+8T45TqCCCCACCCPF93IlSjuSCr8NYA8bTly4y62kgFaFIBO6qgRr4NYUVi4SzjMzLvKflylp5t1QBXUhtaVkDi76CL6zsYpV51ppMtMAurS2CclAVkJBNFbqmGVWLpyjsUajLf0IVrT6Zdh19YJS0hTigmlSEAqNKkCtBymMBw0yPR5vzW/3Y3V4pAzErMMJUEl5pbYUdQCtJTU+DWFHwKTPS2fMVEwUP1ETc/0myu/ilKTkw3LNszCVukgFaUBIoCrWjhO5J5Ivb72MudknZZtSUrcy0K60GVaVmtATuSYW8lcJ2yHE2i6+h1uVqtSG0kKUCkooCTStVV1i24a5To0x+T34lx3uBCltUynsu6L1iLFozS23GmRlUhmpWS78EKBYSntlitSNKx537xJlZ+TXLtMzCVqUlQLgQE8VQUe1WTuHNHxfnE6XnpJ2WbYeQpZQQpeWgyLSs1ooncmMTdK767QmBLoWlCikrzKBI4tOb7Y1SvxT5Mm68MCprGow6vK1Z00p95Di0llTVGwkmqlIVXjKSKUQeXmiXe7Dh6z5czC321gKCMqUkHjfbFNcy7S7RmFMNuJbKWy7VQJFEqSmmnLxx+EaOUZR/YooyjL9zVYkX/l7Rl22WWnkKQ8HSXAgCgStFBlWo1qscnPGaufdV60luNsrbQW0hR2laEE00oDE++twHbNZQ84+24FuBoBKSCCUqXXXk4h/GNDgEfjM15JPWMZ2owuJanKfiPHgZnu/wAt+K/cjbYZ3Lfs1UwXnGl7YNhOzzabPPWtQPrj+sXF9L4NWahtbrbiw4opARTSgrrmIjJ8Ncp0aY/J78ZOWSaNVGEGWmJ1y37SMsWXGkbEOBW0za7TJSlAfqH+kZ+xZoXcSpqcCnlTKs6DLgEANgJObOUa8YUpXljaXKvq1aW22TTjexy12mXXPmpTKT9WKzEm4ztprYU28hvZJUDmBNc5SdKeLEKVeGXBLivNHku7n3sZtJtbjKHEBteQhwJBrQK0yqVpQxmsR7hTFozDbrLjSUobyEOFVa5irSiTprFRZtoJu2ky8yFPqmFF5KmQAEhISihzKGtRyRM4a5Tosx+T34lRadwDcWqkZ3gZnu/y34r9yGZh9d1yQlNg6pClZ1LqitKKpzgGukZXhrlOizH5Pfg4a5To0x+T34mXckqZEe3F2j9v/hzMz84Zhp1lKShKKLKq1TXmSRyxr7iWI5JSTUs6pKloKySitOOtSxSoB3KiRdO8CJ+WTMNoUhKlKTlXSvFOXkJHJGcvTibLyEyuWcYeWpISSpGWnGGblUDyxS5NaS1Ri9RRXzwym5ydfmW3mEodKSAsqzDKhDZrRJG9JhWXgspcnMOyzikqW0QCU1ocyQvSoB3Kht8Ncp0aY/J78Km+FsJnJ1+ZQlSUukEJVSoypSjWhI3pjfG58MxyqHK5OhcPO5kn5FPqjRRnMO+5kn5FPqjRxzS5Z0rg/YIIIqSERbS+Zd8RXqMSoi2l8y74ivUYkHKt1j8bk/vDPXTHU1sTwl5d58pKgy2p0pG8htJVQeE0jla6p+Nyf3hn/ImOprckOyJZ9jNl2zS2s1M2XaJKK0qK0rWlRG2blGWPhi34b2OhveemDhuY6G956YobdwfVKyz8wZ5K9i0p3LsCnNkBVSu1NK030MYG7dldlzTMsF5NqrLny5suhNaVFd3OIlRg1aKuU0Nl3EBq2AbNbZcZXNAoDiyFBNAXKkAgnREQOBB7pzfoT78XN08JlSU4zNGdDmyJOQMZK5kqR220NO2rujb3tt0SMo7NFvabPLxArLXMpKN9DTtq7opqp1AvptXIV/Ag905v0J9+NDcXDNyz5sTCplDgCFIyhspPGprXMeaPq5+KaZ+aRLCULecKOYuhVMoKt2Uc3PGpvneIWfKqmS2XMqkpyhWWuchO+h3Vg5T4YjGHKM7jd3MPlkeswo8Pbzos2aVMLbU4CyprKkgGqlIVXXk4n9Y3RvMLx1s9LZlTTb7QnbD4IgUyjJvz768kZi/WG6rMl0vmaDuZwN5Qzs+2ClVrtFfV3U5YvCktLKTtvUjVTlrIvIkSbSVSymVdklbgDgIALWWiSNfha18EfMnZ/wDLVZh5fZImKMhLadmUkVXUlSjUUFIqMAj8ef8Au566IZmIV0DabLTQfDOzc2lSjaV4pTSmZNO231irdPT9C0fEtX1FHiNf1u022UIYW2W1lRKiDWoppSK+4dy12oXwh9LWxCCcyCvNtM/MoUpk/rGy4DF/+oJ/+Mf3o+mW/wCV6qUey+zKJGUbDJsKnlK81dr4KU5a6X1pKoldDu5Gvw4uQuzA+Fvpd2xQRlQUUyZudRrXN/SNtCe4ckdAV6Ye5G0uBfMWmh1YYLWyUE0K89aivMKRjJS5ZpFx4QvP4gD8ZlfJK6wihuNh8u02XHkzCWghwtUU2V1olK61Ch9f+kNLELD82o404JkM7JJRQtbSuY1r26aboyzdrC7I7DUkzZfJmc4+Ay1Aay5Tnr83WteXdpGsZ+GlyUcFqblwYG+92VWbMJl1Oh0qaDuYJy6KUtFKEn6m/wAMXVzMNnLRluyEzKWxnUjKWyrteWuYc8U1/r0i0plMwGi1laS1lKs/aqWutaD6+7wRf3FxMTZ0r2OZUu8dS8wcCe2ppTKeaLty07cmaUNX7Gll71IsBKbOdbXMKQC7tEUQCHCVUoSTUfbEeZueq3j/AKk0+GEPDKG1ozqGyJaNSFAalNYX1+LyC0ZozIaLdUJRlKs3a11rQc8O7BjuRL+M7/lXGcvCtX1NI1J19BE3osYyU27KqWFlopBUBlBzoS5uqaUz038kbG7WFDs5KtTKZtCA6nNlLRURqRvziu7milxbPyxOfa3/AIWo0N1sWkycozLGTUvZJy5tqE11J3ZDTfF25aVRVKKk7HFdqzDKyjEuVBZaQEFQFK05aa0i1iru3avZcqzMhGTbIC8tc1K8laCsWkcz5OgIIIIAIi2l8y74ivUYlRFtL5l3xFeowByfdQ/G5L7wz10x1TbtodjSz8xlzbFpbuWuXNs0ldK0NK0pWhjlS6R+OSX3hnrpjp+/Pc2f+6vf41Rrk3aM4fUUdu4yKmpZ+X7BCNs0prN2Rmy5wU1pshWld1RGUw1PyrJeV/SqKi7lniammJdSikPOJbKhqRm0qId93cImZSZZmUzTiy0rMElCQDoRrT7Ys3GKoqrk7GXFLe+wuzpR2V2mz2mXj5c1Mqkr3VFa5ab+WPq9lsGTk3pkICy0nNlJy11A30NN/NCp4dnegN+nP7cZRTe6NG19TS3OwrEhNomeyy5kChk2WWucFO/OefmiZjb3Jd8o110xV3IxVctCcblVSiGwsKOYOlRGRJVuyDm54tMbu5LvlGuumJ31KyFVbC2wJ7qH7u51m43mPnc5v7yjquQnbk3oVZsz2QloOnZqbylWTtik1rQ/V3U5YYkneH+ZlGQda7GS2Oyg42vaElshvLQpAodtWvgi0vNZWO8aK7AA/Hn/ALueuiGZiHfA2Wy06GNttHNnQubOnFKq1yqr2u6kQ7jYdN2Y8t5Ewtwrb2dFJAA1Cq6eLFH/ABC/Q5b7x+hcVbUpFknGJeYdYgG1VvoMsGdilKqh3aZs5UPqJpTLGX/iH7WS8Z31Ihf3Bvsqy1vLSwl3bJSkgrKKZCo8iTWuaPa/1/V2oGQqXS1sSoiiyvNnyjlSKUyxZRqWxVyuJkqxtLgYgmy0OoEsHtqoKqXdnSgpSmRVYw9YKxq6fJknTtDk4dVf+nJ/+T/+MeiLJ/mYdmFfYhYJlsgG3zUAdzZuJT5ylKcm/WEvWNzcPEddlsOMplkuhbhdzFwopVKUUoEn6la+GM3GvKaKV7SK6/8Adf8A0yZTLh7a5mku5suTtlLRSlT9Sta8sZusX1+b1qtOYTMKaDRS0GsoVn7VS11rQfX3U5IztY0Tdbmckr2GVcjC8WhKJmeyy1mUpOXZZ6ZFFO/ON9OaHLcy7/8Ap8o3K7TaZCo58uSudSl7qndmpvjPYIdyWvKOdcxW35xUcs+bXLJlUuBCUqzF0prmAVuyHn54wk3J0bpKKs+724Tiem3prswt7UpOTZZqZEJb35xWuSu7lhNXssfsKcelc+02RAz0y1zJSvdU07am/kjpS5FvGfkmpothsuZ+IFZgMi1N76Ctctd3LGVvPhMzOzTs0qacQXSCUpSkgZUpRoT4sTGbWzIlBPg0eG/cuS8gn1RporLvWWJSWZlkqKg0gICiKEhPKYs4zfJoEEEEAEeL7WdCknTMCn8RSPaI846UNrUN6UlQr4BWAFtZmC8ow606mZmCWlpcAOShLZCgDRNaVEMO17PTMMPMKJCXm1NEjeA4koJFeWhhGpx0niB8Wlvz+9H7w5z3Rpb8/vRepMrqSNnYmD0rKzDMwmZfUplYcAVkoSnWhomtIZcIHh0nujS35/eg4c57o0t+f3oOMmNUUOu8dkJnJZ2WWpSUupylSaVGoOldOSF5wGSnSpn+37kZfh0nujS35/eg4dJ7o0t+f3oJSRDcWb66mFsvITSJluYeWpAUAleShzAp5Eg8sfWN/cl3yjfXTFBh/ilNT883LOsMIQtKiSjNXiJKhSqiN4i/xw7kPeUb66Yje9ydq2Evhxdlu0pwy7ji0JDSnKopWqSkU1BFOMYd1ysNmLNmFTDT7q1KbLVF5aUUUqrxUjWqBCswEPyofu6+s3DcxMvS7Zsol9lCFqU6lujlaUUFGuhBrxREybboiKSVmwjM33ue1abTbTrjjYbXtAW6VJoU65gdKKhTcOk90aW/P70HDpPdGlvz+9EaWTqRAxPuAzZbTC2nnXC6soIcy0AAzaZQIj4XXJatQzIddcb2IbI2eXXaZ61zA7sg/ExBvviA/aiGkPNNIDSisFvNUkjLrUnSPG49+X7LLxZbbXtsgVtM2mzzUpQjfnP4CL70U2stcUbkNWWZYNOuObYOE7TLps9nSmUDfnP4CMLWHNYYF6AsztWDJ0DfYxAzbfVWbaBW7ZJpSm874yGKty2LLXLpYcdWHkrKtqUmmQpAplSn6x3wUvoxKP1ROwxw9YtRh11151stubMBvLQjKlVTmB140bPgMlOlzP8Ab9yPn+Hb6HM/eP0IiZihiLMWZMNMstNLStraEuZqg5inShGmkVbd7FklRF4DJTpcz/b9yFfiNdhuzZsS7bi3ElpLlV0rVRUKaACnFEPXDC9btpyq33kIQpLxaAbrSiUoVXUk1qswpsfT8qJ+7I6zkTGTumJJVseNz8UnrOlUyyJZtxKVKVmUsg8clW4DwxspG5jNvNptN9x1lx6qS20UlI2Ki0KFSa6hNf8AeKXDvC+UtCRRMuvTCFqUtJDZQE0QopHbIJ3Dnj3ti+jtguf6ZKttutMgKSt6pWS7V01yZU9so0oN1Ihu3sFxuNm6thIkJVuVbWpaW81FLpU51KcNaADeoxcwgOHSe6NLfn96Dh0nujS35/eiNLJ1If8ABFPdO1FTUnLzC0pSp5sLITWgKtdK60i4ipYIIIIAIi2l8y74ivUYlRFtT5l3yavUYA44kG8620E0ClJSaf8AuIH/AJh88BUl0qZ/t+5CHsg/DMeUR1hHXd5p5TEnNPopnZYcdTXUZkIKhUc1RF2yqSF5wFSXSpn+37kHAVJdKmf7fuRieG+1Pqyvo1fuQcN1qfVlfRq/ciNxsbbgKkulTP8Ab9yM3iFhZLWfIuTTTz61IUgBK8lOOoJO5IO4xNuHitPzloS8s8mXDbqlBWRCgrRClaErPKkckbDHLuO/47fXTC2KQo8ET8sMeI51DHQN6rvNWhLKlnlLShRSolsgK4hChQkEbxzRz5ggflhjxHOoYeWJVvvSEg5MsBBcSpAGcFQ4ygk6AjkPPCXIjwQ7oYaSlnTBmGHJhSygt0cUkpoogncgGvFHLFP/ABB9zW/vKOq5FfhZiRO2jOmXmEshAaU58GhSTVJSBqVHTjGGHeu7MvaDIZmM+QLDgyKynMAUjXmooxF77k/Q5FrG6wpudL2o6+3MLdSG0JWnZKSk1JI1zJVpF5i3h/JWbKNPSwczrfDZzrzDKULVupvqkRhrnXwmbMW45LBslxISraJKhQGulFCL3a2KVT3HRwG2b36b9I3+1BwG2b36b9I3+1GC4brU+rK+jV+5Bw3Wp9WV9Gr9yK+ItsOW5Nx5eyw6JdbyttlKtqpKqZM1KZUp+sYWv8R/zsj4jvrbik4b7U+rK+jV+5GXvjfSZtNTSpkNAtBQTs0lPb0JrVRr2ogk7Daobn8Ov0Oa+8foRGovnh3K2m6h59x9KkI2YDSkpFKlWuZCtamEJdDECcsxtbUsGSlxe0O0QVGtAnSihpQCL/hutT6sr6NX7kKdi1Q7bnXUYsxhTDCnFJU4XSXCFGpCU/8ASlIpRA5OeEnj+flRP3ZHWcj84b7U+rK+jV+5GPvZed+0Xw/MBAWEBv4NJSKJJI0JOtVHlgk7Daov7rYoTtny6ZZhuWUhJUoFxCyqqzmNSlxI3nmhgWNcyXt5hFpzi3UPvVSpLCkoQA0pTQoFpWocVIrVR1rFZhlhrIT9ntzEwHdopS0nK5lFEqKRpTmEeF5r5zNhvmzpJLWwZSFI2yVLXV34RVVBQrxlHkh+B+TUcBtm9+m/SN/tQmL92O3JT8xLNFZQ0UhJWQVcZCVmpAA3qPJHSWHVuOz1nsTTwSHHM+bICE8RxaBQEk7kjlitt7C6z5yYcmXg9tHCCrK5lGgCRQU5kiCkw4ossNe5Uj5BHqjTRBsazW5ZhuXarkaSEJzGpoN1TyxOipYIIIIAIi2p8y75NXqMSoi2p8y75NXqMAcb2QfhmfKI6wjrW/fc2f8Auj3+NUckWOfh2fKI6wjre/fc2f8Auj3+NUSyEcgAwVj4BgrFrK0bTCA/LEn4y/8AGuHZjn3Hf8dvrphI4PH5Yk/GX/jXDtx07jv+O310xV8llwKDA4/LDHiOdQw38dO473jt9dMJ/Aw/LDHiOdQw4Mde473jt9dMHyFwK/8Ah+7qK+7r6zcdIRzb/D4flRX3dfWRHSUGEUl6bsy1oNJZmkqUhKw4AlRTxgCnePAowmsYriSNnSzLkq2pKlvZFFS1L4uVStxPOBHQEUt5rsys+2luabLiEKzpAWpFFUIrVJB3ExBJx7WGZgvc+UtIzfZSFK2QbyZVlFM+0ruOvaiJuNVy5Gz2JdcoyW1LcKVEuLXUBNf+pRprFj/DSdbQ+xn/AJYs2VSNlwN2R3lz0y/bBwN2R3lz0y/bDAgipY5oxkunK2c9LolUKSlxClKzLK6kEAbzpvhdVhwfxI/SJPyS+sI+sGbjSFoSbrs0yXFpfLYIcWiiQhCqUSoDeo6xZMq0fmD9wpG0ZJx6abWpaX1NgpcUnihLahoDTeoxlMXLuy9nzqWJZJS2WUropRVxlKWDqddyRHR127uS0g0pmVbKG1LLhBUpfGICSaqJO5I0ivvHcKz550PTTBW4EhFQ4tHFBJAolQG9RiLJo58u3iXPyDCZeXLWzSSoZkZjVRzHWvOYory2+9PTCph/LtFAJOUZRRIoNK80X2LlhS8jaBYlkZG9khWUqUrVVa6qJPJGKrEg293cT7QkpduWYLWzbzZczeY8dRWamvOoxZcNdq/WY9F/9o2OGOHVmzlmS8xMS5W65nzK2ria5XFoGiVADipA0EKzEey2ZS0pmXYTlabKQlNSqlUJUdVEk6k7zEbDc6dubaTkzIyz7tM7rSVqoKCp5hF3GYw07lSPkE+qNPEEhBBBABEW1PmXfJq9RiVEW1PmXfJq9RgDjSxz8Oz5RHWEdlz8mh5pxl0ZkOoLa01IqlYKSKihFQTqI4qaWUkKSaEGoPMRrGl4RbW6e/50AdA8Edi9C/vPfuQcEdi9C/vPfuRz9wi2t09/zoOEW1unv+dAHRlj4c2XKPIfl5XI63UpVtXFUqCk6KWQdCd4itx17jv+O310wheEW1unv+dEW1L42hMtlp+adcbVQlKjUGhqP6iANFgV3YY8RzqKhw469x3/AB2+umE9gV3YY8RzqKhw469x3/Hb66YA50u9eCZkXS9KubNwpKM2VK+KaEiigRvA5IcODF+bQn55xmamNo2mXU4E7NtHGC20g1QgHco6eGEPDV/hz7pvfdV/5GoA6Ohc413lmpCVYclHdmtb2RRyJXVOVRpRaSN4EfWNd4JmRkmnZV0tLVMJQVAJVVJQ4qnGBG9I/CMhhZaTltuPs2ooTTbKUuNpWlKQlRJTXiBNTQ01gAw0mFW+Zhu1j2ShgIW0KBnKpeYE1ayE1AG+se2JSBd9LCrI+LGZKg9//bPsgCj57PlpnV2tK11rQUkYooFiMsuWUlMqt5wocKAFZkpBIBz5hoSd0J+8d7Z2fCBNvl0NklFUpTTNSvapHMN8APLA+9c7aCZszj212ZbCOIhFM2evaJFa5Rv5o8Mb74T1nrlRKP7IOJWV8RC65SinbpNN53RWfw09pP8A2tepyGnbt2JOdKDNMIdKAQnNXTNSu4+AQByleS9M3aCkKm3tqpsFKTkQigOp7RIr/vEq7t+bQkG1NSkxs0KVnI2ba6qICa1WgnckaR0fwaWR0Fr83thLY5WDLSc2wiVZS0lTOZQTXU5lCup5hAFZwuW103+yz+3BwuW103+yz+3GGggC1t+3pied2005tHMoTmypRoncKJAHLzQ6MLsPbMnLMYmJmWzurK8ytq6muVakjRKwNwA0EIKNTY1/7SlWUsS80W2kVypCEGmYlR1KSd5MAdVWLZDMowiXl0ZGkVypzFVMxKzqoknVROpjmHGQ/LM54yP8aIOFa2emq9G37kZi17TemnlvvrzuroVKIArQBI0AA3AQB1dhp3KkfIJ9UaeMxhp3KkfIJ9UaeACCCCACPNxAUCCKgihHgMekEAZng/sroEv5gg4P7K6BL+YI00EAZng/sroEv5gg4P7K6BL+YI00EAZng/sroEv5gg4P7K6BL+YI00EAUNmXRkJdwOsSjLbiagKQkAioodfsMWNqWazMtlp9tLjZIJSsVBI1Gn2xNggDM8H9ldAl/METLHuvJSqy5LSzTSynIVITQlJINPsqkfhF1BAFdbFjS82gNzLKHUBWcJWKgKAIr9tCfxjwse7cnKKUqWl22ioUUUJy1A11i4ggCstmw5abCUzLCHQk1SFioBOlRFZwf2V0CX8wRpoIAqrFsCVlM/Y0u2znpnyJy5staV+yp/GLWCCACKa17syc2oLmZZp1SRlBWmpA30HgqTFzBAGZ4P7K6BL+YIOD+yugS/mCNNBAGZ4P7K6BL+YIOD+yugS/mCNNBAGZ4P7K6BL+YIOD+yugS/mCNNBAEaSlG2W0tNICEIGVKU6AAcg8ESYIIAIIIIAIIIIAIIIIAIIIIAIIIIAIIIIAIIIIAIIIIAIIIIAIIIIAIIIIAIIIIAIIIIAIIIIAIIIIAIIIIA//2Q=="/>
          <p:cNvSpPr>
            <a:spLocks noChangeAspect="1" noChangeArrowheads="1"/>
          </p:cNvSpPr>
          <p:nvPr/>
        </p:nvSpPr>
        <p:spPr bwMode="auto">
          <a:xfrm>
            <a:off x="155574" y="-144463"/>
            <a:ext cx="7150913" cy="71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6" descr="QR Code Generator: Create Free QR Codes Online | QRStuff"/>
          <p:cNvSpPr>
            <a:spLocks noChangeAspect="1" noChangeArrowheads="1"/>
          </p:cNvSpPr>
          <p:nvPr/>
        </p:nvSpPr>
        <p:spPr bwMode="auto">
          <a:xfrm>
            <a:off x="155575" y="-144463"/>
            <a:ext cx="4643340" cy="46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utoShape 20" descr="data:image/jpeg;base64,/9j/4AAQSkZJRgABAQAAAQABAAD/2wCEAAkGBxISEhQTEhIVFhUVGCIVFxgWGCEXHhscFyQgFyEhHB4gISkhHhsmHBgcJzMiJiswLy8vISA0OTQtOCkuLywBCgoKDg0OHBAQHCwmIScuLi4sLi4sMy4uMC4uMS4uLC4uLi8uLi4uLi4uLi4uLi4uLi4uLi4uLi4uLi4uLi4uOP/AABEIAOEA4QMBIgACEQEDEQH/xAAcAAACAwEBAQEAAAAAAAAAAAAABwQFBggDAgH/xABPEAABAgMFAgYMDAUDAwUBAAABAgMABBEFBgcSIRMxFyJBUVSyFDI1U2Fyc5KTsdHSIyQlMzRScXSRosLTCBaho7MVgcNCg8FVYpTi40P/xAAZAQEAAwEBAAAAAAAAAAAAAAAAAQIDBAX/xAAvEQACAgEDAgQFBAIDAAAAAAAAAQIRAxIhMQQTIjJRoRQzQVJxQmGB8CORNLHh/9oADAMBAAIRAxEAPwB4wQR+EwAQRH7Oa76jzh7YOzmu+o84e2JpkWSIIj9nNd9R5w9sHZzXfUecPbCmLJEER+zmu+o84e2Ds5rvqPOHthTFkmCPBuabUaJWknmCgTHvEEhBHm66lIqpQA5yaR8NzCFGiVpUd9AQYA94IIIAII8nXkp7ZSU15yB64/Gn0KrlUlVN9CD6oA9oIIIAIII8XZlCTRS0pPhIEAesER+zmu+o84e2Ds5rvqPOHtiaZFkiCI/ZzXfUecPbB2c131HnD2wpiyRBEfs5rvqPOHtg7Oa76jzh7YUxZJgjzQsEVBBB3Eax6RBIQQQQB+CI9ofNOeIr1GJAiPaHzTniK9RiVyQzmVCBQaRI7Ac7yvzD7I+bPPwjXjp9YjpV51KElSlBKUgqKlGgAGpJJ0AA5Y9XPn7bW12eVhw9y96o5s7Ac7yvzD7IOwHO8r8w+yOg/wCZ5Hpkt6ZHvQfzPI9MlvTI96MPi5faa/Cw+7+/7OfOwHO8r8w+yPlcopIqptQHOUkD+ojoiWt2UcUENzTC1q3JS6hRPLoAanSKPFTua74yOuItHq25KLjyRLpUouSlwLnC5I/1JnT/AKV9Qw8Jh5CBmWpKU86iAPxMJDC4/KTPir6hhk4myy3JBaG21uKK0HKhJWdFAnQAmMupWrKl+DXpXWJtfuVmKk+y5IlKHW1naINErCjy8gMZbB0Ds9f3dXXbjIzVlTDSc7ss82ndmW0pAqeSpAFY0uFc+0zOrU86htOwUnM4oIFSps0qSBWgOngMbPGoYWk7MVkcsybVDqmZlDYq4tKATQFRCRXfTXl0jw/1mW6Qz6RPthfYsWxLPSrSWX2XFB8KIbcSsgZHBUgE6VI18IhaSki68SGWXHCNSG0FZA8ISDQRhi6ZSjqbo3ydS4y0pWMrGCcacalw24hdHFVyqCqcXwGImDs000qb2i0IqG6ZlBNabTdXfvEYoXfm+hzPoHPdiNOWe81TbMOt5u12jakVpvpmArvEdKxQePt2czyy7mujov8A1mW6Qz6RPtg/1mW6Qz6RPtjnOUs956uxYcdy9ts21LpXdXKDStDBNyDrNA8y42Vbto2pFab6ZgK7xGXwcbrUbfFyq9J0lLTTbgJbWlYGhKVBVPwhS4zD42z5H9SovcFfoz/lv0pijxmPxtnyP6lRnhhoz6S+aevDqMG3KqV2raleKkn1CPvsBzvK/MPshr4MfRn/AC36Uxsp22JZlWR6YZbVSuVbiUGh5aEg00Mbz6pxm4pWYw6ZSgpN0c7dgOd5X5h9kHYDneV+YfZHQf8AM8j0yW9Mj3oP5nkemS3pke9FPi5faT8LD7v7/s587Ac7yvzD7I8lNUNCmhG8EUMdLSky26gLaWlaDuUghSTQ0NCNDqCIQV9T8fmvKmNsPUdxtNUZ5sCxpO7HRcXufK+STF9FDcXufK+STF9HmZPM/wAnpY/KvwfsEEEVLn5Ee0PmnPEV6jEiI9ofNOeIr1GJRD4OaLOPwjXjp9Yjoi930Gb+7udRUc6WcfhGvHT6xHRV7/oE393d6io7eq80Th6byyOc6wVj4rBWO6zio02HR+UpXxldRcNDFbua746OuIVuHB+U5XxldRcNLFjua746OuI4c3zo/wAHbh+TL+RcYWn5SZ8VfUMO6enGmUFbziW0DQqWoJGug1OkI7Cs/KbPir6hho4kyDr8gttlBWsqQQlO+gUCf6RTqUnlSZfpm1ibRQ4oW9KvSRQzMsuL2iTlQ4lRoK1NAd0KyQkHX1FDLa3FAZilAqaCgr9lSPxiz/ky0ehu/wBPbGkw+kHbPmlPzyOx2lNKbC3CACtSkKCd+8hCj/sY3i44oNRdmElLLNOSox1oWNMsJCnmHG0k5QVpKQTQmn20B/CNtgqfjEx5JPWi2xEmkWjLttSC0zDiHQ4pDSgSEBK05jruzKSP94rMOpddnOvOTyexkOICEKdIAUoEmg1301is8jnid8+haGLRlVceoz7RtRiXAL7zbQUaArUE1PgrCuxctaXmBLbB9t3KV5tmsKpXJStDpWhifiKsWi2ymQImVNLKlhog5QoUBOvKQYW9q2LMy2XshlTeeuXNTWlK0ofCIz6fHFNSb39DTqMkmnFLb1GNghum/tb/AOSPTFyyJh9yWLDLjgSlYVkSVUqU0r+BjxwOOk59rf8AyQwbVtqWlikPvIbKqlOc0rTfT8RFck3HM2v7sWxwUsKT/u5lcJbNeYYfS80tsl2oCxlJGUCo/wBxGYxoPxtnyP6lQ1bKtViZSVMOocSk5SUGoB30/CFPjUfjbPkP1Khhk5ZrYzRUcNI0OCv0Z/y36Exl8YT8oDyCOsuNPgn9Ff8ALfoTGXxiPygPII6y40h/yGZz+QjE1grHxWCsd1nFQ/MLu5kv/wBz/IuFDfc/KE35Uw3cLe5cv/3P8i4UF+D8oTflTHDg+bL+f+zsz/Kj/A7Lh9zpXySYv4z9w+50p5JMaCOKfmf5O6HlQQQQRBY/YjWj8054ivUYkxGtH5pzxFeowQZzFZp+Ea8dPrEdIXkl1OScy2gZlrYcQkc6lJIA101JjmuRcCVtqO4KST9gIMPYYn2Z35fol+7Hd1Kk2mkcPTuKTTYrP5CtPoi/Pb9+P3+QrT6Ivz2/fhpcJ9md+X6JfuwcJ9md+X6Jfuw72b7fYdnF93uYi49z59ifl3XZZSG0KJUoqQaVSociid5EbjFrua747fXTH5wn2Z35fol+7GaxAvxIzck4yw4pTilIIBbUntVAnUim4Rn/AJJ5FJo0/wAcMbjFmawpPymz4q+oYeFp2i1Ltl19YQgEAqO6p0G7wwjsKD8ps+KvqGGVi73Mc8dHWEM61ZUiOnenE2XVlXnk5lezYfQ4uhVlFa0FATqPCIzWNP0Fvy6equMVg0flE+QX60RtMa/oLf3hPVXFdChlSRbW54m2ZfBM/HHfIHrojX4rWNMTUuymXaLiku5iAQKDKoV4xHKRGOwSPx17yB66Ia1u27LyaUrmXNmlSsqTlUqpoTTig8gMTmk1ltEYYp4qZisJ7vTUo5MGYZLYWlATUpNSCqvak84j3xYsGZmxLdjMlzIV5qFIpmy07YjmMaiwrzSk6ViWd2hQAVcRSaBVadskV3HdH3bt45WSyGZd2eeuXiqVXLSvag03jfFNcu5qrf0L6IdvTexgcPfkoPi0aS+2y7LOQc2zzZqZSd2dO/ninxZtuXmnJYy7qXAhKwrLXSpTTePAYsr9k2wWDZo7IDAWHaUay7TJl+dyVrkVurSmtKiMBblgTUmUCZa2ZWCU8ZKqhNK9oo03jfHTjSctbfi9DnyNqOhLw+o0sEPo0x5b9CYoMaz8cZ8h+pUXuB30aY8t+hMUGNp+OM+Q/WqKR+eWl8hGiwR+izHlv0JitxOuxOzM6HGJdTiNklOYKSNQVEjVQPKIhYYXulJJh1EwtSVLdziiFK0ypHIDygxs+E+zO/L9Ev3YrLXHK5RRaOiWJRkxW/yFafRF+e378H8hWn0Rfnt+/DS4T7M78v0S/dg4T7M78v0S/djTvZvt9inZxfd7k7D2z3ZeQZaeQUOJz5kkg0zLWobiRuIMJa/J+UJvyphtnE+zO/L9Ev3YTF6J5D85MOtmqHHCpJIIqD4DqIjp1LW5SXIzuOhRi+B9XC7nSnkkxoYztwe50p5FMaKOSfmZ2Q8qPyCCCKlj9jwnGyptaRvKSB9pFI948nXAlJUdyQSfsGsAIJOGdqU+YT6VHtj94M7U7wn0qPbDK4VLL7656Jfsg4U7M7656Jfsjr7uX09jk7OL19xa8Gdqd4T6VHtg4M7U7wn0qPbDK4U7M7656Jfsg4U7M7656Jfsh3c3p7Ds4vX3FpwaWp3hPpUe2Dg0tTvCfSo9sNWyMQZCZeQw04suOEhILakjQFW8ig0Bi8tq1WpVlb7xIbRTMQCo8YhI0Gu9Qirz5E6aJWDG1dixw/uRPSs808+0lLaQsEhxKu2SQNAa7zG2xEsh6bkVssJCnCpBAJCdEqBOp03CIPCnZnfXPRL9kHCnZnfXPRL9kUl3HJSr2LxWOMXFP3M/hpc2dk5wuzDQSjZKRULSrUlJGgNeQxpcTrDfnJVDUukKWHkrIKgnQJWN5PORHlwp2Z31z0S/ZBwp2Z31z0S/ZBvI5aqCWNR037lLhfdCckplxyYbCUqaKAQtKtcyTuB5gY9sc/osv5f9Co1F3r5yc84puXWpSkpzkFCk6VA3kc5EZXHX6LL+X/QqJjKTypyIlGKxtRKvAk/CzfiN+tcSsdjxZP7XPUiM1hbeaWkXJhUypSQ4lATlSVapKidw03iJGKd65WfEsJZalbMrKsyFJpmy03jXcY2cX3rrb/wy1Ls1f9s+8KrzysiJnslwo2hRlohS65c9e1SadsN8Wl9mTbSmV2b8MlgKQ4VfBUK8pGjgSTok7owl2rrTM/tOxwg7OmbMrL21aU017Uw3sLrszEg2+mYCQXFpUnKrNoBSIyOMZa09ycSlKOlrY/cLLAmJJh5EygIUt3MkBQVplA5DziKjFG6U5OzLTku2FJS1kJK0p1zKPKeYiNdeK98pIqQiZWpJWCpOVClaDTkESruXhl55tTkuoqSlezJKSnjABW4+BQjDXNS7lG7hBx0WJXg0tTvCfSo9sHBpaneE+lR7Ybl4L6yci6GZhakrKA4AEKVxSVJGoFN6TpFjYFuMzjW2YUVIzFNSkp1Tv0OvLGnfyVdGXw+O6sSXBpaneE+lR7YODS1O8J9Kj2w27dvzJSbpZfWtKwAqgbUoUVu1ApyRa2JazU2yl9gktqJAJBSeKSk6HXeDB58iVhdPjbqxH8Glqd4T6VHtg4M7U7wn0qPbDXti/wDISry2HnFhxumYBtShxkhY1AodFCLyybRbmWUPtElDgqkkEGm7cdRug8+RK2gunxt1ZEujIuMScuy6KLbbCVCoNCPCNDFzH7BHM3bs6UqVBBBBAkIi2l8y74ivUYlRHm2iptaRvUkpFfCKQBypIS6nVttppmcUltNdBVZCRXwVMbjgktLnl/SK9yPeRwvnpVbcw45LFDC0vLCVrKilohasoLYBVRJpUjXlEbSQxXkXnGmkNzGZ1aW01QkCrhCBXj7qmOyeWX6NzjhiivOLu0sM59hlx5wsZGkFxWVwk0SMxoMmpoIy9kWeuZebYby53DlTmNBXfqaHmjpe8siuYlJhlBSFutLbSVEgVWkpFSATSp5oWV08MZ6WnGH3FyxQ2vMoIWsqpQjQFsDl54rDN4XfJM8G6rgiWLcqasx9ufmi1sJeq3NmoqVQpKNBlFdVDli/t69stazK7PlCvbv0ybRJQn4Mh41VrTitq5N9I2V77McmpJ+XaKQtxOVJWSE1qDqQCeTmhXWTc6Zsh5FozamVMS9SsMqUpZ2iSyMoUhIPGcFaqGlfsiikp+J8/Q0cXHZcfUg8Elpc8v6RXuRW3huBOSTCn3izkSQDkWVGqjlGhSOUw2buYjyk7MJl2kPBawSCtKQOKCo1IWTuHNHljJ3Ld8dvriLLLPUkyrxQ0toQNYtrtXfen3iyxkzhBcOclIypKUnUA61WIpqwwsDT8oufdl9dqOicqi2jnxxTkkzWYaXIm5CZcdmC1lU1kGRRUa5kq5UjSgMW+J12X59hluXyZkO5znUUimVSdKA61Ii3vZedmz2kOvpcKVr2YyAE1IUrWpGlEH+kZfhks/vcz5iP3I405yetI7KhFaWYvgktLnl/SK9yKK9V0Zmzw2ZjZ/CkhOzUVdrStapH1hDR4Y7P73M+Yj9yKW8C/wCYsiZHiGVqXOyeJXbaJy5AuvzSq1pyb41jknfi4MZY8bXh5PXATdO/a1/yRuL0XwlbPU2mYK6uAlORObtaA15u2EYK76v5dzie4/ZdC32Nx6bHRWbOEU+dTSleXdyl4WFXhLbkhlQmWzIX2SSgkuZVDLkC6iiTWtOSKSSlPU+DSLcYaVyZzE+88vPusrl89EIKVZ05dSQdI3OBX0J/7yf8bcZLgetHvkp6Rz9qLy79qou+2qVngVuPLMwky/HSEkJboSvIc1WzpSlKaxebi4aYlIKSnqlsUmOB+UW/uyOu7G4wV7nf95f/AIhWYj3kZn5tD7AWEpZS0Q4ADVKlq5CdKLH9YaWCfc3/ALy//ERk2xJEwaeVtFTiHcGcnZwvsFnIUJTx1lJqmtdAk6axsbhWM7JyLUu9lzoKychzDjLUsUJA5COSIV5sQpSRfLDyHisJCqoSkiit2pUDXTmi7u5bbc7LomGgsIWVABYAVxFFBqASN6TyxlKUtKT4NYqOptciIxUPytN/a3/ibhy4Z9zJTxD1jCYxWPytN/a3/hbjX3PxOkpSTYl3EPlbacqilCSK1J0JWOfmjbIm8caMYNRySscEEQLGtJEyw2+2FBDqQtIUKGh56Eiv+8T45TqCCCCACCCPF93IlSjuSCr8NYA8bTly4y62kgFaFIBO6qgRr4NYUVi4SzjMzLvKflylp5t1QBXUhtaVkDi76CL6zsYpV51ppMtMAurS2CclAVkJBNFbqmGVWLpyjsUajLf0IVrT6Zdh19YJS0hTigmlSEAqNKkCtBymMBw0yPR5vzW/3Y3V4pAzErMMJUEl5pbYUdQCtJTU+DWFHwKTPS2fMVEwUP1ETc/0myu/ilKTkw3LNszCVukgFaUBIoCrWjhO5J5Ivb72MudknZZtSUrcy0K60GVaVmtATuSYW8lcJ2yHE2i6+h1uVqtSG0kKUCkooCTStVV1i24a5To0x+T34lx3uBCltUynsu6L1iLFozS23GmRlUhmpWS78EKBYSntlitSNKx537xJlZ+TXLtMzCVqUlQLgQE8VQUe1WTuHNHxfnE6XnpJ2WbYeQpZQQpeWgyLSs1ooncmMTdK767QmBLoWlCikrzKBI4tOb7Y1SvxT5Mm68MCprGow6vK1Z00p95Di0llTVGwkmqlIVXjKSKUQeXmiXe7Dh6z5czC321gKCMqUkHjfbFNcy7S7RmFMNuJbKWy7VQJFEqSmmnLxx+EaOUZR/YooyjL9zVYkX/l7Rl22WWnkKQ8HSXAgCgStFBlWo1qscnPGaufdV60luNsrbQW0hR2laEE00oDE++twHbNZQ84+24FuBoBKSCCUqXXXk4h/GNDgEfjM15JPWMZ2owuJanKfiPHgZnu/wAt+K/cjbYZ3Lfs1UwXnGl7YNhOzzabPPWtQPrj+sXF9L4NWahtbrbiw4opARTSgrrmIjJ8Ncp0aY/J78ZOWSaNVGEGWmJ1y37SMsWXGkbEOBW0za7TJSlAfqH+kZ+xZoXcSpqcCnlTKs6DLgEANgJObOUa8YUpXljaXKvq1aW22TTjexy12mXXPmpTKT9WKzEm4ztprYU28hvZJUDmBNc5SdKeLEKVeGXBLivNHku7n3sZtJtbjKHEBteQhwJBrQK0yqVpQxmsR7hTFozDbrLjSUobyEOFVa5irSiTprFRZtoJu2ky8yFPqmFF5KmQAEhISihzKGtRyRM4a5Tosx+T34lRadwDcWqkZ3gZnu/y34r9yGZh9d1yQlNg6pClZ1LqitKKpzgGukZXhrlOizH5Pfg4a5To0x+T34mXckqZEe3F2j9v/hzMz84Zhp1lKShKKLKq1TXmSRyxr7iWI5JSTUs6pKloKySitOOtSxSoB3KiRdO8CJ+WTMNoUhKlKTlXSvFOXkJHJGcvTibLyEyuWcYeWpISSpGWnGGblUDyxS5NaS1Ri9RRXzwym5ydfmW3mEodKSAsqzDKhDZrRJG9JhWXgspcnMOyzikqW0QCU1ocyQvSoB3Kht8Ncp0aY/J78Km+FsJnJ1+ZQlSUukEJVSoypSjWhI3pjfG58MxyqHK5OhcPO5kn5FPqjRRnMO+5kn5FPqjRxzS5Z0rg/YIIIqSERbS+Zd8RXqMSoi2l8y74ivUYkHKt1j8bk/vDPXTHU1sTwl5d58pKgy2p0pG8htJVQeE0jla6p+Nyf3hn/ImOprckOyJZ9jNl2zS2s1M2XaJKK0qK0rWlRG2blGWPhi34b2OhveemDhuY6G956YobdwfVKyz8wZ5K9i0p3LsCnNkBVSu1NK030MYG7dldlzTMsF5NqrLny5suhNaVFd3OIlRg1aKuU0Nl3EBq2AbNbZcZXNAoDiyFBNAXKkAgnREQOBB7pzfoT78XN08JlSU4zNGdDmyJOQMZK5kqR220NO2rujb3tt0SMo7NFvabPLxArLXMpKN9DTtq7opqp1AvptXIV/Ag905v0J9+NDcXDNyz5sTCplDgCFIyhspPGprXMeaPq5+KaZ+aRLCULecKOYuhVMoKt2Uc3PGpvneIWfKqmS2XMqkpyhWWuchO+h3Vg5T4YjGHKM7jd3MPlkeswo8Pbzos2aVMLbU4CyprKkgGqlIVXXk4n9Y3RvMLx1s9LZlTTb7QnbD4IgUyjJvz768kZi/WG6rMl0vmaDuZwN5Qzs+2ClVrtFfV3U5YvCktLKTtvUjVTlrIvIkSbSVSymVdklbgDgIALWWiSNfha18EfMnZ/wDLVZh5fZImKMhLadmUkVXUlSjUUFIqMAj8ef8Au566IZmIV0DabLTQfDOzc2lSjaV4pTSmZNO231irdPT9C0fEtX1FHiNf1u022UIYW2W1lRKiDWoppSK+4dy12oXwh9LWxCCcyCvNtM/MoUpk/rGy4DF/+oJ/+Mf3o+mW/wCV6qUey+zKJGUbDJsKnlK81dr4KU5a6X1pKoldDu5Gvw4uQuzA+Fvpd2xQRlQUUyZudRrXN/SNtCe4ckdAV6Ye5G0uBfMWmh1YYLWyUE0K89aivMKRjJS5ZpFx4QvP4gD8ZlfJK6wihuNh8u02XHkzCWghwtUU2V1olK61Ch9f+kNLELD82o404JkM7JJRQtbSuY1r26aboyzdrC7I7DUkzZfJmc4+Ay1Aay5Tnr83WteXdpGsZ+GlyUcFqblwYG+92VWbMJl1Oh0qaDuYJy6KUtFKEn6m/wAMXVzMNnLRluyEzKWxnUjKWyrteWuYc8U1/r0i0plMwGi1laS1lKs/aqWutaD6+7wRf3FxMTZ0r2OZUu8dS8wcCe2ppTKeaLty07cmaUNX7Gll71IsBKbOdbXMKQC7tEUQCHCVUoSTUfbEeZueq3j/AKk0+GEPDKG1ozqGyJaNSFAalNYX1+LyC0ZozIaLdUJRlKs3a11rQc8O7BjuRL+M7/lXGcvCtX1NI1J19BE3osYyU27KqWFlopBUBlBzoS5uqaUz038kbG7WFDs5KtTKZtCA6nNlLRURqRvziu7milxbPyxOfa3/AIWo0N1sWkycozLGTUvZJy5tqE11J3ZDTfF25aVRVKKk7HFdqzDKyjEuVBZaQEFQFK05aa0i1iru3avZcqzMhGTbIC8tc1K8laCsWkcz5OgIIIIAIi2l8y74ivUYlRFtL5l3xFeowByfdQ/G5L7wz10x1TbtodjSz8xlzbFpbuWuXNs0ldK0NK0pWhjlS6R+OSX3hnrpjp+/Pc2f+6vf41Rrk3aM4fUUdu4yKmpZ+X7BCNs0prN2Rmy5wU1pshWld1RGUw1PyrJeV/SqKi7lniammJdSikPOJbKhqRm0qId93cImZSZZmUzTiy0rMElCQDoRrT7Ys3GKoqrk7GXFLe+wuzpR2V2mz2mXj5c1Mqkr3VFa5ab+WPq9lsGTk3pkICy0nNlJy11A30NN/NCp4dnegN+nP7cZRTe6NG19TS3OwrEhNomeyy5kChk2WWucFO/OefmiZjb3Jd8o110xV3IxVctCcblVSiGwsKOYOlRGRJVuyDm54tMbu5LvlGuumJ31KyFVbC2wJ7qH7u51m43mPnc5v7yjquQnbk3oVZsz2QloOnZqbylWTtik1rQ/V3U5YYkneH+ZlGQda7GS2Oyg42vaElshvLQpAodtWvgi0vNZWO8aK7AA/Hn/ALueuiGZiHfA2Wy06GNttHNnQubOnFKq1yqr2u6kQ7jYdN2Y8t5Ewtwrb2dFJAA1Cq6eLFH/ABC/Q5b7x+hcVbUpFknGJeYdYgG1VvoMsGdilKqh3aZs5UPqJpTLGX/iH7WS8Z31Ihf3Bvsqy1vLSwl3bJSkgrKKZCo8iTWuaPa/1/V2oGQqXS1sSoiiyvNnyjlSKUyxZRqWxVyuJkqxtLgYgmy0OoEsHtqoKqXdnSgpSmRVYw9YKxq6fJknTtDk4dVf+nJ/+T/+MeiLJ/mYdmFfYhYJlsgG3zUAdzZuJT5ylKcm/WEvWNzcPEddlsOMplkuhbhdzFwopVKUUoEn6la+GM3GvKaKV7SK6/8Adf8A0yZTLh7a5mku5suTtlLRSlT9Sta8sZusX1+b1qtOYTMKaDRS0GsoVn7VS11rQfX3U5IztY0Tdbmckr2GVcjC8WhKJmeyy1mUpOXZZ6ZFFO/ON9OaHLcy7/8Ap8o3K7TaZCo58uSudSl7qndmpvjPYIdyWvKOdcxW35xUcs+bXLJlUuBCUqzF0prmAVuyHn54wk3J0bpKKs+724Tiem3prswt7UpOTZZqZEJb35xWuSu7lhNXssfsKcelc+02RAz0y1zJSvdU07am/kjpS5FvGfkmpothsuZ+IFZgMi1N76Ctctd3LGVvPhMzOzTs0qacQXSCUpSkgZUpRoT4sTGbWzIlBPg0eG/cuS8gn1RporLvWWJSWZlkqKg0gICiKEhPKYs4zfJoEEEEAEeL7WdCknTMCn8RSPaI846UNrUN6UlQr4BWAFtZmC8ow606mZmCWlpcAOShLZCgDRNaVEMO17PTMMPMKJCXm1NEjeA4koJFeWhhGpx0niB8Wlvz+9H7w5z3Rpb8/vRepMrqSNnYmD0rKzDMwmZfUplYcAVkoSnWhomtIZcIHh0nujS35/eg4c57o0t+f3oOMmNUUOu8dkJnJZ2WWpSUupylSaVGoOldOSF5wGSnSpn+37kZfh0nujS35/eg4dJ7o0t+f3oJSRDcWb66mFsvITSJluYeWpAUAleShzAp5Eg8sfWN/cl3yjfXTFBh/ilNT883LOsMIQtKiSjNXiJKhSqiN4i/xw7kPeUb66Yje9ydq2Evhxdlu0pwy7ji0JDSnKopWqSkU1BFOMYd1ysNmLNmFTDT7q1KbLVF5aUUUqrxUjWqBCswEPyofu6+s3DcxMvS7Zsol9lCFqU6lujlaUUFGuhBrxREybboiKSVmwjM33ue1abTbTrjjYbXtAW6VJoU65gdKKhTcOk90aW/P70HDpPdGlvz+9EaWTqRAxPuAzZbTC2nnXC6soIcy0AAzaZQIj4XXJatQzIddcb2IbI2eXXaZ61zA7sg/ExBvviA/aiGkPNNIDSisFvNUkjLrUnSPG49+X7LLxZbbXtsgVtM2mzzUpQjfnP4CL70U2stcUbkNWWZYNOuObYOE7TLps9nSmUDfnP4CMLWHNYYF6AsztWDJ0DfYxAzbfVWbaBW7ZJpSm874yGKty2LLXLpYcdWHkrKtqUmmQpAplSn6x3wUvoxKP1ROwxw9YtRh11151stubMBvLQjKlVTmB140bPgMlOlzP8Ab9yPn+Hb6HM/eP0IiZihiLMWZMNMstNLStraEuZqg5inShGmkVbd7FklRF4DJTpcz/b9yFfiNdhuzZsS7bi3ElpLlV0rVRUKaACnFEPXDC9btpyq33kIQpLxaAbrSiUoVXUk1qswpsfT8qJ+7I6zkTGTumJJVseNz8UnrOlUyyJZtxKVKVmUsg8clW4DwxspG5jNvNptN9x1lx6qS20UlI2Ki0KFSa6hNf8AeKXDvC+UtCRRMuvTCFqUtJDZQE0QopHbIJ3Dnj3ti+jtguf6ZKttutMgKSt6pWS7V01yZU9so0oN1Ihu3sFxuNm6thIkJVuVbWpaW81FLpU51KcNaADeoxcwgOHSe6NLfn96Dh0nujS35/eiNLJ1If8ABFPdO1FTUnLzC0pSp5sLITWgKtdK60i4ipYIIIIAIi2l8y74ivUYlRFtT5l3yavUYA44kG8620E0ClJSaf8AuIH/AJh88BUl0qZ/t+5CHsg/DMeUR1hHXd5p5TEnNPopnZYcdTXUZkIKhUc1RF2yqSF5wFSXSpn+37kHAVJdKmf7fuRieG+1Pqyvo1fuQcN1qfVlfRq/ciNxsbbgKkulTP8Ab9yM3iFhZLWfIuTTTz61IUgBK8lOOoJO5IO4xNuHitPzloS8s8mXDbqlBWRCgrRClaErPKkckbDHLuO/47fXTC2KQo8ET8sMeI51DHQN6rvNWhLKlnlLShRSolsgK4hChQkEbxzRz5ggflhjxHOoYeWJVvvSEg5MsBBcSpAGcFQ4ygk6AjkPPCXIjwQ7oYaSlnTBmGHJhSygt0cUkpoogncgGvFHLFP/ABB9zW/vKOq5FfhZiRO2jOmXmEshAaU58GhSTVJSBqVHTjGGHeu7MvaDIZmM+QLDgyKynMAUjXmooxF77k/Q5FrG6wpudL2o6+3MLdSG0JWnZKSk1JI1zJVpF5i3h/JWbKNPSwczrfDZzrzDKULVupvqkRhrnXwmbMW45LBslxISraJKhQGulFCL3a2KVT3HRwG2b36b9I3+1BwG2b36b9I3+1GC4brU+rK+jV+5Bw3Wp9WV9Gr9yK+ItsOW5Nx5eyw6JdbyttlKtqpKqZM1KZUp+sYWv8R/zsj4jvrbik4b7U+rK+jV+5GXvjfSZtNTSpkNAtBQTs0lPb0JrVRr2ogk7Daobn8Ov0Oa+8foRGovnh3K2m6h59x9KkI2YDSkpFKlWuZCtamEJdDECcsxtbUsGSlxe0O0QVGtAnSihpQCL/hutT6sr6NX7kKdi1Q7bnXUYsxhTDCnFJU4XSXCFGpCU/8ASlIpRA5OeEnj+flRP3ZHWcj84b7U+rK+jV+5GPvZed+0Xw/MBAWEBv4NJSKJJI0JOtVHlgk7Daov7rYoTtny6ZZhuWUhJUoFxCyqqzmNSlxI3nmhgWNcyXt5hFpzi3UPvVSpLCkoQA0pTQoFpWocVIrVR1rFZhlhrIT9ntzEwHdopS0nK5lFEqKRpTmEeF5r5zNhvmzpJLWwZSFI2yVLXV34RVVBQrxlHkh+B+TUcBtm9+m/SN/tQmL92O3JT8xLNFZQ0UhJWQVcZCVmpAA3qPJHSWHVuOz1nsTTwSHHM+bICE8RxaBQEk7kjlitt7C6z5yYcmXg9tHCCrK5lGgCRQU5kiCkw4ossNe5Uj5BHqjTRBsazW5ZhuXarkaSEJzGpoN1TyxOipYIIIIAIi2p8y75NXqMSoi2p8y75NXqMAcb2QfhmfKI6wjrW/fc2f8Auj3+NUckWOfh2fKI6wjre/fc2f8Auj3+NUSyEcgAwVj4BgrFrK0bTCA/LEn4y/8AGuHZjn3Hf8dvrphI4PH5Yk/GX/jXDtx07jv+O310xV8llwKDA4/LDHiOdQw38dO473jt9dMJ/Aw/LDHiOdQw4Mde473jt9dMHyFwK/8Ah+7qK+7r6zcdIRzb/D4flRX3dfWRHSUGEUl6bsy1oNJZmkqUhKw4AlRTxgCnePAowmsYriSNnSzLkq2pKlvZFFS1L4uVStxPOBHQEUt5rsys+2luabLiEKzpAWpFFUIrVJB3ExBJx7WGZgvc+UtIzfZSFK2QbyZVlFM+0ruOvaiJuNVy5Gz2JdcoyW1LcKVEuLXUBNf+pRprFj/DSdbQ+xn/AJYs2VSNlwN2R3lz0y/bBwN2R3lz0y/bDAgipY5oxkunK2c9LolUKSlxClKzLK6kEAbzpvhdVhwfxI/SJPyS+sI+sGbjSFoSbrs0yXFpfLYIcWiiQhCqUSoDeo6xZMq0fmD9wpG0ZJx6abWpaX1NgpcUnihLahoDTeoxlMXLuy9nzqWJZJS2WUropRVxlKWDqddyRHR127uS0g0pmVbKG1LLhBUpfGICSaqJO5I0ivvHcKz550PTTBW4EhFQ4tHFBJAolQG9RiLJo58u3iXPyDCZeXLWzSSoZkZjVRzHWvOYory2+9PTCph/LtFAJOUZRRIoNK80X2LlhS8jaBYlkZG9khWUqUrVVa6qJPJGKrEg293cT7QkpduWYLWzbzZczeY8dRWamvOoxZcNdq/WY9F/9o2OGOHVmzlmS8xMS5W65nzK2ria5XFoGiVADipA0EKzEey2ZS0pmXYTlabKQlNSqlUJUdVEk6k7zEbDc6dubaTkzIyz7tM7rSVqoKCp5hF3GYw07lSPkE+qNPEEhBBBABEW1PmXfJq9RiVEW1PmXfJq9RgDjSxz8Oz5RHWEdlz8mh5pxl0ZkOoLa01IqlYKSKihFQTqI4qaWUkKSaEGoPMRrGl4RbW6e/50AdA8Edi9C/vPfuQcEdi9C/vPfuRz9wi2t09/zoOEW1unv+dAHRlj4c2XKPIfl5XI63UpVtXFUqCk6KWQdCd4itx17jv+O310wheEW1unv+dEW1L42hMtlp+adcbVQlKjUGhqP6iANFgV3YY8RzqKhw469x3/AB2+umE9gV3YY8RzqKhw469x3/Hb66YA50u9eCZkXS9KubNwpKM2VK+KaEiigRvA5IcODF+bQn55xmamNo2mXU4E7NtHGC20g1QgHco6eGEPDV/hz7pvfdV/5GoA6Ohc413lmpCVYclHdmtb2RRyJXVOVRpRaSN4EfWNd4JmRkmnZV0tLVMJQVAJVVJQ4qnGBG9I/CMhhZaTltuPs2ooTTbKUuNpWlKQlRJTXiBNTQ01gAw0mFW+Zhu1j2ShgIW0KBnKpeYE1ayE1AG+se2JSBd9LCrI+LGZKg9//bPsgCj57PlpnV2tK11rQUkYooFiMsuWUlMqt5wocKAFZkpBIBz5hoSd0J+8d7Z2fCBNvl0NklFUpTTNSvapHMN8APLA+9c7aCZszj212ZbCOIhFM2evaJFa5Rv5o8Mb74T1nrlRKP7IOJWV8RC65SinbpNN53RWfw09pP8A2tepyGnbt2JOdKDNMIdKAQnNXTNSu4+AQByleS9M3aCkKm3tqpsFKTkQigOp7RIr/vEq7t+bQkG1NSkxs0KVnI2ba6qICa1WgnckaR0fwaWR0Fr83thLY5WDLSc2wiVZS0lTOZQTXU5lCup5hAFZwuW103+yz+3BwuW103+yz+3GGggC1t+3pied2005tHMoTmypRoncKJAHLzQ6MLsPbMnLMYmJmWzurK8ytq6muVakjRKwNwA0EIKNTY1/7SlWUsS80W2kVypCEGmYlR1KSd5MAdVWLZDMowiXl0ZGkVypzFVMxKzqoknVROpjmHGQ/LM54yP8aIOFa2emq9G37kZi17TemnlvvrzuroVKIArQBI0AA3AQB1dhp3KkfIJ9UaeMxhp3KkfIJ9UaeACCCCACPNxAUCCKgihHgMekEAZng/sroEv5gg4P7K6BL+YI00EAZng/sroEv5gg4P7K6BL+YI00EAZng/sroEv5gg4P7K6BL+YI00EAUNmXRkJdwOsSjLbiagKQkAioodfsMWNqWazMtlp9tLjZIJSsVBI1Gn2xNggDM8H9ldAl/METLHuvJSqy5LSzTSynIVITQlJINPsqkfhF1BAFdbFjS82gNzLKHUBWcJWKgKAIr9tCfxjwse7cnKKUqWl22ioUUUJy1A11i4ggCstmw5abCUzLCHQk1SFioBOlRFZwf2V0CX8wRpoIAqrFsCVlM/Y0u2znpnyJy5staV+yp/GLWCCACKa17syc2oLmZZp1SRlBWmpA30HgqTFzBAGZ4P7K6BL+YIOD+yugS/mCNNBAGZ4P7K6BL+YIOD+yugS/mCNNBAGZ4P7K6BL+YIOD+yugS/mCNNBAEaSlG2W0tNICEIGVKU6AAcg8ESYIIAIIIIAIIIIAIIIIAIIIIAIIIIAIIIIAIIIIAIIIIAIIIIAIIIIAIIIIAIIIIAIIIIAIIIIAI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976540" y="1104687"/>
            <a:ext cx="76492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Alifuzzaman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Alif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(1904100)</a:t>
            </a:r>
          </a:p>
          <a:p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Md. </a:t>
            </a:r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Shahriar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Rahman </a:t>
            </a:r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Sakib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(1904105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)</a:t>
            </a:r>
          </a:p>
          <a:p>
            <a:r>
              <a:rPr 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Mahmudur Rahman (1904116)</a:t>
            </a:r>
            <a:endParaRPr lang="en-US" sz="3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</a:endParaRPr>
          </a:p>
          <a:p>
            <a:endParaRPr lang="en-US" sz="3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19886" y="854191"/>
            <a:ext cx="8612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Presented By</a:t>
            </a:r>
            <a:endParaRPr lang="en-US" sz="3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</a:endParaRPr>
          </a:p>
          <a:p>
            <a:r>
              <a:rPr 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Tanvir Ahmed Sijan (1904127)</a:t>
            </a:r>
          </a:p>
          <a:p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Saif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</a:t>
            </a:r>
            <a:r>
              <a:rPr 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Rahman </a:t>
            </a:r>
            <a:r>
              <a:rPr lang="en-US" sz="3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Sagor</a:t>
            </a:r>
            <a:r>
              <a:rPr lang="en-U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 (1904122)</a:t>
            </a:r>
          </a:p>
          <a:p>
            <a:endParaRPr lang="en-US" sz="3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74770" y="30904989"/>
            <a:ext cx="4070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information scan the QR code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6521830" y="7259900"/>
            <a:ext cx="3995631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77222" y="27257148"/>
            <a:ext cx="301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Other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13517920" y="19491313"/>
            <a:ext cx="1572116" cy="704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Excavation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3202433" y="5650194"/>
            <a:ext cx="17571016" cy="26246660"/>
            <a:chOff x="13136098" y="5673347"/>
            <a:chExt cx="17409352" cy="26223507"/>
          </a:xfrm>
        </p:grpSpPr>
        <p:grpSp>
          <p:nvGrpSpPr>
            <p:cNvPr id="50" name="Group 49"/>
            <p:cNvGrpSpPr/>
            <p:nvPr/>
          </p:nvGrpSpPr>
          <p:grpSpPr>
            <a:xfrm>
              <a:off x="13136098" y="5673347"/>
              <a:ext cx="17409352" cy="9419406"/>
              <a:chOff x="13136098" y="5673347"/>
              <a:chExt cx="17409352" cy="941940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136098" y="6023590"/>
                <a:ext cx="17409352" cy="9069163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118A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FFFF"/>
                    </a:solidFill>
                  </a:rPr>
                  <a:t>ws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566061" y="5673347"/>
                <a:ext cx="6400800" cy="894806"/>
              </a:xfrm>
              <a:prstGeom prst="rect">
                <a:avLst/>
              </a:prstGeom>
              <a:solidFill>
                <a:srgbClr val="118A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Approach</a:t>
                </a:r>
              </a:p>
            </p:txBody>
          </p:sp>
          <p:pic>
            <p:nvPicPr>
              <p:cNvPr id="54" name="Picture 4" descr="Dynamic Compaction DC – TOV ZV Gidrospetsbud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88103" y="7451435"/>
                <a:ext cx="3208757" cy="1899944"/>
              </a:xfrm>
              <a:prstGeom prst="roundRect">
                <a:avLst>
                  <a:gd name="adj" fmla="val 16667"/>
                </a:avLst>
              </a:prstGeom>
              <a:ln w="12700">
                <a:noFill/>
                <a:prstDash val="sysDash"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ontrolled Modulus Columns - Reinforcement Techniques - Vibro Menard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40177" y="9816732"/>
                <a:ext cx="3268558" cy="1900274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55" name="Diagram 54"/>
              <p:cNvGraphicFramePr/>
              <p:nvPr>
                <p:extLst>
                  <p:ext uri="{D42A27DB-BD31-4B8C-83A1-F6EECF244321}">
                    <p14:modId xmlns:p14="http://schemas.microsoft.com/office/powerpoint/2010/main" val="2089624303"/>
                  </p:ext>
                </p:extLst>
              </p:nvPr>
            </p:nvGraphicFramePr>
            <p:xfrm>
              <a:off x="13507420" y="7408547"/>
              <a:ext cx="6614981" cy="66206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817689" y="7986537"/>
                <a:ext cx="3366655" cy="461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Case #1 Office Building</a:t>
                </a:r>
                <a:endParaRPr lang="en-US" sz="2400" dirty="0">
                  <a:solidFill>
                    <a:srgbClr val="01648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59940" y="8349919"/>
                <a:ext cx="3692236" cy="39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Pittsburgh, Pennsylvania, USA</a:t>
                </a:r>
                <a:r>
                  <a:rPr lang="en-US" sz="2000" dirty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799812" y="10174313"/>
                <a:ext cx="3944335" cy="461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Case #2 Luxury Townhouse</a:t>
                </a:r>
                <a:endParaRPr lang="en-US" sz="2400" dirty="0">
                  <a:solidFill>
                    <a:srgbClr val="01648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895815" y="10565243"/>
                <a:ext cx="3915109" cy="39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Weehawken, New Jersey, USA</a:t>
                </a:r>
                <a:endParaRPr lang="en-US" sz="2000" dirty="0">
                  <a:solidFill>
                    <a:srgbClr val="01648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009736" y="12518330"/>
                <a:ext cx="3931247" cy="461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Case #3 Steelworks Facility</a:t>
                </a:r>
                <a:endParaRPr lang="en-US" sz="2400" dirty="0">
                  <a:solidFill>
                    <a:srgbClr val="01648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7069531" y="12955703"/>
                <a:ext cx="1300564" cy="39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1648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Australia</a:t>
                </a:r>
                <a:endParaRPr lang="en-US" sz="2000" dirty="0">
                  <a:solidFill>
                    <a:srgbClr val="01648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32" name="Picture 8" descr="Reduced-Scale Shake Table Testing of Seismic Behaviors of Slurry Cutoff  Walls | Journal of Performance of Constructed Facilities | Vol 30, No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38043" y="12278931"/>
                <a:ext cx="3258815" cy="1900274"/>
              </a:xfrm>
              <a:prstGeom prst="roundRect">
                <a:avLst>
                  <a:gd name="adj" fmla="val 16667"/>
                </a:avLst>
              </a:prstGeom>
              <a:ln w="12700">
                <a:noFill/>
                <a:prstDash val="sysDash"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23946558" y="7462621"/>
                <a:ext cx="6318332" cy="6583886"/>
                <a:chOff x="23946558" y="7462621"/>
                <a:chExt cx="6318332" cy="658388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26735036" y="7462621"/>
                  <a:ext cx="3369723" cy="476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500" b="1" dirty="0">
                    <a:solidFill>
                      <a:srgbClr val="02769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3946558" y="7517211"/>
                  <a:ext cx="6230036" cy="1745726"/>
                </a:xfrm>
                <a:prstGeom prst="roundRect">
                  <a:avLst/>
                </a:prstGeom>
                <a:noFill/>
                <a:ln w="28575">
                  <a:solidFill>
                    <a:srgbClr val="EE416B"/>
                  </a:solidFill>
                  <a:prstDash val="sysDot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24034854" y="9952325"/>
                  <a:ext cx="6169321" cy="1745726"/>
                </a:xfrm>
                <a:prstGeom prst="roundRect">
                  <a:avLst/>
                </a:prstGeom>
                <a:noFill/>
                <a:ln w="28575">
                  <a:solidFill>
                    <a:srgbClr val="EE416B"/>
                  </a:solidFill>
                  <a:prstDash val="sysDot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24034854" y="12300781"/>
                  <a:ext cx="6230036" cy="1745726"/>
                </a:xfrm>
                <a:prstGeom prst="roundRect">
                  <a:avLst/>
                </a:prstGeom>
                <a:noFill/>
                <a:ln w="28575">
                  <a:solidFill>
                    <a:srgbClr val="EE416B"/>
                  </a:solidFill>
                  <a:prstDash val="sysDot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13187366" y="15664728"/>
              <a:ext cx="17358084" cy="16232126"/>
              <a:chOff x="13187366" y="15664728"/>
              <a:chExt cx="17358084" cy="16232126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3187366" y="15664728"/>
                <a:ext cx="17358084" cy="16232126"/>
                <a:chOff x="13187366" y="15664728"/>
                <a:chExt cx="17358084" cy="1623212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3187366" y="16061988"/>
                  <a:ext cx="17358084" cy="15834866"/>
                </a:xfrm>
                <a:prstGeom prst="rect">
                  <a:avLst/>
                </a:prstGeom>
                <a:solidFill>
                  <a:srgbClr val="FAFAFA"/>
                </a:solidFill>
                <a:ln>
                  <a:solidFill>
                    <a:srgbClr val="118AB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DD4166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662367" y="15664728"/>
                  <a:ext cx="6400800" cy="894806"/>
                </a:xfrm>
                <a:prstGeom prst="rect">
                  <a:avLst/>
                </a:prstGeom>
                <a:solidFill>
                  <a:srgbClr val="118AB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5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Results</a:t>
                  </a:r>
                </a:p>
              </p:txBody>
            </p:sp>
          </p:grpSp>
          <p:graphicFrame>
            <p:nvGraphicFramePr>
              <p:cNvPr id="40" name="Chart 39"/>
              <p:cNvGraphicFramePr/>
              <p:nvPr>
                <p:extLst>
                  <p:ext uri="{D42A27DB-BD31-4B8C-83A1-F6EECF244321}">
                    <p14:modId xmlns:p14="http://schemas.microsoft.com/office/powerpoint/2010/main" val="4058481229"/>
                  </p:ext>
                </p:extLst>
              </p:nvPr>
            </p:nvGraphicFramePr>
            <p:xfrm>
              <a:off x="17401954" y="24558970"/>
              <a:ext cx="9343552" cy="70225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grpSp>
            <p:nvGrpSpPr>
              <p:cNvPr id="52" name="Group 51"/>
              <p:cNvGrpSpPr/>
              <p:nvPr/>
            </p:nvGrpSpPr>
            <p:grpSpPr>
              <a:xfrm>
                <a:off x="21413027" y="17218393"/>
                <a:ext cx="8932530" cy="7113658"/>
                <a:chOff x="21413027" y="17218393"/>
                <a:chExt cx="8932530" cy="7113658"/>
              </a:xfrm>
            </p:grpSpPr>
            <p:graphicFrame>
              <p:nvGraphicFramePr>
                <p:cNvPr id="38" name="Chart 37"/>
                <p:cNvGraphicFramePr/>
                <p:nvPr>
                  <p:extLst>
                    <p:ext uri="{D42A27DB-BD31-4B8C-83A1-F6EECF244321}">
                      <p14:modId xmlns:p14="http://schemas.microsoft.com/office/powerpoint/2010/main" val="1655656926"/>
                    </p:ext>
                  </p:extLst>
                </p:nvPr>
              </p:nvGraphicFramePr>
              <p:xfrm>
                <a:off x="21413027" y="18106844"/>
                <a:ext cx="8878790" cy="622520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  <p:sp>
              <p:nvSpPr>
                <p:cNvPr id="83" name="TextBox 1"/>
                <p:cNvSpPr txBox="1"/>
                <p:nvPr/>
              </p:nvSpPr>
              <p:spPr>
                <a:xfrm>
                  <a:off x="21785303" y="17218393"/>
                  <a:ext cx="8560254" cy="1069552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 sz="1862" b="0" i="0" u="none" strike="noStrike" kern="1200" spc="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Comparative Emissions </a:t>
                  </a:r>
                  <a:r>
                    <a:rPr lang="en-US" sz="2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for </a:t>
                  </a:r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H-Pile and </a:t>
                  </a:r>
                  <a:r>
                    <a:rPr lang="en-US" sz="2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CMC System in </a:t>
                  </a:r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 eq. C </a:t>
                  </a:r>
                  <a:r>
                    <a:rPr lang="en-US" sz="2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800" b="1" dirty="0" smtClean="0">
                      <a:solidFill>
                        <a:srgbClr val="EE416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(Case #2)</a:t>
                  </a:r>
                  <a:endParaRPr lang="en-US" sz="4400" dirty="0">
                    <a:solidFill>
                      <a:srgbClr val="EE416B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3217969" y="17187096"/>
                <a:ext cx="8169182" cy="7144955"/>
                <a:chOff x="13217969" y="17187096"/>
                <a:chExt cx="8169182" cy="7144955"/>
              </a:xfrm>
            </p:grpSpPr>
            <p:graphicFrame>
              <p:nvGraphicFramePr>
                <p:cNvPr id="68" name="Chart 67"/>
                <p:cNvGraphicFramePr/>
                <p:nvPr>
                  <p:extLst>
                    <p:ext uri="{D42A27DB-BD31-4B8C-83A1-F6EECF244321}">
                      <p14:modId xmlns:p14="http://schemas.microsoft.com/office/powerpoint/2010/main" val="3297210793"/>
                    </p:ext>
                  </p:extLst>
                </p:nvPr>
              </p:nvGraphicFramePr>
              <p:xfrm>
                <a:off x="13217969" y="18106844"/>
                <a:ext cx="8169182" cy="622520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  <p:sp>
              <p:nvSpPr>
                <p:cNvPr id="88" name="TextBox 1"/>
                <p:cNvSpPr txBox="1"/>
                <p:nvPr/>
              </p:nvSpPr>
              <p:spPr>
                <a:xfrm>
                  <a:off x="13217969" y="17187096"/>
                  <a:ext cx="8169182" cy="863092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 sz="1862" b="0" i="0" u="none" strike="noStrike" kern="1200" spc="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2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Comparison between Excavation and Dynamic Compaction </a:t>
                  </a:r>
                  <a:r>
                    <a:rPr lang="en-US" sz="2800" b="1" dirty="0" smtClean="0">
                      <a:solidFill>
                        <a:srgbClr val="EE416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(Case #1)</a:t>
                  </a:r>
                  <a:endParaRPr lang="en-US" sz="4400" dirty="0">
                    <a:solidFill>
                      <a:srgbClr val="EE416B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TextBox 9"/>
          <p:cNvSpPr txBox="1"/>
          <p:nvPr/>
        </p:nvSpPr>
        <p:spPr>
          <a:xfrm>
            <a:off x="31876393" y="13753450"/>
            <a:ext cx="492443" cy="43994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(t eq. C)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5574" y="5650194"/>
            <a:ext cx="42722312" cy="27723841"/>
            <a:chOff x="260223" y="5673347"/>
            <a:chExt cx="42722312" cy="27723841"/>
          </a:xfrm>
        </p:grpSpPr>
        <p:grpSp>
          <p:nvGrpSpPr>
            <p:cNvPr id="36" name="Group 35"/>
            <p:cNvGrpSpPr/>
            <p:nvPr/>
          </p:nvGrpSpPr>
          <p:grpSpPr>
            <a:xfrm>
              <a:off x="260223" y="5673347"/>
              <a:ext cx="42722312" cy="27723841"/>
              <a:chOff x="-194886" y="5729687"/>
              <a:chExt cx="45683980" cy="2766427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87680" y="5729687"/>
                <a:ext cx="44987360" cy="8216782"/>
                <a:chOff x="487680" y="5729687"/>
                <a:chExt cx="44987360" cy="821678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87680" y="6156961"/>
                  <a:ext cx="12306631" cy="7789508"/>
                </a:xfrm>
                <a:prstGeom prst="rect">
                  <a:avLst/>
                </a:prstGeom>
                <a:solidFill>
                  <a:srgbClr val="FAFAFA"/>
                </a:solidFill>
                <a:ln>
                  <a:solidFill>
                    <a:srgbClr val="118AB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477645" y="5729687"/>
                  <a:ext cx="6400800" cy="894806"/>
                </a:xfrm>
                <a:prstGeom prst="rect">
                  <a:avLst/>
                </a:prstGeom>
                <a:solidFill>
                  <a:srgbClr val="118AB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5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Introduction</a:t>
                  </a:r>
                  <a:endParaRPr lang="en-US" sz="4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835928" y="6731812"/>
                  <a:ext cx="11764157" cy="68486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today’s world minimizing the carbon footprints has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become a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prime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concern.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Unfortunately, various sectors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construction industry are emitting huge amount of CO</a:t>
                  </a:r>
                  <a:r>
                    <a:rPr lang="en-US" sz="40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into the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atmosphere. To reduce carbon footprints, a few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measures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have been taken on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ground improvement works. Three ground improvement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methods - Dynamic Soil Compaction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Controlled Modulus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Column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Soil-Bentonite Wall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are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compared with traditional methods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their carbon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footprints in light of case histories.</a:t>
                  </a: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33710883" y="6698578"/>
                  <a:ext cx="11764157" cy="706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71500" indent="-571500" algn="just">
                    <a:buFont typeface="Arial" panose="020B0604020202020204" pitchFamily="34" charset="0"/>
                    <a:buChar char="•"/>
                  </a:pP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-194886" y="6816854"/>
                <a:ext cx="45683980" cy="26577105"/>
                <a:chOff x="-194886" y="6816854"/>
                <a:chExt cx="45683980" cy="2657710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13559" y="15136199"/>
                  <a:ext cx="12313816" cy="16760655"/>
                </a:xfrm>
                <a:prstGeom prst="rect">
                  <a:avLst/>
                </a:prstGeom>
                <a:solidFill>
                  <a:srgbClr val="FAFAFA"/>
                </a:solidFill>
                <a:ln>
                  <a:solidFill>
                    <a:srgbClr val="118AB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440595" y="14597154"/>
                  <a:ext cx="6400799" cy="1140542"/>
                </a:xfrm>
                <a:prstGeom prst="rect">
                  <a:avLst/>
                </a:prstGeom>
                <a:solidFill>
                  <a:srgbClr val="118AB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5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Background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58915" y="15890811"/>
                  <a:ext cx="11764157" cy="6234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onstruction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industry alone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accounts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11% of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global carbon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emissions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endPara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Conventional deep foundation techniques both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directly and indirectly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contribute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carbon emissions. </a:t>
                  </a: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endPara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Raw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material extraction, transportation, construction, operation, maintenance, and demolition all require </a:t>
                  </a: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energy. </a:t>
                  </a: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-194886" y="20620708"/>
                  <a:ext cx="16169050" cy="12773251"/>
                  <a:chOff x="-227054" y="21685194"/>
                  <a:chExt cx="15546615" cy="11840053"/>
                </a:xfrm>
              </p:grpSpPr>
              <p:graphicFrame>
                <p:nvGraphicFramePr>
                  <p:cNvPr id="80" name="Chart 79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798429061"/>
                      </p:ext>
                    </p:extLst>
                  </p:nvPr>
                </p:nvGraphicFramePr>
                <p:xfrm>
                  <a:off x="-227054" y="21685194"/>
                  <a:ext cx="15546615" cy="1184005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8"/>
                  </a:graphicData>
                </a:graphic>
              </p:graphicFrame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5104" y="25243055"/>
                    <a:ext cx="2314557" cy="954107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 smtClean="0">
                        <a:solidFill>
                          <a:srgbClr val="094C6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</a:t>
                    </a:r>
                  </a:p>
                  <a:p>
                    <a:pPr algn="ctr"/>
                    <a:r>
                      <a:rPr lang="en-US" sz="3000" dirty="0" smtClean="0">
                        <a:solidFill>
                          <a:srgbClr val="094C6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Operations</a:t>
                    </a:r>
                    <a:endParaRPr lang="en-US" sz="3000" dirty="0">
                      <a:solidFill>
                        <a:srgbClr val="094C6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68728" y="28749708"/>
                    <a:ext cx="3405290" cy="939437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 smtClean="0">
                        <a:solidFill>
                          <a:srgbClr val="EE416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 Material &amp; Construction</a:t>
                    </a:r>
                    <a:endParaRPr lang="en-US" sz="3000" dirty="0">
                      <a:solidFill>
                        <a:srgbClr val="EE416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TextBox 1"/>
                  <p:cNvSpPr txBox="1"/>
                  <p:nvPr/>
                </p:nvSpPr>
                <p:spPr>
                  <a:xfrm>
                    <a:off x="1299398" y="29689145"/>
                    <a:ext cx="1581150" cy="704631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4800" b="1" dirty="0" smtClean="0">
                        <a:solidFill>
                          <a:srgbClr val="EE416B"/>
                        </a:solidFill>
                      </a:rPr>
                      <a:t>11%</a:t>
                    </a:r>
                    <a:endParaRPr lang="en-US" sz="4800" b="1" dirty="0">
                      <a:solidFill>
                        <a:srgbClr val="EE416B"/>
                      </a:solidFill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8970973" y="25078133"/>
                    <a:ext cx="3017269" cy="523220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Industry </a:t>
                    </a:r>
                    <a:endParaRPr lang="en-US" sz="3000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732793" y="29338747"/>
                    <a:ext cx="3017269" cy="523220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Transportation </a:t>
                    </a:r>
                    <a:endParaRPr lang="en-US" sz="3000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TextBox 1"/>
                  <p:cNvSpPr txBox="1"/>
                  <p:nvPr/>
                </p:nvSpPr>
                <p:spPr>
                  <a:xfrm>
                    <a:off x="9928066" y="25522948"/>
                    <a:ext cx="1581150" cy="704631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44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30%</a:t>
                    </a:r>
                    <a:endParaRPr lang="en-US" sz="44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4" name="TextBox 1"/>
                  <p:cNvSpPr txBox="1"/>
                  <p:nvPr/>
                </p:nvSpPr>
                <p:spPr>
                  <a:xfrm>
                    <a:off x="9520318" y="29861967"/>
                    <a:ext cx="1581150" cy="704631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44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22%</a:t>
                    </a:r>
                    <a:endParaRPr lang="en-US" sz="44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5" name="TextBox 1"/>
                  <p:cNvSpPr txBox="1"/>
                  <p:nvPr/>
                </p:nvSpPr>
                <p:spPr>
                  <a:xfrm>
                    <a:off x="4426980" y="30626387"/>
                    <a:ext cx="1581150" cy="704631"/>
                  </a:xfrm>
                  <a:prstGeom prst="rect">
                    <a:avLst/>
                  </a:prstGeom>
                  <a:noFill/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4400" b="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9</a:t>
                    </a:r>
                    <a:r>
                      <a:rPr lang="en-US" sz="44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%</a:t>
                    </a:r>
                    <a:endParaRPr lang="en-US" sz="44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0" name="TextBox 149"/>
                <p:cNvSpPr txBox="1"/>
                <p:nvPr/>
              </p:nvSpPr>
              <p:spPr>
                <a:xfrm>
                  <a:off x="33724937" y="6816854"/>
                  <a:ext cx="11764157" cy="68486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Acceptable geotechnical solutions can directly mitigate unfavorable environmental impacts.</a:t>
                  </a: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endPara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Material selection is one of the the most important factor to determine carbon footprint</a:t>
                  </a: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endPara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r>
                    <a:rPr lang="en-US" sz="4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Proper technique selection can help achieve long-term sustainability goal with no impact on quality, budget or schedule.</a:t>
                  </a:r>
                </a:p>
                <a:p>
                  <a:pPr marL="571500" indent="-571500" algn="just">
                    <a:buClr>
                      <a:srgbClr val="073B4C"/>
                    </a:buClr>
                    <a:buSzPct val="150000"/>
                    <a:buFont typeface="Arial" panose="020B0604020202020204" pitchFamily="34" charset="0"/>
                    <a:buChar char="•"/>
                  </a:pP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4180690" y="24018097"/>
              <a:ext cx="5086321" cy="4965798"/>
              <a:chOff x="4180690" y="24018097"/>
              <a:chExt cx="5086321" cy="496579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217640" y="24018097"/>
                <a:ext cx="4968827" cy="4965798"/>
                <a:chOff x="-203985" y="24703657"/>
                <a:chExt cx="4968827" cy="4965798"/>
              </a:xfrm>
            </p:grpSpPr>
            <p:pic>
              <p:nvPicPr>
                <p:cNvPr id="9" name="Picture 2" descr="A coal power station in the US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63029" y="24731020"/>
                  <a:ext cx="4921618" cy="4922048"/>
                </a:xfrm>
                <a:prstGeom prst="ellipse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Oval 7"/>
                <p:cNvSpPr/>
                <p:nvPr/>
              </p:nvSpPr>
              <p:spPr>
                <a:xfrm>
                  <a:off x="-203985" y="24703657"/>
                  <a:ext cx="4968827" cy="4965798"/>
                </a:xfrm>
                <a:prstGeom prst="ellipse">
                  <a:avLst/>
                </a:prstGeom>
                <a:solidFill>
                  <a:schemeClr val="bg1"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5" name="TextBox 1"/>
              <p:cNvSpPr txBox="1"/>
              <p:nvPr/>
            </p:nvSpPr>
            <p:spPr>
              <a:xfrm>
                <a:off x="4180690" y="25498253"/>
                <a:ext cx="5086321" cy="2583774"/>
              </a:xfrm>
              <a:prstGeom prst="rect">
                <a:avLst/>
              </a:prstGeom>
              <a:effectLst/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b="1" dirty="0" smtClean="0">
                    <a:solidFill>
                      <a:srgbClr val="094C62"/>
                    </a:solidFill>
                    <a:effectLst>
                      <a:glow rad="381000">
                        <a:schemeClr val="bg1">
                          <a:alpha val="40000"/>
                        </a:schemeClr>
                      </a:glow>
                      <a:outerShdw blurRad="50800" dist="38100" dir="2700000" algn="tl" rotWithShape="0">
                        <a:schemeClr val="tx1">
                          <a:alpha val="40000"/>
                        </a:schemeClr>
                      </a:outerShdw>
                    </a:effectLst>
                    <a:latin typeface="Montserrat" pitchFamily="2" charset="0"/>
                    <a:ea typeface="Roboto" panose="02000000000000000000" pitchFamily="2" charset="0"/>
                  </a:rPr>
                  <a:t>Global Carbon</a:t>
                </a:r>
                <a:endParaRPr lang="en-US" sz="4800" b="1" baseline="-25000" dirty="0" smtClean="0">
                  <a:solidFill>
                    <a:srgbClr val="094C62"/>
                  </a:solidFill>
                  <a:effectLst>
                    <a:glow rad="381000">
                      <a:schemeClr val="bg1">
                        <a:alpha val="40000"/>
                      </a:schemeClr>
                    </a:glow>
                    <a:outerShdw blurRad="50800" dist="38100" dir="2700000" algn="tl" rotWithShape="0">
                      <a:schemeClr val="tx1">
                        <a:alpha val="40000"/>
                      </a:schemeClr>
                    </a:outerShdw>
                  </a:effectLst>
                  <a:latin typeface="Montserrat" pitchFamily="2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US" sz="4800" b="1" dirty="0" smtClean="0">
                    <a:solidFill>
                      <a:srgbClr val="094C62"/>
                    </a:solidFill>
                    <a:effectLst>
                      <a:glow rad="381000">
                        <a:schemeClr val="bg1">
                          <a:alpha val="40000"/>
                        </a:schemeClr>
                      </a:glow>
                      <a:outerShdw blurRad="50800" dist="38100" dir="2700000" algn="tl" rotWithShape="0">
                        <a:schemeClr val="tx1">
                          <a:alpha val="40000"/>
                        </a:schemeClr>
                      </a:outerShdw>
                    </a:effectLst>
                    <a:latin typeface="Montserrat" pitchFamily="2" charset="0"/>
                    <a:ea typeface="Roboto" panose="02000000000000000000" pitchFamily="2" charset="0"/>
                  </a:rPr>
                  <a:t>Emissions </a:t>
                </a:r>
              </a:p>
              <a:p>
                <a:pPr algn="ctr"/>
                <a:r>
                  <a:rPr lang="en-US" sz="4800" b="1" dirty="0" smtClean="0">
                    <a:solidFill>
                      <a:srgbClr val="094C62"/>
                    </a:solidFill>
                    <a:effectLst>
                      <a:glow rad="381000">
                        <a:schemeClr val="bg1">
                          <a:alpha val="40000"/>
                        </a:schemeClr>
                      </a:glow>
                      <a:outerShdw blurRad="50800" dist="38100" dir="2700000" algn="tl" rotWithShape="0">
                        <a:schemeClr val="tx1">
                          <a:alpha val="40000"/>
                        </a:schemeClr>
                      </a:outerShdw>
                    </a:effectLst>
                    <a:latin typeface="Montserrat" pitchFamily="2" charset="0"/>
                    <a:ea typeface="Roboto" panose="02000000000000000000" pitchFamily="2" charset="0"/>
                  </a:rPr>
                  <a:t>By Sector</a:t>
                </a:r>
                <a:endParaRPr lang="en-US" sz="4800" b="1" dirty="0">
                  <a:solidFill>
                    <a:srgbClr val="094C62"/>
                  </a:solidFill>
                  <a:effectLst>
                    <a:glow rad="381000">
                      <a:schemeClr val="bg1">
                        <a:alpha val="40000"/>
                      </a:schemeClr>
                    </a:glow>
                    <a:outerShdw blurRad="50800" dist="38100" dir="2700000" algn="tl" rotWithShape="0">
                      <a:schemeClr val="tx1">
                        <a:alpha val="40000"/>
                      </a:schemeClr>
                    </a:outerShdw>
                  </a:effectLst>
                  <a:latin typeface="Montserrat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3531018" y="29859648"/>
            <a:ext cx="3017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31987073" y="6796311"/>
            <a:ext cx="1061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4" name="Picture 10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67497" y="29115775"/>
            <a:ext cx="550636" cy="15777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01432" y="27702699"/>
            <a:ext cx="532145" cy="512064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63214" y="24589619"/>
            <a:ext cx="540511" cy="512064"/>
          </a:xfrm>
          <a:prstGeom prst="rect">
            <a:avLst/>
          </a:prstGeom>
        </p:spPr>
      </p:pic>
      <p:pic>
        <p:nvPicPr>
          <p:cNvPr id="1039" name="Picture 103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094" y="30074201"/>
            <a:ext cx="1904579" cy="190457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5571535" y="9247906"/>
            <a:ext cx="335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94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Compaction</a:t>
            </a:r>
            <a:endParaRPr lang="en-US" sz="2400" b="1" dirty="0">
              <a:solidFill>
                <a:srgbClr val="094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210586" y="11708255"/>
            <a:ext cx="427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94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Modulus Column</a:t>
            </a:r>
            <a:endParaRPr lang="en-US" sz="2400" b="1" dirty="0">
              <a:solidFill>
                <a:srgbClr val="094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836081" y="14107182"/>
            <a:ext cx="29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94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Bentonite Wall</a:t>
            </a:r>
            <a:endParaRPr lang="en-US" sz="2400" b="1" dirty="0">
              <a:solidFill>
                <a:srgbClr val="094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096237" y="7809165"/>
            <a:ext cx="63010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 ground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improvement technique that densifies soils and fill materials by using a drop weight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4196757" y="10082158"/>
            <a:ext cx="6232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grouted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elements that are used to control and reduce settlement and increase bearing capacity in soft or loose soils.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4171754" y="12671777"/>
            <a:ext cx="6282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excavated with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long reach excavator under a bentonite water slurry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29537" y="24584493"/>
            <a:ext cx="607332" cy="512064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454930" y="5642435"/>
            <a:ext cx="300559" cy="56863"/>
            <a:chOff x="3841751" y="3692525"/>
            <a:chExt cx="293687" cy="55563"/>
          </a:xfrm>
          <a:solidFill>
            <a:schemeClr val="bg1"/>
          </a:solidFill>
        </p:grpSpPr>
        <p:sp>
          <p:nvSpPr>
            <p:cNvPr id="120" name="Freeform 81"/>
            <p:cNvSpPr>
              <a:spLocks/>
            </p:cNvSpPr>
            <p:nvPr/>
          </p:nvSpPr>
          <p:spPr bwMode="auto">
            <a:xfrm>
              <a:off x="4116388" y="3692525"/>
              <a:ext cx="19050" cy="555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3" y="22"/>
                </a:cxn>
                <a:cxn ang="0">
                  <a:pos x="7" y="18"/>
                </a:cxn>
                <a:cxn ang="0">
                  <a:pos x="7" y="3"/>
                </a:cxn>
                <a:cxn ang="0">
                  <a:pos x="3" y="0"/>
                </a:cxn>
              </a:cxnLst>
              <a:rect l="0" t="0" r="r" b="b"/>
              <a:pathLst>
                <a:path w="7" h="22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2"/>
                    <a:pt x="7" y="20"/>
                    <a:pt x="7" y="1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Freeform 83"/>
            <p:cNvSpPr>
              <a:spLocks/>
            </p:cNvSpPr>
            <p:nvPr/>
          </p:nvSpPr>
          <p:spPr bwMode="auto">
            <a:xfrm>
              <a:off x="3841751" y="3692525"/>
              <a:ext cx="17463" cy="555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8"/>
                </a:cxn>
                <a:cxn ang="0">
                  <a:pos x="3" y="22"/>
                </a:cxn>
                <a:cxn ang="0">
                  <a:pos x="7" y="22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22">
                  <a:moveTo>
                    <a:pt x="0" y="3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2"/>
                    <a:pt x="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82"/>
          <p:cNvSpPr>
            <a:spLocks noEditPoints="1"/>
          </p:cNvSpPr>
          <p:nvPr/>
        </p:nvSpPr>
        <p:spPr bwMode="auto">
          <a:xfrm>
            <a:off x="8034630" y="28660998"/>
            <a:ext cx="399962" cy="512064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22" y="0"/>
              </a:cxn>
              <a:cxn ang="0">
                <a:pos x="0" y="22"/>
              </a:cxn>
              <a:cxn ang="0">
                <a:pos x="0" y="87"/>
              </a:cxn>
              <a:cxn ang="0">
                <a:pos x="7" y="94"/>
              </a:cxn>
              <a:cxn ang="0">
                <a:pos x="7" y="101"/>
              </a:cxn>
              <a:cxn ang="0">
                <a:pos x="15" y="109"/>
              </a:cxn>
              <a:cxn ang="0">
                <a:pos x="22" y="109"/>
              </a:cxn>
              <a:cxn ang="0">
                <a:pos x="29" y="101"/>
              </a:cxn>
              <a:cxn ang="0">
                <a:pos x="29" y="94"/>
              </a:cxn>
              <a:cxn ang="0">
                <a:pos x="58" y="94"/>
              </a:cxn>
              <a:cxn ang="0">
                <a:pos x="58" y="101"/>
              </a:cxn>
              <a:cxn ang="0">
                <a:pos x="65" y="109"/>
              </a:cxn>
              <a:cxn ang="0">
                <a:pos x="73" y="109"/>
              </a:cxn>
              <a:cxn ang="0">
                <a:pos x="80" y="101"/>
              </a:cxn>
              <a:cxn ang="0">
                <a:pos x="80" y="94"/>
              </a:cxn>
              <a:cxn ang="0">
                <a:pos x="87" y="87"/>
              </a:cxn>
              <a:cxn ang="0">
                <a:pos x="87" y="22"/>
              </a:cxn>
              <a:cxn ang="0">
                <a:pos x="65" y="0"/>
              </a:cxn>
              <a:cxn ang="0">
                <a:pos x="29" y="7"/>
              </a:cxn>
              <a:cxn ang="0">
                <a:pos x="58" y="7"/>
              </a:cxn>
              <a:cxn ang="0">
                <a:pos x="58" y="14"/>
              </a:cxn>
              <a:cxn ang="0">
                <a:pos x="29" y="14"/>
              </a:cxn>
              <a:cxn ang="0">
                <a:pos x="29" y="7"/>
              </a:cxn>
              <a:cxn ang="0">
                <a:pos x="15" y="87"/>
              </a:cxn>
              <a:cxn ang="0">
                <a:pos x="7" y="80"/>
              </a:cxn>
              <a:cxn ang="0">
                <a:pos x="15" y="72"/>
              </a:cxn>
              <a:cxn ang="0">
                <a:pos x="22" y="80"/>
              </a:cxn>
              <a:cxn ang="0">
                <a:pos x="15" y="87"/>
              </a:cxn>
              <a:cxn ang="0">
                <a:pos x="73" y="87"/>
              </a:cxn>
              <a:cxn ang="0">
                <a:pos x="65" y="80"/>
              </a:cxn>
              <a:cxn ang="0">
                <a:pos x="73" y="72"/>
              </a:cxn>
              <a:cxn ang="0">
                <a:pos x="80" y="80"/>
              </a:cxn>
              <a:cxn ang="0">
                <a:pos x="73" y="87"/>
              </a:cxn>
              <a:cxn ang="0">
                <a:pos x="80" y="65"/>
              </a:cxn>
              <a:cxn ang="0">
                <a:pos x="7" y="65"/>
              </a:cxn>
              <a:cxn ang="0">
                <a:pos x="7" y="22"/>
              </a:cxn>
              <a:cxn ang="0">
                <a:pos x="80" y="22"/>
              </a:cxn>
              <a:cxn ang="0">
                <a:pos x="80" y="65"/>
              </a:cxn>
            </a:cxnLst>
            <a:rect l="0" t="0" r="r" b="b"/>
            <a:pathLst>
              <a:path w="87" h="109">
                <a:moveTo>
                  <a:pt x="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1"/>
                  <a:pt x="3" y="94"/>
                  <a:pt x="7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7" y="105"/>
                  <a:pt x="11" y="109"/>
                  <a:pt x="15" y="109"/>
                </a:cubicBezTo>
                <a:cubicBezTo>
                  <a:pt x="22" y="109"/>
                  <a:pt x="22" y="109"/>
                  <a:pt x="22" y="109"/>
                </a:cubicBezTo>
                <a:cubicBezTo>
                  <a:pt x="26" y="109"/>
                  <a:pt x="29" y="105"/>
                  <a:pt x="29" y="101"/>
                </a:cubicBezTo>
                <a:cubicBezTo>
                  <a:pt x="29" y="94"/>
                  <a:pt x="29" y="94"/>
                  <a:pt x="29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5"/>
                  <a:pt x="61" y="109"/>
                  <a:pt x="65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7" y="109"/>
                  <a:pt x="80" y="105"/>
                  <a:pt x="80" y="101"/>
                </a:cubicBezTo>
                <a:cubicBezTo>
                  <a:pt x="80" y="94"/>
                  <a:pt x="80" y="94"/>
                  <a:pt x="80" y="94"/>
                </a:cubicBezTo>
                <a:cubicBezTo>
                  <a:pt x="84" y="94"/>
                  <a:pt x="87" y="91"/>
                  <a:pt x="87" y="87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10"/>
                  <a:pt x="78" y="0"/>
                  <a:pt x="65" y="0"/>
                </a:cubicBezTo>
                <a:close/>
                <a:moveTo>
                  <a:pt x="29" y="7"/>
                </a:moveTo>
                <a:cubicBezTo>
                  <a:pt x="58" y="7"/>
                  <a:pt x="58" y="7"/>
                  <a:pt x="58" y="7"/>
                </a:cubicBezTo>
                <a:cubicBezTo>
                  <a:pt x="58" y="14"/>
                  <a:pt x="58" y="14"/>
                  <a:pt x="58" y="14"/>
                </a:cubicBezTo>
                <a:cubicBezTo>
                  <a:pt x="29" y="14"/>
                  <a:pt x="29" y="14"/>
                  <a:pt x="29" y="14"/>
                </a:cubicBezTo>
                <a:lnTo>
                  <a:pt x="29" y="7"/>
                </a:lnTo>
                <a:close/>
                <a:moveTo>
                  <a:pt x="15" y="87"/>
                </a:moveTo>
                <a:cubicBezTo>
                  <a:pt x="11" y="87"/>
                  <a:pt x="7" y="84"/>
                  <a:pt x="7" y="80"/>
                </a:cubicBezTo>
                <a:cubicBezTo>
                  <a:pt x="7" y="76"/>
                  <a:pt x="11" y="72"/>
                  <a:pt x="15" y="72"/>
                </a:cubicBezTo>
                <a:cubicBezTo>
                  <a:pt x="19" y="72"/>
                  <a:pt x="22" y="76"/>
                  <a:pt x="22" y="80"/>
                </a:cubicBezTo>
                <a:cubicBezTo>
                  <a:pt x="22" y="84"/>
                  <a:pt x="19" y="87"/>
                  <a:pt x="15" y="87"/>
                </a:cubicBezTo>
                <a:close/>
                <a:moveTo>
                  <a:pt x="73" y="87"/>
                </a:moveTo>
                <a:cubicBezTo>
                  <a:pt x="69" y="87"/>
                  <a:pt x="65" y="84"/>
                  <a:pt x="65" y="80"/>
                </a:cubicBezTo>
                <a:cubicBezTo>
                  <a:pt x="65" y="76"/>
                  <a:pt x="69" y="72"/>
                  <a:pt x="73" y="72"/>
                </a:cubicBezTo>
                <a:cubicBezTo>
                  <a:pt x="77" y="72"/>
                  <a:pt x="80" y="76"/>
                  <a:pt x="80" y="80"/>
                </a:cubicBezTo>
                <a:cubicBezTo>
                  <a:pt x="80" y="84"/>
                  <a:pt x="77" y="87"/>
                  <a:pt x="73" y="87"/>
                </a:cubicBezTo>
                <a:close/>
                <a:moveTo>
                  <a:pt x="80" y="65"/>
                </a:moveTo>
                <a:cubicBezTo>
                  <a:pt x="7" y="65"/>
                  <a:pt x="7" y="65"/>
                  <a:pt x="7" y="65"/>
                </a:cubicBezTo>
                <a:cubicBezTo>
                  <a:pt x="7" y="22"/>
                  <a:pt x="7" y="22"/>
                  <a:pt x="7" y="22"/>
                </a:cubicBezTo>
                <a:cubicBezTo>
                  <a:pt x="80" y="22"/>
                  <a:pt x="80" y="22"/>
                  <a:pt x="80" y="22"/>
                </a:cubicBezTo>
                <a:lnTo>
                  <a:pt x="80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890" y="2969461"/>
            <a:ext cx="4338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95959"/>
                </a:solidFill>
              </a:rPr>
              <a:t>Department of Civil Engineering, BUET</a:t>
            </a:r>
            <a:endParaRPr lang="en-US" sz="40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438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 Sijan</dc:creator>
  <cp:lastModifiedBy>Tanvir Ahmed Sijan</cp:lastModifiedBy>
  <cp:revision>296</cp:revision>
  <dcterms:created xsi:type="dcterms:W3CDTF">2022-12-29T09:54:22Z</dcterms:created>
  <dcterms:modified xsi:type="dcterms:W3CDTF">2023-01-22T14:55:16Z</dcterms:modified>
</cp:coreProperties>
</file>