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2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EDBDF-E7F7-4A73-ABD4-6F0A832B3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/>
          <a:lstStyle/>
          <a:p>
            <a:r>
              <a:rPr lang="zh-CN" altLang="en-US" dirty="0"/>
              <a:t>基于机器学习的安卓移动用户情绪分析系统的设计与实现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B41083-08BD-457F-8FD2-7159398DF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sz="2800" dirty="0"/>
              <a:t>——</a:t>
            </a:r>
            <a:r>
              <a:rPr lang="zh-CN" altLang="en-US" sz="2800" dirty="0"/>
              <a:t>毕设中期答辩</a:t>
            </a:r>
          </a:p>
        </p:txBody>
      </p:sp>
    </p:spTree>
    <p:extLst>
      <p:ext uri="{BB962C8B-B14F-4D97-AF65-F5344CB8AC3E}">
        <p14:creationId xmlns:p14="http://schemas.microsoft.com/office/powerpoint/2010/main" val="31261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6371"/>
          <a:stretch/>
        </p:blipFill>
        <p:spPr>
          <a:xfrm>
            <a:off x="299411" y="1349879"/>
            <a:ext cx="8864909" cy="50929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5920" y="57912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数据输出</a:t>
            </a:r>
          </a:p>
        </p:txBody>
      </p:sp>
    </p:spTree>
    <p:extLst>
      <p:ext uri="{BB962C8B-B14F-4D97-AF65-F5344CB8AC3E}">
        <p14:creationId xmlns:p14="http://schemas.microsoft.com/office/powerpoint/2010/main" val="13793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12192000" cy="6832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67207" y="1661823"/>
            <a:ext cx="360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50%</a:t>
            </a:r>
            <a:r>
              <a:rPr lang="zh-CN" altLang="en-US" dirty="0" smtClean="0">
                <a:solidFill>
                  <a:schemeClr val="bg1"/>
                </a:solidFill>
              </a:rPr>
              <a:t>重叠滑动窗口数据均值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67207" y="1661823"/>
            <a:ext cx="360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50%</a:t>
            </a:r>
            <a:r>
              <a:rPr lang="zh-CN" altLang="en-US" dirty="0" smtClean="0">
                <a:solidFill>
                  <a:schemeClr val="bg1"/>
                </a:solidFill>
              </a:rPr>
              <a:t>重叠滑动窗口数据中位数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67207" y="1661823"/>
            <a:ext cx="360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50%</a:t>
            </a:r>
            <a:r>
              <a:rPr lang="zh-CN" altLang="en-US" dirty="0" smtClean="0">
                <a:solidFill>
                  <a:schemeClr val="bg1"/>
                </a:solidFill>
              </a:rPr>
              <a:t>重叠滑动窗口数据方差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967207" y="1661823"/>
            <a:ext cx="360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50%</a:t>
            </a:r>
            <a:r>
              <a:rPr lang="zh-CN" altLang="en-US" dirty="0" smtClean="0">
                <a:solidFill>
                  <a:schemeClr val="bg1"/>
                </a:solidFill>
              </a:rPr>
              <a:t>重叠滑动窗口数据标准差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967207" y="1661823"/>
            <a:ext cx="360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50%</a:t>
            </a:r>
            <a:r>
              <a:rPr lang="zh-CN" altLang="en-US" dirty="0" smtClean="0">
                <a:solidFill>
                  <a:schemeClr val="bg1"/>
                </a:solidFill>
              </a:rPr>
              <a:t>重叠滑动窗口数据最小值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967207" y="1661823"/>
            <a:ext cx="360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50%</a:t>
            </a:r>
            <a:r>
              <a:rPr lang="zh-CN" altLang="en-US" dirty="0" smtClean="0">
                <a:solidFill>
                  <a:schemeClr val="bg1"/>
                </a:solidFill>
              </a:rPr>
              <a:t>重叠滑动窗口数据最大值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10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4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下一步计划：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99430" y="2289976"/>
            <a:ext cx="73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第四周剩余时间（约</a:t>
            </a:r>
            <a:r>
              <a:rPr lang="en-US" altLang="zh-CN" dirty="0" smtClean="0"/>
              <a:t>3</a:t>
            </a:r>
            <a:r>
              <a:rPr lang="zh-CN" altLang="en-US" dirty="0" smtClean="0"/>
              <a:t>天）：继续学习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数据分析处理相关知识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407385" y="2878372"/>
            <a:ext cx="70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第五周</a:t>
            </a:r>
            <a:r>
              <a:rPr lang="zh-CN" altLang="en-US" dirty="0"/>
              <a:t>及第六周前三天（约</a:t>
            </a:r>
            <a:r>
              <a:rPr lang="en-US" altLang="zh-CN" dirty="0"/>
              <a:t>10</a:t>
            </a:r>
            <a:r>
              <a:rPr lang="zh-CN" altLang="en-US" dirty="0"/>
              <a:t>天）：学习几种机器学习经典</a:t>
            </a:r>
            <a:r>
              <a:rPr lang="zh-CN" altLang="en-US" dirty="0" smtClean="0"/>
              <a:t>算法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408709" y="3460134"/>
            <a:ext cx="70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第六周剩余时间及第七周、第八周：编写情绪识别核心代码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10032" y="4018049"/>
            <a:ext cx="70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第九周：通过</a:t>
            </a:r>
            <a:r>
              <a:rPr lang="en-US" altLang="zh-CN" dirty="0"/>
              <a:t>boosting</a:t>
            </a:r>
            <a:r>
              <a:rPr lang="zh-CN" altLang="en-US" dirty="0"/>
              <a:t>结合几种机器学习算法对模型进行优化处理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1411357" y="4615722"/>
            <a:ext cx="70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剩余时间</a:t>
            </a:r>
            <a:r>
              <a:rPr lang="zh-CN" altLang="en-US" dirty="0" smtClean="0"/>
              <a:t>：</a:t>
            </a:r>
            <a:r>
              <a:rPr lang="zh-CN" altLang="en-US" dirty="0" smtClean="0"/>
              <a:t>论文编写和修改。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890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43561" y="2584174"/>
            <a:ext cx="2520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Thanks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773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08B90-808D-427D-B8DD-DE03EB54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D8080-E911-464C-BE18-0E85E82E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0357"/>
            <a:ext cx="10594958" cy="4506013"/>
          </a:xfrm>
        </p:spPr>
        <p:txBody>
          <a:bodyPr/>
          <a:lstStyle/>
          <a:p>
            <a:r>
              <a:rPr lang="zh-CN" altLang="en-US" dirty="0"/>
              <a:t>人类在对外界事物进行探索和认知的过程中，会产生诸如喜悦、悲伤、愤怒、恐惧等主观情感。人们把对客观事物的态度体验以及相对应的行为反应，称为情绪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情绪</a:t>
            </a:r>
            <a:r>
              <a:rPr lang="zh-CN" altLang="en-US" dirty="0"/>
              <a:t>作为一种不同于认识和意识的心理形式，不同程度上影响着人的学习、工作效率以及行为模式，在日常生活中扮演着重要的角色。</a:t>
            </a:r>
            <a:endParaRPr lang="en-US" altLang="zh-CN" dirty="0"/>
          </a:p>
          <a:p>
            <a:r>
              <a:rPr lang="zh-CN" altLang="en-US" dirty="0"/>
              <a:t>情绪识别作为人工智能和普适计算的重要组成部分，受到了业内人士的高度重视，已经成为当下的研究热点，在人机交互、远程教育、医疗保健、心理治疗等多个领域均有广阔的应用前景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目前</a:t>
            </a:r>
            <a:r>
              <a:rPr lang="zh-CN" altLang="en-US" dirty="0"/>
              <a:t>，情绪识别领域已经取得了一系列的研究成果，但是绝大多数情绪识别工作都是基于面部表情以及语音语调的分析。随着智能手机内嵌传感器的不断增加，通过手机传感器收集人们的日常行为已经变得触手可及。</a:t>
            </a:r>
          </a:p>
        </p:txBody>
      </p:sp>
    </p:spTree>
    <p:extLst>
      <p:ext uri="{BB962C8B-B14F-4D97-AF65-F5344CB8AC3E}">
        <p14:creationId xmlns:p14="http://schemas.microsoft.com/office/powerpoint/2010/main" val="4950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9EDE0-6FAF-4392-AC47-AAE2E3AE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FB446-AE81-4735-91D8-0C8C7D1EF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针对目前基于智能手机的情绪识别研究中所使用的传感器较为单一，大多数为通讯信息的记录和位置信息，不能全面反应用户行为模式这一问题</a:t>
            </a:r>
            <a:r>
              <a:rPr lang="zh-CN" altLang="en-US" dirty="0" smtClean="0"/>
              <a:t>，本研究使用</a:t>
            </a:r>
            <a:r>
              <a:rPr lang="zh-CN" altLang="en-US" dirty="0"/>
              <a:t>智能手机从多个维度全面收集反应用户日常行为的细粒度感知数据，采用多维数据特征融合方法，利用支持向量机（</a:t>
            </a:r>
            <a:r>
              <a:rPr lang="en-US" altLang="zh-CN" dirty="0" err="1"/>
              <a:t>supportvectormachine</a:t>
            </a:r>
            <a:r>
              <a:rPr lang="zh-CN" altLang="en-US" dirty="0"/>
              <a:t>，</a:t>
            </a:r>
            <a:r>
              <a:rPr lang="en-US" altLang="zh-CN" dirty="0"/>
              <a:t>SVM</a:t>
            </a:r>
            <a:r>
              <a:rPr lang="zh-CN" altLang="en-US" dirty="0"/>
              <a:t>）、</a:t>
            </a:r>
            <a:r>
              <a:rPr lang="en-US" altLang="zh-CN" dirty="0"/>
              <a:t>k-</a:t>
            </a:r>
            <a:r>
              <a:rPr lang="zh-CN" altLang="en-US" dirty="0"/>
              <a:t>近邻（</a:t>
            </a:r>
            <a:r>
              <a:rPr lang="en-US" altLang="zh-CN" dirty="0"/>
              <a:t>k-</a:t>
            </a:r>
            <a:r>
              <a:rPr lang="en-US" altLang="zh-CN" dirty="0" err="1"/>
              <a:t>nearestneighbor</a:t>
            </a:r>
            <a:r>
              <a:rPr lang="zh-CN" altLang="en-US" dirty="0"/>
              <a:t>，</a:t>
            </a:r>
            <a:r>
              <a:rPr lang="en-US" altLang="zh-CN" dirty="0" err="1"/>
              <a:t>kNN</a:t>
            </a:r>
            <a:r>
              <a:rPr lang="zh-CN" altLang="en-US" dirty="0"/>
              <a:t>）、决策树（</a:t>
            </a:r>
            <a:r>
              <a:rPr lang="en-US" altLang="zh-CN" dirty="0" err="1"/>
              <a:t>decisiontree</a:t>
            </a:r>
            <a:r>
              <a:rPr lang="zh-CN" altLang="en-US" dirty="0"/>
              <a:t>）、</a:t>
            </a:r>
            <a:r>
              <a:rPr lang="en-US" altLang="zh-CN" dirty="0" err="1"/>
              <a:t>AdaBoost</a:t>
            </a:r>
            <a:r>
              <a:rPr lang="zh-CN" altLang="en-US" dirty="0"/>
              <a:t>、随机森林（</a:t>
            </a:r>
            <a:r>
              <a:rPr lang="en-US" altLang="zh-CN" dirty="0" err="1"/>
              <a:t>randomforest</a:t>
            </a:r>
            <a:r>
              <a:rPr lang="zh-CN" altLang="en-US" dirty="0"/>
              <a:t>）、梯度树提升（</a:t>
            </a:r>
            <a:r>
              <a:rPr lang="en-US" altLang="zh-CN" dirty="0" err="1"/>
              <a:t>gradienttreeboosting,GTB</a:t>
            </a:r>
            <a:r>
              <a:rPr lang="zh-CN" altLang="en-US" dirty="0"/>
              <a:t>）</a:t>
            </a:r>
            <a:r>
              <a:rPr lang="x-none" altLang="zh-CN" dirty="0"/>
              <a:t>6</a:t>
            </a:r>
            <a:r>
              <a:rPr lang="zh-CN" altLang="en-US" dirty="0"/>
              <a:t>种分类器以及离散情绪模型和环状情绪模型两种分类方式</a:t>
            </a:r>
            <a:r>
              <a:rPr lang="zh-CN" altLang="en-US" dirty="0" smtClean="0"/>
              <a:t>，对混合</a:t>
            </a:r>
            <a:r>
              <a:rPr lang="zh-CN" altLang="en-US" dirty="0"/>
              <a:t>数据和个人数据分别进行情绪识别，并</a:t>
            </a:r>
            <a:r>
              <a:rPr lang="zh-CN" altLang="en-US" dirty="0" smtClean="0"/>
              <a:t>进行对比实验，确定一种准确率最高的识别模型。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92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DDC62-7F36-4A96-A29A-10B9D12B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可行性分析：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BB0CD6-34A0-4C5A-B51A-DF6B4DE5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因为情绪通常是经由一些外在因素刺激而产生的主观</a:t>
            </a:r>
            <a:r>
              <a:rPr lang="zh-CN" altLang="en-US" dirty="0" smtClean="0"/>
              <a:t>体验，</a:t>
            </a:r>
            <a:r>
              <a:rPr lang="zh-CN" altLang="en-US" dirty="0"/>
              <a:t>并伴有外部表现的</a:t>
            </a:r>
            <a:r>
              <a:rPr lang="zh-CN" altLang="en-US" dirty="0" smtClean="0"/>
              <a:t>变化和</a:t>
            </a:r>
            <a:r>
              <a:rPr lang="zh-CN" altLang="en-US" dirty="0"/>
              <a:t>生理反应的</a:t>
            </a:r>
            <a:r>
              <a:rPr lang="zh-CN" altLang="en-US" dirty="0" smtClean="0"/>
              <a:t>变化，因此</a:t>
            </a:r>
            <a:r>
              <a:rPr lang="zh-CN" altLang="en-US" dirty="0"/>
              <a:t>可以获得有关情绪状态的一些观测值。假设这些数据的观测值有效可靠，那么就可以根据这些数据把潜在的情绪状态推测出来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智能</a:t>
            </a:r>
            <a:r>
              <a:rPr lang="zh-CN" altLang="en-US" dirty="0"/>
              <a:t>手机的用户众多，如此大规模的潜在实验数据收集对象是以前的相关研究未能达到的；</a:t>
            </a:r>
            <a:endParaRPr lang="en-US" altLang="zh-CN" dirty="0"/>
          </a:p>
          <a:p>
            <a:r>
              <a:rPr lang="zh-CN" altLang="en-US" dirty="0"/>
              <a:t>其次，随身携带手机已经逐渐成为一种习惯，并且随着手机内嵌传感器的增多，捕捉使用者的身体行为变化也变得更加容易；</a:t>
            </a:r>
            <a:endParaRPr lang="en-US" altLang="zh-CN" dirty="0"/>
          </a:p>
          <a:p>
            <a:r>
              <a:rPr lang="zh-CN" altLang="en-US" dirty="0"/>
              <a:t>最后，基于智能手机的感知是非干扰式的，用户的参与度低，相较传统的捆绑式传感器基本不会对用户造成困扰。</a:t>
            </a:r>
          </a:p>
        </p:txBody>
      </p:sp>
    </p:spTree>
    <p:extLst>
      <p:ext uri="{BB962C8B-B14F-4D97-AF65-F5344CB8AC3E}">
        <p14:creationId xmlns:p14="http://schemas.microsoft.com/office/powerpoint/2010/main" val="40712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82B80-9B2B-43AB-A551-5E438F65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当前工作进展：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95400" y="2276475"/>
            <a:ext cx="86772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第一周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000" dirty="0"/>
              <a:t>	</a:t>
            </a:r>
            <a:r>
              <a:rPr lang="zh-CN" altLang="zh-CN" sz="2000" dirty="0"/>
              <a:t>本周对毕业设计课题进行了相关了解，了解了有关情绪分析的现状和意义，了解到了目前已有的关于情绪分析已有的一些解决办法，对机器学习有了一个初步了解，并对课题进行了可行性分析。</a:t>
            </a: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9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82B80-9B2B-43AB-A551-5E438F65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当前工作进展：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95400" y="2276475"/>
            <a:ext cx="867727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第二周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本周对毕业设计课题所需的资料进行了准备，包括学习资料（</a:t>
            </a:r>
            <a:r>
              <a:rPr lang="en-US" altLang="zh-CN" sz="2000" dirty="0"/>
              <a:t>python</a:t>
            </a:r>
            <a:r>
              <a:rPr lang="zh-CN" altLang="en-US" sz="2000" dirty="0"/>
              <a:t>基础视频，</a:t>
            </a:r>
            <a:r>
              <a:rPr lang="en-US" altLang="zh-CN" sz="2000" dirty="0"/>
              <a:t>python</a:t>
            </a:r>
            <a:r>
              <a:rPr lang="zh-CN" altLang="en-US" sz="2000" dirty="0"/>
              <a:t>数据处理视频，</a:t>
            </a:r>
            <a:r>
              <a:rPr lang="en-US" altLang="zh-CN" sz="2000" dirty="0"/>
              <a:t>python</a:t>
            </a:r>
            <a:r>
              <a:rPr lang="zh-CN" altLang="en-US" sz="2000" dirty="0"/>
              <a:t>机器学习），软件资料</a:t>
            </a:r>
            <a:r>
              <a:rPr lang="zh-CN" altLang="en-US" sz="2000" dirty="0" smtClean="0"/>
              <a:t>（包括</a:t>
            </a:r>
            <a:r>
              <a:rPr lang="en-US" altLang="zh-CN" sz="2000" dirty="0" err="1" smtClean="0"/>
              <a:t>PyCharm,Anaconda</a:t>
            </a:r>
            <a:r>
              <a:rPr lang="zh-CN" altLang="en-US" sz="2000" dirty="0"/>
              <a:t>）</a:t>
            </a:r>
            <a:r>
              <a:rPr lang="en-US" altLang="zh-CN" sz="2000" dirty="0"/>
              <a:t>,</a:t>
            </a:r>
            <a:r>
              <a:rPr lang="zh-CN" altLang="en-US" sz="2000" dirty="0"/>
              <a:t>并进行了软件安装和相关的环境搭建。并初步展开了对</a:t>
            </a:r>
            <a:r>
              <a:rPr lang="en-US" altLang="zh-CN" sz="2000" dirty="0"/>
              <a:t>python</a:t>
            </a:r>
            <a:r>
              <a:rPr lang="zh-CN" altLang="en-US" sz="2000" dirty="0"/>
              <a:t>基础知识的学习。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60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82B80-9B2B-43AB-A551-5E438F65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当前工作进展：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95400" y="2276475"/>
            <a:ext cx="867727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第三周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本周对毕业设计课题相关知识进行整体梳理，了解了各部分知识之间的衔接，初步确定了整体解决思路（先用经典机器学习算法如</a:t>
            </a:r>
            <a:r>
              <a:rPr lang="en-US" altLang="zh-CN" sz="2000" dirty="0"/>
              <a:t>SVM</a:t>
            </a:r>
            <a:r>
              <a:rPr lang="zh-CN" altLang="en-US" sz="2000" dirty="0"/>
              <a:t>，决策树，</a:t>
            </a:r>
            <a:r>
              <a:rPr lang="en-US" altLang="zh-CN" sz="2000" dirty="0"/>
              <a:t>K</a:t>
            </a:r>
            <a:r>
              <a:rPr lang="zh-CN" altLang="en-US" sz="2000" dirty="0"/>
              <a:t>近邻等，对数据进行初步分析，得出几个结果，最后用</a:t>
            </a:r>
            <a:r>
              <a:rPr lang="en-US" altLang="zh-CN" sz="2000" dirty="0"/>
              <a:t>boosting</a:t>
            </a:r>
            <a:r>
              <a:rPr lang="zh-CN" altLang="en-US" sz="2000" dirty="0"/>
              <a:t>结合几个算法进行结果的优化），完成了</a:t>
            </a:r>
            <a:r>
              <a:rPr lang="en-US" altLang="zh-CN" sz="2000" dirty="0"/>
              <a:t>python</a:t>
            </a:r>
            <a:r>
              <a:rPr lang="zh-CN" altLang="en-US" sz="2000" dirty="0"/>
              <a:t>基础知识的学习，初步展开了下一阶段的数据处理学习。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8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82B80-9B2B-43AB-A551-5E438F65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当前工作进展：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95400" y="2276475"/>
            <a:ext cx="8677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第四周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000" dirty="0" smtClean="0"/>
              <a:t>	</a:t>
            </a:r>
            <a:r>
              <a:rPr lang="zh-CN" altLang="zh-CN" sz="2000" dirty="0" smtClean="0"/>
              <a:t>本周</a:t>
            </a:r>
            <a:r>
              <a:rPr lang="zh-CN" altLang="zh-CN" sz="2000" dirty="0"/>
              <a:t>对毕业设计课题的数据分析部分进行了学习，学习了</a:t>
            </a:r>
            <a:r>
              <a:rPr lang="en-US" altLang="zh-CN" sz="2000" dirty="0"/>
              <a:t>python</a:t>
            </a:r>
            <a:r>
              <a:rPr lang="zh-CN" altLang="zh-CN" sz="2000" dirty="0"/>
              <a:t>的</a:t>
            </a:r>
            <a:r>
              <a:rPr lang="en-US" altLang="zh-CN" sz="2000" dirty="0" err="1"/>
              <a:t>numpy</a:t>
            </a:r>
            <a:r>
              <a:rPr lang="zh-CN" altLang="zh-CN" sz="2000" dirty="0"/>
              <a:t>和</a:t>
            </a:r>
            <a:r>
              <a:rPr lang="en-US" altLang="zh-CN" sz="2000" dirty="0"/>
              <a:t>pandas</a:t>
            </a:r>
            <a:r>
              <a:rPr lang="zh-CN" altLang="zh-CN" sz="2000" dirty="0"/>
              <a:t>库的使用，并对收集的数据进行了预处理（数据窗口分割处理）和特征提取（最大值、最小值、均值、标准差等）。</a:t>
            </a:r>
            <a:endParaRPr lang="zh-CN" altLang="en-US" sz="20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25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0" y="2563631"/>
            <a:ext cx="8520545" cy="3124200"/>
          </a:xfrm>
        </p:spPr>
      </p:pic>
      <p:sp>
        <p:nvSpPr>
          <p:cNvPr id="5" name="文本框 4"/>
          <p:cNvSpPr txBox="1"/>
          <p:nvPr/>
        </p:nvSpPr>
        <p:spPr>
          <a:xfrm>
            <a:off x="349864" y="246487"/>
            <a:ext cx="26477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第四周主要工作：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dirty="0" smtClean="0"/>
              <a:t>导入</a:t>
            </a:r>
            <a:r>
              <a:rPr lang="en-US" altLang="zh-CN" dirty="0" smtClean="0"/>
              <a:t>pandas</a:t>
            </a:r>
            <a:r>
              <a:rPr lang="zh-CN" altLang="en-US" dirty="0" smtClean="0"/>
              <a:t>包，</a:t>
            </a:r>
            <a:endParaRPr lang="en-US" altLang="zh-CN" dirty="0" smtClean="0"/>
          </a:p>
          <a:p>
            <a:r>
              <a:rPr lang="zh-CN" altLang="en-US" dirty="0"/>
              <a:t>录入</a:t>
            </a:r>
            <a:r>
              <a:rPr lang="zh-CN" altLang="en-US" dirty="0" smtClean="0"/>
              <a:t>数据，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DaTaFrame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4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1238</TotalTime>
  <Words>643</Words>
  <Application>Microsoft Office PowerPoint</Application>
  <PresentationFormat>宽屏</PresentationFormat>
  <Paragraphs>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宋体</vt:lpstr>
      <vt:lpstr>Arial</vt:lpstr>
      <vt:lpstr>Century Gothic</vt:lpstr>
      <vt:lpstr>网状</vt:lpstr>
      <vt:lpstr>基于机器学习的安卓移动用户情绪分析系统的设计与实现</vt:lpstr>
      <vt:lpstr>研究背景：</vt:lpstr>
      <vt:lpstr>研究目标：</vt:lpstr>
      <vt:lpstr>可行性分析：</vt:lpstr>
      <vt:lpstr>当前工作进展：</vt:lpstr>
      <vt:lpstr>当前工作进展：</vt:lpstr>
      <vt:lpstr>当前工作进展：</vt:lpstr>
      <vt:lpstr>当前工作进展：</vt:lpstr>
      <vt:lpstr>PowerPoint 演示文稿</vt:lpstr>
      <vt:lpstr>PowerPoint 演示文稿</vt:lpstr>
      <vt:lpstr>PowerPoint 演示文稿</vt:lpstr>
      <vt:lpstr>下一步计划：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基于机器学习的安卓移动用户情绪分析系统的设计与实现</dc:title>
  <dc:creator>Xudong</dc:creator>
  <cp:lastModifiedBy>Xudong</cp:lastModifiedBy>
  <cp:revision>21</cp:revision>
  <dcterms:created xsi:type="dcterms:W3CDTF">2018-03-26T07:52:54Z</dcterms:created>
  <dcterms:modified xsi:type="dcterms:W3CDTF">2018-03-27T14:19:35Z</dcterms:modified>
</cp:coreProperties>
</file>