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handoutMasterIdLst>
    <p:handoutMasterId r:id="rId21"/>
  </p:handoutMasterIdLst>
  <p:sldIdLst>
    <p:sldId id="256" r:id="rId2"/>
    <p:sldId id="258" r:id="rId3"/>
    <p:sldId id="276" r:id="rId4"/>
    <p:sldId id="279" r:id="rId5"/>
    <p:sldId id="259" r:id="rId6"/>
    <p:sldId id="277" r:id="rId7"/>
    <p:sldId id="278" r:id="rId8"/>
    <p:sldId id="280" r:id="rId9"/>
    <p:sldId id="287" r:id="rId10"/>
    <p:sldId id="275" r:id="rId11"/>
    <p:sldId id="263" r:id="rId12"/>
    <p:sldId id="264" r:id="rId13"/>
    <p:sldId id="281" r:id="rId14"/>
    <p:sldId id="283" r:id="rId15"/>
    <p:sldId id="282" r:id="rId16"/>
    <p:sldId id="262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724C379D-A78D-44B4-B180-8E176D57E1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DFF37A-4E46-4C19-8F29-8506087F20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736BF-7E44-4B3D-AB04-C0CEEBFB1E0F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186317-107F-440A-BE2D-6FD58BE65B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E64A70-D4D9-4CF7-B358-1C5ADFCB90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DCD54-9134-41B3-AA5A-7EB552D37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28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11/23/2021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1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245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9286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99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1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1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圖片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F98F147-D4F3-4A76-A1A5-8FD3EB09A366}"/>
              </a:ext>
            </a:extLst>
          </p:cNvPr>
          <p:cNvSpPr/>
          <p:nvPr userDrawn="1"/>
        </p:nvSpPr>
        <p:spPr>
          <a:xfrm>
            <a:off x="0" y="0"/>
            <a:ext cx="12192000" cy="12820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120" y="317814"/>
            <a:ext cx="10268712" cy="8605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</a:t>
            </a:r>
            <a:r>
              <a:rPr lang="en-US" altLang="zh-TW" dirty="0"/>
              <a:t>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348033"/>
            <a:ext cx="10268712" cy="4833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9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2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11/23/2021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7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11/23/2021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3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156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2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0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11/23/2021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701" r:id="rId3"/>
    <p:sldLayoutId id="2147483696" r:id="rId4"/>
    <p:sldLayoutId id="2147483700" r:id="rId5"/>
    <p:sldLayoutId id="2147483697" r:id="rId6"/>
    <p:sldLayoutId id="2147483698" r:id="rId7"/>
    <p:sldLayoutId id="2147483692" r:id="rId8"/>
    <p:sldLayoutId id="2147483688" r:id="rId9"/>
    <p:sldLayoutId id="2147483689" r:id="rId10"/>
    <p:sldLayoutId id="2147483690" r:id="rId11"/>
    <p:sldLayoutId id="2147483691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教練的口哨">
            <a:extLst>
              <a:ext uri="{FF2B5EF4-FFF2-40B4-BE49-F238E27FC236}">
                <a16:creationId xmlns:a16="http://schemas.microsoft.com/office/drawing/2014/main" id="{F675DB13-B4B7-441A-8898-BF6F50965E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3293" b="24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D99B3BC-9049-4631-B505-545DF15EB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zh-TW" altLang="en-US" dirty="0"/>
              <a:t>流水帳管理系統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06013D-9A4A-41FB-9EF7-BB5A31EA3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/>
          </a:bodyPr>
          <a:lstStyle/>
          <a:p>
            <a:r>
              <a:rPr lang="en-US" altLang="zh-TW" sz="2400" dirty="0">
                <a:solidFill>
                  <a:schemeClr val="tx1"/>
                </a:solidFill>
              </a:rPr>
              <a:t>JAVA </a:t>
            </a:r>
            <a:r>
              <a:rPr lang="zh-TW" altLang="en-US" sz="2400" dirty="0">
                <a:solidFill>
                  <a:schemeClr val="tx1"/>
                </a:solidFill>
              </a:rPr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2206961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4EA15AA-2DFA-42FD-8642-75EDDF43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一般使用者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D2DCE54-15DF-4662-985F-B58B7BB81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維護個人資訊、管理流水帳分類、管理流水帳</a:t>
            </a:r>
          </a:p>
        </p:txBody>
      </p:sp>
    </p:spTree>
    <p:extLst>
      <p:ext uri="{BB962C8B-B14F-4D97-AF65-F5344CB8AC3E}">
        <p14:creationId xmlns:p14="http://schemas.microsoft.com/office/powerpoint/2010/main" val="109854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A9EFA00-8FB2-4DBE-84B1-6E92148E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流水帳列表頁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DC50E55D-BC32-487E-8388-0F2F8D2C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72" y="1348033"/>
            <a:ext cx="5159230" cy="5279270"/>
          </a:xfrm>
        </p:spPr>
        <p:txBody>
          <a:bodyPr>
            <a:normAutofit/>
          </a:bodyPr>
          <a:lstStyle/>
          <a:p>
            <a:r>
              <a:rPr lang="zh-TW" altLang="en-US" dirty="0"/>
              <a:t>按鈕區</a:t>
            </a:r>
            <a:endParaRPr lang="en-US" altLang="zh-TW" dirty="0"/>
          </a:p>
          <a:p>
            <a:pPr lvl="1"/>
            <a:r>
              <a:rPr lang="en-US" altLang="zh-TW" dirty="0"/>
              <a:t>Add:</a:t>
            </a:r>
            <a:r>
              <a:rPr lang="zh-TW" altLang="en-US" dirty="0"/>
              <a:t> 前往編輯頁 </a:t>
            </a:r>
            <a:r>
              <a:rPr lang="en-US" altLang="zh-TW" dirty="0"/>
              <a:t>(</a:t>
            </a:r>
            <a:r>
              <a:rPr lang="zh-TW" altLang="en-US" dirty="0"/>
              <a:t>新增模式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Del: </a:t>
            </a:r>
            <a:r>
              <a:rPr lang="zh-TW" altLang="en-US" dirty="0"/>
              <a:t>選取資料後，可以刪除，但需要先詢問使用者 </a:t>
            </a:r>
            <a:r>
              <a:rPr lang="en-US" altLang="zh-TW" dirty="0"/>
              <a:t>(</a:t>
            </a:r>
            <a:r>
              <a:rPr lang="zh-TW" altLang="en-US" dirty="0"/>
              <a:t>可以用 </a:t>
            </a:r>
            <a:r>
              <a:rPr lang="en-US" altLang="zh-TW" dirty="0" err="1"/>
              <a:t>js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小計：列出總金額小計以及本月小計 </a:t>
            </a:r>
            <a:r>
              <a:rPr lang="en-US" altLang="zh-TW" dirty="0"/>
              <a:t>(</a:t>
            </a:r>
            <a:r>
              <a:rPr lang="zh-TW" altLang="en-US" dirty="0"/>
              <a:t>本月</a:t>
            </a:r>
            <a:r>
              <a:rPr lang="en-US" altLang="zh-TW" dirty="0"/>
              <a:t> 1 </a:t>
            </a:r>
            <a:r>
              <a:rPr lang="zh-TW" altLang="en-US" dirty="0"/>
              <a:t>日至 </a:t>
            </a:r>
            <a:r>
              <a:rPr lang="en-US" altLang="zh-TW" dirty="0"/>
              <a:t>31 </a:t>
            </a:r>
            <a:r>
              <a:rPr lang="zh-TW" altLang="en-US" dirty="0"/>
              <a:t>日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列表：</a:t>
            </a:r>
            <a:endParaRPr lang="en-US" altLang="zh-TW" dirty="0"/>
          </a:p>
          <a:p>
            <a:pPr lvl="1"/>
            <a:r>
              <a:rPr lang="zh-TW" altLang="en-US" dirty="0"/>
              <a:t>收支處若為支出，為紅色文字</a:t>
            </a:r>
            <a:endParaRPr lang="en-US" altLang="zh-TW" dirty="0"/>
          </a:p>
          <a:p>
            <a:pPr lvl="1"/>
            <a:r>
              <a:rPr lang="zh-TW" altLang="en-US" dirty="0"/>
              <a:t>按下 </a:t>
            </a:r>
            <a:r>
              <a:rPr lang="en-US" altLang="zh-TW" dirty="0"/>
              <a:t>Edit </a:t>
            </a:r>
            <a:r>
              <a:rPr lang="zh-TW" altLang="en-US" dirty="0"/>
              <a:t>後，可以前往編輯頁 </a:t>
            </a:r>
            <a:r>
              <a:rPr lang="en-US" altLang="zh-TW" dirty="0"/>
              <a:t>(</a:t>
            </a:r>
            <a:r>
              <a:rPr lang="zh-TW" altLang="en-US" dirty="0"/>
              <a:t>編輯模式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分頁：一頁十筆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129F87-8E79-4264-B9C0-905AD6076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206" y="1348033"/>
            <a:ext cx="6184643" cy="441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41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A9EFA00-8FB2-4DBE-84B1-6E92148E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流水帳編輯頁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EF4CB3A6-E2AE-42BA-877A-D4F27BC7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84" y="1348033"/>
            <a:ext cx="5598022" cy="5377789"/>
          </a:xfrm>
        </p:spPr>
        <p:txBody>
          <a:bodyPr>
            <a:normAutofit/>
          </a:bodyPr>
          <a:lstStyle/>
          <a:p>
            <a:pPr lvl="1"/>
            <a:r>
              <a:rPr lang="zh-TW" altLang="en-US" dirty="0"/>
              <a:t>收支：固定的下拉選單 </a:t>
            </a:r>
            <a:r>
              <a:rPr lang="en-US" altLang="zh-TW" dirty="0"/>
              <a:t>(</a:t>
            </a:r>
            <a:r>
              <a:rPr lang="zh-TW" altLang="en-US" dirty="0"/>
              <a:t>收入、支出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分類：讀取個人設定的分類</a:t>
            </a:r>
            <a:endParaRPr lang="en-US" altLang="zh-TW" dirty="0"/>
          </a:p>
          <a:p>
            <a:pPr lvl="1"/>
            <a:r>
              <a:rPr lang="zh-TW" altLang="en-US" dirty="0"/>
              <a:t>金額：只允許數字 </a:t>
            </a:r>
            <a:r>
              <a:rPr lang="en-US" altLang="zh-TW" dirty="0"/>
              <a:t>(</a:t>
            </a:r>
            <a:r>
              <a:rPr lang="zh-TW" altLang="en-US" dirty="0"/>
              <a:t>一至一千萬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Save</a:t>
            </a:r>
          </a:p>
          <a:p>
            <a:pPr lvl="3"/>
            <a:r>
              <a:rPr lang="zh-TW" altLang="en-US" dirty="0"/>
              <a:t>儲存至資料庫</a:t>
            </a:r>
            <a:endParaRPr lang="en-US" altLang="zh-TW" dirty="0"/>
          </a:p>
          <a:p>
            <a:pPr lvl="3"/>
            <a:r>
              <a:rPr lang="zh-TW" altLang="en-US" dirty="0"/>
              <a:t>如果是編輯模式，跳至此頁</a:t>
            </a:r>
            <a:endParaRPr lang="en-US" altLang="zh-TW" dirty="0"/>
          </a:p>
          <a:p>
            <a:pPr lvl="4"/>
            <a:r>
              <a:rPr lang="en-US" altLang="zh-TW" dirty="0"/>
              <a:t>(</a:t>
            </a:r>
            <a:r>
              <a:rPr lang="zh-TW" altLang="en-US" dirty="0"/>
              <a:t>避免 </a:t>
            </a:r>
            <a:r>
              <a:rPr lang="en-US" altLang="zh-TW" dirty="0"/>
              <a:t>F5 </a:t>
            </a:r>
            <a:r>
              <a:rPr lang="zh-TW" altLang="en-US" dirty="0"/>
              <a:t>又送出一次</a:t>
            </a:r>
            <a:r>
              <a:rPr lang="en-US" altLang="zh-TW" dirty="0"/>
              <a:t>)</a:t>
            </a:r>
          </a:p>
          <a:p>
            <a:pPr lvl="3"/>
            <a:r>
              <a:rPr lang="zh-TW" altLang="en-US" dirty="0"/>
              <a:t>如果是新增模式，跳至編輯模式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6D465B8-4A19-4671-B6D9-F32E9B6A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95" y="1348033"/>
            <a:ext cx="5904243" cy="421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9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A9EFA00-8FB2-4DBE-84B1-6E92148E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分類列表頁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DC50E55D-BC32-487E-8388-0F2F8D2C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72" y="1348033"/>
            <a:ext cx="5159230" cy="5279270"/>
          </a:xfrm>
        </p:spPr>
        <p:txBody>
          <a:bodyPr>
            <a:normAutofit/>
          </a:bodyPr>
          <a:lstStyle/>
          <a:p>
            <a:r>
              <a:rPr lang="zh-TW" altLang="en-US" dirty="0"/>
              <a:t>按鈕區</a:t>
            </a:r>
            <a:endParaRPr lang="en-US" altLang="zh-TW" dirty="0"/>
          </a:p>
          <a:p>
            <a:pPr lvl="1"/>
            <a:r>
              <a:rPr lang="en-US" altLang="zh-TW" dirty="0"/>
              <a:t>Add:</a:t>
            </a:r>
            <a:r>
              <a:rPr lang="zh-TW" altLang="en-US" dirty="0"/>
              <a:t> 前往編輯頁 </a:t>
            </a:r>
            <a:r>
              <a:rPr lang="en-US" altLang="zh-TW" dirty="0"/>
              <a:t>(</a:t>
            </a:r>
            <a:r>
              <a:rPr lang="zh-TW" altLang="en-US" dirty="0"/>
              <a:t>新增模式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Del: </a:t>
            </a:r>
            <a:r>
              <a:rPr lang="zh-TW" altLang="en-US" dirty="0"/>
              <a:t>選取資料後，可以刪除，但需要先詢問使用者 </a:t>
            </a:r>
            <a:r>
              <a:rPr lang="en-US" altLang="zh-TW" dirty="0"/>
              <a:t>(</a:t>
            </a:r>
            <a:r>
              <a:rPr lang="zh-TW" altLang="en-US" dirty="0"/>
              <a:t>可以用 </a:t>
            </a:r>
            <a:r>
              <a:rPr lang="en-US" altLang="zh-TW" dirty="0" err="1"/>
              <a:t>js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如果該分類已有流水帳 </a:t>
            </a:r>
            <a:r>
              <a:rPr lang="en-US" altLang="zh-TW" dirty="0"/>
              <a:t>( &gt;0) </a:t>
            </a:r>
            <a:r>
              <a:rPr lang="zh-TW" altLang="en-US" dirty="0"/>
              <a:t>，不允許刪除</a:t>
            </a:r>
            <a:endParaRPr lang="en-US" altLang="zh-TW" dirty="0"/>
          </a:p>
          <a:p>
            <a:r>
              <a:rPr lang="zh-TW" altLang="en-US" dirty="0"/>
              <a:t>列表：</a:t>
            </a:r>
            <a:endParaRPr lang="en-US" altLang="zh-TW" dirty="0"/>
          </a:p>
          <a:p>
            <a:pPr lvl="1"/>
            <a:r>
              <a:rPr lang="zh-TW" altLang="en-US" dirty="0"/>
              <a:t>流水帳數：歸屬該分類下的流水帳筆數</a:t>
            </a:r>
            <a:endParaRPr lang="en-US" altLang="zh-TW" dirty="0"/>
          </a:p>
          <a:p>
            <a:pPr lvl="1"/>
            <a:r>
              <a:rPr lang="zh-TW" altLang="en-US" dirty="0"/>
              <a:t>按下 </a:t>
            </a:r>
            <a:r>
              <a:rPr lang="en-US" altLang="zh-TW" dirty="0"/>
              <a:t>Edit </a:t>
            </a:r>
            <a:r>
              <a:rPr lang="zh-TW" altLang="en-US" dirty="0"/>
              <a:t>後，可以前往編輯頁 </a:t>
            </a:r>
            <a:r>
              <a:rPr lang="en-US" altLang="zh-TW" dirty="0"/>
              <a:t>(</a:t>
            </a:r>
            <a:r>
              <a:rPr lang="zh-TW" altLang="en-US" dirty="0"/>
              <a:t>編輯模式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分頁：一頁十筆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B8735BA-2D0B-49B7-85EB-31CD77409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46" y="1429217"/>
            <a:ext cx="6207846" cy="443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14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A9EFA00-8FB2-4DBE-84B1-6E92148E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分類編輯頁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EF4CB3A6-E2AE-42BA-877A-D4F27BC7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84" y="1348033"/>
            <a:ext cx="5598022" cy="5377789"/>
          </a:xfrm>
        </p:spPr>
        <p:txBody>
          <a:bodyPr>
            <a:normAutofit/>
          </a:bodyPr>
          <a:lstStyle/>
          <a:p>
            <a:pPr lvl="1"/>
            <a:r>
              <a:rPr lang="zh-TW" altLang="en-US" dirty="0"/>
              <a:t>標題：</a:t>
            </a:r>
            <a:endParaRPr lang="en-US" altLang="zh-TW" dirty="0"/>
          </a:p>
          <a:p>
            <a:pPr marL="56007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不允許重覆</a:t>
            </a:r>
            <a:endParaRPr lang="en-US" altLang="zh-TW" dirty="0"/>
          </a:p>
          <a:p>
            <a:pPr marL="56007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最多允許 </a:t>
            </a:r>
            <a:r>
              <a:rPr lang="en-US" altLang="zh-TW" dirty="0"/>
              <a:t>20 </a:t>
            </a:r>
            <a:r>
              <a:rPr lang="zh-TW" altLang="en-US" dirty="0"/>
              <a:t>個字</a:t>
            </a:r>
            <a:endParaRPr lang="en-US" altLang="zh-TW" dirty="0"/>
          </a:p>
          <a:p>
            <a:pPr lvl="1"/>
            <a:r>
              <a:rPr lang="en-US" altLang="zh-TW" dirty="0"/>
              <a:t>Save</a:t>
            </a:r>
          </a:p>
          <a:p>
            <a:pPr lvl="3"/>
            <a:r>
              <a:rPr lang="zh-TW" altLang="en-US" dirty="0"/>
              <a:t>儲存至資料庫</a:t>
            </a:r>
            <a:endParaRPr lang="en-US" altLang="zh-TW" dirty="0"/>
          </a:p>
          <a:p>
            <a:pPr lvl="4"/>
            <a:r>
              <a:rPr lang="zh-TW" altLang="en-US"/>
              <a:t>注意，這是屬於使用者的分類，不要共用</a:t>
            </a:r>
            <a:endParaRPr lang="en-US" altLang="zh-TW" dirty="0"/>
          </a:p>
          <a:p>
            <a:pPr lvl="3"/>
            <a:r>
              <a:rPr lang="zh-TW" altLang="en-US" dirty="0"/>
              <a:t>如果是編輯模式，跳至此頁</a:t>
            </a:r>
            <a:endParaRPr lang="en-US" altLang="zh-TW" dirty="0"/>
          </a:p>
          <a:p>
            <a:pPr lvl="4"/>
            <a:r>
              <a:rPr lang="en-US" altLang="zh-TW" dirty="0"/>
              <a:t>(</a:t>
            </a:r>
            <a:r>
              <a:rPr lang="zh-TW" altLang="en-US" dirty="0"/>
              <a:t>避免 </a:t>
            </a:r>
            <a:r>
              <a:rPr lang="en-US" altLang="zh-TW" dirty="0"/>
              <a:t>F5 </a:t>
            </a:r>
            <a:r>
              <a:rPr lang="zh-TW" altLang="en-US" dirty="0"/>
              <a:t>又送出一次</a:t>
            </a:r>
            <a:r>
              <a:rPr lang="en-US" altLang="zh-TW" dirty="0"/>
              <a:t>)</a:t>
            </a:r>
          </a:p>
          <a:p>
            <a:pPr lvl="3"/>
            <a:r>
              <a:rPr lang="zh-TW" altLang="en-US" dirty="0"/>
              <a:t>如果是新增模式，跳至編輯模式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DFE3167-9C5F-477F-952A-93212355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6" y="1348033"/>
            <a:ext cx="5894083" cy="420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67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A9EFA00-8FB2-4DBE-84B1-6E92148E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分類編輯頁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EF4CB3A6-E2AE-42BA-877A-D4F27BC7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84" y="1348033"/>
            <a:ext cx="5598022" cy="53777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帳號：</a:t>
            </a:r>
            <a:endParaRPr lang="en-US" altLang="zh-TW" dirty="0"/>
          </a:p>
          <a:p>
            <a:pPr marL="56007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不允許編輯，此處畫錯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姓名</a:t>
            </a:r>
            <a:endParaRPr lang="en-US" altLang="zh-TW" dirty="0"/>
          </a:p>
          <a:p>
            <a:pPr marL="56007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最多允許 </a:t>
            </a:r>
            <a:r>
              <a:rPr lang="en-US" altLang="zh-TW" dirty="0"/>
              <a:t>20 </a:t>
            </a:r>
            <a:r>
              <a:rPr lang="zh-TW" altLang="en-US" dirty="0"/>
              <a:t>個字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Email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最多允許 </a:t>
            </a:r>
            <a:r>
              <a:rPr lang="en-US" altLang="zh-TW" dirty="0"/>
              <a:t>100 </a:t>
            </a:r>
            <a:r>
              <a:rPr lang="zh-TW" altLang="en-US" dirty="0"/>
              <a:t>個字</a:t>
            </a:r>
            <a:endParaRPr lang="en-US" altLang="zh-TW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驗證 </a:t>
            </a:r>
            <a:r>
              <a:rPr lang="en-US" altLang="zh-TW" dirty="0"/>
              <a:t>Email </a:t>
            </a:r>
            <a:r>
              <a:rPr lang="zh-TW" altLang="en-US" dirty="0"/>
              <a:t>格式正確性</a:t>
            </a:r>
            <a:endParaRPr lang="en-US" altLang="zh-TW" dirty="0"/>
          </a:p>
          <a:p>
            <a:pPr lvl="1"/>
            <a:r>
              <a:rPr lang="en-US" altLang="zh-TW" dirty="0"/>
              <a:t>Save</a:t>
            </a:r>
          </a:p>
          <a:p>
            <a:pPr lvl="3"/>
            <a:r>
              <a:rPr lang="zh-TW" altLang="en-US" dirty="0"/>
              <a:t>儲存至資料庫</a:t>
            </a:r>
            <a:endParaRPr lang="en-US" altLang="zh-TW" dirty="0"/>
          </a:p>
          <a:p>
            <a:pPr lvl="3"/>
            <a:r>
              <a:rPr lang="zh-TW" altLang="en-US" dirty="0"/>
              <a:t>如果是編輯模式，跳至此頁</a:t>
            </a:r>
            <a:endParaRPr lang="en-US" altLang="zh-TW" dirty="0"/>
          </a:p>
          <a:p>
            <a:pPr lvl="4"/>
            <a:r>
              <a:rPr lang="en-US" altLang="zh-TW" dirty="0"/>
              <a:t>(</a:t>
            </a:r>
            <a:r>
              <a:rPr lang="zh-TW" altLang="en-US" dirty="0"/>
              <a:t>避免 </a:t>
            </a:r>
            <a:r>
              <a:rPr lang="en-US" altLang="zh-TW" dirty="0"/>
              <a:t>F5 </a:t>
            </a:r>
            <a:r>
              <a:rPr lang="zh-TW" altLang="en-US" dirty="0"/>
              <a:t>又送出一次</a:t>
            </a:r>
            <a:r>
              <a:rPr lang="en-US" altLang="zh-TW" dirty="0"/>
              <a:t>)</a:t>
            </a:r>
          </a:p>
          <a:p>
            <a:pPr lvl="3"/>
            <a:r>
              <a:rPr lang="zh-TW" altLang="en-US" dirty="0"/>
              <a:t>如果是新增模式，跳至編輯模式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0DE530C-B741-4D92-B210-6C8CF3A3F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864" y="1602556"/>
            <a:ext cx="6720427" cy="479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84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4EA15AA-2DFA-42FD-8642-75EDDF43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管理者功能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4EEBDA-3D71-44E5-A426-1034BBF11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使用者管理</a:t>
            </a:r>
          </a:p>
        </p:txBody>
      </p:sp>
    </p:spTree>
    <p:extLst>
      <p:ext uri="{BB962C8B-B14F-4D97-AF65-F5344CB8AC3E}">
        <p14:creationId xmlns:p14="http://schemas.microsoft.com/office/powerpoint/2010/main" val="1498122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A9EFA00-8FB2-4DBE-84B1-6E92148E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會員列表頁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DC50E55D-BC32-487E-8388-0F2F8D2C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72" y="1348033"/>
            <a:ext cx="5159230" cy="5279270"/>
          </a:xfrm>
        </p:spPr>
        <p:txBody>
          <a:bodyPr>
            <a:normAutofit/>
          </a:bodyPr>
          <a:lstStyle/>
          <a:p>
            <a:r>
              <a:rPr lang="zh-TW" altLang="en-US" dirty="0"/>
              <a:t>按鈕區</a:t>
            </a:r>
            <a:endParaRPr lang="en-US" altLang="zh-TW" dirty="0"/>
          </a:p>
          <a:p>
            <a:pPr lvl="1"/>
            <a:r>
              <a:rPr lang="en-US" altLang="zh-TW" dirty="0"/>
              <a:t>Add:</a:t>
            </a:r>
            <a:r>
              <a:rPr lang="zh-TW" altLang="en-US" dirty="0"/>
              <a:t> 前往編輯頁 </a:t>
            </a:r>
            <a:r>
              <a:rPr lang="en-US" altLang="zh-TW" dirty="0"/>
              <a:t>(</a:t>
            </a:r>
            <a:r>
              <a:rPr lang="zh-TW" altLang="en-US" dirty="0"/>
              <a:t>新增模式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Del: </a:t>
            </a:r>
            <a:r>
              <a:rPr lang="zh-TW" altLang="en-US" dirty="0"/>
              <a:t>選取資料後，可以刪除，但需要先詢問管理者 </a:t>
            </a:r>
            <a:r>
              <a:rPr lang="en-US" altLang="zh-TW" dirty="0"/>
              <a:t>(</a:t>
            </a:r>
            <a:r>
              <a:rPr lang="zh-TW" altLang="en-US" dirty="0"/>
              <a:t>可以用 </a:t>
            </a:r>
            <a:r>
              <a:rPr lang="en-US" altLang="zh-TW" dirty="0" err="1"/>
              <a:t>js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刪除時，一併將使用者的流水帳及分類同時刪除。</a:t>
            </a:r>
            <a:endParaRPr lang="en-US" altLang="zh-TW" dirty="0"/>
          </a:p>
          <a:p>
            <a:pPr lvl="2"/>
            <a:r>
              <a:rPr lang="zh-TW" altLang="en-US" dirty="0"/>
              <a:t>做 </a:t>
            </a:r>
            <a:r>
              <a:rPr lang="en-US" altLang="zh-TW" dirty="0"/>
              <a:t>LOG (</a:t>
            </a:r>
            <a:r>
              <a:rPr lang="zh-TW" altLang="en-US" dirty="0"/>
              <a:t>管理者 </a:t>
            </a:r>
            <a:r>
              <a:rPr lang="en-US" altLang="zh-TW" dirty="0"/>
              <a:t>XXX </a:t>
            </a:r>
            <a:r>
              <a:rPr lang="zh-TW" altLang="en-US" dirty="0"/>
              <a:t>於 </a:t>
            </a:r>
            <a:r>
              <a:rPr lang="en-US" altLang="zh-TW" dirty="0"/>
              <a:t>2021/1/1 </a:t>
            </a:r>
            <a:r>
              <a:rPr lang="zh-TW" altLang="en-US" dirty="0"/>
              <a:t>刪除使用者 </a:t>
            </a:r>
            <a:r>
              <a:rPr lang="en-US" altLang="zh-TW" dirty="0"/>
              <a:t>XXX)</a:t>
            </a:r>
            <a:r>
              <a:rPr lang="zh-TW" altLang="en-US" dirty="0"/>
              <a:t>，此處 </a:t>
            </a:r>
            <a:r>
              <a:rPr lang="en-US" altLang="zh-TW" dirty="0"/>
              <a:t>LOG </a:t>
            </a:r>
            <a:r>
              <a:rPr lang="zh-TW" altLang="en-US" dirty="0"/>
              <a:t>不可和錯誤訊息混在一起。</a:t>
            </a:r>
            <a:endParaRPr lang="en-US" altLang="zh-TW" dirty="0"/>
          </a:p>
          <a:p>
            <a:r>
              <a:rPr lang="zh-TW" altLang="en-US" dirty="0"/>
              <a:t>列表：</a:t>
            </a:r>
            <a:endParaRPr lang="en-US" altLang="zh-TW" dirty="0"/>
          </a:p>
          <a:p>
            <a:pPr lvl="1"/>
            <a:r>
              <a:rPr lang="zh-TW" altLang="en-US" dirty="0"/>
              <a:t>按下 </a:t>
            </a:r>
            <a:r>
              <a:rPr lang="en-US" altLang="zh-TW" dirty="0"/>
              <a:t>Edit </a:t>
            </a:r>
            <a:r>
              <a:rPr lang="zh-TW" altLang="en-US" dirty="0"/>
              <a:t>後，可以前往編輯頁 </a:t>
            </a:r>
            <a:r>
              <a:rPr lang="en-US" altLang="zh-TW" dirty="0"/>
              <a:t>(</a:t>
            </a:r>
            <a:r>
              <a:rPr lang="zh-TW" altLang="en-US" dirty="0"/>
              <a:t>編輯模式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分頁：一頁十筆</a:t>
            </a:r>
            <a:endParaRPr lang="en-US" altLang="zh-TW" dirty="0"/>
          </a:p>
        </p:txBody>
      </p:sp>
      <p:pic>
        <p:nvPicPr>
          <p:cNvPr id="4" name="圖片 3" descr="一張含有 桌 的圖片&#10;&#10;自動產生的描述">
            <a:extLst>
              <a:ext uri="{FF2B5EF4-FFF2-40B4-BE49-F238E27FC236}">
                <a16:creationId xmlns:a16="http://schemas.microsoft.com/office/drawing/2014/main" id="{AB366008-A2B0-4F6D-87FF-10666E318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38" y="1505396"/>
            <a:ext cx="6267940" cy="44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99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A9EFA00-8FB2-4DBE-84B1-6E92148E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會員編輯頁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EF4CB3A6-E2AE-42BA-877A-D4F27BC7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84" y="1348033"/>
            <a:ext cx="5598022" cy="5377789"/>
          </a:xfrm>
        </p:spPr>
        <p:txBody>
          <a:bodyPr>
            <a:normAutofit lnSpcReduction="10000"/>
          </a:bodyPr>
          <a:lstStyle/>
          <a:p>
            <a:pPr lvl="1"/>
            <a:r>
              <a:rPr lang="zh-TW" altLang="en-US" dirty="0"/>
              <a:t>帳號：</a:t>
            </a:r>
            <a:endParaRPr lang="en-US" altLang="zh-TW" dirty="0"/>
          </a:p>
          <a:p>
            <a:pPr marL="56007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如果是新增模式，是文字方塊</a:t>
            </a:r>
            <a:endParaRPr lang="en-US" altLang="zh-TW" dirty="0"/>
          </a:p>
          <a:p>
            <a:pPr marL="56007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不允許重覆</a:t>
            </a:r>
            <a:endParaRPr lang="en-US" altLang="zh-TW" dirty="0"/>
          </a:p>
          <a:p>
            <a:pPr marL="56007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最多允許 </a:t>
            </a:r>
            <a:r>
              <a:rPr lang="en-US" altLang="zh-TW" dirty="0"/>
              <a:t>20 </a:t>
            </a:r>
            <a:r>
              <a:rPr lang="zh-TW" altLang="en-US" dirty="0"/>
              <a:t>個字</a:t>
            </a:r>
            <a:endParaRPr lang="en-US" altLang="zh-TW" dirty="0"/>
          </a:p>
          <a:p>
            <a:pPr marL="56007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密碼固定為 </a:t>
            </a:r>
            <a:r>
              <a:rPr lang="en-US" altLang="zh-TW" dirty="0"/>
              <a:t>12345678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姓名：</a:t>
            </a:r>
            <a:endParaRPr lang="en-US" altLang="zh-TW" dirty="0"/>
          </a:p>
          <a:p>
            <a:pPr marL="56007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最多允許 </a:t>
            </a:r>
            <a:r>
              <a:rPr lang="en-US" altLang="zh-TW" dirty="0"/>
              <a:t>20 </a:t>
            </a:r>
            <a:r>
              <a:rPr lang="zh-TW" altLang="en-US" dirty="0"/>
              <a:t>個字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等級：只有一般會員、管理者</a:t>
            </a:r>
            <a:endParaRPr lang="en-US" altLang="zh-TW" dirty="0"/>
          </a:p>
          <a:p>
            <a:pPr lvl="1"/>
            <a:r>
              <a:rPr lang="en-US" altLang="zh-TW" dirty="0"/>
              <a:t>Save</a:t>
            </a:r>
          </a:p>
          <a:p>
            <a:pPr lvl="3"/>
            <a:r>
              <a:rPr lang="zh-TW" altLang="en-US" dirty="0"/>
              <a:t>儲存至資料庫</a:t>
            </a:r>
            <a:endParaRPr lang="en-US" altLang="zh-TW" dirty="0"/>
          </a:p>
          <a:p>
            <a:pPr lvl="3"/>
            <a:r>
              <a:rPr lang="zh-TW" altLang="en-US" dirty="0"/>
              <a:t>如果是編輯模式，跳至此頁</a:t>
            </a:r>
            <a:endParaRPr lang="en-US" altLang="zh-TW" dirty="0"/>
          </a:p>
          <a:p>
            <a:pPr lvl="4"/>
            <a:r>
              <a:rPr lang="en-US" altLang="zh-TW" dirty="0"/>
              <a:t>(</a:t>
            </a:r>
            <a:r>
              <a:rPr lang="zh-TW" altLang="en-US" dirty="0"/>
              <a:t>避免 </a:t>
            </a:r>
            <a:r>
              <a:rPr lang="en-US" altLang="zh-TW" dirty="0"/>
              <a:t>F5 </a:t>
            </a:r>
            <a:r>
              <a:rPr lang="zh-TW" altLang="en-US" dirty="0"/>
              <a:t>又送出一次</a:t>
            </a:r>
            <a:r>
              <a:rPr lang="en-US" altLang="zh-TW" dirty="0"/>
              <a:t>)</a:t>
            </a:r>
          </a:p>
          <a:p>
            <a:pPr lvl="3"/>
            <a:r>
              <a:rPr lang="zh-TW" altLang="en-US" dirty="0"/>
              <a:t>如果是新增模式，跳至編輯模式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C8606D-C07E-4952-A49E-564E75847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102" y="1348033"/>
            <a:ext cx="6528032" cy="465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52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4EA15AA-2DFA-42FD-8642-75EDDF43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4EEBDA-3D71-44E5-A426-1034BBF11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191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1F53-9573-4A75-AEE6-E1687F91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2E4D6-ECEB-4065-9921-455724B62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1"/>
            <a:ext cx="10268712" cy="417535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之前帶過的流水帳範例，請改寫成 </a:t>
            </a:r>
            <a:r>
              <a:rPr lang="en-US" altLang="zh-TW" dirty="0"/>
              <a:t>JAVA </a:t>
            </a:r>
            <a:r>
              <a:rPr lang="zh-TW" altLang="en-US" dirty="0"/>
              <a:t>的 </a:t>
            </a:r>
            <a:r>
              <a:rPr lang="en-US" altLang="zh-TW" dirty="0"/>
              <a:t>Web </a:t>
            </a:r>
            <a:r>
              <a:rPr lang="zh-TW" altLang="en-US" dirty="0"/>
              <a:t>版本</a:t>
            </a:r>
            <a:endParaRPr lang="en-US" altLang="zh-TW" dirty="0"/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JSP / Spring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或其它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框架皆可</a:t>
            </a:r>
            <a:endParaRPr lang="en-US" altLang="zh-TW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可使用 </a:t>
            </a:r>
            <a:r>
              <a:rPr lang="en-US" altLang="zh-TW" dirty="0">
                <a:solidFill>
                  <a:srgbClr val="202124"/>
                </a:solidFill>
                <a:latin typeface="arial" panose="020B0604020202020204" pitchFamily="34" charset="0"/>
              </a:rPr>
              <a:t>ORM </a:t>
            </a:r>
            <a:r>
              <a:rPr lang="zh-TW" altLang="en-US" dirty="0">
                <a:solidFill>
                  <a:srgbClr val="202124"/>
                </a:solidFill>
                <a:latin typeface="arial" panose="020B0604020202020204" pitchFamily="34" charset="0"/>
              </a:rPr>
              <a:t>或寫 </a:t>
            </a:r>
            <a:r>
              <a:rPr lang="en-US" altLang="zh-TW" dirty="0">
                <a:solidFill>
                  <a:srgbClr val="202124"/>
                </a:solidFill>
                <a:latin typeface="arial" panose="020B0604020202020204" pitchFamily="34" charset="0"/>
              </a:rPr>
              <a:t>SQL</a:t>
            </a:r>
            <a:endParaRPr lang="en-US" altLang="zh-TW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zh-TW" altLang="en-US" dirty="0"/>
              <a:t>本次主要功能不使用 </a:t>
            </a:r>
            <a:r>
              <a:rPr lang="en-US" altLang="zh-TW" dirty="0"/>
              <a:t>JS </a:t>
            </a:r>
            <a:r>
              <a:rPr lang="zh-TW" altLang="en-US" dirty="0"/>
              <a:t>完成，請都透過後端程式</a:t>
            </a:r>
            <a:endParaRPr lang="en-US" altLang="zh-TW" dirty="0"/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zh-TW" altLang="en-US" dirty="0"/>
              <a:t>本次分為管理者 </a:t>
            </a:r>
            <a:r>
              <a:rPr lang="en-US" altLang="zh-TW" dirty="0"/>
              <a:t>/ </a:t>
            </a:r>
            <a:r>
              <a:rPr lang="zh-TW" altLang="en-US" dirty="0"/>
              <a:t>一般使用者兩種角色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套版</a:t>
            </a:r>
            <a:endParaRPr lang="en-US" altLang="zh-TW" dirty="0"/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zh-TW" altLang="en-US" dirty="0"/>
              <a:t>請使用 </a:t>
            </a:r>
            <a:r>
              <a:rPr lang="en-US" altLang="zh-TW" dirty="0"/>
              <a:t>https://startbootstrap.com/template/sb-admin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本次有指定路徑，請注意頁面架構</a:t>
            </a:r>
          </a:p>
        </p:txBody>
      </p:sp>
    </p:spTree>
    <p:extLst>
      <p:ext uri="{BB962C8B-B14F-4D97-AF65-F5344CB8AC3E}">
        <p14:creationId xmlns:p14="http://schemas.microsoft.com/office/powerpoint/2010/main" val="160060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1F53-9573-4A75-AEE6-E1687F91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交件注意事項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2E4D6-ECEB-4065-9921-455724B62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1"/>
            <a:ext cx="10268712" cy="417535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帳密</a:t>
            </a:r>
            <a:endParaRPr lang="en-US" altLang="zh-TW" dirty="0"/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admin / 12345678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交件內容</a:t>
            </a:r>
            <a:endParaRPr lang="en-US" altLang="zh-TW" dirty="0"/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zh-TW" altLang="en-US" dirty="0"/>
              <a:t>程式</a:t>
            </a:r>
            <a:endParaRPr lang="en-US" altLang="zh-TW" dirty="0"/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zh-TW" altLang="en-US" dirty="0"/>
              <a:t>資料庫</a:t>
            </a:r>
            <a:endParaRPr lang="en-US" altLang="zh-TW" dirty="0"/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zh-TW" altLang="en-US" dirty="0"/>
              <a:t>架設及設定文件</a:t>
            </a:r>
            <a:endParaRPr lang="en-US" altLang="zh-TW" dirty="0"/>
          </a:p>
          <a:p>
            <a:pPr marL="73152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3152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840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114A7F0-8862-48AA-9D72-F49392B8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頁面架構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BA46754-8391-4C05-B94C-3D4FC7D14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8" t="14984" r="12652" b="1872"/>
          <a:stretch/>
        </p:blipFill>
        <p:spPr>
          <a:xfrm>
            <a:off x="1677970" y="2298761"/>
            <a:ext cx="8578392" cy="4450654"/>
          </a:xfrm>
        </p:spPr>
      </p:pic>
    </p:spTree>
    <p:extLst>
      <p:ext uri="{BB962C8B-B14F-4D97-AF65-F5344CB8AC3E}">
        <p14:creationId xmlns:p14="http://schemas.microsoft.com/office/powerpoint/2010/main" val="341849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4EA15AA-2DFA-42FD-8642-75EDDF43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未登入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D2DCE54-15DF-4662-985F-B58B7BB81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092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A9EFA00-8FB2-4DBE-84B1-6E92148E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預設頁面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DC50E55D-BC32-487E-8388-0F2F8D2C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72" y="1348033"/>
            <a:ext cx="5159230" cy="5279270"/>
          </a:xfrm>
        </p:spPr>
        <p:txBody>
          <a:bodyPr>
            <a:normAutofit/>
          </a:bodyPr>
          <a:lstStyle/>
          <a:p>
            <a:r>
              <a:rPr lang="zh-TW" altLang="en-US" dirty="0"/>
              <a:t>主要內容</a:t>
            </a:r>
            <a:endParaRPr lang="en-US" altLang="zh-TW" dirty="0"/>
          </a:p>
          <a:p>
            <a:pPr lvl="1"/>
            <a:r>
              <a:rPr lang="zh-TW" altLang="en-US" dirty="0"/>
              <a:t>顯示所有會員數量</a:t>
            </a:r>
            <a:endParaRPr lang="en-US" altLang="zh-TW" dirty="0"/>
          </a:p>
          <a:p>
            <a:pPr lvl="1"/>
            <a:r>
              <a:rPr lang="zh-TW" altLang="en-US" dirty="0"/>
              <a:t>所有記帳數量</a:t>
            </a:r>
            <a:endParaRPr lang="en-US" altLang="zh-TW" dirty="0"/>
          </a:p>
          <a:p>
            <a:r>
              <a:rPr lang="zh-TW" altLang="en-US" dirty="0"/>
              <a:t>登入系統</a:t>
            </a:r>
            <a:endParaRPr lang="en-US" altLang="zh-TW" dirty="0"/>
          </a:p>
          <a:p>
            <a:pPr lvl="1"/>
            <a:r>
              <a:rPr lang="zh-TW" altLang="en-US" dirty="0"/>
              <a:t>使用超連結，前往登入頁</a:t>
            </a:r>
            <a:endParaRPr lang="en-US" altLang="zh-TW" dirty="0"/>
          </a:p>
          <a:p>
            <a:r>
              <a:rPr lang="zh-TW" altLang="en-US" dirty="0"/>
              <a:t>其它</a:t>
            </a:r>
            <a:endParaRPr lang="en-US" altLang="zh-TW" dirty="0"/>
          </a:p>
          <a:p>
            <a:pPr lvl="1"/>
            <a:r>
              <a:rPr lang="zh-TW" altLang="en-US" dirty="0"/>
              <a:t>如果已登入，直接前往個人資訊頁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C9D8F376-7478-4D99-9AAD-B40F30724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20" y="1304925"/>
            <a:ext cx="57435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1B23E-7AFC-4BBC-8447-45C33914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登入頁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8F7397-C49F-48FF-B18B-2F672A0F4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348033"/>
            <a:ext cx="5743575" cy="4833311"/>
          </a:xfrm>
        </p:spPr>
        <p:txBody>
          <a:bodyPr>
            <a:normAutofit/>
          </a:bodyPr>
          <a:lstStyle/>
          <a:p>
            <a:r>
              <a:rPr lang="zh-TW" altLang="en-US" dirty="0"/>
              <a:t>登入</a:t>
            </a:r>
            <a:endParaRPr lang="en-US" altLang="zh-TW" dirty="0"/>
          </a:p>
          <a:p>
            <a:pPr lvl="1"/>
            <a:r>
              <a:rPr lang="zh-TW" altLang="en-US" dirty="0"/>
              <a:t>成功後，跳至個人資訊頁</a:t>
            </a:r>
            <a:endParaRPr lang="en-US" altLang="zh-TW" dirty="0"/>
          </a:p>
          <a:p>
            <a:pPr lvl="1"/>
            <a:r>
              <a:rPr lang="zh-TW" altLang="en-US" dirty="0"/>
              <a:t>使用 </a:t>
            </a:r>
            <a:r>
              <a:rPr lang="en-US" altLang="zh-TW" dirty="0"/>
              <a:t>Cookie / Session </a:t>
            </a:r>
            <a:r>
              <a:rPr lang="zh-TW" altLang="en-US" dirty="0"/>
              <a:t>登入都可以</a:t>
            </a:r>
            <a:endParaRPr lang="en-US" altLang="zh-TW" dirty="0"/>
          </a:p>
          <a:p>
            <a:r>
              <a:rPr lang="zh-TW" altLang="en-US" dirty="0"/>
              <a:t>其它</a:t>
            </a:r>
            <a:endParaRPr lang="en-US" altLang="zh-TW" dirty="0"/>
          </a:p>
          <a:p>
            <a:pPr lvl="1"/>
            <a:r>
              <a:rPr lang="zh-TW" altLang="en-US" dirty="0"/>
              <a:t>如果登入失敗，需要適當警告</a:t>
            </a:r>
            <a:endParaRPr lang="en-US" altLang="zh-TW" dirty="0"/>
          </a:p>
          <a:p>
            <a:pPr lvl="2"/>
            <a:r>
              <a:rPr lang="zh-TW" altLang="en-US" dirty="0"/>
              <a:t>透過 </a:t>
            </a:r>
            <a:r>
              <a:rPr lang="en-US" altLang="zh-TW" dirty="0"/>
              <a:t>Alert </a:t>
            </a:r>
            <a:r>
              <a:rPr lang="zh-TW" altLang="en-US" dirty="0"/>
              <a:t>或 </a:t>
            </a:r>
            <a:r>
              <a:rPr lang="en-US" altLang="zh-TW" dirty="0"/>
              <a:t>html </a:t>
            </a:r>
            <a:r>
              <a:rPr lang="zh-TW" altLang="en-US" dirty="0"/>
              <a:t>文字都可以</a:t>
            </a:r>
            <a:endParaRPr lang="en-US" altLang="zh-TW" dirty="0"/>
          </a:p>
          <a:p>
            <a:pPr lvl="2"/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8900555-A4F8-4F71-B07B-073264F69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936" y="1348033"/>
            <a:ext cx="57435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0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1B23E-7AFC-4BBC-8447-45C33914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共用版面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8F7397-C49F-48FF-B18B-2F672A0F4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348033"/>
            <a:ext cx="5743575" cy="5316718"/>
          </a:xfrm>
        </p:spPr>
        <p:txBody>
          <a:bodyPr>
            <a:normAutofit/>
          </a:bodyPr>
          <a:lstStyle/>
          <a:p>
            <a:r>
              <a:rPr lang="zh-TW" altLang="en-US" dirty="0"/>
              <a:t>使用者資訊</a:t>
            </a:r>
            <a:endParaRPr lang="en-US" altLang="zh-TW" dirty="0"/>
          </a:p>
          <a:p>
            <a:pPr lvl="1"/>
            <a:r>
              <a:rPr lang="zh-TW" altLang="en-US" dirty="0"/>
              <a:t>登出</a:t>
            </a:r>
            <a:endParaRPr lang="en-US" altLang="zh-TW" dirty="0"/>
          </a:p>
          <a:p>
            <a:pPr lvl="1"/>
            <a:r>
              <a:rPr lang="zh-TW" altLang="en-US" dirty="0"/>
              <a:t>個人資訊維護</a:t>
            </a:r>
            <a:endParaRPr lang="en-US" altLang="zh-TW" dirty="0"/>
          </a:p>
          <a:p>
            <a:pPr lvl="1"/>
            <a:r>
              <a:rPr lang="zh-TW" altLang="en-US" dirty="0"/>
              <a:t>管理者和一般使用者，</a:t>
            </a:r>
            <a:br>
              <a:rPr lang="en-US" altLang="zh-TW" dirty="0"/>
            </a:br>
            <a:r>
              <a:rPr lang="zh-TW" altLang="en-US" dirty="0"/>
              <a:t>請使用不同圖示</a:t>
            </a:r>
            <a:endParaRPr lang="en-US" altLang="zh-TW" dirty="0"/>
          </a:p>
          <a:p>
            <a:r>
              <a:rPr lang="zh-TW" altLang="en-US" dirty="0"/>
              <a:t>搜尋方塊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本次不做功能</a:t>
            </a:r>
            <a:endParaRPr lang="en-US" altLang="zh-TW" dirty="0"/>
          </a:p>
          <a:p>
            <a:r>
              <a:rPr lang="zh-TW" altLang="en-US" dirty="0"/>
              <a:t>麵包屑</a:t>
            </a:r>
            <a:endParaRPr lang="en-US" altLang="zh-TW" dirty="0"/>
          </a:p>
          <a:p>
            <a:pPr lvl="1"/>
            <a:r>
              <a:rPr lang="zh-TW" altLang="en-US" dirty="0"/>
              <a:t>顯示頁面名稱</a:t>
            </a:r>
            <a:endParaRPr lang="en-US" altLang="zh-TW" dirty="0"/>
          </a:p>
          <a:p>
            <a:pPr lvl="1"/>
            <a:r>
              <a:rPr lang="zh-TW" altLang="en-US" dirty="0"/>
              <a:t>顯示頁面路徑</a:t>
            </a:r>
            <a:endParaRPr lang="en-US" altLang="zh-TW" dirty="0"/>
          </a:p>
          <a:p>
            <a:pPr lvl="2"/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0F73293F-1060-42B2-A491-71985EC48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20" y="1348033"/>
            <a:ext cx="6636469" cy="473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6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1B23E-7AFC-4BBC-8447-45C33914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共用版面 </a:t>
            </a:r>
            <a:r>
              <a:rPr lang="en-US" altLang="zh-TW" dirty="0"/>
              <a:t>– </a:t>
            </a:r>
            <a:r>
              <a:rPr lang="zh-TW" altLang="en-US" dirty="0"/>
              <a:t>左側選單連結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8F7397-C49F-48FF-B18B-2F672A0F4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348033"/>
            <a:ext cx="5743575" cy="5316718"/>
          </a:xfrm>
        </p:spPr>
        <p:txBody>
          <a:bodyPr>
            <a:normAutofit/>
          </a:bodyPr>
          <a:lstStyle/>
          <a:p>
            <a:r>
              <a:rPr lang="zh-TW" altLang="en-US" dirty="0"/>
              <a:t>注意</a:t>
            </a:r>
            <a:endParaRPr lang="en-US" altLang="zh-TW" dirty="0"/>
          </a:p>
          <a:p>
            <a:pPr lvl="1"/>
            <a:r>
              <a:rPr lang="zh-TW" altLang="en-US" dirty="0"/>
              <a:t>管理者和一般使用者有不同</a:t>
            </a:r>
            <a:endParaRPr lang="en-US" altLang="zh-TW" dirty="0"/>
          </a:p>
          <a:p>
            <a:r>
              <a:rPr lang="zh-TW" altLang="en-US" dirty="0"/>
              <a:t>會員管理</a:t>
            </a:r>
            <a:endParaRPr lang="en-US" altLang="zh-TW" dirty="0"/>
          </a:p>
          <a:p>
            <a:pPr lvl="1"/>
            <a:r>
              <a:rPr lang="zh-TW" altLang="en-US" dirty="0"/>
              <a:t>會員列表頁</a:t>
            </a:r>
            <a:endParaRPr lang="en-US" altLang="zh-TW" dirty="0"/>
          </a:p>
          <a:p>
            <a:r>
              <a:rPr lang="zh-TW" altLang="en-US" dirty="0"/>
              <a:t>個人資訊</a:t>
            </a:r>
            <a:endParaRPr lang="en-US" altLang="zh-TW" dirty="0"/>
          </a:p>
          <a:p>
            <a:pPr lvl="1"/>
            <a:r>
              <a:rPr lang="zh-TW" altLang="en-US" dirty="0"/>
              <a:t>個人資訊維護頁</a:t>
            </a:r>
            <a:endParaRPr lang="en-US" altLang="zh-TW" dirty="0"/>
          </a:p>
          <a:p>
            <a:r>
              <a:rPr lang="zh-TW" altLang="en-US" dirty="0"/>
              <a:t>流水帳管理</a:t>
            </a:r>
            <a:endParaRPr lang="en-US" altLang="zh-TW" dirty="0"/>
          </a:p>
          <a:p>
            <a:pPr lvl="1"/>
            <a:r>
              <a:rPr lang="zh-TW" altLang="en-US" dirty="0"/>
              <a:t>流水帳管理列表頁</a:t>
            </a:r>
            <a:endParaRPr lang="en-US" altLang="zh-TW" dirty="0"/>
          </a:p>
          <a:p>
            <a:r>
              <a:rPr lang="zh-TW" altLang="en-US" dirty="0"/>
              <a:t>流水帳分類管理</a:t>
            </a:r>
            <a:endParaRPr lang="en-US" altLang="zh-TW" dirty="0"/>
          </a:p>
          <a:p>
            <a:pPr lvl="1"/>
            <a:r>
              <a:rPr lang="zh-TW" altLang="en-US" dirty="0"/>
              <a:t>流水帳分類管理列表頁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2"/>
            <a:endParaRPr lang="en-US" altLang="zh-TW" dirty="0"/>
          </a:p>
          <a:p>
            <a:endParaRPr lang="zh-TW" altLang="en-US" dirty="0"/>
          </a:p>
          <a:p>
            <a:pPr marL="0" lvl="1" indent="0">
              <a:buNone/>
            </a:pPr>
            <a:endParaRPr lang="en-US" altLang="zh-TW" dirty="0"/>
          </a:p>
          <a:p>
            <a:pPr lvl="2"/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0F73293F-1060-42B2-A491-71985EC48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20" y="1348033"/>
            <a:ext cx="6636469" cy="473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5939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LeftStep">
      <a:dk1>
        <a:srgbClr val="000000"/>
      </a:dk1>
      <a:lt1>
        <a:srgbClr val="FFFFFF"/>
      </a:lt1>
      <a:dk2>
        <a:srgbClr val="213B35"/>
      </a:dk2>
      <a:lt2>
        <a:srgbClr val="E8E6E2"/>
      </a:lt2>
      <a:accent1>
        <a:srgbClr val="90A5C3"/>
      </a:accent1>
      <a:accent2>
        <a:srgbClr val="7AA9B3"/>
      </a:accent2>
      <a:accent3>
        <a:srgbClr val="80AA9F"/>
      </a:accent3>
      <a:accent4>
        <a:srgbClr val="77AF8A"/>
      </a:accent4>
      <a:accent5>
        <a:srgbClr val="85AB82"/>
      </a:accent5>
      <a:accent6>
        <a:srgbClr val="8FAA74"/>
      </a:accent6>
      <a:hlink>
        <a:srgbClr val="987F5C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749</Words>
  <Application>Microsoft Office PowerPoint</Application>
  <PresentationFormat>寬螢幕</PresentationFormat>
  <Paragraphs>140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Arial</vt:lpstr>
      <vt:lpstr>Arial</vt:lpstr>
      <vt:lpstr>Calibri</vt:lpstr>
      <vt:lpstr>Franklin Gothic Demi Cond</vt:lpstr>
      <vt:lpstr>Franklin Gothic Medium</vt:lpstr>
      <vt:lpstr>Wingdings</vt:lpstr>
      <vt:lpstr>JuxtaposeVTI</vt:lpstr>
      <vt:lpstr>流水帳管理系統</vt:lpstr>
      <vt:lpstr>說明</vt:lpstr>
      <vt:lpstr>交件注意事項</vt:lpstr>
      <vt:lpstr>頁面架構</vt:lpstr>
      <vt:lpstr>未登入</vt:lpstr>
      <vt:lpstr>預設頁面</vt:lpstr>
      <vt:lpstr>登入頁</vt:lpstr>
      <vt:lpstr>共用版面</vt:lpstr>
      <vt:lpstr>共用版面 – 左側選單連結</vt:lpstr>
      <vt:lpstr>一般使用者</vt:lpstr>
      <vt:lpstr>流水帳列表頁</vt:lpstr>
      <vt:lpstr>流水帳編輯頁</vt:lpstr>
      <vt:lpstr>分類列表頁</vt:lpstr>
      <vt:lpstr>分類編輯頁</vt:lpstr>
      <vt:lpstr>分類編輯頁</vt:lpstr>
      <vt:lpstr>管理者功能</vt:lpstr>
      <vt:lpstr>會員列表頁</vt:lpstr>
      <vt:lpstr>會員編輯頁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動態問卷系統</dc:title>
  <dc:creator>豆 毛</dc:creator>
  <cp:lastModifiedBy>豆 毛</cp:lastModifiedBy>
  <cp:revision>57</cp:revision>
  <dcterms:created xsi:type="dcterms:W3CDTF">2021-10-18T16:24:09Z</dcterms:created>
  <dcterms:modified xsi:type="dcterms:W3CDTF">2021-11-23T00:45:05Z</dcterms:modified>
</cp:coreProperties>
</file>