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63B3B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6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4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bg1"/>
                </a:solidFill>
              </a:rPr>
              <a:t>Eventec</a:t>
            </a:r>
            <a:endParaRPr lang="pt-PT" altLang="en-US" sz="54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90285" y="4665980"/>
            <a:ext cx="58185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2400"/>
              <a:t>Guilherme Doelitzschi	RA: 01191008</a:t>
            </a:r>
            <a:endParaRPr lang="pt-PT" altLang="en-US" sz="2400"/>
          </a:p>
          <a:p>
            <a:r>
              <a:rPr lang="pt-PT" altLang="en-US" sz="2400"/>
              <a:t>Lucas Martins		</a:t>
            </a:r>
            <a:r>
              <a:rPr lang="pt-PT" altLang="en-US" sz="2400">
                <a:sym typeface="+mn-ea"/>
              </a:rPr>
              <a:t>RA: </a:t>
            </a:r>
            <a:r>
              <a:rPr lang="pt-PT" altLang="en-US" sz="2400"/>
              <a:t>01191047</a:t>
            </a:r>
            <a:endParaRPr lang="pt-PT" altLang="en-US" sz="2400"/>
          </a:p>
          <a:p>
            <a:r>
              <a:rPr lang="pt-PT" altLang="en-US" sz="2400"/>
              <a:t>Hiago Maitan			</a:t>
            </a:r>
            <a:r>
              <a:rPr lang="pt-PT" altLang="en-US" sz="2400">
                <a:sym typeface="+mn-ea"/>
              </a:rPr>
              <a:t>RA: </a:t>
            </a:r>
            <a:r>
              <a:rPr lang="pt-PT" altLang="en-US" sz="2400"/>
              <a:t>01191119</a:t>
            </a:r>
            <a:endParaRPr lang="pt-PT" altLang="en-US" sz="2400"/>
          </a:p>
          <a:p>
            <a:r>
              <a:rPr lang="pt-PT" altLang="en-US" sz="2400"/>
              <a:t>Marco David			</a:t>
            </a:r>
            <a:r>
              <a:rPr lang="pt-PT" altLang="en-US" sz="2400">
                <a:sym typeface="+mn-ea"/>
              </a:rPr>
              <a:t>RA: </a:t>
            </a:r>
            <a:r>
              <a:rPr lang="pt-PT" altLang="en-US" sz="2400"/>
              <a:t>01191010</a:t>
            </a:r>
            <a:endParaRPr lang="pt-PT" altLang="en-US" sz="2400"/>
          </a:p>
          <a:p>
            <a:r>
              <a:rPr lang="pt-PT" altLang="en-US" sz="2400"/>
              <a:t>Kessi Johnny			</a:t>
            </a:r>
            <a:r>
              <a:rPr lang="pt-PT" altLang="en-US" sz="2400">
                <a:sym typeface="+mn-ea"/>
              </a:rPr>
              <a:t>RA: </a:t>
            </a:r>
            <a:r>
              <a:rPr lang="pt-PT" altLang="en-US" sz="2400"/>
              <a:t>01191083</a:t>
            </a:r>
            <a:endParaRPr lang="pt-PT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067435" y="3168015"/>
            <a:ext cx="10057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Pequisa e Inovação - Orientador Alex Barreira</a:t>
            </a:r>
            <a:endParaRPr lang="pt-PT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bg1"/>
                </a:solidFill>
              </a:rPr>
              <a:t>Contexto</a:t>
            </a:r>
            <a:endParaRPr lang="pt-PT" altLang="en-US" sz="5400">
              <a:solidFill>
                <a:schemeClr val="bg1"/>
              </a:solidFill>
            </a:endParaRPr>
          </a:p>
        </p:txBody>
      </p:sp>
      <p:pic>
        <p:nvPicPr>
          <p:cNvPr id="2" name="Picture 1" descr="brazi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2199640"/>
            <a:ext cx="974090" cy="9740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003425" y="2100580"/>
            <a:ext cx="471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/>
              <a:t>O</a:t>
            </a:r>
            <a:r>
              <a:rPr lang="en-US"/>
              <a:t> Brasil está entre os 20 países que mais recebe eventos no mundo</a:t>
            </a:r>
            <a:r>
              <a:rPr lang="pt-PT" altLang="en-US"/>
              <a:t>.</a:t>
            </a:r>
            <a:endParaRPr lang="pt-PT" altLang="en-US"/>
          </a:p>
        </p:txBody>
      </p:sp>
      <p:pic>
        <p:nvPicPr>
          <p:cNvPr id="8" name="Picture 7" descr="mone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60" y="3711575"/>
            <a:ext cx="1173480" cy="9988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003425" y="2745740"/>
            <a:ext cx="471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/>
              <a:t>E</a:t>
            </a:r>
            <a:r>
              <a:t>sse setor cres</a:t>
            </a:r>
            <a:r>
              <a:rPr lang="pt-PT"/>
              <a:t>ce</a:t>
            </a:r>
            <a:r>
              <a:t> aproximadamente 10% ao ano.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243705" y="3711575"/>
            <a:ext cx="471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/>
              <a:t>O</a:t>
            </a:r>
            <a:r>
              <a:t> setor movimentou cerca de R$ 209,2 bilhões, sendo 4,32% do PIB brasileiro.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031230" y="5010785"/>
            <a:ext cx="4712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Mais de 500 mil eventos são realizados no país anualmente, sendo 54% workshops, palestras educacionais e meetups.</a:t>
            </a:r>
          </a:p>
        </p:txBody>
      </p:sp>
      <p:pic>
        <p:nvPicPr>
          <p:cNvPr id="13" name="Picture 12" descr="te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5" y="4906645"/>
            <a:ext cx="1184275" cy="1184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Picture 18" descr="concert-768722_1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44575" y="-187960"/>
            <a:ext cx="10849610" cy="7233285"/>
          </a:xfrm>
          <a:prstGeom prst="rect">
            <a:avLst/>
          </a:prstGeom>
        </p:spPr>
      </p:pic>
      <p:pic>
        <p:nvPicPr>
          <p:cNvPr id="7" name="Picture 6" descr="event-852833_1920"/>
          <p:cNvPicPr>
            <a:picLocks noChangeAspect="1"/>
          </p:cNvPicPr>
          <p:nvPr/>
        </p:nvPicPr>
        <p:blipFill>
          <a:blip r:embed="rId2"/>
          <a:srcRect l="9435" t="-24903" r="-37003" b="1205"/>
          <a:stretch>
            <a:fillRect/>
          </a:stretch>
        </p:blipFill>
        <p:spPr>
          <a:xfrm>
            <a:off x="2950210" y="-2862580"/>
            <a:ext cx="15092045" cy="9907905"/>
          </a:xfrm>
          <a:prstGeom prst="triangle">
            <a:avLst/>
          </a:prstGeom>
          <a:noFill/>
        </p:spPr>
      </p:pic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Foco</a:t>
            </a:r>
            <a:endParaRPr lang="pt-PT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bg1"/>
                </a:solidFill>
              </a:rPr>
              <a:t>Justificativa</a:t>
            </a:r>
            <a:endParaRPr lang="pt-PT" altLang="en-US" sz="54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185670" y="2682875"/>
            <a:ext cx="4712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/>
              <a:t>A</a:t>
            </a:r>
            <a:r>
              <a:t>s empresas precisam encontrar formas baratas e práticas de chamar a atenção do seu público-alvo.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031230" y="5010785"/>
            <a:ext cx="4712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/>
              <a:t>O</a:t>
            </a:r>
            <a:r>
              <a:t>s consumidores que têm interesse em um determinado tipo de evento não possuem uma noção ampla de quantos eventos estão acontecendo e quais as suas localidades.</a:t>
            </a:r>
          </a:p>
        </p:txBody>
      </p:sp>
      <p:pic>
        <p:nvPicPr>
          <p:cNvPr id="3" name="Picture 2" descr="checkli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" y="2101850"/>
            <a:ext cx="1918335" cy="1918335"/>
          </a:xfrm>
          <a:prstGeom prst="rect">
            <a:avLst/>
          </a:prstGeom>
        </p:spPr>
      </p:pic>
      <p:pic>
        <p:nvPicPr>
          <p:cNvPr id="7" name="Picture 6" descr="lin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70" y="4637405"/>
            <a:ext cx="1572260" cy="1572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Oval 12"/>
          <p:cNvSpPr/>
          <p:nvPr/>
        </p:nvSpPr>
        <p:spPr>
          <a:xfrm>
            <a:off x="620395" y="1947545"/>
            <a:ext cx="991235" cy="98171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bg1"/>
                </a:solidFill>
              </a:rPr>
              <a:t>HLD</a:t>
            </a:r>
            <a:endParaRPr lang="pt-PT" altLang="en-US" sz="5400">
              <a:solidFill>
                <a:schemeClr val="bg1"/>
              </a:solidFill>
            </a:endParaRPr>
          </a:p>
        </p:txBody>
      </p:sp>
      <p:pic>
        <p:nvPicPr>
          <p:cNvPr id="9" name="Picture 8" descr="datab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195830"/>
            <a:ext cx="498475" cy="49847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1717040" y="2254250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Database</a:t>
            </a:r>
            <a:endParaRPr lang="pt-PT" altLang="en-US"/>
          </a:p>
        </p:txBody>
      </p:sp>
      <p:sp>
        <p:nvSpPr>
          <p:cNvPr id="26" name="Oval 25"/>
          <p:cNvSpPr/>
          <p:nvPr/>
        </p:nvSpPr>
        <p:spPr>
          <a:xfrm>
            <a:off x="3138170" y="3231515"/>
            <a:ext cx="2517775" cy="248285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3688715" y="5892165"/>
            <a:ext cx="1620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Microservices</a:t>
            </a:r>
            <a:endParaRPr lang="pt-PT" altLang="en-US"/>
          </a:p>
        </p:txBody>
      </p:sp>
      <p:pic>
        <p:nvPicPr>
          <p:cNvPr id="30" name="Picture 29" descr="ap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015" y="3879850"/>
            <a:ext cx="868680" cy="856615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514465" y="3615690"/>
            <a:ext cx="1739265" cy="1715135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8" name="Picture 37" descr="desig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5" y="4182110"/>
            <a:ext cx="671830" cy="662305"/>
          </a:xfrm>
          <a:prstGeom prst="rect">
            <a:avLst/>
          </a:prstGeom>
        </p:spPr>
      </p:pic>
      <p:sp>
        <p:nvSpPr>
          <p:cNvPr id="39" name="Text Box 38"/>
          <p:cNvSpPr txBox="1"/>
          <p:nvPr/>
        </p:nvSpPr>
        <p:spPr>
          <a:xfrm>
            <a:off x="6914515" y="5364480"/>
            <a:ext cx="120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Front End</a:t>
            </a:r>
            <a:endParaRPr lang="pt-PT" altLang="en-US"/>
          </a:p>
        </p:txBody>
      </p:sp>
      <p:cxnSp>
        <p:nvCxnSpPr>
          <p:cNvPr id="40" name="Straight Arrow Connector 39"/>
          <p:cNvCxnSpPr>
            <a:stCxn id="13" idx="4"/>
            <a:endCxn id="8" idx="0"/>
          </p:cNvCxnSpPr>
          <p:nvPr/>
        </p:nvCxnSpPr>
        <p:spPr>
          <a:xfrm>
            <a:off x="1116330" y="2929255"/>
            <a:ext cx="635" cy="105283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1030" y="3982085"/>
            <a:ext cx="991235" cy="98171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" name="Picture 13" descr="lay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45" y="4224020"/>
            <a:ext cx="497840" cy="4978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21030" y="5087620"/>
            <a:ext cx="1252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Database Abstract</a:t>
            </a:r>
            <a:endParaRPr lang="pt-PT" altLang="en-US"/>
          </a:p>
        </p:txBody>
      </p:sp>
      <p:cxnSp>
        <p:nvCxnSpPr>
          <p:cNvPr id="16" name="Straight Arrow Connector 15"/>
          <p:cNvCxnSpPr>
            <a:stCxn id="8" idx="6"/>
            <a:endCxn id="26" idx="2"/>
          </p:cNvCxnSpPr>
          <p:nvPr/>
        </p:nvCxnSpPr>
        <p:spPr>
          <a:xfrm>
            <a:off x="1612265" y="4472940"/>
            <a:ext cx="1525905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privacy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345" y="3879850"/>
            <a:ext cx="770890" cy="77089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26" idx="6"/>
            <a:endCxn id="33" idx="2"/>
          </p:cNvCxnSpPr>
          <p:nvPr/>
        </p:nvCxnSpPr>
        <p:spPr>
          <a:xfrm>
            <a:off x="5655945" y="4472940"/>
            <a:ext cx="858520" cy="63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smartphon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3320" y="4236085"/>
            <a:ext cx="608330" cy="608330"/>
          </a:xfrm>
          <a:prstGeom prst="rect">
            <a:avLst/>
          </a:prstGeom>
        </p:spPr>
      </p:pic>
      <p:pic>
        <p:nvPicPr>
          <p:cNvPr id="29" name="Picture 28" descr="tea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1505" y="3469640"/>
            <a:ext cx="2005965" cy="200596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3" idx="6"/>
            <a:endCxn id="29" idx="1"/>
          </p:cNvCxnSpPr>
          <p:nvPr/>
        </p:nvCxnSpPr>
        <p:spPr>
          <a:xfrm flipV="1">
            <a:off x="8253730" y="4472940"/>
            <a:ext cx="1247775" cy="63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10102850" y="5523865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Users</a:t>
            </a:r>
            <a:endParaRPr lang="pt-PT" altLang="en-US"/>
          </a:p>
        </p:txBody>
      </p:sp>
      <p:pic>
        <p:nvPicPr>
          <p:cNvPr id="41" name="Picture 40" descr="dashboar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7650" y="4797425"/>
            <a:ext cx="678180" cy="678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Presentation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微软雅黑</vt:lpstr>
      <vt:lpstr>Arial Unicode MS</vt:lpstr>
      <vt:lpstr>Arial Black</vt:lpstr>
      <vt:lpstr>SimSun</vt:lpstr>
      <vt:lpstr>Droid Sans Fallback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aluno</dc:creator>
  <cp:lastModifiedBy>aluno</cp:lastModifiedBy>
  <cp:revision>10</cp:revision>
  <dcterms:created xsi:type="dcterms:W3CDTF">2020-02-14T21:17:19Z</dcterms:created>
  <dcterms:modified xsi:type="dcterms:W3CDTF">2020-02-14T21:17:19Z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