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E63B3B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nip Diagonal Corner Rectangle 3"/>
          <p:cNvSpPr/>
          <p:nvPr/>
        </p:nvSpPr>
        <p:spPr>
          <a:xfrm>
            <a:off x="-272415" y="495300"/>
            <a:ext cx="6816090" cy="1212215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st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616585"/>
            <a:ext cx="969645" cy="9696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003425" y="616585"/>
            <a:ext cx="4267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5400">
                <a:solidFill>
                  <a:schemeClr val="bg1"/>
                </a:solidFill>
              </a:rPr>
              <a:t>Eventec</a:t>
            </a:r>
            <a:endParaRPr lang="pt-PT" altLang="en-US" sz="54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090285" y="4665980"/>
            <a:ext cx="58185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2400"/>
              <a:t>Guilherme Doelitzschi	RA: 01191008</a:t>
            </a:r>
            <a:endParaRPr lang="pt-PT" altLang="en-US" sz="2400"/>
          </a:p>
          <a:p>
            <a:r>
              <a:rPr lang="pt-PT" altLang="en-US" sz="2400"/>
              <a:t>Lucas Martins		</a:t>
            </a:r>
            <a:r>
              <a:rPr lang="pt-PT" altLang="en-US" sz="2400">
                <a:sym typeface="+mn-ea"/>
              </a:rPr>
              <a:t>RA: </a:t>
            </a:r>
            <a:r>
              <a:rPr lang="pt-PT" altLang="en-US" sz="2400"/>
              <a:t>01191047</a:t>
            </a:r>
            <a:endParaRPr lang="pt-PT" altLang="en-US" sz="2400"/>
          </a:p>
          <a:p>
            <a:r>
              <a:rPr lang="pt-PT" altLang="en-US" sz="2400"/>
              <a:t>Hiago Maitan			</a:t>
            </a:r>
            <a:r>
              <a:rPr lang="pt-PT" altLang="en-US" sz="2400">
                <a:sym typeface="+mn-ea"/>
              </a:rPr>
              <a:t>RA: </a:t>
            </a:r>
            <a:r>
              <a:rPr lang="pt-PT" altLang="en-US" sz="2400"/>
              <a:t>01191119</a:t>
            </a:r>
            <a:endParaRPr lang="pt-PT" altLang="en-US" sz="2400"/>
          </a:p>
          <a:p>
            <a:r>
              <a:rPr lang="pt-PT" altLang="en-US" sz="2400"/>
              <a:t>Marco David			</a:t>
            </a:r>
            <a:r>
              <a:rPr lang="pt-PT" altLang="en-US" sz="2400">
                <a:sym typeface="+mn-ea"/>
              </a:rPr>
              <a:t>RA: </a:t>
            </a:r>
            <a:r>
              <a:rPr lang="pt-PT" altLang="en-US" sz="2400"/>
              <a:t>01191010</a:t>
            </a:r>
            <a:endParaRPr lang="pt-PT" altLang="en-US" sz="2400"/>
          </a:p>
          <a:p>
            <a:r>
              <a:rPr lang="pt-PT" altLang="en-US" sz="2400"/>
              <a:t>Kessi Johnny			</a:t>
            </a:r>
            <a:r>
              <a:rPr lang="pt-PT" altLang="en-US" sz="2400">
                <a:sym typeface="+mn-ea"/>
              </a:rPr>
              <a:t>RA: </a:t>
            </a:r>
            <a:r>
              <a:rPr lang="pt-PT" altLang="en-US" sz="2400"/>
              <a:t>01191083</a:t>
            </a:r>
            <a:endParaRPr lang="pt-PT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1067435" y="3168015"/>
            <a:ext cx="10057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Pequisa e Inovação - Orientador Alex Barreira</a:t>
            </a:r>
            <a:endParaRPr lang="pt-PT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nip Diagonal Corner Rectangle 3"/>
          <p:cNvSpPr/>
          <p:nvPr/>
        </p:nvSpPr>
        <p:spPr>
          <a:xfrm>
            <a:off x="-272415" y="495300"/>
            <a:ext cx="6816090" cy="1212215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st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616585"/>
            <a:ext cx="969645" cy="9696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003425" y="616585"/>
            <a:ext cx="4267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5400">
                <a:solidFill>
                  <a:schemeClr val="bg1"/>
                </a:solidFill>
              </a:rPr>
              <a:t>Contexto</a:t>
            </a:r>
            <a:endParaRPr lang="pt-PT" altLang="en-US" sz="5400">
              <a:solidFill>
                <a:schemeClr val="bg1"/>
              </a:solidFill>
            </a:endParaRPr>
          </a:p>
        </p:txBody>
      </p:sp>
      <p:pic>
        <p:nvPicPr>
          <p:cNvPr id="2" name="Picture 1" descr="brazi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2199640"/>
            <a:ext cx="974090" cy="9740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003425" y="2100580"/>
            <a:ext cx="4712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/>
              <a:t>O</a:t>
            </a:r>
            <a:r>
              <a:rPr lang="en-US"/>
              <a:t> Brasil está entre os 20 países que mais recebe eventos no mundo</a:t>
            </a:r>
            <a:r>
              <a:rPr lang="pt-PT" altLang="en-US"/>
              <a:t>.</a:t>
            </a:r>
            <a:endParaRPr lang="pt-PT" altLang="en-US"/>
          </a:p>
        </p:txBody>
      </p:sp>
      <p:pic>
        <p:nvPicPr>
          <p:cNvPr id="8" name="Picture 7" descr="mone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460" y="3711575"/>
            <a:ext cx="1173480" cy="9988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003425" y="2745740"/>
            <a:ext cx="4712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/>
              <a:t>E</a:t>
            </a:r>
            <a:r>
              <a:t>sse setor cres</a:t>
            </a:r>
            <a:r>
              <a:rPr lang="pt-PT"/>
              <a:t>ce</a:t>
            </a:r>
            <a:r>
              <a:t> aproximadamente 10% ao ano.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4243705" y="3711575"/>
            <a:ext cx="4712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/>
              <a:t>O</a:t>
            </a:r>
            <a:r>
              <a:t> setor movimentou cerca de R$ 209,2 bilhões, sendo 4,32% do PIB brasileiro.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031230" y="5010785"/>
            <a:ext cx="4712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t>Mais de 500 mil eventos são realizados no país anualmente, sendo 54% workshops, palestras educacionais e meetups.</a:t>
            </a:r>
          </a:p>
        </p:txBody>
      </p:sp>
      <p:pic>
        <p:nvPicPr>
          <p:cNvPr id="13" name="Picture 12" descr="te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825" y="4906645"/>
            <a:ext cx="1184275" cy="1184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Picture 18" descr="concert-768722_19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44575" y="-187960"/>
            <a:ext cx="10849610" cy="7233285"/>
          </a:xfrm>
          <a:prstGeom prst="rect">
            <a:avLst/>
          </a:prstGeom>
        </p:spPr>
      </p:pic>
      <p:pic>
        <p:nvPicPr>
          <p:cNvPr id="7" name="Picture 6" descr="event-852833_1920"/>
          <p:cNvPicPr>
            <a:picLocks noChangeAspect="1"/>
          </p:cNvPicPr>
          <p:nvPr/>
        </p:nvPicPr>
        <p:blipFill>
          <a:blip r:embed="rId2"/>
          <a:srcRect l="9435" t="-24903" r="-37003" b="1205"/>
          <a:stretch>
            <a:fillRect/>
          </a:stretch>
        </p:blipFill>
        <p:spPr>
          <a:xfrm>
            <a:off x="2950210" y="-2862580"/>
            <a:ext cx="15092045" cy="9907905"/>
          </a:xfrm>
          <a:prstGeom prst="triangle">
            <a:avLst/>
          </a:prstGeom>
          <a:noFill/>
        </p:spPr>
      </p:pic>
      <p:sp>
        <p:nvSpPr>
          <p:cNvPr id="4" name="Snip Diagonal Corner Rectangle 3"/>
          <p:cNvSpPr/>
          <p:nvPr/>
        </p:nvSpPr>
        <p:spPr>
          <a:xfrm>
            <a:off x="-272415" y="495300"/>
            <a:ext cx="6816090" cy="121221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st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16585"/>
            <a:ext cx="969645" cy="9696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003425" y="616585"/>
            <a:ext cx="4267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Foco</a:t>
            </a:r>
            <a:endParaRPr lang="pt-PT" alt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nip Diagonal Corner Rectangle 3"/>
          <p:cNvSpPr/>
          <p:nvPr/>
        </p:nvSpPr>
        <p:spPr>
          <a:xfrm>
            <a:off x="-272415" y="495300"/>
            <a:ext cx="6816090" cy="1212215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st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616585"/>
            <a:ext cx="969645" cy="9696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003425" y="616585"/>
            <a:ext cx="4267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5400">
                <a:solidFill>
                  <a:schemeClr val="bg1"/>
                </a:solidFill>
              </a:rPr>
              <a:t>Justificativa</a:t>
            </a:r>
            <a:endParaRPr lang="pt-PT" altLang="en-US" sz="540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185670" y="2682875"/>
            <a:ext cx="4712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/>
              <a:t>A</a:t>
            </a:r>
            <a:r>
              <a:t>s empresas precisam encontrar formas baratas e práticas de chamar a atenção do seu público-alvo.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031230" y="5010785"/>
            <a:ext cx="47129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/>
              <a:t>O</a:t>
            </a:r>
            <a:r>
              <a:t>s consumidores que têm interesse em um determinado tipo de evento não possuem uma noção ampla de quantos eventos estão acontecendo e quais as suas localidades.</a:t>
            </a:r>
          </a:p>
        </p:txBody>
      </p:sp>
      <p:pic>
        <p:nvPicPr>
          <p:cNvPr id="3" name="Picture 2" descr="checkli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" y="2101850"/>
            <a:ext cx="1918335" cy="1918335"/>
          </a:xfrm>
          <a:prstGeom prst="rect">
            <a:avLst/>
          </a:prstGeom>
        </p:spPr>
      </p:pic>
      <p:pic>
        <p:nvPicPr>
          <p:cNvPr id="7" name="Picture 6" descr="lin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970" y="4637405"/>
            <a:ext cx="1572260" cy="1572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Oval 14"/>
          <p:cNvSpPr/>
          <p:nvPr/>
        </p:nvSpPr>
        <p:spPr>
          <a:xfrm>
            <a:off x="3462655" y="3115945"/>
            <a:ext cx="1715135" cy="1715135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0395" y="3115945"/>
            <a:ext cx="1715135" cy="1715135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-272415" y="495300"/>
            <a:ext cx="6816090" cy="1212215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st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616585"/>
            <a:ext cx="969645" cy="9696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003425" y="616585"/>
            <a:ext cx="4267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5400">
                <a:solidFill>
                  <a:schemeClr val="bg1"/>
                </a:solidFill>
              </a:rPr>
              <a:t>HLD</a:t>
            </a:r>
            <a:endParaRPr lang="pt-PT" altLang="en-US" sz="5400">
              <a:solidFill>
                <a:schemeClr val="bg1"/>
              </a:solidFill>
            </a:endParaRPr>
          </a:p>
        </p:txBody>
      </p:sp>
      <p:pic>
        <p:nvPicPr>
          <p:cNvPr id="9" name="Picture 8" descr="databa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95" y="3572510"/>
            <a:ext cx="800735" cy="800735"/>
          </a:xfrm>
          <a:prstGeom prst="rect">
            <a:avLst/>
          </a:prstGeom>
        </p:spPr>
      </p:pic>
      <p:pic>
        <p:nvPicPr>
          <p:cNvPr id="12" name="Picture 11" descr="orac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5" y="4591685"/>
            <a:ext cx="1167765" cy="1167765"/>
          </a:xfrm>
          <a:prstGeom prst="rect">
            <a:avLst/>
          </a:prstGeom>
        </p:spPr>
      </p:pic>
      <p:pic>
        <p:nvPicPr>
          <p:cNvPr id="14" name="Picture 13" descr="lay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940" y="3363595"/>
            <a:ext cx="1219200" cy="121920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3462655" y="4942205"/>
            <a:ext cx="217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Abstract Layer</a:t>
            </a:r>
            <a:endParaRPr lang="pt-PT" altLang="en-US"/>
          </a:p>
        </p:txBody>
      </p:sp>
      <p:sp>
        <p:nvSpPr>
          <p:cNvPr id="22" name="Oval 21"/>
          <p:cNvSpPr/>
          <p:nvPr/>
        </p:nvSpPr>
        <p:spPr>
          <a:xfrm>
            <a:off x="6051550" y="4379595"/>
            <a:ext cx="1715135" cy="1715135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1" name="Picture 20" descr="privac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465" y="4715510"/>
            <a:ext cx="1043940" cy="1043940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6051550" y="6217920"/>
            <a:ext cx="217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Authentication</a:t>
            </a:r>
            <a:endParaRPr lang="pt-PT" altLang="en-US"/>
          </a:p>
        </p:txBody>
      </p:sp>
      <p:sp>
        <p:nvSpPr>
          <p:cNvPr id="26" name="Oval 25"/>
          <p:cNvSpPr/>
          <p:nvPr/>
        </p:nvSpPr>
        <p:spPr>
          <a:xfrm>
            <a:off x="6051550" y="2071370"/>
            <a:ext cx="1715135" cy="1715135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6610350" y="3829685"/>
            <a:ext cx="821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API’s</a:t>
            </a:r>
            <a:endParaRPr lang="pt-PT" altLang="en-US"/>
          </a:p>
        </p:txBody>
      </p:sp>
      <p:pic>
        <p:nvPicPr>
          <p:cNvPr id="30" name="Picture 29" descr="api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0330" y="2438400"/>
            <a:ext cx="981075" cy="981075"/>
          </a:xfrm>
          <a:prstGeom prst="rect">
            <a:avLst/>
          </a:prstGeom>
        </p:spPr>
      </p:pic>
      <p:cxnSp>
        <p:nvCxnSpPr>
          <p:cNvPr id="31" name="Elbow Connector 30"/>
          <p:cNvCxnSpPr>
            <a:stCxn id="22" idx="2"/>
            <a:endCxn id="15" idx="6"/>
          </p:cNvCxnSpPr>
          <p:nvPr/>
        </p:nvCxnSpPr>
        <p:spPr>
          <a:xfrm rot="10800000">
            <a:off x="5177790" y="3973830"/>
            <a:ext cx="873760" cy="126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6" idx="2"/>
            <a:endCxn id="15" idx="6"/>
          </p:cNvCxnSpPr>
          <p:nvPr/>
        </p:nvCxnSpPr>
        <p:spPr>
          <a:xfrm rot="10800000" flipV="1">
            <a:off x="5177790" y="2929255"/>
            <a:ext cx="873760" cy="1044575"/>
          </a:xfrm>
          <a:prstGeom prst="bentConnector3">
            <a:avLst>
              <a:gd name="adj1" fmla="val 50000"/>
            </a:avLst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725025" y="3115310"/>
            <a:ext cx="1715135" cy="1715135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6" name="Elbow Connector 35"/>
          <p:cNvCxnSpPr>
            <a:stCxn id="26" idx="6"/>
            <a:endCxn id="33" idx="2"/>
          </p:cNvCxnSpPr>
          <p:nvPr/>
        </p:nvCxnSpPr>
        <p:spPr>
          <a:xfrm>
            <a:off x="7766685" y="2929255"/>
            <a:ext cx="1958340" cy="1043940"/>
          </a:xfrm>
          <a:prstGeom prst="bentConnector3">
            <a:avLst>
              <a:gd name="adj1" fmla="val 50000"/>
            </a:avLst>
          </a:prstGeom>
          <a:ln w="76200"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2" idx="6"/>
            <a:endCxn id="33" idx="2"/>
          </p:cNvCxnSpPr>
          <p:nvPr/>
        </p:nvCxnSpPr>
        <p:spPr>
          <a:xfrm flipV="1">
            <a:off x="7766685" y="3973195"/>
            <a:ext cx="1958340" cy="1264285"/>
          </a:xfrm>
          <a:prstGeom prst="bentConnector3">
            <a:avLst>
              <a:gd name="adj1" fmla="val 50000"/>
            </a:avLst>
          </a:prstGeom>
          <a:ln w="76200"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desig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250" y="3419475"/>
            <a:ext cx="1163320" cy="1163320"/>
          </a:xfrm>
          <a:prstGeom prst="rect">
            <a:avLst/>
          </a:prstGeom>
        </p:spPr>
      </p:pic>
      <p:sp>
        <p:nvSpPr>
          <p:cNvPr id="39" name="Text Box 38"/>
          <p:cNvSpPr txBox="1"/>
          <p:nvPr/>
        </p:nvSpPr>
        <p:spPr>
          <a:xfrm>
            <a:off x="9973945" y="4942205"/>
            <a:ext cx="1190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Front End</a:t>
            </a:r>
            <a:endParaRPr lang="pt-PT" altLang="en-US"/>
          </a:p>
        </p:txBody>
      </p:sp>
      <p:cxnSp>
        <p:nvCxnSpPr>
          <p:cNvPr id="40" name="Straight Arrow Connector 39"/>
          <p:cNvCxnSpPr>
            <a:stCxn id="13" idx="6"/>
            <a:endCxn id="15" idx="2"/>
          </p:cNvCxnSpPr>
          <p:nvPr/>
        </p:nvCxnSpPr>
        <p:spPr>
          <a:xfrm>
            <a:off x="2335530" y="3973830"/>
            <a:ext cx="1127125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WPS Presentation</Application>
  <PresentationFormat>宽屏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微软雅黑</vt:lpstr>
      <vt:lpstr>Arial Unicode MS</vt:lpstr>
      <vt:lpstr>Arial Black</vt:lpstr>
      <vt:lpstr>SimSun</vt:lpstr>
      <vt:lpstr>Droid Sans Fallback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aluno</dc:creator>
  <cp:lastModifiedBy>aluno</cp:lastModifiedBy>
  <cp:revision>9</cp:revision>
  <dcterms:created xsi:type="dcterms:W3CDTF">2020-02-12T23:20:38Z</dcterms:created>
  <dcterms:modified xsi:type="dcterms:W3CDTF">2020-02-12T23:20:38Z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