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61" r:id="rId3"/>
    <p:sldId id="352" r:id="rId4"/>
    <p:sldId id="353" r:id="rId5"/>
    <p:sldId id="354" r:id="rId6"/>
    <p:sldId id="355" r:id="rId7"/>
    <p:sldId id="356" r:id="rId8"/>
    <p:sldId id="337" r:id="rId9"/>
    <p:sldId id="338" r:id="rId10"/>
    <p:sldId id="339" r:id="rId11"/>
    <p:sldId id="336" r:id="rId12"/>
    <p:sldId id="345" r:id="rId13"/>
    <p:sldId id="346" r:id="rId14"/>
    <p:sldId id="348" r:id="rId15"/>
    <p:sldId id="343" r:id="rId16"/>
    <p:sldId id="347" r:id="rId17"/>
    <p:sldId id="331" r:id="rId18"/>
    <p:sldId id="349" r:id="rId19"/>
    <p:sldId id="280" r:id="rId20"/>
    <p:sldId id="351" r:id="rId21"/>
  </p:sldIdLst>
  <p:sldSz cx="9144000" cy="5143500" type="screen16x9"/>
  <p:notesSz cx="6858000" cy="9144000"/>
  <p:embeddedFontLs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8DC"/>
    <a:srgbClr val="607D8B"/>
    <a:srgbClr val="0053A3"/>
    <a:srgbClr val="C0C0C0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71" autoAdjust="0"/>
  </p:normalViewPr>
  <p:slideViewPr>
    <p:cSldViewPr snapToGrid="0">
      <p:cViewPr varScale="1">
        <p:scale>
          <a:sx n="129" d="100"/>
          <a:sy n="129" d="100"/>
        </p:scale>
        <p:origin x="14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5:37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24575,'-7'0'0,"-1"-1"0,1 0 0,-14-4 0,-13-2 0,37 10 0,3 1 0,0 0 0,-1 1 0,0 0 0,6 6 0,-9-6 0,0-2 0,0 0 0,-1 0 0,1 0 0,-1 0 0,0 0 0,0 1 0,1 4 0,-3-8 0,1 0 0,0 0 0,0 1 0,-1-1 0,1 0 0,0 0 0,0 0 0,-1 0 0,1 0 0,0 1 0,-1-1 0,1 0 0,0 0 0,0 0 0,-1 0 0,1 0 0,0 0 0,-1 0 0,1 0 0,0 0 0,-1 0 0,1 0 0,0 0 0,-1 0 0,1 0 0,0-1 0,0 1 0,-1 0 0,1 0 0,0 0 0,-1 0 0,1-1 0,0 1 0,0 0 0,-1 0 0,1 0 0,0-1 0,0 1 0,0 0 0,-1 0 0,1-1 0,0 1 0,-12-11 0,10 10 0,4 8 0,2 7 0,-4-14 0,0 0 0,0 0 0,0 0 0,0 0 0,0 0 0,0-1 0,0 1 0,-1 0 0,1 0 0,0 0 0,0 0 0,0 0 0,0 0 0,0 0 0,0 0 0,-1 0 0,1 0 0,0 0 0,0 0 0,0 0 0,0 0 0,0 0 0,0 0 0,0 0 0,-1 0 0,1 0 0,0 0 0,0 0 0,0 0 0,0 1 0,0-1 0,0 0 0,0 0 0,-1 0 0,1 0 0,0 0 0,0 0 0,0 0 0,0 0 0,0 0 0,0 1 0,0-1 0,0 0 0,0 0 0,0 0 0,0 0 0,0 0 0,0 0 0,0 0 0,-1 1 0,1-1 0,0 0 0,0 0 0,0 0 0,0 0 0,0 0 0,1 0 0,-1 1 0,0-1 0,0 0 0,0 0 0,0 0 0,0 0 0,0 0 0,0 0 0,0 1 0,0-1 0,0 0 0,-11-12 0,8 9 0,9 8 0,-4-3 0,-1-2 0,-1 1 0,1 0 0,0-1 0,0 1 0,0 0 0,-1 0 0,1-1 0,0 1 0,-1 0 0,1 0 0,-1 0 0,1 0 0,-1 0 0,1 0 0,-1 0 0,0 0 0,1 0 0,-1 0 0,0 0 0,0 0 0,0 0 0,0 0 0,0 1 0,-18-24 0,17 19 0,0-1 0,1 0 0,-1 1 0,1-1 0,-1 1 0,1-1 0,0 0 0,1-5 0,0 7 0,0 0 0,-1-1 0,1 1 0,0 0 0,1 0 0,-1 0 0,0 0 0,0 0 0,1 0 0,-1 0 0,1 1 0,0-1 0,3-2 0,-3 2 0,0 1 0,0 0 0,0 0 0,1 0 0,-1 0 0,0 0 0,1 0 0,-1 0 0,1 1 0,-1 0 0,1-1 0,-1 1 0,1 0 0,-1 0 0,1 0 0,2 1 0,1-1 0,-26-3 0,20 3 0,-1 0 0,0-1 0,0 1 0,1 0 0,-1 0 0,0-1 0,1 1 0,-1-1 0,0 1 0,1 0 0,-1-1 0,0 1 0,1-1 0,-1 0 0,1 1 0,-1-1 0,1 1 0,-1-1 0,1 0 0,0 1 0,-1-1 0,1 0 0,0 0 0,-1 1 0,1-2 0,0 2 0,0 0 0,0 0 0,0-1 0,0 1 0,0 0 0,0 0 0,0 0 0,0 0 0,0 0 0,0 0 0,0 0 0,0-1 0,0 1 0,0 0 0,0 0 0,0 0 0,0 0 0,0 0 0,0 0 0,0 0 0,0 0 0,1-1 0,-1 1 0,0 0 0,0 0 0,0 0 0,0 0 0,0 0 0,0 0 0,0 0 0,0 0 0,0 0 0,1 0 0,-1 0 0,0 0 0,0 0 0,0 0 0,0 0 0,0 0 0,0 0 0,0 0 0,1 0 0,-1 0 0,0 0 0,0 0 0,8 2 0,4 5 0,-10-6-118,-1 0 35,0-1 0,0 1 0,-1-1-1,1 1 1,-1-1 0,1 1 0,0-1 0,-1 1 0,1 0 0,-1-1-1,1 1 1,-1 0 0,0-1 0,1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3:19:0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52 24575,'-1'-2'0,"1"1"0,-1 0 0,0 0 0,1 0 0,-1 0 0,0 0 0,0 0 0,0 1 0,0-1 0,1 0 0,-2 0 0,1 0 0,0 1 0,0-1 0,0 1 0,0-1 0,0 1 0,-2-1 0,-24-9 0,-8 2 0,-1 2 0,0 1 0,-65-1 0,96 6 0,0 0 0,1 1 0,-1-1 0,1 1 0,-1 0 0,1 1 0,0-1 0,-1 1 0,1 0 0,0 0 0,0 0 0,0 0 0,0 1 0,1-1 0,-1 1 0,0 0 0,1 0 0,0 1 0,0-1 0,0 1 0,0-1 0,1 1 0,-1 0 0,1 0 0,0 0 0,0 0 0,0 1 0,1-1 0,0 0 0,-2 7 0,-3 16 0,0-1 0,2 2 0,1-1 0,1 48 0,3-71 0,-1-1 0,1 0 0,0 1 0,0-1 0,0 0 0,0 1 0,1-1 0,-1 0 0,1 0 0,0 0 0,0 0 0,0 0 0,0-1 0,0 1 0,1-1 0,-1 1 0,1-1 0,0 0 0,0 0 0,-1 0 0,1 0 0,1-1 0,-1 1 0,0-1 0,0 0 0,0 1 0,1-1 0,-1-1 0,6 2 0,11 1 0,1-1 0,-1 0 0,39-3 0,-34 0 0,9 1 0,42-2 0,-70 1 0,0 0 0,0 0 0,0-1 0,0 0 0,0 0 0,0-1 0,0 1 0,-1-1 0,11-7 0,-16 9-11,6-2-80,-1-1 1,0 1 0,0-1 0,0-1-1,0 1 1,-1-1 0,0 0 0,0 0-1,0 0 1,-1 0 0,0 0 0,1-1-1,-2 0 1,4-9 0,-3 0-6736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3:19:1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66 24575,'-1'-2'0,"1"1"0,-1-1 0,1 0 0,-1 1 0,1 0 0,-1-1 0,0 1 0,0-1 0,0 1 0,0 0 0,0-1 0,0 1 0,0 0 0,0 0 0,-1 0 0,1 0 0,0 0 0,-1 0 0,1 0 0,-1 1 0,1-1 0,-1 0 0,1 1 0,-1-1 0,1 1 0,-1 0 0,0-1 0,1 1 0,-4 0 0,-54-4 0,53 4 0,-14-1 0,6 0 0,0 1 0,1 1 0,-1 0 0,-19 3 0,31-3 0,-1-1 0,0 1 0,1 0 0,-1 0 0,0 0 0,1 1 0,-1-1 0,1 0 0,-1 1 0,1 0 0,0-1 0,0 1 0,0 0 0,0 0 0,0 0 0,0 1 0,0-1 0,1 0 0,-1 1 0,1-1 0,0 1 0,-1-1 0,1 1 0,0 0 0,1-1 0,-2 6 0,-14 51 0,12-47 0,0 1 0,1-1 0,0 1 0,-1 20 0,3-18 0,1-1 0,1 1 0,0 0 0,6 26 0,-6-35 0,1 0 0,1 0 0,-1 0 0,1 0 0,0-1 0,0 0 0,1 1 0,-1-1 0,1 0 0,0-1 0,1 1 0,-1-1 0,11 8 0,-4-3 0,2-1 0,-1 0 0,1-1 0,0-1 0,1 0 0,19 6 0,-13-6 0,-1 0 0,1-2 0,0 0 0,0-1 0,0-1 0,0-1 0,0-1 0,35-4 0,-48 3 0,0 0 0,0-1 0,0 0 0,0 0 0,-1-1 0,1 1 0,-1-1 0,0-1 0,11-6 0,-14 7 0,0 0 0,0 0 0,0 0 0,-1 0 0,1 0 0,-1-1 0,0 1 0,0-1 0,0 0 0,0 0 0,-1 1 0,1-1 0,-1 0 0,0 0 0,0 0 0,-1 0 0,1-8 0,1-13 0,-1-1 0,-1 1 0,-1 0 0,-1 0 0,-11-46 0,10 62 0,-1 0 0,-1 0 0,1 0 0,-1 1 0,-1 0 0,0 0 0,0 0 0,0 1 0,-1-1 0,0 2 0,0-1 0,-10-6 0,-4-1 0,0 0 0,-1 2 0,-38-16 0,27 16-1365,19 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8T13:19:41.1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578 151,'0'-1,"0"-1,0 1,-1 0,1 0,-1 0,1 0,-1-1,1 1,-1 0,0 0,0 0,1 0,-1 0,0 0,0 0,0 1,0-1,0 0,0 0,0 1,0-1,-1 1,1-1,0 1,0-1,-2 1,-41-10,28 8,-6-3,1 1,-1 2,0 0,0 1,0 1,0 1,0 1,-23 6,23-4,8-2,0 1,-24 8,34-9,0 0,-1 0,1 0,0 1,0 0,1-1,-1 1,0 1,1-1,0 0,0 1,-4 5,-22 34,11-18,-24 44,38-58,0 1,1-1,1 1,-1 0,0 15,-1 6,-9 73,6 0,5 108,2-131,1-72,1 1,0-1,0 0,1-1,1 1,0-1,0 1,1-1,0 0,1-1,12 16,9 20,-16-30,0 0,1-1,0 0,1-1,16 12,-12-12,0-1,23 12,-10-7,-5-3,49 18,-46-20,10 1,0-2,65 11,-53-13,0-3,-40-6,-1 1,1 0,0 0,-1 1,18 6,-12-3,-1 0,1-1,1-1,-1 0,0-1,1-1,-1-1,1 0,24-3,7-5,84-24,-122 29,1-1,-1-1,0 1,12-9,-12 7,1 0,0 0,15-5,-17 9,0 0,0-1,0 1,-1-1,1-1,-1 0,1 0,-1 0,0-1,-1 0,1 0,7-8,13-14,-20 21,0 0,-1-1,0 0,-1 0,1 0,-1 0,-1-1,6-11,21-39,-24 48,-1 1,-1-1,0-1,0 1,-1-1,0 0,3-14,-2-5,1 0,2 1,12-30,-13 36,-2 0,0 0,2-35,-5 43,3-45,-3 1,-7-65,2 101,-1 0,-2 0,0 1,-11-25,-3-15,13 47,0-1,0 1,-2 1,0-1,-1 1,0 1,-23-23,32 35,-11-13,-2 0,0 1,-1 1,-26-17,11 10,21 13,0 0,0 1,-1 0,1 1,-13-4,-15 0,0 2,0 2,0 1,-70 5,34-1,66 0,0-1,0 2,0-1,0 1,0 0,0 0,0 1,0 0,-7 5,-36 13,33-18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8T13:19:49.3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1536 795,'-2'-4,"0"0,0 0,0 0,0 0,-1 1,0-1,0 1,0 0,0 0,0 0,-1 0,-5-4,3 2,-155-152,132 125,14 17,3 4,-1-2,1 0,1-1,1 0,0 0,0-1,2 0,-12-27,14 25,-2 1,0-1,-1 1,0 1,-2 0,1 1,-2-1,0 2,0 0,-2 0,1 2,-30-20,27 21,8 6,0-1,0 0,0-1,0 0,1 0,-12-14,-54-52,69 68,0 0,0 1,-1-1,1 1,-1 0,0 0,0 1,0 0,0-1,0 2,0-1,-1 0,1 1,-8-1,-11 0,-45-1,63 4,-35-2,27 0,0 0,-1 1,1 1,0 0,0 1,0 1,-23 6,-1 5,0-1,-58 9,90-20,-5 1,0 1,1 0,-1 1,1 0,0 1,0 0,1 0,-10 9,6-5,-1 0,-26 13,29-16,0 0,0 0,1 1,-18 18,6-6,18-16,1 1,-1-1,1 1,0-1,0 1,0 0,1 0,0 0,0 0,-3 11,-9 61,9-47,0 11,2 0,4 67,1-36,-1-63,0 1,1-1,1 1,0-1,0 0,0 0,1 0,1-1,-1 1,2-1,9 13,22 40,-20-29,28 41,-22-39,-15-21,0-2,-1 1,0 0,-1 0,0 0,-1 0,5 18,-4-7,0-1,18 42,-18-54,-1 0,1 0,1 0,0-1,0 0,1 0,15 14,-11-14,1-1,-1 0,1-1,0-1,1 0,0 0,-1-1,2-1,-1-1,0 0,1-1,0 0,-1-1,1 0,0-2,0 0,-1 0,1-1,17-6,109-9,-87 11,-33 4,-1 0,23-7,-37 8,-1-1,1 0,-1 0,0 0,0-1,0 0,0 0,0 0,-1 0,1-1,-1 0,5-6,-4 5,1-1,-1 1,1-1,0 2,0-1,0 1,1 0,0 0,-1 0,1 1,1 0,-1 1,9-3,21-9,-25 9,1 1,-1 0,15-2,53-16,-17 4,-54 15,-1 1,0-1,0-1,0 0,0 0,-1 0,0-1,0 0,0 0,0-1,-1 0,0 0,0-1,-1 1,1-1,-2 0,1-1,-1 1,0-1,0 0,-1 0,0 0,-1-1,3-13,-3 1,1 0,10-38,-8 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20:44:0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24575,'370'0'0,"-357"1"0,1 0 0,-1 1 0,-1 1 0,21 7 0,-19-6 0,0 0 0,1-1 0,22 2 0,12-3 0,67 6 0,-76-4-682,63-1-1,-83-4-6143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20:44:1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24575,'1476'0'0,"-1453"1"0,37 7 0,21 1 0,-47-8 0,0-2 0,0 0 0,0-3 0,-1 0 0,37-11 0,-24 2-1365,-35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5:46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75 24575,'-1'1'0,"1"0"0,0 1 0,-1-1 0,1 0 0,-1 0 0,0 1 0,1-1 0,-1 0 0,0 0 0,1 0 0,-1 0 0,0 0 0,0 0 0,0 0 0,0 0 0,0 0 0,0 0 0,0 0 0,-1-1 0,1 1 0,-2 0 0,-9 8 0,12-8 0,0-1 0,0 0 0,0 1 0,1-1 0,-1 0 0,0 1 0,0-1 0,0 0 0,1 0 0,-1 1 0,0-1 0,0 0 0,1 0 0,-1 0 0,0 1 0,1-1 0,-1 0 0,0 0 0,1 0 0,-1 0 0,0 0 0,1 0 0,-1 1 0,0-1 0,1 0 0,-1 0 0,0 0 0,1 0 0,-1 0 0,0 0 0,1 0 0,-1-1 0,1 1 0,0 0 0,0 1 0,0-1 0,0 0 0,0 0 0,0 0 0,0 0 0,0 0 0,0-1 0,0 1 0,0 0 0,0 0 0,0-1 0,2 0 0,18-29 0,-16 22 0,0-1 0,0 1 0,4-11 0,-2 2 0,-4 9-26,0-2 134,-3 15-1555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6:1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9 24575,'-4'-2'0,"9"0"0,9-2 0,-32 4 0,13 0 0,24 0 0,4 0 0,-10-1 0,0 1 0,0 1 0,0 0 0,17 3 0,12 10 120,-39-13-255,1 0 0,-1 1 0,0-1 0,0 1 0,0 0 0,0 0 0,0 0 0,0 1 0,-1-1 0,4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6:19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24575,'4'-16'0,"-4"16"0,0 0 0,0 0 0,0 1 0,0-1 0,0 0 0,0 0 0,0 0 0,1 0 0,-1 1 0,0-1 0,0 0 0,0 0 0,0 0 0,0 0 0,1 1 0,-1-1 0,0 0 0,0 0 0,0 0 0,0 0 0,1 0 0,-1 0 0,0 0 0,0 0 0,0 0 0,1 1 0,-1-1 0,0 0 0,0 0 0,1 0 0,-1 0 0,0 0 0,0 0 0,0 0 0,1 0 0,-1-1 0,0 1 0,0 0 0,0 0 0,1 0 0,-1 0 0,0 0 0,0 0 0,0 0 0,1 0 0,-1 0 0,0-1 0,0 1 0,0 0 0,0 0 0,0 0 0,1 0 0,-1-1 0,0 1 0,0 0 0,0 0 0,0 0 0,0-1 0,0 1 0,0 0 0,0 0 0,0 0 0,1-1 0,-1 1 0,0 0 0,0 0 0,0 0 0,0-1 0,20 30 0,11 23 0,-28-46 0,-1 0 0,0 1 0,0-1 0,-1 0 0,0 1 0,0-1 0,-1 1 0,1-1 0,-1 0 0,-1 1 0,0 8 0,-2-6 0,-1-8 0,-5-12 0,-37-85 0,45 95-36,1 1 0,0 0 0,0-1 1,0 1-1,-1 0 0,1 0 0,0-1 0,-1 1 0,1 0 0,0 0 0,-1-1 0,1 1 0,0 0 0,-1 0 0,1 0 0,0 0 0,-1 0 1,1-1-1,-1 1 0,1 0 0,0 0 0,-1 0 0,1 0 0,0 0 0,-1 0 0,1 0 0,-1 0 0,1 0 0,0 1 0,-1-1 0,1 0 1,-1 0-1,1 0 0,0 0 0,-1 1 0,1-1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6:34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0 173 24575,'8'-31'0,"-8"30"0,0-1 0,1 1 0,-1-1 0,0 1 0,1-1 0,0 1 0,-1-1 0,1 1 0,0 0 0,-1-1 0,1 1 0,0 0 0,0-1 0,0 1 0,2-2 0,-2 3 0,-1 0 0,0 0 0,0-1 0,0 1 0,0 0 0,1 0 0,-1 0 0,0 0 0,0 0 0,1 0 0,-1 0 0,0 0 0,0 0 0,0 0 0,1 0 0,-1 0 0,0 0 0,0 0 0,0 0 0,1 0 0,-1 0 0,0 0 0,0 0 0,1 0 0,-1 0 0,0 0 0,0 0 0,0 0 0,1 1 0,-1-1 0,0 0 0,0 0 0,0 0 0,0 0 0,1 1 0,-1 0 0,1 0 0,-1 0 0,1 0 0,-1 0 0,0 0 0,0 0 0,1 0 0,-1 0 0,0 0 0,0 1 0,0-1 0,0 1 0,0 8 0,1-7 0,-1 0 0,0-1 0,0 1 0,0-1 0,0 1 0,0-1 0,-1 1 0,1-1 0,-1 1 0,-1 3 0,3-29 0,0 7 0,-1 14 0,0-1 0,0 1 0,0 0 0,0-1 0,1 1 0,-1-1 0,1 1 0,-1 0 0,1-1 0,0 1 0,0 0 0,1-3 0,-1 5 0,-1 0 0,0 0 0,0 1 0,1-1 0,-1 0 0,0 0 0,0 1 0,1-1 0,-1 0 0,0 0 0,0 1 0,1-1 0,-1 0 0,0 1 0,0-1 0,0 0 0,0 1 0,0-1 0,0 0 0,1 1 0,-1-1 0,0 0 0,0 1 0,0-1 0,0 0 0,0 1 0,0-1 0,0 0 0,0 1 0,-1-1 0,1 0 0,0 1 0,1 16 0,-1-12 0,0-3 0,0 0 0,1-1 0,-1 1 0,0 0 0,0 0 0,-1 0 0,1 0 0,0 0 0,-1-1 0,1 1 0,-1 0 0,1 0 0,-1-1 0,-2 4 0,9-28 0,-5 20 0,0 1 0,0-1 0,-1 1 0,1-1 0,-1 0 0,1-5 0,-1 8 0,0 0 0,0 0 0,-1 0 0,1 0 0,0 0 0,0 0 0,0 0 0,0 0 0,0 0 0,0 0 0,0 0 0,0 0 0,0 0 0,0 0 0,0 0 0,0 0 0,0 0 0,0 0 0,-1 15 0,-1 5 0,1-20 0,0-11 0,5-92 0,-3 100 0,0 8 0,3 7 0,-2-10 0,0-7 0,-2 3 0,0 0 0,0-1 0,-1 1 0,1 0 0,-1 0 0,0 0 0,0-1 0,0 1 0,0 0 0,0 0 0,0 0 0,-3-3 0,-4-9 0,3 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7:21.2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40 24575,'0'-4'0,"-2"-14"0,2 18 0,0 0 0,0-1 0,-1 1 0,1-1 0,0 1 0,-1-1 0,1 1 0,0 0 0,-1-1 0,1 1 0,0 0 0,-1-1 0,1 1 0,0 0 0,-1 0 0,1-1 0,-1 1 0,1 0 0,-1 0 0,1 0 0,-1 0 0,1-1 0,-1 1 0,1 0 0,-1 0 0,1 0 0,-1 0 0,1 0 0,-1 0 0,1 0 0,-1 0 0,1 1 0,-1-1 0,1 0 0,-1 0 0,1 0 0,0 0 0,0 0 0,0 0 0,0 0 0,0 0 0,0 0 0,-1 0 0,1 0 0,0 0 0,0 0 0,0 0 0,0 0 0,0 1 0,0-1 0,-1 0 0,1 0 0,0 0 0,0 0 0,0 0 0,0 0 0,0 0 0,0 0 0,0 1 0,0-1 0,0 0 0,0 0 0,-1 0 0,1 0 0,0 0 0,0 1 0,0-1 0,0 0 0,0 0 0,0 0 0,0 0 0,0 0 0,0 0 0,0 1 0,0-1 0,0 0 0,0 0 0,1 0 0,4 8 0,9 5 0,-14-13 3,0 0-1,1 1 1,-1-1-1,1 0 1,-1 0-1,1 1 1,-1-1-1,1 0 1,0 0-1,-1 0 1,1 0-1,-1 0 1,1 0-1,-1 0 1,1 0-1,-1 0 1,1 0-1,-1 0 1,1 0-1,0 0 1,-1 0-1,1 0 1,-1 0-1,1-1 1,-1 1-1,1 0 1,-1 0-1,1-1 1,-1 1-1,1 0 1,-1-1-1,0 1 1,1-1-1,-1 1 1,1 0-1,-1-1 1,0 1-1,0-1 1,1 1-1,-1-1 1,0 1-1,0-1 0,1 1 1,-1-1-1,0 1 1,0-1-1,0 0 1,1 0-81,-1-1 0,1 1 0,-1 0-1,1-1 1,-1 1 0,0 0 0,0-1 0,0 1 0,0-1-1,0 1 1,0 0 0,0-1 0,0 1 0,0-1 0,0 1-1,-1 0 1,1-1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0:17:26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24575,'2'0'0,"-1"1"0,0-1 0,0 0 0,0 1 0,0-1 0,0 0 0,1 1 0,-1-1 0,0 1 0,0 0 0,0-1 0,0 1 0,-1 0 0,1 0 0,0 0 0,0-1 0,0 1 0,0 0 0,-1 0 0,1 0 0,-1 0 0,1 0 0,0 1 0,-1-1 0,0 0 0,1 0 0,-1 0 0,0 0 0,1 2 0,4 9 0,-18-36 0,-12-18 0,22 39-91,0 0 0,0 0 0,0 0 0,0 1 0,0 0 0,-1-1 0,1 1 0,-1 0 0,0 1 0,1-1 0,-1 1 0,0 0 0,0-1 0,-4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3:18:4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19 24575,'-68'-8'0,"3"0"0,48 7 0,-5 0 0,0 1 0,0 1 0,0 0 0,-35 8 0,52-8 0,1 0 0,-1 1 0,1-1 0,0 1 0,0 0 0,0 0 0,0 0 0,0 0 0,0 1 0,0 0 0,1 0 0,-1 0 0,1 0 0,0 0 0,0 1 0,0-1 0,0 1 0,1 0 0,0 0 0,-1 0 0,1 0 0,1 0 0,-1 0 0,1 0 0,-1 1 0,1-1 0,1 1 0,-2 7 0,-4 57 0,-3 66 0,8-109 0,0-15 0,1 1 0,0 0 0,1 0 0,2 13 0,-2-23 0,0 1 0,-1 0 0,1-1 0,0 1 0,0 0 0,1-1 0,-1 1 0,0-1 0,1 0 0,0 0 0,-1 1 0,1-1 0,0 0 0,0 0 0,0 0 0,0-1 0,1 1 0,-1 0 0,0-1 0,1 0 0,-1 1 0,5 0 0,8 4 0,1-2 0,0 0 0,0-1 0,28 2 0,-37-4 0,0-1 0,-1 0 0,1-1 0,-1 0 0,1 0 0,-1 0 0,1-1 0,-1 1 0,0-2 0,0 1 0,0-1 0,0 0 0,0 0 0,8-6 0,38-44 0,-24 23 0,-8 12 0,-15 15 0,-1-1 0,0 1 0,0-1 0,0 0 0,0-1 0,4-6 0,-4 5 0,1 0 0,-1 1 0,1-1 0,0 1 0,0 1 0,10-8 0,-11 9 0,-1 1 0,1-1 0,-1 0 0,1 0 0,-1 0 0,0 0 0,0-1 0,-1 1 0,1-1 0,-1 0 0,1 0 0,-1 0 0,0 0 0,-1 0 0,1 0 0,-1 0 0,2-9 0,1-44 79,2-18-1523,-4 60-5382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13:18:4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468 135 24575,'-2'-5'0,"0"1"0,0 0 0,0 0 0,-1 0 0,1 0 0,-1 0 0,0 1 0,0-1 0,0 1 0,-1 0 0,1 0 0,-7-4 0,-1-3 0,3 2 0,-1 1 0,0 1 0,0-1 0,-1 1 0,0 1 0,0 0 0,0 0 0,0 1 0,-1 1 0,0 0 0,-16-3 0,3 2 0,-1 2 0,0 0 0,1 2 0,-28 3 0,46-2 0,-1 0 0,1 0 0,0 0 0,0 1 0,0 0 0,0 0 0,0 1 0,1 0 0,-1 0 0,1 0 0,0 1 0,-1-1 0,2 1 0,-1 1 0,0-1 0,1 0 0,0 1 0,0 0 0,-6 9 0,8-9 0,-1 0 0,1 0 0,-1 0 0,2 0 0,-1 0 0,0 1 0,1-1 0,0 0 0,0 1 0,1-1 0,0 1 0,-1-1 0,2 1 0,-1-1 0,1 1 0,0-1 0,0 1 0,0-1 0,1 0 0,0 1 0,0-1 0,5 8 0,3 5 0,0-1 0,2-1 0,0 0 0,1-1 0,15 15 0,-19-23 0,0 1 0,1-1 0,-1 0 0,1-1 0,1 0 0,-1-1 0,1 0 0,0-1 0,22 6 0,-14-5 0,9 1 0,34 5 0,-55-10 0,1-1 0,0 0 0,-1 0 0,1 0 0,-1-1 0,1 0 0,-1 0 0,1-1 0,11-5 0,-16 6 0,0 0 0,-1-1 0,1 0 0,-1 0 0,0 0 0,1 0 0,-1 0 0,0 0 0,0 0 0,0-1 0,0 1 0,-1-1 0,1 1 0,-1-1 0,3-5 0,10-49 0,-12 48 0,-1 0 0,2 0 0,-1 0 0,7-16 0,-4 16-227,0 0-1,-1 0 1,-1 0-1,0-1 1,2-9-1,-2 4-6598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70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45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84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68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5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Text Encoder war ein simples MLP mit insgesamt 3 Linear </a:t>
            </a:r>
            <a:r>
              <a:rPr lang="de-DE" dirty="0" err="1"/>
              <a:t>Layarn</a:t>
            </a:r>
            <a:r>
              <a:rPr lang="de-DE" dirty="0"/>
              <a:t> (2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eine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)</a:t>
            </a:r>
          </a:p>
          <a:p>
            <a:r>
              <a:rPr lang="de-DE" dirty="0"/>
              <a:t>Nach den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haben wir eine je eine Dropout Layer mit 50% Dropout und eine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Trainiert wurde das ganze mit den gleichen Hyperparametersettings wie beim </a:t>
            </a:r>
            <a:r>
              <a:rPr lang="de-DE" dirty="0" err="1"/>
              <a:t>Iamge</a:t>
            </a:r>
            <a:r>
              <a:rPr lang="de-DE" dirty="0"/>
              <a:t> Encoder</a:t>
            </a:r>
          </a:p>
          <a:p>
            <a:r>
              <a:rPr lang="de-DE" dirty="0"/>
              <a:t>Es wurde verschiedene </a:t>
            </a:r>
            <a:r>
              <a:rPr lang="de-DE" dirty="0" err="1"/>
              <a:t>größe</a:t>
            </a:r>
            <a:r>
              <a:rPr lang="de-DE" dirty="0"/>
              <a:t> für die Hidden Size getestet</a:t>
            </a:r>
          </a:p>
          <a:p>
            <a:r>
              <a:rPr lang="de-DE" dirty="0"/>
              <a:t>Vergleich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1000 </a:t>
            </a:r>
            <a:r>
              <a:rPr lang="de-DE" dirty="0" err="1"/>
              <a:t>vs</a:t>
            </a:r>
            <a:r>
              <a:rPr lang="de-DE" dirty="0"/>
              <a:t> 10000 umgerechnet auf Model </a:t>
            </a:r>
            <a:r>
              <a:rPr lang="de-DE" dirty="0" err="1"/>
              <a:t>parameter</a:t>
            </a:r>
            <a:r>
              <a:rPr lang="de-DE" dirty="0"/>
              <a:t>: 2,6 </a:t>
            </a:r>
            <a:r>
              <a:rPr lang="de-DE" dirty="0" err="1"/>
              <a:t>mio</a:t>
            </a:r>
            <a:r>
              <a:rPr lang="de-DE" dirty="0"/>
              <a:t> vs116 </a:t>
            </a:r>
            <a:r>
              <a:rPr lang="de-DE" dirty="0" err="1"/>
              <a:t>mio</a:t>
            </a:r>
            <a:r>
              <a:rPr lang="de-DE" dirty="0"/>
              <a:t> -&gt; Val </a:t>
            </a:r>
            <a:r>
              <a:rPr lang="de-DE" dirty="0" err="1"/>
              <a:t>Accuracy</a:t>
            </a:r>
            <a:r>
              <a:rPr lang="de-DE" dirty="0"/>
              <a:t> 77 </a:t>
            </a:r>
            <a:r>
              <a:rPr lang="de-DE" dirty="0" err="1"/>
              <a:t>vs</a:t>
            </a:r>
            <a:r>
              <a:rPr lang="de-DE" dirty="0"/>
              <a:t> 88 auf </a:t>
            </a:r>
            <a:r>
              <a:rPr lang="de-DE" dirty="0" err="1"/>
              <a:t>Mints</a:t>
            </a:r>
            <a:r>
              <a:rPr lang="de-DE" dirty="0"/>
              <a:t> mit Original Labeln -&gt; </a:t>
            </a:r>
            <a:r>
              <a:rPr lang="de-DE" dirty="0" err="1"/>
              <a:t>trainingszeit</a:t>
            </a:r>
            <a:r>
              <a:rPr lang="de-DE" dirty="0"/>
              <a:t> wesentlich länger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51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Simple Form eines </a:t>
            </a:r>
            <a:r>
              <a:rPr lang="de-DE" dirty="0" err="1"/>
              <a:t>Fusionmodels</a:t>
            </a:r>
            <a:r>
              <a:rPr lang="de-DE" dirty="0"/>
              <a:t>.</a:t>
            </a:r>
          </a:p>
          <a:p>
            <a:r>
              <a:rPr lang="de-DE" dirty="0"/>
              <a:t>Umsetzung durch  </a:t>
            </a:r>
            <a:r>
              <a:rPr lang="de-DE" dirty="0" err="1"/>
              <a:t>Concatenation</a:t>
            </a:r>
            <a:endParaRPr lang="de-DE" dirty="0"/>
          </a:p>
          <a:p>
            <a:r>
              <a:rPr lang="de-DE" dirty="0"/>
              <a:t>Andere Modelle denkbar zum Beispiel Gated Multimodal Fusion, Early Fusion etc.</a:t>
            </a:r>
          </a:p>
          <a:p>
            <a:r>
              <a:rPr lang="de-DE" dirty="0"/>
              <a:t>Auf dem Fusion </a:t>
            </a:r>
            <a:r>
              <a:rPr lang="de-DE" dirty="0" err="1"/>
              <a:t>head</a:t>
            </a:r>
            <a:r>
              <a:rPr lang="de-DE" dirty="0"/>
              <a:t> wurden keine weiteren Experimente durchgeführt, da zum einen der </a:t>
            </a:r>
            <a:r>
              <a:rPr lang="de-DE" dirty="0" err="1"/>
              <a:t>forward</a:t>
            </a:r>
            <a:r>
              <a:rPr lang="de-DE" dirty="0"/>
              <a:t> pass recht lange dauert und zum anderen das Modell alle </a:t>
            </a:r>
            <a:r>
              <a:rPr lang="de-DE" dirty="0" err="1"/>
              <a:t>parameter</a:t>
            </a:r>
            <a:r>
              <a:rPr lang="de-DE" dirty="0"/>
              <a:t> in den Speicher lädt und 4 </a:t>
            </a:r>
            <a:r>
              <a:rPr lang="de-DE" dirty="0" err="1"/>
              <a:t>gb</a:t>
            </a:r>
            <a:r>
              <a:rPr lang="de-DE" dirty="0"/>
              <a:t> </a:t>
            </a:r>
            <a:r>
              <a:rPr lang="de-DE" dirty="0" err="1"/>
              <a:t>vram</a:t>
            </a:r>
            <a:r>
              <a:rPr lang="de-DE" dirty="0"/>
              <a:t> hier bei </a:t>
            </a:r>
            <a:r>
              <a:rPr lang="de-DE" dirty="0" err="1"/>
              <a:t>ner</a:t>
            </a:r>
            <a:r>
              <a:rPr lang="de-DE" dirty="0"/>
              <a:t> Batch Size von 4 schon ausgeschöpft sind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93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8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16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12.xml"/><Relationship Id="rId3" Type="http://schemas.openxmlformats.org/officeDocument/2006/relationships/image" Target="../media/image25.png"/><Relationship Id="rId7" Type="http://schemas.openxmlformats.org/officeDocument/2006/relationships/customXml" Target="../ink/ink9.xm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customXml" Target="../ink/ink10.xml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pl1/DataChallenge/tree/mai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50.png"/><Relationship Id="rId4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i.com/blog/new-and-improved-embedding-model" TargetMode="Externa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861221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Corpus </a:t>
            </a:r>
            <a:r>
              <a:rPr lang="en-US" sz="3600" dirty="0" err="1"/>
              <a:t>Nummorum</a:t>
            </a:r>
            <a:r>
              <a:rPr lang="en-US" sz="3600" dirty="0"/>
              <a:t> (CN) Data Challenge </a:t>
            </a:r>
            <a:r>
              <a:rPr lang="en-US" sz="3600" dirty="0" err="1"/>
              <a:t>Abschlusspräsentation</a:t>
            </a:r>
            <a:endParaRPr lang="en-US" sz="3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78B3B9-7218-6FE4-637B-0A2833C9207E}"/>
              </a:ext>
            </a:extLst>
          </p:cNvPr>
          <p:cNvSpPr txBox="1"/>
          <p:nvPr/>
        </p:nvSpPr>
        <p:spPr>
          <a:xfrm>
            <a:off x="1700185" y="3701143"/>
            <a:ext cx="58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</a:rPr>
              <a:t>Bastian Rothenburger, Garegin </a:t>
            </a:r>
            <a:r>
              <a:rPr lang="en-US" sz="1200" dirty="0" err="1">
                <a:solidFill>
                  <a:srgbClr val="263238"/>
                </a:solidFill>
                <a:latin typeface="Source Sans Pro"/>
                <a:ea typeface="Source Sans Pro"/>
              </a:rPr>
              <a:t>Ktoian</a:t>
            </a: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</a:rPr>
              <a:t> </a:t>
            </a:r>
          </a:p>
          <a:p>
            <a:endParaRPr lang="de-DE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775B-EDA9-CAAA-F0B5-2FA4FBDF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Text Encoder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2B79-4A10-A499-AD96-29D24813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223756" cy="3573600"/>
          </a:xfrm>
        </p:spPr>
        <p:txBody>
          <a:bodyPr/>
          <a:lstStyle/>
          <a:p>
            <a:r>
              <a:rPr lang="de-DE" sz="2000" dirty="0"/>
              <a:t>Gleiche Beschreibung für Münztypen d.h. nur ein Sample pro Klasse =&gt;Problematisch für Validierung und Robustheit</a:t>
            </a:r>
          </a:p>
          <a:p>
            <a:r>
              <a:rPr lang="de-DE" sz="2000" dirty="0"/>
              <a:t>Lösung: Jeweils 10 synthetische Labels mit GPT4 für Validierungs- und Trainingsdatensatz erstellen</a:t>
            </a:r>
          </a:p>
          <a:p>
            <a:r>
              <a:rPr lang="de-DE" sz="2000" dirty="0"/>
              <a:t>Teurer als erwartet: ca. 3500 alternative Beschreibungen für 25€ mit GPT4</a:t>
            </a:r>
          </a:p>
          <a:p>
            <a:pPr marL="76200" indent="0">
              <a:buNone/>
            </a:pPr>
            <a:r>
              <a:rPr lang="de-DE" sz="2000" dirty="0"/>
              <a:t>=&gt;Anwendung der synthetischen Labels auf die Types beschränkt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E1B41-C561-D15A-2072-E736DFC7A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478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318E-5B2E-F520-EEEE-1032C82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60" y="128823"/>
            <a:ext cx="7571700" cy="702600"/>
          </a:xfrm>
        </p:spPr>
        <p:txBody>
          <a:bodyPr/>
          <a:lstStyle/>
          <a:p>
            <a:r>
              <a:rPr lang="de-DE" dirty="0"/>
              <a:t>2 Synthetische Daten mithilfe von </a:t>
            </a:r>
            <a:r>
              <a:rPr lang="de-DE" dirty="0" err="1"/>
              <a:t>ChatGPT</a:t>
            </a:r>
            <a:r>
              <a:rPr lang="de-DE" dirty="0"/>
              <a:t> (API und GPT4)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B060-DE2F-FDB6-C168-077B80371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C9C47-73AC-FE13-821A-1F752FEC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42" y="1441470"/>
            <a:ext cx="7953716" cy="3701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86D54-00D4-EFCD-1B4C-AF6449D54C7E}"/>
              </a:ext>
            </a:extLst>
          </p:cNvPr>
          <p:cNvSpPr txBox="1"/>
          <p:nvPr/>
        </p:nvSpPr>
        <p:spPr>
          <a:xfrm>
            <a:off x="532149" y="983131"/>
            <a:ext cx="671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This is a description of a historical coin: "{</a:t>
            </a:r>
            <a:r>
              <a:rPr lang="en-GB" sz="1000" b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description</a:t>
            </a:r>
            <a:r>
              <a:rPr lang="en-GB" sz="1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}". Please find me an alternative formulation of the same description. </a:t>
            </a:r>
          </a:p>
          <a:p>
            <a:r>
              <a:rPr lang="en-GB" sz="10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Please keep the description very similar</a:t>
            </a:r>
          </a:p>
        </p:txBody>
      </p:sp>
    </p:spTree>
    <p:extLst>
      <p:ext uri="{BB962C8B-B14F-4D97-AF65-F5344CB8AC3E}">
        <p14:creationId xmlns:p14="http://schemas.microsoft.com/office/powerpoint/2010/main" val="367726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775B-EDA9-CAAA-F0B5-2FA4FBDF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Text Encoder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E1B41-C561-D15A-2072-E736DFC7A3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F573A-43C8-A6FB-3821-22818002ED69}"/>
              </a:ext>
            </a:extLst>
          </p:cNvPr>
          <p:cNvSpPr/>
          <p:nvPr/>
        </p:nvSpPr>
        <p:spPr>
          <a:xfrm>
            <a:off x="301467" y="1820188"/>
            <a:ext cx="214859" cy="168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Text Embedding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0DFB8-2330-1B8B-BE0C-BF86D98BB762}"/>
              </a:ext>
            </a:extLst>
          </p:cNvPr>
          <p:cNvSpPr/>
          <p:nvPr/>
        </p:nvSpPr>
        <p:spPr>
          <a:xfrm>
            <a:off x="1768530" y="1792410"/>
            <a:ext cx="214859" cy="1711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First </a:t>
            </a:r>
            <a:r>
              <a:rPr lang="de-DE" dirty="0" err="1">
                <a:solidFill>
                  <a:schemeClr val="tx1"/>
                </a:solidFill>
              </a:rPr>
              <a:t>hidden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A873B9-04DE-94B3-551D-56E49085EAA9}"/>
              </a:ext>
            </a:extLst>
          </p:cNvPr>
          <p:cNvSpPr/>
          <p:nvPr/>
        </p:nvSpPr>
        <p:spPr>
          <a:xfrm>
            <a:off x="4808901" y="1010718"/>
            <a:ext cx="214859" cy="3302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Second </a:t>
            </a:r>
            <a:r>
              <a:rPr lang="de-DE" dirty="0" err="1">
                <a:solidFill>
                  <a:schemeClr val="tx1"/>
                </a:solidFill>
              </a:rPr>
              <a:t>hidden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6F6B6-50BB-8AFC-C561-9D52B3D7A46E}"/>
              </a:ext>
            </a:extLst>
          </p:cNvPr>
          <p:cNvSpPr/>
          <p:nvPr/>
        </p:nvSpPr>
        <p:spPr>
          <a:xfrm>
            <a:off x="7849272" y="1821570"/>
            <a:ext cx="214859" cy="1682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Classification Layer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D2B72A-45C6-7575-CFC1-BC1017BAE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689" y="2161055"/>
            <a:ext cx="1163148" cy="9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99DD918-1879-4411-396A-A85E3749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60" y="2161055"/>
            <a:ext cx="1163148" cy="9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ABE00-FD0F-6DC2-C864-4D081CA413A8}"/>
              </a:ext>
            </a:extLst>
          </p:cNvPr>
          <p:cNvSpPr txBox="1"/>
          <p:nvPr/>
        </p:nvSpPr>
        <p:spPr>
          <a:xfrm>
            <a:off x="-31289" y="368842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[1, 1536]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748A8-B3C4-34CD-D5F0-5C3750515F66}"/>
              </a:ext>
            </a:extLst>
          </p:cNvPr>
          <p:cNvSpPr txBox="1"/>
          <p:nvPr/>
        </p:nvSpPr>
        <p:spPr>
          <a:xfrm>
            <a:off x="1237002" y="368842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[1536, 10000]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88260-F2D8-B611-80ED-FBD4FCFB913C}"/>
              </a:ext>
            </a:extLst>
          </p:cNvPr>
          <p:cNvSpPr txBox="1"/>
          <p:nvPr/>
        </p:nvSpPr>
        <p:spPr>
          <a:xfrm>
            <a:off x="4227680" y="444207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[10000, 10000]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F4840-AC2C-34A1-A508-4566352AE561}"/>
              </a:ext>
            </a:extLst>
          </p:cNvPr>
          <p:cNvSpPr txBox="1"/>
          <p:nvPr/>
        </p:nvSpPr>
        <p:spPr>
          <a:xfrm>
            <a:off x="7197519" y="3688421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[10000, Classes]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96C40A-AA88-E7AB-0871-DE8DD9F62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53" y="2030749"/>
            <a:ext cx="1020172" cy="108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94E48F-8CCF-02DE-9613-3CE3AC28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824" y="2030749"/>
            <a:ext cx="1020172" cy="1082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00ECEB-630F-7548-9611-5BC6CF88DB8C}"/>
              </a:ext>
            </a:extLst>
          </p:cNvPr>
          <p:cNvSpPr txBox="1"/>
          <p:nvPr/>
        </p:nvSpPr>
        <p:spPr>
          <a:xfrm>
            <a:off x="2314569" y="172297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Dropout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B11C87-4269-4989-6CC6-E0B483F89A18}"/>
              </a:ext>
            </a:extLst>
          </p:cNvPr>
          <p:cNvSpPr txBox="1"/>
          <p:nvPr/>
        </p:nvSpPr>
        <p:spPr>
          <a:xfrm>
            <a:off x="3732977" y="172297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ReLu</a:t>
            </a:r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CFB3E-080F-144C-1B68-ABC5D4691CEC}"/>
              </a:ext>
            </a:extLst>
          </p:cNvPr>
          <p:cNvSpPr txBox="1"/>
          <p:nvPr/>
        </p:nvSpPr>
        <p:spPr>
          <a:xfrm>
            <a:off x="6778559" y="172297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ReLu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2AD504-89E3-6DDE-E821-973467379005}"/>
              </a:ext>
            </a:extLst>
          </p:cNvPr>
          <p:cNvSpPr txBox="1"/>
          <p:nvPr/>
        </p:nvSpPr>
        <p:spPr>
          <a:xfrm>
            <a:off x="5380952" y="172297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Dropout</a:t>
            </a:r>
            <a:endParaRPr lang="en-GB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B800B6-C8CA-EB79-69C5-5B628E33C82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16326" y="2648247"/>
            <a:ext cx="1252204" cy="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83E-1284-A024-723C-8FE4F57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Fusion Modell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8B2A-8EA8-7BE8-FBB8-3B537AF642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713F8-4F70-F841-61AF-2E35EDA35324}"/>
              </a:ext>
            </a:extLst>
          </p:cNvPr>
          <p:cNvSpPr/>
          <p:nvPr/>
        </p:nvSpPr>
        <p:spPr>
          <a:xfrm>
            <a:off x="2060447" y="999865"/>
            <a:ext cx="214859" cy="18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Text </a:t>
            </a:r>
            <a:r>
              <a:rPr lang="de-DE" dirty="0" err="1">
                <a:solidFill>
                  <a:schemeClr val="tx1"/>
                </a:solidFill>
              </a:rPr>
              <a:t>Reprsentation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700DD-38E3-179A-A290-DD13BF1D26DF}"/>
              </a:ext>
            </a:extLst>
          </p:cNvPr>
          <p:cNvSpPr/>
          <p:nvPr/>
        </p:nvSpPr>
        <p:spPr>
          <a:xfrm>
            <a:off x="2060447" y="2910475"/>
            <a:ext cx="214859" cy="1828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Vision </a:t>
            </a:r>
            <a:r>
              <a:rPr lang="de-DE" dirty="0" err="1">
                <a:solidFill>
                  <a:schemeClr val="tx1"/>
                </a:solidFill>
              </a:rPr>
              <a:t>Representation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1A161-2616-8B61-9154-B456FE250864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2275306" y="1914125"/>
            <a:ext cx="887305" cy="75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F3D8C8-99EC-D32D-412F-A83AF7592A0A}"/>
              </a:ext>
            </a:extLst>
          </p:cNvPr>
          <p:cNvCxnSpPr>
            <a:cxnSpLocks/>
            <a:stCxn id="8" idx="3"/>
            <a:endCxn id="15" idx="4"/>
          </p:cNvCxnSpPr>
          <p:nvPr/>
        </p:nvCxnSpPr>
        <p:spPr>
          <a:xfrm flipV="1">
            <a:off x="2275306" y="3025488"/>
            <a:ext cx="887305" cy="79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Or 14">
            <a:extLst>
              <a:ext uri="{FF2B5EF4-FFF2-40B4-BE49-F238E27FC236}">
                <a16:creationId xmlns:a16="http://schemas.microsoft.com/office/drawing/2014/main" id="{E386BE2C-4BA6-A17A-FC50-E6F17B90DDC7}"/>
              </a:ext>
            </a:extLst>
          </p:cNvPr>
          <p:cNvSpPr/>
          <p:nvPr/>
        </p:nvSpPr>
        <p:spPr>
          <a:xfrm>
            <a:off x="2970275" y="2669228"/>
            <a:ext cx="384671" cy="35626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E75BD2-0660-C595-6B54-907308F5BAA8}"/>
              </a:ext>
            </a:extLst>
          </p:cNvPr>
          <p:cNvSpPr/>
          <p:nvPr/>
        </p:nvSpPr>
        <p:spPr>
          <a:xfrm>
            <a:off x="447352" y="1323986"/>
            <a:ext cx="1102709" cy="1180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Text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Encoder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64BBEB-68E6-D14E-F7D9-F9F75BE27603}"/>
              </a:ext>
            </a:extLst>
          </p:cNvPr>
          <p:cNvSpPr/>
          <p:nvPr/>
        </p:nvSpPr>
        <p:spPr>
          <a:xfrm>
            <a:off x="447352" y="3234596"/>
            <a:ext cx="1102709" cy="1180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Image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Encoder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77D6B5-A437-FE87-B1B0-A030C7E6334B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1550061" y="1914125"/>
            <a:ext cx="51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3750-896F-8A2E-D09E-4D39605BEE1C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1550061" y="3824735"/>
            <a:ext cx="510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11211-1612-B3FF-7D3C-11B42168DC30}"/>
              </a:ext>
            </a:extLst>
          </p:cNvPr>
          <p:cNvSpPr txBox="1"/>
          <p:nvPr/>
        </p:nvSpPr>
        <p:spPr>
          <a:xfrm>
            <a:off x="1463196" y="4787479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 x [1, Classes]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14B07E-C4FD-D76B-7170-94FF3FCF6441}"/>
              </a:ext>
            </a:extLst>
          </p:cNvPr>
          <p:cNvSpPr/>
          <p:nvPr/>
        </p:nvSpPr>
        <p:spPr>
          <a:xfrm>
            <a:off x="4415914" y="1991522"/>
            <a:ext cx="214859" cy="1711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hidden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BF89F9-55F5-9109-DACE-F47EBEE03C24}"/>
              </a:ext>
            </a:extLst>
          </p:cNvPr>
          <p:cNvSpPr/>
          <p:nvPr/>
        </p:nvSpPr>
        <p:spPr>
          <a:xfrm>
            <a:off x="6211627" y="2136977"/>
            <a:ext cx="214859" cy="1420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hidden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B63B6E-EF42-7DF2-434C-D273662A2A8C}"/>
              </a:ext>
            </a:extLst>
          </p:cNvPr>
          <p:cNvSpPr/>
          <p:nvPr/>
        </p:nvSpPr>
        <p:spPr>
          <a:xfrm>
            <a:off x="8018488" y="2136977"/>
            <a:ext cx="214859" cy="1420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Classification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DA2C9B32-9E92-C9FA-6A03-D969757F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26" y="2374747"/>
            <a:ext cx="1163148" cy="9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11DA7736-9A80-540A-E64C-B46334DA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39" y="2374747"/>
            <a:ext cx="1163148" cy="9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96DD32E-15B9-BF88-6808-043636634A67}"/>
              </a:ext>
            </a:extLst>
          </p:cNvPr>
          <p:cNvSpPr txBox="1"/>
          <p:nvPr/>
        </p:nvSpPr>
        <p:spPr>
          <a:xfrm>
            <a:off x="3719276" y="3862200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 x Classes, 120]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2D2B56-DCB1-5426-C282-4A59A296A89E}"/>
              </a:ext>
            </a:extLst>
          </p:cNvPr>
          <p:cNvSpPr txBox="1"/>
          <p:nvPr/>
        </p:nvSpPr>
        <p:spPr>
          <a:xfrm>
            <a:off x="5829178" y="386220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[120, 120]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43C792-4E54-F53A-7E86-E16364FA9DBA}"/>
              </a:ext>
            </a:extLst>
          </p:cNvPr>
          <p:cNvSpPr txBox="1"/>
          <p:nvPr/>
        </p:nvSpPr>
        <p:spPr>
          <a:xfrm>
            <a:off x="7466121" y="386219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[120, Classes]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968F8E-3921-1B02-6C2B-F9F8E7874448}"/>
              </a:ext>
            </a:extLst>
          </p:cNvPr>
          <p:cNvSpPr txBox="1"/>
          <p:nvPr/>
        </p:nvSpPr>
        <p:spPr>
          <a:xfrm>
            <a:off x="5164247" y="199847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ReLu</a:t>
            </a:r>
            <a:endParaRPr lang="en-GB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CC0FD-C30B-CC25-73A4-40E64C188E9B}"/>
              </a:ext>
            </a:extLst>
          </p:cNvPr>
          <p:cNvSpPr txBox="1"/>
          <p:nvPr/>
        </p:nvSpPr>
        <p:spPr>
          <a:xfrm>
            <a:off x="7031324" y="199847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ReLu</a:t>
            </a:r>
            <a:endParaRPr lang="en-GB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02CB63-B8EC-A457-0DF5-0E14C82D9FDA}"/>
              </a:ext>
            </a:extLst>
          </p:cNvPr>
          <p:cNvCxnSpPr>
            <a:cxnSpLocks/>
          </p:cNvCxnSpPr>
          <p:nvPr/>
        </p:nvCxnSpPr>
        <p:spPr>
          <a:xfrm>
            <a:off x="3354946" y="2847358"/>
            <a:ext cx="1060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4F6CE4-14BB-344F-5EC2-0758BF40DBE9}"/>
              </a:ext>
            </a:extLst>
          </p:cNvPr>
          <p:cNvSpPr txBox="1"/>
          <p:nvPr/>
        </p:nvSpPr>
        <p:spPr>
          <a:xfrm>
            <a:off x="2562926" y="1914124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Concatenate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23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4F28-39AD-3E09-1DCB-09DD4D76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Encoder Ergebnisse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88C6-C205-F774-B5F9-2D47EFFB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1" y="1261700"/>
            <a:ext cx="4884318" cy="3573600"/>
          </a:xfrm>
        </p:spPr>
        <p:txBody>
          <a:bodyPr/>
          <a:lstStyle/>
          <a:p>
            <a:r>
              <a:rPr lang="de-DE" sz="2000" dirty="0"/>
              <a:t>Falsches </a:t>
            </a:r>
            <a:r>
              <a:rPr lang="de-DE" sz="2000" dirty="0" err="1"/>
              <a:t>Subset</a:t>
            </a:r>
            <a:r>
              <a:rPr lang="de-DE" sz="2000" dirty="0"/>
              <a:t> mit 78 Klassen</a:t>
            </a:r>
          </a:p>
          <a:p>
            <a:pPr lvl="1"/>
            <a:r>
              <a:rPr lang="de-DE" sz="2000" dirty="0"/>
              <a:t>Original Beschreibungen: </a:t>
            </a:r>
            <a:r>
              <a:rPr lang="de-DE" sz="2000" b="1" dirty="0"/>
              <a:t>91,74%</a:t>
            </a:r>
          </a:p>
          <a:p>
            <a:pPr lvl="1"/>
            <a:r>
              <a:rPr lang="de-DE" sz="2000" dirty="0"/>
              <a:t>Alternativ Beschreibungen: </a:t>
            </a:r>
            <a:r>
              <a:rPr lang="de-DE" sz="2000" b="1" dirty="0"/>
              <a:t>92,51%</a:t>
            </a:r>
          </a:p>
          <a:p>
            <a:r>
              <a:rPr lang="de-DE" sz="2000" dirty="0"/>
              <a:t>Richtiges </a:t>
            </a:r>
            <a:r>
              <a:rPr lang="de-DE" sz="2000" dirty="0" err="1"/>
              <a:t>Subset</a:t>
            </a:r>
            <a:r>
              <a:rPr lang="de-DE" sz="2000" dirty="0"/>
              <a:t> mit 95 Klassen</a:t>
            </a:r>
          </a:p>
          <a:p>
            <a:pPr lvl="1"/>
            <a:r>
              <a:rPr lang="de-DE" sz="2000" dirty="0"/>
              <a:t>Original Beschreibungen: </a:t>
            </a:r>
            <a:r>
              <a:rPr lang="de-DE" sz="2000" b="1" dirty="0"/>
              <a:t>86,84%</a:t>
            </a:r>
          </a:p>
          <a:p>
            <a:pPr lvl="1"/>
            <a:r>
              <a:rPr lang="de-DE" sz="2000" dirty="0"/>
              <a:t>Alternativ Beschreibungen: </a:t>
            </a:r>
            <a:r>
              <a:rPr lang="de-DE" sz="2000" b="1" dirty="0"/>
              <a:t>82,06%</a:t>
            </a:r>
          </a:p>
          <a:p>
            <a:pPr lvl="1"/>
            <a:endParaRPr lang="de-DE" dirty="0"/>
          </a:p>
          <a:p>
            <a:pPr marL="533400" lvl="1" indent="0">
              <a:buNone/>
            </a:pPr>
            <a:endParaRPr lang="de-DE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265A8-3324-F3E5-1398-367E74919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063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CBBB-CC00-C697-C427-778C84B9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für Types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FC37-2BFB-4C9D-E3A7-45E823FD2C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A6779D-151A-B913-6B1A-C28373924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88603"/>
              </p:ext>
            </p:extLst>
          </p:nvPr>
        </p:nvGraphicFramePr>
        <p:xfrm>
          <a:off x="1511917" y="1129677"/>
          <a:ext cx="6120165" cy="3670547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1011769">
                  <a:extLst>
                    <a:ext uri="{9D8B030D-6E8A-4147-A177-3AD203B41FA5}">
                      <a16:colId xmlns:a16="http://schemas.microsoft.com/office/drawing/2014/main" val="2057852571"/>
                    </a:ext>
                  </a:extLst>
                </a:gridCol>
                <a:gridCol w="1332991">
                  <a:extLst>
                    <a:ext uri="{9D8B030D-6E8A-4147-A177-3AD203B41FA5}">
                      <a16:colId xmlns:a16="http://schemas.microsoft.com/office/drawing/2014/main" val="3206169636"/>
                    </a:ext>
                  </a:extLst>
                </a:gridCol>
                <a:gridCol w="1830704">
                  <a:extLst>
                    <a:ext uri="{9D8B030D-6E8A-4147-A177-3AD203B41FA5}">
                      <a16:colId xmlns:a16="http://schemas.microsoft.com/office/drawing/2014/main" val="2197795002"/>
                    </a:ext>
                  </a:extLst>
                </a:gridCol>
                <a:gridCol w="1944701">
                  <a:extLst>
                    <a:ext uri="{9D8B030D-6E8A-4147-A177-3AD203B41FA5}">
                      <a16:colId xmlns:a16="http://schemas.microsoft.com/office/drawing/2014/main" val="3270440783"/>
                    </a:ext>
                  </a:extLst>
                </a:gridCol>
              </a:tblGrid>
              <a:tr h="88912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Multimodal</a:t>
                      </a:r>
                    </a:p>
                    <a:p>
                      <a:pPr algn="ctr"/>
                      <a:r>
                        <a:rPr lang="de-DE" sz="1200" b="1" dirty="0"/>
                        <a:t>Res18 Base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Multimodal</a:t>
                      </a:r>
                    </a:p>
                    <a:p>
                      <a:pPr algn="ctr"/>
                      <a:r>
                        <a:rPr lang="de-DE" sz="1200" b="1" dirty="0"/>
                        <a:t>Res101 Base</a:t>
                      </a:r>
                    </a:p>
                    <a:p>
                      <a:pPr algn="ctr"/>
                      <a:r>
                        <a:rPr lang="de-DE" sz="1200" b="1" dirty="0"/>
                        <a:t>Augments</a:t>
                      </a:r>
                    </a:p>
                    <a:p>
                      <a:pPr algn="ctr"/>
                      <a:r>
                        <a:rPr lang="de-DE" sz="1200" b="1" dirty="0"/>
                        <a:t>Hidden Size 12000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2038924"/>
                  </a:ext>
                </a:extLst>
              </a:tr>
              <a:tr h="268427">
                <a:tc gridSpan="2">
                  <a:txBody>
                    <a:bodyPr/>
                    <a:lstStyle/>
                    <a:p>
                      <a:endParaRPr lang="de-DE" sz="300" b="1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493768"/>
                  </a:ext>
                </a:extLst>
              </a:tr>
              <a:tr h="814536">
                <a:tc gridSpan="2">
                  <a:txBody>
                    <a:bodyPr/>
                    <a:lstStyle/>
                    <a:p>
                      <a:r>
                        <a:rPr lang="de-DE" sz="1400" b="0" dirty="0"/>
                        <a:t>Image </a:t>
                      </a:r>
                    </a:p>
                    <a:p>
                      <a:r>
                        <a:rPr lang="de-DE" sz="1400" b="0" dirty="0"/>
                        <a:t>Encoder </a:t>
                      </a:r>
                      <a:r>
                        <a:rPr lang="de-DE" sz="1400" b="0" dirty="0" err="1"/>
                        <a:t>only</a:t>
                      </a:r>
                      <a:endParaRPr lang="de-DE" sz="1400" b="0" dirty="0"/>
                    </a:p>
                    <a:p>
                      <a:r>
                        <a:rPr lang="de-DE" sz="1000" b="0" dirty="0"/>
                        <a:t>(Top5)</a:t>
                      </a:r>
                      <a:endParaRPr lang="en-GB" sz="1000" b="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81,03%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(97,68%)</a:t>
                      </a:r>
                      <a:endParaRPr lang="en-GB" sz="1000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82,45%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(98,19%)</a:t>
                      </a:r>
                      <a:endParaRPr lang="en-GB" sz="1000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529456"/>
                  </a:ext>
                </a:extLst>
              </a:tr>
              <a:tr h="814536">
                <a:tc gridSpan="2">
                  <a:txBody>
                    <a:bodyPr/>
                    <a:lstStyle/>
                    <a:p>
                      <a:r>
                        <a:rPr lang="de-DE" sz="1400" b="0" dirty="0"/>
                        <a:t>Text</a:t>
                      </a:r>
                    </a:p>
                    <a:p>
                      <a:r>
                        <a:rPr lang="de-DE" sz="1400" b="0" dirty="0"/>
                        <a:t>Encoder </a:t>
                      </a:r>
                      <a:r>
                        <a:rPr lang="de-DE" sz="1400" b="0" dirty="0" err="1"/>
                        <a:t>only</a:t>
                      </a:r>
                      <a:endParaRPr lang="de-DE" sz="14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dirty="0"/>
                        <a:t>(Top5)</a:t>
                      </a:r>
                      <a:endParaRPr lang="en-GB" sz="1000" b="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81,90%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(99,47%)</a:t>
                      </a:r>
                      <a:endParaRPr lang="en-GB" sz="1000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81,73%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(99,52%)</a:t>
                      </a:r>
                      <a:endParaRPr lang="en-GB" sz="1000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170697"/>
                  </a:ext>
                </a:extLst>
              </a:tr>
              <a:tr h="814536">
                <a:tc gridSpan="2">
                  <a:txBody>
                    <a:bodyPr/>
                    <a:lstStyle/>
                    <a:p>
                      <a:pPr algn="l"/>
                      <a:r>
                        <a:rPr lang="de-DE" b="1" dirty="0" err="1">
                          <a:ln>
                            <a:noFill/>
                          </a:ln>
                        </a:rPr>
                        <a:t>Accuracy</a:t>
                      </a:r>
                      <a:endParaRPr lang="de-DE" b="1" dirty="0">
                        <a:ln>
                          <a:noFill/>
                        </a:ln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dirty="0"/>
                        <a:t>(Top5)</a:t>
                      </a:r>
                      <a:endParaRPr lang="en-GB" sz="1000" b="0" dirty="0"/>
                    </a:p>
                    <a:p>
                      <a:pPr algn="l"/>
                      <a:endParaRPr lang="en-GB" b="1" dirty="0">
                        <a:ln>
                          <a:noFill/>
                        </a:ln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de-DE" dirty="0"/>
                        <a:t>Average Score</a:t>
                      </a:r>
                      <a:endParaRPr lang="en-GB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n>
                          <a:noFill/>
                        </a:ln>
                      </a:endParaRPr>
                    </a:p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84,41%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>
                          <a:ln>
                            <a:noFill/>
                          </a:ln>
                        </a:rPr>
                        <a:t>(99,55%)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  <a:p>
                      <a:pPr algn="r"/>
                      <a:endParaRPr lang="en-GB" dirty="0">
                        <a:ln>
                          <a:noFill/>
                        </a:ln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84,64%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(99,26%)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88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5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8B4F-4B86-962C-81B3-1D9F632D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Type Ergebnisse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1952-28F7-094F-EF35-7B29BB4BD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4FDA1D-E009-BAB9-078D-71E65692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022" y="1333194"/>
            <a:ext cx="4003362" cy="35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0E3E3D-C3F7-F6E3-6390-9A082405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0" y="1333194"/>
            <a:ext cx="4003362" cy="35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F1DC5-1775-B8B1-8858-EAA932D30B57}"/>
              </a:ext>
            </a:extLst>
          </p:cNvPr>
          <p:cNvSpPr txBox="1"/>
          <p:nvPr/>
        </p:nvSpPr>
        <p:spPr>
          <a:xfrm>
            <a:off x="1486271" y="1070097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Image Encoder </a:t>
            </a:r>
            <a:r>
              <a:rPr lang="de-DE" u="sng" dirty="0" err="1"/>
              <a:t>only</a:t>
            </a:r>
            <a:r>
              <a:rPr lang="de-DE" u="sng" dirty="0"/>
              <a:t> </a:t>
            </a:r>
            <a:endParaRPr lang="en-GB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8051C-83B5-F871-46C6-7E12A047AC2E}"/>
              </a:ext>
            </a:extLst>
          </p:cNvPr>
          <p:cNvSpPr txBox="1"/>
          <p:nvPr/>
        </p:nvSpPr>
        <p:spPr>
          <a:xfrm>
            <a:off x="5564172" y="1070097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Text Encoder </a:t>
            </a:r>
            <a:r>
              <a:rPr lang="de-DE" u="sng" dirty="0" err="1"/>
              <a:t>only</a:t>
            </a:r>
            <a:r>
              <a:rPr lang="de-DE" u="sng" dirty="0"/>
              <a:t> </a:t>
            </a:r>
            <a:endParaRPr lang="en-GB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2E52D5-AEDD-F3C2-C1AE-0347CF1F6F1A}"/>
                  </a:ext>
                </a:extLst>
              </p14:cNvPr>
              <p14:cNvContentPartPr/>
              <p14:nvPr/>
            </p14:nvContentPartPr>
            <p14:xfrm>
              <a:off x="2302724" y="3222944"/>
              <a:ext cx="177840" cy="17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2E52D5-AEDD-F3C2-C1AE-0347CF1F6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4084" y="3214304"/>
                <a:ext cx="1954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82F9E9-9D38-BDE1-C57D-62804DA692E0}"/>
                  </a:ext>
                </a:extLst>
              </p14:cNvPr>
              <p14:cNvContentPartPr/>
              <p14:nvPr/>
            </p14:nvContentPartPr>
            <p14:xfrm>
              <a:off x="6291884" y="3205304"/>
              <a:ext cx="18648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82F9E9-9D38-BDE1-C57D-62804DA692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82884" y="3196304"/>
                <a:ext cx="2041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03B316-EF43-AA25-DAEB-ABA739E7C5AA}"/>
                  </a:ext>
                </a:extLst>
              </p14:cNvPr>
              <p14:cNvContentPartPr/>
              <p14:nvPr/>
            </p14:nvContentPartPr>
            <p14:xfrm>
              <a:off x="712244" y="1620224"/>
              <a:ext cx="167040" cy="12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03B316-EF43-AA25-DAEB-ABA739E7C5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3244" y="1611584"/>
                <a:ext cx="184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258A7F-1ED6-2F8F-B226-169DA5937703}"/>
                  </a:ext>
                </a:extLst>
              </p14:cNvPr>
              <p14:cNvContentPartPr/>
              <p14:nvPr/>
            </p14:nvContentPartPr>
            <p14:xfrm>
              <a:off x="4696004" y="1597184"/>
              <a:ext cx="181080" cy="178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258A7F-1ED6-2F8F-B226-169DA59377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7004" y="1588544"/>
                <a:ext cx="1987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2F4FEC-3CEC-F869-42D8-C2DA360AB24C}"/>
                  </a:ext>
                </a:extLst>
              </p14:cNvPr>
              <p14:cNvContentPartPr/>
              <p14:nvPr/>
            </p14:nvContentPartPr>
            <p14:xfrm>
              <a:off x="2956484" y="3822704"/>
              <a:ext cx="560160" cy="51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2F4FEC-3CEC-F869-42D8-C2DA360AB2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8844" y="3786704"/>
                <a:ext cx="5958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78D9D4-F597-192A-D3AB-74DBEA1F0BE1}"/>
                  </a:ext>
                </a:extLst>
              </p14:cNvPr>
              <p14:cNvContentPartPr/>
              <p14:nvPr/>
            </p14:nvContentPartPr>
            <p14:xfrm>
              <a:off x="6964004" y="3852224"/>
              <a:ext cx="553320" cy="495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78D9D4-F597-192A-D3AB-74DBEA1F0B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46004" y="3816224"/>
                <a:ext cx="588960" cy="5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2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800F-AA81-6D4C-AC72-64F5987A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Ergebnisse für Mints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5F3C6-BC34-DE25-0B61-F1B6D791F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39200A-63CA-F457-2C00-4E4A5D6F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60355"/>
              </p:ext>
            </p:extLst>
          </p:nvPr>
        </p:nvGraphicFramePr>
        <p:xfrm>
          <a:off x="255649" y="1224676"/>
          <a:ext cx="8490527" cy="383540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545376">
                  <a:extLst>
                    <a:ext uri="{9D8B030D-6E8A-4147-A177-3AD203B41FA5}">
                      <a16:colId xmlns:a16="http://schemas.microsoft.com/office/drawing/2014/main" val="2057852571"/>
                    </a:ext>
                  </a:extLst>
                </a:gridCol>
                <a:gridCol w="657077">
                  <a:extLst>
                    <a:ext uri="{9D8B030D-6E8A-4147-A177-3AD203B41FA5}">
                      <a16:colId xmlns:a16="http://schemas.microsoft.com/office/drawing/2014/main" val="3206169636"/>
                    </a:ext>
                  </a:extLst>
                </a:gridCol>
                <a:gridCol w="974549">
                  <a:extLst>
                    <a:ext uri="{9D8B030D-6E8A-4147-A177-3AD203B41FA5}">
                      <a16:colId xmlns:a16="http://schemas.microsoft.com/office/drawing/2014/main" val="273100629"/>
                    </a:ext>
                  </a:extLst>
                </a:gridCol>
                <a:gridCol w="1002907">
                  <a:extLst>
                    <a:ext uri="{9D8B030D-6E8A-4147-A177-3AD203B41FA5}">
                      <a16:colId xmlns:a16="http://schemas.microsoft.com/office/drawing/2014/main" val="2379035152"/>
                    </a:ext>
                  </a:extLst>
                </a:gridCol>
                <a:gridCol w="1108479">
                  <a:extLst>
                    <a:ext uri="{9D8B030D-6E8A-4147-A177-3AD203B41FA5}">
                      <a16:colId xmlns:a16="http://schemas.microsoft.com/office/drawing/2014/main" val="753839937"/>
                    </a:ext>
                  </a:extLst>
                </a:gridCol>
                <a:gridCol w="1051208">
                  <a:extLst>
                    <a:ext uri="{9D8B030D-6E8A-4147-A177-3AD203B41FA5}">
                      <a16:colId xmlns:a16="http://schemas.microsoft.com/office/drawing/2014/main" val="2560270690"/>
                    </a:ext>
                  </a:extLst>
                </a:gridCol>
                <a:gridCol w="1054421">
                  <a:extLst>
                    <a:ext uri="{9D8B030D-6E8A-4147-A177-3AD203B41FA5}">
                      <a16:colId xmlns:a16="http://schemas.microsoft.com/office/drawing/2014/main" val="2850810266"/>
                    </a:ext>
                  </a:extLst>
                </a:gridCol>
                <a:gridCol w="1048255">
                  <a:extLst>
                    <a:ext uri="{9D8B030D-6E8A-4147-A177-3AD203B41FA5}">
                      <a16:colId xmlns:a16="http://schemas.microsoft.com/office/drawing/2014/main" val="2197795002"/>
                    </a:ext>
                  </a:extLst>
                </a:gridCol>
                <a:gridCol w="1048255">
                  <a:extLst>
                    <a:ext uri="{9D8B030D-6E8A-4147-A177-3AD203B41FA5}">
                      <a16:colId xmlns:a16="http://schemas.microsoft.com/office/drawing/2014/main" val="343039790"/>
                    </a:ext>
                  </a:extLst>
                </a:gridCol>
              </a:tblGrid>
              <a:tr h="37008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ResNet18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ResNet50</a:t>
                      </a:r>
                      <a:endParaRPr lang="en-GB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ResNet101</a:t>
                      </a:r>
                      <a:endParaRPr lang="en-GB"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en-GB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1" dirty="0"/>
                        <a:t>ResNet50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1" dirty="0" err="1"/>
                        <a:t>best</a:t>
                      </a:r>
                      <a:endParaRPr lang="de-DE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1" dirty="0" err="1"/>
                        <a:t>Augements</a:t>
                      </a:r>
                      <a:endParaRPr lang="en-GB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de-DE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1" dirty="0"/>
                        <a:t>ResNet101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1" dirty="0" err="1"/>
                        <a:t>best</a:t>
                      </a:r>
                      <a:endParaRPr lang="de-DE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200" b="1" dirty="0" err="1"/>
                        <a:t>Augements</a:t>
                      </a:r>
                      <a:endParaRPr lang="en-GB" sz="1200" b="1" dirty="0"/>
                    </a:p>
                    <a:p>
                      <a:pPr algn="ctr"/>
                      <a:endParaRPr lang="en-GB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Multimodal</a:t>
                      </a:r>
                    </a:p>
                    <a:p>
                      <a:pPr algn="ctr"/>
                      <a:r>
                        <a:rPr lang="de-DE" sz="1200" b="1" dirty="0"/>
                        <a:t>Res18 Base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Multimodal</a:t>
                      </a:r>
                    </a:p>
                    <a:p>
                      <a:pPr algn="ctr"/>
                      <a:r>
                        <a:rPr lang="de-DE" sz="1200" b="1" dirty="0"/>
                        <a:t>Res101 Base</a:t>
                      </a:r>
                    </a:p>
                    <a:p>
                      <a:pPr algn="ctr"/>
                      <a:r>
                        <a:rPr lang="de-DE" sz="1200" b="1" dirty="0"/>
                        <a:t>Hidden Size</a:t>
                      </a:r>
                    </a:p>
                    <a:p>
                      <a:pPr algn="ctr"/>
                      <a:r>
                        <a:rPr lang="de-DE" sz="1200" b="1" dirty="0"/>
                        <a:t>12000</a:t>
                      </a:r>
                    </a:p>
                    <a:p>
                      <a:pPr algn="ctr"/>
                      <a:endParaRPr lang="de-DE" sz="1200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20389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de-DE" sz="100" b="1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00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sz="100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sz="100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493768"/>
                  </a:ext>
                </a:extLst>
              </a:tr>
              <a:tr h="355786">
                <a:tc gridSpan="2">
                  <a:txBody>
                    <a:bodyPr/>
                    <a:lstStyle/>
                    <a:p>
                      <a:r>
                        <a:rPr lang="de-DE" sz="1400" b="0" dirty="0"/>
                        <a:t>Image Encoder </a:t>
                      </a:r>
                      <a:r>
                        <a:rPr lang="de-DE" sz="1400" b="0" dirty="0" err="1"/>
                        <a:t>only</a:t>
                      </a:r>
                      <a:endParaRPr lang="de-DE" sz="14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dirty="0">
                          <a:ln>
                            <a:noFill/>
                          </a:ln>
                        </a:rPr>
                        <a:t>(top5)</a:t>
                      </a:r>
                      <a:endParaRPr lang="en-GB" sz="1000" b="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81,26%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(95,28%)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84,92%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(96,83%)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529456"/>
                  </a:ext>
                </a:extLst>
              </a:tr>
              <a:tr h="355786">
                <a:tc gridSpan="2">
                  <a:txBody>
                    <a:bodyPr/>
                    <a:lstStyle/>
                    <a:p>
                      <a:r>
                        <a:rPr lang="de-DE" sz="1400" b="0" dirty="0"/>
                        <a:t>Text</a:t>
                      </a:r>
                    </a:p>
                    <a:p>
                      <a:r>
                        <a:rPr lang="de-DE" sz="1400" b="0" dirty="0"/>
                        <a:t>Encoder </a:t>
                      </a:r>
                      <a:r>
                        <a:rPr lang="de-DE" sz="1400" b="0" dirty="0" err="1"/>
                        <a:t>only</a:t>
                      </a:r>
                      <a:endParaRPr lang="de-DE" sz="14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b="0" dirty="0">
                          <a:ln>
                            <a:noFill/>
                          </a:ln>
                        </a:rPr>
                        <a:t>(top5)</a:t>
                      </a:r>
                      <a:endParaRPr lang="en-GB" sz="1000" b="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88,17%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(97,12%)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dirty="0"/>
                        <a:t>88,49%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000" dirty="0"/>
                        <a:t>(97,13%)</a:t>
                      </a:r>
                      <a:endParaRPr lang="en-GB" sz="1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170697"/>
                  </a:ext>
                </a:extLst>
              </a:tr>
              <a:tr h="512520">
                <a:tc gridSpan="2">
                  <a:txBody>
                    <a:bodyPr/>
                    <a:lstStyle/>
                    <a:p>
                      <a:pPr algn="l"/>
                      <a:r>
                        <a:rPr lang="de-DE" b="1" dirty="0" err="1">
                          <a:ln>
                            <a:noFill/>
                          </a:ln>
                        </a:rPr>
                        <a:t>Accuracy</a:t>
                      </a:r>
                      <a:endParaRPr lang="de-DE" b="1" dirty="0">
                        <a:ln>
                          <a:noFill/>
                        </a:ln>
                      </a:endParaRPr>
                    </a:p>
                    <a:p>
                      <a:pPr algn="l"/>
                      <a:r>
                        <a:rPr lang="de-DE" sz="1000" b="0" dirty="0">
                          <a:ln>
                            <a:noFill/>
                          </a:ln>
                        </a:rPr>
                        <a:t>(top5)</a:t>
                      </a:r>
                      <a:endParaRPr lang="en-GB" sz="1000" b="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de-DE" dirty="0"/>
                        <a:t>Average Score</a:t>
                      </a:r>
                      <a:endParaRPr lang="en-GB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80,58%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(94,82%)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81,61%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</a:t>
                      </a:r>
                      <a:r>
                        <a:rPr lang="de-DE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95,29</a:t>
                      </a:r>
                      <a:r>
                        <a:rPr lang="de-DE" sz="1000" dirty="0">
                          <a:ln>
                            <a:noFill/>
                          </a:ln>
                        </a:rPr>
                        <a:t>%)</a:t>
                      </a:r>
                    </a:p>
                    <a:p>
                      <a:pPr algn="r"/>
                      <a:endParaRPr lang="de-DE" sz="1000" dirty="0">
                        <a:ln>
                          <a:noFill/>
                        </a:ln>
                      </a:endParaRPr>
                    </a:p>
                    <a:p>
                      <a:pPr algn="r"/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82,91</a:t>
                      </a:r>
                      <a:r>
                        <a:rPr lang="de-DE" dirty="0">
                          <a:ln>
                            <a:noFill/>
                          </a:ln>
                        </a:rPr>
                        <a:t>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(95,84%)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84,32%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(96,52%)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85,69%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(97,01%)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92,13%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(98,44%)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n>
                            <a:noFill/>
                          </a:ln>
                        </a:rPr>
                        <a:t>93,78%</a:t>
                      </a:r>
                    </a:p>
                    <a:p>
                      <a:pPr algn="r"/>
                      <a:r>
                        <a:rPr lang="de-DE" sz="1000" dirty="0">
                          <a:ln>
                            <a:noFill/>
                          </a:ln>
                        </a:rPr>
                        <a:t>(99,10%)</a:t>
                      </a:r>
                      <a:endParaRPr lang="en-GB" sz="1000" dirty="0">
                        <a:ln>
                          <a:noFill/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88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FDD5-9973-0A75-8D3F-1FE53AF3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und Ausblick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12A14-231F-F214-9EA5-E1EBDFFE3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Die Beschreibungen eignen sich auch in abgewandelter Form zur Klassifizierung </a:t>
            </a:r>
          </a:p>
          <a:p>
            <a:r>
              <a:rPr lang="en-GB" sz="2000" dirty="0"/>
              <a:t>Ein multimodales Model </a:t>
            </a:r>
            <a:r>
              <a:rPr lang="de-DE" sz="2000" dirty="0"/>
              <a:t>bringt</a:t>
            </a:r>
            <a:r>
              <a:rPr lang="en-GB" sz="2000" dirty="0"/>
              <a:t> kleine </a:t>
            </a:r>
            <a:r>
              <a:rPr lang="de-DE" sz="2000" b="1" dirty="0"/>
              <a:t>Vorteile</a:t>
            </a:r>
            <a:r>
              <a:rPr lang="en-GB" sz="2000" b="1" dirty="0"/>
              <a:t> gegenüber Vision-only-Modellen</a:t>
            </a:r>
          </a:p>
          <a:p>
            <a:r>
              <a:rPr lang="de-DE" sz="2000" dirty="0"/>
              <a:t>Kann</a:t>
            </a:r>
            <a:r>
              <a:rPr lang="en-GB" sz="2000" dirty="0"/>
              <a:t> </a:t>
            </a:r>
            <a:r>
              <a:rPr lang="de-DE" sz="2000" dirty="0"/>
              <a:t>theoretisch</a:t>
            </a:r>
            <a:r>
              <a:rPr lang="en-GB" sz="2000" dirty="0"/>
              <a:t> für Klassen </a:t>
            </a:r>
            <a:r>
              <a:rPr lang="de-DE" sz="2000" dirty="0"/>
              <a:t>mit</a:t>
            </a:r>
            <a:r>
              <a:rPr lang="en-GB" sz="2000" dirty="0"/>
              <a:t>  &lt;20 </a:t>
            </a:r>
            <a:r>
              <a:rPr lang="de-DE" sz="2000"/>
              <a:t>eingesetzt werden, </a:t>
            </a:r>
            <a:r>
              <a:rPr lang="de-DE" sz="2000" dirty="0"/>
              <a:t>da beliebig viele Beschreibungen generiert werden können</a:t>
            </a:r>
          </a:p>
          <a:p>
            <a:r>
              <a:rPr lang="de-DE" sz="2000" dirty="0"/>
              <a:t>Skalierbarer Einsatz noch Zukunftsmusik, da automatisierte Generierung von Beschreibungen  noch nicht möglich ist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6554-A54C-F376-9DEF-E1F213D7E5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88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799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B6E71B-F955-94F2-BB65-DC2E84CBF826}"/>
              </a:ext>
            </a:extLst>
          </p:cNvPr>
          <p:cNvSpPr txBox="1"/>
          <p:nvPr/>
        </p:nvSpPr>
        <p:spPr>
          <a:xfrm>
            <a:off x="2295575" y="4226631"/>
            <a:ext cx="34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Powerpoint</a:t>
            </a:r>
            <a:r>
              <a:rPr lang="en-US" sz="1200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template was created by </a:t>
            </a:r>
            <a:r>
              <a:rPr lang="en-US" sz="1200" dirty="0" err="1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</a:t>
            </a:r>
            <a:endParaRPr lang="en-US" sz="1200" dirty="0"/>
          </a:p>
          <a:p>
            <a:endParaRPr lang="de-DE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0B2FF-3D3A-2015-028A-CFE4EEFE43DC}"/>
              </a:ext>
            </a:extLst>
          </p:cNvPr>
          <p:cNvSpPr txBox="1"/>
          <p:nvPr/>
        </p:nvSpPr>
        <p:spPr>
          <a:xfrm>
            <a:off x="2450265" y="2202418"/>
            <a:ext cx="4243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: </a:t>
            </a:r>
          </a:p>
          <a:p>
            <a:r>
              <a:rPr lang="en-GB" dirty="0">
                <a:hlinkClick r:id="rId3"/>
              </a:rPr>
              <a:t>https://github.com/Cappl1/DataChallenge/tree/main</a:t>
            </a:r>
            <a:endParaRPr lang="de-DE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60C45DC0-FD45-4E18-5B5F-F318F774C44B}"/>
              </a:ext>
            </a:extLst>
          </p:cNvPr>
          <p:cNvSpPr txBox="1">
            <a:spLocks/>
          </p:cNvSpPr>
          <p:nvPr/>
        </p:nvSpPr>
        <p:spPr>
          <a:xfrm>
            <a:off x="664452" y="853428"/>
            <a:ext cx="4007141" cy="8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457200" indent="-457200">
              <a:buAutoNum type="arabicPeriod"/>
            </a:pPr>
            <a:r>
              <a:rPr lang="de-DE" sz="2400" dirty="0"/>
              <a:t>Recap: Erste Versuche</a:t>
            </a:r>
            <a:br>
              <a:rPr lang="de-DE" sz="2400" dirty="0"/>
            </a:br>
            <a:r>
              <a:rPr lang="de-DE" sz="2400" dirty="0"/>
              <a:t>    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Google Shape;97;p15">
            <a:extLst>
              <a:ext uri="{FF2B5EF4-FFF2-40B4-BE49-F238E27FC236}">
                <a16:creationId xmlns:a16="http://schemas.microsoft.com/office/drawing/2014/main" id="{FBBD254E-53A1-9558-F7ED-AAAD740F1009}"/>
              </a:ext>
            </a:extLst>
          </p:cNvPr>
          <p:cNvSpPr txBox="1">
            <a:spLocks/>
          </p:cNvSpPr>
          <p:nvPr/>
        </p:nvSpPr>
        <p:spPr>
          <a:xfrm>
            <a:off x="2568429" y="1831281"/>
            <a:ext cx="4007141" cy="8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de-DE" sz="2400" dirty="0">
                <a:solidFill>
                  <a:schemeClr val="accent4"/>
                </a:solidFill>
              </a:rPr>
              <a:t>2. </a:t>
            </a:r>
            <a:r>
              <a:rPr lang="de-DE" sz="2400" dirty="0"/>
              <a:t>Clip</a:t>
            </a:r>
            <a:br>
              <a:rPr lang="de-DE" sz="2400" dirty="0"/>
            </a:br>
            <a:r>
              <a:rPr lang="de-DE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9" name="Google Shape;97;p15">
            <a:extLst>
              <a:ext uri="{FF2B5EF4-FFF2-40B4-BE49-F238E27FC236}">
                <a16:creationId xmlns:a16="http://schemas.microsoft.com/office/drawing/2014/main" id="{112DA06C-4396-ED9F-BDF3-A95B54BFB211}"/>
              </a:ext>
            </a:extLst>
          </p:cNvPr>
          <p:cNvSpPr txBox="1">
            <a:spLocks/>
          </p:cNvSpPr>
          <p:nvPr/>
        </p:nvSpPr>
        <p:spPr>
          <a:xfrm>
            <a:off x="3698755" y="2804138"/>
            <a:ext cx="4007141" cy="8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de-DE" sz="2400" dirty="0">
                <a:solidFill>
                  <a:schemeClr val="accent4"/>
                </a:solidFill>
              </a:rPr>
              <a:t>3. </a:t>
            </a:r>
            <a:r>
              <a:rPr lang="de-DE" sz="2400" dirty="0"/>
              <a:t>Multimodal Model</a:t>
            </a:r>
            <a:br>
              <a:rPr lang="de-DE" sz="2400" dirty="0"/>
            </a:br>
            <a:r>
              <a:rPr lang="de-DE" sz="1400" dirty="0"/>
              <a:t>       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Google Shape;97;p15">
            <a:extLst>
              <a:ext uri="{FF2B5EF4-FFF2-40B4-BE49-F238E27FC236}">
                <a16:creationId xmlns:a16="http://schemas.microsoft.com/office/drawing/2014/main" id="{9B3B7B47-97DA-E514-6DDE-10BDCEC4D43F}"/>
              </a:ext>
            </a:extLst>
          </p:cNvPr>
          <p:cNvSpPr txBox="1">
            <a:spLocks/>
          </p:cNvSpPr>
          <p:nvPr/>
        </p:nvSpPr>
        <p:spPr>
          <a:xfrm>
            <a:off x="4671593" y="3776995"/>
            <a:ext cx="4007141" cy="87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de-DE" sz="2400" dirty="0">
                <a:solidFill>
                  <a:schemeClr val="accent4"/>
                </a:solidFill>
              </a:rPr>
              <a:t>4. </a:t>
            </a:r>
            <a:r>
              <a:rPr lang="de-DE" sz="2400" dirty="0"/>
              <a:t>Diskussion &amp; Ausblick</a:t>
            </a:r>
            <a:br>
              <a:rPr lang="de-DE" sz="2400" dirty="0"/>
            </a:br>
            <a:r>
              <a:rPr lang="de-DE" sz="1400" dirty="0"/>
              <a:t>       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FDD5-9973-0A75-8D3F-1FE53AF3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Anhang1: </a:t>
            </a:r>
            <a:r>
              <a:rPr lang="de-DE" dirty="0" err="1"/>
              <a:t>TextEncoder</a:t>
            </a:r>
            <a:r>
              <a:rPr lang="de-DE" dirty="0"/>
              <a:t> </a:t>
            </a:r>
            <a:r>
              <a:rPr lang="de-DE" dirty="0" err="1"/>
              <a:t>Mints</a:t>
            </a:r>
            <a:r>
              <a:rPr lang="de-DE" dirty="0"/>
              <a:t> Hidden Size 1000 </a:t>
            </a:r>
            <a:r>
              <a:rPr lang="de-DE" dirty="0" err="1"/>
              <a:t>vs</a:t>
            </a:r>
            <a:r>
              <a:rPr lang="de-DE" dirty="0"/>
              <a:t> 10000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6554-A54C-F376-9DEF-E1F213D7E5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671CCF2-3DDF-8C62-CC93-DB6870C7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5" y="1092529"/>
            <a:ext cx="1834997" cy="393815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CBA73D3-DE0A-53FD-EB8C-259706A5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94" y="979713"/>
            <a:ext cx="1799874" cy="4050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4247FC-49C6-48AA-F16F-F2633C8037DB}"/>
                  </a:ext>
                </a:extLst>
              </p14:cNvPr>
              <p14:cNvContentPartPr/>
              <p14:nvPr/>
            </p14:nvContentPartPr>
            <p14:xfrm>
              <a:off x="2671714" y="4785344"/>
              <a:ext cx="311040" cy="18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4247FC-49C6-48AA-F16F-F2633C8037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074" y="4776704"/>
                <a:ext cx="32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0ADAF1-A847-C0C7-F3C8-712D8BD5B06E}"/>
                  </a:ext>
                </a:extLst>
              </p14:cNvPr>
              <p14:cNvContentPartPr/>
              <p14:nvPr/>
            </p14:nvContentPartPr>
            <p14:xfrm>
              <a:off x="5421034" y="4901624"/>
              <a:ext cx="697320" cy="1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0ADAF1-A847-C0C7-F3C8-712D8BD5B0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2034" y="4892984"/>
                <a:ext cx="714960" cy="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4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Erste Versuche (1/2)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D098B51B-152F-F37C-F29A-571F08384EB5}"/>
                  </a:ext>
                </a:extLst>
              </p14:cNvPr>
              <p14:cNvContentPartPr/>
              <p14:nvPr/>
            </p14:nvContentPartPr>
            <p14:xfrm>
              <a:off x="7003044" y="2211883"/>
              <a:ext cx="29160" cy="4392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D098B51B-152F-F37C-F29A-571F08384E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4044" y="2203243"/>
                <a:ext cx="468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C5803E08-CC18-7C39-2DD9-D03156EE3798}"/>
                  </a:ext>
                </a:extLst>
              </p14:cNvPr>
              <p14:cNvContentPartPr/>
              <p14:nvPr/>
            </p14:nvContentPartPr>
            <p14:xfrm>
              <a:off x="7053084" y="2129803"/>
              <a:ext cx="30960" cy="406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C5803E08-CC18-7C39-2DD9-D03156EE3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444" y="2121163"/>
                <a:ext cx="486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D1343B10-E204-756B-1878-539FDD226108}"/>
                  </a:ext>
                </a:extLst>
              </p14:cNvPr>
              <p14:cNvContentPartPr/>
              <p14:nvPr/>
            </p14:nvContentPartPr>
            <p14:xfrm>
              <a:off x="8301204" y="2519683"/>
              <a:ext cx="73080" cy="1584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D1343B10-E204-756B-1878-539FDD2261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2564" y="2510683"/>
                <a:ext cx="90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22161FDE-B088-2866-A780-2C8653635B81}"/>
                  </a:ext>
                </a:extLst>
              </p14:cNvPr>
              <p14:cNvContentPartPr/>
              <p14:nvPr/>
            </p14:nvContentPartPr>
            <p14:xfrm>
              <a:off x="8390124" y="2551723"/>
              <a:ext cx="28080" cy="6372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22161FDE-B088-2866-A780-2C8653635B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81124" y="2542723"/>
                <a:ext cx="45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Freihand 35">
                <a:extLst>
                  <a:ext uri="{FF2B5EF4-FFF2-40B4-BE49-F238E27FC236}">
                    <a16:creationId xmlns:a16="http://schemas.microsoft.com/office/drawing/2014/main" id="{0B4E2DEE-EA53-FF73-817F-764519E0899E}"/>
                  </a:ext>
                </a:extLst>
              </p14:cNvPr>
              <p14:cNvContentPartPr/>
              <p14:nvPr/>
            </p14:nvContentPartPr>
            <p14:xfrm>
              <a:off x="8402364" y="2584483"/>
              <a:ext cx="20160" cy="63720"/>
            </p14:xfrm>
          </p:contentPart>
        </mc:Choice>
        <mc:Fallback xmlns="">
          <p:pic>
            <p:nvPicPr>
              <p:cNvPr id="36" name="Freihand 35">
                <a:extLst>
                  <a:ext uri="{FF2B5EF4-FFF2-40B4-BE49-F238E27FC236}">
                    <a16:creationId xmlns:a16="http://schemas.microsoft.com/office/drawing/2014/main" id="{0B4E2DEE-EA53-FF73-817F-764519E089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93364" y="2575483"/>
                <a:ext cx="37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EC0DDCC2-B2DA-C565-077C-AE570B11E023}"/>
                  </a:ext>
                </a:extLst>
              </p14:cNvPr>
              <p14:cNvContentPartPr/>
              <p14:nvPr/>
            </p14:nvContentPartPr>
            <p14:xfrm>
              <a:off x="7116163" y="2079821"/>
              <a:ext cx="15840" cy="1440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EC0DDCC2-B2DA-C565-077C-AE570B11E0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7163" y="2070821"/>
                <a:ext cx="33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D49B0798-1BBB-EFE9-9734-0F5F31AABA08}"/>
                  </a:ext>
                </a:extLst>
              </p14:cNvPr>
              <p14:cNvContentPartPr/>
              <p14:nvPr/>
            </p14:nvContentPartPr>
            <p14:xfrm>
              <a:off x="7116163" y="2069381"/>
              <a:ext cx="34200" cy="3528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D49B0798-1BBB-EFE9-9734-0F5F31AABA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07523" y="2060741"/>
                <a:ext cx="518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/>
          <p:cNvGrpSpPr/>
          <p:nvPr/>
        </p:nvGrpSpPr>
        <p:grpSpPr>
          <a:xfrm>
            <a:off x="2942249" y="2584484"/>
            <a:ext cx="2749477" cy="2403097"/>
            <a:chOff x="1495952" y="2628515"/>
            <a:chExt cx="2749477" cy="2403097"/>
          </a:xfrm>
        </p:grpSpPr>
        <p:pic>
          <p:nvPicPr>
            <p:cNvPr id="5" name="Picture 6" descr="https://cdn.discordapp.com/attachments/1100039153049141301/1130905713229709362/CN_type_4391_MK_18247106_cn_coin_5905_o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338" y="2659474"/>
              <a:ext cx="2372137" cy="2372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1495952" y="2628515"/>
              <a:ext cx="2749477" cy="629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682338" y="4353658"/>
              <a:ext cx="2466424" cy="677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984148" y="2636578"/>
            <a:ext cx="2474015" cy="2395388"/>
            <a:chOff x="4937519" y="2659474"/>
            <a:chExt cx="2474015" cy="2395388"/>
          </a:xfrm>
        </p:grpSpPr>
        <p:pic>
          <p:nvPicPr>
            <p:cNvPr id="4" name="Picture 4" descr="https://cdn.discordapp.com/attachments/1100039153049141301/1130906037852065874/bf3b2d97-ba7c-4daa-bbb5-d624da33cc46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396" y="2659474"/>
              <a:ext cx="2372137" cy="2372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Прямоугольник 7"/>
            <p:cNvSpPr/>
            <p:nvPr/>
          </p:nvSpPr>
          <p:spPr>
            <a:xfrm>
              <a:off x="4937520" y="2659474"/>
              <a:ext cx="2474014" cy="553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937519" y="4433207"/>
              <a:ext cx="2474014" cy="621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16673" y="1010720"/>
            <a:ext cx="4884508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/>
              <a:t>Augmentationen führten zu Verbesserungen</a:t>
            </a:r>
          </a:p>
          <a:p>
            <a:r>
              <a:rPr lang="de-DE" dirty="0"/>
              <a:t>Der zusätzliche Nutzen von      </a:t>
            </a:r>
            <a:r>
              <a:rPr lang="de-DE" dirty="0" err="1"/>
              <a:t>pre-trained</a:t>
            </a:r>
            <a:r>
              <a:rPr lang="de-DE" dirty="0"/>
              <a:t> Modellen nimmt mit Größe ab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98458" y="1111775"/>
            <a:ext cx="3103809" cy="17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Erste Versuche (2/2)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49679" y="1430536"/>
            <a:ext cx="4935096" cy="276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dirty="0">
                <a:cs typeface="Calibri"/>
              </a:rPr>
              <a:t>Andere Optimizer führen zu Verbesserungen</a:t>
            </a:r>
          </a:p>
          <a:p>
            <a:pPr marL="76200" indent="0">
              <a:buNone/>
            </a:pP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Der Adam </a:t>
            </a:r>
            <a:r>
              <a:rPr lang="de-DE" dirty="0" err="1">
                <a:cs typeface="Calibri"/>
              </a:rPr>
              <a:t>Optimizer</a:t>
            </a:r>
            <a:r>
              <a:rPr lang="de-DE" dirty="0">
                <a:cs typeface="Calibri"/>
              </a:rPr>
              <a:t> hat die besten Ergebnisse geliefert</a:t>
            </a:r>
          </a:p>
          <a:p>
            <a:pPr marL="76200" indent="0">
              <a:buNone/>
            </a:pP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804" y="1881305"/>
            <a:ext cx="3464000" cy="15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0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12F9B-F3BC-0049-F669-62571F46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Clip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8F7A49-1BD4-A4AD-7655-FA9CD58DD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  <p:sp>
        <p:nvSpPr>
          <p:cNvPr id="6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1261700"/>
            <a:ext cx="401792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DE" sz="1800" dirty="0"/>
              <a:t>Bereinigung der Münzbeschreibungen</a:t>
            </a:r>
          </a:p>
          <a:p>
            <a:r>
              <a:rPr lang="de-DE" sz="1800" dirty="0"/>
              <a:t>Löschen von Münzbeschreibungen, die mehr als 77 Tokens haben    (laut </a:t>
            </a:r>
            <a:r>
              <a:rPr lang="de-DE" sz="1800" dirty="0" err="1"/>
              <a:t>Tokenizer</a:t>
            </a:r>
            <a:r>
              <a:rPr lang="de-DE" sz="1800" dirty="0"/>
              <a:t> von Clip)</a:t>
            </a:r>
          </a:p>
          <a:p>
            <a:r>
              <a:rPr lang="de-DE" sz="1800" dirty="0" err="1"/>
              <a:t>Merging</a:t>
            </a:r>
            <a:r>
              <a:rPr lang="de-DE" sz="1800" dirty="0"/>
              <a:t> von verbliebenen Beschreibungen mit den entsprechenden Bildern nach IDs </a:t>
            </a:r>
          </a:p>
          <a:p>
            <a:r>
              <a:rPr lang="de-DE" sz="1800" dirty="0"/>
              <a:t>Vorbereitung der Inputs und das Testen vom Modell</a:t>
            </a:r>
          </a:p>
          <a:p>
            <a:endParaRPr lang="de-DE" sz="2000" dirty="0"/>
          </a:p>
          <a:p>
            <a:endParaRPr lang="de-D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76" y="1211999"/>
            <a:ext cx="3141148" cy="5092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74" y="1849425"/>
            <a:ext cx="4318650" cy="29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5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210704C-1641-6A39-F9A8-EEAE37E72235}"/>
              </a:ext>
            </a:extLst>
          </p:cNvPr>
          <p:cNvSpPr txBox="1"/>
          <p:nvPr/>
        </p:nvSpPr>
        <p:spPr>
          <a:xfrm>
            <a:off x="0" y="4883080"/>
            <a:ext cx="6776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1" dirty="0">
                <a:solidFill>
                  <a:srgbClr val="8A9096"/>
                </a:solidFill>
                <a:effectLst/>
                <a:latin typeface="Circular"/>
              </a:rPr>
              <a:t>Source: https://openai.com/research/clip</a:t>
            </a:r>
            <a:endParaRPr lang="de-DE" sz="1200" i="1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600656" y="2686641"/>
            <a:ext cx="1374265" cy="1420219"/>
            <a:chOff x="4155620" y="1499062"/>
            <a:chExt cx="2857501" cy="2847975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383" y="1499062"/>
              <a:ext cx="2847975" cy="2847975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4160383" y="1499062"/>
              <a:ext cx="2852738" cy="735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155620" y="3611089"/>
              <a:ext cx="2852738" cy="735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5B12F9B-F3BC-0049-F669-62571F46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0"/>
            <a:ext cx="7571700" cy="702600"/>
          </a:xfrm>
        </p:spPr>
        <p:txBody>
          <a:bodyPr/>
          <a:lstStyle/>
          <a:p>
            <a:r>
              <a:rPr lang="de-DE" dirty="0"/>
              <a:t>Ausblick Clip Model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8F7A49-1BD4-A4AD-7655-FA9CD58DD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  <p:sp>
        <p:nvSpPr>
          <p:cNvPr id="3" name="Прямоугольник 2"/>
          <p:cNvSpPr/>
          <p:nvPr/>
        </p:nvSpPr>
        <p:spPr>
          <a:xfrm>
            <a:off x="600656" y="1213226"/>
            <a:ext cx="1555315" cy="5783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100" dirty="0" err="1"/>
              <a:t>Beschreibungen</a:t>
            </a:r>
            <a:r>
              <a:rPr lang="en-US" sz="1100" dirty="0"/>
              <a:t> der </a:t>
            </a:r>
            <a:r>
              <a:rPr lang="en-US" sz="1100" dirty="0" err="1"/>
              <a:t>Vorder</a:t>
            </a:r>
            <a:r>
              <a:rPr lang="en-US" sz="1100" dirty="0"/>
              <a:t>- und </a:t>
            </a:r>
            <a:r>
              <a:rPr lang="de-DE" sz="1100" dirty="0"/>
              <a:t>Rück</a:t>
            </a:r>
            <a:r>
              <a:rPr lang="en-US" sz="1100" dirty="0" err="1"/>
              <a:t>rseite</a:t>
            </a:r>
            <a:endParaRPr lang="en-US" sz="1100" dirty="0"/>
          </a:p>
          <a:p>
            <a:pPr algn="ctr"/>
            <a:endParaRPr lang="ru-RU" sz="1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38080" y="990500"/>
            <a:ext cx="1525016" cy="103133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100" dirty="0"/>
              <a:t>Coin obverse shows </a:t>
            </a:r>
            <a:r>
              <a:rPr lang="en-US" sz="1100" b="1" dirty="0"/>
              <a:t>{</a:t>
            </a:r>
            <a:r>
              <a:rPr lang="en-US" sz="1100" b="1" dirty="0" err="1"/>
              <a:t>Vorderseite</a:t>
            </a:r>
            <a:r>
              <a:rPr lang="en-US" sz="1100" b="1" dirty="0"/>
              <a:t>}. </a:t>
            </a:r>
            <a:r>
              <a:rPr lang="en-US" sz="1100" dirty="0"/>
              <a:t>Reverse shows </a:t>
            </a:r>
            <a:r>
              <a:rPr lang="en-US" sz="1100" b="1" dirty="0"/>
              <a:t>{</a:t>
            </a:r>
            <a:r>
              <a:rPr lang="de-DE" sz="1100" b="1" dirty="0"/>
              <a:t>Rück</a:t>
            </a:r>
            <a:r>
              <a:rPr lang="en-US" sz="1100" b="1" dirty="0" err="1"/>
              <a:t>seite</a:t>
            </a:r>
            <a:r>
              <a:rPr lang="en-US" sz="1100" b="1" dirty="0"/>
              <a:t>}. </a:t>
            </a:r>
          </a:p>
          <a:p>
            <a:pPr algn="ctr"/>
            <a:endParaRPr lang="ru-RU" dirty="0"/>
          </a:p>
        </p:txBody>
      </p:sp>
      <p:cxnSp>
        <p:nvCxnSpPr>
          <p:cNvPr id="19" name="Прямая со стрелкой 18"/>
          <p:cNvCxnSpPr>
            <a:stCxn id="3" idx="3"/>
            <a:endCxn id="17" idx="1"/>
          </p:cNvCxnSpPr>
          <p:nvPr/>
        </p:nvCxnSpPr>
        <p:spPr>
          <a:xfrm>
            <a:off x="2155971" y="1502385"/>
            <a:ext cx="282109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4595658" y="860755"/>
            <a:ext cx="1135892" cy="1283261"/>
            <a:chOff x="4555225" y="738574"/>
            <a:chExt cx="1135892" cy="1283261"/>
          </a:xfrm>
        </p:grpSpPr>
        <p:sp>
          <p:nvSpPr>
            <p:cNvPr id="20" name="Блок-схема: ручное управление 19"/>
            <p:cNvSpPr/>
            <p:nvPr/>
          </p:nvSpPr>
          <p:spPr>
            <a:xfrm rot="16200000">
              <a:off x="4481540" y="812259"/>
              <a:ext cx="1283261" cy="1135892"/>
            </a:xfrm>
            <a:prstGeom prst="flowChartManualOperati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2748" y="1118595"/>
              <a:ext cx="880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Text Encoder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3200588" y="2755119"/>
            <a:ext cx="1135892" cy="1283261"/>
            <a:chOff x="4498192" y="3466589"/>
            <a:chExt cx="1135892" cy="1283261"/>
          </a:xfrm>
        </p:grpSpPr>
        <p:sp>
          <p:nvSpPr>
            <p:cNvPr id="22" name="Блок-схема: ручное управление 21"/>
            <p:cNvSpPr/>
            <p:nvPr/>
          </p:nvSpPr>
          <p:spPr>
            <a:xfrm rot="16200000">
              <a:off x="4424507" y="3540274"/>
              <a:ext cx="1283261" cy="1135892"/>
            </a:xfrm>
            <a:prstGeom prst="flowChartManualOperati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25715" y="3846610"/>
              <a:ext cx="880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Image Encoder</a:t>
              </a:r>
              <a:endParaRPr lang="ru-RU" dirty="0"/>
            </a:p>
          </p:txBody>
        </p:sp>
      </p:grpSp>
      <p:sp>
        <p:nvSpPr>
          <p:cNvPr id="37" name="Прямоугольник 36"/>
          <p:cNvSpPr/>
          <p:nvPr/>
        </p:nvSpPr>
        <p:spPr>
          <a:xfrm>
            <a:off x="6159396" y="2499580"/>
            <a:ext cx="409431" cy="409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791957" y="2499580"/>
            <a:ext cx="409431" cy="409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7424518" y="2499580"/>
            <a:ext cx="409431" cy="409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8316239" y="2499580"/>
            <a:ext cx="409431" cy="409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1999" y="3192034"/>
            <a:ext cx="409431" cy="4094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Прямая со стрелкой 50"/>
          <p:cNvCxnSpPr>
            <a:stCxn id="17" idx="3"/>
            <a:endCxn id="20" idx="0"/>
          </p:cNvCxnSpPr>
          <p:nvPr/>
        </p:nvCxnSpPr>
        <p:spPr>
          <a:xfrm flipV="1">
            <a:off x="3963096" y="1502386"/>
            <a:ext cx="632562" cy="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22" idx="0"/>
          </p:cNvCxnSpPr>
          <p:nvPr/>
        </p:nvCxnSpPr>
        <p:spPr>
          <a:xfrm flipV="1">
            <a:off x="1871208" y="3396750"/>
            <a:ext cx="1329380" cy="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2" idx="2"/>
            <a:endCxn id="50" idx="1"/>
          </p:cNvCxnSpPr>
          <p:nvPr/>
        </p:nvCxnSpPr>
        <p:spPr>
          <a:xfrm>
            <a:off x="4336480" y="3396750"/>
            <a:ext cx="103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6159396" y="3192034"/>
            <a:ext cx="409431" cy="409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sz="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6791957" y="3192034"/>
            <a:ext cx="409431" cy="409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424518" y="3192034"/>
            <a:ext cx="409431" cy="4094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8316239" y="3192034"/>
            <a:ext cx="409431" cy="409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Соединительная линия уступом 78"/>
          <p:cNvCxnSpPr>
            <a:stCxn id="20" idx="2"/>
            <a:endCxn id="37" idx="0"/>
          </p:cNvCxnSpPr>
          <p:nvPr/>
        </p:nvCxnSpPr>
        <p:spPr>
          <a:xfrm>
            <a:off x="5731550" y="1502385"/>
            <a:ext cx="632562" cy="99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20" idx="2"/>
            <a:endCxn id="38" idx="0"/>
          </p:cNvCxnSpPr>
          <p:nvPr/>
        </p:nvCxnSpPr>
        <p:spPr>
          <a:xfrm>
            <a:off x="5731550" y="1502385"/>
            <a:ext cx="1265123" cy="99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20" idx="2"/>
            <a:endCxn id="40" idx="0"/>
          </p:cNvCxnSpPr>
          <p:nvPr/>
        </p:nvCxnSpPr>
        <p:spPr>
          <a:xfrm>
            <a:off x="5731550" y="1502385"/>
            <a:ext cx="1897684" cy="99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20" idx="2"/>
            <a:endCxn id="41" idx="0"/>
          </p:cNvCxnSpPr>
          <p:nvPr/>
        </p:nvCxnSpPr>
        <p:spPr>
          <a:xfrm>
            <a:off x="5731550" y="1502385"/>
            <a:ext cx="2789405" cy="997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27106" y="3250553"/>
            <a:ext cx="707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749776" y="3253980"/>
            <a:ext cx="707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7390224" y="3254936"/>
            <a:ext cx="707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8274205" y="3253980"/>
            <a:ext cx="7079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1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</a:t>
            </a:r>
            <a:r>
              <a:rPr lang="en-US" sz="11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1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6554238" y="4214475"/>
            <a:ext cx="2171431" cy="5924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sz="1100" dirty="0"/>
              <a:t>“Coin obverse shows  </a:t>
            </a:r>
            <a:r>
              <a:rPr lang="ru-RU" sz="1100" dirty="0" err="1"/>
              <a:t>Head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Athena</a:t>
            </a:r>
            <a:r>
              <a:rPr lang="ru-RU" sz="1100" dirty="0"/>
              <a:t>, </a:t>
            </a:r>
            <a:r>
              <a:rPr lang="ru-RU" sz="1100" dirty="0" err="1"/>
              <a:t>left</a:t>
            </a:r>
            <a:r>
              <a:rPr lang="ru-RU" sz="1100" dirty="0"/>
              <a:t>, </a:t>
            </a:r>
            <a:r>
              <a:rPr lang="ru-RU" sz="1100" dirty="0" err="1"/>
              <a:t>wearing</a:t>
            </a:r>
            <a:r>
              <a:rPr lang="ru-RU" sz="1100" dirty="0"/>
              <a:t> </a:t>
            </a:r>
            <a:r>
              <a:rPr lang="ru-RU" sz="1100" dirty="0" err="1"/>
              <a:t>Corinthian</a:t>
            </a:r>
            <a:r>
              <a:rPr lang="ru-RU" sz="1100" dirty="0"/>
              <a:t> </a:t>
            </a:r>
            <a:r>
              <a:rPr lang="ru-RU" sz="1100" dirty="0" err="1"/>
              <a:t>helmet</a:t>
            </a:r>
            <a:r>
              <a:rPr lang="ru-RU" sz="1100" dirty="0"/>
              <a:t>.</a:t>
            </a:r>
            <a:r>
              <a:rPr lang="en-US" sz="1100" dirty="0"/>
              <a:t> Reverse shows </a:t>
            </a:r>
            <a:r>
              <a:rPr lang="ru-RU" sz="1100" dirty="0" err="1"/>
              <a:t>Grain</a:t>
            </a:r>
            <a:r>
              <a:rPr lang="ru-RU" sz="1100" dirty="0"/>
              <a:t>.</a:t>
            </a:r>
            <a:r>
              <a:rPr lang="en-US" sz="1100" dirty="0"/>
              <a:t> “</a:t>
            </a:r>
            <a:endParaRPr lang="ru-RU" sz="1100" dirty="0"/>
          </a:p>
          <a:p>
            <a:pPr algn="ctr"/>
            <a:endParaRPr lang="ru-RU" dirty="0"/>
          </a:p>
        </p:txBody>
      </p:sp>
      <p:cxnSp>
        <p:nvCxnSpPr>
          <p:cNvPr id="100" name="Прямая со стрелкой 99"/>
          <p:cNvCxnSpPr/>
          <p:nvPr/>
        </p:nvCxnSpPr>
        <p:spPr>
          <a:xfrm>
            <a:off x="7635812" y="3592161"/>
            <a:ext cx="5661" cy="60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910744" y="2506579"/>
            <a:ext cx="122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7915771" y="3195074"/>
            <a:ext cx="122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97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6151" y="1076070"/>
            <a:ext cx="6274668" cy="3573600"/>
          </a:xfrm>
        </p:spPr>
        <p:txBody>
          <a:bodyPr/>
          <a:lstStyle/>
          <a:p>
            <a:r>
              <a:rPr lang="de-DE" sz="1800" dirty="0"/>
              <a:t>Die Ergebnisse waren leider sehr enttäuschend (mit </a:t>
            </a:r>
            <a:r>
              <a:rPr lang="de-DE" sz="1800" dirty="0" err="1"/>
              <a:t>ResNet</a:t>
            </a:r>
            <a:r>
              <a:rPr lang="de-DE" sz="1800" dirty="0"/>
              <a:t> 101 nur 2%)</a:t>
            </a:r>
          </a:p>
          <a:p>
            <a:r>
              <a:rPr lang="de-DE" sz="1800" dirty="0"/>
              <a:t>Die Gründe für so eine niedrigere Performance sind:</a:t>
            </a:r>
          </a:p>
          <a:p>
            <a:pPr marL="990600" lvl="1" indent="-457200">
              <a:buFont typeface="+mj-lt"/>
              <a:buAutoNum type="arabicPeriod"/>
            </a:pPr>
            <a:r>
              <a:rPr lang="de-DE" sz="1800" dirty="0"/>
              <a:t>Sehr spezifische Fälle mit Beschreibungen und Münzen, z. B. die Münzen mit </a:t>
            </a:r>
            <a:r>
              <a:rPr lang="en-US" sz="1800" dirty="0"/>
              <a:t>den </a:t>
            </a:r>
            <a:r>
              <a:rPr lang="de-DE" sz="1800" dirty="0"/>
              <a:t>abgebildeten Götter, worauf die </a:t>
            </a:r>
            <a:r>
              <a:rPr lang="de-DE" sz="1800" dirty="0" err="1"/>
              <a:t>pre-trained</a:t>
            </a:r>
            <a:r>
              <a:rPr lang="de-DE" sz="1800" dirty="0"/>
              <a:t> Modelle von Clip nicht genügend gut trainiert sind</a:t>
            </a:r>
          </a:p>
          <a:p>
            <a:pPr marL="990600" lvl="1" indent="-457200">
              <a:buFont typeface="+mj-lt"/>
              <a:buAutoNum type="arabicPeriod"/>
            </a:pPr>
            <a:r>
              <a:rPr lang="de-DE" sz="1800" dirty="0"/>
              <a:t>Die Tatsache, dass das Clip Modell zwischen Autos und Flugzeugen gut unterscheiden kann, allerdings nicht zwischen verschiedenen Automarken.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5B12F9B-F3BC-0049-F669-62571F4649E7}"/>
              </a:ext>
            </a:extLst>
          </p:cNvPr>
          <p:cNvSpPr txBox="1">
            <a:spLocks/>
          </p:cNvSpPr>
          <p:nvPr/>
        </p:nvSpPr>
        <p:spPr>
          <a:xfrm>
            <a:off x="786150" y="254264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de-DE" dirty="0"/>
              <a:t>Ergebnisse</a:t>
            </a:r>
            <a:r>
              <a:rPr lang="en-US" dirty="0"/>
              <a:t> von</a:t>
            </a:r>
            <a:r>
              <a:rPr lang="de-DE" dirty="0"/>
              <a:t> Clip Model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22" y="2880683"/>
            <a:ext cx="1380323" cy="1380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59922" y="4371027"/>
            <a:ext cx="217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Zeus in unterschiedlichen </a:t>
            </a:r>
          </a:p>
          <a:p>
            <a:r>
              <a:rPr lang="de-DE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Darstellungen</a:t>
            </a:r>
            <a:r>
              <a:rPr lang="de-DE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</a:rPr>
              <a:t>  </a:t>
            </a:r>
            <a:endParaRPr lang="ru-RU" sz="12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73" y="1151164"/>
            <a:ext cx="1619498" cy="16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0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8A4-359E-BA2A-A025-91B1F6B8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86" y="125921"/>
            <a:ext cx="7571700" cy="702600"/>
          </a:xfrm>
        </p:spPr>
        <p:txBody>
          <a:bodyPr/>
          <a:lstStyle/>
          <a:p>
            <a:r>
              <a:rPr lang="de-DE" dirty="0"/>
              <a:t>Multimodaler Ansatz - Überblick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EF6C4-09C5-E247-F1D7-6549EFA4D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3ACA80-477B-408F-A9CD-D7F9EA0D2A9F}"/>
              </a:ext>
            </a:extLst>
          </p:cNvPr>
          <p:cNvSpPr/>
          <p:nvPr/>
        </p:nvSpPr>
        <p:spPr>
          <a:xfrm>
            <a:off x="5938600" y="2558319"/>
            <a:ext cx="1306642" cy="16863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</a:t>
            </a:r>
          </a:p>
          <a:p>
            <a:pPr algn="ctr"/>
            <a:r>
              <a:rPr lang="de-DE" dirty="0"/>
              <a:t>Encoder</a:t>
            </a:r>
          </a:p>
          <a:p>
            <a:pPr algn="ctr"/>
            <a:r>
              <a:rPr lang="de-DE" dirty="0"/>
              <a:t>(Resnet18</a:t>
            </a:r>
          </a:p>
          <a:p>
            <a:pPr algn="ctr"/>
            <a:r>
              <a:rPr lang="de-DE" dirty="0"/>
              <a:t>oder</a:t>
            </a:r>
          </a:p>
          <a:p>
            <a:pPr algn="ctr"/>
            <a:r>
              <a:rPr lang="de-DE" dirty="0"/>
              <a:t>Resnet101)*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A3C25-8874-37B8-3ACE-76D946138909}"/>
              </a:ext>
            </a:extLst>
          </p:cNvPr>
          <p:cNvSpPr/>
          <p:nvPr/>
        </p:nvSpPr>
        <p:spPr>
          <a:xfrm>
            <a:off x="1759675" y="3385281"/>
            <a:ext cx="1306642" cy="8594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</a:p>
          <a:p>
            <a:pPr algn="ctr"/>
            <a:r>
              <a:rPr lang="de-DE" dirty="0"/>
              <a:t>Encoder*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3C4DE-EED5-2A5C-8CE4-8E7F19D80D4A}"/>
              </a:ext>
            </a:extLst>
          </p:cNvPr>
          <p:cNvSpPr/>
          <p:nvPr/>
        </p:nvSpPr>
        <p:spPr>
          <a:xfrm>
            <a:off x="1759675" y="1698884"/>
            <a:ext cx="1306642" cy="8594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Text-Embedding-Ada-002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6ED60-2286-A019-B186-F005B7A6ADCE}"/>
              </a:ext>
            </a:extLst>
          </p:cNvPr>
          <p:cNvSpPr/>
          <p:nvPr/>
        </p:nvSpPr>
        <p:spPr>
          <a:xfrm>
            <a:off x="57041" y="1021052"/>
            <a:ext cx="4711908" cy="364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</a:rPr>
              <a:t>"Head of bearded Heracles, right, wearing lion skin. Border of dots.",</a:t>
            </a:r>
          </a:p>
          <a:p>
            <a:r>
              <a:rPr lang="en-GB" sz="1000" dirty="0">
                <a:solidFill>
                  <a:schemeClr val="tx1"/>
                </a:solidFill>
              </a:rPr>
              <a:t>"Cock standing right, holding worm in beak in dotted square within incuse square."</a:t>
            </a:r>
          </a:p>
        </p:txBody>
      </p:sp>
      <p:pic>
        <p:nvPicPr>
          <p:cNvPr id="16" name="Picture 15" descr="A close-up of a coin&#10;&#10;Description automatically generated">
            <a:extLst>
              <a:ext uri="{FF2B5EF4-FFF2-40B4-BE49-F238E27FC236}">
                <a16:creationId xmlns:a16="http://schemas.microsoft.com/office/drawing/2014/main" id="{42E89DD0-AB83-2349-A641-9C7758A0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68" y="1021052"/>
            <a:ext cx="1210690" cy="1210690"/>
          </a:xfrm>
          <a:prstGeom prst="rect">
            <a:avLst/>
          </a:prstGeom>
        </p:spPr>
      </p:pic>
      <p:pic>
        <p:nvPicPr>
          <p:cNvPr id="18" name="Picture 17" descr="A close-up of a coin&#10;&#10;Description automatically generated">
            <a:extLst>
              <a:ext uri="{FF2B5EF4-FFF2-40B4-BE49-F238E27FC236}">
                <a16:creationId xmlns:a16="http://schemas.microsoft.com/office/drawing/2014/main" id="{C24A7A56-C5D7-53C4-E8B3-9DB8DF3A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21" y="1021052"/>
            <a:ext cx="1210690" cy="12106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A74C0A-0F72-866F-3428-B29B82B1D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03" y="2750850"/>
            <a:ext cx="1637185" cy="5220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50EEB7-BB73-B9D8-AFB7-B99E038FA6F8}"/>
              </a:ext>
            </a:extLst>
          </p:cNvPr>
          <p:cNvSpPr txBox="1"/>
          <p:nvPr/>
        </p:nvSpPr>
        <p:spPr>
          <a:xfrm>
            <a:off x="7788623" y="274641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r>
              <a:rPr lang="de-DE" dirty="0" err="1"/>
              <a:t>trained</a:t>
            </a:r>
            <a:endParaRPr lang="de-DE" dirty="0"/>
          </a:p>
          <a:p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B2710-3F61-F30E-6167-75D1E9DF93E3}"/>
              </a:ext>
            </a:extLst>
          </p:cNvPr>
          <p:cNvSpPr/>
          <p:nvPr/>
        </p:nvSpPr>
        <p:spPr>
          <a:xfrm>
            <a:off x="3849137" y="4244716"/>
            <a:ext cx="1306642" cy="8594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Fusion</a:t>
            </a:r>
          </a:p>
          <a:p>
            <a:pPr algn="ctr"/>
            <a:r>
              <a:rPr lang="de-DE" dirty="0"/>
              <a:t>Classification Head*</a:t>
            </a:r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E898DB-505B-C86C-037C-8304D73F59C7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412995" y="1385450"/>
            <a:ext cx="1" cy="3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ECF95F-0395-31A2-E807-25FB110C12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91921" y="2231742"/>
            <a:ext cx="0" cy="3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429472-AD7C-8401-8331-D676ED38901D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412996" y="2558319"/>
            <a:ext cx="0" cy="19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0E527F-1A3F-F33C-A056-A812FC3738B9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2412996" y="3272851"/>
            <a:ext cx="0" cy="11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DC6CD4E-DD41-0173-9F5D-F41902C5C8F9}"/>
              </a:ext>
            </a:extLst>
          </p:cNvPr>
          <p:cNvSpPr/>
          <p:nvPr/>
        </p:nvSpPr>
        <p:spPr>
          <a:xfrm>
            <a:off x="1905828" y="4554511"/>
            <a:ext cx="1014334" cy="2398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F123D8-2E79-6E77-71F9-A3D795226447}"/>
              </a:ext>
            </a:extLst>
          </p:cNvPr>
          <p:cNvSpPr/>
          <p:nvPr/>
        </p:nvSpPr>
        <p:spPr>
          <a:xfrm>
            <a:off x="6084754" y="4554510"/>
            <a:ext cx="1014334" cy="2398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Vector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B24A30-DD74-2DC5-E3CD-5383455829FC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2412995" y="4244716"/>
            <a:ext cx="1" cy="30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59F33E-E78D-3992-88B6-E0C2AFEC659A}"/>
              </a:ext>
            </a:extLst>
          </p:cNvPr>
          <p:cNvCxnSpPr>
            <a:cxnSpLocks/>
            <a:stCxn id="42" idx="3"/>
            <a:endCxn id="26" idx="1"/>
          </p:cNvCxnSpPr>
          <p:nvPr/>
        </p:nvCxnSpPr>
        <p:spPr>
          <a:xfrm>
            <a:off x="2920162" y="4674433"/>
            <a:ext cx="92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A9D326-7FAA-8E4D-C014-3CCB31D4F612}"/>
              </a:ext>
            </a:extLst>
          </p:cNvPr>
          <p:cNvCxnSpPr>
            <a:cxnSpLocks/>
            <a:stCxn id="43" idx="1"/>
            <a:endCxn id="26" idx="3"/>
          </p:cNvCxnSpPr>
          <p:nvPr/>
        </p:nvCxnSpPr>
        <p:spPr>
          <a:xfrm flipH="1">
            <a:off x="5155779" y="4674432"/>
            <a:ext cx="9289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277474-5A9D-D80D-07A7-5955E4BD39F2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6591921" y="4244717"/>
            <a:ext cx="0" cy="30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8A55573-889F-68BB-F2B8-01A90E4340D4}"/>
              </a:ext>
            </a:extLst>
          </p:cNvPr>
          <p:cNvSpPr txBox="1"/>
          <p:nvPr/>
        </p:nvSpPr>
        <p:spPr>
          <a:xfrm>
            <a:off x="8316371" y="4346761"/>
            <a:ext cx="6367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hlinkClick r:id="rId5"/>
              </a:rPr>
              <a:t>Source </a:t>
            </a:r>
          </a:p>
          <a:p>
            <a:r>
              <a:rPr lang="de-DE" sz="700" dirty="0">
                <a:hlinkClick r:id="rId5"/>
              </a:rPr>
              <a:t>Embedding</a:t>
            </a:r>
          </a:p>
          <a:p>
            <a:r>
              <a:rPr lang="de-DE" sz="700" dirty="0">
                <a:hlinkClick r:id="rId5"/>
              </a:rPr>
              <a:t>Model</a:t>
            </a:r>
            <a:endParaRPr lang="en-GB" sz="7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6FA6C2-6424-3160-DA9B-EF0DDE98A994}"/>
              </a:ext>
            </a:extLst>
          </p:cNvPr>
          <p:cNvSpPr txBox="1"/>
          <p:nvPr/>
        </p:nvSpPr>
        <p:spPr>
          <a:xfrm>
            <a:off x="1341389" y="19747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0DB4D6-0108-67E2-2FD9-74E83731D8B0}"/>
              </a:ext>
            </a:extLst>
          </p:cNvPr>
          <p:cNvSpPr txBox="1"/>
          <p:nvPr/>
        </p:nvSpPr>
        <p:spPr>
          <a:xfrm>
            <a:off x="1314138" y="36041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2BC088-19A1-1E05-E69A-B49A365ECFBF}"/>
              </a:ext>
            </a:extLst>
          </p:cNvPr>
          <p:cNvSpPr txBox="1"/>
          <p:nvPr/>
        </p:nvSpPr>
        <p:spPr>
          <a:xfrm>
            <a:off x="4360432" y="39369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2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179E-80F9-3948-A5FF-F79A432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Text-Embedding-Ada-002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19521-CCE7-7982-F1B8-6B9DC159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4902131" cy="3573600"/>
          </a:xfrm>
        </p:spPr>
        <p:txBody>
          <a:bodyPr/>
          <a:lstStyle/>
          <a:p>
            <a:r>
              <a:rPr lang="de-DE" sz="2000" dirty="0"/>
              <a:t>Idee: Die </a:t>
            </a:r>
            <a:r>
              <a:rPr lang="de-DE" sz="2000" dirty="0" err="1"/>
              <a:t>Embeddings</a:t>
            </a:r>
            <a:r>
              <a:rPr lang="de-DE" sz="2000" dirty="0"/>
              <a:t> sich ähnelnder  Beschreibungen sind sehr nah beieinander im höher dimensionalen Raum</a:t>
            </a:r>
          </a:p>
          <a:p>
            <a:r>
              <a:rPr lang="de-DE" sz="2000" dirty="0"/>
              <a:t>Abgrenzung potentiell lernbar durch simples MLP</a:t>
            </a:r>
          </a:p>
          <a:p>
            <a:r>
              <a:rPr lang="de-DE" sz="2000" dirty="0"/>
              <a:t>t-SNE liefert Hinweise auf  separierbare Cluster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75C1B-1520-770D-0F11-DBB0207F4F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C0AB-DAEA-CAB3-9EE2-91CB1EC8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55" y="1261700"/>
            <a:ext cx="3099849" cy="29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1725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On-screen Show (16:9)</PresentationFormat>
  <Paragraphs>238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Roboto Slab</vt:lpstr>
      <vt:lpstr>Source Sans Pro</vt:lpstr>
      <vt:lpstr>Circular</vt:lpstr>
      <vt:lpstr>Cordelia template</vt:lpstr>
      <vt:lpstr>Corpus Nummorum (CN) Data Challenge Abschlusspräsentation</vt:lpstr>
      <vt:lpstr>PowerPoint Presentation</vt:lpstr>
      <vt:lpstr>Erste Versuche (1/2)</vt:lpstr>
      <vt:lpstr>Erste Versuche (2/2)</vt:lpstr>
      <vt:lpstr>Ansatz Clip Model</vt:lpstr>
      <vt:lpstr>Ausblick Clip Model</vt:lpstr>
      <vt:lpstr>PowerPoint Presentation</vt:lpstr>
      <vt:lpstr>Multimodaler Ansatz - Überblick</vt:lpstr>
      <vt:lpstr>1 Text-Embedding-Ada-002</vt:lpstr>
      <vt:lpstr>2 Text Encoder</vt:lpstr>
      <vt:lpstr>2 Synthetische Daten mithilfe von ChatGPT (API und GPT4)</vt:lpstr>
      <vt:lpstr>2 Text Encoder</vt:lpstr>
      <vt:lpstr>3 Fusion Modell</vt:lpstr>
      <vt:lpstr>Text Encoder Ergebnisse</vt:lpstr>
      <vt:lpstr>Ergebnisse für Types</vt:lpstr>
      <vt:lpstr>Diskussion der Type Ergebnisse </vt:lpstr>
      <vt:lpstr>Ergebnisse für Mints</vt:lpstr>
      <vt:lpstr>Diskussion und Ausblick</vt:lpstr>
      <vt:lpstr>Thanks!</vt:lpstr>
      <vt:lpstr>Anhang1: TextEncoder Mints Hidden Size 1000 vs 10000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Outperforming Humans in GeoGuessr with Deep Learning</dc:title>
  <dc:creator>Bastian Rothenburger</dc:creator>
  <cp:lastModifiedBy>Bastian Rothenburger</cp:lastModifiedBy>
  <cp:revision>37</cp:revision>
  <dcterms:modified xsi:type="dcterms:W3CDTF">2023-07-20T20:29:48Z</dcterms:modified>
</cp:coreProperties>
</file>