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4" r:id="rId8"/>
    <p:sldId id="265" r:id="rId9"/>
    <p:sldId id="267" r:id="rId10"/>
    <p:sldId id="268" r:id="rId11"/>
    <p:sldId id="269" r:id="rId12"/>
    <p:sldId id="272" r:id="rId13"/>
    <p:sldId id="270" r:id="rId14"/>
    <p:sldId id="271" r:id="rId15"/>
    <p:sldId id="273" r:id="rId16"/>
    <p:sldId id="275" r:id="rId17"/>
    <p:sldId id="274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97F7"/>
    <a:srgbClr val="F04D4D"/>
    <a:srgbClr val="EB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3906B5-ADBD-436F-81E3-5AF00C7860D6}" v="227" dt="2021-03-24T03:30:27.751"/>
    <p1510:client id="{961C1C49-013F-41A5-AB69-65BACD4431FA}" v="260" dt="2021-03-17T03:59:14.549"/>
    <p1510:client id="{CF76B8EC-5D58-4D93-AD18-D8B7BF2605B1}" v="1088" dt="2021-03-10T03:49:46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8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2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2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3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2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1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9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7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9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2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9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knews.cc/zh-tw/tech/lzpxyoz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dertw.com/%E5%89%8D%E7%AB%AF%E9%96%8B%E7%99%BC/253296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930" y="4063"/>
            <a:ext cx="5028112" cy="68617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zh-TW" sz="2000" b="1" i="0" dirty="0">
                <a:latin typeface="Consolas"/>
              </a:rPr>
              <a:t>HTML </a:t>
            </a:r>
            <a:r>
              <a:rPr lang="zh-TW" sz="2000" b="1" i="0" u="sng" dirty="0">
                <a:solidFill>
                  <a:srgbClr val="FF0000"/>
                </a:solidFill>
                <a:latin typeface="Consolas"/>
              </a:rPr>
              <a:t>文件的根元素</a:t>
            </a:r>
            <a:r>
              <a:rPr lang="zh-TW" sz="2000" b="1" i="0" dirty="0">
                <a:solidFill>
                  <a:srgbClr val="FF0000"/>
                </a:solidFill>
                <a:latin typeface="Consolas"/>
              </a:rPr>
              <a:t>－&lt;html&gt;</a:t>
            </a:r>
            <a:r>
              <a:rPr lang="zh-TW" sz="2000" b="1" i="0" dirty="0">
                <a:latin typeface="Consolas"/>
              </a:rPr>
              <a:t> 元素</a:t>
            </a:r>
            <a:br>
              <a:rPr lang="zh-TW" altLang="en-US" sz="2000" b="1" i="0" dirty="0">
                <a:latin typeface="Consolas"/>
              </a:rPr>
            </a:br>
            <a:r>
              <a:rPr lang="zh-TW" altLang="en-US" sz="2000" b="1" i="0" dirty="0">
                <a:latin typeface="Consolas"/>
              </a:rPr>
              <a:t> </a:t>
            </a:r>
            <a:r>
              <a:rPr lang="zh-TW" sz="2000" b="1" i="0" dirty="0">
                <a:latin typeface="Consolas"/>
              </a:rPr>
              <a:t>
HTML </a:t>
            </a:r>
            <a:r>
              <a:rPr lang="zh-TW" sz="2000" b="1" i="0" u="sng" dirty="0">
                <a:solidFill>
                  <a:srgbClr val="FF0000"/>
                </a:solidFill>
                <a:latin typeface="Consolas"/>
              </a:rPr>
              <a:t>文件的標頭</a:t>
            </a:r>
            <a:r>
              <a:rPr lang="zh-TW" sz="2000" b="1" i="0" dirty="0">
                <a:solidFill>
                  <a:srgbClr val="FF0000"/>
                </a:solidFill>
                <a:latin typeface="Consolas"/>
              </a:rPr>
              <a:t>－&lt;head&gt;</a:t>
            </a:r>
            <a:r>
              <a:rPr lang="zh-TW" sz="2000" b="1" i="0" dirty="0">
                <a:latin typeface="Consolas"/>
              </a:rPr>
              <a:t> 元素 </a:t>
            </a:r>
            <a:br>
              <a:rPr lang="zh-TW" altLang="en-US" sz="2000" b="1" i="0" dirty="0">
                <a:latin typeface="Consolas"/>
              </a:rPr>
            </a:br>
            <a:br>
              <a:rPr lang="zh-TW" altLang="en-US" sz="2000" i="0" dirty="0">
                <a:latin typeface="Consolas"/>
              </a:rPr>
            </a:br>
            <a:br>
              <a:rPr lang="zh-TW" altLang="en-US" sz="2000" i="0" dirty="0">
                <a:latin typeface="Consolas"/>
              </a:rPr>
            </a:br>
            <a:r>
              <a:rPr lang="zh-TW" sz="2000" i="0">
                <a:latin typeface="Consolas"/>
              </a:rPr>
              <a:t>·</a:t>
            </a:r>
            <a:r>
              <a:rPr lang="zh-TW" sz="2000" i="0">
                <a:solidFill>
                  <a:srgbClr val="8B97F7"/>
                </a:solidFill>
                <a:latin typeface="Consolas"/>
              </a:rPr>
              <a:t>&lt;title&gt;</a:t>
            </a:r>
            <a:r>
              <a:rPr lang="zh-TW" sz="2000" i="0">
                <a:latin typeface="Consolas"/>
              </a:rPr>
              <a:t> 元素( </a:t>
            </a:r>
            <a:r>
              <a:rPr lang="zh-TW" altLang="en-US" sz="2000" i="0">
                <a:latin typeface="Consolas"/>
              </a:rPr>
              <a:t>網</a:t>
            </a:r>
            <a:r>
              <a:rPr lang="zh-TW" sz="2000" i="0">
                <a:latin typeface="Consolas"/>
              </a:rPr>
              <a:t>頁標題)</a:t>
            </a:r>
            <a:br>
              <a:rPr lang="zh-TW" sz="2000" i="0" dirty="0">
                <a:latin typeface="Consolas"/>
              </a:rPr>
            </a:br>
            <a:br>
              <a:rPr lang="zh-TW" altLang="en-US" sz="2000" i="0" dirty="0">
                <a:latin typeface="Consolas"/>
              </a:rPr>
            </a:br>
            <a:r>
              <a:rPr lang="en-US" altLang="zh-TW" sz="2000" i="0">
                <a:latin typeface="Consolas"/>
              </a:rPr>
              <a:t>.</a:t>
            </a:r>
            <a:r>
              <a:rPr lang="en-US" altLang="zh-TW" sz="2000" i="0">
                <a:solidFill>
                  <a:srgbClr val="8B97F7"/>
                </a:solidFill>
                <a:latin typeface="Consolas"/>
              </a:rPr>
              <a:t>&lt;meta&gt;</a:t>
            </a:r>
            <a:r>
              <a:rPr lang="zh-TW" altLang="en-US" sz="2000" i="0" dirty="0">
                <a:latin typeface="Consolas"/>
              </a:rPr>
              <a:t> 元素</a:t>
            </a:r>
            <a:r>
              <a:rPr lang="en-US" altLang="zh-TW" sz="2000" i="0" dirty="0">
                <a:latin typeface="Consolas"/>
              </a:rPr>
              <a:t>(</a:t>
            </a:r>
            <a:r>
              <a:rPr lang="zh-TW" altLang="en-US" sz="2000" i="0" dirty="0">
                <a:latin typeface="Consolas"/>
              </a:rPr>
              <a:t> 文件相關資訊</a:t>
            </a:r>
            <a:r>
              <a:rPr lang="en-US" altLang="zh-TW" sz="2000" i="0" dirty="0">
                <a:latin typeface="Consolas"/>
              </a:rPr>
              <a:t>)</a:t>
            </a:r>
            <a:br>
              <a:rPr lang="en-US" altLang="zh-TW" sz="2000" i="0" dirty="0">
                <a:latin typeface="Consolas"/>
              </a:rPr>
            </a:br>
            <a:br>
              <a:rPr lang="en-US" altLang="zh-TW" sz="2000" i="0" dirty="0">
                <a:latin typeface="Consolas"/>
              </a:rPr>
            </a:br>
            <a:r>
              <a:rPr lang="en-US" altLang="zh-TW" sz="2000" i="0" dirty="0">
                <a:latin typeface="Consolas"/>
              </a:rPr>
              <a:t>.</a:t>
            </a:r>
            <a:r>
              <a:rPr lang="en-US" sz="2000" i="0" dirty="0">
                <a:solidFill>
                  <a:srgbClr val="8B97F7"/>
                </a:solidFill>
                <a:latin typeface="Consolas"/>
              </a:rPr>
              <a:t>&lt;link&gt;</a:t>
            </a:r>
            <a:r>
              <a:rPr lang="en-US" sz="2000" i="0" dirty="0">
                <a:latin typeface="Consolas"/>
              </a:rPr>
              <a:t> </a:t>
            </a:r>
            <a:r>
              <a:rPr lang="en-US" sz="2000" i="0" err="1">
                <a:latin typeface="Consolas"/>
              </a:rPr>
              <a:t>元素</a:t>
            </a:r>
            <a:r>
              <a:rPr lang="en-US" sz="2000" i="0">
                <a:latin typeface="Consolas"/>
              </a:rPr>
              <a:t> (</a:t>
            </a:r>
            <a:r>
              <a:rPr lang="en-US" sz="2000" i="0" err="1">
                <a:latin typeface="Consolas"/>
              </a:rPr>
              <a:t>文件之間的關聯</a:t>
            </a:r>
            <a:r>
              <a:rPr lang="en-US" sz="2000" i="0" dirty="0">
                <a:latin typeface="Consolas"/>
              </a:rPr>
              <a:t>)</a:t>
            </a:r>
            <a:br>
              <a:rPr lang="en-US" sz="2000" i="0" dirty="0">
                <a:latin typeface="Consolas"/>
              </a:rPr>
            </a:br>
            <a:br>
              <a:rPr lang="en-US" sz="2000" i="0" dirty="0">
                <a:latin typeface="Consolas"/>
              </a:rPr>
            </a:br>
            <a:r>
              <a:rPr lang="en-US" altLang="zh-TW" sz="2000" i="0" dirty="0">
                <a:latin typeface="Consolas"/>
              </a:rPr>
              <a:t>.</a:t>
            </a:r>
            <a:r>
              <a:rPr lang="en-US" altLang="zh-TW" sz="2000" i="0" dirty="0">
                <a:solidFill>
                  <a:srgbClr val="8B97F7"/>
                </a:solidFill>
                <a:latin typeface="Consolas"/>
              </a:rPr>
              <a:t>&lt;style&gt;</a:t>
            </a:r>
            <a:r>
              <a:rPr lang="en-US" altLang="zh-TW" sz="2000" i="0" dirty="0">
                <a:latin typeface="Consolas"/>
              </a:rPr>
              <a:t> </a:t>
            </a:r>
            <a:r>
              <a:rPr lang="zh-TW" altLang="en-US" sz="2000" i="0" dirty="0">
                <a:latin typeface="Consolas"/>
              </a:rPr>
              <a:t>元素</a:t>
            </a:r>
            <a:r>
              <a:rPr lang="en-US" altLang="zh-TW" sz="2000" i="0" dirty="0">
                <a:latin typeface="Consolas"/>
              </a:rPr>
              <a:t> (</a:t>
            </a:r>
            <a:r>
              <a:rPr lang="zh-TW" altLang="en-US" sz="2000" i="0" dirty="0">
                <a:latin typeface="Consolas"/>
              </a:rPr>
              <a:t>嵌入</a:t>
            </a:r>
            <a:r>
              <a:rPr lang="en-US" altLang="zh-TW" sz="2000" i="0" dirty="0">
                <a:latin typeface="Consolas"/>
              </a:rPr>
              <a:t>CSS</a:t>
            </a:r>
            <a:r>
              <a:rPr lang="zh-TW" altLang="en-US" sz="2000" i="0" dirty="0">
                <a:latin typeface="Consolas"/>
              </a:rPr>
              <a:t>樣式表</a:t>
            </a:r>
            <a:r>
              <a:rPr lang="en-US" altLang="zh-TW" sz="2000" i="0" dirty="0">
                <a:latin typeface="Consolas"/>
              </a:rPr>
              <a:t>)</a:t>
            </a:r>
            <a:br>
              <a:rPr lang="en-US" altLang="zh-TW" sz="2000" i="0" dirty="0">
                <a:latin typeface="Consolas"/>
              </a:rPr>
            </a:br>
            <a:r>
              <a:rPr lang="en-US" altLang="zh-TW" sz="2000" i="0" dirty="0">
                <a:latin typeface="Consolas"/>
              </a:rPr>
              <a:t>_______________________________</a:t>
            </a:r>
            <a:br>
              <a:rPr lang="en-US" altLang="zh-TW" sz="2000" i="0" dirty="0">
                <a:latin typeface="Consolas"/>
              </a:rPr>
            </a:br>
            <a:br>
              <a:rPr lang="en-US" altLang="zh-TW" sz="2000" i="0" dirty="0">
                <a:latin typeface="Consolas"/>
              </a:rPr>
            </a:br>
            <a:r>
              <a:rPr lang="en-US" sz="2000" b="1" i="0">
                <a:latin typeface="Consolas"/>
              </a:rPr>
              <a:t>HTML </a:t>
            </a:r>
            <a:r>
              <a:rPr lang="en-US" sz="2000" b="1" i="0" u="sng" err="1">
                <a:solidFill>
                  <a:srgbClr val="FF0000"/>
                </a:solidFill>
                <a:latin typeface="Consolas"/>
              </a:rPr>
              <a:t>文件的主體</a:t>
            </a:r>
            <a:r>
              <a:rPr lang="en-US" sz="2000" b="1" i="0" u="sng" dirty="0">
                <a:solidFill>
                  <a:srgbClr val="FF0000"/>
                </a:solidFill>
                <a:latin typeface="Consolas"/>
              </a:rPr>
              <a:t>－&lt;body&gt;</a:t>
            </a:r>
            <a:r>
              <a:rPr lang="en-US" sz="2000" b="1" i="0" dirty="0">
                <a:latin typeface="Consolas"/>
              </a:rPr>
              <a:t> </a:t>
            </a:r>
            <a:r>
              <a:rPr lang="en-US" sz="2000" b="1" i="0" err="1">
                <a:latin typeface="Consolas"/>
              </a:rPr>
              <a:t>元素</a:t>
            </a:r>
            <a:br>
              <a:rPr lang="en-US" sz="2000" b="1" i="0" dirty="0">
                <a:latin typeface="Consolas"/>
              </a:rPr>
            </a:br>
            <a:r>
              <a:rPr lang="en-US" sz="2000" i="0" dirty="0">
                <a:latin typeface="Consolas"/>
              </a:rPr>
              <a:t>
 .</a:t>
            </a:r>
            <a:r>
              <a:rPr lang="en-US" sz="2000" i="0">
                <a:solidFill>
                  <a:srgbClr val="8B97F7"/>
                </a:solidFill>
                <a:latin typeface="Consolas"/>
              </a:rPr>
              <a:t>&lt;h1&gt;~&lt;h6&gt;</a:t>
            </a:r>
            <a:r>
              <a:rPr lang="en-US" sz="2000" i="0" err="1">
                <a:latin typeface="Consolas"/>
              </a:rPr>
              <a:t>元素</a:t>
            </a:r>
            <a:r>
              <a:rPr lang="en-US" sz="2000" i="0" dirty="0">
                <a:latin typeface="Consolas"/>
              </a:rPr>
              <a:t>(標題1~6)</a:t>
            </a:r>
            <a:br>
              <a:rPr lang="en-US" sz="2000" i="0" dirty="0">
                <a:latin typeface="Consolas"/>
              </a:rPr>
            </a:br>
            <a:r>
              <a:rPr lang="en-US" sz="2000" i="0" dirty="0">
                <a:latin typeface="Consolas"/>
              </a:rPr>
              <a:t>
 .</a:t>
            </a:r>
            <a:r>
              <a:rPr lang="en-US" sz="2000" i="0">
                <a:solidFill>
                  <a:srgbClr val="8B97F7"/>
                </a:solidFill>
                <a:latin typeface="Consolas"/>
              </a:rPr>
              <a:t>&lt;p&gt;</a:t>
            </a:r>
            <a:r>
              <a:rPr lang="en-US" sz="2000" i="0" err="1">
                <a:latin typeface="Consolas"/>
              </a:rPr>
              <a:t>元素</a:t>
            </a:r>
            <a:r>
              <a:rPr lang="en-US" sz="2000" i="0">
                <a:latin typeface="Consolas"/>
              </a:rPr>
              <a:t>(</a:t>
            </a:r>
            <a:r>
              <a:rPr lang="en-US" sz="2000" i="0" err="1">
                <a:latin typeface="Consolas"/>
              </a:rPr>
              <a:t>段落</a:t>
            </a:r>
            <a:r>
              <a:rPr lang="en-US" sz="2000" i="0" dirty="0">
                <a:latin typeface="Consolas"/>
              </a:rPr>
              <a:t>)</a:t>
            </a:r>
            <a:br>
              <a:rPr lang="en-US" dirty="0"/>
            </a:br>
            <a:r>
              <a:rPr lang="en-US" sz="2000" i="0" dirty="0">
                <a:latin typeface="Consolas"/>
              </a:rPr>
              <a:t>
 .</a:t>
            </a:r>
            <a:r>
              <a:rPr lang="en-US" sz="2000" i="0" dirty="0">
                <a:solidFill>
                  <a:srgbClr val="8B97F7"/>
                </a:solidFill>
                <a:latin typeface="Consolas"/>
              </a:rPr>
              <a:t>&lt;div&gt;</a:t>
            </a:r>
            <a:r>
              <a:rPr lang="en-US" sz="2000" i="0" dirty="0">
                <a:latin typeface="Consolas"/>
              </a:rPr>
              <a:t> </a:t>
            </a:r>
            <a:r>
              <a:rPr lang="en-US" sz="2000" i="0" err="1">
                <a:latin typeface="Consolas"/>
              </a:rPr>
              <a:t>元素</a:t>
            </a:r>
            <a:r>
              <a:rPr lang="en-US" sz="2000" i="0">
                <a:latin typeface="Consolas"/>
              </a:rPr>
              <a:t> (</a:t>
            </a:r>
            <a:r>
              <a:rPr lang="en-US" sz="2000" i="0" err="1">
                <a:latin typeface="Consolas"/>
              </a:rPr>
              <a:t>群組成一個區塊</a:t>
            </a:r>
            <a:r>
              <a:rPr lang="en-US" sz="2000" i="0" dirty="0">
                <a:latin typeface="Consolas"/>
              </a:rPr>
              <a:t>)</a:t>
            </a:r>
            <a:br>
              <a:rPr lang="en-US" dirty="0"/>
            </a:br>
            <a:r>
              <a:rPr lang="en-US" sz="2000" i="0" dirty="0">
                <a:latin typeface="Consolas"/>
              </a:rPr>
              <a:t>
 .</a:t>
            </a:r>
            <a:r>
              <a:rPr lang="en-US" sz="2000" i="0" dirty="0">
                <a:solidFill>
                  <a:srgbClr val="8B97F7"/>
                </a:solidFill>
                <a:latin typeface="Consolas"/>
              </a:rPr>
              <a:t>&lt;!-- --&gt;</a:t>
            </a:r>
            <a:r>
              <a:rPr lang="en-US" sz="2000" i="0" dirty="0">
                <a:latin typeface="Consolas"/>
              </a:rPr>
              <a:t> </a:t>
            </a:r>
            <a:r>
              <a:rPr lang="en-US" sz="2000" i="0" err="1">
                <a:latin typeface="Consolas"/>
              </a:rPr>
              <a:t>元素</a:t>
            </a:r>
            <a:r>
              <a:rPr lang="en-US" sz="2000" i="0">
                <a:latin typeface="Consolas"/>
              </a:rPr>
              <a:t> (</a:t>
            </a:r>
            <a:r>
              <a:rPr lang="en-US" sz="2000" i="0" err="1">
                <a:latin typeface="Consolas"/>
              </a:rPr>
              <a:t>註解</a:t>
            </a:r>
            <a:r>
              <a:rPr lang="en-US" sz="2000" i="0" dirty="0">
                <a:latin typeface="Consolas"/>
              </a:rPr>
              <a:t>)</a:t>
            </a:r>
            <a:endParaRPr lang="en-US" altLang="zh-TW" sz="2000" i="0" dirty="0">
              <a:latin typeface="Consola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86606" y="754176"/>
            <a:ext cx="5916873" cy="106652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zh-TW" sz="5500">
                <a:latin typeface="25"/>
              </a:rPr>
              <a:t>文件結構</a:t>
            </a:r>
          </a:p>
          <a:p>
            <a:pPr algn="l"/>
            <a:endParaRPr lang="zh-TW" altLang="en-US" dirty="0"/>
          </a:p>
        </p:txBody>
      </p:sp>
      <p:pic>
        <p:nvPicPr>
          <p:cNvPr id="6" name="Picture 3" descr="霓虹燈幾何圖案">
            <a:extLst>
              <a:ext uri="{FF2B5EF4-FFF2-40B4-BE49-F238E27FC236}">
                <a16:creationId xmlns:a16="http://schemas.microsoft.com/office/drawing/2014/main" id="{C71366C9-6ED5-4782-BF96-B02E437E7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57" r="49808" b="-8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A1F00D5-2A62-4E7A-A6CF-B31EEF77089B}"/>
              </a:ext>
            </a:extLst>
          </p:cNvPr>
          <p:cNvSpPr txBox="1"/>
          <p:nvPr/>
        </p:nvSpPr>
        <p:spPr>
          <a:xfrm>
            <a:off x="5412058" y="2159619"/>
            <a:ext cx="3458736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b="1">
                <a:latin typeface="Consolas"/>
              </a:rPr>
              <a:t>HTML5 </a:t>
            </a:r>
            <a:r>
              <a:rPr lang="zh-TW" b="1" u="sng">
                <a:solidFill>
                  <a:srgbClr val="FF0000"/>
                </a:solidFill>
                <a:latin typeface="Consolas"/>
              </a:rPr>
              <a:t>新增的結構元素</a:t>
            </a:r>
            <a:endParaRPr lang="zh-TW" altLang="en-US">
              <a:solidFill>
                <a:srgbClr val="000000"/>
              </a:solidFill>
              <a:latin typeface="Univers Condensed Light"/>
            </a:endParaRPr>
          </a:p>
          <a:p>
            <a:r>
              <a:rPr lang="zh-TW" b="1" u="sng" dirty="0">
                <a:solidFill>
                  <a:srgbClr val="FF0000"/>
                </a:solidFill>
                <a:latin typeface="Consolas"/>
              </a:rPr>
              <a:t>
</a:t>
            </a:r>
            <a:r>
              <a:rPr lang="en-US" altLang="zh-TW" dirty="0">
                <a:latin typeface="Consolas"/>
              </a:rPr>
              <a:t>.</a:t>
            </a:r>
            <a:r>
              <a:rPr lang="zh-TW">
                <a:latin typeface="Consolas"/>
              </a:rPr>
              <a:t>&lt;article&gt;</a:t>
            </a:r>
            <a:endParaRPr lang="zh-TW" altLang="en-US">
              <a:latin typeface="Univers Condensed Light"/>
            </a:endParaRPr>
          </a:p>
          <a:p>
            <a:r>
              <a:rPr lang="zh-TW" dirty="0">
                <a:latin typeface="Consolas"/>
              </a:rPr>
              <a:t>
</a:t>
            </a:r>
            <a:r>
              <a:rPr lang="en-US" altLang="zh-TW" dirty="0">
                <a:latin typeface="Consolas"/>
              </a:rPr>
              <a:t>.</a:t>
            </a:r>
            <a:r>
              <a:rPr lang="zh-TW">
                <a:latin typeface="Consolas"/>
              </a:rPr>
              <a:t>&lt;section&gt;</a:t>
            </a:r>
            <a:endParaRPr lang="zh-TW">
              <a:latin typeface="Univers Condensed Light"/>
            </a:endParaRPr>
          </a:p>
          <a:p>
            <a:r>
              <a:rPr lang="zh-TW" dirty="0">
                <a:latin typeface="Consolas"/>
              </a:rPr>
              <a:t>
</a:t>
            </a:r>
            <a:r>
              <a:rPr lang="en-US" altLang="zh-TW" dirty="0">
                <a:latin typeface="Consolas"/>
              </a:rPr>
              <a:t>.</a:t>
            </a:r>
            <a:r>
              <a:rPr lang="zh-TW">
                <a:latin typeface="Consolas"/>
              </a:rPr>
              <a:t>&lt;nav&gt;</a:t>
            </a:r>
            <a:endParaRPr lang="zh-TW" altLang="en-US">
              <a:latin typeface="Univers Condensed Light"/>
            </a:endParaRPr>
          </a:p>
          <a:p>
            <a:r>
              <a:rPr lang="zh-TW" dirty="0">
                <a:latin typeface="Consolas"/>
              </a:rPr>
              <a:t>
</a:t>
            </a:r>
            <a:r>
              <a:rPr lang="en-US" altLang="zh-TW" dirty="0">
                <a:latin typeface="Consolas"/>
              </a:rPr>
              <a:t>.</a:t>
            </a:r>
            <a:r>
              <a:rPr lang="zh-TW">
                <a:latin typeface="Consolas"/>
              </a:rPr>
              <a:t>&lt;header&gt;</a:t>
            </a:r>
            <a:endParaRPr lang="zh-TW">
              <a:latin typeface="Univers Condensed Light"/>
            </a:endParaRPr>
          </a:p>
          <a:p>
            <a:r>
              <a:rPr lang="zh-TW" dirty="0">
                <a:latin typeface="Consolas"/>
              </a:rPr>
              <a:t>
</a:t>
            </a:r>
            <a:r>
              <a:rPr lang="en-US" altLang="zh-TW" dirty="0">
                <a:latin typeface="Consolas"/>
              </a:rPr>
              <a:t>.</a:t>
            </a:r>
            <a:r>
              <a:rPr lang="zh-TW">
                <a:latin typeface="Consolas"/>
              </a:rPr>
              <a:t>&lt;footer&gt;</a:t>
            </a:r>
            <a:endParaRPr lang="zh-TW">
              <a:latin typeface="Univers Condensed Light"/>
            </a:endParaRPr>
          </a:p>
          <a:p>
            <a:r>
              <a:rPr lang="zh-TW" dirty="0">
                <a:latin typeface="Consolas"/>
              </a:rPr>
              <a:t>
</a:t>
            </a:r>
            <a:r>
              <a:rPr lang="en-US" altLang="zh-TW" dirty="0">
                <a:latin typeface="Consolas"/>
              </a:rPr>
              <a:t>.</a:t>
            </a:r>
            <a:r>
              <a:rPr lang="zh-TW">
                <a:latin typeface="Consolas"/>
              </a:rPr>
              <a:t>&lt;aside&gt;</a:t>
            </a:r>
            <a:endParaRPr lang="zh-TW" altLang="en-US">
              <a:latin typeface="Univers Condensed Light"/>
            </a:endParaRPr>
          </a:p>
          <a:p>
            <a:r>
              <a:rPr lang="zh-TW" dirty="0">
                <a:latin typeface="Consolas"/>
              </a:rPr>
              <a:t>
</a:t>
            </a:r>
            <a:r>
              <a:rPr lang="en-US" altLang="zh-TW" dirty="0">
                <a:latin typeface="Consolas"/>
              </a:rPr>
              <a:t>.</a:t>
            </a:r>
            <a:r>
              <a:rPr lang="zh-TW">
                <a:latin typeface="Consolas"/>
              </a:rPr>
              <a:t>&lt;main&gt;</a:t>
            </a:r>
            <a:endParaRPr lang="zh-TW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3DDDA36-35DE-420B-84F9-59759C3A9320}"/>
              </a:ext>
            </a:extLst>
          </p:cNvPr>
          <p:cNvSpPr txBox="1"/>
          <p:nvPr/>
        </p:nvSpPr>
        <p:spPr>
          <a:xfrm>
            <a:off x="5674659" y="116542"/>
            <a:ext cx="27432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5000"/>
              <a:t>第一章</a:t>
            </a:r>
            <a:endParaRPr lang="zh-TW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31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zh-TW" altLang="en-US" b="1" i="0"/>
          </a:p>
          <a:p>
            <a:pPr algn="l"/>
            <a:endParaRPr lang="en-US" i="0">
              <a:latin typeface="Consolas"/>
            </a:endParaRPr>
          </a:p>
        </p:txBody>
      </p:sp>
      <p:pic>
        <p:nvPicPr>
          <p:cNvPr id="6" name="Picture 3" descr="霓虹燈幾何圖案">
            <a:extLst>
              <a:ext uri="{FF2B5EF4-FFF2-40B4-BE49-F238E27FC236}">
                <a16:creationId xmlns:a16="http://schemas.microsoft.com/office/drawing/2014/main" id="{C71366C9-6ED5-4782-BF96-B02E437E7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27" r="49841" b="1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30" name="Straight Connector 33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5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A1F00D5-2A62-4E7A-A6CF-B31EEF77089B}"/>
              </a:ext>
            </a:extLst>
          </p:cNvPr>
          <p:cNvSpPr txBox="1"/>
          <p:nvPr/>
        </p:nvSpPr>
        <p:spPr>
          <a:xfrm>
            <a:off x="5412058" y="2159619"/>
            <a:ext cx="34587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TW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00603B7-94B3-461E-804E-8B3DDE2E842E}"/>
              </a:ext>
            </a:extLst>
          </p:cNvPr>
          <p:cNvSpPr txBox="1"/>
          <p:nvPr/>
        </p:nvSpPr>
        <p:spPr>
          <a:xfrm>
            <a:off x="4185425" y="737840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500" b="1">
                <a:solidFill>
                  <a:schemeClr val="accent2"/>
                </a:solidFill>
                <a:latin typeface="Comic Sans MS"/>
              </a:rPr>
              <a:t>Div/Li</a:t>
            </a:r>
            <a:r>
              <a:rPr lang="zh-TW" altLang="en-US" sz="2500" b="1">
                <a:solidFill>
                  <a:schemeClr val="accent2"/>
                </a:solidFill>
                <a:latin typeface="Arial Black"/>
              </a:rPr>
              <a:t>__清單</a:t>
            </a:r>
            <a:endParaRPr lang="zh-TW" altLang="en-US" sz="2500" b="1" dirty="0">
              <a:solidFill>
                <a:schemeClr val="accent2"/>
              </a:solidFill>
              <a:latin typeface="Arial Black"/>
            </a:endParaRPr>
          </a:p>
        </p:txBody>
      </p:sp>
      <p:pic>
        <p:nvPicPr>
          <p:cNvPr id="7" name="圖片 7" descr="一張含有 文字, 白板 的圖片&#10;&#10;自動產生的描述">
            <a:extLst>
              <a:ext uri="{FF2B5EF4-FFF2-40B4-BE49-F238E27FC236}">
                <a16:creationId xmlns:a16="http://schemas.microsoft.com/office/drawing/2014/main" id="{4E1ACD31-B56D-447C-8B7E-2F24E7E7C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32" y="2014437"/>
            <a:ext cx="8532541" cy="306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45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31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zh-TW" altLang="en-US" b="1" i="0"/>
          </a:p>
          <a:p>
            <a:pPr algn="l"/>
            <a:endParaRPr lang="en-US" i="0">
              <a:latin typeface="Consolas"/>
            </a:endParaRPr>
          </a:p>
        </p:txBody>
      </p:sp>
      <p:pic>
        <p:nvPicPr>
          <p:cNvPr id="6" name="Picture 3" descr="霓虹燈幾何圖案">
            <a:extLst>
              <a:ext uri="{FF2B5EF4-FFF2-40B4-BE49-F238E27FC236}">
                <a16:creationId xmlns:a16="http://schemas.microsoft.com/office/drawing/2014/main" id="{C71366C9-6ED5-4782-BF96-B02E437E7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27" r="49841" b="1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30" name="Straight Connector 33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5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A1F00D5-2A62-4E7A-A6CF-B31EEF77089B}"/>
              </a:ext>
            </a:extLst>
          </p:cNvPr>
          <p:cNvSpPr txBox="1"/>
          <p:nvPr/>
        </p:nvSpPr>
        <p:spPr>
          <a:xfrm>
            <a:off x="5412058" y="2159619"/>
            <a:ext cx="34587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TW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00603B7-94B3-461E-804E-8B3DDE2E842E}"/>
              </a:ext>
            </a:extLst>
          </p:cNvPr>
          <p:cNvSpPr txBox="1"/>
          <p:nvPr/>
        </p:nvSpPr>
        <p:spPr>
          <a:xfrm>
            <a:off x="4185425" y="737840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500" b="1">
                <a:solidFill>
                  <a:schemeClr val="accent2"/>
                </a:solidFill>
              </a:rPr>
              <a:t>背景/字型</a:t>
            </a:r>
            <a:endParaRPr lang="zh-TW" altLang="en-US" sz="2500" b="1" dirty="0">
              <a:solidFill>
                <a:schemeClr val="accent2"/>
              </a:solidFill>
            </a:endParaRPr>
          </a:p>
        </p:txBody>
      </p:sp>
      <p:pic>
        <p:nvPicPr>
          <p:cNvPr id="3" name="圖片 4">
            <a:extLst>
              <a:ext uri="{FF2B5EF4-FFF2-40B4-BE49-F238E27FC236}">
                <a16:creationId xmlns:a16="http://schemas.microsoft.com/office/drawing/2014/main" id="{AFAB5CF6-69FD-409C-8CFD-7F5D2DA49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63" y="2222092"/>
            <a:ext cx="7631151" cy="288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06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31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zh-TW" altLang="en-US" b="1" i="0"/>
          </a:p>
          <a:p>
            <a:pPr algn="l"/>
            <a:endParaRPr lang="en-US" i="0">
              <a:latin typeface="Consolas"/>
            </a:endParaRPr>
          </a:p>
        </p:txBody>
      </p:sp>
      <p:pic>
        <p:nvPicPr>
          <p:cNvPr id="6" name="Picture 3" descr="霓虹燈幾何圖案">
            <a:extLst>
              <a:ext uri="{FF2B5EF4-FFF2-40B4-BE49-F238E27FC236}">
                <a16:creationId xmlns:a16="http://schemas.microsoft.com/office/drawing/2014/main" id="{C71366C9-6ED5-4782-BF96-B02E437E7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27" r="49841" b="1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30" name="Straight Connector 33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5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A1F00D5-2A62-4E7A-A6CF-B31EEF77089B}"/>
              </a:ext>
            </a:extLst>
          </p:cNvPr>
          <p:cNvSpPr txBox="1"/>
          <p:nvPr/>
        </p:nvSpPr>
        <p:spPr>
          <a:xfrm>
            <a:off x="5412058" y="2159619"/>
            <a:ext cx="34587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TW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00603B7-94B3-461E-804E-8B3DDE2E842E}"/>
              </a:ext>
            </a:extLst>
          </p:cNvPr>
          <p:cNvSpPr txBox="1"/>
          <p:nvPr/>
        </p:nvSpPr>
        <p:spPr>
          <a:xfrm>
            <a:off x="3404840" y="793596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2" algn="l"/>
            <a:r>
              <a:rPr lang="zh-TW" altLang="en-US" sz="2500" b="1">
                <a:solidFill>
                  <a:schemeClr val="accent2"/>
                </a:solidFill>
              </a:rPr>
              <a:t>透明度</a:t>
            </a:r>
            <a:endParaRPr lang="zh-TW" altLang="en-US" sz="2500" b="1" dirty="0">
              <a:solidFill>
                <a:schemeClr val="accent2"/>
              </a:solidFill>
            </a:endParaRPr>
          </a:p>
        </p:txBody>
      </p:sp>
      <p:pic>
        <p:nvPicPr>
          <p:cNvPr id="5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F935D366-05FA-4705-A597-068E324F2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93" y="1851305"/>
            <a:ext cx="8040029" cy="287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35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31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zh-TW" altLang="en-US" b="1" i="0"/>
          </a:p>
          <a:p>
            <a:pPr algn="l"/>
            <a:endParaRPr lang="en-US" i="0">
              <a:latin typeface="Consolas"/>
            </a:endParaRPr>
          </a:p>
        </p:txBody>
      </p:sp>
      <p:pic>
        <p:nvPicPr>
          <p:cNvPr id="6" name="Picture 3" descr="霓虹燈幾何圖案">
            <a:extLst>
              <a:ext uri="{FF2B5EF4-FFF2-40B4-BE49-F238E27FC236}">
                <a16:creationId xmlns:a16="http://schemas.microsoft.com/office/drawing/2014/main" id="{C71366C9-6ED5-4782-BF96-B02E437E7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27" r="49841" b="1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30" name="Straight Connector 33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5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A1F00D5-2A62-4E7A-A6CF-B31EEF77089B}"/>
              </a:ext>
            </a:extLst>
          </p:cNvPr>
          <p:cNvSpPr txBox="1"/>
          <p:nvPr/>
        </p:nvSpPr>
        <p:spPr>
          <a:xfrm>
            <a:off x="5412058" y="2159619"/>
            <a:ext cx="34587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TW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00603B7-94B3-461E-804E-8B3DDE2E842E}"/>
              </a:ext>
            </a:extLst>
          </p:cNvPr>
          <p:cNvSpPr txBox="1"/>
          <p:nvPr/>
        </p:nvSpPr>
        <p:spPr>
          <a:xfrm>
            <a:off x="4185425" y="737840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500" b="1">
                <a:solidFill>
                  <a:schemeClr val="accent2"/>
                </a:solidFill>
              </a:rPr>
              <a:t>顏色字型</a:t>
            </a:r>
            <a:endParaRPr lang="zh-TW" altLang="en-US" sz="2500" b="1" dirty="0">
              <a:solidFill>
                <a:schemeClr val="accent2"/>
              </a:solidFill>
            </a:endParaRPr>
          </a:p>
        </p:txBody>
      </p:sp>
      <p:pic>
        <p:nvPicPr>
          <p:cNvPr id="5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88CF5480-5986-4B2F-B744-22115A0E2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44" y="1885909"/>
            <a:ext cx="7417419" cy="352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63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31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zh-TW" altLang="en-US" b="1" i="0"/>
          </a:p>
          <a:p>
            <a:pPr algn="l"/>
            <a:endParaRPr lang="en-US" i="0">
              <a:latin typeface="Consolas"/>
            </a:endParaRPr>
          </a:p>
        </p:txBody>
      </p:sp>
      <p:pic>
        <p:nvPicPr>
          <p:cNvPr id="6" name="Picture 3" descr="霓虹燈幾何圖案">
            <a:extLst>
              <a:ext uri="{FF2B5EF4-FFF2-40B4-BE49-F238E27FC236}">
                <a16:creationId xmlns:a16="http://schemas.microsoft.com/office/drawing/2014/main" id="{C71366C9-6ED5-4782-BF96-B02E437E7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27" r="49841" b="1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30" name="Straight Connector 33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5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A1F00D5-2A62-4E7A-A6CF-B31EEF77089B}"/>
              </a:ext>
            </a:extLst>
          </p:cNvPr>
          <p:cNvSpPr txBox="1"/>
          <p:nvPr/>
        </p:nvSpPr>
        <p:spPr>
          <a:xfrm>
            <a:off x="5412058" y="2159619"/>
            <a:ext cx="34587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TW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00603B7-94B3-461E-804E-8B3DDE2E842E}"/>
              </a:ext>
            </a:extLst>
          </p:cNvPr>
          <p:cNvSpPr txBox="1"/>
          <p:nvPr/>
        </p:nvSpPr>
        <p:spPr>
          <a:xfrm>
            <a:off x="3785839" y="775011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2" algn="l"/>
            <a:r>
              <a:rPr lang="zh-TW" altLang="en-US" sz="2500" b="1">
                <a:solidFill>
                  <a:schemeClr val="accent2"/>
                </a:solidFill>
              </a:rPr>
              <a:t>字體</a:t>
            </a:r>
            <a:endParaRPr lang="zh-TW" altLang="en-US" sz="2500" b="1" dirty="0">
              <a:solidFill>
                <a:schemeClr val="accent2"/>
              </a:solidFill>
            </a:endParaRPr>
          </a:p>
        </p:txBody>
      </p:sp>
      <p:pic>
        <p:nvPicPr>
          <p:cNvPr id="5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5C90AFBB-4F60-415C-8735-C185EDFC8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0" y="1741350"/>
            <a:ext cx="8616175" cy="302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18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31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zh-TW" altLang="en-US" b="1" i="0"/>
          </a:p>
          <a:p>
            <a:pPr algn="l"/>
            <a:endParaRPr lang="en-US" i="0">
              <a:latin typeface="Consolas"/>
            </a:endParaRPr>
          </a:p>
        </p:txBody>
      </p:sp>
      <p:pic>
        <p:nvPicPr>
          <p:cNvPr id="6" name="Picture 3" descr="霓虹燈幾何圖案">
            <a:extLst>
              <a:ext uri="{FF2B5EF4-FFF2-40B4-BE49-F238E27FC236}">
                <a16:creationId xmlns:a16="http://schemas.microsoft.com/office/drawing/2014/main" id="{C71366C9-6ED5-4782-BF96-B02E437E7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27" r="49841" b="1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30" name="Straight Connector 33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5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A1F00D5-2A62-4E7A-A6CF-B31EEF77089B}"/>
              </a:ext>
            </a:extLst>
          </p:cNvPr>
          <p:cNvSpPr txBox="1"/>
          <p:nvPr/>
        </p:nvSpPr>
        <p:spPr>
          <a:xfrm>
            <a:off x="5412058" y="2159619"/>
            <a:ext cx="34587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TW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00603B7-94B3-461E-804E-8B3DDE2E842E}"/>
              </a:ext>
            </a:extLst>
          </p:cNvPr>
          <p:cNvSpPr txBox="1"/>
          <p:nvPr/>
        </p:nvSpPr>
        <p:spPr>
          <a:xfrm>
            <a:off x="3785839" y="775011"/>
            <a:ext cx="348661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2" algn="l"/>
            <a:r>
              <a:rPr lang="zh-TW" altLang="en-US" sz="2500" b="1">
                <a:solidFill>
                  <a:schemeClr val="accent2"/>
                </a:solidFill>
                <a:latin typeface="Comic Sans MS"/>
              </a:rPr>
              <a:t>用gif成為背景</a:t>
            </a:r>
            <a:endParaRPr lang="zh-TW" altLang="en-US" sz="2500" b="1" dirty="0">
              <a:solidFill>
                <a:schemeClr val="accent2"/>
              </a:solidFill>
              <a:latin typeface="Comic Sans MS"/>
            </a:endParaRPr>
          </a:p>
        </p:txBody>
      </p:sp>
      <p:pic>
        <p:nvPicPr>
          <p:cNvPr id="3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E674817B-CF6E-4E89-A249-32FCAD4AD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86" y="2012542"/>
            <a:ext cx="3960541" cy="3009476"/>
          </a:xfrm>
          <a:prstGeom prst="rect">
            <a:avLst/>
          </a:prstGeom>
        </p:spPr>
      </p:pic>
      <p:pic>
        <p:nvPicPr>
          <p:cNvPr id="7" name="圖片 7">
            <a:extLst>
              <a:ext uri="{FF2B5EF4-FFF2-40B4-BE49-F238E27FC236}">
                <a16:creationId xmlns:a16="http://schemas.microsoft.com/office/drawing/2014/main" id="{F58D3BD3-9519-46D6-9752-BBBC09C1F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205" y="2192367"/>
            <a:ext cx="4211443" cy="239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7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31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zh-TW" altLang="en-US" b="1" i="0"/>
          </a:p>
          <a:p>
            <a:pPr algn="l"/>
            <a:endParaRPr lang="en-US" i="0">
              <a:latin typeface="Consolas"/>
            </a:endParaRPr>
          </a:p>
        </p:txBody>
      </p:sp>
      <p:pic>
        <p:nvPicPr>
          <p:cNvPr id="6" name="Picture 3" descr="霓虹燈幾何圖案">
            <a:extLst>
              <a:ext uri="{FF2B5EF4-FFF2-40B4-BE49-F238E27FC236}">
                <a16:creationId xmlns:a16="http://schemas.microsoft.com/office/drawing/2014/main" id="{C71366C9-6ED5-4782-BF96-B02E437E7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27" r="49841" b="1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30" name="Straight Connector 33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5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A1F00D5-2A62-4E7A-A6CF-B31EEF77089B}"/>
              </a:ext>
            </a:extLst>
          </p:cNvPr>
          <p:cNvSpPr txBox="1"/>
          <p:nvPr/>
        </p:nvSpPr>
        <p:spPr>
          <a:xfrm>
            <a:off x="5412058" y="2159619"/>
            <a:ext cx="34587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TW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00603B7-94B3-461E-804E-8B3DDE2E842E}"/>
              </a:ext>
            </a:extLst>
          </p:cNvPr>
          <p:cNvSpPr txBox="1"/>
          <p:nvPr/>
        </p:nvSpPr>
        <p:spPr>
          <a:xfrm>
            <a:off x="2468027" y="1142564"/>
            <a:ext cx="4490223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2"/>
            <a:r>
              <a:rPr lang="zh-TW" sz="2500" b="1">
                <a:solidFill>
                  <a:schemeClr val="accent2">
                    <a:lumMod val="75000"/>
                  </a:schemeClr>
                </a:solidFill>
                <a:latin typeface="Consolas"/>
              </a:rPr>
              <a:t>顯示或隱藏溢出的內容</a:t>
            </a:r>
            <a:endParaRPr lang="zh-TW" b="1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圖片 7" descr="一張含有 桌 的圖片&#10;&#10;自動產生的描述">
            <a:extLst>
              <a:ext uri="{FF2B5EF4-FFF2-40B4-BE49-F238E27FC236}">
                <a16:creationId xmlns:a16="http://schemas.microsoft.com/office/drawing/2014/main" id="{72C8D60A-28D5-4103-B7ED-722AC60A3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6" y="2228674"/>
            <a:ext cx="8830235" cy="292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23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31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zh-TW" altLang="en-US" b="1" i="0"/>
          </a:p>
          <a:p>
            <a:pPr algn="l"/>
            <a:endParaRPr lang="en-US" i="0">
              <a:latin typeface="Consolas"/>
            </a:endParaRPr>
          </a:p>
        </p:txBody>
      </p:sp>
      <p:pic>
        <p:nvPicPr>
          <p:cNvPr id="6" name="Picture 3" descr="霓虹燈幾何圖案">
            <a:extLst>
              <a:ext uri="{FF2B5EF4-FFF2-40B4-BE49-F238E27FC236}">
                <a16:creationId xmlns:a16="http://schemas.microsoft.com/office/drawing/2014/main" id="{C71366C9-6ED5-4782-BF96-B02E437E7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27" r="49841" b="1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30" name="Straight Connector 33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5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A1F00D5-2A62-4E7A-A6CF-B31EEF77089B}"/>
              </a:ext>
            </a:extLst>
          </p:cNvPr>
          <p:cNvSpPr txBox="1"/>
          <p:nvPr/>
        </p:nvSpPr>
        <p:spPr>
          <a:xfrm>
            <a:off x="5412058" y="2159619"/>
            <a:ext cx="34587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TW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00603B7-94B3-461E-804E-8B3DDE2E842E}"/>
              </a:ext>
            </a:extLst>
          </p:cNvPr>
          <p:cNvSpPr txBox="1"/>
          <p:nvPr/>
        </p:nvSpPr>
        <p:spPr>
          <a:xfrm>
            <a:off x="3785839" y="775011"/>
            <a:ext cx="348661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2" algn="l"/>
            <a:endParaRPr lang="zh-TW" altLang="en-US" sz="2500" b="1" dirty="0">
              <a:solidFill>
                <a:schemeClr val="accent2"/>
              </a:solidFill>
              <a:latin typeface="Comic Sans MS"/>
            </a:endParaRPr>
          </a:p>
        </p:txBody>
      </p:sp>
      <p:pic>
        <p:nvPicPr>
          <p:cNvPr id="5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BE895188-8CE0-4B84-A806-5D06E08A9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88" y="2229704"/>
            <a:ext cx="7547517" cy="329768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8B930F9-B9DE-4095-88D1-E1282D86D9EE}"/>
              </a:ext>
            </a:extLst>
          </p:cNvPr>
          <p:cNvSpPr txBox="1"/>
          <p:nvPr/>
        </p:nvSpPr>
        <p:spPr>
          <a:xfrm>
            <a:off x="3785839" y="1025912"/>
            <a:ext cx="305915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400" b="1">
                <a:solidFill>
                  <a:schemeClr val="accent2">
                    <a:lumMod val="75000"/>
                  </a:schemeClr>
                </a:solidFill>
                <a:latin typeface="Consolas"/>
              </a:rPr>
              <a:t>Box 的定位方式</a:t>
            </a:r>
            <a:endParaRPr lang="zh-TW" b="1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541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31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zh-TW" altLang="en-US" b="1" i="0"/>
          </a:p>
          <a:p>
            <a:pPr algn="l"/>
            <a:endParaRPr lang="en-US" i="0">
              <a:latin typeface="Consolas"/>
            </a:endParaRPr>
          </a:p>
        </p:txBody>
      </p:sp>
      <p:pic>
        <p:nvPicPr>
          <p:cNvPr id="6" name="Picture 3" descr="霓虹燈幾何圖案">
            <a:extLst>
              <a:ext uri="{FF2B5EF4-FFF2-40B4-BE49-F238E27FC236}">
                <a16:creationId xmlns:a16="http://schemas.microsoft.com/office/drawing/2014/main" id="{C71366C9-6ED5-4782-BF96-B02E437E7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27" r="49841" b="1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30" name="Straight Connector 33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5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A1F00D5-2A62-4E7A-A6CF-B31EEF77089B}"/>
              </a:ext>
            </a:extLst>
          </p:cNvPr>
          <p:cNvSpPr txBox="1"/>
          <p:nvPr/>
        </p:nvSpPr>
        <p:spPr>
          <a:xfrm>
            <a:off x="5412058" y="2159619"/>
            <a:ext cx="34587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TW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00603B7-94B3-461E-804E-8B3DDE2E842E}"/>
              </a:ext>
            </a:extLst>
          </p:cNvPr>
          <p:cNvSpPr txBox="1"/>
          <p:nvPr/>
        </p:nvSpPr>
        <p:spPr>
          <a:xfrm>
            <a:off x="3785839" y="775011"/>
            <a:ext cx="348661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2" algn="l"/>
            <a:endParaRPr lang="zh-TW" altLang="en-US" sz="2500" b="1" dirty="0">
              <a:solidFill>
                <a:schemeClr val="accent2"/>
              </a:solidFill>
              <a:latin typeface="Comic Sans MS"/>
            </a:endParaRPr>
          </a:p>
        </p:txBody>
      </p:sp>
      <p:pic>
        <p:nvPicPr>
          <p:cNvPr id="3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306AB5DF-638C-4A1F-AE17-CB3DD899C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99" y="1923347"/>
            <a:ext cx="7454590" cy="323826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73B6C12-EC4D-41C7-82A5-515A08DDD047}"/>
              </a:ext>
            </a:extLst>
          </p:cNvPr>
          <p:cNvSpPr txBox="1"/>
          <p:nvPr/>
        </p:nvSpPr>
        <p:spPr>
          <a:xfrm>
            <a:off x="3497766" y="83076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zh-TW" altLang="en-US" dirty="0"/>
              <a:t>      </a:t>
            </a:r>
            <a:r>
              <a:rPr lang="zh-TW" altLang="en-US" sz="2400" dirty="0">
                <a:solidFill>
                  <a:schemeClr val="accent2">
                    <a:lumMod val="75000"/>
                  </a:schemeClr>
                </a:solidFill>
              </a:rPr>
              <a:t>   </a:t>
            </a:r>
            <a:r>
              <a:rPr lang="zh-TW" altLang="en-US" sz="2400" b="1">
                <a:solidFill>
                  <a:schemeClr val="accent2">
                    <a:lumMod val="75000"/>
                  </a:schemeClr>
                </a:solidFill>
              </a:rPr>
              <a:t>文繞圖</a:t>
            </a:r>
            <a:endParaRPr lang="zh-TW" sz="2400" b="1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251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31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zh-TW" altLang="en-US" b="1" i="0"/>
          </a:p>
          <a:p>
            <a:pPr algn="l"/>
            <a:endParaRPr lang="en-US" i="0">
              <a:latin typeface="Consolas"/>
            </a:endParaRPr>
          </a:p>
        </p:txBody>
      </p:sp>
      <p:pic>
        <p:nvPicPr>
          <p:cNvPr id="6" name="Picture 3" descr="霓虹燈幾何圖案">
            <a:extLst>
              <a:ext uri="{FF2B5EF4-FFF2-40B4-BE49-F238E27FC236}">
                <a16:creationId xmlns:a16="http://schemas.microsoft.com/office/drawing/2014/main" id="{C71366C9-6ED5-4782-BF96-B02E437E7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27" r="49841" b="1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30" name="Straight Connector 33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5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A1F00D5-2A62-4E7A-A6CF-B31EEF77089B}"/>
              </a:ext>
            </a:extLst>
          </p:cNvPr>
          <p:cNvSpPr txBox="1"/>
          <p:nvPr/>
        </p:nvSpPr>
        <p:spPr>
          <a:xfrm>
            <a:off x="5412058" y="2159619"/>
            <a:ext cx="34587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TW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00603B7-94B3-461E-804E-8B3DDE2E842E}"/>
              </a:ext>
            </a:extLst>
          </p:cNvPr>
          <p:cNvSpPr txBox="1"/>
          <p:nvPr/>
        </p:nvSpPr>
        <p:spPr>
          <a:xfrm>
            <a:off x="3785839" y="775011"/>
            <a:ext cx="348661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2" algn="l"/>
            <a:endParaRPr lang="zh-TW" altLang="en-US" sz="2500" b="1" dirty="0">
              <a:solidFill>
                <a:schemeClr val="accent2"/>
              </a:solidFill>
              <a:latin typeface="Comic Sans MS"/>
            </a:endParaRPr>
          </a:p>
        </p:txBody>
      </p:sp>
      <p:pic>
        <p:nvPicPr>
          <p:cNvPr id="3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52C05C00-4E18-4060-B00C-4093860EF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254" y="2102558"/>
            <a:ext cx="7268736" cy="323832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DFC9E31-394D-4A38-952D-6717F5450587}"/>
              </a:ext>
            </a:extLst>
          </p:cNvPr>
          <p:cNvSpPr txBox="1"/>
          <p:nvPr/>
        </p:nvSpPr>
        <p:spPr>
          <a:xfrm>
            <a:off x="3451302" y="119318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2" algn="l"/>
            <a:r>
              <a:rPr lang="zh-TW" altLang="en-US" sz="2400" b="1">
                <a:solidFill>
                  <a:schemeClr val="accent2">
                    <a:lumMod val="75000"/>
                  </a:schemeClr>
                </a:solidFill>
              </a:rPr>
              <a:t>重疊順序</a:t>
            </a:r>
            <a:endParaRPr lang="zh-TW" sz="240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057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930" y="4063"/>
            <a:ext cx="5028112" cy="68617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zh-TW" altLang="en-US" sz="4400" b="1" i="0" dirty="0"/>
          </a:p>
          <a:p>
            <a:pPr algn="l"/>
            <a:endParaRPr lang="en-US" sz="2000" i="0" dirty="0">
              <a:latin typeface="Consola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83265" y="4573469"/>
            <a:ext cx="6539482" cy="106652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zh-TW" altLang="en-US" sz="5500">
                <a:ea typeface="+mn-lt"/>
                <a:cs typeface="+mn-lt"/>
              </a:rPr>
              <a:t>資料編輯與格式化</a:t>
            </a:r>
            <a:endParaRPr lang="zh-TW" altLang="en-US" sz="5500" b="0">
              <a:ea typeface="+mn-lt"/>
              <a:cs typeface="+mn-lt"/>
            </a:endParaRPr>
          </a:p>
          <a:p>
            <a:pPr algn="l"/>
            <a:endParaRPr lang="zh-TW" sz="5500" dirty="0">
              <a:latin typeface="25"/>
            </a:endParaRPr>
          </a:p>
          <a:p>
            <a:pPr algn="l"/>
            <a:endParaRPr lang="zh-TW" altLang="en-US" dirty="0"/>
          </a:p>
        </p:txBody>
      </p:sp>
      <p:pic>
        <p:nvPicPr>
          <p:cNvPr id="6" name="Picture 3" descr="霓虹燈幾何圖案">
            <a:extLst>
              <a:ext uri="{FF2B5EF4-FFF2-40B4-BE49-F238E27FC236}">
                <a16:creationId xmlns:a16="http://schemas.microsoft.com/office/drawing/2014/main" id="{C71366C9-6ED5-4782-BF96-B02E437E7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57" r="49808" b="-8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A1F00D5-2A62-4E7A-A6CF-B31EEF77089B}"/>
              </a:ext>
            </a:extLst>
          </p:cNvPr>
          <p:cNvSpPr txBox="1"/>
          <p:nvPr/>
        </p:nvSpPr>
        <p:spPr>
          <a:xfrm>
            <a:off x="5412058" y="2159619"/>
            <a:ext cx="34587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TW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78DA175-FFFB-4DE3-A574-8047A022AFD8}"/>
              </a:ext>
            </a:extLst>
          </p:cNvPr>
          <p:cNvSpPr txBox="1"/>
          <p:nvPr/>
        </p:nvSpPr>
        <p:spPr>
          <a:xfrm>
            <a:off x="3717" y="115229"/>
            <a:ext cx="8644052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3000" dirty="0">
                <a:latin typeface="Consolas"/>
              </a:rPr>
              <a:t>區塊格式
</a:t>
            </a:r>
            <a:r>
              <a:rPr lang="zh-TW" sz="3000">
                <a:latin typeface="Consolas"/>
              </a:rPr>
              <a:t>文字格式</a:t>
            </a:r>
            <a:r>
              <a:rPr lang="zh-TW" sz="3000" dirty="0">
                <a:latin typeface="Consolas"/>
              </a:rPr>
              <a:t>
</a:t>
            </a:r>
            <a:r>
              <a:rPr lang="zh-TW" sz="3000">
                <a:latin typeface="Consolas"/>
              </a:rPr>
              <a:t>插入或刪除資料－ </a:t>
            </a:r>
            <a:r>
              <a:rPr lang="zh-TW" sz="3000" b="1">
                <a:solidFill>
                  <a:srgbClr val="EB5959"/>
                </a:solidFill>
                <a:latin typeface="Consolas"/>
              </a:rPr>
              <a:t>&lt;ins&gt;、&lt;del&gt;</a:t>
            </a:r>
            <a:r>
              <a:rPr lang="zh-TW" sz="3000">
                <a:latin typeface="Consolas"/>
              </a:rPr>
              <a:t> 元素</a:t>
            </a:r>
            <a:endParaRPr lang="zh-TW" altLang="en-US" sz="3000">
              <a:latin typeface="Univers Condensed Light"/>
            </a:endParaRPr>
          </a:p>
          <a:p>
            <a:r>
              <a:rPr lang="zh-TW" sz="3000" dirty="0">
                <a:latin typeface="Consolas"/>
              </a:rPr>
              <a:t>
</a:t>
            </a:r>
            <a:r>
              <a:rPr lang="zh-TW" sz="3000">
                <a:latin typeface="Consolas"/>
              </a:rPr>
              <a:t>項目符號與編號－ </a:t>
            </a:r>
            <a:r>
              <a:rPr lang="zh-TW" sz="3000" b="1">
                <a:solidFill>
                  <a:srgbClr val="EB5959"/>
                </a:solidFill>
                <a:latin typeface="Consolas"/>
              </a:rPr>
              <a:t>&lt;ul&gt;、&lt;ol&gt;、&lt;li&gt;</a:t>
            </a:r>
            <a:r>
              <a:rPr lang="zh-TW" sz="3000">
                <a:latin typeface="Consolas"/>
              </a:rPr>
              <a:t> 元素</a:t>
            </a:r>
            <a:endParaRPr lang="zh-TW" altLang="en-US" sz="3000">
              <a:latin typeface="Univers Condensed Light"/>
            </a:endParaRPr>
          </a:p>
          <a:p>
            <a:r>
              <a:rPr lang="zh-TW" sz="3000" dirty="0">
                <a:latin typeface="Consolas"/>
              </a:rPr>
              <a:t>
</a:t>
            </a:r>
            <a:r>
              <a:rPr lang="zh-TW" sz="3000">
                <a:latin typeface="Consolas"/>
              </a:rPr>
              <a:t>定義清單－ </a:t>
            </a:r>
            <a:r>
              <a:rPr lang="zh-TW" sz="3000" b="1">
                <a:solidFill>
                  <a:srgbClr val="EB5959"/>
                </a:solidFill>
                <a:latin typeface="Consolas"/>
              </a:rPr>
              <a:t>&lt;dl&gt;、&lt;dt&gt;、&lt;dd&gt;</a:t>
            </a:r>
            <a:r>
              <a:rPr lang="zh-TW" sz="3000">
                <a:latin typeface="Consolas"/>
              </a:rPr>
              <a:t> 元素</a:t>
            </a:r>
            <a:r>
              <a:rPr lang="zh-TW" sz="3000" dirty="0">
                <a:latin typeface="Consolas"/>
              </a:rPr>
              <a:t>
超連結
相對URL 的路徑資訊－ </a:t>
            </a:r>
            <a:r>
              <a:rPr lang="zh-TW" sz="3000" b="1" dirty="0">
                <a:solidFill>
                  <a:srgbClr val="EB5959"/>
                </a:solidFill>
                <a:latin typeface="Consolas"/>
              </a:rPr>
              <a:t>&lt;base&gt;</a:t>
            </a:r>
            <a:r>
              <a:rPr lang="zh-TW" sz="3000" dirty="0">
                <a:latin typeface="Consolas"/>
              </a:rPr>
              <a:t> 元素</a:t>
            </a:r>
            <a:endParaRPr lang="zh-TW" sz="300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6F53E6B-95BB-4727-9C5A-5ADD85535668}"/>
              </a:ext>
            </a:extLst>
          </p:cNvPr>
          <p:cNvSpPr txBox="1"/>
          <p:nvPr/>
        </p:nvSpPr>
        <p:spPr>
          <a:xfrm>
            <a:off x="3451412" y="5818094"/>
            <a:ext cx="27432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5000">
                <a:solidFill>
                  <a:schemeClr val="bg2">
                    <a:lumMod val="50000"/>
                  </a:schemeClr>
                </a:solidFill>
              </a:rPr>
              <a:t>第二章</a:t>
            </a:r>
          </a:p>
        </p:txBody>
      </p:sp>
    </p:spTree>
    <p:extLst>
      <p:ext uri="{BB962C8B-B14F-4D97-AF65-F5344CB8AC3E}">
        <p14:creationId xmlns:p14="http://schemas.microsoft.com/office/powerpoint/2010/main" val="3290203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31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zh-TW" altLang="en-US" b="1" i="0"/>
          </a:p>
          <a:p>
            <a:pPr algn="l"/>
            <a:endParaRPr lang="en-US" i="0">
              <a:latin typeface="Consolas"/>
            </a:endParaRPr>
          </a:p>
        </p:txBody>
      </p:sp>
      <p:pic>
        <p:nvPicPr>
          <p:cNvPr id="6" name="Picture 3" descr="霓虹燈幾何圖案">
            <a:extLst>
              <a:ext uri="{FF2B5EF4-FFF2-40B4-BE49-F238E27FC236}">
                <a16:creationId xmlns:a16="http://schemas.microsoft.com/office/drawing/2014/main" id="{C71366C9-6ED5-4782-BF96-B02E437E7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27" r="49841" b="1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30" name="Straight Connector 33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5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A1F00D5-2A62-4E7A-A6CF-B31EEF77089B}"/>
              </a:ext>
            </a:extLst>
          </p:cNvPr>
          <p:cNvSpPr txBox="1"/>
          <p:nvPr/>
        </p:nvSpPr>
        <p:spPr>
          <a:xfrm>
            <a:off x="5412058" y="2159619"/>
            <a:ext cx="34587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TW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00603B7-94B3-461E-804E-8B3DDE2E842E}"/>
              </a:ext>
            </a:extLst>
          </p:cNvPr>
          <p:cNvSpPr txBox="1"/>
          <p:nvPr/>
        </p:nvSpPr>
        <p:spPr>
          <a:xfrm>
            <a:off x="3785839" y="775011"/>
            <a:ext cx="348661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2" algn="l"/>
            <a:endParaRPr lang="zh-TW" altLang="en-US" sz="2500" b="1" dirty="0">
              <a:solidFill>
                <a:schemeClr val="accent2"/>
              </a:solidFill>
              <a:latin typeface="Comic Sans MS"/>
            </a:endParaRPr>
          </a:p>
        </p:txBody>
      </p:sp>
      <p:pic>
        <p:nvPicPr>
          <p:cNvPr id="3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04BA43AD-756C-4191-9156-764446249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253" y="2358464"/>
            <a:ext cx="7082882" cy="307963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10DE708-BD89-411B-B721-83D32AA19F82}"/>
              </a:ext>
            </a:extLst>
          </p:cNvPr>
          <p:cNvSpPr txBox="1"/>
          <p:nvPr/>
        </p:nvSpPr>
        <p:spPr>
          <a:xfrm>
            <a:off x="3562815" y="1397619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sz="2500" b="1">
                <a:solidFill>
                  <a:schemeClr val="accent2">
                    <a:lumMod val="75000"/>
                  </a:schemeClr>
                </a:solidFill>
                <a:latin typeface="Consolas"/>
              </a:rPr>
              <a:t>顯示或隱藏Box</a:t>
            </a:r>
            <a:endParaRPr lang="zh-TW" sz="600" b="1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951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31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zh-TW" altLang="en-US" b="1" i="0"/>
          </a:p>
          <a:p>
            <a:pPr algn="l"/>
            <a:endParaRPr lang="en-US" i="0">
              <a:latin typeface="Consolas"/>
            </a:endParaRPr>
          </a:p>
        </p:txBody>
      </p:sp>
      <p:pic>
        <p:nvPicPr>
          <p:cNvPr id="6" name="Picture 3" descr="霓虹燈幾何圖案">
            <a:extLst>
              <a:ext uri="{FF2B5EF4-FFF2-40B4-BE49-F238E27FC236}">
                <a16:creationId xmlns:a16="http://schemas.microsoft.com/office/drawing/2014/main" id="{C71366C9-6ED5-4782-BF96-B02E437E7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27" r="49841" b="1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30" name="Straight Connector 33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5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A1F00D5-2A62-4E7A-A6CF-B31EEF77089B}"/>
              </a:ext>
            </a:extLst>
          </p:cNvPr>
          <p:cNvSpPr txBox="1"/>
          <p:nvPr/>
        </p:nvSpPr>
        <p:spPr>
          <a:xfrm>
            <a:off x="5412058" y="2159619"/>
            <a:ext cx="34587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TW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00603B7-94B3-461E-804E-8B3DDE2E842E}"/>
              </a:ext>
            </a:extLst>
          </p:cNvPr>
          <p:cNvSpPr txBox="1"/>
          <p:nvPr/>
        </p:nvSpPr>
        <p:spPr>
          <a:xfrm>
            <a:off x="3785839" y="775011"/>
            <a:ext cx="348661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2" algn="l"/>
            <a:endParaRPr lang="zh-TW" altLang="en-US" sz="2500" b="1" dirty="0">
              <a:solidFill>
                <a:schemeClr val="accent2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82875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930" y="4063"/>
            <a:ext cx="5028112" cy="68617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zh-TW" altLang="en-US" sz="4400" b="1" i="0" dirty="0"/>
          </a:p>
          <a:p>
            <a:pPr algn="l"/>
            <a:endParaRPr lang="en-US" sz="2000" i="0" dirty="0">
              <a:latin typeface="Consola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91999" y="5452229"/>
            <a:ext cx="6539482" cy="106652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zh-TW" sz="5500"/>
              <a:t>圖片與表格(Table)</a:t>
            </a:r>
          </a:p>
          <a:p>
            <a:pPr algn="l"/>
            <a:endParaRPr lang="zh-TW" sz="5500" dirty="0">
              <a:latin typeface="25"/>
              <a:ea typeface="+mn-lt"/>
              <a:cs typeface="+mn-lt"/>
            </a:endParaRPr>
          </a:p>
          <a:p>
            <a:pPr algn="l"/>
            <a:endParaRPr lang="zh-TW" altLang="en-US" dirty="0">
              <a:latin typeface="Univers Condensed Light"/>
            </a:endParaRPr>
          </a:p>
        </p:txBody>
      </p:sp>
      <p:pic>
        <p:nvPicPr>
          <p:cNvPr id="6" name="Picture 3" descr="霓虹燈幾何圖案">
            <a:extLst>
              <a:ext uri="{FF2B5EF4-FFF2-40B4-BE49-F238E27FC236}">
                <a16:creationId xmlns:a16="http://schemas.microsoft.com/office/drawing/2014/main" id="{C71366C9-6ED5-4782-BF96-B02E437E7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57" r="49808" b="-8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A1F00D5-2A62-4E7A-A6CF-B31EEF77089B}"/>
              </a:ext>
            </a:extLst>
          </p:cNvPr>
          <p:cNvSpPr txBox="1"/>
          <p:nvPr/>
        </p:nvSpPr>
        <p:spPr>
          <a:xfrm>
            <a:off x="5412058" y="2159619"/>
            <a:ext cx="34587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TW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D5E976-1F05-4C83-A532-39A1DAC38667}"/>
              </a:ext>
            </a:extLst>
          </p:cNvPr>
          <p:cNvSpPr txBox="1"/>
          <p:nvPr/>
        </p:nvSpPr>
        <p:spPr>
          <a:xfrm>
            <a:off x="375424" y="338254"/>
            <a:ext cx="8066813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>
                <a:ea typeface="+mn-lt"/>
                <a:cs typeface="+mn-lt"/>
              </a:rPr>
              <a:t>▸</a:t>
            </a:r>
            <a:r>
              <a:rPr lang="zh-TW" altLang="en-US">
                <a:latin typeface="Consolas"/>
              </a:rPr>
              <a:t>嵌入圖片－ &lt;img&gt; 元素</a:t>
            </a:r>
            <a:endParaRPr lang="zh-TW"/>
          </a:p>
          <a:p>
            <a:endParaRPr lang="zh-TW" dirty="0">
              <a:latin typeface="Consolas"/>
            </a:endParaRPr>
          </a:p>
          <a:p>
            <a:r>
              <a:rPr lang="zh-TW">
                <a:ea typeface="+mn-lt"/>
                <a:cs typeface="+mn-lt"/>
              </a:rPr>
              <a:t>▸</a:t>
            </a:r>
            <a:r>
              <a:rPr lang="zh-TW" altLang="en-US">
                <a:latin typeface="Consolas"/>
              </a:rPr>
              <a:t>標註－ </a:t>
            </a:r>
            <a:r>
              <a:rPr lang="en-US" altLang="zh-TW" dirty="0">
                <a:latin typeface="Consolas"/>
              </a:rPr>
              <a:t>&lt;figure&gt;</a:t>
            </a:r>
            <a:r>
              <a:rPr lang="zh-TW" altLang="en-US" dirty="0">
                <a:latin typeface="Consolas"/>
              </a:rPr>
              <a:t>、</a:t>
            </a:r>
            <a:r>
              <a:rPr lang="en-US" altLang="zh-TW" dirty="0">
                <a:latin typeface="Consolas"/>
              </a:rPr>
              <a:t>&lt;figcaption&gt;</a:t>
            </a:r>
            <a:r>
              <a:rPr lang="zh-TW" altLang="en-US" dirty="0">
                <a:latin typeface="Consolas"/>
              </a:rPr>
              <a:t> 元素</a:t>
            </a:r>
          </a:p>
          <a:p>
            <a:endParaRPr lang="zh-TW" altLang="en-US" dirty="0">
              <a:latin typeface="Consolas"/>
            </a:endParaRPr>
          </a:p>
          <a:p>
            <a:r>
              <a:rPr lang="zh-TW">
                <a:ea typeface="+mn-lt"/>
                <a:cs typeface="+mn-lt"/>
              </a:rPr>
              <a:t>▸</a:t>
            </a:r>
            <a:r>
              <a:rPr lang="zh-TW" altLang="en-US">
                <a:latin typeface="Consolas"/>
                <a:ea typeface="+mn-lt"/>
                <a:cs typeface="+mn-lt"/>
              </a:rPr>
              <a:t>建立表格－ </a:t>
            </a:r>
            <a:r>
              <a:rPr lang="en-US" altLang="zh-TW">
                <a:latin typeface="Consolas"/>
                <a:ea typeface="+mn-lt"/>
                <a:cs typeface="+mn-lt"/>
              </a:rPr>
              <a:t>&lt;table&gt;</a:t>
            </a:r>
            <a:r>
              <a:rPr lang="zh-TW" altLang="en-US">
                <a:latin typeface="Consolas"/>
                <a:ea typeface="+mn-lt"/>
                <a:cs typeface="+mn-lt"/>
              </a:rPr>
              <a:t>、</a:t>
            </a:r>
            <a:r>
              <a:rPr lang="en-US" altLang="zh-TW">
                <a:latin typeface="Consolas"/>
                <a:ea typeface="+mn-lt"/>
                <a:cs typeface="+mn-lt"/>
              </a:rPr>
              <a:t>&lt;tr&gt;</a:t>
            </a:r>
            <a:r>
              <a:rPr lang="zh-TW" altLang="en-US">
                <a:latin typeface="Consolas"/>
                <a:ea typeface="+mn-lt"/>
                <a:cs typeface="+mn-lt"/>
              </a:rPr>
              <a:t>、</a:t>
            </a:r>
            <a:r>
              <a:rPr lang="en-US" altLang="zh-TW">
                <a:latin typeface="Consolas"/>
                <a:ea typeface="+mn-lt"/>
                <a:cs typeface="+mn-lt"/>
              </a:rPr>
              <a:t>&lt;td&gt;</a:t>
            </a:r>
            <a:r>
              <a:rPr lang="zh-TW" altLang="en-US">
                <a:latin typeface="Consolas"/>
                <a:ea typeface="+mn-lt"/>
                <a:cs typeface="+mn-lt"/>
              </a:rPr>
              <a:t>、</a:t>
            </a:r>
            <a:r>
              <a:rPr lang="en-US" altLang="zh-TW">
                <a:latin typeface="Consolas"/>
                <a:ea typeface="+mn-lt"/>
                <a:cs typeface="+mn-lt"/>
              </a:rPr>
              <a:t>&lt;th&gt;</a:t>
            </a:r>
            <a:r>
              <a:rPr lang="zh-TW" altLang="en-US">
                <a:latin typeface="Consolas"/>
                <a:ea typeface="+mn-lt"/>
                <a:cs typeface="+mn-lt"/>
              </a:rPr>
              <a:t> 元素</a:t>
            </a:r>
            <a:endParaRPr lang="zh-TW">
              <a:latin typeface="Consolas"/>
              <a:ea typeface="+mn-lt"/>
              <a:cs typeface="+mn-lt"/>
            </a:endParaRPr>
          </a:p>
          <a:p>
            <a:endParaRPr lang="zh-TW" altLang="en-US" dirty="0">
              <a:ea typeface="+mn-lt"/>
              <a:cs typeface="+mn-lt"/>
            </a:endParaRPr>
          </a:p>
          <a:p>
            <a:r>
              <a:rPr lang="zh-TW">
                <a:ea typeface="+mn-lt"/>
                <a:cs typeface="+mn-lt"/>
              </a:rPr>
              <a:t>▸</a:t>
            </a:r>
            <a:r>
              <a:rPr lang="zh-TW" altLang="en-US">
                <a:latin typeface="Consolas"/>
                <a:ea typeface="+mn-lt"/>
                <a:cs typeface="+mn-lt"/>
              </a:rPr>
              <a:t>表格標題－ </a:t>
            </a:r>
            <a:r>
              <a:rPr lang="en-US" altLang="zh-TW">
                <a:latin typeface="Consolas"/>
                <a:ea typeface="+mn-lt"/>
                <a:cs typeface="+mn-lt"/>
              </a:rPr>
              <a:t>&lt;caption&gt;</a:t>
            </a:r>
            <a:r>
              <a:rPr lang="zh-TW" altLang="en-US">
                <a:latin typeface="Consolas"/>
                <a:ea typeface="+mn-lt"/>
                <a:cs typeface="+mn-lt"/>
              </a:rPr>
              <a:t> 元素</a:t>
            </a:r>
            <a:endParaRPr lang="zh-TW">
              <a:latin typeface="Consolas"/>
              <a:ea typeface="+mn-lt"/>
              <a:cs typeface="+mn-lt"/>
            </a:endParaRPr>
          </a:p>
          <a:p>
            <a:endParaRPr lang="zh-TW" altLang="en-US" dirty="0">
              <a:ea typeface="+mn-lt"/>
              <a:cs typeface="+mn-lt"/>
            </a:endParaRPr>
          </a:p>
          <a:p>
            <a:r>
              <a:rPr lang="zh-TW" altLang="en-US">
                <a:ea typeface="+mn-lt"/>
                <a:cs typeface="+mn-lt"/>
              </a:rPr>
              <a:t>▸</a:t>
            </a:r>
            <a:r>
              <a:rPr lang="zh-TW">
                <a:latin typeface="Consolas"/>
                <a:ea typeface="+mn-lt"/>
                <a:cs typeface="+mn-lt"/>
              </a:rPr>
              <a:t>表格的表頭、主體與表尾－&lt;thead&gt;、&lt;tbody&gt;、&lt;tfoot&gt; 元素</a:t>
            </a:r>
          </a:p>
          <a:p>
            <a:endParaRPr lang="zh-TW" altLang="en-US" dirty="0">
              <a:latin typeface="Consolas"/>
            </a:endParaRPr>
          </a:p>
          <a:p>
            <a:r>
              <a:rPr lang="zh-TW" altLang="en-US">
                <a:ea typeface="+mn-lt"/>
                <a:cs typeface="+mn-lt"/>
              </a:rPr>
              <a:t>▸</a:t>
            </a:r>
            <a:r>
              <a:rPr lang="zh-TW">
                <a:latin typeface="Consolas"/>
              </a:rPr>
              <a:t>直行式表格－ &lt;colgroup&gt;、&lt;col&gt; 元素</a:t>
            </a:r>
            <a:endParaRPr lang="zh-TW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F64735A-DF26-4E44-939B-684A1572CEAD}"/>
              </a:ext>
            </a:extLst>
          </p:cNvPr>
          <p:cNvSpPr txBox="1"/>
          <p:nvPr/>
        </p:nvSpPr>
        <p:spPr>
          <a:xfrm>
            <a:off x="4975412" y="4276165"/>
            <a:ext cx="27432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5000" b="1">
                <a:solidFill>
                  <a:srgbClr val="C00000"/>
                </a:solidFill>
              </a:rPr>
              <a:t>第三章</a:t>
            </a:r>
          </a:p>
        </p:txBody>
      </p:sp>
    </p:spTree>
    <p:extLst>
      <p:ext uri="{BB962C8B-B14F-4D97-AF65-F5344CB8AC3E}">
        <p14:creationId xmlns:p14="http://schemas.microsoft.com/office/powerpoint/2010/main" val="12698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930" y="4063"/>
            <a:ext cx="5028112" cy="68617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zh-TW" altLang="en-US" sz="4400" b="1" i="0" dirty="0"/>
          </a:p>
          <a:p>
            <a:pPr algn="l"/>
            <a:endParaRPr lang="en-US" sz="2000" i="0" dirty="0">
              <a:latin typeface="Consola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4822" y="3990982"/>
            <a:ext cx="6539482" cy="106652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zh-TW" altLang="en-US" sz="5500"/>
              <a:t>影音多媒體</a:t>
            </a:r>
          </a:p>
          <a:p>
            <a:pPr algn="l"/>
            <a:endParaRPr lang="zh-TW" sz="5500" dirty="0"/>
          </a:p>
          <a:p>
            <a:pPr algn="l"/>
            <a:endParaRPr lang="zh-TW" altLang="en-US" sz="5500" dirty="0">
              <a:ea typeface="+mn-lt"/>
              <a:cs typeface="+mn-lt"/>
            </a:endParaRPr>
          </a:p>
          <a:p>
            <a:pPr algn="l"/>
            <a:endParaRPr lang="zh-TW" sz="5500" dirty="0">
              <a:latin typeface="25"/>
            </a:endParaRPr>
          </a:p>
          <a:p>
            <a:pPr algn="l"/>
            <a:endParaRPr lang="zh-TW" altLang="en-US" dirty="0"/>
          </a:p>
        </p:txBody>
      </p:sp>
      <p:pic>
        <p:nvPicPr>
          <p:cNvPr id="6" name="Picture 3" descr="霓虹燈幾何圖案">
            <a:extLst>
              <a:ext uri="{FF2B5EF4-FFF2-40B4-BE49-F238E27FC236}">
                <a16:creationId xmlns:a16="http://schemas.microsoft.com/office/drawing/2014/main" id="{C71366C9-6ED5-4782-BF96-B02E437E7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57" r="49808" b="-8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A1F00D5-2A62-4E7A-A6CF-B31EEF77089B}"/>
              </a:ext>
            </a:extLst>
          </p:cNvPr>
          <p:cNvSpPr txBox="1"/>
          <p:nvPr/>
        </p:nvSpPr>
        <p:spPr>
          <a:xfrm>
            <a:off x="5412058" y="2159619"/>
            <a:ext cx="34587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TW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D5E976-1F05-4C83-A532-39A1DAC38667}"/>
              </a:ext>
            </a:extLst>
          </p:cNvPr>
          <p:cNvSpPr txBox="1"/>
          <p:nvPr/>
        </p:nvSpPr>
        <p:spPr>
          <a:xfrm>
            <a:off x="-54882" y="580301"/>
            <a:ext cx="959081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dirty="0">
                <a:ea typeface="+mn-lt"/>
                <a:cs typeface="+mn-lt"/>
              </a:rPr>
              <a:t>▸</a:t>
            </a:r>
            <a:r>
              <a:rPr lang="zh-TW" dirty="0">
                <a:latin typeface="Consolas"/>
              </a:rPr>
              <a:t>嵌入影片－ &lt;vid</a:t>
            </a:r>
            <a:r>
              <a:rPr lang="en-US" altLang="zh-TW" dirty="0">
                <a:latin typeface="Consolas"/>
                <a:ea typeface="+mn-lt"/>
                <a:cs typeface="+mn-lt"/>
              </a:rPr>
              <a:t>eo</a:t>
            </a:r>
            <a:r>
              <a:rPr lang="zh-TW" dirty="0">
                <a:latin typeface="Consolas"/>
              </a:rPr>
              <a:t>&gt; 元素</a:t>
            </a:r>
            <a:r>
              <a:rPr lang="zh-TW" altLang="en-US" dirty="0">
                <a:latin typeface="Consolas"/>
              </a:rPr>
              <a:t> </a:t>
            </a:r>
            <a:r>
              <a:rPr lang="en-US" altLang="zh-TW" dirty="0">
                <a:latin typeface="Consolas"/>
              </a:rPr>
              <a:t>==&gt;</a:t>
            </a:r>
            <a:r>
              <a:rPr lang="zh-TW" altLang="en-US" dirty="0">
                <a:latin typeface="Consolas"/>
              </a:rPr>
              <a:t> 上網找範例   學習底下屬性 有何用處</a:t>
            </a:r>
            <a:r>
              <a:rPr lang="en-US" altLang="zh-TW" dirty="0">
                <a:latin typeface="Consolas"/>
              </a:rPr>
              <a:t>?</a:t>
            </a:r>
            <a:r>
              <a:rPr lang="zh-TW" altLang="en-US" dirty="0">
                <a:latin typeface="Consolas"/>
              </a:rPr>
              <a:t>
            </a:t>
            </a:r>
            <a:r>
              <a:rPr lang="en-US" altLang="zh-TW">
                <a:latin typeface="Consolas"/>
              </a:rPr>
              <a:t>src</a:t>
            </a:r>
            <a:r>
              <a:rPr lang="zh-TW" altLang="en-US">
                <a:latin typeface="Consolas"/>
              </a:rPr>
              <a:t>、</a:t>
            </a:r>
            <a:r>
              <a:rPr lang="en-US" altLang="zh-TW">
                <a:latin typeface="Consolas"/>
              </a:rPr>
              <a:t>preload</a:t>
            </a:r>
            <a:r>
              <a:rPr lang="zh-TW" altLang="en-US">
                <a:latin typeface="Consolas"/>
              </a:rPr>
              <a:t>、</a:t>
            </a:r>
            <a:r>
              <a:rPr lang="en-US" altLang="zh-TW">
                <a:latin typeface="Consolas"/>
              </a:rPr>
              <a:t>autoplay</a:t>
            </a:r>
            <a:r>
              <a:rPr lang="zh-TW" altLang="en-US">
                <a:latin typeface="Consolas"/>
              </a:rPr>
              <a:t>、</a:t>
            </a:r>
            <a:r>
              <a:rPr lang="en-US" altLang="zh-TW">
                <a:latin typeface="Consolas"/>
              </a:rPr>
              <a:t>loop</a:t>
            </a:r>
            <a:r>
              <a:rPr lang="zh-TW" altLang="en-US">
                <a:latin typeface="Consolas"/>
              </a:rPr>
              <a:t>、</a:t>
            </a:r>
            <a:r>
              <a:rPr lang="en-US" altLang="zh-TW">
                <a:latin typeface="Consolas"/>
              </a:rPr>
              <a:t>muted</a:t>
            </a:r>
            <a:r>
              <a:rPr lang="zh-TW" altLang="en-US">
                <a:latin typeface="Consolas"/>
              </a:rPr>
              <a:t>、</a:t>
            </a:r>
            <a:r>
              <a:rPr lang="en-US" altLang="zh-TW">
                <a:latin typeface="Consolas"/>
              </a:rPr>
              <a:t>controls</a:t>
            </a:r>
            <a:r>
              <a:rPr lang="zh-TW" altLang="en-US">
                <a:latin typeface="Consolas"/>
              </a:rPr>
              <a:t>、</a:t>
            </a:r>
            <a:r>
              <a:rPr lang="en-US" altLang="zh-TW">
                <a:latin typeface="Consolas"/>
              </a:rPr>
              <a:t>crossorigin</a:t>
            </a:r>
            <a:endParaRPr lang="zh-TW">
              <a:latin typeface="Univers Condensed Light"/>
            </a:endParaRPr>
          </a:p>
          <a:p>
            <a:r>
              <a:rPr lang="zh-TW" altLang="en-US" dirty="0">
                <a:latin typeface="Consolas"/>
              </a:rPr>
              <a:t>
</a:t>
            </a:r>
            <a:r>
              <a:rPr lang="zh-TW" altLang="en-US">
                <a:ea typeface="+mn-lt"/>
                <a:cs typeface="+mn-lt"/>
              </a:rPr>
              <a:t>▸</a:t>
            </a:r>
            <a:r>
              <a:rPr lang="zh-TW">
                <a:latin typeface="Consolas"/>
                <a:ea typeface="+mn-lt"/>
                <a:cs typeface="+mn-lt"/>
              </a:rPr>
              <a:t>嵌入聲音</a:t>
            </a:r>
            <a:r>
              <a:rPr lang="zh-TW">
                <a:latin typeface="Consolas"/>
              </a:rPr>
              <a:t>－ </a:t>
            </a:r>
            <a:r>
              <a:rPr lang="en-US" altLang="zh-TW">
                <a:latin typeface="Consolas"/>
              </a:rPr>
              <a:t>&lt;</a:t>
            </a:r>
            <a:r>
              <a:rPr lang="zh-TW">
                <a:latin typeface="Consolas"/>
                <a:ea typeface="+mn-lt"/>
                <a:cs typeface="+mn-lt"/>
              </a:rPr>
              <a:t>audio</a:t>
            </a:r>
            <a:r>
              <a:rPr lang="en-US" altLang="zh-TW">
                <a:latin typeface="Consolas"/>
              </a:rPr>
              <a:t>&gt;</a:t>
            </a:r>
            <a:r>
              <a:rPr lang="zh-TW">
                <a:latin typeface="Consolas"/>
              </a:rPr>
              <a:t> 元素</a:t>
            </a:r>
            <a:r>
              <a:rPr lang="zh-TW" altLang="en-US" dirty="0">
                <a:latin typeface="Consolas"/>
              </a:rPr>
              <a:t> </a:t>
            </a:r>
            <a:r>
              <a:rPr lang="en-US" altLang="zh-TW">
                <a:latin typeface="Consolas"/>
              </a:rPr>
              <a:t>==&gt;</a:t>
            </a:r>
            <a:r>
              <a:rPr lang="zh-TW" altLang="en-US">
                <a:latin typeface="Consolas"/>
              </a:rPr>
              <a:t> 上網找範例   學習底下屬性 有何用處</a:t>
            </a:r>
            <a:r>
              <a:rPr lang="en-US" altLang="zh-TW">
                <a:latin typeface="Consolas"/>
              </a:rPr>
              <a:t>?</a:t>
            </a:r>
            <a:r>
              <a:rPr lang="zh-TW" altLang="en-US" dirty="0">
                <a:latin typeface="Consolas"/>
              </a:rPr>
              <a:t>
</a:t>
            </a:r>
            <a:r>
              <a:rPr lang="zh-TW" altLang="en-US" dirty="0">
                <a:latin typeface="Consolas"/>
                <a:ea typeface="+mn-lt"/>
                <a:cs typeface="+mn-lt"/>
              </a:rPr>
              <a:t> </a:t>
            </a:r>
            <a:r>
              <a:rPr lang="zh-TW" altLang="en-US" dirty="0">
                <a:latin typeface="Consolas"/>
              </a:rPr>
              <a:t>           </a:t>
            </a:r>
            <a:r>
              <a:rPr lang="en-US" altLang="zh-TW">
                <a:latin typeface="Consolas"/>
              </a:rPr>
              <a:t>sr</a:t>
            </a:r>
            <a:r>
              <a:rPr lang="en-US" altLang="zh-TW">
                <a:latin typeface="Consolas"/>
                <a:ea typeface="+mn-lt"/>
                <a:cs typeface="+mn-lt"/>
              </a:rPr>
              <a:t>c</a:t>
            </a:r>
            <a:r>
              <a:rPr lang="zh-TW" altLang="en-US">
                <a:latin typeface="Consolas"/>
                <a:ea typeface="+mn-lt"/>
                <a:cs typeface="+mn-lt"/>
              </a:rPr>
              <a:t>、</a:t>
            </a:r>
            <a:r>
              <a:rPr lang="en-US" altLang="zh-TW">
                <a:latin typeface="Consolas"/>
                <a:ea typeface="+mn-lt"/>
                <a:cs typeface="+mn-lt"/>
              </a:rPr>
              <a:t>preload</a:t>
            </a:r>
            <a:r>
              <a:rPr lang="zh-TW" altLang="en-US">
                <a:latin typeface="Consolas"/>
                <a:ea typeface="+mn-lt"/>
                <a:cs typeface="+mn-lt"/>
              </a:rPr>
              <a:t>、</a:t>
            </a:r>
            <a:r>
              <a:rPr lang="en-US" altLang="zh-TW">
                <a:latin typeface="Consolas"/>
                <a:ea typeface="+mn-lt"/>
                <a:cs typeface="+mn-lt"/>
              </a:rPr>
              <a:t>autoplay</a:t>
            </a:r>
            <a:r>
              <a:rPr lang="zh-TW" altLang="en-US">
                <a:latin typeface="Consolas"/>
                <a:ea typeface="+mn-lt"/>
                <a:cs typeface="+mn-lt"/>
              </a:rPr>
              <a:t>、</a:t>
            </a:r>
            <a:r>
              <a:rPr lang="en-US" altLang="zh-TW">
                <a:latin typeface="Consolas"/>
                <a:ea typeface="+mn-lt"/>
                <a:cs typeface="+mn-lt"/>
              </a:rPr>
              <a:t>loop</a:t>
            </a:r>
            <a:r>
              <a:rPr lang="zh-TW" altLang="en-US">
                <a:latin typeface="Consolas"/>
                <a:ea typeface="+mn-lt"/>
                <a:cs typeface="+mn-lt"/>
              </a:rPr>
              <a:t>、</a:t>
            </a:r>
            <a:r>
              <a:rPr lang="en-US" altLang="zh-TW">
                <a:latin typeface="Consolas"/>
                <a:ea typeface="+mn-lt"/>
                <a:cs typeface="+mn-lt"/>
              </a:rPr>
              <a:t>muted</a:t>
            </a:r>
            <a:r>
              <a:rPr lang="zh-TW" altLang="en-US">
                <a:latin typeface="Consolas"/>
                <a:ea typeface="+mn-lt"/>
                <a:cs typeface="+mn-lt"/>
              </a:rPr>
              <a:t>、</a:t>
            </a:r>
            <a:r>
              <a:rPr lang="en-US" altLang="zh-TW">
                <a:latin typeface="Consolas"/>
                <a:ea typeface="+mn-lt"/>
                <a:cs typeface="+mn-lt"/>
              </a:rPr>
              <a:t>controls</a:t>
            </a:r>
            <a:r>
              <a:rPr lang="zh-TW" altLang="en-US">
                <a:latin typeface="Consolas"/>
                <a:ea typeface="+mn-lt"/>
                <a:cs typeface="+mn-lt"/>
              </a:rPr>
              <a:t>、</a:t>
            </a:r>
            <a:r>
              <a:rPr lang="en-US" altLang="zh-TW">
                <a:latin typeface="Consolas"/>
                <a:ea typeface="+mn-lt"/>
                <a:cs typeface="+mn-lt"/>
              </a:rPr>
              <a:t>crossorigin</a:t>
            </a:r>
            <a:r>
              <a:rPr lang="zh-TW" dirty="0">
                <a:latin typeface="Consolas"/>
                <a:ea typeface="+mn-lt"/>
                <a:cs typeface="+mn-lt"/>
              </a:rPr>
              <a:t>
</a:t>
            </a:r>
            <a:r>
              <a:rPr lang="zh-TW" altLang="en-US" dirty="0">
                <a:latin typeface="Consolas"/>
                <a:ea typeface="+mn-lt"/>
                <a:cs typeface="+mn-lt"/>
              </a:rPr>
              <a:t>
</a:t>
            </a:r>
            <a:r>
              <a:rPr lang="zh-TW">
                <a:ea typeface="+mn-lt"/>
                <a:cs typeface="+mn-lt"/>
              </a:rPr>
              <a:t>▸</a:t>
            </a:r>
            <a:r>
              <a:rPr lang="zh-TW">
                <a:latin typeface="Consolas"/>
              </a:rPr>
              <a:t>嵌入物件</a:t>
            </a:r>
            <a:r>
              <a:rPr lang="zh-TW">
                <a:latin typeface="Consolas"/>
                <a:ea typeface="+mn-lt"/>
                <a:cs typeface="+mn-lt"/>
              </a:rPr>
              <a:t>－ </a:t>
            </a:r>
            <a:r>
              <a:rPr lang="en-US" altLang="zh-TW">
                <a:latin typeface="Consolas"/>
                <a:ea typeface="+mn-lt"/>
                <a:cs typeface="+mn-lt"/>
              </a:rPr>
              <a:t>&lt;</a:t>
            </a:r>
            <a:r>
              <a:rPr lang="en-US" altLang="zh-TW">
                <a:latin typeface="Consolas"/>
              </a:rPr>
              <a:t>object</a:t>
            </a:r>
            <a:r>
              <a:rPr lang="en-US" altLang="zh-TW" dirty="0">
                <a:latin typeface="Consolas"/>
                <a:ea typeface="+mn-lt"/>
                <a:cs typeface="+mn-lt"/>
              </a:rPr>
              <a:t>&gt;</a:t>
            </a:r>
            <a:r>
              <a:rPr lang="zh-TW" dirty="0">
                <a:latin typeface="Consolas"/>
                <a:ea typeface="+mn-lt"/>
                <a:cs typeface="+mn-lt"/>
              </a:rPr>
              <a:t> 元素</a:t>
            </a:r>
            <a:endParaRPr lang="zh-TW" dirty="0">
              <a:latin typeface="Univers Condensed Light"/>
            </a:endParaRPr>
          </a:p>
          <a:p>
            <a:r>
              <a:rPr lang="zh-TW" altLang="en-US" dirty="0">
                <a:latin typeface="Consolas"/>
              </a:rPr>
              <a:t>
</a:t>
            </a:r>
            <a:r>
              <a:rPr lang="zh-TW" dirty="0">
                <a:ea typeface="+mn-lt"/>
                <a:cs typeface="+mn-lt"/>
              </a:rPr>
              <a:t>▸</a:t>
            </a:r>
            <a:r>
              <a:rPr lang="zh-TW" dirty="0">
                <a:latin typeface="Consolas"/>
                <a:ea typeface="+mn-lt"/>
                <a:cs typeface="+mn-lt"/>
              </a:rPr>
              <a:t>嵌入Script － </a:t>
            </a:r>
            <a:r>
              <a:rPr lang="en-US" altLang="zh-TW" dirty="0">
                <a:latin typeface="Consolas"/>
                <a:ea typeface="+mn-lt"/>
                <a:cs typeface="+mn-lt"/>
              </a:rPr>
              <a:t>&lt;scrip</a:t>
            </a:r>
            <a:r>
              <a:rPr lang="zh-TW" dirty="0">
                <a:latin typeface="Consolas"/>
                <a:ea typeface="+mn-lt"/>
                <a:cs typeface="+mn-lt"/>
              </a:rPr>
              <a:t>t&gt;、&lt;</a:t>
            </a:r>
            <a:r>
              <a:rPr lang="en-US" altLang="zh-TW" dirty="0">
                <a:latin typeface="Consolas"/>
                <a:ea typeface="+mn-lt"/>
                <a:cs typeface="+mn-lt"/>
              </a:rPr>
              <a:t>n</a:t>
            </a:r>
            <a:r>
              <a:rPr lang="zh-TW" dirty="0">
                <a:latin typeface="Consolas"/>
                <a:ea typeface="+mn-lt"/>
                <a:cs typeface="+mn-lt"/>
              </a:rPr>
              <a:t>o</a:t>
            </a:r>
            <a:r>
              <a:rPr lang="en-US" altLang="zh-TW" dirty="0">
                <a:latin typeface="Consolas"/>
                <a:ea typeface="+mn-lt"/>
                <a:cs typeface="+mn-lt"/>
              </a:rPr>
              <a:t>scrip</a:t>
            </a:r>
            <a:r>
              <a:rPr lang="zh-TW" dirty="0">
                <a:latin typeface="Consolas"/>
                <a:ea typeface="+mn-lt"/>
                <a:cs typeface="+mn-lt"/>
              </a:rPr>
              <a:t>t&gt; 元素</a:t>
            </a:r>
            <a:r>
              <a:rPr lang="zh-TW" altLang="en-US" dirty="0">
                <a:latin typeface="Consolas"/>
                <a:ea typeface="+mn-lt"/>
                <a:cs typeface="+mn-lt"/>
              </a:rPr>
              <a:t>
     </a:t>
            </a:r>
            <a:r>
              <a:rPr lang="zh-TW" altLang="en-US">
                <a:latin typeface="Consolas"/>
              </a:rPr>
              <a:t>        </a:t>
            </a:r>
            <a:r>
              <a:rPr lang="zh-TW">
                <a:latin typeface="Consolas"/>
              </a:rPr>
              <a:t>&lt;</a:t>
            </a:r>
            <a:r>
              <a:rPr lang="en-US" altLang="zh-TW">
                <a:latin typeface="Consolas"/>
                <a:ea typeface="+mn-lt"/>
                <a:cs typeface="+mn-lt"/>
              </a:rPr>
              <a:t>nosc</a:t>
            </a:r>
            <a:r>
              <a:rPr lang="zh-TW">
                <a:latin typeface="Consolas"/>
              </a:rPr>
              <a:t>r</a:t>
            </a:r>
            <a:r>
              <a:rPr lang="en-US" altLang="zh-TW">
                <a:latin typeface="Consolas"/>
                <a:ea typeface="+mn-lt"/>
                <a:cs typeface="+mn-lt"/>
              </a:rPr>
              <a:t>ipt</a:t>
            </a:r>
            <a:r>
              <a:rPr lang="zh-TW" dirty="0">
                <a:latin typeface="Consolas"/>
              </a:rPr>
              <a:t>&gt; 元素</a:t>
            </a:r>
            <a:r>
              <a:rPr lang="zh-TW" altLang="en-US" dirty="0">
                <a:latin typeface="Consolas"/>
                <a:ea typeface="+mn-lt"/>
                <a:cs typeface="+mn-lt"/>
              </a:rPr>
              <a:t> </a:t>
            </a:r>
            <a:r>
              <a:rPr lang="zh-TW" dirty="0">
                <a:latin typeface="Consolas"/>
                <a:ea typeface="+mn-lt"/>
                <a:cs typeface="+mn-lt"/>
              </a:rPr>
              <a:t>==</a:t>
            </a:r>
            <a:r>
              <a:rPr lang="en-US" altLang="zh-TW" dirty="0">
                <a:latin typeface="Consolas"/>
                <a:ea typeface="+mn-lt"/>
                <a:cs typeface="+mn-lt"/>
              </a:rPr>
              <a:t>&gt;</a:t>
            </a:r>
            <a:r>
              <a:rPr lang="zh-TW" altLang="en-US" dirty="0">
                <a:latin typeface="Consolas"/>
                <a:ea typeface="+mn-lt"/>
                <a:cs typeface="+mn-lt"/>
              </a:rPr>
              <a:t> 用來針對不支援</a:t>
            </a:r>
            <a:r>
              <a:rPr lang="en-US" altLang="zh-TW" dirty="0">
                <a:latin typeface="Consolas"/>
                <a:ea typeface="+mn-lt"/>
                <a:cs typeface="+mn-lt"/>
              </a:rPr>
              <a:t>Sc</a:t>
            </a:r>
            <a:r>
              <a:rPr lang="zh-TW" dirty="0">
                <a:latin typeface="Consolas"/>
                <a:ea typeface="+mn-lt"/>
                <a:cs typeface="+mn-lt"/>
              </a:rPr>
              <a:t>r</a:t>
            </a:r>
            <a:r>
              <a:rPr lang="en-US" altLang="zh-TW" dirty="0">
                <a:latin typeface="Consolas"/>
                <a:ea typeface="+mn-lt"/>
                <a:cs typeface="+mn-lt"/>
              </a:rPr>
              <a:t>i</a:t>
            </a:r>
            <a:r>
              <a:rPr lang="zh-TW" dirty="0">
                <a:latin typeface="Consolas"/>
                <a:ea typeface="+mn-lt"/>
                <a:cs typeface="+mn-lt"/>
              </a:rPr>
              <a:t>pt</a:t>
            </a:r>
            <a:r>
              <a:rPr lang="zh-TW" altLang="en-US" dirty="0">
                <a:latin typeface="Consolas"/>
                <a:ea typeface="+mn-lt"/>
                <a:cs typeface="+mn-lt"/>
              </a:rPr>
              <a:t> 的瀏覽器設定顯示內容</a:t>
            </a:r>
            <a:endParaRPr lang="zh-TW" dirty="0">
              <a:latin typeface="Univers Condensed Light"/>
              <a:ea typeface="+mn-lt"/>
              <a:cs typeface="+mn-lt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53B2C84-F789-44A8-814D-2B30ECB38131}"/>
              </a:ext>
            </a:extLst>
          </p:cNvPr>
          <p:cNvSpPr txBox="1"/>
          <p:nvPr/>
        </p:nvSpPr>
        <p:spPr>
          <a:xfrm>
            <a:off x="5316071" y="5127812"/>
            <a:ext cx="27432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sz="5000" b="1" cap="all">
                <a:solidFill>
                  <a:srgbClr val="EB5959"/>
                </a:solidFill>
                <a:ea typeface="+mn-lt"/>
                <a:cs typeface="+mn-lt"/>
              </a:rPr>
              <a:t>第四章</a:t>
            </a:r>
            <a:endParaRPr lang="zh-TW" sz="5000" b="1" cap="all">
              <a:solidFill>
                <a:srgbClr val="EB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625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930" y="4063"/>
            <a:ext cx="5028112" cy="68617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zh-TW" altLang="en-US" sz="4400" b="1" i="0" dirty="0"/>
          </a:p>
          <a:p>
            <a:pPr algn="l"/>
            <a:endParaRPr lang="en-US" sz="2000" i="0" dirty="0">
              <a:latin typeface="Consola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5176" y="4788841"/>
            <a:ext cx="6539482" cy="106652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zh-TW" altLang="en-US" sz="5500"/>
              <a:t>影音多媒體</a:t>
            </a:r>
          </a:p>
          <a:p>
            <a:pPr algn="l"/>
            <a:endParaRPr lang="zh-TW" sz="5500" dirty="0"/>
          </a:p>
          <a:p>
            <a:pPr algn="l"/>
            <a:endParaRPr lang="zh-TW" altLang="en-US" sz="5500" dirty="0">
              <a:ea typeface="+mn-lt"/>
              <a:cs typeface="+mn-lt"/>
            </a:endParaRPr>
          </a:p>
          <a:p>
            <a:pPr algn="l"/>
            <a:endParaRPr lang="zh-TW" sz="5500" dirty="0">
              <a:latin typeface="25"/>
            </a:endParaRPr>
          </a:p>
          <a:p>
            <a:pPr algn="l"/>
            <a:endParaRPr lang="zh-TW" altLang="en-US" dirty="0"/>
          </a:p>
        </p:txBody>
      </p:sp>
      <p:pic>
        <p:nvPicPr>
          <p:cNvPr id="6" name="Picture 3" descr="霓虹燈幾何圖案">
            <a:extLst>
              <a:ext uri="{FF2B5EF4-FFF2-40B4-BE49-F238E27FC236}">
                <a16:creationId xmlns:a16="http://schemas.microsoft.com/office/drawing/2014/main" id="{C71366C9-6ED5-4782-BF96-B02E437E7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57" r="49808" b="-8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A1F00D5-2A62-4E7A-A6CF-B31EEF77089B}"/>
              </a:ext>
            </a:extLst>
          </p:cNvPr>
          <p:cNvSpPr txBox="1"/>
          <p:nvPr/>
        </p:nvSpPr>
        <p:spPr>
          <a:xfrm>
            <a:off x="5412058" y="2159619"/>
            <a:ext cx="34587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TW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D5E976-1F05-4C83-A532-39A1DAC38667}"/>
              </a:ext>
            </a:extLst>
          </p:cNvPr>
          <p:cNvSpPr txBox="1"/>
          <p:nvPr/>
        </p:nvSpPr>
        <p:spPr>
          <a:xfrm>
            <a:off x="-108670" y="589266"/>
            <a:ext cx="10281095" cy="34009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>
                <a:ea typeface="+mn-lt"/>
                <a:cs typeface="+mn-lt"/>
              </a:rPr>
              <a:t>▸</a:t>
            </a:r>
            <a:r>
              <a:rPr lang="zh-TW">
                <a:latin typeface="Consolas"/>
              </a:rPr>
              <a:t>嵌入</a:t>
            </a:r>
            <a:r>
              <a:rPr lang="zh-TW" altLang="en-US">
                <a:latin typeface="Consolas"/>
              </a:rPr>
              <a:t>浮</a:t>
            </a:r>
            <a:r>
              <a:rPr lang="zh-TW" altLang="en-US">
                <a:latin typeface="Consolas"/>
                <a:ea typeface="+mn-lt"/>
                <a:cs typeface="+mn-lt"/>
              </a:rPr>
              <a:t>動</a:t>
            </a:r>
            <a:r>
              <a:rPr lang="zh-TW">
                <a:latin typeface="Consolas"/>
                <a:ea typeface="+mn-lt"/>
                <a:cs typeface="+mn-lt"/>
              </a:rPr>
              <a:t>框</a:t>
            </a:r>
            <a:r>
              <a:rPr lang="zh-TW" altLang="en-US">
                <a:latin typeface="Consolas"/>
                <a:ea typeface="+mn-lt"/>
                <a:cs typeface="+mn-lt"/>
              </a:rPr>
              <a:t>架</a:t>
            </a:r>
            <a:r>
              <a:rPr lang="zh-TW">
                <a:latin typeface="Consolas"/>
              </a:rPr>
              <a:t>－ &lt;i</a:t>
            </a:r>
            <a:r>
              <a:rPr lang="en-US" altLang="zh-TW">
                <a:latin typeface="Consolas"/>
                <a:ea typeface="+mn-lt"/>
                <a:cs typeface="+mn-lt"/>
              </a:rPr>
              <a:t>fr</a:t>
            </a:r>
            <a:r>
              <a:rPr lang="zh-TW">
                <a:latin typeface="Consolas"/>
                <a:ea typeface="+mn-lt"/>
                <a:cs typeface="+mn-lt"/>
              </a:rPr>
              <a:t>a</a:t>
            </a:r>
            <a:r>
              <a:rPr lang="en-US" altLang="zh-TW">
                <a:latin typeface="Consolas"/>
                <a:ea typeface="+mn-lt"/>
                <a:cs typeface="+mn-lt"/>
              </a:rPr>
              <a:t>me</a:t>
            </a:r>
            <a:r>
              <a:rPr lang="en-US" altLang="zh-TW">
                <a:latin typeface="Consolas"/>
              </a:rPr>
              <a:t>&gt;</a:t>
            </a:r>
            <a:r>
              <a:rPr lang="zh-TW">
                <a:latin typeface="Consolas"/>
              </a:rPr>
              <a:t> 元素 </a:t>
            </a:r>
            <a:r>
              <a:rPr lang="en-US" altLang="zh-TW">
                <a:latin typeface="Consolas"/>
              </a:rPr>
              <a:t>==</a:t>
            </a:r>
            <a:r>
              <a:rPr lang="en-US" altLang="zh-TW">
                <a:latin typeface="Consolas"/>
                <a:ea typeface="+mn-lt"/>
                <a:cs typeface="+mn-lt"/>
              </a:rPr>
              <a:t>&gt;</a:t>
            </a:r>
            <a:r>
              <a:rPr lang="zh-TW" dirty="0">
                <a:latin typeface="Consolas"/>
                <a:ea typeface="+mn-lt"/>
                <a:cs typeface="+mn-lt"/>
              </a:rPr>
              <a:t> </a:t>
            </a:r>
            <a:r>
              <a:rPr lang="zh-TW" altLang="en-US">
                <a:latin typeface="Consolas"/>
                <a:ea typeface="+mn-lt"/>
                <a:cs typeface="+mn-lt"/>
              </a:rPr>
              <a:t>駭客最愛   網頁掛馬</a:t>
            </a:r>
            <a:endParaRPr lang="zh-TW">
              <a:latin typeface="Univers Condensed Light"/>
              <a:ea typeface="+mn-lt"/>
              <a:cs typeface="+mn-lt"/>
            </a:endParaRPr>
          </a:p>
          <a:p>
            <a:r>
              <a:rPr lang="zh-TW" altLang="en-US" dirty="0">
                <a:latin typeface="Consolas"/>
                <a:ea typeface="+mn-lt"/>
                <a:cs typeface="+mn-lt"/>
              </a:rPr>
              <a:t>
   </a:t>
            </a:r>
            <a:r>
              <a:rPr lang="en-US" altLang="zh-TW" dirty="0">
                <a:latin typeface="Consolas"/>
                <a:ea typeface="+mn-lt"/>
                <a:cs typeface="+mn-lt"/>
                <a:hlinkClick r:id="rId3"/>
              </a:rPr>
              <a:t>h</a:t>
            </a:r>
            <a:r>
              <a:rPr lang="zh-TW" dirty="0">
                <a:latin typeface="Consolas"/>
                <a:ea typeface="+mn-lt"/>
                <a:cs typeface="+mn-lt"/>
                <a:hlinkClick r:id="rId3"/>
              </a:rPr>
              <a:t>tt</a:t>
            </a:r>
            <a:r>
              <a:rPr lang="en-US" altLang="zh-TW" dirty="0">
                <a:latin typeface="Consolas"/>
                <a:ea typeface="+mn-lt"/>
                <a:cs typeface="+mn-lt"/>
                <a:hlinkClick r:id="rId3"/>
              </a:rPr>
              <a:t>ps://kknews.cc/zh-tw/tech/lzpxy</a:t>
            </a:r>
            <a:r>
              <a:rPr lang="zh-TW" dirty="0">
                <a:latin typeface="Consolas"/>
                <a:ea typeface="+mn-lt"/>
                <a:cs typeface="+mn-lt"/>
                <a:hlinkClick r:id="rId3"/>
              </a:rPr>
              <a:t>o</a:t>
            </a:r>
            <a:r>
              <a:rPr lang="en-US" altLang="zh-TW" dirty="0">
                <a:latin typeface="Consolas"/>
                <a:ea typeface="+mn-lt"/>
                <a:cs typeface="+mn-lt"/>
                <a:hlinkClick r:id="rId3"/>
              </a:rPr>
              <a:t>z.html</a:t>
            </a:r>
            <a:endParaRPr lang="zh-TW" dirty="0">
              <a:latin typeface="Univers Condensed Light"/>
              <a:ea typeface="+mn-lt"/>
              <a:cs typeface="+mn-lt"/>
            </a:endParaRPr>
          </a:p>
          <a:p>
            <a:r>
              <a:rPr lang="zh-TW" altLang="en-US" dirty="0">
                <a:latin typeface="Consolas"/>
                <a:ea typeface="+mn-lt"/>
                <a:cs typeface="+mn-lt"/>
              </a:rPr>
              <a:t>
   </a:t>
            </a:r>
            <a:r>
              <a:rPr lang="en-US" altLang="zh-TW" dirty="0">
                <a:latin typeface="Consolas"/>
                <a:ea typeface="+mn-lt"/>
                <a:cs typeface="+mn-lt"/>
                <a:hlinkClick r:id="rId4"/>
              </a:rPr>
              <a:t>ht</a:t>
            </a:r>
            <a:r>
              <a:rPr lang="zh-TW" dirty="0">
                <a:latin typeface="Consolas"/>
                <a:ea typeface="+mn-lt"/>
                <a:cs typeface="+mn-lt"/>
                <a:hlinkClick r:id="rId4"/>
              </a:rPr>
              <a:t>tp</a:t>
            </a:r>
            <a:r>
              <a:rPr lang="en-US" altLang="zh-TW" dirty="0">
                <a:latin typeface="Consolas"/>
                <a:ea typeface="+mn-lt"/>
                <a:cs typeface="+mn-lt"/>
                <a:hlinkClick r:id="rId4"/>
              </a:rPr>
              <a:t>s://coder</a:t>
            </a:r>
            <a:r>
              <a:rPr lang="zh-TW" dirty="0">
                <a:latin typeface="Consolas"/>
                <a:ea typeface="+mn-lt"/>
                <a:cs typeface="+mn-lt"/>
                <a:hlinkClick r:id="rId4"/>
              </a:rPr>
              <a:t>tw.com/%E5%89%8D%E7%AB%AF%E9%96%8B%E7%99%BC/253296/</a:t>
            </a:r>
            <a:endParaRPr lang="zh-TW">
              <a:latin typeface="Univers Condensed Light"/>
              <a:ea typeface="+mn-lt"/>
              <a:cs typeface="+mn-lt"/>
            </a:endParaRPr>
          </a:p>
          <a:p>
            <a:endParaRPr lang="zh-TW" dirty="0">
              <a:latin typeface="Consolas"/>
              <a:ea typeface="+mn-lt"/>
              <a:cs typeface="+mn-lt"/>
            </a:endParaRPr>
          </a:p>
          <a:p>
            <a:endParaRPr lang="zh-TW" dirty="0">
              <a:latin typeface="Consolas"/>
              <a:ea typeface="+mn-lt"/>
              <a:cs typeface="+mn-lt"/>
            </a:endParaRPr>
          </a:p>
          <a:p>
            <a:endParaRPr lang="zh-TW" dirty="0">
              <a:latin typeface="Consolas"/>
              <a:ea typeface="+mn-lt"/>
              <a:cs typeface="+mn-lt"/>
            </a:endParaRPr>
          </a:p>
          <a:p>
            <a:r>
              <a:rPr lang="zh-TW" altLang="en-US">
                <a:latin typeface="Consolas"/>
                <a:ea typeface="+mn-lt"/>
                <a:cs typeface="+mn-lt"/>
              </a:rPr>
              <a:t> 網頁自動導向</a:t>
            </a:r>
            <a:r>
              <a:rPr lang="en-US" altLang="zh-TW">
                <a:latin typeface="Consolas"/>
                <a:ea typeface="+mn-lt"/>
                <a:cs typeface="+mn-lt"/>
              </a:rPr>
              <a:t>==&gt;</a:t>
            </a:r>
            <a:r>
              <a:rPr lang="zh-TW" altLang="en-US">
                <a:latin typeface="Consolas"/>
                <a:ea typeface="+mn-lt"/>
                <a:cs typeface="+mn-lt"/>
              </a:rPr>
              <a:t>在頭部</a:t>
            </a:r>
            <a:r>
              <a:rPr lang="en-US" altLang="zh-TW">
                <a:latin typeface="Consolas"/>
                <a:ea typeface="+mn-lt"/>
                <a:cs typeface="+mn-lt"/>
              </a:rPr>
              <a:t>head</a:t>
            </a:r>
            <a:r>
              <a:rPr lang="zh-TW" altLang="en-US">
                <a:latin typeface="Consolas"/>
                <a:ea typeface="+mn-lt"/>
                <a:cs typeface="+mn-lt"/>
              </a:rPr>
              <a:t>插入</a:t>
            </a:r>
            <a:r>
              <a:rPr lang="zh-TW" altLang="en-US" dirty="0">
                <a:latin typeface="Consolas"/>
                <a:ea typeface="+mn-lt"/>
                <a:cs typeface="+mn-lt"/>
              </a:rPr>
              <a:t>
</a:t>
            </a:r>
            <a:r>
              <a:rPr lang="zh-TW" altLang="en-US" sz="1600" dirty="0">
                <a:latin typeface="Consolas"/>
                <a:ea typeface="+mn-lt"/>
                <a:cs typeface="+mn-lt"/>
              </a:rPr>
              <a:t>  </a:t>
            </a:r>
            <a:r>
              <a:rPr lang="en-US" altLang="zh-TW" sz="1750">
                <a:latin typeface="Consolas"/>
                <a:ea typeface="+mn-lt"/>
                <a:cs typeface="+mn-lt"/>
              </a:rPr>
              <a:t>&lt;meta</a:t>
            </a:r>
            <a:r>
              <a:rPr lang="zh-TW" altLang="en-US" sz="1750" dirty="0">
                <a:latin typeface="Consolas"/>
                <a:ea typeface="+mn-lt"/>
                <a:cs typeface="+mn-lt"/>
              </a:rPr>
              <a:t> </a:t>
            </a:r>
            <a:r>
              <a:rPr lang="en-US" altLang="zh-TW" sz="1750" dirty="0">
                <a:latin typeface="Consolas"/>
                <a:ea typeface="+mn-lt"/>
                <a:cs typeface="+mn-lt"/>
              </a:rPr>
              <a:t>http-equiv="refresh"</a:t>
            </a:r>
            <a:r>
              <a:rPr lang="zh-TW" altLang="en-US" sz="1750" dirty="0">
                <a:latin typeface="Consolas"/>
                <a:ea typeface="+mn-lt"/>
                <a:cs typeface="+mn-lt"/>
              </a:rPr>
              <a:t> </a:t>
            </a:r>
            <a:r>
              <a:rPr lang="en-US" altLang="zh-TW" sz="1750" dirty="0">
                <a:latin typeface="Consolas"/>
                <a:ea typeface="+mn-lt"/>
                <a:cs typeface="+mn-lt"/>
              </a:rPr>
              <a:t>content="5;</a:t>
            </a:r>
            <a:r>
              <a:rPr lang="zh-TW" altLang="en-US" sz="1750" dirty="0">
                <a:latin typeface="Consolas"/>
                <a:ea typeface="+mn-lt"/>
                <a:cs typeface="+mn-lt"/>
              </a:rPr>
              <a:t> </a:t>
            </a:r>
            <a:r>
              <a:rPr lang="en-US" altLang="zh-TW" sz="1750" dirty="0">
                <a:latin typeface="Consolas"/>
                <a:ea typeface="+mn-lt"/>
                <a:cs typeface="+mn-lt"/>
              </a:rPr>
              <a:t>url=https://www.google.com.tw/"&gt;</a:t>
            </a:r>
            <a:endParaRPr lang="zh-TW" sz="1750"/>
          </a:p>
          <a:p>
            <a:endParaRPr lang="en-US" altLang="zh-TW" sz="1750" dirty="0">
              <a:latin typeface="Consolas"/>
              <a:ea typeface="+mn-lt"/>
              <a:cs typeface="+mn-lt"/>
            </a:endParaRPr>
          </a:p>
          <a:p>
            <a:endParaRPr lang="zh-TW" altLang="en-US" dirty="0">
              <a:latin typeface="Consolas"/>
              <a:ea typeface="+mn-lt"/>
              <a:cs typeface="+mn-lt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53B2C84-F789-44A8-814D-2B30ECB38131}"/>
              </a:ext>
            </a:extLst>
          </p:cNvPr>
          <p:cNvSpPr txBox="1"/>
          <p:nvPr/>
        </p:nvSpPr>
        <p:spPr>
          <a:xfrm>
            <a:off x="4939553" y="4805083"/>
            <a:ext cx="27432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sz="5000" b="1" cap="all">
                <a:solidFill>
                  <a:srgbClr val="EB5959"/>
                </a:solidFill>
                <a:ea typeface="+mn-lt"/>
                <a:cs typeface="+mn-lt"/>
              </a:rPr>
              <a:t>第四章</a:t>
            </a:r>
            <a:endParaRPr lang="zh-TW" sz="5000" b="1" cap="all">
              <a:solidFill>
                <a:srgbClr val="EB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64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930" y="4063"/>
            <a:ext cx="5028112" cy="68617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zh-TW" altLang="en-US" sz="4400" b="1" i="0" dirty="0"/>
          </a:p>
          <a:p>
            <a:pPr algn="l"/>
            <a:endParaRPr lang="en-US" sz="2000" i="0" dirty="0">
              <a:latin typeface="Consola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1740" y="5102606"/>
            <a:ext cx="8879269" cy="106652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zh-TW" sz="4500"/>
              <a:t>表單(Form) ==&gt; 使用者註冊表單</a:t>
            </a:r>
          </a:p>
          <a:p>
            <a:pPr algn="l"/>
            <a:endParaRPr lang="zh-TW" altLang="en-US" sz="5500" dirty="0"/>
          </a:p>
          <a:p>
            <a:pPr algn="l"/>
            <a:endParaRPr lang="zh-TW" sz="5500" dirty="0"/>
          </a:p>
          <a:p>
            <a:pPr algn="l"/>
            <a:endParaRPr lang="zh-TW" altLang="en-US" sz="5500" dirty="0">
              <a:ea typeface="+mn-lt"/>
              <a:cs typeface="+mn-lt"/>
            </a:endParaRPr>
          </a:p>
          <a:p>
            <a:pPr algn="l"/>
            <a:endParaRPr lang="zh-TW" sz="5500" dirty="0">
              <a:latin typeface="25"/>
            </a:endParaRPr>
          </a:p>
          <a:p>
            <a:pPr algn="l"/>
            <a:endParaRPr lang="zh-TW" altLang="en-US" dirty="0"/>
          </a:p>
        </p:txBody>
      </p:sp>
      <p:pic>
        <p:nvPicPr>
          <p:cNvPr id="6" name="Picture 3" descr="霓虹燈幾何圖案">
            <a:extLst>
              <a:ext uri="{FF2B5EF4-FFF2-40B4-BE49-F238E27FC236}">
                <a16:creationId xmlns:a16="http://schemas.microsoft.com/office/drawing/2014/main" id="{C71366C9-6ED5-4782-BF96-B02E437E7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57" r="49808" b="-8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A1F00D5-2A62-4E7A-A6CF-B31EEF77089B}"/>
              </a:ext>
            </a:extLst>
          </p:cNvPr>
          <p:cNvSpPr txBox="1"/>
          <p:nvPr/>
        </p:nvSpPr>
        <p:spPr>
          <a:xfrm>
            <a:off x="5412058" y="2159619"/>
            <a:ext cx="34587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TW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D5E976-1F05-4C83-A532-39A1DAC38667}"/>
              </a:ext>
            </a:extLst>
          </p:cNvPr>
          <p:cNvSpPr txBox="1"/>
          <p:nvPr/>
        </p:nvSpPr>
        <p:spPr>
          <a:xfrm>
            <a:off x="-1094" y="221713"/>
            <a:ext cx="9590813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>
                <a:ea typeface="+mn-lt"/>
                <a:cs typeface="+mn-lt"/>
              </a:rPr>
              <a:t>▸</a:t>
            </a:r>
            <a:r>
              <a:rPr lang="zh-TW" altLang="en-US">
                <a:latin typeface="Consolas"/>
              </a:rPr>
              <a:t>建</a:t>
            </a:r>
            <a:r>
              <a:rPr lang="zh-TW" altLang="en-US">
                <a:latin typeface="Consolas"/>
                <a:ea typeface="+mn-lt"/>
                <a:cs typeface="+mn-lt"/>
              </a:rPr>
              <a:t>立表單</a:t>
            </a:r>
            <a:r>
              <a:rPr lang="zh-TW">
                <a:latin typeface="Consolas"/>
              </a:rPr>
              <a:t>－ &lt;</a:t>
            </a:r>
            <a:r>
              <a:rPr lang="en-US" altLang="zh-TW">
                <a:latin typeface="Consolas"/>
              </a:rPr>
              <a:t>f</a:t>
            </a:r>
            <a:r>
              <a:rPr lang="en-US" altLang="zh-TW">
                <a:latin typeface="Consolas"/>
                <a:ea typeface="+mn-lt"/>
                <a:cs typeface="+mn-lt"/>
              </a:rPr>
              <a:t>orm&gt;</a:t>
            </a:r>
            <a:r>
              <a:rPr lang="zh-TW" altLang="en-US">
                <a:latin typeface="Consolas"/>
                <a:ea typeface="+mn-lt"/>
                <a:cs typeface="+mn-lt"/>
              </a:rPr>
              <a:t>、</a:t>
            </a:r>
            <a:r>
              <a:rPr lang="en-US" altLang="zh-TW">
                <a:latin typeface="Consolas"/>
                <a:ea typeface="+mn-lt"/>
                <a:cs typeface="+mn-lt"/>
              </a:rPr>
              <a:t>&lt;</a:t>
            </a:r>
            <a:r>
              <a:rPr lang="zh-TW">
                <a:latin typeface="Consolas"/>
              </a:rPr>
              <a:t>i</a:t>
            </a:r>
            <a:r>
              <a:rPr lang="en-US" altLang="zh-TW">
                <a:latin typeface="Consolas"/>
                <a:ea typeface="+mn-lt"/>
                <a:cs typeface="+mn-lt"/>
              </a:rPr>
              <a:t>nput</a:t>
            </a:r>
            <a:r>
              <a:rPr lang="zh-TW">
                <a:latin typeface="Consolas"/>
              </a:rPr>
              <a:t>&gt; 元素</a:t>
            </a:r>
            <a:endParaRPr lang="zh-TW">
              <a:latin typeface="Univers Condensed Light"/>
              <a:ea typeface="+mn-lt"/>
              <a:cs typeface="+mn-lt"/>
            </a:endParaRPr>
          </a:p>
          <a:p>
            <a:r>
              <a:rPr lang="zh-TW" altLang="en-US" dirty="0">
                <a:latin typeface="Consolas"/>
                <a:ea typeface="+mn-lt"/>
                <a:cs typeface="+mn-lt"/>
              </a:rPr>
              <a:t>
</a:t>
            </a:r>
            <a:r>
              <a:rPr lang="zh-TW" altLang="en-US">
                <a:ea typeface="+mn-lt"/>
                <a:cs typeface="+mn-lt"/>
              </a:rPr>
              <a:t>▸</a:t>
            </a:r>
            <a:r>
              <a:rPr lang="en-US" altLang="zh-TW">
                <a:latin typeface="Consolas"/>
                <a:ea typeface="+mn-lt"/>
                <a:cs typeface="+mn-lt"/>
              </a:rPr>
              <a:t>HTML4.01</a:t>
            </a:r>
            <a:r>
              <a:rPr lang="zh-TW" altLang="en-US">
                <a:latin typeface="Consolas"/>
                <a:ea typeface="+mn-lt"/>
                <a:cs typeface="+mn-lt"/>
              </a:rPr>
              <a:t> 提供的輸入</a:t>
            </a:r>
            <a:r>
              <a:rPr lang="zh-TW">
                <a:latin typeface="Consolas"/>
                <a:ea typeface="+mn-lt"/>
                <a:cs typeface="+mn-lt"/>
              </a:rPr>
              <a:t>類</a:t>
            </a:r>
            <a:r>
              <a:rPr lang="zh-TW" altLang="en-US">
                <a:latin typeface="Consolas"/>
                <a:ea typeface="+mn-lt"/>
                <a:cs typeface="+mn-lt"/>
              </a:rPr>
              <a:t>型</a:t>
            </a:r>
            <a:endParaRPr lang="zh-TW" altLang="en-US">
              <a:latin typeface="Univers Condensed Light"/>
              <a:ea typeface="+mn-lt"/>
              <a:cs typeface="+mn-lt"/>
            </a:endParaRPr>
          </a:p>
          <a:p>
            <a:r>
              <a:rPr lang="zh-TW" dirty="0">
                <a:latin typeface="Consolas"/>
                <a:ea typeface="+mn-lt"/>
                <a:cs typeface="+mn-lt"/>
              </a:rPr>
              <a:t>
</a:t>
            </a:r>
            <a:r>
              <a:rPr lang="zh-TW" altLang="en-US">
                <a:ea typeface="+mn-lt"/>
                <a:cs typeface="+mn-lt"/>
              </a:rPr>
              <a:t>▸</a:t>
            </a:r>
            <a:r>
              <a:rPr lang="zh-TW">
                <a:latin typeface="Consolas"/>
                <a:ea typeface="+mn-lt"/>
                <a:cs typeface="+mn-lt"/>
              </a:rPr>
              <a:t>HTML5</a:t>
            </a:r>
            <a:r>
              <a:rPr lang="zh-TW" altLang="en-US">
                <a:latin typeface="Consolas"/>
              </a:rPr>
              <a:t> 新增的輸</a:t>
            </a:r>
            <a:r>
              <a:rPr lang="zh-TW">
                <a:latin typeface="Consolas"/>
                <a:ea typeface="+mn-lt"/>
                <a:cs typeface="+mn-lt"/>
              </a:rPr>
              <a:t>入</a:t>
            </a:r>
            <a:r>
              <a:rPr lang="zh-TW" altLang="en-US">
                <a:latin typeface="Consolas"/>
              </a:rPr>
              <a:t>類型</a:t>
            </a:r>
            <a:endParaRPr lang="zh-TW">
              <a:latin typeface="Univers Condensed Light"/>
            </a:endParaRPr>
          </a:p>
          <a:p>
            <a:r>
              <a:rPr lang="zh-TW" altLang="en-US" dirty="0">
                <a:latin typeface="Consolas"/>
              </a:rPr>
              <a:t>
</a:t>
            </a:r>
            <a:r>
              <a:rPr lang="zh-TW">
                <a:ea typeface="+mn-lt"/>
                <a:cs typeface="+mn-lt"/>
              </a:rPr>
              <a:t>▸</a:t>
            </a:r>
            <a:r>
              <a:rPr lang="zh-TW" altLang="en-US">
                <a:latin typeface="Consolas"/>
              </a:rPr>
              <a:t>按鈕</a:t>
            </a:r>
            <a:r>
              <a:rPr lang="zh-TW">
                <a:latin typeface="Consolas"/>
              </a:rPr>
              <a:t>－ </a:t>
            </a:r>
            <a:r>
              <a:rPr lang="en-US" altLang="zh-TW">
                <a:latin typeface="Consolas"/>
              </a:rPr>
              <a:t>&lt;</a:t>
            </a:r>
            <a:r>
              <a:rPr lang="zh-TW">
                <a:latin typeface="Consolas"/>
              </a:rPr>
              <a:t>b</a:t>
            </a:r>
            <a:r>
              <a:rPr lang="zh-TW">
                <a:latin typeface="Consolas"/>
                <a:ea typeface="+mn-lt"/>
                <a:cs typeface="+mn-lt"/>
              </a:rPr>
              <a:t>u</a:t>
            </a:r>
            <a:r>
              <a:rPr lang="zh-TW">
                <a:latin typeface="Consolas"/>
              </a:rPr>
              <a:t>tt</a:t>
            </a:r>
            <a:r>
              <a:rPr lang="zh-TW">
                <a:latin typeface="Consolas"/>
                <a:ea typeface="+mn-lt"/>
                <a:cs typeface="+mn-lt"/>
              </a:rPr>
              <a:t>o</a:t>
            </a:r>
            <a:r>
              <a:rPr lang="zh-TW">
                <a:latin typeface="Consolas"/>
              </a:rPr>
              <a:t>n</a:t>
            </a:r>
            <a:r>
              <a:rPr lang="en-US" altLang="zh-TW">
                <a:latin typeface="Consolas"/>
              </a:rPr>
              <a:t>&gt;</a:t>
            </a:r>
            <a:r>
              <a:rPr lang="zh-TW">
                <a:latin typeface="Consolas"/>
              </a:rPr>
              <a:t> 元素</a:t>
            </a:r>
            <a:endParaRPr lang="zh-TW">
              <a:latin typeface="Univers Condensed Light"/>
              <a:ea typeface="+mn-lt"/>
              <a:cs typeface="+mn-lt"/>
            </a:endParaRPr>
          </a:p>
          <a:p>
            <a:r>
              <a:rPr lang="zh-TW" altLang="en-US" dirty="0">
                <a:latin typeface="Consolas"/>
                <a:ea typeface="+mn-lt"/>
                <a:cs typeface="+mn-lt"/>
              </a:rPr>
              <a:t>
</a:t>
            </a:r>
            <a:r>
              <a:rPr lang="zh-TW">
                <a:ea typeface="+mn-lt"/>
                <a:cs typeface="+mn-lt"/>
              </a:rPr>
              <a:t>▸</a:t>
            </a:r>
            <a:r>
              <a:rPr lang="zh-TW" altLang="en-US">
                <a:latin typeface="Consolas"/>
                <a:ea typeface="+mn-lt"/>
                <a:cs typeface="+mn-lt"/>
              </a:rPr>
              <a:t>標籤</a:t>
            </a:r>
            <a:r>
              <a:rPr lang="zh-TW">
                <a:latin typeface="Consolas"/>
                <a:ea typeface="+mn-lt"/>
                <a:cs typeface="+mn-lt"/>
              </a:rPr>
              <a:t>－ </a:t>
            </a:r>
            <a:r>
              <a:rPr lang="en-US" altLang="zh-TW">
                <a:latin typeface="Consolas"/>
                <a:ea typeface="+mn-lt"/>
                <a:cs typeface="+mn-lt"/>
              </a:rPr>
              <a:t>&lt;label&gt;</a:t>
            </a:r>
            <a:r>
              <a:rPr lang="zh-TW">
                <a:latin typeface="Consolas"/>
                <a:ea typeface="+mn-lt"/>
                <a:cs typeface="+mn-lt"/>
              </a:rPr>
              <a:t> 元素</a:t>
            </a:r>
            <a:endParaRPr lang="zh-TW">
              <a:latin typeface="Univers Condensed Light"/>
              <a:ea typeface="+mn-lt"/>
              <a:cs typeface="+mn-lt"/>
            </a:endParaRPr>
          </a:p>
          <a:p>
            <a:r>
              <a:rPr lang="zh-TW" altLang="en-US" dirty="0">
                <a:latin typeface="Consolas"/>
                <a:ea typeface="+mn-lt"/>
                <a:cs typeface="+mn-lt"/>
              </a:rPr>
              <a:t>
</a:t>
            </a:r>
            <a:r>
              <a:rPr lang="zh-TW">
                <a:ea typeface="+mn-lt"/>
                <a:cs typeface="+mn-lt"/>
              </a:rPr>
              <a:t>▸</a:t>
            </a:r>
            <a:r>
              <a:rPr lang="zh-TW" altLang="en-US">
                <a:latin typeface="Consolas"/>
                <a:ea typeface="+mn-lt"/>
                <a:cs typeface="+mn-lt"/>
              </a:rPr>
              <a:t>群組標籤</a:t>
            </a:r>
            <a:r>
              <a:rPr lang="zh-TW">
                <a:latin typeface="Consolas"/>
                <a:ea typeface="+mn-lt"/>
                <a:cs typeface="+mn-lt"/>
              </a:rPr>
              <a:t>－ </a:t>
            </a:r>
            <a:r>
              <a:rPr lang="en-US" altLang="zh-TW">
                <a:latin typeface="Consolas"/>
                <a:ea typeface="+mn-lt"/>
                <a:cs typeface="+mn-lt"/>
              </a:rPr>
              <a:t>&lt;</a:t>
            </a:r>
            <a:r>
              <a:rPr lang="zh-TW">
                <a:latin typeface="Consolas"/>
                <a:ea typeface="+mn-lt"/>
                <a:cs typeface="+mn-lt"/>
              </a:rPr>
              <a:t>o</a:t>
            </a:r>
            <a:r>
              <a:rPr lang="en-US" altLang="zh-TW">
                <a:latin typeface="Consolas"/>
                <a:ea typeface="+mn-lt"/>
                <a:cs typeface="+mn-lt"/>
              </a:rPr>
              <a:t>p</a:t>
            </a:r>
            <a:r>
              <a:rPr lang="zh-TW">
                <a:latin typeface="Consolas"/>
                <a:ea typeface="+mn-lt"/>
                <a:cs typeface="+mn-lt"/>
              </a:rPr>
              <a:t>t</a:t>
            </a:r>
            <a:r>
              <a:rPr lang="en-US" altLang="zh-TW">
                <a:latin typeface="Consolas"/>
                <a:ea typeface="+mn-lt"/>
                <a:cs typeface="+mn-lt"/>
              </a:rPr>
              <a:t>group</a:t>
            </a:r>
            <a:r>
              <a:rPr lang="zh-TW">
                <a:latin typeface="Consolas"/>
                <a:ea typeface="+mn-lt"/>
                <a:cs typeface="+mn-lt"/>
              </a:rPr>
              <a:t>&gt; 元素</a:t>
            </a:r>
            <a:endParaRPr lang="zh-TW">
              <a:latin typeface="Univers Condensed Light"/>
              <a:ea typeface="+mn-lt"/>
              <a:cs typeface="+mn-lt"/>
            </a:endParaRPr>
          </a:p>
          <a:p>
            <a:r>
              <a:rPr lang="zh-TW" dirty="0">
                <a:latin typeface="Consolas"/>
                <a:ea typeface="+mn-lt"/>
                <a:cs typeface="+mn-lt"/>
              </a:rPr>
              <a:t>
</a:t>
            </a:r>
            <a:r>
              <a:rPr lang="zh-TW">
                <a:ea typeface="+mn-lt"/>
                <a:cs typeface="+mn-lt"/>
              </a:rPr>
              <a:t>▸</a:t>
            </a:r>
            <a:r>
              <a:rPr lang="zh-TW" altLang="en-US">
                <a:latin typeface="Consolas"/>
                <a:ea typeface="+mn-lt"/>
                <a:cs typeface="+mn-lt"/>
              </a:rPr>
              <a:t>將表單欄位</a:t>
            </a:r>
            <a:r>
              <a:rPr lang="zh-TW">
                <a:latin typeface="Consolas"/>
                <a:ea typeface="+mn-lt"/>
                <a:cs typeface="+mn-lt"/>
              </a:rPr>
              <a:t>框</a:t>
            </a:r>
            <a:r>
              <a:rPr lang="zh-TW" altLang="en-US">
                <a:latin typeface="Consolas"/>
                <a:ea typeface="+mn-lt"/>
                <a:cs typeface="+mn-lt"/>
              </a:rPr>
              <a:t>起來</a:t>
            </a:r>
            <a:r>
              <a:rPr lang="zh-TW">
                <a:latin typeface="Consolas"/>
              </a:rPr>
              <a:t>－</a:t>
            </a:r>
            <a:r>
              <a:rPr lang="zh-TW">
                <a:latin typeface="Consolas"/>
                <a:ea typeface="+mn-lt"/>
                <a:cs typeface="+mn-lt"/>
              </a:rPr>
              <a:t>&lt;f</a:t>
            </a:r>
            <a:r>
              <a:rPr lang="en-US" altLang="zh-TW">
                <a:latin typeface="Consolas"/>
                <a:ea typeface="+mn-lt"/>
                <a:cs typeface="+mn-lt"/>
              </a:rPr>
              <a:t>i</a:t>
            </a:r>
            <a:r>
              <a:rPr lang="zh-TW">
                <a:latin typeface="Consolas"/>
                <a:ea typeface="+mn-lt"/>
                <a:cs typeface="+mn-lt"/>
              </a:rPr>
              <a:t>e</a:t>
            </a:r>
            <a:r>
              <a:rPr lang="en-US" altLang="zh-TW">
                <a:latin typeface="Consolas"/>
                <a:ea typeface="+mn-lt"/>
                <a:cs typeface="+mn-lt"/>
              </a:rPr>
              <a:t>ld</a:t>
            </a:r>
            <a:r>
              <a:rPr lang="zh-TW">
                <a:latin typeface="Consolas"/>
                <a:ea typeface="+mn-lt"/>
                <a:cs typeface="+mn-lt"/>
              </a:rPr>
              <a:t>set</a:t>
            </a:r>
            <a:r>
              <a:rPr lang="en-US" altLang="zh-TW">
                <a:latin typeface="Consolas"/>
                <a:ea typeface="+mn-lt"/>
                <a:cs typeface="+mn-lt"/>
              </a:rPr>
              <a:t>&gt;</a:t>
            </a:r>
            <a:r>
              <a:rPr lang="zh-TW" altLang="en-US">
                <a:latin typeface="Consolas"/>
                <a:ea typeface="+mn-lt"/>
                <a:cs typeface="+mn-lt"/>
              </a:rPr>
              <a:t>、</a:t>
            </a:r>
            <a:r>
              <a:rPr lang="en-US" altLang="zh-TW">
                <a:latin typeface="Consolas"/>
                <a:ea typeface="+mn-lt"/>
                <a:cs typeface="+mn-lt"/>
              </a:rPr>
              <a:t>&lt;</a:t>
            </a:r>
            <a:r>
              <a:rPr lang="zh-TW">
                <a:latin typeface="Consolas"/>
                <a:ea typeface="+mn-lt"/>
                <a:cs typeface="+mn-lt"/>
              </a:rPr>
              <a:t>l</a:t>
            </a:r>
            <a:r>
              <a:rPr lang="en-US" altLang="zh-TW">
                <a:latin typeface="Consolas"/>
                <a:ea typeface="+mn-lt"/>
                <a:cs typeface="+mn-lt"/>
              </a:rPr>
              <a:t>ege</a:t>
            </a:r>
            <a:r>
              <a:rPr lang="zh-TW">
                <a:latin typeface="Consolas"/>
                <a:ea typeface="+mn-lt"/>
                <a:cs typeface="+mn-lt"/>
              </a:rPr>
              <a:t>n</a:t>
            </a:r>
            <a:r>
              <a:rPr lang="en-US" altLang="zh-TW">
                <a:latin typeface="Consolas"/>
                <a:ea typeface="+mn-lt"/>
                <a:cs typeface="+mn-lt"/>
              </a:rPr>
              <a:t>d</a:t>
            </a:r>
            <a:r>
              <a:rPr lang="zh-TW">
                <a:latin typeface="Consolas"/>
                <a:ea typeface="+mn-lt"/>
                <a:cs typeface="+mn-lt"/>
              </a:rPr>
              <a:t>&gt;</a:t>
            </a:r>
            <a:r>
              <a:rPr lang="zh-TW" altLang="en-US">
                <a:latin typeface="Consolas"/>
                <a:ea typeface="+mn-lt"/>
                <a:cs typeface="+mn-lt"/>
              </a:rPr>
              <a:t> 元素</a:t>
            </a:r>
            <a:endParaRPr lang="zh-TW">
              <a:latin typeface="Univers Condensed Light"/>
              <a:ea typeface="+mn-lt"/>
              <a:cs typeface="+mn-lt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6BBA411-A99B-4515-ABF9-4327DCA53BA9}"/>
              </a:ext>
            </a:extLst>
          </p:cNvPr>
          <p:cNvSpPr txBox="1"/>
          <p:nvPr/>
        </p:nvSpPr>
        <p:spPr>
          <a:xfrm>
            <a:off x="6096000" y="3783105"/>
            <a:ext cx="526228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5000" b="1" cap="all">
                <a:solidFill>
                  <a:schemeClr val="accent3">
                    <a:lumMod val="50000"/>
                  </a:schemeClr>
                </a:solidFill>
              </a:rPr>
              <a:t>第五章</a:t>
            </a:r>
            <a:endParaRPr lang="zh-TW" sz="5000" b="1" cap="all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81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930" y="4063"/>
            <a:ext cx="5028112" cy="68617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zh-TW" altLang="en-US" sz="4400" b="1" i="0" dirty="0"/>
          </a:p>
          <a:p>
            <a:pPr algn="l"/>
            <a:endParaRPr lang="en-US" sz="2000" i="0" dirty="0">
              <a:latin typeface="Consola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1740" y="5102606"/>
            <a:ext cx="8879269" cy="106652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zh-TW" sz="4500"/>
              <a:t>表單(Form) ==&gt; 使用者註冊表單</a:t>
            </a:r>
          </a:p>
          <a:p>
            <a:pPr algn="l"/>
            <a:endParaRPr lang="zh-TW" altLang="en-US" sz="5500" dirty="0"/>
          </a:p>
          <a:p>
            <a:pPr algn="l"/>
            <a:endParaRPr lang="zh-TW" sz="5500" dirty="0"/>
          </a:p>
          <a:p>
            <a:pPr algn="l"/>
            <a:endParaRPr lang="zh-TW" altLang="en-US" sz="5500" dirty="0">
              <a:ea typeface="+mn-lt"/>
              <a:cs typeface="+mn-lt"/>
            </a:endParaRPr>
          </a:p>
          <a:p>
            <a:pPr algn="l"/>
            <a:endParaRPr lang="zh-TW" sz="5500" dirty="0">
              <a:latin typeface="25"/>
            </a:endParaRPr>
          </a:p>
          <a:p>
            <a:pPr algn="l"/>
            <a:endParaRPr lang="zh-TW" altLang="en-US" dirty="0"/>
          </a:p>
        </p:txBody>
      </p:sp>
      <p:pic>
        <p:nvPicPr>
          <p:cNvPr id="6" name="Picture 3" descr="霓虹燈幾何圖案">
            <a:extLst>
              <a:ext uri="{FF2B5EF4-FFF2-40B4-BE49-F238E27FC236}">
                <a16:creationId xmlns:a16="http://schemas.microsoft.com/office/drawing/2014/main" id="{C71366C9-6ED5-4782-BF96-B02E437E7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57" r="49808" b="-8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A1F00D5-2A62-4E7A-A6CF-B31EEF77089B}"/>
              </a:ext>
            </a:extLst>
          </p:cNvPr>
          <p:cNvSpPr txBox="1"/>
          <p:nvPr/>
        </p:nvSpPr>
        <p:spPr>
          <a:xfrm>
            <a:off x="5412058" y="2159619"/>
            <a:ext cx="34587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TW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D5E976-1F05-4C83-A532-39A1DAC38667}"/>
              </a:ext>
            </a:extLst>
          </p:cNvPr>
          <p:cNvSpPr txBox="1"/>
          <p:nvPr/>
        </p:nvSpPr>
        <p:spPr>
          <a:xfrm>
            <a:off x="-1094" y="221713"/>
            <a:ext cx="9590813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➷</a:t>
            </a:r>
            <a:r>
              <a:rPr lang="en-US" altLang="zh-TW" sz="2400" b="1">
                <a:solidFill>
                  <a:srgbClr val="FF0000"/>
                </a:solidFill>
                <a:latin typeface="Consolas"/>
                <a:ea typeface="+mn-lt"/>
                <a:cs typeface="+mn-lt"/>
              </a:rPr>
              <a:t>HTML4.01</a:t>
            </a:r>
            <a:r>
              <a:rPr lang="zh-TW" sz="2400" b="1">
                <a:solidFill>
                  <a:srgbClr val="FF0000"/>
                </a:solidFill>
                <a:latin typeface="Consolas"/>
                <a:ea typeface="+mn-lt"/>
                <a:cs typeface="+mn-lt"/>
              </a:rPr>
              <a:t> 提供的輸入類型</a:t>
            </a:r>
            <a:r>
              <a:rPr lang="zh-TW" b="1" dirty="0">
                <a:solidFill>
                  <a:srgbClr val="FF0000"/>
                </a:solidFill>
                <a:latin typeface="Consolas"/>
                <a:ea typeface="+mn-lt"/>
                <a:cs typeface="+mn-lt"/>
              </a:rPr>
              <a:t>
</a:t>
            </a:r>
            <a:r>
              <a:rPr lang="zh-TW" dirty="0">
                <a:latin typeface="Consolas"/>
                <a:ea typeface="+mn-lt"/>
                <a:cs typeface="+mn-lt"/>
              </a:rPr>
              <a:t>
</a:t>
            </a:r>
            <a:r>
              <a:rPr lang="zh-TW">
                <a:ea typeface="+mn-lt"/>
                <a:cs typeface="+mn-lt"/>
              </a:rPr>
              <a:t>▸</a:t>
            </a:r>
            <a:r>
              <a:rPr lang="en-US" altLang="zh-TW">
                <a:latin typeface="Consolas"/>
                <a:ea typeface="+mn-lt"/>
                <a:cs typeface="+mn-lt"/>
              </a:rPr>
              <a:t>s</a:t>
            </a:r>
            <a:r>
              <a:rPr lang="zh-TW">
                <a:latin typeface="Consolas"/>
                <a:ea typeface="+mn-lt"/>
                <a:cs typeface="+mn-lt"/>
              </a:rPr>
              <a:t>u</a:t>
            </a:r>
            <a:r>
              <a:rPr lang="en-US" altLang="zh-TW">
                <a:latin typeface="Consolas"/>
                <a:ea typeface="+mn-lt"/>
                <a:cs typeface="+mn-lt"/>
              </a:rPr>
              <a:t>bmit</a:t>
            </a:r>
            <a:r>
              <a:rPr lang="zh-TW">
                <a:latin typeface="Consolas"/>
                <a:ea typeface="+mn-lt"/>
                <a:cs typeface="+mn-lt"/>
              </a:rPr>
              <a:t>、</a:t>
            </a:r>
            <a:r>
              <a:rPr lang="en-US" altLang="zh-TW">
                <a:latin typeface="Consolas"/>
                <a:ea typeface="+mn-lt"/>
                <a:cs typeface="+mn-lt"/>
              </a:rPr>
              <a:t>reset</a:t>
            </a:r>
            <a:r>
              <a:rPr lang="zh-TW" dirty="0">
                <a:latin typeface="Consolas"/>
                <a:ea typeface="+mn-lt"/>
                <a:cs typeface="+mn-lt"/>
              </a:rPr>
              <a:t> </a:t>
            </a:r>
            <a:r>
              <a:rPr lang="en-US" altLang="zh-TW" dirty="0">
                <a:latin typeface="Consolas"/>
                <a:ea typeface="+mn-lt"/>
                <a:cs typeface="+mn-lt"/>
              </a:rPr>
              <a:t>(</a:t>
            </a:r>
            <a:r>
              <a:rPr lang="zh-TW" dirty="0">
                <a:latin typeface="Consolas"/>
                <a:ea typeface="+mn-lt"/>
                <a:cs typeface="+mn-lt"/>
              </a:rPr>
              <a:t> 提交與重設按鈕</a:t>
            </a:r>
            <a:r>
              <a:rPr lang="en-US" altLang="zh-TW" dirty="0">
                <a:latin typeface="Consolas"/>
                <a:ea typeface="+mn-lt"/>
                <a:cs typeface="+mn-lt"/>
              </a:rPr>
              <a:t>)</a:t>
            </a:r>
            <a:r>
              <a:rPr lang="zh-TW" dirty="0">
                <a:latin typeface="Consolas"/>
                <a:ea typeface="+mn-lt"/>
                <a:cs typeface="+mn-lt"/>
              </a:rPr>
              <a:t>
</a:t>
            </a:r>
            <a:endParaRPr lang="zh-TW"/>
          </a:p>
          <a:p>
            <a:r>
              <a:rPr lang="zh-TW">
                <a:ea typeface="+mn-lt"/>
                <a:cs typeface="+mn-lt"/>
              </a:rPr>
              <a:t>▸</a:t>
            </a:r>
            <a:r>
              <a:rPr lang="zh-TW">
                <a:latin typeface="Consolas"/>
                <a:ea typeface="+mn-lt"/>
                <a:cs typeface="+mn-lt"/>
              </a:rPr>
              <a:t>t</a:t>
            </a:r>
            <a:r>
              <a:rPr lang="en-US" altLang="zh-TW">
                <a:latin typeface="Consolas"/>
                <a:ea typeface="+mn-lt"/>
                <a:cs typeface="+mn-lt"/>
              </a:rPr>
              <a:t>ext</a:t>
            </a:r>
            <a:r>
              <a:rPr lang="zh-TW" dirty="0">
                <a:latin typeface="Consolas"/>
                <a:ea typeface="+mn-lt"/>
                <a:cs typeface="+mn-lt"/>
              </a:rPr>
              <a:t> </a:t>
            </a:r>
            <a:r>
              <a:rPr lang="en-US" altLang="zh-TW">
                <a:latin typeface="Consolas"/>
                <a:ea typeface="+mn-lt"/>
                <a:cs typeface="+mn-lt"/>
              </a:rPr>
              <a:t>(</a:t>
            </a:r>
            <a:r>
              <a:rPr lang="zh-TW">
                <a:latin typeface="Consolas"/>
                <a:ea typeface="+mn-lt"/>
                <a:cs typeface="+mn-lt"/>
              </a:rPr>
              <a:t> 單行文字方塊</a:t>
            </a:r>
            <a:r>
              <a:rPr lang="en-US" altLang="zh-TW">
                <a:latin typeface="Consolas"/>
                <a:ea typeface="+mn-lt"/>
                <a:cs typeface="+mn-lt"/>
              </a:rPr>
              <a:t>)</a:t>
            </a:r>
            <a:r>
              <a:rPr lang="zh-TW" dirty="0">
                <a:latin typeface="Consolas"/>
                <a:ea typeface="+mn-lt"/>
                <a:cs typeface="+mn-lt"/>
              </a:rPr>
              <a:t>
</a:t>
            </a:r>
          </a:p>
          <a:p>
            <a:r>
              <a:rPr lang="zh-TW">
                <a:ea typeface="+mn-lt"/>
                <a:cs typeface="+mn-lt"/>
              </a:rPr>
              <a:t>▸</a:t>
            </a:r>
            <a:r>
              <a:rPr lang="en-US" altLang="zh-TW">
                <a:latin typeface="Consolas"/>
                <a:ea typeface="+mn-lt"/>
                <a:cs typeface="+mn-lt"/>
              </a:rPr>
              <a:t>radio(</a:t>
            </a:r>
            <a:r>
              <a:rPr lang="zh-TW">
                <a:latin typeface="Consolas"/>
                <a:ea typeface="+mn-lt"/>
                <a:cs typeface="+mn-lt"/>
              </a:rPr>
              <a:t> 選擇鈕 </a:t>
            </a:r>
            <a:r>
              <a:rPr lang="en-US" altLang="zh-TW">
                <a:latin typeface="Consolas"/>
                <a:ea typeface="+mn-lt"/>
                <a:cs typeface="+mn-lt"/>
              </a:rPr>
              <a:t>)</a:t>
            </a:r>
            <a:r>
              <a:rPr lang="zh-TW" dirty="0">
                <a:latin typeface="Consolas"/>
                <a:ea typeface="+mn-lt"/>
                <a:cs typeface="+mn-lt"/>
              </a:rPr>
              <a:t>
</a:t>
            </a:r>
            <a:endParaRPr lang="zh-TW" altLang="en-US">
              <a:latin typeface="Consolas"/>
              <a:ea typeface="+mn-lt"/>
              <a:cs typeface="+mn-lt"/>
            </a:endParaRPr>
          </a:p>
          <a:p>
            <a:r>
              <a:rPr lang="zh-TW">
                <a:ea typeface="+mn-lt"/>
                <a:cs typeface="+mn-lt"/>
              </a:rPr>
              <a:t>▸</a:t>
            </a:r>
            <a:r>
              <a:rPr lang="en-US" altLang="zh-TW">
                <a:latin typeface="Consolas"/>
                <a:ea typeface="+mn-lt"/>
                <a:cs typeface="+mn-lt"/>
              </a:rPr>
              <a:t>checkbox</a:t>
            </a:r>
            <a:r>
              <a:rPr lang="zh-TW" altLang="en-US" dirty="0">
                <a:latin typeface="Consolas"/>
                <a:ea typeface="+mn-lt"/>
                <a:cs typeface="+mn-lt"/>
              </a:rPr>
              <a:t> </a:t>
            </a:r>
            <a:r>
              <a:rPr lang="en-US" altLang="zh-TW">
                <a:latin typeface="Consolas"/>
                <a:ea typeface="+mn-lt"/>
                <a:cs typeface="+mn-lt"/>
              </a:rPr>
              <a:t>(</a:t>
            </a:r>
            <a:r>
              <a:rPr lang="zh-TW">
                <a:latin typeface="Consolas"/>
                <a:ea typeface="+mn-lt"/>
                <a:cs typeface="+mn-lt"/>
              </a:rPr>
              <a:t> 核取方塊</a:t>
            </a:r>
            <a:r>
              <a:rPr lang="en-US" altLang="zh-TW">
                <a:latin typeface="Consolas"/>
                <a:ea typeface="+mn-lt"/>
                <a:cs typeface="+mn-lt"/>
              </a:rPr>
              <a:t>)</a:t>
            </a:r>
            <a:r>
              <a:rPr lang="zh-TW" dirty="0">
                <a:latin typeface="Consolas"/>
                <a:ea typeface="+mn-lt"/>
                <a:cs typeface="+mn-lt"/>
              </a:rPr>
              <a:t>
</a:t>
            </a:r>
            <a:endParaRPr lang="zh-TW" altLang="en-US" dirty="0">
              <a:latin typeface="Consolas"/>
              <a:ea typeface="+mn-lt"/>
              <a:cs typeface="+mn-lt"/>
            </a:endParaRPr>
          </a:p>
          <a:p>
            <a:r>
              <a:rPr lang="zh-TW">
                <a:ea typeface="+mn-lt"/>
                <a:cs typeface="+mn-lt"/>
              </a:rPr>
              <a:t>▸</a:t>
            </a:r>
            <a:r>
              <a:rPr lang="en-US" altLang="zh-TW">
                <a:latin typeface="Consolas"/>
                <a:ea typeface="+mn-lt"/>
                <a:cs typeface="+mn-lt"/>
              </a:rPr>
              <a:t>&lt;textarea&gt;</a:t>
            </a:r>
            <a:r>
              <a:rPr lang="zh-TW" dirty="0">
                <a:latin typeface="Consolas"/>
                <a:ea typeface="+mn-lt"/>
                <a:cs typeface="+mn-lt"/>
              </a:rPr>
              <a:t> </a:t>
            </a:r>
            <a:r>
              <a:rPr lang="en-US" altLang="zh-TW">
                <a:latin typeface="Consolas"/>
                <a:ea typeface="+mn-lt"/>
                <a:cs typeface="+mn-lt"/>
              </a:rPr>
              <a:t>(</a:t>
            </a:r>
            <a:r>
              <a:rPr lang="zh-TW">
                <a:latin typeface="Consolas"/>
                <a:ea typeface="+mn-lt"/>
                <a:cs typeface="+mn-lt"/>
              </a:rPr>
              <a:t> 多行文字方塊 </a:t>
            </a:r>
            <a:r>
              <a:rPr lang="en-US" altLang="zh-TW">
                <a:latin typeface="Consolas"/>
                <a:ea typeface="+mn-lt"/>
                <a:cs typeface="+mn-lt"/>
              </a:rPr>
              <a:t>)</a:t>
            </a:r>
            <a:r>
              <a:rPr lang="zh-TW" dirty="0">
                <a:latin typeface="Consolas"/>
                <a:ea typeface="+mn-lt"/>
                <a:cs typeface="+mn-lt"/>
              </a:rPr>
              <a:t>
</a:t>
            </a:r>
            <a:endParaRPr lang="zh-TW" altLang="en-US">
              <a:latin typeface="Consolas"/>
              <a:ea typeface="+mn-lt"/>
              <a:cs typeface="+mn-lt"/>
            </a:endParaRPr>
          </a:p>
          <a:p>
            <a:r>
              <a:rPr lang="zh-TW">
                <a:ea typeface="+mn-lt"/>
                <a:cs typeface="+mn-lt"/>
              </a:rPr>
              <a:t>▸</a:t>
            </a:r>
            <a:r>
              <a:rPr lang="en-US" altLang="zh-TW">
                <a:latin typeface="Consolas"/>
                <a:ea typeface="+mn-lt"/>
                <a:cs typeface="+mn-lt"/>
              </a:rPr>
              <a:t>&lt;select&gt;</a:t>
            </a:r>
            <a:r>
              <a:rPr lang="zh-TW">
                <a:latin typeface="Consolas"/>
                <a:ea typeface="+mn-lt"/>
                <a:cs typeface="+mn-lt"/>
              </a:rPr>
              <a:t>、</a:t>
            </a:r>
            <a:r>
              <a:rPr lang="en-US" altLang="zh-TW">
                <a:latin typeface="Consolas"/>
                <a:ea typeface="+mn-lt"/>
                <a:cs typeface="+mn-lt"/>
              </a:rPr>
              <a:t>&lt;option&gt;</a:t>
            </a:r>
            <a:r>
              <a:rPr lang="zh-TW" dirty="0">
                <a:latin typeface="Consolas"/>
                <a:ea typeface="+mn-lt"/>
                <a:cs typeface="+mn-lt"/>
              </a:rPr>
              <a:t> </a:t>
            </a:r>
            <a:r>
              <a:rPr lang="en-US" altLang="zh-TW">
                <a:latin typeface="Consolas"/>
                <a:ea typeface="+mn-lt"/>
                <a:cs typeface="+mn-lt"/>
              </a:rPr>
              <a:t>(</a:t>
            </a:r>
            <a:r>
              <a:rPr lang="zh-TW">
                <a:latin typeface="Consolas"/>
                <a:ea typeface="+mn-lt"/>
                <a:cs typeface="+mn-lt"/>
              </a:rPr>
              <a:t> 下拉式清單 </a:t>
            </a:r>
            <a:r>
              <a:rPr lang="en-US" altLang="zh-TW">
                <a:latin typeface="Consolas"/>
                <a:ea typeface="+mn-lt"/>
                <a:cs typeface="+mn-lt"/>
              </a:rPr>
              <a:t>)</a:t>
            </a:r>
            <a:r>
              <a:rPr lang="zh-TW" dirty="0">
                <a:latin typeface="Consolas"/>
                <a:ea typeface="+mn-lt"/>
                <a:cs typeface="+mn-lt"/>
              </a:rPr>
              <a:t>
</a:t>
            </a:r>
            <a:endParaRPr lang="zh-TW" altLang="en-US">
              <a:latin typeface="Consolas"/>
              <a:ea typeface="+mn-lt"/>
              <a:cs typeface="+mn-lt"/>
            </a:endParaRPr>
          </a:p>
          <a:p>
            <a:r>
              <a:rPr lang="zh-TW">
                <a:ea typeface="+mn-lt"/>
                <a:cs typeface="+mn-lt"/>
              </a:rPr>
              <a:t>▸</a:t>
            </a:r>
            <a:r>
              <a:rPr lang="en-US" altLang="zh-TW">
                <a:latin typeface="Consolas"/>
                <a:ea typeface="+mn-lt"/>
                <a:cs typeface="+mn-lt"/>
              </a:rPr>
              <a:t>password</a:t>
            </a:r>
            <a:r>
              <a:rPr lang="zh-TW" altLang="en-US" dirty="0">
                <a:latin typeface="Consolas"/>
                <a:ea typeface="+mn-lt"/>
                <a:cs typeface="+mn-lt"/>
              </a:rPr>
              <a:t> </a:t>
            </a:r>
            <a:r>
              <a:rPr lang="en-US" altLang="zh-TW">
                <a:latin typeface="Consolas"/>
                <a:ea typeface="+mn-lt"/>
                <a:cs typeface="+mn-lt"/>
              </a:rPr>
              <a:t>(</a:t>
            </a:r>
            <a:r>
              <a:rPr lang="zh-TW">
                <a:latin typeface="Consolas"/>
                <a:ea typeface="+mn-lt"/>
                <a:cs typeface="+mn-lt"/>
              </a:rPr>
              <a:t> 密碼欄位</a:t>
            </a:r>
            <a:r>
              <a:rPr lang="en-US" altLang="zh-TW">
                <a:latin typeface="Consolas"/>
                <a:ea typeface="+mn-lt"/>
                <a:cs typeface="+mn-lt"/>
              </a:rPr>
              <a:t>)</a:t>
            </a:r>
            <a:r>
              <a:rPr lang="zh-TW" dirty="0">
                <a:latin typeface="Consolas"/>
                <a:ea typeface="+mn-lt"/>
                <a:cs typeface="+mn-lt"/>
              </a:rPr>
              <a:t>
</a:t>
            </a:r>
            <a:endParaRPr lang="zh-TW" altLang="en-US" dirty="0">
              <a:latin typeface="Consolas"/>
              <a:ea typeface="+mn-lt"/>
              <a:cs typeface="+mn-lt"/>
            </a:endParaRPr>
          </a:p>
          <a:p>
            <a:r>
              <a:rPr lang="zh-TW">
                <a:ea typeface="+mn-lt"/>
                <a:cs typeface="+mn-lt"/>
              </a:rPr>
              <a:t>▸</a:t>
            </a:r>
            <a:r>
              <a:rPr lang="en-US" altLang="zh-TW">
                <a:latin typeface="Consolas"/>
                <a:ea typeface="+mn-lt"/>
                <a:cs typeface="+mn-lt"/>
              </a:rPr>
              <a:t>hidden</a:t>
            </a:r>
            <a:r>
              <a:rPr lang="zh-TW" dirty="0">
                <a:latin typeface="Consolas"/>
                <a:ea typeface="+mn-lt"/>
                <a:cs typeface="+mn-lt"/>
              </a:rPr>
              <a:t> </a:t>
            </a:r>
            <a:r>
              <a:rPr lang="en-US" altLang="zh-TW">
                <a:latin typeface="Consolas"/>
                <a:ea typeface="+mn-lt"/>
                <a:cs typeface="+mn-lt"/>
              </a:rPr>
              <a:t>(</a:t>
            </a:r>
            <a:r>
              <a:rPr lang="zh-TW">
                <a:latin typeface="Consolas"/>
                <a:ea typeface="+mn-lt"/>
                <a:cs typeface="+mn-lt"/>
              </a:rPr>
              <a:t> 隱藏欄位</a:t>
            </a:r>
            <a:r>
              <a:rPr lang="en-US" altLang="zh-TW">
                <a:latin typeface="Consolas"/>
                <a:ea typeface="+mn-lt"/>
                <a:cs typeface="+mn-lt"/>
              </a:rPr>
              <a:t>)</a:t>
            </a:r>
            <a:r>
              <a:rPr lang="zh-TW" dirty="0">
                <a:latin typeface="Consolas"/>
                <a:ea typeface="+mn-lt"/>
                <a:cs typeface="+mn-lt"/>
              </a:rPr>
              <a:t> </a:t>
            </a:r>
            <a:r>
              <a:rPr lang="en-US" altLang="zh-TW">
                <a:latin typeface="Consolas"/>
                <a:ea typeface="+mn-lt"/>
                <a:cs typeface="+mn-lt"/>
              </a:rPr>
              <a:t>==&gt;</a:t>
            </a:r>
            <a:r>
              <a:rPr lang="zh-TW">
                <a:latin typeface="Consolas"/>
                <a:ea typeface="+mn-lt"/>
                <a:cs typeface="+mn-lt"/>
              </a:rPr>
              <a:t> 作業</a:t>
            </a:r>
            <a:r>
              <a:rPr lang="en-US" altLang="zh-TW">
                <a:latin typeface="Consolas"/>
                <a:ea typeface="+mn-lt"/>
                <a:cs typeface="+mn-lt"/>
              </a:rPr>
              <a:t>:</a:t>
            </a:r>
            <a:r>
              <a:rPr lang="zh-TW">
                <a:latin typeface="Consolas"/>
                <a:ea typeface="+mn-lt"/>
                <a:cs typeface="+mn-lt"/>
              </a:rPr>
              <a:t>這有甚麼用</a:t>
            </a:r>
            <a:r>
              <a:rPr lang="en-US" altLang="zh-TW">
                <a:latin typeface="Consolas"/>
                <a:ea typeface="+mn-lt"/>
                <a:cs typeface="+mn-lt"/>
              </a:rPr>
              <a:t>?</a:t>
            </a:r>
            <a:endParaRPr lang="zh-TW" altLang="en-US">
              <a:latin typeface="Consolas"/>
              <a:ea typeface="+mn-lt"/>
              <a:cs typeface="+mn-lt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80062A4-C0D8-4733-BBE4-83E82DEB1FBB}"/>
              </a:ext>
            </a:extLst>
          </p:cNvPr>
          <p:cNvSpPr txBox="1"/>
          <p:nvPr/>
        </p:nvSpPr>
        <p:spPr>
          <a:xfrm>
            <a:off x="5952565" y="3899647"/>
            <a:ext cx="27432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sz="5000" b="1" cap="all">
                <a:solidFill>
                  <a:schemeClr val="accent3">
                    <a:lumMod val="50000"/>
                  </a:schemeClr>
                </a:solidFill>
                <a:latin typeface="Consolas"/>
                <a:ea typeface="+mn-lt"/>
                <a:cs typeface="+mn-lt"/>
              </a:rPr>
              <a:t>第五章</a:t>
            </a:r>
            <a:endParaRPr lang="zh-TW" sz="5000">
              <a:solidFill>
                <a:schemeClr val="accent3">
                  <a:lumMod val="50000"/>
                </a:schemeClr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93516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930" y="4063"/>
            <a:ext cx="5028112" cy="68617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zh-TW" altLang="en-US" sz="4400" b="1" i="0" dirty="0"/>
          </a:p>
          <a:p>
            <a:pPr algn="l"/>
            <a:endParaRPr lang="en-US" sz="2000" i="0" dirty="0">
              <a:latin typeface="Consola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1740" y="5102606"/>
            <a:ext cx="8879269" cy="106652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zh-TW" sz="4500"/>
              <a:t>表單(Form) ==&gt; 使用者註冊表單</a:t>
            </a:r>
          </a:p>
          <a:p>
            <a:pPr algn="l"/>
            <a:endParaRPr lang="zh-TW" altLang="en-US" sz="5500" dirty="0"/>
          </a:p>
          <a:p>
            <a:pPr algn="l"/>
            <a:endParaRPr lang="zh-TW" sz="5500" dirty="0"/>
          </a:p>
          <a:p>
            <a:pPr algn="l"/>
            <a:endParaRPr lang="zh-TW" altLang="en-US" sz="5500" dirty="0">
              <a:ea typeface="+mn-lt"/>
              <a:cs typeface="+mn-lt"/>
            </a:endParaRPr>
          </a:p>
          <a:p>
            <a:pPr algn="l"/>
            <a:endParaRPr lang="zh-TW" sz="5500" dirty="0">
              <a:latin typeface="25"/>
            </a:endParaRPr>
          </a:p>
          <a:p>
            <a:pPr algn="l"/>
            <a:endParaRPr lang="zh-TW" altLang="en-US" dirty="0"/>
          </a:p>
        </p:txBody>
      </p:sp>
      <p:pic>
        <p:nvPicPr>
          <p:cNvPr id="6" name="Picture 3" descr="霓虹燈幾何圖案">
            <a:extLst>
              <a:ext uri="{FF2B5EF4-FFF2-40B4-BE49-F238E27FC236}">
                <a16:creationId xmlns:a16="http://schemas.microsoft.com/office/drawing/2014/main" id="{C71366C9-6ED5-4782-BF96-B02E437E7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57" r="49808" b="-8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A1F00D5-2A62-4E7A-A6CF-B31EEF77089B}"/>
              </a:ext>
            </a:extLst>
          </p:cNvPr>
          <p:cNvSpPr txBox="1"/>
          <p:nvPr/>
        </p:nvSpPr>
        <p:spPr>
          <a:xfrm>
            <a:off x="5412058" y="2159619"/>
            <a:ext cx="34587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TW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D5E976-1F05-4C83-A532-39A1DAC38667}"/>
              </a:ext>
            </a:extLst>
          </p:cNvPr>
          <p:cNvSpPr txBox="1"/>
          <p:nvPr/>
        </p:nvSpPr>
        <p:spPr>
          <a:xfrm>
            <a:off x="-1094" y="221713"/>
            <a:ext cx="9590813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➷</a:t>
            </a:r>
            <a:r>
              <a:rPr lang="en-US" altLang="zh-TW" sz="2400" b="1">
                <a:solidFill>
                  <a:srgbClr val="F04D4D"/>
                </a:solidFill>
                <a:latin typeface="Consolas"/>
                <a:ea typeface="+mn-lt"/>
                <a:cs typeface="+mn-lt"/>
              </a:rPr>
              <a:t>HTML5</a:t>
            </a:r>
            <a:r>
              <a:rPr lang="zh-TW" altLang="en-US" sz="2400" b="1">
                <a:solidFill>
                  <a:srgbClr val="F04D4D"/>
                </a:solidFill>
                <a:latin typeface="Consolas"/>
                <a:ea typeface="+mn-lt"/>
                <a:cs typeface="+mn-lt"/>
              </a:rPr>
              <a:t> 新增</a:t>
            </a:r>
            <a:r>
              <a:rPr lang="zh-TW" sz="2400" b="1">
                <a:solidFill>
                  <a:srgbClr val="F04D4D"/>
                </a:solidFill>
                <a:latin typeface="Consolas"/>
                <a:ea typeface="+mn-lt"/>
                <a:cs typeface="+mn-lt"/>
              </a:rPr>
              <a:t>的輸入類型</a:t>
            </a:r>
            <a:endParaRPr lang="zh-TW" sz="2400" b="1">
              <a:solidFill>
                <a:srgbClr val="F04D4D"/>
              </a:solidFill>
              <a:latin typeface="Univers Condensed Light"/>
              <a:ea typeface="+mn-lt"/>
              <a:cs typeface="+mn-lt"/>
            </a:endParaRPr>
          </a:p>
          <a:p>
            <a:r>
              <a:rPr lang="zh-TW" dirty="0">
                <a:latin typeface="Consolas"/>
                <a:ea typeface="+mn-lt"/>
                <a:cs typeface="+mn-lt"/>
              </a:rPr>
              <a:t>
</a:t>
            </a:r>
            <a:r>
              <a:rPr lang="zh-TW" altLang="en-US" dirty="0">
                <a:latin typeface="Consolas"/>
                <a:ea typeface="+mn-lt"/>
                <a:cs typeface="+mn-lt"/>
              </a:rPr>
              <a:t> </a:t>
            </a:r>
            <a:r>
              <a:rPr lang="zh-TW" dirty="0">
                <a:ea typeface="+mn-lt"/>
                <a:cs typeface="+mn-lt"/>
              </a:rPr>
              <a:t>▸</a:t>
            </a:r>
            <a:r>
              <a:rPr lang="en-US" altLang="zh-TW" dirty="0">
                <a:latin typeface="Consolas"/>
                <a:ea typeface="+mn-lt"/>
                <a:cs typeface="+mn-lt"/>
              </a:rPr>
              <a:t>email</a:t>
            </a:r>
            <a:r>
              <a:rPr lang="zh-TW" altLang="en-US" dirty="0">
                <a:latin typeface="Consolas"/>
                <a:ea typeface="+mn-lt"/>
                <a:cs typeface="+mn-lt"/>
              </a:rPr>
              <a:t> </a:t>
            </a:r>
            <a:r>
              <a:rPr lang="en-US" altLang="zh-TW" dirty="0">
                <a:latin typeface="Consolas"/>
                <a:ea typeface="+mn-lt"/>
                <a:cs typeface="+mn-lt"/>
              </a:rPr>
              <a:t>(</a:t>
            </a:r>
            <a:r>
              <a:rPr lang="zh-TW" dirty="0">
                <a:latin typeface="Consolas"/>
                <a:ea typeface="+mn-lt"/>
                <a:cs typeface="+mn-lt"/>
              </a:rPr>
              <a:t> </a:t>
            </a:r>
            <a:r>
              <a:rPr lang="zh-TW" altLang="en-US" dirty="0">
                <a:latin typeface="Consolas"/>
                <a:ea typeface="+mn-lt"/>
                <a:cs typeface="+mn-lt"/>
              </a:rPr>
              <a:t>電子郵件地址</a:t>
            </a:r>
            <a:r>
              <a:rPr lang="en-US" altLang="zh-TW" dirty="0">
                <a:latin typeface="Consolas"/>
                <a:ea typeface="+mn-lt"/>
                <a:cs typeface="+mn-lt"/>
              </a:rPr>
              <a:t>)</a:t>
            </a:r>
            <a:r>
              <a:rPr lang="zh-TW" altLang="en-US" dirty="0">
                <a:latin typeface="Consolas"/>
                <a:ea typeface="+mn-lt"/>
                <a:cs typeface="+mn-lt"/>
              </a:rPr>
              <a:t> </a:t>
            </a:r>
            <a:r>
              <a:rPr lang="en-US" altLang="zh-TW" dirty="0">
                <a:latin typeface="Consolas"/>
                <a:ea typeface="+mn-lt"/>
                <a:cs typeface="+mn-lt"/>
              </a:rPr>
              <a:t>==&gt;</a:t>
            </a:r>
            <a:r>
              <a:rPr lang="zh-TW" altLang="en-US">
                <a:latin typeface="Consolas"/>
                <a:ea typeface="+mn-lt"/>
                <a:cs typeface="+mn-lt"/>
              </a:rPr>
              <a:t> 如何驗證</a:t>
            </a:r>
            <a:r>
              <a:rPr lang="en-US" altLang="zh-TW">
                <a:latin typeface="Consolas"/>
                <a:ea typeface="+mn-lt"/>
                <a:cs typeface="+mn-lt"/>
              </a:rPr>
              <a:t>email</a:t>
            </a:r>
            <a:r>
              <a:rPr lang="zh-TW" altLang="en-US">
                <a:latin typeface="Consolas"/>
                <a:ea typeface="+mn-lt"/>
                <a:cs typeface="+mn-lt"/>
              </a:rPr>
              <a:t>格式的正確性 ?</a:t>
            </a:r>
            <a:endParaRPr lang="en-US" altLang="zh-TW" dirty="0">
              <a:latin typeface="Consolas"/>
              <a:ea typeface="+mn-lt"/>
              <a:cs typeface="+mn-lt"/>
            </a:endParaRPr>
          </a:p>
          <a:p>
            <a:r>
              <a:rPr lang="zh-TW" altLang="en-US" dirty="0">
                <a:latin typeface="Consolas"/>
                <a:ea typeface="+mn-lt"/>
                <a:cs typeface="+mn-lt"/>
              </a:rPr>
              <a:t>
 </a:t>
            </a:r>
            <a:r>
              <a:rPr lang="zh-TW" altLang="en-US">
                <a:ea typeface="+mn-lt"/>
                <a:cs typeface="+mn-lt"/>
              </a:rPr>
              <a:t>▸</a:t>
            </a:r>
            <a:r>
              <a:rPr lang="en-US" altLang="zh-TW">
                <a:latin typeface="Consolas"/>
                <a:ea typeface="+mn-lt"/>
                <a:cs typeface="+mn-lt"/>
              </a:rPr>
              <a:t>url</a:t>
            </a:r>
            <a:r>
              <a:rPr lang="zh-TW" altLang="en-US" dirty="0">
                <a:latin typeface="Consolas"/>
                <a:ea typeface="+mn-lt"/>
                <a:cs typeface="+mn-lt"/>
              </a:rPr>
              <a:t> </a:t>
            </a:r>
            <a:r>
              <a:rPr lang="en-US" altLang="zh-TW">
                <a:latin typeface="Consolas"/>
                <a:ea typeface="+mn-lt"/>
                <a:cs typeface="+mn-lt"/>
              </a:rPr>
              <a:t>(</a:t>
            </a:r>
            <a:r>
              <a:rPr lang="zh-TW" dirty="0">
                <a:latin typeface="Consolas"/>
                <a:ea typeface="+mn-lt"/>
                <a:cs typeface="+mn-lt"/>
              </a:rPr>
              <a:t> </a:t>
            </a:r>
            <a:r>
              <a:rPr lang="zh-TW" altLang="en-US">
                <a:latin typeface="Consolas"/>
                <a:ea typeface="+mn-lt"/>
                <a:cs typeface="+mn-lt"/>
              </a:rPr>
              <a:t>網址</a:t>
            </a:r>
            <a:r>
              <a:rPr lang="en-US" altLang="zh-TW">
                <a:latin typeface="Consolas"/>
                <a:ea typeface="+mn-lt"/>
                <a:cs typeface="+mn-lt"/>
              </a:rPr>
              <a:t>)</a:t>
            </a:r>
            <a:endParaRPr lang="zh-TW" altLang="en-US">
              <a:latin typeface="Univers Condensed Light"/>
              <a:ea typeface="+mn-lt"/>
              <a:cs typeface="+mn-lt"/>
            </a:endParaRPr>
          </a:p>
          <a:p>
            <a:r>
              <a:rPr lang="zh-TW" dirty="0">
                <a:latin typeface="Consolas"/>
                <a:ea typeface="+mn-lt"/>
                <a:cs typeface="+mn-lt"/>
              </a:rPr>
              <a:t>
</a:t>
            </a:r>
            <a:r>
              <a:rPr lang="zh-TW" altLang="en-US" dirty="0">
                <a:latin typeface="Consolas"/>
                <a:ea typeface="+mn-lt"/>
                <a:cs typeface="+mn-lt"/>
              </a:rPr>
              <a:t> </a:t>
            </a:r>
            <a:r>
              <a:rPr lang="zh-TW" altLang="en-US">
                <a:ea typeface="+mn-lt"/>
                <a:cs typeface="+mn-lt"/>
              </a:rPr>
              <a:t>▸</a:t>
            </a:r>
            <a:r>
              <a:rPr lang="en-US" altLang="zh-TW">
                <a:latin typeface="Consolas"/>
                <a:ea typeface="+mn-lt"/>
                <a:cs typeface="+mn-lt"/>
              </a:rPr>
              <a:t>search</a:t>
            </a:r>
            <a:r>
              <a:rPr lang="zh-TW" altLang="en-US" dirty="0">
                <a:latin typeface="Consolas"/>
                <a:ea typeface="+mn-lt"/>
                <a:cs typeface="+mn-lt"/>
              </a:rPr>
              <a:t> </a:t>
            </a:r>
            <a:r>
              <a:rPr lang="en-US" altLang="zh-TW">
                <a:latin typeface="Consolas"/>
                <a:ea typeface="+mn-lt"/>
                <a:cs typeface="+mn-lt"/>
              </a:rPr>
              <a:t>(</a:t>
            </a:r>
            <a:r>
              <a:rPr lang="zh-TW" dirty="0">
                <a:latin typeface="Consolas"/>
                <a:ea typeface="+mn-lt"/>
                <a:cs typeface="+mn-lt"/>
              </a:rPr>
              <a:t> </a:t>
            </a:r>
            <a:r>
              <a:rPr lang="zh-TW" altLang="en-US">
                <a:latin typeface="Consolas"/>
                <a:ea typeface="+mn-lt"/>
                <a:cs typeface="+mn-lt"/>
              </a:rPr>
              <a:t>搜尋欄位</a:t>
            </a:r>
            <a:r>
              <a:rPr lang="en-US" altLang="zh-TW">
                <a:latin typeface="Consolas"/>
                <a:ea typeface="+mn-lt"/>
                <a:cs typeface="+mn-lt"/>
              </a:rPr>
              <a:t>)</a:t>
            </a:r>
            <a:endParaRPr lang="zh-TW" altLang="en-US">
              <a:latin typeface="Univers Condensed Light"/>
              <a:ea typeface="+mn-lt"/>
              <a:cs typeface="+mn-lt"/>
            </a:endParaRPr>
          </a:p>
          <a:p>
            <a:r>
              <a:rPr lang="zh-TW" dirty="0">
                <a:latin typeface="Consolas"/>
                <a:ea typeface="+mn-lt"/>
                <a:cs typeface="+mn-lt"/>
              </a:rPr>
              <a:t>
</a:t>
            </a:r>
            <a:r>
              <a:rPr lang="zh-TW" altLang="en-US" dirty="0">
                <a:latin typeface="Consolas"/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▸</a:t>
            </a:r>
            <a:r>
              <a:rPr lang="en-US" altLang="zh-TW">
                <a:latin typeface="Consolas"/>
                <a:ea typeface="+mn-lt"/>
                <a:cs typeface="+mn-lt"/>
              </a:rPr>
              <a:t>number</a:t>
            </a:r>
            <a:r>
              <a:rPr lang="zh-TW" altLang="en-US" dirty="0">
                <a:latin typeface="Consolas"/>
                <a:ea typeface="+mn-lt"/>
                <a:cs typeface="+mn-lt"/>
              </a:rPr>
              <a:t> </a:t>
            </a:r>
            <a:r>
              <a:rPr lang="en-US" altLang="zh-TW">
                <a:latin typeface="Consolas"/>
                <a:ea typeface="+mn-lt"/>
                <a:cs typeface="+mn-lt"/>
              </a:rPr>
              <a:t>(</a:t>
            </a:r>
            <a:r>
              <a:rPr lang="zh-TW" dirty="0">
                <a:latin typeface="Consolas"/>
                <a:ea typeface="+mn-lt"/>
                <a:cs typeface="+mn-lt"/>
              </a:rPr>
              <a:t> </a:t>
            </a:r>
            <a:r>
              <a:rPr lang="zh-TW" altLang="en-US">
                <a:latin typeface="Consolas"/>
                <a:ea typeface="+mn-lt"/>
                <a:cs typeface="+mn-lt"/>
              </a:rPr>
              <a:t>數字</a:t>
            </a:r>
            <a:r>
              <a:rPr lang="en-US" altLang="zh-TW">
                <a:latin typeface="Consolas"/>
                <a:ea typeface="+mn-lt"/>
                <a:cs typeface="+mn-lt"/>
              </a:rPr>
              <a:t>)</a:t>
            </a:r>
            <a:endParaRPr lang="zh-TW" altLang="en-US">
              <a:latin typeface="Univers Condensed Light"/>
              <a:ea typeface="+mn-lt"/>
              <a:cs typeface="+mn-lt"/>
            </a:endParaRPr>
          </a:p>
          <a:p>
            <a:r>
              <a:rPr lang="zh-TW" dirty="0">
                <a:latin typeface="Consolas"/>
                <a:ea typeface="+mn-lt"/>
                <a:cs typeface="+mn-lt"/>
              </a:rPr>
              <a:t>
</a:t>
            </a:r>
            <a:r>
              <a:rPr lang="zh-TW" altLang="en-US" dirty="0">
                <a:latin typeface="Consolas"/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▸</a:t>
            </a:r>
            <a:r>
              <a:rPr lang="en-US" altLang="zh-TW">
                <a:latin typeface="Consolas"/>
                <a:ea typeface="+mn-lt"/>
                <a:cs typeface="+mn-lt"/>
              </a:rPr>
              <a:t>range</a:t>
            </a:r>
            <a:r>
              <a:rPr lang="zh-TW" altLang="en-US" dirty="0">
                <a:latin typeface="Consolas"/>
                <a:ea typeface="+mn-lt"/>
                <a:cs typeface="+mn-lt"/>
              </a:rPr>
              <a:t> </a:t>
            </a:r>
            <a:r>
              <a:rPr lang="en-US" altLang="zh-TW">
                <a:latin typeface="Consolas"/>
                <a:ea typeface="+mn-lt"/>
                <a:cs typeface="+mn-lt"/>
              </a:rPr>
              <a:t>(</a:t>
            </a:r>
            <a:r>
              <a:rPr lang="zh-TW" dirty="0">
                <a:latin typeface="Consolas"/>
                <a:ea typeface="+mn-lt"/>
                <a:cs typeface="+mn-lt"/>
              </a:rPr>
              <a:t> </a:t>
            </a:r>
            <a:r>
              <a:rPr lang="zh-TW" altLang="en-US">
                <a:latin typeface="Consolas"/>
                <a:ea typeface="+mn-lt"/>
                <a:cs typeface="+mn-lt"/>
              </a:rPr>
              <a:t>指定範圍的數</a:t>
            </a:r>
            <a:r>
              <a:rPr lang="zh-TW">
                <a:latin typeface="Consolas"/>
                <a:ea typeface="+mn-lt"/>
                <a:cs typeface="+mn-lt"/>
              </a:rPr>
              <a:t>字 </a:t>
            </a:r>
            <a:r>
              <a:rPr lang="en-US" altLang="zh-TW">
                <a:latin typeface="Consolas"/>
                <a:ea typeface="+mn-lt"/>
                <a:cs typeface="+mn-lt"/>
              </a:rPr>
              <a:t>)</a:t>
            </a:r>
            <a:endParaRPr lang="zh-TW" altLang="en-US">
              <a:latin typeface="Univers Condensed Light"/>
              <a:ea typeface="+mn-lt"/>
              <a:cs typeface="+mn-lt"/>
            </a:endParaRPr>
          </a:p>
          <a:p>
            <a:r>
              <a:rPr lang="zh-TW" dirty="0">
                <a:latin typeface="Consolas"/>
                <a:ea typeface="+mn-lt"/>
                <a:cs typeface="+mn-lt"/>
              </a:rPr>
              <a:t>
</a:t>
            </a:r>
            <a:r>
              <a:rPr lang="zh-TW" altLang="en-US" dirty="0">
                <a:latin typeface="Consolas"/>
                <a:ea typeface="+mn-lt"/>
                <a:cs typeface="+mn-lt"/>
              </a:rPr>
              <a:t> </a:t>
            </a:r>
            <a:r>
              <a:rPr lang="zh-TW" altLang="en-US">
                <a:ea typeface="+mn-lt"/>
                <a:cs typeface="+mn-lt"/>
              </a:rPr>
              <a:t>▸</a:t>
            </a:r>
            <a:r>
              <a:rPr lang="en-US" altLang="zh-TW">
                <a:latin typeface="Consolas"/>
                <a:ea typeface="+mn-lt"/>
                <a:cs typeface="+mn-lt"/>
              </a:rPr>
              <a:t>color</a:t>
            </a:r>
            <a:r>
              <a:rPr lang="zh-TW" altLang="en-US" dirty="0">
                <a:latin typeface="Consolas"/>
                <a:ea typeface="+mn-lt"/>
                <a:cs typeface="+mn-lt"/>
              </a:rPr>
              <a:t> </a:t>
            </a:r>
            <a:r>
              <a:rPr lang="en-US" altLang="zh-TW">
                <a:latin typeface="Consolas"/>
                <a:ea typeface="+mn-lt"/>
                <a:cs typeface="+mn-lt"/>
              </a:rPr>
              <a:t>(</a:t>
            </a:r>
            <a:r>
              <a:rPr lang="zh-TW" dirty="0">
                <a:latin typeface="Consolas"/>
                <a:ea typeface="+mn-lt"/>
                <a:cs typeface="+mn-lt"/>
              </a:rPr>
              <a:t> </a:t>
            </a:r>
            <a:r>
              <a:rPr lang="zh-TW" altLang="en-US">
                <a:latin typeface="Consolas"/>
                <a:ea typeface="+mn-lt"/>
                <a:cs typeface="+mn-lt"/>
              </a:rPr>
              <a:t>色彩</a:t>
            </a:r>
            <a:r>
              <a:rPr lang="en-US" altLang="zh-TW">
                <a:latin typeface="Consolas"/>
                <a:ea typeface="+mn-lt"/>
                <a:cs typeface="+mn-lt"/>
              </a:rPr>
              <a:t>)</a:t>
            </a:r>
            <a:endParaRPr lang="zh-TW" altLang="en-US">
              <a:latin typeface="Univers Condensed Light"/>
              <a:ea typeface="+mn-lt"/>
              <a:cs typeface="+mn-lt"/>
            </a:endParaRPr>
          </a:p>
          <a:p>
            <a:r>
              <a:rPr lang="zh-TW" dirty="0">
                <a:latin typeface="Consolas"/>
                <a:ea typeface="+mn-lt"/>
                <a:cs typeface="+mn-lt"/>
              </a:rPr>
              <a:t>
</a:t>
            </a:r>
            <a:r>
              <a:rPr lang="zh-TW" altLang="en-US" dirty="0">
                <a:latin typeface="Consolas"/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▸</a:t>
            </a:r>
            <a:r>
              <a:rPr lang="en-US" altLang="zh-TW">
                <a:latin typeface="Consolas"/>
                <a:ea typeface="+mn-lt"/>
                <a:cs typeface="+mn-lt"/>
              </a:rPr>
              <a:t>tel</a:t>
            </a:r>
            <a:r>
              <a:rPr lang="zh-TW" altLang="en-US" dirty="0">
                <a:latin typeface="Consolas"/>
                <a:ea typeface="+mn-lt"/>
                <a:cs typeface="+mn-lt"/>
              </a:rPr>
              <a:t> </a:t>
            </a:r>
            <a:r>
              <a:rPr lang="en-US" altLang="zh-TW">
                <a:latin typeface="Consolas"/>
                <a:ea typeface="+mn-lt"/>
                <a:cs typeface="+mn-lt"/>
              </a:rPr>
              <a:t>(</a:t>
            </a:r>
            <a:r>
              <a:rPr lang="zh-TW" dirty="0">
                <a:latin typeface="Consolas"/>
                <a:ea typeface="+mn-lt"/>
                <a:cs typeface="+mn-lt"/>
              </a:rPr>
              <a:t> </a:t>
            </a:r>
            <a:r>
              <a:rPr lang="zh-TW" altLang="en-US">
                <a:latin typeface="Consolas"/>
                <a:ea typeface="+mn-lt"/>
                <a:cs typeface="+mn-lt"/>
              </a:rPr>
              <a:t>電話號</a:t>
            </a:r>
            <a:r>
              <a:rPr lang="zh-TW">
                <a:latin typeface="Consolas"/>
                <a:ea typeface="+mn-lt"/>
                <a:cs typeface="+mn-lt"/>
              </a:rPr>
              <a:t>碼</a:t>
            </a:r>
            <a:r>
              <a:rPr lang="zh-TW" altLang="en-US" dirty="0">
                <a:latin typeface="Consolas"/>
                <a:ea typeface="+mn-lt"/>
                <a:cs typeface="+mn-lt"/>
              </a:rPr>
              <a:t> </a:t>
            </a:r>
            <a:r>
              <a:rPr lang="en-US" altLang="zh-TW">
                <a:latin typeface="Consolas"/>
                <a:ea typeface="+mn-lt"/>
                <a:cs typeface="+mn-lt"/>
              </a:rPr>
              <a:t>)==&gt;</a:t>
            </a:r>
            <a:r>
              <a:rPr lang="zh-TW" altLang="en-US">
                <a:latin typeface="Consolas"/>
                <a:ea typeface="+mn-lt"/>
                <a:cs typeface="+mn-lt"/>
              </a:rPr>
              <a:t> 如何驗證手機電話號碼格式</a:t>
            </a:r>
            <a:r>
              <a:rPr lang="en-US" altLang="zh-TW">
                <a:latin typeface="Consolas"/>
                <a:ea typeface="+mn-lt"/>
                <a:cs typeface="+mn-lt"/>
              </a:rPr>
              <a:t>?</a:t>
            </a:r>
            <a:r>
              <a:rPr lang="zh-TW" altLang="en-US">
                <a:latin typeface="Consolas"/>
                <a:ea typeface="+mn-lt"/>
                <a:cs typeface="+mn-lt"/>
              </a:rPr>
              <a:t>如何顯示預設格式</a:t>
            </a:r>
            <a:endParaRPr lang="zh-TW">
              <a:latin typeface="Univers Condensed Light"/>
              <a:ea typeface="+mn-lt"/>
              <a:cs typeface="+mn-lt"/>
            </a:endParaRPr>
          </a:p>
          <a:p>
            <a:r>
              <a:rPr lang="zh-TW" altLang="en-US" dirty="0">
                <a:latin typeface="Consolas"/>
                <a:ea typeface="+mn-lt"/>
                <a:cs typeface="+mn-lt"/>
              </a:rPr>
              <a:t>
 </a:t>
            </a:r>
            <a:r>
              <a:rPr lang="zh-TW">
                <a:ea typeface="+mn-lt"/>
                <a:cs typeface="+mn-lt"/>
              </a:rPr>
              <a:t>▸</a:t>
            </a:r>
            <a:r>
              <a:rPr lang="zh-TW" altLang="en-US">
                <a:latin typeface="Consolas"/>
                <a:ea typeface="+mn-lt"/>
                <a:cs typeface="+mn-lt"/>
              </a:rPr>
              <a:t>日期時間的顯示技術 </a:t>
            </a:r>
            <a:r>
              <a:rPr lang="en-US" altLang="zh-TW">
                <a:latin typeface="Consolas"/>
                <a:ea typeface="+mn-lt"/>
                <a:cs typeface="+mn-lt"/>
              </a:rPr>
              <a:t>==&gt;</a:t>
            </a:r>
            <a:r>
              <a:rPr lang="zh-TW" altLang="en-US" dirty="0">
                <a:latin typeface="Consolas"/>
                <a:ea typeface="+mn-lt"/>
                <a:cs typeface="+mn-lt"/>
              </a:rPr>
              <a:t> </a:t>
            </a:r>
            <a:r>
              <a:rPr lang="en-US" altLang="zh-TW" u="sng">
                <a:latin typeface="Consolas"/>
                <a:ea typeface="+mn-lt"/>
                <a:cs typeface="+mn-lt"/>
              </a:rPr>
              <a:t>date</a:t>
            </a:r>
            <a:r>
              <a:rPr lang="zh-TW" altLang="en-US">
                <a:latin typeface="Consolas"/>
                <a:ea typeface="+mn-lt"/>
                <a:cs typeface="+mn-lt"/>
              </a:rPr>
              <a:t>、</a:t>
            </a:r>
            <a:r>
              <a:rPr lang="en-US" altLang="zh-TW" u="sng">
                <a:latin typeface="Consolas"/>
                <a:ea typeface="+mn-lt"/>
                <a:cs typeface="+mn-lt"/>
              </a:rPr>
              <a:t>time</a:t>
            </a:r>
            <a:r>
              <a:rPr lang="zh-TW" altLang="en-US">
                <a:latin typeface="Consolas"/>
                <a:ea typeface="+mn-lt"/>
                <a:cs typeface="+mn-lt"/>
              </a:rPr>
              <a:t>、</a:t>
            </a:r>
            <a:r>
              <a:rPr lang="en-US" altLang="zh-TW" u="sng">
                <a:latin typeface="Consolas"/>
                <a:ea typeface="+mn-lt"/>
                <a:cs typeface="+mn-lt"/>
              </a:rPr>
              <a:t>month</a:t>
            </a:r>
            <a:r>
              <a:rPr lang="zh-TW" altLang="en-US">
                <a:latin typeface="Consolas"/>
                <a:ea typeface="+mn-lt"/>
                <a:cs typeface="+mn-lt"/>
              </a:rPr>
              <a:t>、</a:t>
            </a:r>
            <a:r>
              <a:rPr lang="en-US" altLang="zh-TW" u="sng">
                <a:latin typeface="Consolas"/>
                <a:ea typeface="+mn-lt"/>
                <a:cs typeface="+mn-lt"/>
              </a:rPr>
              <a:t>week</a:t>
            </a:r>
            <a:r>
              <a:rPr lang="zh-TW" altLang="en-US">
                <a:latin typeface="Consolas"/>
                <a:ea typeface="+mn-lt"/>
                <a:cs typeface="+mn-lt"/>
              </a:rPr>
              <a:t>、</a:t>
            </a:r>
            <a:r>
              <a:rPr lang="en-US" altLang="zh-TW" u="sng">
                <a:latin typeface="Consolas"/>
                <a:ea typeface="+mn-lt"/>
                <a:cs typeface="+mn-lt"/>
              </a:rPr>
              <a:t>datetime</a:t>
            </a:r>
            <a:r>
              <a:rPr lang="en-US" altLang="zh-TW">
                <a:latin typeface="Consolas"/>
                <a:ea typeface="+mn-lt"/>
                <a:cs typeface="+mn-lt"/>
              </a:rPr>
              <a:t>-</a:t>
            </a:r>
            <a:r>
              <a:rPr lang="en-US" altLang="zh-TW" u="sng">
                <a:latin typeface="Consolas"/>
                <a:ea typeface="+mn-lt"/>
                <a:cs typeface="+mn-lt"/>
              </a:rPr>
              <a:t>local</a:t>
            </a:r>
            <a:endParaRPr lang="zh-TW" u="sng">
              <a:latin typeface="Univers Condensed Light"/>
              <a:ea typeface="+mn-lt"/>
              <a:cs typeface="+mn-lt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B5A287-CCF0-46B0-81E6-6F051E9056C7}"/>
              </a:ext>
            </a:extLst>
          </p:cNvPr>
          <p:cNvSpPr txBox="1"/>
          <p:nvPr/>
        </p:nvSpPr>
        <p:spPr>
          <a:xfrm>
            <a:off x="5414682" y="3146612"/>
            <a:ext cx="27432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5000" b="1">
                <a:solidFill>
                  <a:srgbClr val="002060"/>
                </a:solidFill>
              </a:rPr>
              <a:t>第五章</a:t>
            </a:r>
          </a:p>
        </p:txBody>
      </p:sp>
    </p:spTree>
    <p:extLst>
      <p:ext uri="{BB962C8B-B14F-4D97-AF65-F5344CB8AC3E}">
        <p14:creationId xmlns:p14="http://schemas.microsoft.com/office/powerpoint/2010/main" val="3387695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31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zh-TW" altLang="en-US" b="1" i="0"/>
          </a:p>
          <a:p>
            <a:pPr algn="l"/>
            <a:endParaRPr lang="en-US" i="0">
              <a:latin typeface="Consolas"/>
            </a:endParaRPr>
          </a:p>
        </p:txBody>
      </p:sp>
      <p:pic>
        <p:nvPicPr>
          <p:cNvPr id="6" name="Picture 3" descr="霓虹燈幾何圖案">
            <a:extLst>
              <a:ext uri="{FF2B5EF4-FFF2-40B4-BE49-F238E27FC236}">
                <a16:creationId xmlns:a16="http://schemas.microsoft.com/office/drawing/2014/main" id="{C71366C9-6ED5-4782-BF96-B02E437E7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27" r="49841" b="1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30" name="Straight Connector 33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5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A1F00D5-2A62-4E7A-A6CF-B31EEF77089B}"/>
              </a:ext>
            </a:extLst>
          </p:cNvPr>
          <p:cNvSpPr txBox="1"/>
          <p:nvPr/>
        </p:nvSpPr>
        <p:spPr>
          <a:xfrm>
            <a:off x="5412058" y="2159619"/>
            <a:ext cx="34587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TW" b="1" dirty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3" name="圖片 3">
            <a:extLst>
              <a:ext uri="{FF2B5EF4-FFF2-40B4-BE49-F238E27FC236}">
                <a16:creationId xmlns:a16="http://schemas.microsoft.com/office/drawing/2014/main" id="{05552E0D-2CFE-4EDE-B51E-D57A68198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66" y="2349975"/>
            <a:ext cx="8123664" cy="2752999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00603B7-94B3-461E-804E-8B3DDE2E842E}"/>
              </a:ext>
            </a:extLst>
          </p:cNvPr>
          <p:cNvSpPr txBox="1"/>
          <p:nvPr/>
        </p:nvSpPr>
        <p:spPr>
          <a:xfrm>
            <a:off x="4185425" y="737840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500" b="1">
                <a:solidFill>
                  <a:schemeClr val="accent2"/>
                </a:solidFill>
              </a:rPr>
              <a:t>基本程式</a:t>
            </a:r>
          </a:p>
        </p:txBody>
      </p:sp>
    </p:spTree>
    <p:extLst>
      <p:ext uri="{BB962C8B-B14F-4D97-AF65-F5344CB8AC3E}">
        <p14:creationId xmlns:p14="http://schemas.microsoft.com/office/powerpoint/2010/main" val="1600421647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RightStep">
      <a:dk1>
        <a:srgbClr val="000000"/>
      </a:dk1>
      <a:lt1>
        <a:srgbClr val="FFFFFF"/>
      </a:lt1>
      <a:dk2>
        <a:srgbClr val="1F2239"/>
      </a:dk2>
      <a:lt2>
        <a:srgbClr val="E8E4E2"/>
      </a:lt2>
      <a:accent1>
        <a:srgbClr val="29A6E7"/>
      </a:accent1>
      <a:accent2>
        <a:srgbClr val="1745D5"/>
      </a:accent2>
      <a:accent3>
        <a:srgbClr val="4B29E7"/>
      </a:accent3>
      <a:accent4>
        <a:srgbClr val="8817D5"/>
      </a:accent4>
      <a:accent5>
        <a:srgbClr val="E729E5"/>
      </a:accent5>
      <a:accent6>
        <a:srgbClr val="D51784"/>
      </a:accent6>
      <a:hlink>
        <a:srgbClr val="BF6B3F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AngleLinesVTI</vt:lpstr>
      <vt:lpstr>HTML 文件的根元素－&lt;html&gt; 元素  
HTML 文件的標頭－&lt;head&gt; 元素    ·&lt;title&gt; 元素( 網頁標題)  .&lt;meta&gt; 元素( 文件相關資訊)  .&lt;link&gt; 元素 (文件之間的關聯)  .&lt;style&gt; 元素 (嵌入CSS樣式表) _______________________________  HTML 文件的主體－&lt;body&gt; 元素 
 .&lt;h1&gt;~&lt;h6&gt;元素(標題1~6) 
 .&lt;p&gt;元素(段落) 
 .&lt;div&gt; 元素 (群組成一個區塊) 
 .&lt;!-- --&gt; 元素 (註解)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362</cp:revision>
  <dcterms:created xsi:type="dcterms:W3CDTF">2021-03-10T02:25:20Z</dcterms:created>
  <dcterms:modified xsi:type="dcterms:W3CDTF">2021-03-24T03:47:29Z</dcterms:modified>
</cp:coreProperties>
</file>