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64" r:id="rId4"/>
    <p:sldId id="300" r:id="rId5"/>
    <p:sldId id="299" r:id="rId6"/>
    <p:sldId id="298" r:id="rId7"/>
    <p:sldId id="301" r:id="rId8"/>
    <p:sldId id="302" r:id="rId9"/>
    <p:sldId id="297" r:id="rId10"/>
    <p:sldId id="288" r:id="rId11"/>
    <p:sldId id="296" r:id="rId12"/>
    <p:sldId id="295" r:id="rId13"/>
    <p:sldId id="287" r:id="rId14"/>
    <p:sldId id="291" r:id="rId15"/>
    <p:sldId id="266" r:id="rId16"/>
    <p:sldId id="292" r:id="rId17"/>
    <p:sldId id="286" r:id="rId18"/>
    <p:sldId id="293" r:id="rId19"/>
    <p:sldId id="285" r:id="rId20"/>
    <p:sldId id="29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F7A"/>
    <a:srgbClr val="AD5600"/>
    <a:srgbClr val="EC9A00"/>
    <a:srgbClr val="E2E701"/>
    <a:srgbClr val="B1C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33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535FA-CDC3-5E56-DA6B-CA6E0133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087BB-7175-F8D3-9E4E-2667961C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21F6-EE8C-06D9-A11F-0E3C4701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9A8B7-AE76-6ED9-F181-43E79082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EEA2A-8E07-A46F-6D92-8C4DD4DB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CEC2E-231D-40C2-615D-409EBE24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FE0C3-0B85-3447-8184-EB1FB30C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AC631-3E9D-5BFE-829A-21B0602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DDD54-4407-F09D-6343-82EC5F93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0DE3-EBCD-E781-3F92-ECA69088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0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E3CDA-3D42-F98E-AA74-B82025EA7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06CC5-8BEE-0B7B-EB8F-E577D067E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D4420-B749-22B1-B531-AD304E79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5A2EC-26DD-3CE6-4C48-4D151A59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8A1E-4D92-ECEE-CBE5-8F7E3E99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4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D1A9-550B-3B5F-8240-3B85C8E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41A49-F107-51A6-051C-1C6EE934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85F7D-64E3-EC3D-8E32-F12E28F0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8A788-6DB4-058E-0290-9A121147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AD8B4-5F9C-888E-23A0-20743E01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5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1A32-7876-966B-5E08-3B22EB6D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B11AF-2040-B39C-0B26-7BA26DA3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FC39B-36EE-4A33-7F74-8F559791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B7647-CD51-8C8C-407B-FBFF1418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1642-FECC-387B-83B9-D8F0684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128C8-BD37-6AA4-DA15-A85BA9FA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688C9-39F7-0E3C-8FA9-C641D616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F90BD-3E98-7731-5AE3-A2B95622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5B3A5-7B31-142F-703C-0BE23B94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F479C-3C56-4439-F580-3E08E308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085B7-424C-35E0-0B59-9ADF1856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8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65B75-D437-5C22-D22F-7ABD05DB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E0E78-8651-3968-9C80-B26ABD9F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F5929-9CA5-F546-F8EA-75F85AB7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EEABAE-B630-B108-C37E-03B087E5F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4FBE6-FEF1-FDAA-A320-34BEEC95E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B02CD-4599-D1EA-DEA7-456CE211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1AB4D-B279-5805-73A5-146EAE06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F60D5-9A01-C429-9373-D88AA52E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AB526-D3BD-CE12-E420-59505D32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1EDCA6-D6BC-2F13-202A-C6CB491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27C6E-A1EE-C71D-B9C8-B1356BC3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73256C-4C77-C6DE-C720-828C6C29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39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5C7B38-003E-036F-0A9D-9A5774D7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3ED5D5-5B8B-CE46-7003-B8A876B4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267866-1177-9A9C-C56E-78E17C59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07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C50F-F5FD-BB39-981A-72934A26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53B65-A752-5F39-0214-3920233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378B4-118A-6E45-F617-C0893066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27039-179E-0E6E-F69B-7BFEA1F6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5DA92-77FD-006E-29C1-80AE76DB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E4091-10C3-83E9-B1D6-4BF8934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50ED-7B03-4D54-E8B0-E9ED5800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24C02A-4B03-15F0-72B4-032E53E8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5795A-B8F0-568B-E181-B12121C1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C971B-667D-6CA3-8877-B0E7FB4D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01C31-7C4B-5471-22B7-9F733BDB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05F38-113C-2A27-43D0-966BCF40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6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A9AB7-D087-45EC-BF52-34D32781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2117B-6269-B489-CDA8-5972AC95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B0A2A-B1B8-97DB-F6A6-7866AD07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B007B-BB5F-4B91-A4C8-EA864247DC7A}" type="datetimeFigureOut">
              <a:rPr lang="ko-KR" altLang="en-US" smtClean="0"/>
              <a:t>2025-10-05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9084A-4036-28A8-862B-2E34A417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A4DF-AA5A-FB66-8BE7-FDA18E0D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1B6B4-D5E3-4B46-85B4-0AF3AE96E6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2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0162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078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394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312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4543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4009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3575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1409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43AD-9B54-E87F-4EAA-9AECCBEB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20251002 ICTS </a:t>
            </a:r>
            <a:r>
              <a:rPr lang="ko-KR" altLang="en-US" dirty="0"/>
              <a:t>미니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D1B56-4631-D70B-34A6-18DBF454B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4DD81D-0B9B-AF12-8B08-AE3FFBB3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859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3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CB64B-85AE-050B-CE2E-578BC916F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E5BB5-D39C-3723-9FD2-863D35BE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D. </a:t>
            </a:r>
            <a:r>
              <a:rPr lang="ko-KR" altLang="en-US" dirty="0"/>
              <a:t>착신 전환 소동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F7EE343-BEFC-F343-32C4-D56BB0EE78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혼선이 발생하려면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모든 정점이 사이클에 포함되어야 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첫번째 방법</a:t>
                </a:r>
                <a:r>
                  <a:rPr lang="en-US" altLang="ko-KR" sz="2400" dirty="0"/>
                  <a:t> : </a:t>
                </a:r>
                <a:r>
                  <a:rPr lang="ko-KR" altLang="en-US" sz="2400" dirty="0"/>
                  <a:t>모든 정점이 사이클이 포함되도록 만들기</a:t>
                </a:r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dirty="0"/>
                  <a:t>Out-Degree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인 그래프에서 </a:t>
                </a:r>
                <a:r>
                  <a:rPr lang="en-US" altLang="ko-KR" sz="2000" dirty="0"/>
                  <a:t>Self-Loop</a:t>
                </a:r>
                <a:r>
                  <a:rPr lang="ko-KR" altLang="en-US" sz="2000" dirty="0"/>
                  <a:t>는 모든 정점을 사이클에 편입시키는 데 방해가 된다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dirty="0"/>
                  <a:t>Self-Loop</a:t>
                </a:r>
                <a:r>
                  <a:rPr lang="ko-KR" altLang="en-US" sz="2000" dirty="0"/>
                  <a:t>를 가진 정점들만 뽑아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해당 간선을 끊고 서로 원형으로 이어 주면 된다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/>
                  <a:t>이로 인해 모든 정점이 최소 한 개의 사이클에 속하게 되고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변경 횟수는 끊어낸 </a:t>
                </a:r>
                <a:r>
                  <a:rPr lang="en-US" altLang="ko-KR" sz="2000" dirty="0"/>
                  <a:t>Self-Loop</a:t>
                </a:r>
                <a:r>
                  <a:rPr lang="ko-KR" altLang="en-US" sz="2000" dirty="0"/>
                  <a:t>의 개수와 동일하다</a:t>
                </a:r>
                <a:r>
                  <a:rPr lang="en-US" altLang="ko-KR" sz="2000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F7EE343-BEFC-F343-32C4-D56BB0EE7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1322" b="-2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4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9D60-1601-7E70-C6F6-868E5352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63C2-72C0-A828-F3B3-79D954B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D. </a:t>
            </a:r>
            <a:r>
              <a:rPr lang="ko-KR" altLang="en-US" dirty="0"/>
              <a:t>착신 전환 소동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BBD9466-9CF7-31AD-CBD5-715FF741C2B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혼선이 발생하려면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모든 정점이 사이클에 포함되어야 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첫번째 방법</a:t>
                </a:r>
                <a:r>
                  <a:rPr lang="en-US" altLang="ko-KR" sz="2400" dirty="0"/>
                  <a:t> : </a:t>
                </a:r>
                <a:r>
                  <a:rPr lang="ko-KR" altLang="en-US" sz="2400" dirty="0"/>
                  <a:t>모든 정점이 사이클이 포함되도록 만들기</a:t>
                </a:r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dirty="0"/>
                  <a:t>Out-Degree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인 그래프에서 </a:t>
                </a:r>
                <a:r>
                  <a:rPr lang="en-US" altLang="ko-KR" sz="2000" dirty="0"/>
                  <a:t>Self-Loop</a:t>
                </a:r>
                <a:r>
                  <a:rPr lang="ko-KR" altLang="en-US" sz="2000" dirty="0"/>
                  <a:t>는 모든 정점을 사이클에 편입시키는 데 방해가 된다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dirty="0"/>
                  <a:t>Self-Loop</a:t>
                </a:r>
                <a:r>
                  <a:rPr lang="ko-KR" altLang="en-US" sz="2000" dirty="0"/>
                  <a:t>를 가진 정점들만 뽑아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해당 간선을 끊고 서로 원형으로 이어 주면 된다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/>
                  <a:t>이로 인해 모든 정점이 최소 한 개의 사이클에 속하게 되고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변경 횟수는 끊어낸 </a:t>
                </a:r>
                <a:r>
                  <a:rPr lang="en-US" altLang="ko-KR" sz="2000" dirty="0"/>
                  <a:t>Self-Loop</a:t>
                </a:r>
                <a:r>
                  <a:rPr lang="ko-KR" altLang="en-US" sz="2000" dirty="0"/>
                  <a:t>의 개수와 동일하다</a:t>
                </a:r>
                <a:r>
                  <a:rPr lang="en-US" altLang="ko-KR" sz="2000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7BBD9466-9CF7-31AD-CBD5-715FF741C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1322" b="-2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7E1A586-7830-1232-7832-C27D79FA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677" y="1433739"/>
            <a:ext cx="708758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90CE-09A0-D122-1E34-40DDDD0D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95E85-88F4-87BA-C6DB-82FC785B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D. </a:t>
            </a:r>
            <a:r>
              <a:rPr lang="ko-KR" altLang="en-US" dirty="0"/>
              <a:t>착신 전환 소동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67595D7-517D-98EF-09DE-033CE4094D5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혼선이 발생하려면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모든 정점이 사이클에 포함되어야 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더 좋은 방법</a:t>
                </a:r>
                <a:r>
                  <a:rPr lang="en-US" altLang="ko-KR" sz="2400" dirty="0"/>
                  <a:t> : </a:t>
                </a:r>
                <a:r>
                  <a:rPr lang="ko-KR" altLang="en-US" sz="2400" dirty="0"/>
                  <a:t>각 정점이 자신이 아닌 아무 정점이나 가리키기</a:t>
                </a:r>
                <a:endParaRPr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/>
                  <a:t>그래프에서 </a:t>
                </a:r>
                <a:r>
                  <a:rPr lang="en-US" altLang="ko-KR" sz="2000" dirty="0"/>
                  <a:t>Self-Loop</a:t>
                </a:r>
                <a:r>
                  <a:rPr lang="ko-KR" altLang="en-US" sz="2000" dirty="0"/>
                  <a:t>인 모든 정점을 아무 정점이나 가리키도록 간선을 수정한다</a:t>
                </a:r>
                <a:r>
                  <a:rPr lang="en-US" altLang="ko-KR" sz="2000" dirty="0"/>
                  <a:t>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dirty="0"/>
                  <a:t>N</a:t>
                </a:r>
                <a:r>
                  <a:rPr lang="ko-KR" altLang="en-US" sz="2000" dirty="0"/>
                  <a:t>개의 정점을 가지고</a:t>
                </a:r>
                <a:r>
                  <a:rPr lang="en-US" altLang="ko-KR" sz="2000" dirty="0"/>
                  <a:t>, N</a:t>
                </a:r>
                <a:r>
                  <a:rPr lang="ko-KR" altLang="en-US" sz="2000" dirty="0"/>
                  <a:t>개의 간선을 가진 그래프에서는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적어도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개의 사이클이 발생하고 모든 정점은 사이클에 도착한다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67595D7-517D-98EF-09DE-033CE4094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1322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0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A3070-20A6-3B74-2541-ECC89D80A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BC66-95CF-2CA0-9529-6A50C16B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E. </a:t>
            </a:r>
            <a:r>
              <a:rPr lang="ko-KR" altLang="en-US" dirty="0"/>
              <a:t>간식 파티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0F85F-32F1-4F65-1B2F-C94BBD12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1192666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600" b="0" dirty="0"/>
              <a:t>DP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2072DA-ABA0-5B1F-DDE7-93A59898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https://www.acmicpc.net/problem/20162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/>
              <a:t>: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6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E4987-C587-8F46-E37D-91990419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7C3A2-B40F-5F57-C8B7-8460DD1C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E. </a:t>
            </a:r>
            <a:r>
              <a:rPr lang="ko-KR" altLang="en-US" dirty="0"/>
              <a:t>간식 파티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03ECB2F-DF76-8AF2-B873-866DC47200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가장 큰 증가하는 부분 수열 </a:t>
                </a:r>
                <a:r>
                  <a:rPr lang="en-US" altLang="ko-KR" sz="2400" dirty="0"/>
                  <a:t>(MSIS) </a:t>
                </a:r>
                <a:r>
                  <a:rPr lang="ko-KR" altLang="en-US" sz="2400" dirty="0"/>
                  <a:t>구현 문제이다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각 </a:t>
                </a:r>
                <a:r>
                  <a:rPr lang="en-US" altLang="ko-KR" sz="2400" dirty="0"/>
                  <a:t>i</a:t>
                </a:r>
                <a:r>
                  <a:rPr lang="ko-KR" altLang="en-US" sz="2400" dirty="0"/>
                  <a:t>에 대해 </a:t>
                </a:r>
                <a:r>
                  <a:rPr lang="en-US" altLang="ko-KR" sz="2400" dirty="0"/>
                  <a:t>dp[i]</a:t>
                </a:r>
                <a:r>
                  <a:rPr lang="ko-KR" altLang="en-US" sz="2400" dirty="0"/>
                  <a:t>의 기본값은</a:t>
                </a:r>
                <a:r>
                  <a:rPr lang="en-US" altLang="ko-KR" sz="2400" dirty="0"/>
                  <a:t> a[i]</a:t>
                </a:r>
                <a:r>
                  <a:rPr lang="ko-KR" altLang="en-US" sz="2400" dirty="0"/>
                  <a:t>로 설정한다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j&lt;i</a:t>
                </a:r>
                <a:r>
                  <a:rPr lang="ko-KR" altLang="en-US" sz="2400" dirty="0"/>
                  <a:t>인 임의의 </a:t>
                </a:r>
                <a:r>
                  <a:rPr lang="en-US" altLang="ko-KR" sz="2400" dirty="0"/>
                  <a:t>j</a:t>
                </a:r>
                <a:r>
                  <a:rPr lang="ko-KR" altLang="en-US" sz="2400" dirty="0"/>
                  <a:t>에 대해 </a:t>
                </a:r>
                <a:r>
                  <a:rPr lang="en-US" altLang="ko-KR" sz="2400" dirty="0"/>
                  <a:t>a[j] &lt; a[i]</a:t>
                </a:r>
                <a:r>
                  <a:rPr lang="ko-KR" altLang="en-US" sz="2400" dirty="0"/>
                  <a:t>라면 </a:t>
                </a:r>
                <a:r>
                  <a:rPr lang="en-US" altLang="ko-KR" sz="2400" dirty="0"/>
                  <a:t>dp[i]</a:t>
                </a:r>
                <a:r>
                  <a:rPr lang="ko-KR" altLang="en-US" sz="2400" dirty="0"/>
                  <a:t>를</a:t>
                </a:r>
                <a:r>
                  <a:rPr lang="en-US" altLang="ko-KR" sz="2400" dirty="0"/>
                  <a:t> a[i] + max(dp[j])</a:t>
                </a:r>
                <a:r>
                  <a:rPr lang="ko-KR" altLang="en-US" sz="2400" dirty="0"/>
                  <a:t>로 설정한다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max(dp[i])</a:t>
                </a:r>
                <a:r>
                  <a:rPr lang="ko-KR" altLang="en-US" sz="2400" dirty="0"/>
                  <a:t>가 최종 정답이다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별해 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냅</m:t>
                    </m:r>
                  </m:oMath>
                </a14:m>
                <a:r>
                  <a:rPr lang="ko-KR" altLang="en-US" sz="2400" dirty="0"/>
                  <a:t>색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03ECB2F-DF76-8AF2-B873-866DC4720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1322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3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51FEB-85A1-4C9E-1802-4641267A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4060B-5218-15AD-1C13-A73D033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F. </a:t>
            </a:r>
            <a:r>
              <a:rPr lang="ko-KR" altLang="en-US" dirty="0"/>
              <a:t>무한이진트리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F713B-52A3-F792-7555-4CC5AF09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1192666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수학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F3F41-F54A-0587-5F29-CADE6138F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https://www.acmicpc.net/problem/2078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5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F6A1-C4AE-50EE-54A5-7975FE388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33B4-3A09-740A-4BEC-CE2D5D9A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F. </a:t>
            </a:r>
            <a:r>
              <a:rPr lang="ko-KR" altLang="en-US" dirty="0"/>
              <a:t>무한이진트리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58228A9-B1BF-88CA-1664-A479535ECA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(1, 1) → (A, B)</a:t>
                </a:r>
                <a:r>
                  <a:rPr lang="ko-KR" altLang="en-US" sz="2400" dirty="0"/>
                  <a:t>로 이동하는 것이 아니라 </a:t>
                </a:r>
                <a:r>
                  <a:rPr lang="en-US" altLang="ko-KR" sz="2400" dirty="0"/>
                  <a:t>(A, B) → (1, 1)</a:t>
                </a:r>
                <a:r>
                  <a:rPr lang="ko-KR" altLang="en-US" sz="2400" dirty="0"/>
                  <a:t>로 역으로 이동하여 해결한다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A==1 </a:t>
                </a:r>
                <a:r>
                  <a:rPr lang="ko-KR" altLang="en-US" sz="2400" dirty="0"/>
                  <a:t>또는 </a:t>
                </a:r>
                <a:r>
                  <a:rPr lang="en-US" altLang="ko-KR" sz="2400" dirty="0"/>
                  <a:t>B==1</a:t>
                </a:r>
                <a:r>
                  <a:rPr lang="ko-KR" altLang="en-US" sz="2400" dirty="0"/>
                  <a:t>이 될 때까지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큰 값을 작은 값으로 나눈 몫을 한 번에 누적한다</a:t>
                </a:r>
                <a:r>
                  <a:rPr lang="en-US" altLang="ko-KR" sz="24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sz="2000" dirty="0"/>
                  <a:t>A=10</a:t>
                </a:r>
                <a:r>
                  <a:rPr lang="ko-KR" altLang="en-US" sz="2000" dirty="0"/>
                  <a:t>억</a:t>
                </a:r>
                <a:r>
                  <a:rPr lang="en-US" altLang="ko-KR" sz="2000" dirty="0"/>
                  <a:t>, B=2 </a:t>
                </a:r>
                <a:r>
                  <a:rPr lang="ko-KR" altLang="en-US" sz="2000" dirty="0"/>
                  <a:t>이런 케이스에서의 시간 절약</a:t>
                </a:r>
                <a:r>
                  <a:rPr lang="en-US" altLang="ko-KR" dirty="0"/>
                  <a:t>.</a:t>
                </a:r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마지막에 남은 </a:t>
                </a:r>
                <a:r>
                  <a:rPr lang="en-US" altLang="ko-KR" sz="2400" dirty="0"/>
                  <a:t>1</a:t>
                </a:r>
                <a:r>
                  <a:rPr lang="ko-KR" altLang="en-US" sz="2400" dirty="0"/>
                  <a:t>의 반대편 값이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라면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남은 이동은 </a:t>
                </a:r>
                <a:r>
                  <a:rPr lang="en-US" altLang="ko-KR" sz="2400" dirty="0"/>
                  <a:t>x-1</a:t>
                </a:r>
                <a:r>
                  <a:rPr lang="ko-KR" altLang="en-US" sz="2400" dirty="0"/>
                  <a:t>번이므로 </a:t>
                </a:r>
                <a:r>
                  <a:rPr lang="en-US" altLang="ko-KR" sz="2400" dirty="0"/>
                  <a:t>x-1</a:t>
                </a:r>
                <a:r>
                  <a:rPr lang="ko-KR" altLang="en-US" sz="2400" dirty="0"/>
                  <a:t>만큼 더해 답을 얻을 수 있다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58228A9-B1BF-88CA-1664-A479535EC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2314" r="-464" b="-2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5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175B9-AB61-DB51-372E-DC3096BB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DD93A-EFF7-B2D9-E41B-347DF1FE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G. </a:t>
            </a:r>
            <a:r>
              <a:rPr lang="ko-KR" altLang="en-US" dirty="0"/>
              <a:t>핑거 스냅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30CFE-DAFA-59DC-2FDF-124A8364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1192666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altLang="ko-KR" sz="1600" b="0" dirty="0"/>
              <a:t>BFS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소수 판정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E6EC1-F5FF-351C-BEF0-F1654EFC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https://www.acmicpc.net/problem/17394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52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FEBE7-A2C9-9E06-101B-B265875B1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8295-84BE-04E9-A265-66FF66BE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G. </a:t>
            </a:r>
            <a:r>
              <a:rPr lang="ko-KR" altLang="en-US" dirty="0"/>
              <a:t>핑거 스냅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1B50152-1F24-F7FD-1F15-495CCE1082E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먼저 </a:t>
                </a:r>
                <a:r>
                  <a:rPr lang="en-US" altLang="ko-KR" sz="2400" dirty="0"/>
                  <a:t>[A, B] </a:t>
                </a:r>
                <a:r>
                  <a:rPr lang="ko-KR" altLang="en-US" sz="2400" dirty="0"/>
                  <a:t>구간에 소수가 하나라도 있는지 확인하고 없으면 </a:t>
                </a:r>
                <a:r>
                  <a:rPr lang="en-US" altLang="ko-KR" sz="2400" dirty="0"/>
                  <a:t>-1</a:t>
                </a:r>
                <a:r>
                  <a:rPr lang="ko-KR" altLang="en-US" sz="2400" dirty="0"/>
                  <a:t>을 출력한다</a:t>
                </a:r>
                <a:r>
                  <a:rPr lang="en-US" altLang="ko-KR" sz="24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/>
                  <a:t>소수끼리의 최대 차이가 그렇게 크지 않기 때문에 완전탐색해도 괜찮다</a:t>
                </a:r>
                <a:r>
                  <a:rPr lang="en-US" altLang="ko-KR" sz="20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시작지점 </a:t>
                </a:r>
                <a:r>
                  <a:rPr lang="en-US" altLang="ko-KR" sz="2400" dirty="0"/>
                  <a:t>N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BFS</a:t>
                </a:r>
                <a:r>
                  <a:rPr lang="ko-KR" altLang="en-US" sz="2400" dirty="0"/>
                  <a:t>로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/2⌋</m:t>
                    </m:r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/3⌋</m:t>
                    </m:r>
                  </m:oMath>
                </a14:m>
                <a:r>
                  <a:rPr lang="ko-KR" altLang="en-US" sz="2400" dirty="0"/>
                  <a:t>로 이동하는 최단거리를 탐색한다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방문 가능한 정점 수가 크지 않아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대충 봐도 </a:t>
                </a:r>
                <a:r>
                  <a:rPr lang="en-US" altLang="ko-KR" sz="2400" dirty="0"/>
                  <a:t>10</a:t>
                </a:r>
                <a:r>
                  <a:rPr lang="ko-KR" altLang="en-US" sz="2400" dirty="0"/>
                  <a:t>만개 이내</a:t>
                </a:r>
                <a:r>
                  <a:rPr lang="en-US" altLang="ko-KR" sz="2400" dirty="0"/>
                  <a:t>) BFS</a:t>
                </a:r>
                <a:r>
                  <a:rPr lang="ko-KR" altLang="en-US" sz="2400" dirty="0"/>
                  <a:t>로 충분히 풀린다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/>
                  <a:t>는 임의의 상수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1B50152-1F24-F7FD-1F15-495CCE108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2314" b="-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6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41837-651F-A8B1-DB5D-84542FAAC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FF63-0FE7-5B95-54A1-90BAB769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H. </a:t>
            </a:r>
            <a:r>
              <a:rPr lang="ko-KR" altLang="en-US" dirty="0"/>
              <a:t>아크코사인은 믿음입니다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97CBE-523B-A38B-8E9C-1374AF33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1192666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해 구성하기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EF236-5835-F322-B2BE-6199C45C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https://www.acmicpc.net/problem/13312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99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A08BE-78F2-B376-EF12-18F9B110E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0F3D2B1-34DD-4332-B54D-ED85E9F7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37" y="1446846"/>
            <a:ext cx="8688012" cy="395342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EF3B5EB-07F2-A897-7745-58C40082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859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F7A93-D674-BE2B-4CD8-0FA17F9D47AB}"/>
              </a:ext>
            </a:extLst>
          </p:cNvPr>
          <p:cNvSpPr txBox="1"/>
          <p:nvPr/>
        </p:nvSpPr>
        <p:spPr>
          <a:xfrm>
            <a:off x="6102864" y="32385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35F7A"/>
                </a:solidFill>
              </a:rPr>
              <a:t>HARD</a:t>
            </a:r>
            <a:endParaRPr lang="ko-KR" altLang="en-US" b="1" dirty="0">
              <a:solidFill>
                <a:srgbClr val="435F7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DB7B4-DE25-88C4-E463-8B005DB08C73}"/>
              </a:ext>
            </a:extLst>
          </p:cNvPr>
          <p:cNvSpPr txBox="1"/>
          <p:nvPr/>
        </p:nvSpPr>
        <p:spPr>
          <a:xfrm>
            <a:off x="6102864" y="442867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C9A00"/>
                </a:solidFill>
              </a:rPr>
              <a:t>HARD</a:t>
            </a:r>
            <a:endParaRPr lang="ko-KR" altLang="en-US" b="1" dirty="0">
              <a:solidFill>
                <a:srgbClr val="EC9A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F1E5D-BA8E-2EA3-FEF1-724664C0D223}"/>
              </a:ext>
            </a:extLst>
          </p:cNvPr>
          <p:cNvSpPr txBox="1"/>
          <p:nvPr/>
        </p:nvSpPr>
        <p:spPr>
          <a:xfrm>
            <a:off x="6102864" y="361587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35F7A"/>
                </a:solidFill>
              </a:rPr>
              <a:t>NORMAL</a:t>
            </a:r>
            <a:endParaRPr lang="ko-KR" altLang="en-US" b="1" dirty="0">
              <a:solidFill>
                <a:srgbClr val="435F7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5C37D8-FA52-E58D-C6A2-7E653FB7C161}"/>
              </a:ext>
            </a:extLst>
          </p:cNvPr>
          <p:cNvSpPr txBox="1"/>
          <p:nvPr/>
        </p:nvSpPr>
        <p:spPr>
          <a:xfrm>
            <a:off x="6102864" y="401864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35F7A"/>
                </a:solidFill>
              </a:rPr>
              <a:t>NORMAL</a:t>
            </a:r>
            <a:endParaRPr lang="ko-KR" altLang="en-US" b="1" dirty="0">
              <a:solidFill>
                <a:srgbClr val="435F7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F82047-99B3-D9FB-3E65-AD574A833069}"/>
              </a:ext>
            </a:extLst>
          </p:cNvPr>
          <p:cNvSpPr txBox="1"/>
          <p:nvPr/>
        </p:nvSpPr>
        <p:spPr>
          <a:xfrm>
            <a:off x="6102864" y="483688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C9A00"/>
                </a:solidFill>
              </a:rPr>
              <a:t>HARD</a:t>
            </a:r>
            <a:endParaRPr lang="ko-KR" altLang="en-US" b="1" dirty="0">
              <a:solidFill>
                <a:srgbClr val="EC9A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16E6F-8407-07B7-6302-57D08BD367E9}"/>
              </a:ext>
            </a:extLst>
          </p:cNvPr>
          <p:cNvSpPr txBox="1"/>
          <p:nvPr/>
        </p:nvSpPr>
        <p:spPr>
          <a:xfrm>
            <a:off x="2416629" y="33248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착신 전환 소동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F0E0F-B14D-8869-1B20-C998C6124F7C}"/>
              </a:ext>
            </a:extLst>
          </p:cNvPr>
          <p:cNvSpPr txBox="1"/>
          <p:nvPr/>
        </p:nvSpPr>
        <p:spPr>
          <a:xfrm>
            <a:off x="2416629" y="246380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Bob</a:t>
            </a:r>
            <a:r>
              <a:rPr lang="ko-KR" altLang="en-US" b="1" dirty="0"/>
              <a:t>부 멍충이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22C90-99A1-6842-6DA2-C3415758EA97}"/>
              </a:ext>
            </a:extLst>
          </p:cNvPr>
          <p:cNvSpPr txBox="1"/>
          <p:nvPr/>
        </p:nvSpPr>
        <p:spPr>
          <a:xfrm>
            <a:off x="2416629" y="37265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간식 파티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E5D9F-5B25-AC63-54AC-F0BE97891600}"/>
              </a:ext>
            </a:extLst>
          </p:cNvPr>
          <p:cNvSpPr txBox="1"/>
          <p:nvPr/>
        </p:nvSpPr>
        <p:spPr>
          <a:xfrm>
            <a:off x="2416629" y="4142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무한이진트리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76E6A-0EC5-439B-9608-62DA9DF6AFB4}"/>
              </a:ext>
            </a:extLst>
          </p:cNvPr>
          <p:cNvSpPr txBox="1"/>
          <p:nvPr/>
        </p:nvSpPr>
        <p:spPr>
          <a:xfrm>
            <a:off x="2416629" y="450668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핑거 스냅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17103-655A-EF45-3DD6-A38E417CB89E}"/>
              </a:ext>
            </a:extLst>
          </p:cNvPr>
          <p:cNvSpPr txBox="1"/>
          <p:nvPr/>
        </p:nvSpPr>
        <p:spPr>
          <a:xfrm>
            <a:off x="2416629" y="4882239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아크코사인은 믿음입니다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CF26-0DFF-600F-56BE-245F2BE2DC36}"/>
              </a:ext>
            </a:extLst>
          </p:cNvPr>
          <p:cNvSpPr txBox="1"/>
          <p:nvPr/>
        </p:nvSpPr>
        <p:spPr>
          <a:xfrm>
            <a:off x="6102864" y="2411187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AD5600"/>
                </a:solidFill>
              </a:rPr>
              <a:t>EASY</a:t>
            </a:r>
            <a:endParaRPr lang="ko-KR" altLang="en-US" b="1" dirty="0">
              <a:solidFill>
                <a:srgbClr val="AD5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47A92-4B53-C476-7B17-FF4BDE85AC75}"/>
              </a:ext>
            </a:extLst>
          </p:cNvPr>
          <p:cNvSpPr txBox="1"/>
          <p:nvPr/>
        </p:nvSpPr>
        <p:spPr>
          <a:xfrm>
            <a:off x="2416629" y="206284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와우산 스탬프 투어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E1AE2-DACB-4B11-5FCB-3C22046E501F}"/>
              </a:ext>
            </a:extLst>
          </p:cNvPr>
          <p:cNvSpPr txBox="1"/>
          <p:nvPr/>
        </p:nvSpPr>
        <p:spPr>
          <a:xfrm>
            <a:off x="6102864" y="207373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AD5600"/>
                </a:solidFill>
              </a:rPr>
              <a:t>BEGINNER</a:t>
            </a:r>
            <a:endParaRPr lang="ko-KR" altLang="en-US" b="1" dirty="0">
              <a:solidFill>
                <a:srgbClr val="AD56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97318-8994-44B0-9D50-0ABB81621CEF}"/>
              </a:ext>
            </a:extLst>
          </p:cNvPr>
          <p:cNvSpPr txBox="1"/>
          <p:nvPr/>
        </p:nvSpPr>
        <p:spPr>
          <a:xfrm>
            <a:off x="2416629" y="28702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시간표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04849F-2225-4012-BDE3-5A3B469A9CDB}"/>
              </a:ext>
            </a:extLst>
          </p:cNvPr>
          <p:cNvSpPr txBox="1"/>
          <p:nvPr/>
        </p:nvSpPr>
        <p:spPr>
          <a:xfrm>
            <a:off x="6102864" y="2817587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35F7A"/>
                </a:solidFill>
              </a:rPr>
              <a:t>EASY</a:t>
            </a:r>
            <a:endParaRPr lang="ko-KR" altLang="en-US" b="1" dirty="0">
              <a:solidFill>
                <a:srgbClr val="435F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B7658-7AD8-CCC7-35B9-56A9A9461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2AFFA-0719-EF90-23B9-5AA61A3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H. </a:t>
            </a:r>
            <a:r>
              <a:rPr lang="ko-KR" altLang="en-US" dirty="0"/>
              <a:t>아크코사인은 믿음입니다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BC6AAA1-C1D0-F7F3-C9B1-167A97CBEA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이진법으로 실수를 저장하는 방식을 알고 있으면 실수 오차가 굉장히 크다는 사실을 알 수 있다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0.01</a:t>
                </a:r>
                <a:r>
                  <a:rPr lang="ko-KR" altLang="en-US" sz="2400" dirty="0"/>
                  <a:t>을 </a:t>
                </a:r>
                <a:r>
                  <a:rPr lang="en-US" altLang="ko-KR" sz="2400" dirty="0"/>
                  <a:t>100</a:t>
                </a:r>
                <a:r>
                  <a:rPr lang="ko-KR" altLang="en-US" sz="2400" dirty="0"/>
                  <a:t>번 더하더라도 </a:t>
                </a:r>
                <a:r>
                  <a:rPr lang="en-US" altLang="ko-KR" sz="2400" dirty="0"/>
                  <a:t>1.00</a:t>
                </a:r>
                <a:r>
                  <a:rPr lang="ko-KR" altLang="en-US" sz="2400" dirty="0"/>
                  <a:t>이 정확히 나오지 않는다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BC6AAA1-C1D0-F7F3-C9B1-167A97CBE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6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5240-4569-C8A1-DF9D-E654536B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A. </a:t>
            </a:r>
            <a:r>
              <a:rPr lang="ko-KR" altLang="en-US" dirty="0"/>
              <a:t>와우산 스탬프 투어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153C2-E5E3-CD24-5543-B5E48E47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사칙연산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7694F-9E27-D5E4-FEED-EF464079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https://www.acmicpc.net/problem/34543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45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56579-AAD9-006B-6C85-BF7B2D71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734BB-C85E-6667-464F-5E7B33B0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A. </a:t>
            </a:r>
            <a:r>
              <a:rPr lang="ko-KR" altLang="en-US" dirty="0"/>
              <a:t>와우산 스탬프 투어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1441B27-E91C-576D-1F56-F82460B62A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N</a:t>
                </a:r>
                <a:r>
                  <a:rPr lang="ko-KR" altLang="en-US" sz="2400" dirty="0"/>
                  <a:t>≥</a:t>
                </a:r>
                <a:r>
                  <a:rPr lang="en-US" altLang="ko-KR" sz="2400" dirty="0"/>
                  <a:t>3, N==5, W&gt;1000</a:t>
                </a:r>
                <a:r>
                  <a:rPr lang="ko-KR" altLang="en-US" sz="2400" dirty="0"/>
                  <a:t>에서 단순 조건분기 처리만 해주면 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1441B27-E91C-576D-1F56-F82460B62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3699A-900A-0295-9CA9-112F7EE6C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0A4FF-B6E2-8AF6-F410-E0BD805D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B. Bob</a:t>
            </a:r>
            <a:r>
              <a:rPr lang="ko-KR" altLang="en-US" dirty="0"/>
              <a:t>부 멍충이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D3C2B-0F6D-E9A0-DEE1-05A89EC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애드혹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홀짝성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0A875-AE6A-C879-248B-AB1E9055F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https://www.acmicpc.net/problem/34009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1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19382-32F4-32D1-0C91-54EA0410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0317B-5C53-25DE-4AB4-392C8340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B. Bob</a:t>
            </a:r>
            <a:r>
              <a:rPr lang="ko-KR" altLang="en-US" dirty="0"/>
              <a:t>부 멍충이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452E5C3-D4B0-8668-FD8C-61B5C8E6DB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Alice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Bob</a:t>
                </a:r>
                <a:r>
                  <a:rPr lang="ko-KR" altLang="en-US" sz="2400" dirty="0"/>
                  <a:t>는 각자 자기의 턴에 가장 큰 정수를 가져간다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/>
                  <a:t>는 서로 다르기 때문에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턴을 먼저 시작한 사람은 항상 점수가 높다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400" dirty="0"/>
                  <a:t>N</a:t>
                </a:r>
                <a:r>
                  <a:rPr lang="ko-KR" altLang="en-US" sz="2400" dirty="0"/>
                  <a:t>이 짝수라면 </a:t>
                </a:r>
                <a:r>
                  <a:rPr lang="en-US" altLang="ko-KR" sz="2400" dirty="0"/>
                  <a:t>Alice</a:t>
                </a:r>
                <a:r>
                  <a:rPr lang="ko-KR" altLang="en-US" sz="2400" dirty="0"/>
                  <a:t>가 먼저 시작하여 </a:t>
                </a:r>
                <a:r>
                  <a:rPr lang="en-US" altLang="ko-KR" sz="2400" dirty="0"/>
                  <a:t>Alice</a:t>
                </a:r>
                <a:r>
                  <a:rPr lang="ko-KR" altLang="en-US" sz="2400" dirty="0"/>
                  <a:t>가 승리하고</a:t>
                </a:r>
                <a:r>
                  <a:rPr lang="en-US" altLang="ko-KR" sz="2400" dirty="0"/>
                  <a:t>, N</a:t>
                </a:r>
                <a:r>
                  <a:rPr lang="ko-KR" altLang="en-US" sz="2400" dirty="0"/>
                  <a:t>이 홀수라면 </a:t>
                </a:r>
                <a:r>
                  <a:rPr lang="en-US" altLang="ko-KR" sz="2400" dirty="0"/>
                  <a:t>Bob</a:t>
                </a:r>
                <a:r>
                  <a:rPr lang="ko-KR" altLang="en-US" sz="2400" dirty="0"/>
                  <a:t>이 먼저 시작하여 </a:t>
                </a:r>
                <a:r>
                  <a:rPr lang="en-US" altLang="ko-KR" sz="2400" dirty="0"/>
                  <a:t>Bob</a:t>
                </a:r>
                <a:r>
                  <a:rPr lang="ko-KR" altLang="en-US" sz="2400" dirty="0"/>
                  <a:t>이 승리한다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452E5C3-D4B0-8668-FD8C-61B5C8E6D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1322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7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3699A-900A-0295-9CA9-112F7EE6C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0A4FF-B6E2-8AF6-F410-E0BD805D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C. </a:t>
            </a:r>
            <a:r>
              <a:rPr lang="ko-KR" altLang="en-US" dirty="0"/>
              <a:t>시간표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D3C2B-0F6D-E9A0-DEE1-05A89ECA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구현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0A875-AE6A-C879-248B-AB1E9055F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https://www.acmicpc.net/problem/33575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2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19382-32F4-32D1-0C91-54EA0410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0317B-5C53-25DE-4AB4-392C8340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C. </a:t>
            </a:r>
            <a:r>
              <a:rPr lang="ko-KR" altLang="en-US" dirty="0"/>
              <a:t>시간표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452E5C3-D4B0-8668-FD8C-61B5C8E6DB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좋아하는 과목을 </a:t>
                </a:r>
                <a:r>
                  <a:rPr lang="en-US" altLang="ko-KR" sz="2400" dirty="0"/>
                  <a:t>1, </a:t>
                </a:r>
                <a:r>
                  <a:rPr lang="ko-KR" altLang="en-US" sz="2400" dirty="0"/>
                  <a:t>싫어하는 과목을 </a:t>
                </a:r>
                <a:r>
                  <a:rPr lang="en-US" altLang="ko-KR" sz="2400" dirty="0"/>
                  <a:t>-1, </a:t>
                </a:r>
                <a:r>
                  <a:rPr lang="ko-KR" altLang="en-US" sz="2400" dirty="0"/>
                  <a:t>그렇지 않은 과목을 </a:t>
                </a:r>
                <a:r>
                  <a:rPr lang="en-US" altLang="ko-KR" sz="2400" dirty="0"/>
                  <a:t>0</a:t>
                </a:r>
                <a:r>
                  <a:rPr lang="ko-KR" altLang="en-US" sz="2400" dirty="0"/>
                  <a:t>으로 두면 쉽게 구현할 수 있다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2400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/>
                  <a:t>시간 복잡도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452E5C3-D4B0-8668-FD8C-61B5C8E6D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1690688"/>
                <a:ext cx="10515600" cy="3684588"/>
              </a:xfrm>
              <a:blipFill>
                <a:blip r:embed="rId2"/>
                <a:stretch>
                  <a:fillRect l="-754" t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1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96DBB-C534-421F-CFEB-E1F496912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79A53-B5BE-93E0-2160-4A19D6E5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D. </a:t>
            </a:r>
            <a:r>
              <a:rPr lang="ko-KR" altLang="en-US" dirty="0"/>
              <a:t>착신 전환 소동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7E129-BCB2-E1D5-CA00-4433B5F8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 fontScale="77500" lnSpcReduction="20000"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해 구성하기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애드혹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함수형 그래프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80521-1A40-EC0C-DDC8-D5EC5CB7A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https://www.acmicpc.net/problem/31409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67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911</Words>
  <Application>Microsoft Office PowerPoint</Application>
  <PresentationFormat>와이드스크린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20251002 ICTS 미니 대회</vt:lpstr>
      <vt:lpstr>PowerPoint 프레젠테이션</vt:lpstr>
      <vt:lpstr>A. 와우산 스탬프 투어</vt:lpstr>
      <vt:lpstr>A. 와우산 스탬프 투어</vt:lpstr>
      <vt:lpstr>B. Bob부 멍충이</vt:lpstr>
      <vt:lpstr>B. Bob부 멍충이</vt:lpstr>
      <vt:lpstr>C. 시간표</vt:lpstr>
      <vt:lpstr>C. 시간표</vt:lpstr>
      <vt:lpstr>D. 착신 전환 소동</vt:lpstr>
      <vt:lpstr>D. 착신 전환 소동</vt:lpstr>
      <vt:lpstr>D. 착신 전환 소동</vt:lpstr>
      <vt:lpstr>D. 착신 전환 소동</vt:lpstr>
      <vt:lpstr>E. 간식 파티</vt:lpstr>
      <vt:lpstr>E. 간식 파티</vt:lpstr>
      <vt:lpstr>F. 무한이진트리 </vt:lpstr>
      <vt:lpstr>F. 무한이진트리 </vt:lpstr>
      <vt:lpstr>G. 핑거 스냅</vt:lpstr>
      <vt:lpstr>G. 핑거 스냅</vt:lpstr>
      <vt:lpstr>H. 아크코사인은 믿음입니다</vt:lpstr>
      <vt:lpstr>H. 아크코사인은 믿음입니다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20251002 ICTS 미니 대회</dc:title>
  <dc:creator>이태규</dc:creator>
  <cp:lastModifiedBy>이태규</cp:lastModifiedBy>
  <cp:revision>134</cp:revision>
  <dcterms:created xsi:type="dcterms:W3CDTF">2025-09-03T05:13:05Z</dcterms:created>
  <dcterms:modified xsi:type="dcterms:W3CDTF">2025-10-05T08:56:00Z</dcterms:modified>
</cp:coreProperties>
</file>