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66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78" r:id="rId13"/>
    <p:sldId id="276" r:id="rId14"/>
    <p:sldId id="277" r:id="rId15"/>
    <p:sldId id="279" r:id="rId16"/>
    <p:sldId id="281" r:id="rId17"/>
    <p:sldId id="282" r:id="rId18"/>
    <p:sldId id="283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233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535FA-CDC3-5E56-DA6B-CA6E0133A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E7087BB-7175-F8D3-9E4E-2667961CB7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6121F6-EE8C-06D9-A11F-0E3C4701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69A8B7-AE76-6ED9-F181-43E790822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3EEA2A-8E07-A46F-6D92-8C4DD4DBD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2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CEC2E-231D-40C2-615D-409EBE24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F8FE0C3-0B85-3447-8184-EB1FB30CA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6AC631-3E9D-5BFE-829A-21B0602F1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EDDD54-4407-F09D-6343-82EC5F933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110DE3-EBCD-E781-3F92-ECA690885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039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E3CDA-3D42-F98E-AA74-B82025EA76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D06CC5-8BEE-0B7B-EB8F-E577D067ED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D4420-B749-22B1-B531-AD304E796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5A2EC-26DD-3CE6-4C48-4D151A592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7A8A1E-4D92-ECEE-CBE5-8F7E3E994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946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8D1A9-550B-3B5F-8240-3B85C8E57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B41A49-F107-51A6-051C-1C6EE93465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085F7D-64E3-EC3D-8E32-F12E28F0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38A788-6DB4-058E-0290-9A121147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BAD8B4-5F9C-888E-23A0-20743E015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559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EA1A32-7876-966B-5E08-3B22EB6D5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4CB11AF-2040-B39C-0B26-7BA26DA3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DFC39B-36EE-4A33-7F74-8F559791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8B7647-CD51-8C8C-407B-FBFF1418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061642-FECC-387B-83B9-D8F0684F9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479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9128C8-BD37-6AA4-DA15-A85BA9FA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3688C9-39F7-0E3C-8FA9-C641D6167A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1F90BD-3E98-7731-5AE3-A2B956228F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A5B3A5-7B31-142F-703C-0BE23B94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8F479C-3C56-4439-F580-3E08E3088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085B7-424C-35E0-0B59-9ADF18569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381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F65B75-D437-5C22-D22F-7ABD05DB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E0E78-8651-3968-9C80-B26ABD9FC9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85F5929-9CA5-F546-F8EA-75F85AB7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DEEABAE-B630-B108-C37E-03B087E5F6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DC4FBE6-FEF1-FDAA-A320-34BEEC95E0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D6B02CD-4599-D1EA-DEA7-456CE2113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151AB4D-B279-5805-73A5-146EAE06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BF60D5-9A01-C429-9373-D88AA52E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2470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9AB526-D3BD-CE12-E420-59505D32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1EDCA6-D6BC-2F13-202A-C6CB4916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2227C6E-A1EE-C71D-B9C8-B1356BC3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73256C-4C77-C6DE-C720-828C6C296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3925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85C7B38-003E-036F-0A9D-9A5774D7C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E3ED5D5-5B8B-CE46-7003-B8A876B4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267866-1177-9A9C-C56E-78E17C594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072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34C50F-F5FD-BB39-981A-72934A26C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953B65-A752-5F39-0214-3920233B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6378B4-118A-6E45-F617-C0893066E1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9927039-179E-0E6E-F69B-7BFEA1F60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25DA92-77FD-006E-29C1-80AE76DB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E4091-10C3-83E9-B1D6-4BF893496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961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E50ED-7B03-4D54-E8B0-E9ED5800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A24C02A-4B03-15F0-72B4-032E53E86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A75795A-B8F0-568B-E181-B12121C10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AC971B-667D-6CA3-8877-B0E7FB4D4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7A01C31-7C4B-5471-22B7-9F733BDB1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305F38-113C-2A27-43D0-966BCF40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6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CAA9AB7-D087-45EC-BF52-34D327818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B2117B-6269-B489-CDA8-5972AC950F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B0A2A-B1B8-97DB-F6A6-7866AD07FC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7B007B-BB5F-4B91-A4C8-EA864247DC7A}" type="datetimeFigureOut">
              <a:rPr lang="ko-KR" altLang="en-US" smtClean="0"/>
              <a:t>2025-09-21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E9084A-4036-28A8-862B-2E34A41788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9A4DF-AA5A-FB66-8BE7-FDA18E0D8C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1B6B4-D5E3-4B46-85B4-0AF3AE96E6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26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1719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ko.wikipedia.org/wiki/%EB%8D%B0%EC%9D%B4%ED%81%AC%EC%8A%A4%ED%8A%B8%EB%9D%BC_%EC%95%8C%EA%B3%A0%EB%A6%AC%EC%A6%98#%EC%9D%98%EC%82%AC_%EC%BD%94%EB%93%9C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1848" TargetMode="Externa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.blog.naver.com/kks227/221400731767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3561" TargetMode="Externa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3884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30504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4929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cmicpc.net/problem/28250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743AD-9B54-E87F-4EAA-9AECCBEBC2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20250919 ICTS </a:t>
            </a:r>
            <a:r>
              <a:rPr lang="ko-KR" altLang="en-US" dirty="0"/>
              <a:t>미니 대회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0BD1B56-4631-D70B-34A6-18DBF454B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443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15C2D-8B5D-B062-7B5F-6FDD7F17A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CA924A-73DA-5E2D-A9D3-220DF3ED2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5. </a:t>
            </a:r>
            <a:r>
              <a:rPr lang="ko-KR" altLang="en-US" dirty="0"/>
              <a:t>택배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CB72A7-11E4-8163-EB12-D27CA4B00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데이크스트라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역추적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C9DBE4-F75F-4034-78DF-7C520B3C0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>
              <a:lnSpc>
                <a:spcPct val="100000"/>
              </a:lnSpc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https://www.acmicpc.net/problem/1719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272637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D87BC-FE19-363B-CAB1-E19584E70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9D8DD-A809-B642-BEAD-76FEBD8A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5. </a:t>
            </a:r>
            <a:r>
              <a:rPr lang="ko-KR" altLang="en-US" dirty="0"/>
              <a:t>택배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C23824-A917-C357-8A32-2393078B2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각 점에서부터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알고리즘을 돌린다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</a:t>
            </a:r>
            <a:r>
              <a:rPr lang="ko-KR" altLang="en-US" sz="2000" dirty="0">
                <a:hlinkClick r:id="rId2"/>
              </a:rPr>
              <a:t>설명</a:t>
            </a:r>
            <a:r>
              <a:rPr lang="en-US" altLang="ko-KR" sz="2000" dirty="0">
                <a:hlinkClick r:id="rId2"/>
              </a:rPr>
              <a:t> </a:t>
            </a:r>
            <a:r>
              <a:rPr lang="ko-KR" altLang="en-US" sz="2000" dirty="0">
                <a:hlinkClick r:id="rId2"/>
              </a:rPr>
              <a:t>링크</a:t>
            </a:r>
            <a:r>
              <a:rPr lang="en-US" altLang="ko-KR" sz="2000" dirty="0"/>
              <a:t>).</a:t>
            </a:r>
          </a:p>
          <a:p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알고리즘을 구현하면서</a:t>
            </a:r>
            <a:r>
              <a:rPr lang="en-US" altLang="ko-KR" sz="2000" dirty="0"/>
              <a:t> </a:t>
            </a:r>
            <a:r>
              <a:rPr lang="ko-KR" altLang="en-US" sz="2000" dirty="0"/>
              <a:t>역추적을 해둘 수 있어야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간단한 방법으로는 우선순위 큐에 넣는 정보에 이전 노드의 정보를 넣고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데이크스트라</a:t>
            </a:r>
            <a:r>
              <a:rPr lang="ko-KR" altLang="en-US" sz="2000" dirty="0"/>
              <a:t> 알고리즘을 실행시키면서 새로운 노드에 도달 했을 때</a:t>
            </a:r>
            <a:r>
              <a:rPr lang="en-US" altLang="ko-KR" sz="2000" dirty="0"/>
              <a:t>, </a:t>
            </a:r>
            <a:r>
              <a:rPr lang="ko-KR" altLang="en-US" sz="2000" dirty="0"/>
              <a:t>같이 있었던 이전 노드에 대한 정보를 </a:t>
            </a:r>
            <a:r>
              <a:rPr lang="ko-KR" altLang="en-US" sz="2000" dirty="0" err="1"/>
              <a:t>역추적</a:t>
            </a:r>
            <a:r>
              <a:rPr lang="ko-KR" altLang="en-US" sz="2000" dirty="0"/>
              <a:t> 배열에 저장 시키는 방법이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별해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플로이드</a:t>
            </a:r>
            <a:r>
              <a:rPr lang="en-US" altLang="ko-KR" sz="2000" dirty="0"/>
              <a:t>–</a:t>
            </a:r>
            <a:r>
              <a:rPr lang="ko-KR" altLang="en-US" sz="2000" dirty="0" err="1"/>
              <a:t>워셜과</a:t>
            </a:r>
            <a:r>
              <a:rPr lang="ko-KR" altLang="en-US" sz="2000" dirty="0"/>
              <a:t> 역추적을 활용하여 풀이도 가능</a:t>
            </a:r>
            <a:r>
              <a:rPr lang="en-US" altLang="ko-KR" sz="2000" dirty="0"/>
              <a:t>.</a:t>
            </a:r>
            <a:endParaRPr lang="en-US" altLang="ko-KR" sz="1600" dirty="0"/>
          </a:p>
          <a:p>
            <a:endParaRPr lang="en-US" altLang="ko-KR" sz="16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203058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AB483-329F-B5B1-EEA5-AE4AA6CA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8EDC38-EC69-9439-71A9-EC864FBEB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5. </a:t>
            </a:r>
            <a:r>
              <a:rPr lang="ko-KR" altLang="en-US" dirty="0"/>
              <a:t>택배</a:t>
            </a:r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38003396-DAA0-6147-19DD-84C3289FE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491570"/>
            <a:ext cx="5157787" cy="3798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데이크스트라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 err="1"/>
              <a:t>역추적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299DE2CB-598B-1ECD-B8E8-3574D854F7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02971"/>
            <a:ext cx="5157787" cy="47788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altLang="ko-KR" dirty="0"/>
              <a:t>backtrack = [-1] * n</a:t>
            </a:r>
          </a:p>
          <a:p>
            <a:pPr marL="0" indent="0">
              <a:buNone/>
            </a:pPr>
            <a:r>
              <a:rPr lang="en-US" altLang="ko-KR" dirty="0"/>
              <a:t>visited = [False]*n</a:t>
            </a:r>
          </a:p>
          <a:p>
            <a:pPr marL="0" indent="0">
              <a:buNone/>
            </a:pPr>
            <a:r>
              <a:rPr lang="en-US" altLang="ko-KR" dirty="0"/>
              <a:t>queue= [(0,starting, -1)]</a:t>
            </a:r>
          </a:p>
          <a:p>
            <a:pPr marL="0" indent="0">
              <a:buNone/>
            </a:pPr>
            <a:r>
              <a:rPr lang="en-US" altLang="ko-KR" dirty="0"/>
              <a:t>while queue:</a:t>
            </a:r>
          </a:p>
          <a:p>
            <a:pPr marL="0" indent="0">
              <a:buNone/>
            </a:pPr>
            <a:r>
              <a:rPr lang="en-US" altLang="ko-KR" dirty="0"/>
              <a:t>    </a:t>
            </a:r>
            <a:r>
              <a:rPr lang="en-US" altLang="ko-KR" dirty="0" err="1"/>
              <a:t>currTime,node</a:t>
            </a:r>
            <a:r>
              <a:rPr lang="en-US" altLang="ko-KR" dirty="0"/>
              <a:t>, </a:t>
            </a:r>
            <a:r>
              <a:rPr lang="en-US" altLang="ko-KR" dirty="0" err="1"/>
              <a:t>prev</a:t>
            </a:r>
            <a:r>
              <a:rPr lang="en-US" altLang="ko-KR" dirty="0"/>
              <a:t> = </a:t>
            </a:r>
            <a:r>
              <a:rPr lang="en-US" altLang="ko-KR" dirty="0" err="1"/>
              <a:t>heapq.heappop</a:t>
            </a:r>
            <a:r>
              <a:rPr lang="en-US" altLang="ko-KR" dirty="0"/>
              <a:t>(queue)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if visited[node]:</a:t>
            </a:r>
          </a:p>
          <a:p>
            <a:pPr marL="0" indent="0">
              <a:buNone/>
            </a:pPr>
            <a:r>
              <a:rPr lang="en-US" altLang="ko-KR" dirty="0"/>
              <a:t>        continue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backtrack[node] = </a:t>
            </a:r>
            <a:r>
              <a:rPr lang="en-US" altLang="ko-KR" dirty="0" err="1"/>
              <a:t>prev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visited[node] = True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   for </a:t>
            </a:r>
            <a:r>
              <a:rPr lang="en-US" altLang="ko-KR" dirty="0" err="1"/>
              <a:t>nextNode</a:t>
            </a:r>
            <a:r>
              <a:rPr lang="en-US" altLang="ko-KR" dirty="0"/>
              <a:t>, </a:t>
            </a:r>
            <a:r>
              <a:rPr lang="en-US" altLang="ko-KR" dirty="0" err="1"/>
              <a:t>nextTime</a:t>
            </a:r>
            <a:r>
              <a:rPr lang="en-US" altLang="ko-KR" dirty="0"/>
              <a:t> in connected[node]:</a:t>
            </a:r>
          </a:p>
          <a:p>
            <a:pPr marL="0" indent="0">
              <a:buNone/>
            </a:pPr>
            <a:r>
              <a:rPr lang="en-US" altLang="ko-KR" dirty="0"/>
              <a:t>        if visited[</a:t>
            </a:r>
            <a:r>
              <a:rPr lang="en-US" altLang="ko-KR" dirty="0" err="1"/>
              <a:t>nextNode</a:t>
            </a:r>
            <a:r>
              <a:rPr lang="en-US" altLang="ko-KR" dirty="0"/>
              <a:t>]:</a:t>
            </a:r>
          </a:p>
          <a:p>
            <a:pPr marL="0" indent="0">
              <a:buNone/>
            </a:pPr>
            <a:r>
              <a:rPr lang="en-US" altLang="ko-KR" dirty="0"/>
              <a:t>            continue</a:t>
            </a:r>
          </a:p>
          <a:p>
            <a:pPr marL="0" indent="0">
              <a:buNone/>
            </a:pPr>
            <a:r>
              <a:rPr lang="en-US" altLang="ko-KR" dirty="0"/>
              <a:t>        </a:t>
            </a:r>
            <a:r>
              <a:rPr lang="en-US" altLang="ko-KR" dirty="0" err="1"/>
              <a:t>heapq.heappush</a:t>
            </a:r>
            <a:r>
              <a:rPr lang="en-US" altLang="ko-KR" dirty="0"/>
              <a:t>(queue, </a:t>
            </a:r>
          </a:p>
          <a:p>
            <a:pPr marL="0" indent="0">
              <a:buNone/>
            </a:pPr>
            <a:r>
              <a:rPr lang="en-US" altLang="ko-KR" dirty="0"/>
              <a:t>	(</a:t>
            </a:r>
            <a:r>
              <a:rPr lang="en-US" altLang="ko-KR" dirty="0" err="1"/>
              <a:t>currTime</a:t>
            </a:r>
            <a:r>
              <a:rPr lang="en-US" altLang="ko-KR" dirty="0"/>
              <a:t> + </a:t>
            </a:r>
            <a:r>
              <a:rPr lang="en-US" altLang="ko-KR" dirty="0" err="1"/>
              <a:t>nextTime,nextNode,node</a:t>
            </a:r>
            <a:r>
              <a:rPr lang="en-US" altLang="ko-KR" dirty="0"/>
              <a:t>))</a:t>
            </a: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5DBF07D4-ADD0-6344-6C37-DBCE9EB6C0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9024" y="1491570"/>
            <a:ext cx="5183188" cy="379866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역추적</a:t>
            </a:r>
            <a:r>
              <a:rPr lang="ko-KR" altLang="en-US" dirty="0"/>
              <a:t> 코드</a:t>
            </a:r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EF078411-D553-4280-1929-DD63526BF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02971"/>
            <a:ext cx="5183188" cy="477882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current = ending</a:t>
            </a:r>
          </a:p>
          <a:p>
            <a:pPr marL="0" indent="0">
              <a:buNone/>
            </a:pPr>
            <a:r>
              <a:rPr lang="en-US" altLang="ko-KR" dirty="0"/>
              <a:t>before = backtrack[current]</a:t>
            </a:r>
          </a:p>
          <a:p>
            <a:pPr marL="0" indent="0">
              <a:buNone/>
            </a:pPr>
            <a:r>
              <a:rPr lang="en-US" altLang="ko-KR" dirty="0"/>
              <a:t>while before != starting:</a:t>
            </a:r>
          </a:p>
          <a:p>
            <a:pPr marL="0" indent="0">
              <a:buNone/>
            </a:pPr>
            <a:r>
              <a:rPr lang="en-US" altLang="ko-KR" dirty="0"/>
              <a:t>    current = before</a:t>
            </a:r>
          </a:p>
          <a:p>
            <a:pPr marL="0" indent="0">
              <a:buNone/>
            </a:pPr>
            <a:r>
              <a:rPr lang="en-US" altLang="ko-KR" dirty="0"/>
              <a:t>    before = backtrack[before]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if result[starting][ending] == -1: </a:t>
            </a:r>
          </a:p>
          <a:p>
            <a:pPr marL="0" indent="0">
              <a:buNone/>
            </a:pPr>
            <a:r>
              <a:rPr lang="en-US" altLang="ko-KR" dirty="0"/>
              <a:t>    result[starting][ending] = current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7964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96249-813D-9F28-6F00-16A83268E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7141-28D0-678E-164D-E1D81B276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6. </a:t>
            </a:r>
            <a:r>
              <a:rPr lang="ko-KR" altLang="en-US" dirty="0"/>
              <a:t>엉성한 도토리 분류기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EEC941-1B1D-D3D4-EFF3-53A41D390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61499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이분탐색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08CF33-5D82-E6EA-8AD9-C77486BD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https://www.acmicpc.net/problem/31848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906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801B1-3A6C-4D0B-A7BF-9E2DBB6F1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6EA6DF-53DF-F8A9-EBD3-A5C964737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6. </a:t>
            </a:r>
            <a:r>
              <a:rPr lang="ko-KR" altLang="en-US" dirty="0"/>
              <a:t>엉성한 도토리 분류기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9A0B7C-8735-3517-E2C2-56A931C6F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87743" cy="466725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각 구멍이 받을 수 있는 도토리의 크기는 </a:t>
            </a:r>
            <a:r>
              <a:rPr lang="en-US" altLang="ko-KR" sz="2000" dirty="0"/>
              <a:t>ai</a:t>
            </a:r>
            <a:r>
              <a:rPr lang="ko-KR" altLang="en-US" sz="2000" dirty="0"/>
              <a:t> </a:t>
            </a:r>
            <a:r>
              <a:rPr lang="en-US" altLang="ko-KR" sz="2000" dirty="0"/>
              <a:t>+</a:t>
            </a:r>
            <a:r>
              <a:rPr lang="ko-KR" altLang="en-US" sz="2000" dirty="0"/>
              <a:t> 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(</a:t>
            </a:r>
            <a:r>
              <a:rPr lang="en-US" altLang="ko-KR" sz="2000" dirty="0" err="1"/>
              <a:t>i</a:t>
            </a:r>
            <a:r>
              <a:rPr lang="en-US" altLang="ko-KR" sz="2000" dirty="0"/>
              <a:t> </a:t>
            </a:r>
            <a:r>
              <a:rPr lang="ko-KR" altLang="en-US" sz="2000" dirty="0"/>
              <a:t>는 구멍의 인덱스</a:t>
            </a:r>
            <a:r>
              <a:rPr lang="en-US" altLang="ko-KR" sz="2000" dirty="0"/>
              <a:t>)</a:t>
            </a:r>
          </a:p>
          <a:p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한 칸 앞의 구멍 </a:t>
            </a:r>
            <a:r>
              <a:rPr lang="en-US" altLang="ko-KR" sz="2000" dirty="0"/>
              <a:t>A</a:t>
            </a:r>
            <a:r>
              <a:rPr lang="ko-KR" altLang="en-US" sz="2000" dirty="0"/>
              <a:t>가 받을 수 있는 도토리의 크기가 더 크면 해당 구멍 </a:t>
            </a:r>
            <a:r>
              <a:rPr lang="en-US" altLang="ko-KR" sz="2000" dirty="0"/>
              <a:t>B</a:t>
            </a:r>
            <a:r>
              <a:rPr lang="ko-KR" altLang="en-US" sz="2000" dirty="0"/>
              <a:t>가 받을 수 있는 모든 도토리는 모두 앞에 있는 구멍이 받게 된다</a:t>
            </a:r>
            <a:r>
              <a:rPr lang="en-US" altLang="ko-KR" sz="2000" dirty="0"/>
              <a:t>. </a:t>
            </a:r>
            <a:r>
              <a:rPr lang="ko-KR" altLang="en-US" sz="2000" dirty="0"/>
              <a:t>즉 </a:t>
            </a:r>
            <a:r>
              <a:rPr lang="en-US" altLang="ko-KR" sz="2000" dirty="0"/>
              <a:t>B</a:t>
            </a:r>
            <a:r>
              <a:rPr lang="ko-KR" altLang="en-US" sz="2000" dirty="0"/>
              <a:t>가 마주하게 되는 도토리는 필연적으로 못 받게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그러므로 도토리는 자신을 받을 수 있는 구멍을 만날 때 까지</a:t>
            </a:r>
            <a:r>
              <a:rPr lang="en-US" altLang="ko-KR" sz="2000" dirty="0"/>
              <a:t>, </a:t>
            </a:r>
            <a:r>
              <a:rPr lang="ko-KR" altLang="en-US" sz="2000" dirty="0"/>
              <a:t>즉 </a:t>
            </a:r>
            <a:r>
              <a:rPr lang="en-US" altLang="ko-KR" sz="2000" dirty="0"/>
              <a:t>A</a:t>
            </a:r>
            <a:r>
              <a:rPr lang="ko-KR" altLang="en-US" sz="2000" dirty="0"/>
              <a:t>구멍보다 큰 도토리를 받을 수 있는 구멍을 만나기 전까지 굴러가게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예시</a:t>
            </a:r>
            <a:r>
              <a:rPr lang="en-US" altLang="ko-KR" sz="2000" dirty="0"/>
              <a:t>) </a:t>
            </a:r>
          </a:p>
          <a:p>
            <a:pPr lvl="1"/>
            <a:r>
              <a:rPr lang="ko-KR" altLang="en-US" sz="2000" dirty="0"/>
              <a:t>예제에서 각 구멍들의 크기는</a:t>
            </a:r>
            <a:r>
              <a:rPr lang="en-US" altLang="ko-KR" sz="2000" dirty="0"/>
              <a:t>: 5 6 1 4 9 2 8 10 3 7</a:t>
            </a:r>
          </a:p>
          <a:p>
            <a:pPr lvl="1"/>
            <a:r>
              <a:rPr lang="ko-KR" altLang="en-US" sz="2000" dirty="0"/>
              <a:t>실질적으로 받을 수 있는 도토리 크기</a:t>
            </a:r>
            <a:r>
              <a:rPr lang="en-US" altLang="ko-KR" sz="2000" dirty="0"/>
              <a:t>: 5 7 3 7 13 7 14 17 11 16</a:t>
            </a:r>
          </a:p>
          <a:p>
            <a:pPr lvl="1"/>
            <a:r>
              <a:rPr lang="ko-KR" altLang="en-US" sz="2000" dirty="0"/>
              <a:t>하지만 결국 </a:t>
            </a:r>
            <a:r>
              <a:rPr lang="en-US" altLang="ko-KR" sz="2000" dirty="0"/>
              <a:t>5 7 X X 13 X 14 17 X </a:t>
            </a:r>
            <a:r>
              <a:rPr lang="en-US" altLang="ko-KR" sz="2000" dirty="0" err="1"/>
              <a:t>X</a:t>
            </a:r>
            <a:r>
              <a:rPr lang="ko-KR" altLang="en-US" sz="2000" dirty="0"/>
              <a:t> 처럼 </a:t>
            </a:r>
            <a:r>
              <a:rPr lang="ko-KR" altLang="en-US" sz="2000" dirty="0" err="1"/>
              <a:t>되어버리기에</a:t>
            </a:r>
            <a:r>
              <a:rPr lang="en-US" altLang="ko-KR" sz="2000" dirty="0"/>
              <a:t>, </a:t>
            </a:r>
            <a:r>
              <a:rPr lang="ko-KR" altLang="en-US" sz="2000" dirty="0"/>
              <a:t>각 </a:t>
            </a:r>
            <a:r>
              <a:rPr lang="en-US" altLang="ko-KR" sz="2000" dirty="0"/>
              <a:t>X</a:t>
            </a:r>
            <a:r>
              <a:rPr lang="ko-KR" altLang="en-US" sz="2000" dirty="0"/>
              <a:t>에 이전 값들 중 최댓값을 넣은 후 이분 탐색 돌리면 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결론</a:t>
            </a:r>
            <a:r>
              <a:rPr lang="en-US" altLang="ko-KR" sz="2000" dirty="0"/>
              <a:t>: 5 7 7 7 13 13 14 17 17 17 </a:t>
            </a:r>
            <a:r>
              <a:rPr lang="ko-KR" altLang="en-US" sz="2000" dirty="0"/>
              <a:t>에서 </a:t>
            </a:r>
            <a:r>
              <a:rPr lang="en-US" altLang="ko-KR" sz="2000" dirty="0"/>
              <a:t>lower bound</a:t>
            </a:r>
            <a:r>
              <a:rPr lang="ko-KR" altLang="en-US" sz="2000" dirty="0"/>
              <a:t>로 도토리가 들어갈 구멍의 인덱스를 찾자 </a:t>
            </a:r>
            <a:endParaRPr lang="en-US" altLang="ko-KR" sz="2000" dirty="0"/>
          </a:p>
          <a:p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486579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CA9619-EE01-E6C0-E1B6-932895098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6. </a:t>
            </a:r>
            <a:r>
              <a:rPr lang="ko-KR" altLang="en-US" dirty="0"/>
              <a:t>엉성한 도토리 분류기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A40DB4-6E63-8F4D-7671-0ABC72EFC7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sz="2400" dirty="0"/>
                  <a:t>별해</a:t>
                </a:r>
                <a:r>
                  <a:rPr lang="en-US" altLang="ko-KR" sz="2400" dirty="0"/>
                  <a:t>: </a:t>
                </a:r>
                <a:r>
                  <a:rPr lang="ko-KR" altLang="en-US" sz="2400" dirty="0" err="1"/>
                  <a:t>그리디</a:t>
                </a:r>
                <a:r>
                  <a:rPr lang="en-US" altLang="ko-KR" sz="2400" dirty="0"/>
                  <a:t>, </a:t>
                </a:r>
                <a:r>
                  <a:rPr lang="ko-KR" altLang="en-US" sz="2400" dirty="0"/>
                  <a:t>오프라인 쿼리 </a:t>
                </a:r>
                <a:r>
                  <a:rPr lang="en-US" altLang="ko-KR" sz="2400" dirty="0"/>
                  <a:t>(</a:t>
                </a:r>
                <a:r>
                  <a:rPr lang="ko-KR" altLang="en-US" sz="2400" dirty="0">
                    <a:hlinkClick r:id="rId2"/>
                  </a:rPr>
                  <a:t>설명 링크</a:t>
                </a:r>
                <a:r>
                  <a:rPr lang="en-US" altLang="ko-KR" sz="2400" dirty="0"/>
                  <a:t>)</a:t>
                </a:r>
              </a:p>
              <a:p>
                <a:r>
                  <a:rPr lang="ko-KR" altLang="en-US" sz="2400" dirty="0"/>
                  <a:t>오프라인 쿼리로 각 크기에 대해 어떤 구멍으로 들어갈지 </a:t>
                </a:r>
                <a:r>
                  <a:rPr lang="en-US" altLang="ko-KR" sz="2400" dirty="0"/>
                  <a:t>O(N)</a:t>
                </a:r>
                <a:r>
                  <a:rPr lang="ko-KR" altLang="en-US" sz="2400" dirty="0"/>
                  <a:t>에 미리 정해놓고 쿼리를 </a:t>
                </a:r>
                <a:r>
                  <a:rPr lang="en-US" altLang="ko-KR" sz="2400" dirty="0"/>
                  <a:t>O(1)</a:t>
                </a:r>
                <a:r>
                  <a:rPr lang="ko-KR" altLang="en-US" sz="2400" dirty="0"/>
                  <a:t>로 해결할 수 있다</a:t>
                </a:r>
                <a:r>
                  <a:rPr lang="en-US" altLang="ko-KR" sz="2400" dirty="0"/>
                  <a:t>.</a:t>
                </a:r>
              </a:p>
              <a:p>
                <a:pPr lvl="1"/>
                <a:r>
                  <a:rPr lang="ko-KR" altLang="en-US" sz="2000" dirty="0"/>
                  <a:t>도토리의 크기를 인덱스로 하는 배열 선언</a:t>
                </a:r>
                <a:r>
                  <a:rPr lang="en-US" altLang="ko-KR" sz="2000" dirty="0"/>
                  <a:t>.</a:t>
                </a:r>
              </a:p>
              <a:p>
                <a:pPr lvl="1"/>
                <a:r>
                  <a:rPr lang="ko-KR" altLang="en-US" dirty="0"/>
                  <a:t>각 구멍들의 크기</a:t>
                </a:r>
                <a:r>
                  <a:rPr lang="en-US" altLang="ko-KR" dirty="0"/>
                  <a:t>: 5 6 1 4 9 2 8 10 3 7</a:t>
                </a:r>
              </a:p>
              <a:p>
                <a:pPr lvl="1"/>
                <a:r>
                  <a:rPr lang="ko-KR" altLang="en-US" dirty="0"/>
                  <a:t>이때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인덱스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인 구멍 </a:t>
                </a:r>
                <a:r>
                  <a:rPr lang="en-US" altLang="ko-KR" dirty="0" err="1"/>
                  <a:t>a_i</a:t>
                </a:r>
                <a:r>
                  <a:rPr lang="ko-KR" altLang="en-US" dirty="0"/>
                  <a:t>가 받을 수 있는 도토리의 크기는 </a:t>
                </a:r>
                <a:r>
                  <a:rPr lang="en-US" altLang="ko-KR" dirty="0" err="1"/>
                  <a:t>a_i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이다</a:t>
                </a:r>
                <a:r>
                  <a:rPr lang="en-US" altLang="ko-KR" dirty="0"/>
                  <a:t>.</a:t>
                </a:r>
              </a:p>
              <a:p>
                <a:pPr lvl="1"/>
                <a:r>
                  <a:rPr lang="en-US" altLang="ko-KR" dirty="0"/>
                  <a:t>(</a:t>
                </a:r>
                <a:r>
                  <a:rPr lang="ko-KR" altLang="en-US" dirty="0"/>
                  <a:t>배열의 </a:t>
                </a:r>
                <a:r>
                  <a:rPr lang="ko-KR" altLang="en-US" dirty="0" err="1"/>
                  <a:t>비어있는</a:t>
                </a:r>
                <a:r>
                  <a:rPr lang="ko-KR" altLang="en-US" dirty="0"/>
                  <a:t> 마지막 인덱스 </a:t>
                </a:r>
                <a:r>
                  <a:rPr lang="en-US" altLang="ko-KR" dirty="0"/>
                  <a:t>x </a:t>
                </a:r>
                <a:r>
                  <a:rPr lang="ko-KR" altLang="en-US" dirty="0"/>
                  <a:t>부터 </a:t>
                </a:r>
                <a:r>
                  <a:rPr lang="en-US" altLang="ko-KR" dirty="0" err="1"/>
                  <a:t>a_i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까지 </a:t>
                </a:r>
                <a:r>
                  <a:rPr lang="en-US" altLang="ko-KR" dirty="0" err="1"/>
                  <a:t>i</a:t>
                </a:r>
                <a:r>
                  <a:rPr lang="ko-KR" altLang="en-US" dirty="0"/>
                  <a:t>로 채운다</a:t>
                </a:r>
                <a:r>
                  <a:rPr lang="en-US" altLang="ko-KR" dirty="0"/>
                  <a:t>.</a:t>
                </a:r>
              </a:p>
              <a:p>
                <a:pPr lvl="2"/>
                <a:r>
                  <a:rPr lang="ko-KR" altLang="en-US" dirty="0"/>
                  <a:t>만일 </a:t>
                </a:r>
                <a:r>
                  <a:rPr lang="en-US" altLang="ko-KR" dirty="0"/>
                  <a:t>x &gt; </a:t>
                </a:r>
                <a:r>
                  <a:rPr lang="en-US" altLang="ko-KR" dirty="0" err="1"/>
                  <a:t>a_i</a:t>
                </a:r>
                <a:r>
                  <a:rPr lang="en-US" altLang="ko-KR" dirty="0"/>
                  <a:t> + </a:t>
                </a:r>
                <a:r>
                  <a:rPr lang="en-US" altLang="ko-KR" dirty="0" err="1"/>
                  <a:t>i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인 경우 과정 </a:t>
                </a:r>
                <a:r>
                  <a:rPr lang="ko-KR" altLang="en-US" dirty="0" err="1"/>
                  <a:t>스킵</a:t>
                </a:r>
                <a:r>
                  <a:rPr lang="en-US" altLang="ko-KR" dirty="0"/>
                  <a:t>)</a:t>
                </a:r>
              </a:p>
              <a:p>
                <a:pPr lvl="1"/>
                <a:r>
                  <a:rPr lang="ko-KR" altLang="en-US" dirty="0"/>
                  <a:t>각각의 도토리가 어떤 구멍으로 들어갈지</a:t>
                </a:r>
                <a:r>
                  <a:rPr lang="en-US" altLang="ko-KR" dirty="0"/>
                  <a:t>: 1 1 1 1 1 2 2 5 5 5 5 5 5 7 8 8 ….</a:t>
                </a:r>
              </a:p>
              <a:p>
                <a:r>
                  <a:rPr lang="ko-KR" altLang="en-US" sz="2400" dirty="0"/>
                  <a:t>만약 </a:t>
                </a:r>
                <a:r>
                  <a:rPr lang="en-US" altLang="ko-KR" sz="2400" dirty="0"/>
                  <a:t>N </a:t>
                </a:r>
                <a:r>
                  <a:rPr lang="ko-KR" altLang="en-US" sz="2400" dirty="0"/>
                  <a:t>제한이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ko-KR" sz="2400" i="1" dirty="0"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ko-KR" altLang="en-US" sz="2400" i="1" dirty="0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400" dirty="0"/>
                  <a:t>었다면 </a:t>
                </a:r>
                <a:r>
                  <a:rPr lang="ko-KR" altLang="en-US" sz="2400" dirty="0" err="1"/>
                  <a:t>별해가</a:t>
                </a:r>
                <a:r>
                  <a:rPr lang="ko-KR" altLang="en-US" sz="2400" dirty="0"/>
                  <a:t> 아니라 정해였을 것 </a:t>
                </a:r>
                <a:r>
                  <a:rPr lang="en-US" altLang="ko-KR" sz="2400" strike="sngStrike" dirty="0"/>
                  <a:t>(</a:t>
                </a:r>
                <a:r>
                  <a:rPr lang="ko-KR" altLang="en-US" sz="2400" strike="sngStrike" dirty="0"/>
                  <a:t>난이도는 동일한듯</a:t>
                </a:r>
                <a:r>
                  <a:rPr lang="en-US" altLang="ko-KR" sz="2400" strike="sngStrike" dirty="0"/>
                  <a:t>?)</a:t>
                </a:r>
              </a:p>
              <a:p>
                <a:endParaRPr lang="en-US" altLang="ko-KR" sz="24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8A40DB4-6E63-8F4D-7671-0ABC72EFC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3"/>
                <a:stretch>
                  <a:fillRect l="-812" t="-1828" r="-986" b="-9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41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202FB-A07C-98C0-D3A8-BD6925B8E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D2FBAF-F5A3-16DA-198C-F581136DC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7. </a:t>
            </a:r>
            <a:r>
              <a:rPr lang="ko-KR" altLang="en-US" dirty="0" err="1"/>
              <a:t>임스의</a:t>
            </a:r>
            <a:r>
              <a:rPr lang="ko-KR" altLang="en-US" dirty="0"/>
              <a:t> 땅따먹기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66A9B-A771-4CC9-02DE-3AD8EED86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61499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브루트포스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누적 합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2D5F4A-C110-5F07-407C-DAF191102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https://www.acmicpc.net/problem/33561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635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67BCA-A236-B380-AD6F-B069317B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36217-BFF8-E345-B87F-31F07C30A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7. </a:t>
            </a:r>
            <a:r>
              <a:rPr lang="ko-KR" altLang="en-US" dirty="0" err="1"/>
              <a:t>임스의</a:t>
            </a:r>
            <a:r>
              <a:rPr lang="ko-KR" altLang="en-US" dirty="0"/>
              <a:t> 땅따먹기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9558B0-E8BA-5143-3645-BDE144FA8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2</a:t>
            </a:r>
            <a:r>
              <a:rPr lang="ko-KR" altLang="en-US" sz="2000" dirty="0"/>
              <a:t>차원 누적 합 문제</a:t>
            </a:r>
            <a:r>
              <a:rPr lang="en-US" altLang="ko-KR" sz="2000" dirty="0"/>
              <a:t>. </a:t>
            </a:r>
          </a:p>
          <a:p>
            <a:r>
              <a:rPr lang="en-US" altLang="ko-KR" sz="2000" dirty="0"/>
              <a:t>0,0</a:t>
            </a:r>
            <a:r>
              <a:rPr lang="ko-KR" altLang="en-US" sz="2000" dirty="0"/>
              <a:t> 부터 </a:t>
            </a:r>
            <a:r>
              <a:rPr lang="en-US" altLang="ko-KR" sz="2000" dirty="0"/>
              <a:t>N, M </a:t>
            </a:r>
            <a:r>
              <a:rPr lang="ko-KR" altLang="en-US" sz="2000" dirty="0"/>
              <a:t>까지의 땅 가치를 저장한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누적 합 배열을 만든다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0,0</a:t>
            </a:r>
            <a:r>
              <a:rPr lang="ko-KR" altLang="en-US" sz="2000" dirty="0"/>
              <a:t> 부터 </a:t>
            </a:r>
            <a:r>
              <a:rPr lang="en-US" altLang="ko-KR" sz="2000" dirty="0"/>
              <a:t>N, M </a:t>
            </a:r>
            <a:r>
              <a:rPr lang="ko-KR" altLang="en-US" sz="2000" dirty="0"/>
              <a:t>까지의 </a:t>
            </a:r>
            <a:r>
              <a:rPr lang="en-US" altLang="ko-KR" sz="2000" dirty="0"/>
              <a:t>0</a:t>
            </a:r>
            <a:r>
              <a:rPr lang="ko-KR" altLang="en-US" sz="2000" dirty="0"/>
              <a:t>의 개수를 누적하여 저장하는 </a:t>
            </a:r>
            <a:r>
              <a:rPr lang="en-US" altLang="ko-KR" sz="2000" dirty="0"/>
              <a:t>2</a:t>
            </a:r>
            <a:r>
              <a:rPr lang="ko-KR" altLang="en-US" sz="2000" dirty="0"/>
              <a:t>차원 배열을 만든다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시작점을 </a:t>
            </a:r>
            <a:r>
              <a:rPr lang="en-US" altLang="ko-KR" sz="2000" dirty="0"/>
              <a:t>0,0 </a:t>
            </a:r>
            <a:r>
              <a:rPr lang="ko-KR" altLang="en-US" sz="2000" dirty="0"/>
              <a:t>부터</a:t>
            </a:r>
            <a:r>
              <a:rPr lang="en-US" altLang="ko-KR" sz="2000" dirty="0"/>
              <a:t>, (n-1, n-1) </a:t>
            </a:r>
            <a:r>
              <a:rPr lang="ko-KR" altLang="en-US" sz="2000" dirty="0"/>
              <a:t>까지</a:t>
            </a:r>
            <a:r>
              <a:rPr lang="en-US" altLang="ko-KR" sz="2000" dirty="0"/>
              <a:t> </a:t>
            </a:r>
            <a:r>
              <a:rPr lang="ko-KR" altLang="en-US" sz="2000" dirty="0"/>
              <a:t>잡으면서</a:t>
            </a:r>
            <a:r>
              <a:rPr lang="en-US" altLang="ko-KR" sz="2000" dirty="0"/>
              <a:t>, </a:t>
            </a:r>
            <a:r>
              <a:rPr lang="ko-KR" altLang="en-US" sz="2000" dirty="0"/>
              <a:t>크기도 </a:t>
            </a:r>
            <a:r>
              <a:rPr lang="en-US" altLang="ko-KR" sz="2000" dirty="0"/>
              <a:t>1 </a:t>
            </a:r>
            <a:r>
              <a:rPr lang="ko-KR" altLang="en-US" sz="2000" dirty="0"/>
              <a:t>부터 </a:t>
            </a:r>
            <a:r>
              <a:rPr lang="en-US" altLang="ko-KR" sz="2000" dirty="0"/>
              <a:t>x^2 (1 </a:t>
            </a:r>
            <a:r>
              <a:rPr lang="ko-KR" altLang="ko-KR" sz="2000" dirty="0"/>
              <a:t>≤</a:t>
            </a:r>
            <a:r>
              <a:rPr lang="en-US" altLang="ko-KR" sz="2000" dirty="0"/>
              <a:t> x </a:t>
            </a:r>
            <a:r>
              <a:rPr lang="ko-KR" altLang="ko-KR" sz="2000" dirty="0"/>
              <a:t>≤</a:t>
            </a:r>
            <a:r>
              <a:rPr lang="en-US" altLang="ko-KR" sz="2000" dirty="0"/>
              <a:t> n)</a:t>
            </a:r>
            <a:r>
              <a:rPr lang="ko-KR" altLang="en-US" sz="2000" dirty="0"/>
              <a:t>인 정사각형을 모두 확인하여 조건에 맞는 최대값을 찾으면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우리는 최댓값을 원하기에</a:t>
            </a:r>
            <a:r>
              <a:rPr lang="en-US" altLang="ko-KR" sz="2000" dirty="0"/>
              <a:t>, 0</a:t>
            </a:r>
            <a:r>
              <a:rPr lang="ko-KR" altLang="en-US" sz="2000" dirty="0"/>
              <a:t>을 채울 필요가 있다면 가장 가치가 높은 것 부터 쓰면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8766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9E994-AC70-1E5A-B6F6-102B24A4C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AC75B8-2AE5-199A-C79F-A79B71854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7. </a:t>
            </a:r>
            <a:r>
              <a:rPr lang="ko-KR" altLang="en-US" dirty="0" err="1"/>
              <a:t>임스의</a:t>
            </a:r>
            <a:r>
              <a:rPr lang="ko-KR" altLang="en-US" dirty="0"/>
              <a:t> 땅따먹기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D9F654-42FA-C0FD-87BD-C1244F5B6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64112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2</a:t>
            </a:r>
            <a:r>
              <a:rPr lang="ko-KR" altLang="en-US" dirty="0"/>
              <a:t>차원 누적 합 구하기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E974E-E733-DF8A-1855-50647C14A0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for 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0;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n;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++){</a:t>
            </a:r>
          </a:p>
          <a:p>
            <a:pPr marL="0" indent="0">
              <a:buNone/>
            </a:pPr>
            <a:r>
              <a:rPr lang="en-US" altLang="ko-KR" sz="1600" dirty="0"/>
              <a:t>        for (int j = 0 ; j &lt; n ; j ++) {</a:t>
            </a:r>
          </a:p>
          <a:p>
            <a:pPr marL="0" indent="0">
              <a:buNone/>
            </a:pPr>
            <a:r>
              <a:rPr lang="en-US" altLang="ko-KR" sz="1600" dirty="0"/>
              <a:t>           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= city[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][j];</a:t>
            </a:r>
          </a:p>
          <a:p>
            <a:pPr marL="0" indent="0">
              <a:buNone/>
            </a:pPr>
            <a:r>
              <a:rPr lang="en-US" altLang="ko-KR" sz="1600" dirty="0"/>
              <a:t>        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&gt; 0)</a:t>
            </a:r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+=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- 1][j];</a:t>
            </a:r>
          </a:p>
          <a:p>
            <a:pPr marL="0" indent="0">
              <a:buNone/>
            </a:pPr>
            <a:r>
              <a:rPr lang="en-US" altLang="ko-KR" sz="1600" dirty="0"/>
              <a:t>            if (j &gt; 0)</a:t>
            </a:r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+=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 - 1];</a:t>
            </a:r>
          </a:p>
          <a:p>
            <a:pPr marL="0" indent="0">
              <a:buNone/>
            </a:pPr>
            <a:r>
              <a:rPr lang="en-US" altLang="ko-KR" sz="1600" dirty="0"/>
              <a:t>        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&gt; 0 &amp;&amp; j &gt; 0)</a:t>
            </a:r>
          </a:p>
          <a:p>
            <a:pPr marL="0" indent="0"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][j] -= </a:t>
            </a:r>
            <a:r>
              <a:rPr lang="en-US" altLang="ko-KR" sz="1600" dirty="0" err="1"/>
              <a:t>cityVal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- 1][j- 1];</a:t>
            </a:r>
          </a:p>
          <a:p>
            <a:pPr marL="0" indent="0">
              <a:buNone/>
            </a:pPr>
            <a:r>
              <a:rPr lang="en-US" altLang="ko-KR" sz="1600" dirty="0"/>
              <a:t>        } </a:t>
            </a:r>
          </a:p>
          <a:p>
            <a:pPr marL="0" indent="0">
              <a:buNone/>
            </a:pPr>
            <a:r>
              <a:rPr lang="en-US" altLang="ko-KR" sz="1600" dirty="0"/>
              <a:t>    }.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AA94603-F926-F494-DEA5-65EE07D76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41123"/>
          </a:xfrm>
        </p:spPr>
        <p:txBody>
          <a:bodyPr anchor="ctr">
            <a:norm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i,j</a:t>
            </a:r>
            <a:r>
              <a:rPr lang="en-US" altLang="ko-KR" dirty="0"/>
              <a:t>) </a:t>
            </a:r>
            <a:r>
              <a:rPr lang="ko-KR" altLang="en-US" dirty="0"/>
              <a:t>부터 </a:t>
            </a:r>
            <a:r>
              <a:rPr lang="en-US" altLang="ko-KR" dirty="0"/>
              <a:t>(</a:t>
            </a:r>
            <a:r>
              <a:rPr lang="en-US" altLang="ko-KR" dirty="0" err="1"/>
              <a:t>k,l</a:t>
            </a:r>
            <a:r>
              <a:rPr lang="en-US" altLang="ko-KR" dirty="0"/>
              <a:t>)</a:t>
            </a:r>
            <a:r>
              <a:rPr lang="ko-KR" altLang="en-US" dirty="0"/>
              <a:t>까지의 땅 가치 구하기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92BF9DD-2FE2-4D5E-8DD4-7701CCEAA5D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600" dirty="0"/>
              <a:t>int </a:t>
            </a:r>
            <a:r>
              <a:rPr lang="en-US" altLang="ko-KR" sz="1600" dirty="0" err="1"/>
              <a:t>partialSum</a:t>
            </a:r>
            <a:r>
              <a:rPr lang="en-US" altLang="ko-KR" sz="1600" dirty="0"/>
              <a:t>(int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, int j, int k, int l, int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[][500]) {</a:t>
            </a:r>
          </a:p>
          <a:p>
            <a:pPr marL="0" indent="0">
              <a:buNone/>
            </a:pPr>
            <a:r>
              <a:rPr lang="en-US" altLang="ko-KR" sz="1600" dirty="0"/>
              <a:t>    int result =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[k][l];</a:t>
            </a:r>
          </a:p>
          <a:p>
            <a:pPr marL="0" indent="0">
              <a:buNone/>
            </a:pPr>
            <a:r>
              <a:rPr lang="en-US" altLang="ko-KR" sz="1600" dirty="0"/>
              <a:t>    if (j &gt; 0)</a:t>
            </a:r>
          </a:p>
          <a:p>
            <a:pPr marL="0" indent="0">
              <a:buNone/>
            </a:pPr>
            <a:r>
              <a:rPr lang="en-US" altLang="ko-KR" sz="1600" dirty="0"/>
              <a:t>        result -=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[k][j - 1];</a:t>
            </a:r>
          </a:p>
          <a:p>
            <a:pPr marL="0" indent="0">
              <a:buNone/>
            </a:pPr>
            <a:r>
              <a:rPr lang="en-US" altLang="ko-KR" sz="1600" dirty="0"/>
              <a:t>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&gt; 0)</a:t>
            </a:r>
          </a:p>
          <a:p>
            <a:pPr marL="0" indent="0">
              <a:buNone/>
            </a:pPr>
            <a:r>
              <a:rPr lang="en-US" altLang="ko-KR" sz="1600" dirty="0"/>
              <a:t>        result -=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- 1][l];</a:t>
            </a:r>
          </a:p>
          <a:p>
            <a:pPr marL="0" indent="0">
              <a:buNone/>
            </a:pPr>
            <a:r>
              <a:rPr lang="en-US" altLang="ko-KR" sz="1600" dirty="0"/>
              <a:t>    if 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&gt; 0 &amp;&amp; j &gt; 0)</a:t>
            </a:r>
          </a:p>
          <a:p>
            <a:pPr marL="0" indent="0">
              <a:buNone/>
            </a:pPr>
            <a:r>
              <a:rPr lang="en-US" altLang="ko-KR" sz="1600" dirty="0"/>
              <a:t>        result += </a:t>
            </a:r>
            <a:r>
              <a:rPr lang="en-US" altLang="ko-KR" sz="1600" dirty="0" err="1"/>
              <a:t>arr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- 1][j - 1];</a:t>
            </a:r>
          </a:p>
          <a:p>
            <a:pPr marL="0" indent="0">
              <a:buNone/>
            </a:pPr>
            <a:r>
              <a:rPr lang="en-US" altLang="ko-KR" sz="1600" dirty="0"/>
              <a:t>    </a:t>
            </a:r>
          </a:p>
          <a:p>
            <a:pPr marL="0" indent="0">
              <a:buNone/>
            </a:pPr>
            <a:r>
              <a:rPr lang="en-US" altLang="ko-KR" sz="1600" dirty="0"/>
              <a:t>    return result;</a:t>
            </a:r>
          </a:p>
          <a:p>
            <a:pPr marL="0" indent="0">
              <a:buNone/>
            </a:pPr>
            <a:r>
              <a:rPr lang="en-US" altLang="ko-KR" sz="1600" dirty="0"/>
              <a:t>}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639788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6B5240-4569-C8A1-DF9D-E654536B8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 err="1"/>
              <a:t>클리크</a:t>
            </a:r>
            <a:r>
              <a:rPr lang="ko-KR" altLang="en-US" dirty="0"/>
              <a:t> 조절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E153C2-E5E3-CD24-5543-B5E48E47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- </a:t>
            </a:r>
            <a:r>
              <a:rPr lang="ko-KR" altLang="en-US" sz="1600" b="0" dirty="0"/>
              <a:t>정렬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77694F-9E27-D5E4-FEED-EF464079C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문제 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https://www.acmicpc.net/problem/33884 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5452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204AB0-5CC8-E70E-E871-B95C69887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FB43B-9ED1-D9DB-F6F0-70BF7FEDA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1. </a:t>
            </a:r>
            <a:r>
              <a:rPr lang="ko-KR" altLang="en-US" dirty="0" err="1"/>
              <a:t>클리크</a:t>
            </a:r>
            <a:r>
              <a:rPr lang="ko-KR" altLang="en-US" dirty="0"/>
              <a:t> 조절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F013AA-0983-C9A9-3FA8-9E6B4FF16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a, b, c, d, … </a:t>
            </a:r>
            <a:r>
              <a:rPr lang="ko-KR" altLang="en-US" sz="2000" dirty="0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정렬하는 것과 </a:t>
            </a:r>
            <a:r>
              <a:rPr lang="en-US" altLang="ko-KR" sz="2000" dirty="0"/>
              <a:t>a + x, b + x, c + x, d+ x,… </a:t>
            </a:r>
            <a:r>
              <a:rPr lang="ko-KR" altLang="en-US" sz="2000" dirty="0"/>
              <a:t>보면</a:t>
            </a:r>
            <a:r>
              <a:rPr lang="en-US" altLang="ko-KR" sz="2000" dirty="0"/>
              <a:t>, </a:t>
            </a:r>
            <a:r>
              <a:rPr lang="ko-KR" altLang="en-US" sz="2000" dirty="0"/>
              <a:t>모든 원소에 같은 값을 더한 것이기에</a:t>
            </a:r>
            <a:r>
              <a:rPr lang="en-US" altLang="ko-KR" sz="2000" dirty="0"/>
              <a:t>, </a:t>
            </a:r>
            <a:r>
              <a:rPr lang="ko-KR" altLang="en-US" sz="2000" dirty="0"/>
              <a:t>원소들 간의 크기 관계가 변하지 않으니까 정렬했을 때 순서는 똑같다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  <a:p>
            <a:r>
              <a:rPr lang="ko-KR" altLang="en-US" sz="2000" dirty="0"/>
              <a:t> 첫 번째 사격 훈련에서 발사한 총알이 표적지에 꽂힌 위치와 두 번째 사격 훈련에서 발사한 총알이 표적지에 꽂힌 위치를 배열로 각각 입력 받아</a:t>
            </a:r>
            <a:r>
              <a:rPr lang="en-US" altLang="ko-KR" sz="2000" dirty="0"/>
              <a:t>, </a:t>
            </a:r>
            <a:r>
              <a:rPr lang="ko-KR" altLang="en-US" sz="2000" dirty="0"/>
              <a:t>정렬한 뒤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앞 </a:t>
            </a:r>
            <a:r>
              <a:rPr lang="en-US" altLang="ko-KR" sz="2000" dirty="0"/>
              <a:t>(</a:t>
            </a:r>
            <a:r>
              <a:rPr lang="ko-KR" altLang="en-US" sz="2000" dirty="0"/>
              <a:t>또는 뒤</a:t>
            </a:r>
            <a:r>
              <a:rPr lang="en-US" altLang="ko-KR" sz="2000" dirty="0"/>
              <a:t>)</a:t>
            </a:r>
            <a:r>
              <a:rPr lang="ko-KR" altLang="en-US" sz="2000" dirty="0"/>
              <a:t>의 값을 비교하여 답을 출력</a:t>
            </a:r>
          </a:p>
        </p:txBody>
      </p:sp>
    </p:spTree>
    <p:extLst>
      <p:ext uri="{BB962C8B-B14F-4D97-AF65-F5344CB8AC3E}">
        <p14:creationId xmlns:p14="http://schemas.microsoft.com/office/powerpoint/2010/main" val="2521848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51FEB-85A1-4C9E-1802-4641267AE1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4060B-5218-15AD-1C13-A73D033DF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 err="1"/>
              <a:t>세과영엔</a:t>
            </a:r>
            <a:r>
              <a:rPr lang="ko-KR" altLang="en-US" dirty="0"/>
              <a:t> 슬픈 전설이 있어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9F713B-52A3-F792-7555-4CC5AF097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92666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그리디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정렬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수학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F3F41-F54A-0587-5F29-CADE6138F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링크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https://www.acmicpc.net/problem/30504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675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15DC7-6C92-C548-1D25-0AF6C1881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CDF01-1794-E3F1-7ABE-7B3F0B72F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2. </a:t>
            </a:r>
            <a:r>
              <a:rPr lang="ko-KR" altLang="en-US" dirty="0" err="1"/>
              <a:t>세과영엔</a:t>
            </a:r>
            <a:r>
              <a:rPr lang="ko-KR" altLang="en-US" dirty="0"/>
              <a:t> 슬픈 전설이 있어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FDA241-B6EF-FF2A-83AD-276958369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세종이가 받아야 하는 돈을 </a:t>
            </a:r>
            <a:r>
              <a:rPr lang="en-US" altLang="ko-KR" sz="2000" dirty="0"/>
              <a:t>A, </a:t>
            </a:r>
            <a:r>
              <a:rPr lang="ko-KR" altLang="en-US" sz="2000" dirty="0"/>
              <a:t>영재가 줄 수 있는 돈은 </a:t>
            </a:r>
            <a:r>
              <a:rPr lang="en-US" altLang="ko-KR" sz="2000" dirty="0"/>
              <a:t>B</a:t>
            </a:r>
            <a:r>
              <a:rPr lang="ko-KR" altLang="en-US" sz="2000" dirty="0"/>
              <a:t>라고 하면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r>
              <a:rPr lang="en-US" altLang="ko-KR" sz="2000" dirty="0"/>
              <a:t>A </a:t>
            </a:r>
            <a:r>
              <a:rPr lang="ko-KR" altLang="en-US" sz="2000" dirty="0"/>
              <a:t>≤</a:t>
            </a:r>
            <a:r>
              <a:rPr lang="en-US" altLang="ko-KR" sz="2000" dirty="0"/>
              <a:t> B</a:t>
            </a:r>
            <a:r>
              <a:rPr lang="ko-KR" altLang="en-US" sz="2000" dirty="0"/>
              <a:t>를 항상 만족시킬 수 있도록 </a:t>
            </a:r>
            <a:r>
              <a:rPr lang="en-US" altLang="ko-KR" sz="2000" dirty="0"/>
              <a:t>B</a:t>
            </a:r>
            <a:r>
              <a:rPr lang="ko-KR" altLang="en-US" sz="2000" dirty="0"/>
              <a:t>를 </a:t>
            </a:r>
            <a:r>
              <a:rPr lang="en-US" altLang="ko-KR" sz="2000" dirty="0"/>
              <a:t>A</a:t>
            </a:r>
            <a:r>
              <a:rPr lang="ko-KR" altLang="en-US" sz="2000" dirty="0"/>
              <a:t>와</a:t>
            </a:r>
            <a:r>
              <a:rPr lang="en-US" altLang="ko-KR" sz="2000" dirty="0"/>
              <a:t> </a:t>
            </a:r>
            <a:r>
              <a:rPr lang="ko-KR" altLang="en-US" sz="2000" dirty="0"/>
              <a:t>매칭시켜야 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가장 간단한 방법은 이 조건을 만족하려면</a:t>
            </a:r>
            <a:r>
              <a:rPr lang="en-US" altLang="ko-KR" sz="2000" dirty="0"/>
              <a:t>, </a:t>
            </a:r>
            <a:r>
              <a:rPr lang="ko-KR" altLang="en-US" sz="2000" dirty="0"/>
              <a:t>작은 </a:t>
            </a:r>
            <a:r>
              <a:rPr lang="en-US" altLang="ko-KR" sz="2000" dirty="0"/>
              <a:t>A</a:t>
            </a:r>
            <a:r>
              <a:rPr lang="ko-KR" altLang="en-US" sz="2000" dirty="0"/>
              <a:t>에는 작은 </a:t>
            </a:r>
            <a:r>
              <a:rPr lang="en-US" altLang="ko-KR" sz="2000" dirty="0"/>
              <a:t>B, </a:t>
            </a:r>
            <a:r>
              <a:rPr lang="ko-KR" altLang="en-US" sz="2000" dirty="0"/>
              <a:t>큰 </a:t>
            </a:r>
            <a:r>
              <a:rPr lang="en-US" altLang="ko-KR" sz="2000" dirty="0"/>
              <a:t>A</a:t>
            </a:r>
            <a:r>
              <a:rPr lang="ko-KR" altLang="en-US" sz="2000" dirty="0"/>
              <a:t>에는 큰 </a:t>
            </a:r>
            <a:r>
              <a:rPr lang="en-US" altLang="ko-KR" sz="2000" dirty="0"/>
              <a:t>B</a:t>
            </a:r>
            <a:r>
              <a:rPr lang="ko-KR" altLang="en-US" sz="2000" dirty="0"/>
              <a:t>를 배정하는 방법이다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위 방법을 구현하려면 모든 </a:t>
            </a:r>
            <a:r>
              <a:rPr lang="en-US" altLang="ko-KR" sz="2000" dirty="0"/>
              <a:t>A</a:t>
            </a:r>
            <a:r>
              <a:rPr lang="ko-KR" altLang="en-US" sz="2000" dirty="0"/>
              <a:t>와 모든 </a:t>
            </a:r>
            <a:r>
              <a:rPr lang="en-US" altLang="ko-KR" sz="2000" dirty="0"/>
              <a:t>B</a:t>
            </a:r>
            <a:r>
              <a:rPr lang="ko-KR" altLang="en-US" sz="2000" dirty="0"/>
              <a:t>를 각각 오름차순 정렬 후</a:t>
            </a:r>
            <a:r>
              <a:rPr lang="en-US" altLang="ko-KR" sz="2000" dirty="0"/>
              <a:t>, </a:t>
            </a:r>
            <a:r>
              <a:rPr lang="ko-KR" altLang="en-US" sz="2000" dirty="0"/>
              <a:t>일일이 비교해가며 대응되는 위치에 </a:t>
            </a:r>
            <a:r>
              <a:rPr lang="en-US" altLang="ko-KR" sz="2000" dirty="0"/>
              <a:t>A </a:t>
            </a:r>
            <a:r>
              <a:rPr lang="ko-KR" altLang="en-US" sz="2000" dirty="0"/>
              <a:t>≤</a:t>
            </a:r>
            <a:r>
              <a:rPr lang="en-US" altLang="ko-KR" sz="2000" dirty="0"/>
              <a:t> B</a:t>
            </a:r>
            <a:r>
              <a:rPr lang="ko-KR" altLang="en-US" sz="2000" dirty="0"/>
              <a:t>인지 확인하면 된다</a:t>
            </a:r>
            <a:r>
              <a:rPr lang="en-US" altLang="ko-KR" sz="2000" dirty="0"/>
              <a:t>.</a:t>
            </a:r>
          </a:p>
          <a:p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만약 한 번이라도 </a:t>
            </a:r>
            <a:r>
              <a:rPr lang="en-US" altLang="ko-KR" sz="2000" dirty="0"/>
              <a:t>B &lt; A</a:t>
            </a:r>
            <a:r>
              <a:rPr lang="ko-KR" altLang="en-US" sz="2000" dirty="0"/>
              <a:t>라면 불가능하므로 </a:t>
            </a:r>
            <a:r>
              <a:rPr lang="en-US" altLang="ko-KR" sz="2000" dirty="0"/>
              <a:t>-1</a:t>
            </a:r>
            <a:r>
              <a:rPr lang="ko-KR" altLang="en-US" sz="2000" dirty="0"/>
              <a:t>을 출력한다</a:t>
            </a:r>
            <a:r>
              <a:rPr lang="en-US" altLang="ko-KR" sz="2000" dirty="0"/>
              <a:t>.</a:t>
            </a:r>
          </a:p>
          <a:p>
            <a:r>
              <a:rPr lang="en-US" altLang="ko-KR" sz="2000" dirty="0"/>
              <a:t>B &lt; A </a:t>
            </a:r>
            <a:r>
              <a:rPr lang="ko-KR" altLang="en-US" sz="2000" dirty="0"/>
              <a:t>인 경우가 나타난다면</a:t>
            </a:r>
            <a:r>
              <a:rPr lang="en-US" altLang="ko-KR" sz="2000" dirty="0"/>
              <a:t>, </a:t>
            </a:r>
            <a:r>
              <a:rPr lang="ko-KR" altLang="en-US" sz="2000" dirty="0"/>
              <a:t>현재 </a:t>
            </a:r>
            <a:r>
              <a:rPr lang="en-US" altLang="ko-KR" sz="2000" dirty="0"/>
              <a:t>A</a:t>
            </a:r>
            <a:r>
              <a:rPr lang="ko-KR" altLang="en-US" sz="2000" dirty="0"/>
              <a:t>로 값을 수 있는 날이 없다는 의미이다</a:t>
            </a:r>
            <a:r>
              <a:rPr lang="en-US" altLang="ko-KR" sz="2000" dirty="0"/>
              <a:t>. </a:t>
            </a:r>
            <a:r>
              <a:rPr lang="ko-KR" altLang="en-US" sz="2000" dirty="0"/>
              <a:t>즉 분노를 피해 빚을 갚는 방법이 없다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8440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33BF0-3E97-8A0D-85D6-530439A46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754FE8-9EDE-C029-6089-B874E1140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>
              <a:lnSpc>
                <a:spcPct val="100000"/>
              </a:lnSpc>
            </a:pPr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수열 걷기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BDAE9C-7612-95F0-C3A9-3455A0090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823912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그리디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구현</a:t>
            </a:r>
            <a:endParaRPr lang="en-US" altLang="ko-KR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9BB953-E497-5B53-80B4-06230752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https://www.acmicpc.net/problem/4929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2427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5940D-D255-ACB4-322E-D5556451B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6F1454-6E5B-97D1-7785-5AEE72404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3. </a:t>
            </a:r>
            <a:r>
              <a:rPr lang="ko-KR" altLang="en-US" dirty="0"/>
              <a:t>수열 걷기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71A1ED-4FB4-7281-FA1C-F4FB38BA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각 교차점 기준으로 수열을 나눌 수 있다</a:t>
            </a:r>
            <a:r>
              <a:rPr lang="en-US" altLang="ko-KR" sz="2000" dirty="0"/>
              <a:t>. </a:t>
            </a:r>
            <a:r>
              <a:rPr lang="ko-KR" altLang="en-US" sz="2000" dirty="0"/>
              <a:t>이때 각 수열은 같은 개수의 교차점을 가지고 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교차점이 총 </a:t>
            </a:r>
            <a:r>
              <a:rPr lang="en-US" altLang="ko-KR" sz="2000" dirty="0"/>
              <a:t>n</a:t>
            </a:r>
            <a:r>
              <a:rPr lang="ko-KR" altLang="en-US" sz="2000" dirty="0"/>
              <a:t>개가 있으면 각 수열을 </a:t>
            </a:r>
            <a:r>
              <a:rPr lang="en-US" altLang="ko-KR" sz="2000" dirty="0"/>
              <a:t>n + 1</a:t>
            </a:r>
            <a:r>
              <a:rPr lang="ko-KR" altLang="en-US" sz="2000" dirty="0"/>
              <a:t>개의 부분 수열로 나눌 수 있다 </a:t>
            </a:r>
            <a:r>
              <a:rPr lang="en-US" altLang="ko-KR" sz="2000" dirty="0"/>
              <a:t>(</a:t>
            </a:r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각 부분 수열의 길이는 상이할 수 있다</a:t>
            </a:r>
            <a:r>
              <a:rPr lang="en-US" altLang="ko-KR" sz="2000" dirty="0"/>
              <a:t>!)</a:t>
            </a:r>
          </a:p>
          <a:p>
            <a:r>
              <a:rPr lang="ko-KR" altLang="en-US" sz="2000" dirty="0"/>
              <a:t>이때</a:t>
            </a:r>
            <a:r>
              <a:rPr lang="en-US" altLang="ko-KR" sz="2000" dirty="0"/>
              <a:t>, </a:t>
            </a:r>
            <a:r>
              <a:rPr lang="ko-KR" altLang="en-US" sz="2000" dirty="0"/>
              <a:t>각 교차점에서 어느 길을 갈 지 고를 수 있으므로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다음 교차점까지 가장 많은 점수를 받을 수 있는 길을 교차점에서 선택하면 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가장 간단한 방법은</a:t>
            </a:r>
            <a:r>
              <a:rPr lang="en-US" altLang="ko-KR" sz="2000" dirty="0"/>
              <a:t>, </a:t>
            </a:r>
            <a:r>
              <a:rPr lang="ko-KR" altLang="en-US" sz="2000" dirty="0"/>
              <a:t>각 부분 수열의 합을 구한 뒤</a:t>
            </a:r>
            <a:r>
              <a:rPr lang="en-US" altLang="ko-KR" sz="2000" dirty="0"/>
              <a:t>, </a:t>
            </a:r>
            <a:r>
              <a:rPr lang="ko-KR" altLang="en-US" sz="2000" dirty="0"/>
              <a:t>각 구간에서의 총합이 가장 큰 수를 계속 골라 최종 답변에 더하면 된다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5657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9108D-FB77-1877-E2FA-5532F6894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B5F431-D16D-FDEA-7B25-378F0E84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ko-KR" altLang="en-US" sz="4900" dirty="0"/>
              <a:t>문제 </a:t>
            </a:r>
            <a:r>
              <a:rPr lang="en-US" altLang="ko-KR" sz="4900" dirty="0"/>
              <a:t>4. </a:t>
            </a:r>
            <a:r>
              <a:rPr lang="ko-KR" altLang="en-US" sz="4000" dirty="0"/>
              <a:t>이브</a:t>
            </a:r>
            <a:r>
              <a:rPr lang="en-US" altLang="ko-KR" sz="4000" dirty="0"/>
              <a:t>, </a:t>
            </a:r>
            <a:r>
              <a:rPr lang="ko-KR" altLang="en-US" sz="4000" dirty="0" err="1"/>
              <a:t>프시케</a:t>
            </a:r>
            <a:r>
              <a:rPr lang="ko-KR" altLang="en-US" sz="4000" dirty="0"/>
              <a:t> 그리고 푸른 </a:t>
            </a:r>
            <a:r>
              <a:rPr lang="en-US" altLang="ko-KR" sz="4000" dirty="0"/>
              <a:t>MEX</a:t>
            </a:r>
            <a:r>
              <a:rPr lang="ko-KR" altLang="en-US" sz="4000" dirty="0"/>
              <a:t>의 아내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9996E4-1995-42E6-F9BE-0B9E4D040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10515600" cy="1158290"/>
          </a:xfrm>
        </p:spPr>
        <p:txBody>
          <a:bodyPr anchor="ctr">
            <a:normAutofit/>
          </a:bodyPr>
          <a:lstStyle/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수학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/>
              <a:t>에드 혹</a:t>
            </a:r>
            <a:endParaRPr lang="en-US" altLang="ko-KR" sz="1600" b="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ko-KR" altLang="en-US" sz="1600" b="0" dirty="0" err="1"/>
              <a:t>조합론</a:t>
            </a:r>
            <a:endParaRPr lang="ko-KR" altLang="en-US" sz="1600" b="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B73344-BD84-9E22-7472-5BCE5AAE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10515600" cy="3684588"/>
          </a:xfrm>
        </p:spPr>
        <p:txBody>
          <a:bodyPr anchor="t"/>
          <a:lstStyle/>
          <a:p>
            <a:pPr marL="0" indent="0">
              <a:lnSpc>
                <a:spcPct val="100000"/>
              </a:lnSpc>
              <a:buNone/>
            </a:pP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https://www.acmicpc.net/problem/28250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처음 푼 사람</a:t>
            </a:r>
            <a:r>
              <a:rPr lang="en-US" altLang="ko-KR" dirty="0"/>
              <a:t>: 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가장 빠른 풀이를 한 사람</a:t>
            </a:r>
            <a:r>
              <a:rPr lang="en-US" altLang="ko-KR" dirty="0"/>
              <a:t>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5700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4BFC-BC4A-949A-806E-589012E98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697EC-DBFB-73BA-26D6-20C86D481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 </a:t>
            </a:r>
            <a:r>
              <a:rPr lang="en-US" altLang="ko-KR" dirty="0"/>
              <a:t>4. </a:t>
            </a:r>
            <a:r>
              <a:rPr lang="ko-KR" altLang="en-US" sz="3600" dirty="0"/>
              <a:t>이브</a:t>
            </a:r>
            <a:r>
              <a:rPr lang="en-US" altLang="ko-KR" sz="3600" dirty="0"/>
              <a:t>, </a:t>
            </a:r>
            <a:r>
              <a:rPr lang="ko-KR" altLang="en-US" sz="3600" dirty="0" err="1"/>
              <a:t>프시케</a:t>
            </a:r>
            <a:r>
              <a:rPr lang="ko-KR" altLang="en-US" sz="3600" dirty="0"/>
              <a:t> 그리고 푸른 </a:t>
            </a:r>
            <a:r>
              <a:rPr lang="en-US" altLang="ko-KR" sz="3600" dirty="0"/>
              <a:t>MEX</a:t>
            </a:r>
            <a:r>
              <a:rPr lang="ko-KR" altLang="en-US" sz="3600" dirty="0"/>
              <a:t>의 아내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D0BE6E-A8C4-C1BB-9621-0FB62372B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정의에 의해 다음을 알 수 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sz="2800" dirty="0" err="1"/>
              <a:t>mex</a:t>
            </a:r>
            <a:r>
              <a:rPr lang="en-US" altLang="ko-KR" sz="2800" dirty="0"/>
              <a:t>{0,0} == 1</a:t>
            </a:r>
          </a:p>
          <a:p>
            <a:pPr lvl="1"/>
            <a:r>
              <a:rPr lang="en-US" altLang="ko-KR" sz="2800" dirty="0" err="1"/>
              <a:t>mex</a:t>
            </a:r>
            <a:r>
              <a:rPr lang="en-US" altLang="ko-KR" sz="2800" dirty="0"/>
              <a:t>{0,1} == 2</a:t>
            </a:r>
          </a:p>
          <a:p>
            <a:pPr lvl="1"/>
            <a:r>
              <a:rPr lang="en-US" altLang="ko-KR" sz="2800" dirty="0" err="1"/>
              <a:t>mex</a:t>
            </a:r>
            <a:r>
              <a:rPr lang="en-US" altLang="ko-KR" sz="2800" dirty="0"/>
              <a:t>{0,x} == 1 (x &gt;1),</a:t>
            </a:r>
          </a:p>
          <a:p>
            <a:pPr lvl="1"/>
            <a:r>
              <a:rPr lang="en-US" altLang="ko-KR" sz="2800" dirty="0" err="1"/>
              <a:t>mex</a:t>
            </a:r>
            <a:r>
              <a:rPr lang="en-US" altLang="ko-KR" sz="2800" dirty="0"/>
              <a:t>{1,x} == 0 (x &gt; 0),  </a:t>
            </a:r>
          </a:p>
          <a:p>
            <a:r>
              <a:rPr lang="ko-KR" altLang="en-US" dirty="0"/>
              <a:t>즉 수열의 </a:t>
            </a:r>
            <a:r>
              <a:rPr lang="en-US" altLang="ko-KR" dirty="0"/>
              <a:t>0, 1, n (n</a:t>
            </a:r>
            <a:r>
              <a:rPr lang="ko-KR" altLang="en-US" dirty="0"/>
              <a:t>은 </a:t>
            </a:r>
            <a:r>
              <a:rPr lang="en-US" altLang="ko-KR" dirty="0"/>
              <a:t>1, 0 </a:t>
            </a:r>
            <a:r>
              <a:rPr lang="ko-KR" altLang="en-US" dirty="0"/>
              <a:t>아닌 정수</a:t>
            </a:r>
            <a:r>
              <a:rPr lang="en-US" altLang="ko-KR" dirty="0"/>
              <a:t>)</a:t>
            </a:r>
            <a:r>
              <a:rPr lang="ko-KR" altLang="en-US" dirty="0"/>
              <a:t>의 개수를 각각 확인하고</a:t>
            </a:r>
            <a:r>
              <a:rPr lang="en-US" altLang="ko-KR" dirty="0"/>
              <a:t>, </a:t>
            </a:r>
            <a:r>
              <a:rPr lang="en-US" altLang="ko-KR" dirty="0" err="1"/>
              <a:t>mex</a:t>
            </a:r>
            <a:r>
              <a:rPr lang="en-US" altLang="ko-KR" dirty="0"/>
              <a:t> </a:t>
            </a:r>
            <a:r>
              <a:rPr lang="ko-KR" altLang="en-US" dirty="0"/>
              <a:t>값이 </a:t>
            </a:r>
            <a:r>
              <a:rPr lang="en-US" altLang="ko-KR" dirty="0"/>
              <a:t>1</a:t>
            </a:r>
            <a:r>
              <a:rPr lang="ko-KR" altLang="en-US" dirty="0"/>
              <a:t>인 경우와 </a:t>
            </a:r>
            <a:r>
              <a:rPr lang="en-US" altLang="ko-KR" dirty="0"/>
              <a:t>2</a:t>
            </a:r>
            <a:r>
              <a:rPr lang="ko-KR" altLang="en-US" dirty="0"/>
              <a:t>인 경우를 조합식을 활용해 구하면 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2819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1507</Words>
  <Application>Microsoft Office PowerPoint</Application>
  <PresentationFormat>와이드스크린</PresentationFormat>
  <Paragraphs>161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2" baseType="lpstr">
      <vt:lpstr>맑은 고딕</vt:lpstr>
      <vt:lpstr>Arial</vt:lpstr>
      <vt:lpstr>Cambria Math</vt:lpstr>
      <vt:lpstr>Office 테마</vt:lpstr>
      <vt:lpstr>20250919 ICTS 미니 대회</vt:lpstr>
      <vt:lpstr>문제 1. 클리크 조절</vt:lpstr>
      <vt:lpstr>문제 1. 클리크 조절</vt:lpstr>
      <vt:lpstr>문제 2. 세과영엔 슬픈 전설이 있어</vt:lpstr>
      <vt:lpstr>문제 2. 세과영엔 슬픈 전설이 있어</vt:lpstr>
      <vt:lpstr>문제 3. 수열 걷기 </vt:lpstr>
      <vt:lpstr>문제 3. 수열 걷기 </vt:lpstr>
      <vt:lpstr>문제 4. 이브, 프시케 그리고 푸른 MEX의 아내</vt:lpstr>
      <vt:lpstr>문제 4. 이브, 프시케 그리고 푸른 MEX의 아내</vt:lpstr>
      <vt:lpstr>문제 5. 택배</vt:lpstr>
      <vt:lpstr>문제 5. 택배</vt:lpstr>
      <vt:lpstr>문제 5. 택배</vt:lpstr>
      <vt:lpstr>문제 6. 엉성한 도토리 분류기</vt:lpstr>
      <vt:lpstr>문제 6. 엉성한 도토리 분류기</vt:lpstr>
      <vt:lpstr>문제 6. 엉성한 도토리 분류기</vt:lpstr>
      <vt:lpstr>문제 7. 임스의 땅따먹기</vt:lpstr>
      <vt:lpstr>문제 7. 임스의 땅따먹기</vt:lpstr>
      <vt:lpstr>문제 7. 임스의 땅따먹기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이태규</dc:creator>
  <cp:lastModifiedBy>이태규</cp:lastModifiedBy>
  <cp:revision>115</cp:revision>
  <dcterms:created xsi:type="dcterms:W3CDTF">2025-09-03T05:13:05Z</dcterms:created>
  <dcterms:modified xsi:type="dcterms:W3CDTF">2025-09-21T06:26:44Z</dcterms:modified>
</cp:coreProperties>
</file>