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3" r:id="rId4"/>
    <p:sldId id="259" r:id="rId5"/>
    <p:sldId id="262" r:id="rId6"/>
    <p:sldId id="261" r:id="rId7"/>
    <p:sldId id="264" r:id="rId8"/>
    <p:sldId id="258" r:id="rId9"/>
    <p:sldId id="265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AC852-3943-4D51-80F6-C4AAF313C63C}" type="datetimeFigureOut">
              <a:rPr lang="ko-KR" altLang="en-US" smtClean="0"/>
              <a:t>2025-09-13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BDA249-7C39-4352-9E45-C2A700C6EF1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6437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C91600-1290-79B0-79CC-7E2CFBA37A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88C8A10-28B2-6B33-723A-C8228B0D4C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DFAC2E-4229-0574-0B42-75CD03D4B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42074-AB8A-4DE3-842B-2B238FAEC81C}" type="datetimeFigureOut">
              <a:rPr lang="ko-KR" altLang="en-US" smtClean="0"/>
              <a:t>2025-09-13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D549B39-723D-8DC0-4E9D-EFFAF1E20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783DE1-650A-36F6-6C03-CDFDC6EBA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62FF6-2C55-4862-AAF2-0B53C5D9B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68124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F54073-27B2-5F4F-4C1D-A5359877A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74B4666-EB99-D106-12F4-BF4B4617F5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7002B9-6BF5-17F8-BCB8-D18910981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42074-AB8A-4DE3-842B-2B238FAEC81C}" type="datetimeFigureOut">
              <a:rPr lang="ko-KR" altLang="en-US" smtClean="0"/>
              <a:t>2025-09-13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4B879F-6566-0BDF-0D4B-5C3BC2E31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6FD1B1-B85D-94DF-6190-5EDF3B0FE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62FF6-2C55-4862-AAF2-0B53C5D9B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556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33C1A51-AA07-93A1-B2BA-1AE95DD7E6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4E7333-0723-2509-4B18-0ED9653EDA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EEE390-8EFE-325F-4E92-34B63FFE9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42074-AB8A-4DE3-842B-2B238FAEC81C}" type="datetimeFigureOut">
              <a:rPr lang="ko-KR" altLang="en-US" smtClean="0"/>
              <a:t>2025-09-13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E0D9B9-17B9-3E9A-ECC0-B8B8C280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7722C0-040D-30ED-49D5-D39296C3A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62FF6-2C55-4862-AAF2-0B53C5D9B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51772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49DE04-2E55-0B3E-F3C6-D33158984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992656D-974E-264F-566D-87DD7CA1F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808C91-5F7C-2B73-5157-2DFEE482E2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42074-AB8A-4DE3-842B-2B238FAEC81C}" type="datetimeFigureOut">
              <a:rPr lang="ko-KR" altLang="en-US" smtClean="0"/>
              <a:t>2025-09-13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5BBA6AD-96B7-F377-55EF-A2DBD7727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7D60F2-8AD5-06E6-9767-27C8FCBC9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62FF6-2C55-4862-AAF2-0B53C5D9B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1606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0E23D1-089F-9926-9265-0A911F9AB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D3E1A64-96C0-855D-2661-A0FEFF3696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6EFFDC-E59A-31C5-809B-72C1D2CD9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42074-AB8A-4DE3-842B-2B238FAEC81C}" type="datetimeFigureOut">
              <a:rPr lang="ko-KR" altLang="en-US" smtClean="0"/>
              <a:t>2025-09-13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99C5ECF-1952-9C24-4222-DE41CC402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B4F296-578E-79BD-2D9B-B6647C8183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62FF6-2C55-4862-AAF2-0B53C5D9B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3888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1285772-9DD8-F373-2D4C-4174C8AA8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5A92EF5-CA5C-79CC-71E3-B68626ED74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F3A2304-0129-4DC7-6BE8-125BB259DA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1789E6-D8EC-7B16-E02C-EFAA587A8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42074-AB8A-4DE3-842B-2B238FAEC81C}" type="datetimeFigureOut">
              <a:rPr lang="ko-KR" altLang="en-US" smtClean="0"/>
              <a:t>2025-09-13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1E5B10E-627D-7A59-3BD4-7B7EDC0FC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D17AE4-CDD5-B47F-CD44-8E54175AF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62FF6-2C55-4862-AAF2-0B53C5D9B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49206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AC1898D-D98F-C86E-2F24-743E8C0565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4AF86ED-8CD1-3ADE-35D1-40DD3646A6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5D91F8E-CCA0-FAAF-6050-57CB6B266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B49BED6-C560-D0B7-3083-9C946B5602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7A4ABFF0-3842-262E-DBE1-C0FDD14E19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29AF9FE-E75B-B59B-771A-C19D60C5E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42074-AB8A-4DE3-842B-2B238FAEC81C}" type="datetimeFigureOut">
              <a:rPr lang="ko-KR" altLang="en-US" smtClean="0"/>
              <a:t>2025-09-13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B830B46-E655-777C-DD63-EC05DC46A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C7D3442-D774-6A4B-962B-F495F8F1F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62FF6-2C55-4862-AAF2-0B53C5D9B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76315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DC544B-5293-1FFF-20E0-3B48D35078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381B5F6-E3E9-B6AA-D3F4-5F44FE374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42074-AB8A-4DE3-842B-2B238FAEC81C}" type="datetimeFigureOut">
              <a:rPr lang="ko-KR" altLang="en-US" smtClean="0"/>
              <a:t>2025-09-13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A63984E-5335-A94F-40FF-B8860ACEE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EB2E13A-C8CB-6C60-82D5-4AB56A8FE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62FF6-2C55-4862-AAF2-0B53C5D9B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4611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AA4128-7C05-07B2-0AB7-F5EA709DB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42074-AB8A-4DE3-842B-2B238FAEC81C}" type="datetimeFigureOut">
              <a:rPr lang="ko-KR" altLang="en-US" smtClean="0"/>
              <a:t>2025-09-13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7D5B2FD-0635-9306-63B7-495C25F42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7B179B-2404-8F11-7315-3856C2D0E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62FF6-2C55-4862-AAF2-0B53C5D9B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255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8B9E0D-A985-199A-30C9-5455E9636E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33E9A32-6091-B4D7-2A95-56593DE1B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0A524D-AFA8-E687-BC6D-E4E1D5B3DE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46CB03-E1F3-3453-4B15-56D3145D2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42074-AB8A-4DE3-842B-2B238FAEC81C}" type="datetimeFigureOut">
              <a:rPr lang="ko-KR" altLang="en-US" smtClean="0"/>
              <a:t>2025-09-13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C1CADDD-B757-E3AD-A0DE-335854488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C44C2ED-274C-A116-62F3-B588989709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62FF6-2C55-4862-AAF2-0B53C5D9B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856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76A49B-7C3A-795A-D97A-F1B0DCBA5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E546C7ED-D1EA-E03C-62E6-5D5322C9347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8C0C8E8-83F5-7D6E-94BF-3A6899179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2B2579B-256E-AA8A-B1F6-C26F3A261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42074-AB8A-4DE3-842B-2B238FAEC81C}" type="datetimeFigureOut">
              <a:rPr lang="ko-KR" altLang="en-US" smtClean="0"/>
              <a:t>2025-09-13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CBC8E4-8FDF-8572-035B-FEA7EA877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DAF9882-077A-CAC2-F083-8E23ABEE8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762FF6-2C55-4862-AAF2-0B53C5D9B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0514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3B036321-93C5-32E8-43F1-95B9D8E48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D93689C-20E1-2835-A92B-5B87C47471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2D60AD-4BEF-863F-CE9F-4A934AA1CC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0F42074-AB8A-4DE3-842B-2B238FAEC81C}" type="datetimeFigureOut">
              <a:rPr lang="ko-KR" altLang="en-US" smtClean="0"/>
              <a:t>2025-09-13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BF470F-2FD6-C59C-DC61-3266505C37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335973C-09A2-0401-1519-0C4272B6D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8762FF6-2C55-4862-AAF2-0B53C5D9BDD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1047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boj.kr/274fa52aecb6428e8fdc743a57c05550" TargetMode="External"/><Relationship Id="rId2" Type="http://schemas.openxmlformats.org/officeDocument/2006/relationships/hyperlink" Target="https://www.acmicpc.net/problem/27433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cmicpc.net/step/20" TargetMode="External"/><Relationship Id="rId2" Type="http://schemas.openxmlformats.org/officeDocument/2006/relationships/hyperlink" Target="https://www.acmicpc.net/step/19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DF43CA-A23F-1B98-C63A-0791B16D14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자구</a:t>
            </a:r>
            <a:r>
              <a:rPr lang="en-US" altLang="ko-KR" dirty="0"/>
              <a:t>&amp;</a:t>
            </a:r>
            <a:r>
              <a:rPr lang="ko-KR" altLang="en-US" dirty="0"/>
              <a:t>알고 스터디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17C2082-1E01-80C1-C0E4-FDA57170887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재귀</a:t>
            </a:r>
            <a:r>
              <a:rPr lang="en-US" altLang="ko-KR" dirty="0"/>
              <a:t>, </a:t>
            </a:r>
            <a:r>
              <a:rPr lang="ko-KR" altLang="en-US" dirty="0"/>
              <a:t>분할정복</a:t>
            </a:r>
          </a:p>
        </p:txBody>
      </p:sp>
    </p:spTree>
    <p:extLst>
      <p:ext uri="{BB962C8B-B14F-4D97-AF65-F5344CB8AC3E}">
        <p14:creationId xmlns:p14="http://schemas.microsoft.com/office/powerpoint/2010/main" val="1390058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170C19-FFC8-3478-8D90-3AE5A75D5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10E2B2-13F6-0454-2B02-713806095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104388"/>
          </a:xfrm>
        </p:spPr>
        <p:txBody>
          <a:bodyPr/>
          <a:lstStyle/>
          <a:p>
            <a:r>
              <a:rPr lang="ko-KR" altLang="en-US" dirty="0"/>
              <a:t>자기 자신을 호출하는 함수</a:t>
            </a:r>
            <a:endParaRPr lang="en-US" altLang="ko-KR" dirty="0"/>
          </a:p>
          <a:p>
            <a:r>
              <a:rPr lang="ko-KR" altLang="en-US" dirty="0"/>
              <a:t>예시</a:t>
            </a:r>
            <a:r>
              <a:rPr lang="en-US" altLang="ko-KR" dirty="0"/>
              <a:t>: </a:t>
            </a:r>
          </a:p>
          <a:p>
            <a:pPr marL="0" indent="0">
              <a:buNone/>
            </a:pP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13379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C51AD3-338F-0E5E-C287-A0491365D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442E3CA-E15E-0DE9-3C98-8C69233AA5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2787" y="2831689"/>
            <a:ext cx="6076336" cy="33452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1. </a:t>
            </a:r>
            <a:r>
              <a:rPr lang="ko-KR" altLang="en-US" sz="2000" dirty="0"/>
              <a:t>학생이 책을 찾음 → 교실에 없어서 옆 반에 부탁  </a:t>
            </a:r>
          </a:p>
          <a:p>
            <a:pPr marL="0" indent="0">
              <a:buNone/>
            </a:pPr>
            <a:r>
              <a:rPr lang="ko-KR" altLang="en-US" sz="2000" dirty="0"/>
              <a:t>    </a:t>
            </a:r>
            <a:r>
              <a:rPr lang="en-US" altLang="ko-KR" sz="2000" dirty="0"/>
              <a:t>2. </a:t>
            </a:r>
            <a:r>
              <a:rPr lang="ko-KR" altLang="en-US" sz="2000" dirty="0"/>
              <a:t>옆 반에 없어서 또 옆 반에 부탁  </a:t>
            </a:r>
          </a:p>
          <a:p>
            <a:pPr marL="0" indent="0">
              <a:buNone/>
            </a:pPr>
            <a:r>
              <a:rPr lang="ko-KR" altLang="en-US" sz="2000" dirty="0"/>
              <a:t>        </a:t>
            </a:r>
            <a:r>
              <a:rPr lang="en-US" altLang="ko-KR" sz="2000" dirty="0"/>
              <a:t>3. </a:t>
            </a:r>
            <a:r>
              <a:rPr lang="ko-KR" altLang="en-US" sz="2000" dirty="0"/>
              <a:t>또 없어서 도서관에 부탁  </a:t>
            </a:r>
          </a:p>
          <a:p>
            <a:pPr marL="0" indent="0">
              <a:buNone/>
            </a:pPr>
            <a:r>
              <a:rPr lang="ko-KR" altLang="en-US" sz="2000" dirty="0"/>
              <a:t>            </a:t>
            </a:r>
            <a:r>
              <a:rPr lang="en-US" altLang="ko-KR" sz="2000" dirty="0"/>
              <a:t>4. </a:t>
            </a:r>
            <a:r>
              <a:rPr lang="ko-KR" altLang="en-US" sz="2000" dirty="0"/>
              <a:t>도서관에 책이 있어서 찾음  </a:t>
            </a:r>
          </a:p>
          <a:p>
            <a:pPr marL="0" indent="0">
              <a:buNone/>
            </a:pPr>
            <a:r>
              <a:rPr lang="ko-KR" altLang="en-US" sz="2000" dirty="0"/>
              <a:t>        → </a:t>
            </a:r>
            <a:r>
              <a:rPr lang="en-US" altLang="ko-KR" sz="2000" dirty="0"/>
              <a:t>3. </a:t>
            </a:r>
            <a:r>
              <a:rPr lang="ko-KR" altLang="en-US" sz="2000" dirty="0"/>
              <a:t>옆 반으로 책 전달  </a:t>
            </a:r>
          </a:p>
          <a:p>
            <a:pPr marL="0" indent="0">
              <a:buNone/>
            </a:pPr>
            <a:r>
              <a:rPr lang="ko-KR" altLang="en-US" sz="2000" dirty="0"/>
              <a:t>    → </a:t>
            </a:r>
            <a:r>
              <a:rPr lang="en-US" altLang="ko-KR" sz="2000" dirty="0"/>
              <a:t>2. </a:t>
            </a:r>
            <a:r>
              <a:rPr lang="ko-KR" altLang="en-US" sz="2000" dirty="0"/>
              <a:t>다시 첫 번째 옆 반으로 전달  </a:t>
            </a:r>
          </a:p>
          <a:p>
            <a:pPr marL="0" indent="0">
              <a:buNone/>
            </a:pPr>
            <a:r>
              <a:rPr lang="ko-KR" altLang="en-US" sz="2000" dirty="0"/>
              <a:t>→ </a:t>
            </a:r>
            <a:r>
              <a:rPr lang="en-US" altLang="ko-KR" sz="2000" dirty="0"/>
              <a:t>1. </a:t>
            </a:r>
            <a:r>
              <a:rPr lang="ko-KR" altLang="en-US" sz="2000" dirty="0"/>
              <a:t>학생이 책을 받음</a:t>
            </a:r>
          </a:p>
          <a:p>
            <a:pPr marL="0" indent="0">
              <a:buNone/>
            </a:pPr>
            <a:endParaRPr lang="ko-KR" altLang="en-US" sz="18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A7C196E-5B12-F54E-C588-7BEACC11624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395088" y="2487561"/>
            <a:ext cx="4639596" cy="400531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ko-KR" sz="2000" dirty="0"/>
              <a:t>string </a:t>
            </a:r>
            <a:r>
              <a:rPr lang="en-US" altLang="ko-KR" sz="2000" dirty="0" err="1"/>
              <a:t>findBook</a:t>
            </a:r>
            <a:r>
              <a:rPr lang="en-US" altLang="ko-KR" sz="2000" dirty="0"/>
              <a:t>(Room current) {</a:t>
            </a:r>
          </a:p>
          <a:p>
            <a:pPr marL="0" indent="0">
              <a:buNone/>
            </a:pPr>
            <a:r>
              <a:rPr lang="en-US" altLang="ko-KR" sz="2000" dirty="0"/>
              <a:t>    // base case: </a:t>
            </a:r>
            <a:r>
              <a:rPr lang="ko-KR" altLang="en-US" sz="2000" dirty="0"/>
              <a:t>책이 있으면 바로 반환</a:t>
            </a:r>
          </a:p>
          <a:p>
            <a:pPr marL="0" indent="0">
              <a:buNone/>
            </a:pPr>
            <a:r>
              <a:rPr lang="ko-KR" altLang="en-US" sz="2000" dirty="0"/>
              <a:t>    </a:t>
            </a:r>
            <a:r>
              <a:rPr lang="en-US" altLang="ko-KR" sz="2000" dirty="0"/>
              <a:t>if (</a:t>
            </a:r>
            <a:r>
              <a:rPr lang="en-US" altLang="ko-KR" sz="2000" dirty="0" err="1"/>
              <a:t>current.hasBook</a:t>
            </a:r>
            <a:r>
              <a:rPr lang="en-US" altLang="ko-KR" sz="2000" dirty="0"/>
              <a:t>())</a:t>
            </a:r>
          </a:p>
          <a:p>
            <a:pPr marL="0" indent="0">
              <a:buNone/>
            </a:pPr>
            <a:r>
              <a:rPr lang="en-US" altLang="ko-KR" sz="2000" dirty="0"/>
              <a:t>        return "</a:t>
            </a:r>
            <a:r>
              <a:rPr lang="ko-KR" altLang="en-US" sz="2000" dirty="0"/>
              <a:t>책 발견</a:t>
            </a:r>
            <a:r>
              <a:rPr lang="en-US" altLang="ko-KR" sz="2000" dirty="0"/>
              <a:t>!";</a:t>
            </a:r>
          </a:p>
          <a:p>
            <a:pPr marL="0" indent="0">
              <a:buNone/>
            </a:pPr>
            <a:r>
              <a:rPr lang="en-US" altLang="ko-KR" sz="2000" dirty="0"/>
              <a:t>    // </a:t>
            </a:r>
            <a:r>
              <a:rPr lang="ko-KR" altLang="en-US" sz="2000" dirty="0"/>
              <a:t>더 이상 옆 방이 없으면 실패</a:t>
            </a:r>
          </a:p>
          <a:p>
            <a:pPr marL="0" indent="0">
              <a:buNone/>
            </a:pPr>
            <a:r>
              <a:rPr lang="ko-KR" altLang="en-US" sz="2000" dirty="0"/>
              <a:t>    </a:t>
            </a:r>
            <a:r>
              <a:rPr lang="en-US" altLang="ko-KR" sz="2000" dirty="0"/>
              <a:t>if (</a:t>
            </a:r>
            <a:r>
              <a:rPr lang="en-US" altLang="ko-KR" sz="2000" dirty="0" err="1"/>
              <a:t>current.nextRoom</a:t>
            </a:r>
            <a:r>
              <a:rPr lang="en-US" altLang="ko-KR" sz="2000" dirty="0"/>
              <a:t> == NULL)</a:t>
            </a:r>
          </a:p>
          <a:p>
            <a:pPr marL="0" indent="0">
              <a:buNone/>
            </a:pPr>
            <a:r>
              <a:rPr lang="en-US" altLang="ko-KR" sz="2000" dirty="0"/>
              <a:t>        return "</a:t>
            </a:r>
            <a:r>
              <a:rPr lang="ko-KR" altLang="en-US" sz="2000" dirty="0"/>
              <a:t>책 없음</a:t>
            </a:r>
            <a:r>
              <a:rPr lang="en-US" altLang="ko-KR" sz="2000" dirty="0"/>
              <a:t>";</a:t>
            </a:r>
          </a:p>
          <a:p>
            <a:pPr marL="0" indent="0">
              <a:buNone/>
            </a:pPr>
            <a:r>
              <a:rPr lang="en-US" altLang="ko-KR" sz="2000" dirty="0"/>
              <a:t>    // </a:t>
            </a:r>
            <a:r>
              <a:rPr lang="ko-KR" altLang="en-US" sz="2000" dirty="0"/>
              <a:t>재귀적으로 옆 방에 부탁</a:t>
            </a:r>
          </a:p>
          <a:p>
            <a:pPr marL="0" indent="0">
              <a:buNone/>
            </a:pPr>
            <a:r>
              <a:rPr lang="ko-KR" altLang="en-US" sz="2000" dirty="0"/>
              <a:t>    </a:t>
            </a:r>
            <a:r>
              <a:rPr lang="en-US" altLang="ko-KR" sz="2000" dirty="0"/>
              <a:t>return </a:t>
            </a:r>
            <a:r>
              <a:rPr lang="en-US" altLang="ko-KR" sz="2000" dirty="0" err="1"/>
              <a:t>findBook</a:t>
            </a:r>
            <a:r>
              <a:rPr lang="en-US" altLang="ko-KR" sz="2000" dirty="0"/>
              <a:t>(</a:t>
            </a:r>
            <a:r>
              <a:rPr lang="en-US" altLang="ko-KR" sz="2000" dirty="0" err="1"/>
              <a:t>current.nextRoom</a:t>
            </a:r>
            <a:r>
              <a:rPr lang="en-US" altLang="ko-KR" sz="2000" dirty="0"/>
              <a:t>);</a:t>
            </a:r>
          </a:p>
          <a:p>
            <a:pPr marL="0" indent="0">
              <a:buNone/>
            </a:pPr>
            <a:r>
              <a:rPr lang="en-US" altLang="ko-KR" sz="2000" dirty="0"/>
              <a:t>}</a:t>
            </a:r>
            <a:endParaRPr lang="ko-KR" altLang="en-US" sz="2000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605EA8D-3AAA-DB30-CF24-78FCE2B95839}"/>
              </a:ext>
            </a:extLst>
          </p:cNvPr>
          <p:cNvSpPr txBox="1">
            <a:spLocks/>
          </p:cNvSpPr>
          <p:nvPr/>
        </p:nvSpPr>
        <p:spPr>
          <a:xfrm>
            <a:off x="404351" y="1542744"/>
            <a:ext cx="10931013" cy="944817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자기 자신을 호출하는 함수</a:t>
            </a:r>
            <a:endParaRPr lang="en-US" altLang="ko-KR" dirty="0"/>
          </a:p>
          <a:p>
            <a:r>
              <a:rPr lang="ko-KR" altLang="en-US" dirty="0"/>
              <a:t>예시</a:t>
            </a:r>
            <a:r>
              <a:rPr lang="en-US" altLang="ko-KR" dirty="0"/>
              <a:t>: 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화살표: 오른쪽 5">
            <a:extLst>
              <a:ext uri="{FF2B5EF4-FFF2-40B4-BE49-F238E27FC236}">
                <a16:creationId xmlns:a16="http://schemas.microsoft.com/office/drawing/2014/main" id="{23F5F9B3-38D6-DF77-9F24-9C89699B7DFD}"/>
              </a:ext>
            </a:extLst>
          </p:cNvPr>
          <p:cNvSpPr/>
          <p:nvPr/>
        </p:nvSpPr>
        <p:spPr>
          <a:xfrm>
            <a:off x="5771536" y="4504325"/>
            <a:ext cx="1465007" cy="3244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A91C9AE-2EDD-FD1B-FC07-0513F3A25F54}"/>
              </a:ext>
            </a:extLst>
          </p:cNvPr>
          <p:cNvSpPr txBox="1"/>
          <p:nvPr/>
        </p:nvSpPr>
        <p:spPr>
          <a:xfrm>
            <a:off x="737418" y="5899963"/>
            <a:ext cx="560438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/>
              <a:t>출처</a:t>
            </a:r>
            <a:r>
              <a:rPr lang="en-US" altLang="ko-KR" sz="1200" dirty="0"/>
              <a:t>: https://everything2.com/index.pl?node_id=477013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577129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73F2B1-8149-838A-9A83-6FEBCC6BF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68E1F0-95C1-2B6C-43DB-AA55A2FEE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F022A7-4B37-37DD-155C-571C7FDE91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접근하려는 문제가 똑같은 문제로 나눌 수 있을 때 유용함</a:t>
            </a:r>
            <a:endParaRPr lang="en-US" altLang="ko-KR" dirty="0"/>
          </a:p>
          <a:p>
            <a:pPr lvl="1"/>
            <a:r>
              <a:rPr lang="ko-KR" altLang="en-US" dirty="0"/>
              <a:t>예</a:t>
            </a:r>
            <a:r>
              <a:rPr lang="en-US" altLang="ko-KR" dirty="0"/>
              <a:t>: 1~5 </a:t>
            </a:r>
            <a:r>
              <a:rPr lang="ko-KR" altLang="en-US" dirty="0"/>
              <a:t>까지 </a:t>
            </a:r>
            <a:r>
              <a:rPr lang="ko-KR" altLang="en-US" dirty="0" err="1"/>
              <a:t>더하시오</a:t>
            </a:r>
            <a:endParaRPr lang="en-US" altLang="ko-KR" dirty="0"/>
          </a:p>
          <a:p>
            <a:pPr lvl="1"/>
            <a:r>
              <a:rPr lang="ko-KR" altLang="en-US" dirty="0"/>
              <a:t>이 문제는 </a:t>
            </a:r>
            <a:r>
              <a:rPr lang="en-US" altLang="ko-KR" dirty="0"/>
              <a:t>“1~4 </a:t>
            </a:r>
            <a:r>
              <a:rPr lang="ko-KR" altLang="en-US" dirty="0"/>
              <a:t>까지 더한 뒤</a:t>
            </a:r>
            <a:r>
              <a:rPr lang="en-US" altLang="ko-KR" dirty="0"/>
              <a:t> 5 </a:t>
            </a:r>
            <a:r>
              <a:rPr lang="ko-KR" altLang="en-US" dirty="0"/>
              <a:t>를 </a:t>
            </a:r>
            <a:r>
              <a:rPr lang="ko-KR" altLang="en-US" dirty="0" err="1"/>
              <a:t>더하시오</a:t>
            </a:r>
            <a:r>
              <a:rPr lang="en-US" altLang="ko-KR" dirty="0"/>
              <a:t>”</a:t>
            </a:r>
            <a:r>
              <a:rPr lang="ko-KR" altLang="en-US" dirty="0"/>
              <a:t>로 문제를 나눌 수 있음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접근하려는 문제를 단계별로 접근할 때</a:t>
            </a:r>
            <a:r>
              <a:rPr lang="en-US" altLang="ko-KR" dirty="0"/>
              <a:t>, </a:t>
            </a:r>
            <a:r>
              <a:rPr lang="ko-KR" altLang="en-US" dirty="0"/>
              <a:t>이전 단계를 똑같은 문제로 접근하려 할 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291606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44CC7C-8FBD-9394-B7AA-86C4A8EAAD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7D6F25-147E-C034-9CEA-31E48EA3A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BFFD97E-2A5F-96AC-9FB5-DEF3ED7B1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예시</a:t>
            </a:r>
            <a:r>
              <a:rPr lang="en-US" altLang="ko-KR" dirty="0"/>
              <a:t>: 1</a:t>
            </a:r>
            <a:r>
              <a:rPr lang="ko-KR" altLang="en-US" dirty="0"/>
              <a:t>부터 </a:t>
            </a:r>
            <a:r>
              <a:rPr lang="en-US" altLang="ko-KR" dirty="0"/>
              <a:t>5</a:t>
            </a:r>
            <a:r>
              <a:rPr lang="ko-KR" altLang="en-US" dirty="0"/>
              <a:t>까지 더해보기</a:t>
            </a:r>
            <a:endParaRPr lang="en-US" altLang="ko-KR" dirty="0"/>
          </a:p>
          <a:p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1CC0DD6-355F-6E6B-BB58-1E230BAF8798}"/>
              </a:ext>
            </a:extLst>
          </p:cNvPr>
          <p:cNvGrpSpPr/>
          <p:nvPr/>
        </p:nvGrpSpPr>
        <p:grpSpPr>
          <a:xfrm>
            <a:off x="2235758" y="2353251"/>
            <a:ext cx="6797710" cy="4069933"/>
            <a:chOff x="2235758" y="2353251"/>
            <a:chExt cx="6797710" cy="4069933"/>
          </a:xfrm>
        </p:grpSpPr>
        <p:pic>
          <p:nvPicPr>
            <p:cNvPr id="1028" name="Picture 4" descr="Recursion in a call stack. Recursive function, call stack">
              <a:extLst>
                <a:ext uri="{FF2B5EF4-FFF2-40B4-BE49-F238E27FC236}">
                  <a16:creationId xmlns:a16="http://schemas.microsoft.com/office/drawing/2014/main" id="{E4815149-6FDB-3FF8-46F7-AA9CAC09F6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5758" y="2353251"/>
              <a:ext cx="6797710" cy="38237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DB7509FC-FBB9-26BE-1372-EB9E2A54B1E2}"/>
                </a:ext>
              </a:extLst>
            </p:cNvPr>
            <p:cNvSpPr txBox="1"/>
            <p:nvPr/>
          </p:nvSpPr>
          <p:spPr>
            <a:xfrm>
              <a:off x="3899679" y="6176963"/>
              <a:ext cx="4392641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dirty="0"/>
                <a:t>https://m13ha.hashnode.dev/data-structures-trees-ii#heading-recursion</a:t>
              </a:r>
              <a:endParaRPr lang="ko-KR" altLang="en-US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5076731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E11DE8-D2DE-3849-EA85-A93429864F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0C4405-C412-08BC-CE03-EB0B6269F2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72BB8A8-00A1-408A-BC0C-E467D8EBFE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재귀는 </a:t>
            </a:r>
            <a:r>
              <a:rPr lang="ko-KR" altLang="en-US" dirty="0" err="1"/>
              <a:t>왠만하면</a:t>
            </a:r>
            <a:r>
              <a:rPr lang="ko-KR" altLang="en-US" dirty="0"/>
              <a:t> 반복문으로 구현 가능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재귀는 코드를 더 깔끔하게</a:t>
            </a:r>
            <a:r>
              <a:rPr lang="en-US" altLang="ko-KR" dirty="0"/>
              <a:t>, </a:t>
            </a:r>
            <a:r>
              <a:rPr lang="ko-KR" altLang="en-US" dirty="0"/>
              <a:t>또는 논리적으로 이해하기 쉽게 적을 수 있는 경우가 있다 장점 있음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단점으로 반복문보다 메모리를 훨씬 더 많이 잡아먹는다는 단점이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재귀는 일종의 도구 중 하나로 </a:t>
            </a:r>
            <a:r>
              <a:rPr lang="ko-KR" altLang="en-US" dirty="0" err="1"/>
              <a:t>생각하는게</a:t>
            </a:r>
            <a:r>
              <a:rPr lang="ko-KR" altLang="en-US" dirty="0"/>
              <a:t> 오히려 더 편함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911097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128D03-8801-0780-5C49-CC0C4EF06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재귀</a:t>
            </a:r>
            <a:r>
              <a:rPr lang="en-US" altLang="ko-KR" dirty="0"/>
              <a:t> - </a:t>
            </a:r>
            <a:r>
              <a:rPr lang="ko-KR" altLang="en-US" dirty="0"/>
              <a:t>예시문제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0309BE-5CFA-FCAF-946C-C17A1465F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팩토리얼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https://www.acmicpc.net/problem/27433</a:t>
            </a:r>
            <a:endParaRPr lang="en-US" altLang="ko-KR" dirty="0"/>
          </a:p>
          <a:p>
            <a:pPr lvl="1"/>
            <a:r>
              <a:rPr lang="ko-KR" altLang="en-US" dirty="0"/>
              <a:t>예시 답안 </a:t>
            </a:r>
            <a:r>
              <a:rPr lang="en-US" altLang="ko-KR" dirty="0"/>
              <a:t>(C++) : </a:t>
            </a:r>
            <a:r>
              <a:rPr lang="en-US" altLang="ko-KR" dirty="0">
                <a:hlinkClick r:id="rId3"/>
              </a:rPr>
              <a:t>http://boj.kr/274fa52aecb6428e8fdc743a57c05550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0533231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DA9F82-EC16-0D48-85A9-E2C8E1A851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분할정복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354C819-00B0-66C3-EE34-1DC920762F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재귀로 풀 수 있는 </a:t>
            </a:r>
            <a:r>
              <a:rPr lang="ko-KR" altLang="en-US"/>
              <a:t>대표적인 예시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32999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94D3B2-501E-0EA5-ADB0-5238D20F80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8CDDE2-7520-0824-BF4E-918817441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복습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DCE6C2-8E1A-6997-8C8E-B3BF38CD0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재귀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https://www.acmicpc.net/step/19</a:t>
            </a:r>
            <a:endParaRPr lang="en-US" altLang="ko-KR" dirty="0"/>
          </a:p>
          <a:p>
            <a:r>
              <a:rPr lang="ko-KR" altLang="en-US" dirty="0"/>
              <a:t>분할 정복 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https://www.acmicpc.net/step/20</a:t>
            </a:r>
            <a:endParaRPr lang="en-US" altLang="ko-KR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557276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</TotalTime>
  <Words>338</Words>
  <Application>Microsoft Office PowerPoint</Application>
  <PresentationFormat>와이드스크린</PresentationFormat>
  <Paragraphs>49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자구&amp;알고 스터디</vt:lpstr>
      <vt:lpstr>재귀</vt:lpstr>
      <vt:lpstr>재귀</vt:lpstr>
      <vt:lpstr>재귀</vt:lpstr>
      <vt:lpstr>재귀</vt:lpstr>
      <vt:lpstr>재귀</vt:lpstr>
      <vt:lpstr>재귀 - 예시문제</vt:lpstr>
      <vt:lpstr>분할정복</vt:lpstr>
      <vt:lpstr>복습 문제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이태규</dc:creator>
  <cp:lastModifiedBy>이태규</cp:lastModifiedBy>
  <cp:revision>48</cp:revision>
  <dcterms:created xsi:type="dcterms:W3CDTF">2025-09-07T07:21:38Z</dcterms:created>
  <dcterms:modified xsi:type="dcterms:W3CDTF">2025-09-13T10:58:33Z</dcterms:modified>
</cp:coreProperties>
</file>