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Shape 2"/>
          <p:cNvSpPr/>
          <p:nvPr/>
        </p:nvSpPr>
        <p:spPr>
          <a:xfrm>
            <a:off x="-7620" y="0"/>
            <a:ext cx="5486400" cy="8229600"/>
          </a:xfrm>
          <a:prstGeom prst="rect">
            <a:avLst/>
          </a:prstGeom>
          <a:solidFill>
            <a:srgbClr val="E5E0DF"/>
          </a:solidFill>
          <a:ln/>
        </p:spPr>
      </p:sp>
      <p:pic>
        <p:nvPicPr>
          <p:cNvPr id="6" name="Image 1" descr="preencoded.png">    </p:cNvPr>
          <p:cNvPicPr>
            <a:picLocks noChangeAspect="1"/>
          </p:cNvPicPr>
          <p:nvPr/>
        </p:nvPicPr>
        <p:blipFill>
          <a:blip r:embed="rId2"/>
          <a:stretch>
            <a:fillRect/>
          </a:stretch>
        </p:blipFill>
        <p:spPr>
          <a:xfrm>
            <a:off x="-7620" y="0"/>
            <a:ext cx="5486400" cy="8229600"/>
          </a:xfrm>
          <a:prstGeom prst="rect">
            <a:avLst/>
          </a:prstGeom>
        </p:spPr>
      </p:pic>
      <p:sp>
        <p:nvSpPr>
          <p:cNvPr id="7" name="Text 3"/>
          <p:cNvSpPr/>
          <p:nvPr/>
        </p:nvSpPr>
        <p:spPr>
          <a:xfrm>
            <a:off x="6319599" y="712589"/>
            <a:ext cx="7477601" cy="3832860"/>
          </a:xfrm>
          <a:prstGeom prst="rect">
            <a:avLst/>
          </a:prstGeom>
          <a:noFill/>
          <a:ln/>
        </p:spPr>
        <p:txBody>
          <a:bodyPr wrap="square" rtlCol="0" anchor="t"/>
          <a:lstStyle/>
          <a:p>
            <a:pPr indent="0" marL="0">
              <a:lnSpc>
                <a:spcPts val="7545"/>
              </a:lnSpc>
              <a:buNone/>
            </a:pPr>
            <a:r>
              <a:rPr lang="en-US" sz="6036" b="1" dirty="0">
                <a:solidFill>
                  <a:srgbClr val="FF726D"/>
                </a:solidFill>
                <a:latin typeface="Inconsolata" pitchFamily="34" charset="0"/>
                <a:ea typeface="Inconsolata" pitchFamily="34" charset="-122"/>
                <a:cs typeface="Inconsolata" pitchFamily="34" charset="-120"/>
              </a:rPr>
              <a:t>Delving into Social Media Usage: A Data-Driven Analysis</a:t>
            </a:r>
            <a:endParaRPr lang="en-US" sz="6036" dirty="0"/>
          </a:p>
        </p:txBody>
      </p:sp>
      <p:sp>
        <p:nvSpPr>
          <p:cNvPr id="8" name="Text 4"/>
          <p:cNvSpPr/>
          <p:nvPr/>
        </p:nvSpPr>
        <p:spPr>
          <a:xfrm>
            <a:off x="6319599" y="4878705"/>
            <a:ext cx="7477601" cy="1999536"/>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This presentation showcases a comprehensive analysis of a social media dataset, revealing insights into user behavior, platform popularity, and demographic trends. The dataset provides a rich snapshot of how individuals engage with various social media platforms, offering valuable insights for marketers, researchers, and anyone interested in understanding the evolving landscape of online communication.</a:t>
            </a:r>
            <a:endParaRPr lang="en-US" sz="1750" dirty="0"/>
          </a:p>
        </p:txBody>
      </p:sp>
      <p:sp>
        <p:nvSpPr>
          <p:cNvPr id="9" name="Shape 5"/>
          <p:cNvSpPr/>
          <p:nvPr/>
        </p:nvSpPr>
        <p:spPr>
          <a:xfrm>
            <a:off x="6319599" y="7144822"/>
            <a:ext cx="355402" cy="355402"/>
          </a:xfrm>
          <a:prstGeom prst="roundRect">
            <a:avLst>
              <a:gd name="adj" fmla="val 25726039"/>
            </a:avLst>
          </a:prstGeom>
          <a:solidFill>
            <a:srgbClr val="94EBC4"/>
          </a:solidFill>
          <a:ln w="7620">
            <a:solidFill>
              <a:srgbClr val="FFFFFF"/>
            </a:solidFill>
            <a:prstDash val="solid"/>
          </a:ln>
        </p:spPr>
      </p:sp>
      <p:sp>
        <p:nvSpPr>
          <p:cNvPr id="10" name="Text 6"/>
          <p:cNvSpPr/>
          <p:nvPr/>
        </p:nvSpPr>
        <p:spPr>
          <a:xfrm>
            <a:off x="6432471" y="7273766"/>
            <a:ext cx="129659" cy="97512"/>
          </a:xfrm>
          <a:prstGeom prst="rect">
            <a:avLst/>
          </a:prstGeom>
          <a:noFill/>
          <a:ln/>
        </p:spPr>
        <p:txBody>
          <a:bodyPr wrap="none" rtlCol="0" anchor="t"/>
          <a:lstStyle/>
          <a:p>
            <a:pPr algn="ctr" indent="0" marL="0">
              <a:lnSpc>
                <a:spcPts val="768"/>
              </a:lnSpc>
              <a:buNone/>
            </a:pPr>
            <a:r>
              <a:rPr lang="en-US" sz="768" dirty="0">
                <a:solidFill>
                  <a:srgbClr val="3C3838"/>
                </a:solidFill>
                <a:latin typeface="Fira Sans" pitchFamily="34" charset="0"/>
                <a:ea typeface="Fira Sans" pitchFamily="34" charset="-122"/>
                <a:cs typeface="Fira Sans" pitchFamily="34" charset="-120"/>
              </a:rPr>
              <a:t>GO</a:t>
            </a:r>
            <a:endParaRPr lang="en-US" sz="768" dirty="0"/>
          </a:p>
        </p:txBody>
      </p:sp>
      <p:sp>
        <p:nvSpPr>
          <p:cNvPr id="11" name="Text 7"/>
          <p:cNvSpPr/>
          <p:nvPr/>
        </p:nvSpPr>
        <p:spPr>
          <a:xfrm>
            <a:off x="6786086" y="7128153"/>
            <a:ext cx="2806541" cy="388858"/>
          </a:xfrm>
          <a:prstGeom prst="rect">
            <a:avLst/>
          </a:prstGeom>
          <a:noFill/>
          <a:ln/>
        </p:spPr>
        <p:txBody>
          <a:bodyPr wrap="none" rtlCol="0" anchor="t"/>
          <a:lstStyle/>
          <a:p>
            <a:pPr algn="l" indent="0" marL="0">
              <a:lnSpc>
                <a:spcPts val="3062"/>
              </a:lnSpc>
              <a:buNone/>
            </a:pPr>
            <a:r>
              <a:rPr lang="en-US" sz="2187" b="1" dirty="0">
                <a:solidFill>
                  <a:srgbClr val="DAD1E6"/>
                </a:solidFill>
                <a:latin typeface="Fira Sans" pitchFamily="34" charset="0"/>
                <a:ea typeface="Fira Sans" pitchFamily="34" charset="-122"/>
                <a:cs typeface="Fira Sans" pitchFamily="34" charset="-120"/>
              </a:rPr>
              <a:t>by GERALD  ODHIAMBO</a:t>
            </a:r>
            <a:endParaRPr lang="en-US" sz="2187" dirty="0"/>
          </a:p>
        </p:txBody>
      </p:sp>
      <p:pic>
        <p:nvPicPr>
          <p:cNvPr id="1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41631">
              <a:alpha val="80000"/>
            </a:srgbClr>
          </a:solidFill>
          <a:ln/>
        </p:spPr>
      </p:sp>
      <p:sp>
        <p:nvSpPr>
          <p:cNvPr id="6" name="Text 3"/>
          <p:cNvSpPr/>
          <p:nvPr/>
        </p:nvSpPr>
        <p:spPr>
          <a:xfrm>
            <a:off x="2372082" y="572929"/>
            <a:ext cx="9886117" cy="1300639"/>
          </a:xfrm>
          <a:prstGeom prst="rect">
            <a:avLst/>
          </a:prstGeom>
          <a:noFill/>
          <a:ln/>
        </p:spPr>
        <p:txBody>
          <a:bodyPr wrap="square" rtlCol="0" anchor="t"/>
          <a:lstStyle/>
          <a:p>
            <a:pPr indent="0" marL="0">
              <a:lnSpc>
                <a:spcPts val="5121"/>
              </a:lnSpc>
              <a:buNone/>
            </a:pPr>
            <a:r>
              <a:rPr lang="en-US" sz="4097" b="1" dirty="0">
                <a:solidFill>
                  <a:srgbClr val="FF726D"/>
                </a:solidFill>
                <a:latin typeface="Inconsolata" pitchFamily="34" charset="0"/>
                <a:ea typeface="Inconsolata" pitchFamily="34" charset="-122"/>
                <a:cs typeface="Inconsolata" pitchFamily="34" charset="-120"/>
              </a:rPr>
              <a:t>Future Directions: Expanding the Data Horizon</a:t>
            </a:r>
            <a:endParaRPr lang="en-US" sz="4097" dirty="0"/>
          </a:p>
        </p:txBody>
      </p:sp>
      <p:sp>
        <p:nvSpPr>
          <p:cNvPr id="7" name="Text 4"/>
          <p:cNvSpPr/>
          <p:nvPr/>
        </p:nvSpPr>
        <p:spPr>
          <a:xfrm>
            <a:off x="2372082" y="2185749"/>
            <a:ext cx="9886117" cy="1560909"/>
          </a:xfrm>
          <a:prstGeom prst="rect">
            <a:avLst/>
          </a:prstGeom>
          <a:noFill/>
          <a:ln/>
        </p:spPr>
        <p:txBody>
          <a:bodyPr wrap="square" rtlCol="0" anchor="t"/>
          <a:lstStyle/>
          <a:p>
            <a:pPr indent="0" marL="0">
              <a:lnSpc>
                <a:spcPts val="2458"/>
              </a:lnSpc>
              <a:buNone/>
            </a:pPr>
            <a:r>
              <a:rPr lang="en-US" sz="1639" dirty="0">
                <a:solidFill>
                  <a:srgbClr val="DAD1E6"/>
                </a:solidFill>
                <a:latin typeface="Fira Sans" pitchFamily="34" charset="0"/>
                <a:ea typeface="Fira Sans" pitchFamily="34" charset="-122"/>
                <a:cs typeface="Fira Sans" pitchFamily="34" charset="-120"/>
              </a:rPr>
              <a:t>This project provides a foundation for further exploration and analysis. Future studies could expand the dataset to include more users, platforms, and geographic locations, enabling more comprehensive insights into social media usage patterns. Additionally, incorporating data from other sources, such as user-generated content, platform algorithms, and social interactions, can provide a richer understanding of user behavior and online dynamics.</a:t>
            </a:r>
            <a:endParaRPr lang="en-US" sz="1639" dirty="0"/>
          </a:p>
        </p:txBody>
      </p:sp>
      <p:sp>
        <p:nvSpPr>
          <p:cNvPr id="8" name="Shape 5"/>
          <p:cNvSpPr/>
          <p:nvPr/>
        </p:nvSpPr>
        <p:spPr>
          <a:xfrm>
            <a:off x="2372082" y="3980736"/>
            <a:ext cx="3156585" cy="3675817"/>
          </a:xfrm>
          <a:prstGeom prst="roundRect">
            <a:avLst>
              <a:gd name="adj" fmla="val 1978"/>
            </a:avLst>
          </a:prstGeom>
          <a:solidFill>
            <a:srgbClr val="382748"/>
          </a:solidFill>
          <a:ln/>
        </p:spPr>
      </p:sp>
      <p:sp>
        <p:nvSpPr>
          <p:cNvPr id="9" name="Text 6"/>
          <p:cNvSpPr/>
          <p:nvPr/>
        </p:nvSpPr>
        <p:spPr>
          <a:xfrm>
            <a:off x="2580203" y="4188857"/>
            <a:ext cx="2601635" cy="325160"/>
          </a:xfrm>
          <a:prstGeom prst="rect">
            <a:avLst/>
          </a:prstGeom>
          <a:noFill/>
          <a:ln/>
        </p:spPr>
        <p:txBody>
          <a:bodyPr wrap="none" rtlCol="0" anchor="t"/>
          <a:lstStyle/>
          <a:p>
            <a:pPr indent="0" marL="0">
              <a:lnSpc>
                <a:spcPts val="2561"/>
              </a:lnSpc>
              <a:buNone/>
            </a:pPr>
            <a:r>
              <a:rPr lang="en-US" sz="2049" b="1" dirty="0">
                <a:solidFill>
                  <a:srgbClr val="FF726D"/>
                </a:solidFill>
                <a:latin typeface="Inconsolata" pitchFamily="34" charset="0"/>
                <a:ea typeface="Inconsolata" pitchFamily="34" charset="-122"/>
                <a:cs typeface="Inconsolata" pitchFamily="34" charset="-120"/>
              </a:rPr>
              <a:t>Expanded Datasets</a:t>
            </a:r>
            <a:endParaRPr lang="en-US" sz="2049" dirty="0"/>
          </a:p>
        </p:txBody>
      </p:sp>
      <p:sp>
        <p:nvSpPr>
          <p:cNvPr id="10" name="Text 7"/>
          <p:cNvSpPr/>
          <p:nvPr/>
        </p:nvSpPr>
        <p:spPr>
          <a:xfrm>
            <a:off x="2580203" y="4638794"/>
            <a:ext cx="2740343" cy="2185273"/>
          </a:xfrm>
          <a:prstGeom prst="rect">
            <a:avLst/>
          </a:prstGeom>
          <a:noFill/>
          <a:ln/>
        </p:spPr>
        <p:txBody>
          <a:bodyPr wrap="square" rtlCol="0" anchor="t"/>
          <a:lstStyle/>
          <a:p>
            <a:pPr indent="0" marL="0">
              <a:lnSpc>
                <a:spcPts val="2458"/>
              </a:lnSpc>
              <a:buNone/>
            </a:pPr>
            <a:r>
              <a:rPr lang="en-US" sz="1639" dirty="0">
                <a:solidFill>
                  <a:srgbClr val="DAD1E6"/>
                </a:solidFill>
                <a:latin typeface="Fira Sans" pitchFamily="34" charset="0"/>
                <a:ea typeface="Fira Sans" pitchFamily="34" charset="-122"/>
                <a:cs typeface="Fira Sans" pitchFamily="34" charset="-120"/>
              </a:rPr>
              <a:t>Future studies can benefit from larger datasets, encompassing a wider range of users, platforms, and geographic locations, to provide more robust insights.</a:t>
            </a:r>
            <a:endParaRPr lang="en-US" sz="1639" dirty="0"/>
          </a:p>
        </p:txBody>
      </p:sp>
      <p:sp>
        <p:nvSpPr>
          <p:cNvPr id="11" name="Shape 8"/>
          <p:cNvSpPr/>
          <p:nvPr/>
        </p:nvSpPr>
        <p:spPr>
          <a:xfrm>
            <a:off x="5736788" y="3980736"/>
            <a:ext cx="3156585" cy="3675817"/>
          </a:xfrm>
          <a:prstGeom prst="roundRect">
            <a:avLst>
              <a:gd name="adj" fmla="val 1978"/>
            </a:avLst>
          </a:prstGeom>
          <a:solidFill>
            <a:srgbClr val="382748"/>
          </a:solidFill>
          <a:ln/>
        </p:spPr>
      </p:sp>
      <p:sp>
        <p:nvSpPr>
          <p:cNvPr id="12" name="Text 9"/>
          <p:cNvSpPr/>
          <p:nvPr/>
        </p:nvSpPr>
        <p:spPr>
          <a:xfrm>
            <a:off x="5944910" y="4188857"/>
            <a:ext cx="2601635" cy="325160"/>
          </a:xfrm>
          <a:prstGeom prst="rect">
            <a:avLst/>
          </a:prstGeom>
          <a:noFill/>
          <a:ln/>
        </p:spPr>
        <p:txBody>
          <a:bodyPr wrap="none" rtlCol="0" anchor="t"/>
          <a:lstStyle/>
          <a:p>
            <a:pPr indent="0" marL="0">
              <a:lnSpc>
                <a:spcPts val="2561"/>
              </a:lnSpc>
              <a:buNone/>
            </a:pPr>
            <a:r>
              <a:rPr lang="en-US" sz="2049" b="1" dirty="0">
                <a:solidFill>
                  <a:srgbClr val="FF726D"/>
                </a:solidFill>
                <a:latin typeface="Inconsolata" pitchFamily="34" charset="0"/>
                <a:ea typeface="Inconsolata" pitchFamily="34" charset="-122"/>
                <a:cs typeface="Inconsolata" pitchFamily="34" charset="-120"/>
              </a:rPr>
              <a:t>Multi-Source Data</a:t>
            </a:r>
            <a:endParaRPr lang="en-US" sz="2049" dirty="0"/>
          </a:p>
        </p:txBody>
      </p:sp>
      <p:sp>
        <p:nvSpPr>
          <p:cNvPr id="13" name="Text 10"/>
          <p:cNvSpPr/>
          <p:nvPr/>
        </p:nvSpPr>
        <p:spPr>
          <a:xfrm>
            <a:off x="5944910" y="4638794"/>
            <a:ext cx="2740343" cy="2185273"/>
          </a:xfrm>
          <a:prstGeom prst="rect">
            <a:avLst/>
          </a:prstGeom>
          <a:noFill/>
          <a:ln/>
        </p:spPr>
        <p:txBody>
          <a:bodyPr wrap="square" rtlCol="0" anchor="t"/>
          <a:lstStyle/>
          <a:p>
            <a:pPr indent="0" marL="0">
              <a:lnSpc>
                <a:spcPts val="2458"/>
              </a:lnSpc>
              <a:buNone/>
            </a:pPr>
            <a:r>
              <a:rPr lang="en-US" sz="1639" dirty="0">
                <a:solidFill>
                  <a:srgbClr val="DAD1E6"/>
                </a:solidFill>
                <a:latin typeface="Fira Sans" pitchFamily="34" charset="0"/>
                <a:ea typeface="Fira Sans" pitchFamily="34" charset="-122"/>
                <a:cs typeface="Fira Sans" pitchFamily="34" charset="-120"/>
              </a:rPr>
              <a:t>Integrating data from multiple sources, such as user-generated content, platform algorithms, and social interactions, can offer a more holistic view of user behavior.</a:t>
            </a:r>
            <a:endParaRPr lang="en-US" sz="1639" dirty="0"/>
          </a:p>
        </p:txBody>
      </p:sp>
      <p:sp>
        <p:nvSpPr>
          <p:cNvPr id="14" name="Shape 11"/>
          <p:cNvSpPr/>
          <p:nvPr/>
        </p:nvSpPr>
        <p:spPr>
          <a:xfrm>
            <a:off x="9101495" y="3980736"/>
            <a:ext cx="3156585" cy="3675817"/>
          </a:xfrm>
          <a:prstGeom prst="roundRect">
            <a:avLst>
              <a:gd name="adj" fmla="val 1978"/>
            </a:avLst>
          </a:prstGeom>
          <a:solidFill>
            <a:srgbClr val="382748"/>
          </a:solidFill>
          <a:ln/>
        </p:spPr>
      </p:sp>
      <p:sp>
        <p:nvSpPr>
          <p:cNvPr id="15" name="Text 12"/>
          <p:cNvSpPr/>
          <p:nvPr/>
        </p:nvSpPr>
        <p:spPr>
          <a:xfrm>
            <a:off x="9309616" y="4188857"/>
            <a:ext cx="2601635" cy="325160"/>
          </a:xfrm>
          <a:prstGeom prst="rect">
            <a:avLst/>
          </a:prstGeom>
          <a:noFill/>
          <a:ln/>
        </p:spPr>
        <p:txBody>
          <a:bodyPr wrap="none" rtlCol="0" anchor="t"/>
          <a:lstStyle/>
          <a:p>
            <a:pPr indent="0" marL="0">
              <a:lnSpc>
                <a:spcPts val="2561"/>
              </a:lnSpc>
              <a:buNone/>
            </a:pPr>
            <a:r>
              <a:rPr lang="en-US" sz="2049" b="1" dirty="0">
                <a:solidFill>
                  <a:srgbClr val="FF726D"/>
                </a:solidFill>
                <a:latin typeface="Inconsolata" pitchFamily="34" charset="0"/>
                <a:ea typeface="Inconsolata" pitchFamily="34" charset="-122"/>
                <a:cs typeface="Inconsolata" pitchFamily="34" charset="-120"/>
              </a:rPr>
              <a:t>Advanced Analytics</a:t>
            </a:r>
            <a:endParaRPr lang="en-US" sz="2049" dirty="0"/>
          </a:p>
        </p:txBody>
      </p:sp>
      <p:sp>
        <p:nvSpPr>
          <p:cNvPr id="16" name="Text 13"/>
          <p:cNvSpPr/>
          <p:nvPr/>
        </p:nvSpPr>
        <p:spPr>
          <a:xfrm>
            <a:off x="9309616" y="4638794"/>
            <a:ext cx="2740343" cy="2809637"/>
          </a:xfrm>
          <a:prstGeom prst="rect">
            <a:avLst/>
          </a:prstGeom>
          <a:noFill/>
          <a:ln/>
        </p:spPr>
        <p:txBody>
          <a:bodyPr wrap="square" rtlCol="0" anchor="t"/>
          <a:lstStyle/>
          <a:p>
            <a:pPr indent="0" marL="0">
              <a:lnSpc>
                <a:spcPts val="2458"/>
              </a:lnSpc>
              <a:buNone/>
            </a:pPr>
            <a:r>
              <a:rPr lang="en-US" sz="1639" dirty="0">
                <a:solidFill>
                  <a:srgbClr val="DAD1E6"/>
                </a:solidFill>
                <a:latin typeface="Fira Sans" pitchFamily="34" charset="0"/>
                <a:ea typeface="Fira Sans" pitchFamily="34" charset="-122"/>
                <a:cs typeface="Fira Sans" pitchFamily="34" charset="-120"/>
              </a:rPr>
              <a:t>Leveraging advanced analytical techniques, such as machine learning and predictive modeling, can uncover deeper patterns and insights from the data, further enhancing our understanding of social media usage.</a:t>
            </a:r>
            <a:endParaRPr lang="en-US" sz="1639"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672"/>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14630400" cy="8230672"/>
          </a:xfrm>
          <a:prstGeom prst="rect">
            <a:avLst/>
          </a:prstGeom>
        </p:spPr>
      </p:pic>
      <p:sp>
        <p:nvSpPr>
          <p:cNvPr id="5" name="Shape 2"/>
          <p:cNvSpPr/>
          <p:nvPr/>
        </p:nvSpPr>
        <p:spPr>
          <a:xfrm>
            <a:off x="0" y="0"/>
            <a:ext cx="14630400" cy="8230672"/>
          </a:xfrm>
          <a:prstGeom prst="rect">
            <a:avLst/>
          </a:prstGeom>
          <a:solidFill>
            <a:srgbClr val="241631">
              <a:alpha val="80000"/>
            </a:srgbClr>
          </a:solidFill>
          <a:ln/>
        </p:spPr>
      </p:sp>
      <p:sp>
        <p:nvSpPr>
          <p:cNvPr id="6" name="Text 3"/>
          <p:cNvSpPr/>
          <p:nvPr/>
        </p:nvSpPr>
        <p:spPr>
          <a:xfrm>
            <a:off x="3411498" y="451961"/>
            <a:ext cx="5545336" cy="513517"/>
          </a:xfrm>
          <a:prstGeom prst="rect">
            <a:avLst/>
          </a:prstGeom>
          <a:noFill/>
          <a:ln/>
        </p:spPr>
        <p:txBody>
          <a:bodyPr wrap="none" rtlCol="0" anchor="t"/>
          <a:lstStyle/>
          <a:p>
            <a:pPr indent="0" marL="0">
              <a:lnSpc>
                <a:spcPts val="4044"/>
              </a:lnSpc>
              <a:buNone/>
            </a:pPr>
            <a:r>
              <a:rPr lang="en-US" sz="3236" b="1" dirty="0">
                <a:solidFill>
                  <a:srgbClr val="FF726D"/>
                </a:solidFill>
                <a:latin typeface="Inconsolata" pitchFamily="34" charset="0"/>
                <a:ea typeface="Inconsolata" pitchFamily="34" charset="-122"/>
                <a:cs typeface="Inconsolata" pitchFamily="34" charset="-120"/>
              </a:rPr>
              <a:t>Data Import and Exploration</a:t>
            </a:r>
            <a:endParaRPr lang="en-US" sz="3236" dirty="0"/>
          </a:p>
        </p:txBody>
      </p:sp>
      <p:sp>
        <p:nvSpPr>
          <p:cNvPr id="7" name="Text 4"/>
          <p:cNvSpPr/>
          <p:nvPr/>
        </p:nvSpPr>
        <p:spPr>
          <a:xfrm>
            <a:off x="3411498" y="1211937"/>
            <a:ext cx="7807404" cy="986314"/>
          </a:xfrm>
          <a:prstGeom prst="rect">
            <a:avLst/>
          </a:prstGeom>
          <a:noFill/>
          <a:ln/>
        </p:spPr>
        <p:txBody>
          <a:bodyPr wrap="square" rtlCol="0" anchor="t"/>
          <a:lstStyle/>
          <a:p>
            <a:pPr indent="0" marL="0">
              <a:lnSpc>
                <a:spcPts val="1941"/>
              </a:lnSpc>
              <a:buNone/>
            </a:pPr>
            <a:r>
              <a:rPr lang="en-US" sz="1294" dirty="0">
                <a:solidFill>
                  <a:srgbClr val="DAD1E6"/>
                </a:solidFill>
                <a:latin typeface="Fira Sans" pitchFamily="34" charset="0"/>
                <a:ea typeface="Fira Sans" pitchFamily="34" charset="-122"/>
                <a:cs typeface="Fira Sans" pitchFamily="34" charset="-120"/>
              </a:rPr>
              <a:t>The first step in our analysis was importing the dataset into a MySQL database. This process involved creating a dedicated database named "social_media_users" and importing the CSV file containing user data. This process required careful attention to ensure accurate data mapping and consistent formatting, particularly when handling special characters and delimiters.</a:t>
            </a:r>
            <a:endParaRPr lang="en-US" sz="1294" dirty="0"/>
          </a:p>
        </p:txBody>
      </p:sp>
      <p:sp>
        <p:nvSpPr>
          <p:cNvPr id="8" name="Shape 5"/>
          <p:cNvSpPr/>
          <p:nvPr/>
        </p:nvSpPr>
        <p:spPr>
          <a:xfrm>
            <a:off x="3411498" y="5204222"/>
            <a:ext cx="7807404" cy="20479"/>
          </a:xfrm>
          <a:prstGeom prst="rect">
            <a:avLst/>
          </a:prstGeom>
          <a:solidFill>
            <a:srgbClr val="FF6680"/>
          </a:solidFill>
          <a:ln/>
        </p:spPr>
      </p:sp>
      <p:sp>
        <p:nvSpPr>
          <p:cNvPr id="9" name="Shape 6"/>
          <p:cNvSpPr/>
          <p:nvPr/>
        </p:nvSpPr>
        <p:spPr>
          <a:xfrm>
            <a:off x="5311973" y="4629031"/>
            <a:ext cx="20479" cy="575191"/>
          </a:xfrm>
          <a:prstGeom prst="rect">
            <a:avLst/>
          </a:prstGeom>
          <a:solidFill>
            <a:srgbClr val="FF6680"/>
          </a:solidFill>
          <a:ln/>
        </p:spPr>
      </p:sp>
      <p:sp>
        <p:nvSpPr>
          <p:cNvPr id="10" name="Shape 7"/>
          <p:cNvSpPr/>
          <p:nvPr/>
        </p:nvSpPr>
        <p:spPr>
          <a:xfrm>
            <a:off x="5137309" y="5019318"/>
            <a:ext cx="369808" cy="369808"/>
          </a:xfrm>
          <a:prstGeom prst="roundRect">
            <a:avLst>
              <a:gd name="adj" fmla="val 13334"/>
            </a:avLst>
          </a:prstGeom>
          <a:solidFill>
            <a:srgbClr val="382748"/>
          </a:solidFill>
          <a:ln/>
        </p:spPr>
      </p:sp>
      <p:sp>
        <p:nvSpPr>
          <p:cNvPr id="11" name="Text 8"/>
          <p:cNvSpPr/>
          <p:nvPr/>
        </p:nvSpPr>
        <p:spPr>
          <a:xfrm>
            <a:off x="5260538" y="5050155"/>
            <a:ext cx="123349" cy="308134"/>
          </a:xfrm>
          <a:prstGeom prst="rect">
            <a:avLst/>
          </a:prstGeom>
          <a:noFill/>
          <a:ln/>
        </p:spPr>
        <p:txBody>
          <a:bodyPr wrap="none" rtlCol="0" anchor="t"/>
          <a:lstStyle/>
          <a:p>
            <a:pPr algn="ctr" indent="0" marL="0">
              <a:lnSpc>
                <a:spcPts val="2427"/>
              </a:lnSpc>
              <a:buNone/>
            </a:pPr>
            <a:r>
              <a:rPr lang="en-US" sz="1941" b="1" dirty="0">
                <a:solidFill>
                  <a:srgbClr val="FF726D"/>
                </a:solidFill>
                <a:latin typeface="Inconsolata" pitchFamily="34" charset="0"/>
                <a:ea typeface="Inconsolata" pitchFamily="34" charset="-122"/>
                <a:cs typeface="Inconsolata" pitchFamily="34" charset="-120"/>
              </a:rPr>
              <a:t>1</a:t>
            </a:r>
            <a:endParaRPr lang="en-US" sz="1941" dirty="0"/>
          </a:p>
        </p:txBody>
      </p:sp>
      <p:sp>
        <p:nvSpPr>
          <p:cNvPr id="12" name="Text 9"/>
          <p:cNvSpPr/>
          <p:nvPr/>
        </p:nvSpPr>
        <p:spPr>
          <a:xfrm>
            <a:off x="4294942" y="2876312"/>
            <a:ext cx="2054543" cy="256818"/>
          </a:xfrm>
          <a:prstGeom prst="rect">
            <a:avLst/>
          </a:prstGeom>
          <a:noFill/>
          <a:ln/>
        </p:spPr>
        <p:txBody>
          <a:bodyPr wrap="none" rtlCol="0" anchor="t"/>
          <a:lstStyle/>
          <a:p>
            <a:pPr algn="ctr" indent="0" marL="0">
              <a:lnSpc>
                <a:spcPts val="2022"/>
              </a:lnSpc>
              <a:buNone/>
            </a:pPr>
            <a:r>
              <a:rPr lang="en-US" sz="1618" b="1" dirty="0">
                <a:solidFill>
                  <a:srgbClr val="FF726D"/>
                </a:solidFill>
                <a:latin typeface="Inconsolata" pitchFamily="34" charset="0"/>
                <a:ea typeface="Inconsolata" pitchFamily="34" charset="-122"/>
                <a:cs typeface="Inconsolata" pitchFamily="34" charset="-120"/>
              </a:rPr>
              <a:t>CSV File Preparation</a:t>
            </a:r>
            <a:endParaRPr lang="en-US" sz="1618" dirty="0"/>
          </a:p>
        </p:txBody>
      </p:sp>
      <p:sp>
        <p:nvSpPr>
          <p:cNvPr id="13" name="Text 10"/>
          <p:cNvSpPr/>
          <p:nvPr/>
        </p:nvSpPr>
        <p:spPr>
          <a:xfrm>
            <a:off x="3575804" y="3231713"/>
            <a:ext cx="3492937" cy="1232892"/>
          </a:xfrm>
          <a:prstGeom prst="rect">
            <a:avLst/>
          </a:prstGeom>
          <a:noFill/>
          <a:ln/>
        </p:spPr>
        <p:txBody>
          <a:bodyPr wrap="square" rtlCol="0" anchor="t"/>
          <a:lstStyle/>
          <a:p>
            <a:pPr algn="ctr" indent="0" marL="0">
              <a:lnSpc>
                <a:spcPts val="1941"/>
              </a:lnSpc>
              <a:buNone/>
            </a:pPr>
            <a:r>
              <a:rPr lang="en-US" sz="1294" dirty="0">
                <a:solidFill>
                  <a:srgbClr val="DAD1E6"/>
                </a:solidFill>
                <a:latin typeface="Fira Sans" pitchFamily="34" charset="0"/>
                <a:ea typeface="Fira Sans" pitchFamily="34" charset="-122"/>
                <a:cs typeface="Fira Sans" pitchFamily="34" charset="-120"/>
              </a:rPr>
              <a:t>The CSV file was thoroughly examined to ensure consistent data format, correct delimiters, and the handling of any special characters. This step ensured seamless data import into the MySQL database.</a:t>
            </a:r>
            <a:endParaRPr lang="en-US" sz="1294" dirty="0"/>
          </a:p>
        </p:txBody>
      </p:sp>
      <p:sp>
        <p:nvSpPr>
          <p:cNvPr id="14" name="Shape 11"/>
          <p:cNvSpPr/>
          <p:nvPr/>
        </p:nvSpPr>
        <p:spPr>
          <a:xfrm>
            <a:off x="7304842" y="5204222"/>
            <a:ext cx="20479" cy="575191"/>
          </a:xfrm>
          <a:prstGeom prst="rect">
            <a:avLst/>
          </a:prstGeom>
          <a:solidFill>
            <a:srgbClr val="FF6680"/>
          </a:solidFill>
          <a:ln/>
        </p:spPr>
      </p:sp>
      <p:sp>
        <p:nvSpPr>
          <p:cNvPr id="15" name="Shape 12"/>
          <p:cNvSpPr/>
          <p:nvPr/>
        </p:nvSpPr>
        <p:spPr>
          <a:xfrm>
            <a:off x="7130177" y="5019318"/>
            <a:ext cx="369808" cy="369808"/>
          </a:xfrm>
          <a:prstGeom prst="roundRect">
            <a:avLst>
              <a:gd name="adj" fmla="val 13334"/>
            </a:avLst>
          </a:prstGeom>
          <a:solidFill>
            <a:srgbClr val="382748"/>
          </a:solidFill>
          <a:ln/>
        </p:spPr>
      </p:sp>
      <p:sp>
        <p:nvSpPr>
          <p:cNvPr id="16" name="Text 13"/>
          <p:cNvSpPr/>
          <p:nvPr/>
        </p:nvSpPr>
        <p:spPr>
          <a:xfrm>
            <a:off x="7253407" y="5050155"/>
            <a:ext cx="123349" cy="308134"/>
          </a:xfrm>
          <a:prstGeom prst="rect">
            <a:avLst/>
          </a:prstGeom>
          <a:noFill/>
          <a:ln/>
        </p:spPr>
        <p:txBody>
          <a:bodyPr wrap="none" rtlCol="0" anchor="t"/>
          <a:lstStyle/>
          <a:p>
            <a:pPr algn="ctr" indent="0" marL="0">
              <a:lnSpc>
                <a:spcPts val="2427"/>
              </a:lnSpc>
              <a:buNone/>
            </a:pPr>
            <a:r>
              <a:rPr lang="en-US" sz="1941" b="1" dirty="0">
                <a:solidFill>
                  <a:srgbClr val="FF726D"/>
                </a:solidFill>
                <a:latin typeface="Inconsolata" pitchFamily="34" charset="0"/>
                <a:ea typeface="Inconsolata" pitchFamily="34" charset="-122"/>
                <a:cs typeface="Inconsolata" pitchFamily="34" charset="-120"/>
              </a:rPr>
              <a:t>2</a:t>
            </a:r>
            <a:endParaRPr lang="en-US" sz="1941" dirty="0"/>
          </a:p>
        </p:txBody>
      </p:sp>
      <p:sp>
        <p:nvSpPr>
          <p:cNvPr id="17" name="Text 14"/>
          <p:cNvSpPr/>
          <p:nvPr/>
        </p:nvSpPr>
        <p:spPr>
          <a:xfrm>
            <a:off x="6287810" y="5943838"/>
            <a:ext cx="2054543" cy="256818"/>
          </a:xfrm>
          <a:prstGeom prst="rect">
            <a:avLst/>
          </a:prstGeom>
          <a:noFill/>
          <a:ln/>
        </p:spPr>
        <p:txBody>
          <a:bodyPr wrap="none" rtlCol="0" anchor="t"/>
          <a:lstStyle/>
          <a:p>
            <a:pPr algn="ctr" indent="0" marL="0">
              <a:lnSpc>
                <a:spcPts val="2022"/>
              </a:lnSpc>
              <a:buNone/>
            </a:pPr>
            <a:r>
              <a:rPr lang="en-US" sz="1618" b="1" dirty="0">
                <a:solidFill>
                  <a:srgbClr val="FF726D"/>
                </a:solidFill>
                <a:latin typeface="Inconsolata" pitchFamily="34" charset="0"/>
                <a:ea typeface="Inconsolata" pitchFamily="34" charset="-122"/>
                <a:cs typeface="Inconsolata" pitchFamily="34" charset="-120"/>
              </a:rPr>
              <a:t>Database Creation</a:t>
            </a:r>
            <a:endParaRPr lang="en-US" sz="1618" dirty="0"/>
          </a:p>
        </p:txBody>
      </p:sp>
      <p:sp>
        <p:nvSpPr>
          <p:cNvPr id="18" name="Text 15"/>
          <p:cNvSpPr/>
          <p:nvPr/>
        </p:nvSpPr>
        <p:spPr>
          <a:xfrm>
            <a:off x="5568672" y="6299240"/>
            <a:ext cx="3492937" cy="1479471"/>
          </a:xfrm>
          <a:prstGeom prst="rect">
            <a:avLst/>
          </a:prstGeom>
          <a:noFill/>
          <a:ln/>
        </p:spPr>
        <p:txBody>
          <a:bodyPr wrap="square" rtlCol="0" anchor="t"/>
          <a:lstStyle/>
          <a:p>
            <a:pPr algn="ctr" indent="0" marL="0">
              <a:lnSpc>
                <a:spcPts val="1941"/>
              </a:lnSpc>
              <a:buNone/>
            </a:pPr>
            <a:r>
              <a:rPr lang="en-US" sz="1294" dirty="0">
                <a:solidFill>
                  <a:srgbClr val="DAD1E6"/>
                </a:solidFill>
                <a:latin typeface="Fira Sans" pitchFamily="34" charset="0"/>
                <a:ea typeface="Fira Sans" pitchFamily="34" charset="-122"/>
                <a:cs typeface="Fira Sans" pitchFamily="34" charset="-120"/>
              </a:rPr>
              <a:t>A dedicated database named "social_media_users" was created within the MySQL environment. This dedicated database provided a structured environment to store and manage the social media user data effectively.</a:t>
            </a:r>
            <a:endParaRPr lang="en-US" sz="1294" dirty="0"/>
          </a:p>
        </p:txBody>
      </p:sp>
      <p:sp>
        <p:nvSpPr>
          <p:cNvPr id="19" name="Shape 16"/>
          <p:cNvSpPr/>
          <p:nvPr/>
        </p:nvSpPr>
        <p:spPr>
          <a:xfrm>
            <a:off x="9297829" y="4629031"/>
            <a:ext cx="20479" cy="575191"/>
          </a:xfrm>
          <a:prstGeom prst="rect">
            <a:avLst/>
          </a:prstGeom>
          <a:solidFill>
            <a:srgbClr val="FF6680"/>
          </a:solidFill>
          <a:ln/>
        </p:spPr>
      </p:sp>
      <p:sp>
        <p:nvSpPr>
          <p:cNvPr id="20" name="Shape 17"/>
          <p:cNvSpPr/>
          <p:nvPr/>
        </p:nvSpPr>
        <p:spPr>
          <a:xfrm>
            <a:off x="9123164" y="5019318"/>
            <a:ext cx="369808" cy="369808"/>
          </a:xfrm>
          <a:prstGeom prst="roundRect">
            <a:avLst>
              <a:gd name="adj" fmla="val 13334"/>
            </a:avLst>
          </a:prstGeom>
          <a:solidFill>
            <a:srgbClr val="382748"/>
          </a:solidFill>
          <a:ln/>
        </p:spPr>
      </p:sp>
      <p:sp>
        <p:nvSpPr>
          <p:cNvPr id="21" name="Text 18"/>
          <p:cNvSpPr/>
          <p:nvPr/>
        </p:nvSpPr>
        <p:spPr>
          <a:xfrm>
            <a:off x="9246394" y="5050155"/>
            <a:ext cx="123349" cy="308134"/>
          </a:xfrm>
          <a:prstGeom prst="rect">
            <a:avLst/>
          </a:prstGeom>
          <a:noFill/>
          <a:ln/>
        </p:spPr>
        <p:txBody>
          <a:bodyPr wrap="none" rtlCol="0" anchor="t"/>
          <a:lstStyle/>
          <a:p>
            <a:pPr algn="ctr" indent="0" marL="0">
              <a:lnSpc>
                <a:spcPts val="2427"/>
              </a:lnSpc>
              <a:buNone/>
            </a:pPr>
            <a:r>
              <a:rPr lang="en-US" sz="1941" b="1" dirty="0">
                <a:solidFill>
                  <a:srgbClr val="FF726D"/>
                </a:solidFill>
                <a:latin typeface="Inconsolata" pitchFamily="34" charset="0"/>
                <a:ea typeface="Inconsolata" pitchFamily="34" charset="-122"/>
                <a:cs typeface="Inconsolata" pitchFamily="34" charset="-120"/>
              </a:rPr>
              <a:t>3</a:t>
            </a:r>
            <a:endParaRPr lang="en-US" sz="1941" dirty="0"/>
          </a:p>
        </p:txBody>
      </p:sp>
      <p:sp>
        <p:nvSpPr>
          <p:cNvPr id="22" name="Text 19"/>
          <p:cNvSpPr/>
          <p:nvPr/>
        </p:nvSpPr>
        <p:spPr>
          <a:xfrm>
            <a:off x="8280797" y="2383155"/>
            <a:ext cx="2054543" cy="256818"/>
          </a:xfrm>
          <a:prstGeom prst="rect">
            <a:avLst/>
          </a:prstGeom>
          <a:noFill/>
          <a:ln/>
        </p:spPr>
        <p:txBody>
          <a:bodyPr wrap="none" rtlCol="0" anchor="t"/>
          <a:lstStyle/>
          <a:p>
            <a:pPr algn="ctr" indent="0" marL="0">
              <a:lnSpc>
                <a:spcPts val="2022"/>
              </a:lnSpc>
              <a:buNone/>
            </a:pPr>
            <a:r>
              <a:rPr lang="en-US" sz="1618" b="1" dirty="0">
                <a:solidFill>
                  <a:srgbClr val="FF726D"/>
                </a:solidFill>
                <a:latin typeface="Inconsolata" pitchFamily="34" charset="0"/>
                <a:ea typeface="Inconsolata" pitchFamily="34" charset="-122"/>
                <a:cs typeface="Inconsolata" pitchFamily="34" charset="-120"/>
              </a:rPr>
              <a:t>Data Import</a:t>
            </a:r>
            <a:endParaRPr lang="en-US" sz="1618" dirty="0"/>
          </a:p>
        </p:txBody>
      </p:sp>
      <p:sp>
        <p:nvSpPr>
          <p:cNvPr id="23" name="Text 20"/>
          <p:cNvSpPr/>
          <p:nvPr/>
        </p:nvSpPr>
        <p:spPr>
          <a:xfrm>
            <a:off x="7561659" y="2738557"/>
            <a:ext cx="3492937" cy="1726049"/>
          </a:xfrm>
          <a:prstGeom prst="rect">
            <a:avLst/>
          </a:prstGeom>
          <a:noFill/>
          <a:ln/>
        </p:spPr>
        <p:txBody>
          <a:bodyPr wrap="square" rtlCol="0" anchor="t"/>
          <a:lstStyle/>
          <a:p>
            <a:pPr algn="ctr" indent="0" marL="0">
              <a:lnSpc>
                <a:spcPts val="1941"/>
              </a:lnSpc>
              <a:buNone/>
            </a:pPr>
            <a:r>
              <a:rPr lang="en-US" sz="1294" dirty="0">
                <a:solidFill>
                  <a:srgbClr val="DAD1E6"/>
                </a:solidFill>
                <a:latin typeface="Fira Sans" pitchFamily="34" charset="0"/>
                <a:ea typeface="Fira Sans" pitchFamily="34" charset="-122"/>
                <a:cs typeface="Fira Sans" pitchFamily="34" charset="-120"/>
              </a:rPr>
              <a:t>The prepared CSV file was imported into the newly created "social_media_users" database. This process involved using the "Table Data Import" wizard within MySQL, ensuring that the data was mapped accurately to the table schema, resulting in a clean and structured data table.</a:t>
            </a:r>
            <a:endParaRPr lang="en-US" sz="1294" dirty="0"/>
          </a:p>
        </p:txBody>
      </p:sp>
      <p:pic>
        <p:nvPicPr>
          <p:cNvPr id="2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258491"/>
            <a:ext cx="6942892"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Diverse User Demographics</a:t>
            </a:r>
            <a:endParaRPr lang="en-US" sz="4374" dirty="0"/>
          </a:p>
        </p:txBody>
      </p:sp>
      <p:sp>
        <p:nvSpPr>
          <p:cNvPr id="5" name="Text 3"/>
          <p:cNvSpPr/>
          <p:nvPr/>
        </p:nvSpPr>
        <p:spPr>
          <a:xfrm>
            <a:off x="2037993" y="2397204"/>
            <a:ext cx="10554414" cy="1333024"/>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dataset revealed a diverse range of users from various professions and backgrounds, indicating a wide spectrum of interests and social media usage patterns. For example, software engineers, spread across different countries, demonstrated diverse interests ranging from sports to lifestyle, reflecting the broader societal trends within their respective regions.</a:t>
            </a:r>
            <a:endParaRPr lang="en-US" sz="1750" dirty="0"/>
          </a:p>
        </p:txBody>
      </p:sp>
      <p:sp>
        <p:nvSpPr>
          <p:cNvPr id="6" name="Text 4"/>
          <p:cNvSpPr/>
          <p:nvPr/>
        </p:nvSpPr>
        <p:spPr>
          <a:xfrm>
            <a:off x="2037993" y="4202311"/>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Professions</a:t>
            </a:r>
            <a:endParaRPr lang="en-US" sz="2187" dirty="0"/>
          </a:p>
        </p:txBody>
      </p:sp>
      <p:sp>
        <p:nvSpPr>
          <p:cNvPr id="7" name="Text 5"/>
          <p:cNvSpPr/>
          <p:nvPr/>
        </p:nvSpPr>
        <p:spPr>
          <a:xfrm>
            <a:off x="2037993" y="4771668"/>
            <a:ext cx="3156347" cy="1666280"/>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Software engineers were a prominent group, showcasing a varied range of interests reflecting diverse backgrounds and locations.</a:t>
            </a:r>
            <a:endParaRPr lang="en-US" sz="1750" dirty="0"/>
          </a:p>
        </p:txBody>
      </p:sp>
      <p:sp>
        <p:nvSpPr>
          <p:cNvPr id="8" name="Text 6"/>
          <p:cNvSpPr/>
          <p:nvPr/>
        </p:nvSpPr>
        <p:spPr>
          <a:xfrm>
            <a:off x="5743932" y="4202311"/>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Interests</a:t>
            </a:r>
            <a:endParaRPr lang="en-US" sz="2187" dirty="0"/>
          </a:p>
        </p:txBody>
      </p:sp>
      <p:sp>
        <p:nvSpPr>
          <p:cNvPr id="9" name="Text 7"/>
          <p:cNvSpPr/>
          <p:nvPr/>
        </p:nvSpPr>
        <p:spPr>
          <a:xfrm>
            <a:off x="5743932" y="4771668"/>
            <a:ext cx="3156347" cy="1999536"/>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Interests varied widely among users, ranging from sports and lifestyle to more specialized topics, highlighting the diverse nature of social media engagement.</a:t>
            </a:r>
            <a:endParaRPr lang="en-US" sz="1750" dirty="0"/>
          </a:p>
        </p:txBody>
      </p:sp>
      <p:sp>
        <p:nvSpPr>
          <p:cNvPr id="10" name="Text 8"/>
          <p:cNvSpPr/>
          <p:nvPr/>
        </p:nvSpPr>
        <p:spPr>
          <a:xfrm>
            <a:off x="9449872" y="4202311"/>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Locations</a:t>
            </a:r>
            <a:endParaRPr lang="en-US" sz="2187" dirty="0"/>
          </a:p>
        </p:txBody>
      </p:sp>
      <p:sp>
        <p:nvSpPr>
          <p:cNvPr id="11" name="Text 9"/>
          <p:cNvSpPr/>
          <p:nvPr/>
        </p:nvSpPr>
        <p:spPr>
          <a:xfrm>
            <a:off x="9449872" y="4771668"/>
            <a:ext cx="3156347" cy="1666280"/>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Users were geographically distributed across multiple countries, demonstrating the global reach and impact of social media platforms.</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029"/>
          </a:xfrm>
          <a:prstGeom prst="rect">
            <a:avLst/>
          </a:prstGeom>
          <a:solidFill>
            <a:srgbClr val="241631"/>
          </a:solidFill>
          <a:ln/>
        </p:spPr>
      </p:sp>
      <p:sp>
        <p:nvSpPr>
          <p:cNvPr id="4" name="Text 2"/>
          <p:cNvSpPr/>
          <p:nvPr/>
        </p:nvSpPr>
        <p:spPr>
          <a:xfrm>
            <a:off x="2654975" y="539591"/>
            <a:ext cx="9320332" cy="1226344"/>
          </a:xfrm>
          <a:prstGeom prst="rect">
            <a:avLst/>
          </a:prstGeom>
          <a:noFill/>
          <a:ln/>
        </p:spPr>
        <p:txBody>
          <a:bodyPr wrap="square" rtlCol="0" anchor="t"/>
          <a:lstStyle/>
          <a:p>
            <a:pPr indent="0" marL="0">
              <a:lnSpc>
                <a:spcPts val="4828"/>
              </a:lnSpc>
              <a:buNone/>
            </a:pPr>
            <a:r>
              <a:rPr lang="en-US" sz="3863" b="1" dirty="0">
                <a:solidFill>
                  <a:srgbClr val="FF726D"/>
                </a:solidFill>
                <a:latin typeface="Inconsolata" pitchFamily="34" charset="0"/>
                <a:ea typeface="Inconsolata" pitchFamily="34" charset="-122"/>
                <a:cs typeface="Inconsolata" pitchFamily="34" charset="-120"/>
              </a:rPr>
              <a:t>Platform Popularity: Instagram Takes the Lead</a:t>
            </a:r>
            <a:endParaRPr lang="en-US" sz="3863" dirty="0"/>
          </a:p>
        </p:txBody>
      </p:sp>
      <p:sp>
        <p:nvSpPr>
          <p:cNvPr id="5" name="Text 3"/>
          <p:cNvSpPr/>
          <p:nvPr/>
        </p:nvSpPr>
        <p:spPr>
          <a:xfrm>
            <a:off x="2654975" y="2158365"/>
            <a:ext cx="9320332" cy="882968"/>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Instagram emerged as the most popular platform in the dataset, with a count of 363 users. This prominence suggests Instagram's appeal for its visual focus, fostering a strong community of users and engaging content creators.</a:t>
            </a:r>
            <a:endParaRPr lang="en-US" sz="1545" dirty="0"/>
          </a:p>
        </p:txBody>
      </p:sp>
      <p:sp>
        <p:nvSpPr>
          <p:cNvPr id="6" name="Shape 4"/>
          <p:cNvSpPr/>
          <p:nvPr/>
        </p:nvSpPr>
        <p:spPr>
          <a:xfrm>
            <a:off x="2654975" y="3482816"/>
            <a:ext cx="441484" cy="441484"/>
          </a:xfrm>
          <a:prstGeom prst="roundRect">
            <a:avLst>
              <a:gd name="adj" fmla="val 13334"/>
            </a:avLst>
          </a:prstGeom>
          <a:solidFill>
            <a:srgbClr val="382748"/>
          </a:solidFill>
          <a:ln/>
        </p:spPr>
      </p:sp>
      <p:sp>
        <p:nvSpPr>
          <p:cNvPr id="7" name="Text 5"/>
          <p:cNvSpPr/>
          <p:nvPr/>
        </p:nvSpPr>
        <p:spPr>
          <a:xfrm>
            <a:off x="2802136" y="3519607"/>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1</a:t>
            </a:r>
            <a:endParaRPr lang="en-US" sz="2318" dirty="0"/>
          </a:p>
        </p:txBody>
      </p:sp>
      <p:sp>
        <p:nvSpPr>
          <p:cNvPr id="8" name="Text 6"/>
          <p:cNvSpPr/>
          <p:nvPr/>
        </p:nvSpPr>
        <p:spPr>
          <a:xfrm>
            <a:off x="3292673" y="3482816"/>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Instagram</a:t>
            </a:r>
            <a:endParaRPr lang="en-US" sz="1931" dirty="0"/>
          </a:p>
        </p:txBody>
      </p:sp>
      <p:sp>
        <p:nvSpPr>
          <p:cNvPr id="9" name="Text 7"/>
          <p:cNvSpPr/>
          <p:nvPr/>
        </p:nvSpPr>
        <p:spPr>
          <a:xfrm>
            <a:off x="3292673" y="3907036"/>
            <a:ext cx="3924419" cy="1177290"/>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With a user count of 363, Instagram stands out as the most popular platform, highlighting its visual appeal and strong community engagement.</a:t>
            </a:r>
            <a:endParaRPr lang="en-US" sz="1545" dirty="0"/>
          </a:p>
        </p:txBody>
      </p:sp>
      <p:sp>
        <p:nvSpPr>
          <p:cNvPr id="10" name="Shape 8"/>
          <p:cNvSpPr/>
          <p:nvPr/>
        </p:nvSpPr>
        <p:spPr>
          <a:xfrm>
            <a:off x="7413308" y="3482816"/>
            <a:ext cx="441484" cy="441484"/>
          </a:xfrm>
          <a:prstGeom prst="roundRect">
            <a:avLst>
              <a:gd name="adj" fmla="val 13334"/>
            </a:avLst>
          </a:prstGeom>
          <a:solidFill>
            <a:srgbClr val="382748"/>
          </a:solidFill>
          <a:ln/>
        </p:spPr>
      </p:sp>
      <p:sp>
        <p:nvSpPr>
          <p:cNvPr id="11" name="Text 9"/>
          <p:cNvSpPr/>
          <p:nvPr/>
        </p:nvSpPr>
        <p:spPr>
          <a:xfrm>
            <a:off x="7560469" y="3519607"/>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2</a:t>
            </a:r>
            <a:endParaRPr lang="en-US" sz="2318" dirty="0"/>
          </a:p>
        </p:txBody>
      </p:sp>
      <p:sp>
        <p:nvSpPr>
          <p:cNvPr id="12" name="Text 10"/>
          <p:cNvSpPr/>
          <p:nvPr/>
        </p:nvSpPr>
        <p:spPr>
          <a:xfrm>
            <a:off x="8051006" y="3482816"/>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YouTube</a:t>
            </a:r>
            <a:endParaRPr lang="en-US" sz="1931" dirty="0"/>
          </a:p>
        </p:txBody>
      </p:sp>
      <p:sp>
        <p:nvSpPr>
          <p:cNvPr id="13" name="Text 11"/>
          <p:cNvSpPr/>
          <p:nvPr/>
        </p:nvSpPr>
        <p:spPr>
          <a:xfrm>
            <a:off x="8051006" y="3907036"/>
            <a:ext cx="3924419" cy="1471612"/>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YouTube, known for its video content, occupies a prominent position, indicating the importance of video sharing and consumption within the social media landscape.</a:t>
            </a:r>
            <a:endParaRPr lang="en-US" sz="1545" dirty="0"/>
          </a:p>
        </p:txBody>
      </p:sp>
      <p:sp>
        <p:nvSpPr>
          <p:cNvPr id="14" name="Shape 12"/>
          <p:cNvSpPr/>
          <p:nvPr/>
        </p:nvSpPr>
        <p:spPr>
          <a:xfrm>
            <a:off x="2654975" y="5795605"/>
            <a:ext cx="441484" cy="441484"/>
          </a:xfrm>
          <a:prstGeom prst="roundRect">
            <a:avLst>
              <a:gd name="adj" fmla="val 13334"/>
            </a:avLst>
          </a:prstGeom>
          <a:solidFill>
            <a:srgbClr val="382748"/>
          </a:solidFill>
          <a:ln/>
        </p:spPr>
      </p:sp>
      <p:sp>
        <p:nvSpPr>
          <p:cNvPr id="15" name="Text 13"/>
          <p:cNvSpPr/>
          <p:nvPr/>
        </p:nvSpPr>
        <p:spPr>
          <a:xfrm>
            <a:off x="2802136" y="5832396"/>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3</a:t>
            </a:r>
            <a:endParaRPr lang="en-US" sz="2318" dirty="0"/>
          </a:p>
        </p:txBody>
      </p:sp>
      <p:sp>
        <p:nvSpPr>
          <p:cNvPr id="16" name="Text 14"/>
          <p:cNvSpPr/>
          <p:nvPr/>
        </p:nvSpPr>
        <p:spPr>
          <a:xfrm>
            <a:off x="3292673" y="5795605"/>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Facebook</a:t>
            </a:r>
            <a:endParaRPr lang="en-US" sz="1931" dirty="0"/>
          </a:p>
        </p:txBody>
      </p:sp>
      <p:sp>
        <p:nvSpPr>
          <p:cNvPr id="17" name="Text 15"/>
          <p:cNvSpPr/>
          <p:nvPr/>
        </p:nvSpPr>
        <p:spPr>
          <a:xfrm>
            <a:off x="3292673" y="6219825"/>
            <a:ext cx="3924419" cy="1177290"/>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Facebook, a pioneer in social networking, remains a significant platform, showcasing its established user base and diverse functionalities.</a:t>
            </a:r>
            <a:endParaRPr lang="en-US" sz="1545" dirty="0"/>
          </a:p>
        </p:txBody>
      </p:sp>
      <p:sp>
        <p:nvSpPr>
          <p:cNvPr id="18" name="Shape 16"/>
          <p:cNvSpPr/>
          <p:nvPr/>
        </p:nvSpPr>
        <p:spPr>
          <a:xfrm>
            <a:off x="7413308" y="5795605"/>
            <a:ext cx="441484" cy="441484"/>
          </a:xfrm>
          <a:prstGeom prst="roundRect">
            <a:avLst>
              <a:gd name="adj" fmla="val 13334"/>
            </a:avLst>
          </a:prstGeom>
          <a:solidFill>
            <a:srgbClr val="382748"/>
          </a:solidFill>
          <a:ln/>
        </p:spPr>
      </p:sp>
      <p:sp>
        <p:nvSpPr>
          <p:cNvPr id="19" name="Text 17"/>
          <p:cNvSpPr/>
          <p:nvPr/>
        </p:nvSpPr>
        <p:spPr>
          <a:xfrm>
            <a:off x="7560469" y="5832396"/>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4</a:t>
            </a:r>
            <a:endParaRPr lang="en-US" sz="2318" dirty="0"/>
          </a:p>
        </p:txBody>
      </p:sp>
      <p:sp>
        <p:nvSpPr>
          <p:cNvPr id="20" name="Text 18"/>
          <p:cNvSpPr/>
          <p:nvPr/>
        </p:nvSpPr>
        <p:spPr>
          <a:xfrm>
            <a:off x="8051006" y="5795605"/>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Other Platforms</a:t>
            </a:r>
            <a:endParaRPr lang="en-US" sz="1931" dirty="0"/>
          </a:p>
        </p:txBody>
      </p:sp>
      <p:sp>
        <p:nvSpPr>
          <p:cNvPr id="21" name="Text 19"/>
          <p:cNvSpPr/>
          <p:nvPr/>
        </p:nvSpPr>
        <p:spPr>
          <a:xfrm>
            <a:off x="8051006" y="6219825"/>
            <a:ext cx="3924419" cy="1471612"/>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The dataset included users of other social media platforms, underscoring the multifaceted nature of online communication and the varied preferences of users.</a:t>
            </a:r>
            <a:endParaRPr lang="en-US" sz="1545"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796290" y="921306"/>
            <a:ext cx="9023271" cy="663535"/>
          </a:xfrm>
          <a:prstGeom prst="rect">
            <a:avLst/>
          </a:prstGeom>
          <a:noFill/>
          <a:ln/>
        </p:spPr>
        <p:txBody>
          <a:bodyPr wrap="none" rtlCol="0" anchor="t"/>
          <a:lstStyle/>
          <a:p>
            <a:pPr indent="0" marL="0">
              <a:lnSpc>
                <a:spcPts val="5226"/>
              </a:lnSpc>
              <a:buNone/>
            </a:pPr>
            <a:r>
              <a:rPr lang="en-US" sz="4180" b="1" dirty="0">
                <a:solidFill>
                  <a:srgbClr val="FF726D"/>
                </a:solidFill>
                <a:latin typeface="Inconsolata" pitchFamily="34" charset="0"/>
                <a:ea typeface="Inconsolata" pitchFamily="34" charset="-122"/>
                <a:cs typeface="Inconsolata" pitchFamily="34" charset="-120"/>
              </a:rPr>
              <a:t>Average Time Spent on Social Media</a:t>
            </a:r>
            <a:endParaRPr lang="en-US" sz="4180" dirty="0"/>
          </a:p>
        </p:txBody>
      </p:sp>
      <p:sp>
        <p:nvSpPr>
          <p:cNvPr id="6" name="Text 3"/>
          <p:cNvSpPr/>
          <p:nvPr/>
        </p:nvSpPr>
        <p:spPr>
          <a:xfrm>
            <a:off x="796290" y="1903333"/>
            <a:ext cx="9380220" cy="955834"/>
          </a:xfrm>
          <a:prstGeom prst="rect">
            <a:avLst/>
          </a:prstGeom>
          <a:noFill/>
          <a:ln/>
        </p:spPr>
        <p:txBody>
          <a:bodyPr wrap="square" rtlCol="0" anchor="t"/>
          <a:lstStyle/>
          <a:p>
            <a:pPr indent="0" marL="0">
              <a:lnSpc>
                <a:spcPts val="2508"/>
              </a:lnSpc>
              <a:buNone/>
            </a:pPr>
            <a:r>
              <a:rPr lang="en-US" sz="1672" dirty="0">
                <a:solidFill>
                  <a:srgbClr val="DAD1E6"/>
                </a:solidFill>
                <a:latin typeface="Fira Sans" pitchFamily="34" charset="0"/>
                <a:ea typeface="Fira Sans" pitchFamily="34" charset="-122"/>
                <a:cs typeface="Fira Sans" pitchFamily="34" charset="-120"/>
              </a:rPr>
              <a:t>The analysis revealed an average time spent on social media of 5.0290 hours. This finding underscores the significant role social media plays in modern life, shaping how individuals connect, consume information, and engage with their communities.</a:t>
            </a:r>
            <a:endParaRPr lang="en-US" sz="1672" dirty="0"/>
          </a:p>
        </p:txBody>
      </p:sp>
      <p:sp>
        <p:nvSpPr>
          <p:cNvPr id="7" name="Shape 4"/>
          <p:cNvSpPr/>
          <p:nvPr/>
        </p:nvSpPr>
        <p:spPr>
          <a:xfrm>
            <a:off x="796290" y="3098006"/>
            <a:ext cx="4584025" cy="2476857"/>
          </a:xfrm>
          <a:prstGeom prst="roundRect">
            <a:avLst>
              <a:gd name="adj" fmla="val 2572"/>
            </a:avLst>
          </a:prstGeom>
          <a:solidFill>
            <a:srgbClr val="382748"/>
          </a:solidFill>
          <a:ln/>
        </p:spPr>
      </p:sp>
      <p:sp>
        <p:nvSpPr>
          <p:cNvPr id="8" name="Text 5"/>
          <p:cNvSpPr/>
          <p:nvPr/>
        </p:nvSpPr>
        <p:spPr>
          <a:xfrm>
            <a:off x="1008578" y="3310295"/>
            <a:ext cx="3980974" cy="331827"/>
          </a:xfrm>
          <a:prstGeom prst="rect">
            <a:avLst/>
          </a:prstGeom>
          <a:noFill/>
          <a:ln/>
        </p:spPr>
        <p:txBody>
          <a:bodyPr wrap="none" rtlCol="0" anchor="t"/>
          <a:lstStyle/>
          <a:p>
            <a:pPr indent="0" marL="0">
              <a:lnSpc>
                <a:spcPts val="2613"/>
              </a:lnSpc>
              <a:buNone/>
            </a:pPr>
            <a:r>
              <a:rPr lang="en-US" sz="2090" b="1" dirty="0">
                <a:solidFill>
                  <a:srgbClr val="FF726D"/>
                </a:solidFill>
                <a:latin typeface="Inconsolata" pitchFamily="34" charset="0"/>
                <a:ea typeface="Inconsolata" pitchFamily="34" charset="-122"/>
                <a:cs typeface="Inconsolata" pitchFamily="34" charset="-120"/>
              </a:rPr>
              <a:t>Factors Influencing Time Spent</a:t>
            </a:r>
            <a:endParaRPr lang="en-US" sz="2090" dirty="0"/>
          </a:p>
        </p:txBody>
      </p:sp>
      <p:sp>
        <p:nvSpPr>
          <p:cNvPr id="9" name="Text 6"/>
          <p:cNvSpPr/>
          <p:nvPr/>
        </p:nvSpPr>
        <p:spPr>
          <a:xfrm>
            <a:off x="1008578" y="3769519"/>
            <a:ext cx="4159448" cy="1274445"/>
          </a:xfrm>
          <a:prstGeom prst="rect">
            <a:avLst/>
          </a:prstGeom>
          <a:noFill/>
          <a:ln/>
        </p:spPr>
        <p:txBody>
          <a:bodyPr wrap="square" rtlCol="0" anchor="t"/>
          <a:lstStyle/>
          <a:p>
            <a:pPr indent="0" marL="0">
              <a:lnSpc>
                <a:spcPts val="2508"/>
              </a:lnSpc>
              <a:buNone/>
            </a:pPr>
            <a:r>
              <a:rPr lang="en-US" sz="1672" dirty="0">
                <a:solidFill>
                  <a:srgbClr val="DAD1E6"/>
                </a:solidFill>
                <a:latin typeface="Fira Sans" pitchFamily="34" charset="0"/>
                <a:ea typeface="Fira Sans" pitchFamily="34" charset="-122"/>
                <a:cs typeface="Fira Sans" pitchFamily="34" charset="-120"/>
              </a:rPr>
              <a:t>Various factors can influence time spent on social media, including individual preferences, platform features, and the nature of social interactions.</a:t>
            </a:r>
            <a:endParaRPr lang="en-US" sz="1672" dirty="0"/>
          </a:p>
        </p:txBody>
      </p:sp>
      <p:sp>
        <p:nvSpPr>
          <p:cNvPr id="10" name="Shape 7"/>
          <p:cNvSpPr/>
          <p:nvPr/>
        </p:nvSpPr>
        <p:spPr>
          <a:xfrm>
            <a:off x="5592604" y="3098006"/>
            <a:ext cx="4584025" cy="2476857"/>
          </a:xfrm>
          <a:prstGeom prst="roundRect">
            <a:avLst>
              <a:gd name="adj" fmla="val 2572"/>
            </a:avLst>
          </a:prstGeom>
          <a:solidFill>
            <a:srgbClr val="382748"/>
          </a:solidFill>
          <a:ln/>
        </p:spPr>
      </p:sp>
      <p:sp>
        <p:nvSpPr>
          <p:cNvPr id="11" name="Text 8"/>
          <p:cNvSpPr/>
          <p:nvPr/>
        </p:nvSpPr>
        <p:spPr>
          <a:xfrm>
            <a:off x="5804892" y="3310295"/>
            <a:ext cx="2654498" cy="331827"/>
          </a:xfrm>
          <a:prstGeom prst="rect">
            <a:avLst/>
          </a:prstGeom>
          <a:noFill/>
          <a:ln/>
        </p:spPr>
        <p:txBody>
          <a:bodyPr wrap="none" rtlCol="0" anchor="t"/>
          <a:lstStyle/>
          <a:p>
            <a:pPr indent="0" marL="0">
              <a:lnSpc>
                <a:spcPts val="2613"/>
              </a:lnSpc>
              <a:buNone/>
            </a:pPr>
            <a:r>
              <a:rPr lang="en-US" sz="2090" b="1" dirty="0">
                <a:solidFill>
                  <a:srgbClr val="FF726D"/>
                </a:solidFill>
                <a:latin typeface="Inconsolata" pitchFamily="34" charset="0"/>
                <a:ea typeface="Inconsolata" pitchFamily="34" charset="-122"/>
                <a:cs typeface="Inconsolata" pitchFamily="34" charset="-120"/>
              </a:rPr>
              <a:t>Potential Impacts</a:t>
            </a:r>
            <a:endParaRPr lang="en-US" sz="2090" dirty="0"/>
          </a:p>
        </p:txBody>
      </p:sp>
      <p:sp>
        <p:nvSpPr>
          <p:cNvPr id="12" name="Text 9"/>
          <p:cNvSpPr/>
          <p:nvPr/>
        </p:nvSpPr>
        <p:spPr>
          <a:xfrm>
            <a:off x="5804892" y="3769519"/>
            <a:ext cx="4159448" cy="1593056"/>
          </a:xfrm>
          <a:prstGeom prst="rect">
            <a:avLst/>
          </a:prstGeom>
          <a:noFill/>
          <a:ln/>
        </p:spPr>
        <p:txBody>
          <a:bodyPr wrap="square" rtlCol="0" anchor="t"/>
          <a:lstStyle/>
          <a:p>
            <a:pPr indent="0" marL="0">
              <a:lnSpc>
                <a:spcPts val="2508"/>
              </a:lnSpc>
              <a:buNone/>
            </a:pPr>
            <a:r>
              <a:rPr lang="en-US" sz="1672" dirty="0">
                <a:solidFill>
                  <a:srgbClr val="DAD1E6"/>
                </a:solidFill>
                <a:latin typeface="Fira Sans" pitchFamily="34" charset="0"/>
                <a:ea typeface="Fira Sans" pitchFamily="34" charset="-122"/>
                <a:cs typeface="Fira Sans" pitchFamily="34" charset="-120"/>
              </a:rPr>
              <a:t>The amount of time spent on social media can have both positive and negative impacts on individuals' lives, affecting aspects like well-being, productivity, and social interaction.</a:t>
            </a:r>
            <a:endParaRPr lang="en-US" sz="1672" dirty="0"/>
          </a:p>
        </p:txBody>
      </p:sp>
      <p:sp>
        <p:nvSpPr>
          <p:cNvPr id="13" name="Shape 10"/>
          <p:cNvSpPr/>
          <p:nvPr/>
        </p:nvSpPr>
        <p:spPr>
          <a:xfrm>
            <a:off x="796290" y="5787152"/>
            <a:ext cx="9380220" cy="1521023"/>
          </a:xfrm>
          <a:prstGeom prst="roundRect">
            <a:avLst>
              <a:gd name="adj" fmla="val 4189"/>
            </a:avLst>
          </a:prstGeom>
          <a:solidFill>
            <a:srgbClr val="382748"/>
          </a:solidFill>
          <a:ln/>
        </p:spPr>
      </p:sp>
      <p:sp>
        <p:nvSpPr>
          <p:cNvPr id="14" name="Text 11"/>
          <p:cNvSpPr/>
          <p:nvPr/>
        </p:nvSpPr>
        <p:spPr>
          <a:xfrm>
            <a:off x="1008578" y="5999440"/>
            <a:ext cx="2654498" cy="331827"/>
          </a:xfrm>
          <a:prstGeom prst="rect">
            <a:avLst/>
          </a:prstGeom>
          <a:noFill/>
          <a:ln/>
        </p:spPr>
        <p:txBody>
          <a:bodyPr wrap="none" rtlCol="0" anchor="t"/>
          <a:lstStyle/>
          <a:p>
            <a:pPr indent="0" marL="0">
              <a:lnSpc>
                <a:spcPts val="2613"/>
              </a:lnSpc>
              <a:buNone/>
            </a:pPr>
            <a:r>
              <a:rPr lang="en-US" sz="2090" b="1" dirty="0">
                <a:solidFill>
                  <a:srgbClr val="FF726D"/>
                </a:solidFill>
                <a:latin typeface="Inconsolata" pitchFamily="34" charset="0"/>
                <a:ea typeface="Inconsolata" pitchFamily="34" charset="-122"/>
                <a:cs typeface="Inconsolata" pitchFamily="34" charset="-120"/>
              </a:rPr>
              <a:t>Future Trends</a:t>
            </a:r>
            <a:endParaRPr lang="en-US" sz="2090" dirty="0"/>
          </a:p>
        </p:txBody>
      </p:sp>
      <p:sp>
        <p:nvSpPr>
          <p:cNvPr id="15" name="Text 12"/>
          <p:cNvSpPr/>
          <p:nvPr/>
        </p:nvSpPr>
        <p:spPr>
          <a:xfrm>
            <a:off x="1008578" y="6458664"/>
            <a:ext cx="8955643" cy="637223"/>
          </a:xfrm>
          <a:prstGeom prst="rect">
            <a:avLst/>
          </a:prstGeom>
          <a:noFill/>
          <a:ln/>
        </p:spPr>
        <p:txBody>
          <a:bodyPr wrap="square" rtlCol="0" anchor="t"/>
          <a:lstStyle/>
          <a:p>
            <a:pPr indent="0" marL="0">
              <a:lnSpc>
                <a:spcPts val="2508"/>
              </a:lnSpc>
              <a:buNone/>
            </a:pPr>
            <a:r>
              <a:rPr lang="en-US" sz="1672" dirty="0">
                <a:solidFill>
                  <a:srgbClr val="DAD1E6"/>
                </a:solidFill>
                <a:latin typeface="Fira Sans" pitchFamily="34" charset="0"/>
                <a:ea typeface="Fira Sans" pitchFamily="34" charset="-122"/>
                <a:cs typeface="Fira Sans" pitchFamily="34" charset="-120"/>
              </a:rPr>
              <a:t>Understanding user behavior and time spent on social media is crucial for forecasting future trends and evolving user experiences within the online landscape.</a:t>
            </a:r>
            <a:endParaRPr lang="en-US" sz="1672"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216581"/>
            <a:ext cx="10553105"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Income Analysis: Students Lead the Way</a:t>
            </a:r>
            <a:endParaRPr lang="en-US" sz="4374" dirty="0"/>
          </a:p>
        </p:txBody>
      </p:sp>
      <p:sp>
        <p:nvSpPr>
          <p:cNvPr id="5" name="Text 3"/>
          <p:cNvSpPr/>
          <p:nvPr/>
        </p:nvSpPr>
        <p:spPr>
          <a:xfrm>
            <a:off x="2037993" y="2355294"/>
            <a:ext cx="10554414" cy="1333024"/>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analysis revealed an interesting trend in average income across professions. Students, surprisingly, had the highest average income of 15265.7314, followed by Marketing Managers (14927.3352) and Software Engineers (14876.5119). This suggests that while certain professions are traditionally associated with higher incomes, individual circumstances and financial situations can vary widely.</a:t>
            </a:r>
            <a:endParaRPr lang="en-US" sz="1750" dirty="0"/>
          </a:p>
        </p:txBody>
      </p:sp>
      <p:sp>
        <p:nvSpPr>
          <p:cNvPr id="6" name="Text 4"/>
          <p:cNvSpPr/>
          <p:nvPr/>
        </p:nvSpPr>
        <p:spPr>
          <a:xfrm>
            <a:off x="2260163" y="4079081"/>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Profession</a:t>
            </a:r>
            <a:endParaRPr lang="en-US" sz="1750" dirty="0"/>
          </a:p>
        </p:txBody>
      </p:sp>
      <p:sp>
        <p:nvSpPr>
          <p:cNvPr id="7" name="Text 5"/>
          <p:cNvSpPr/>
          <p:nvPr/>
        </p:nvSpPr>
        <p:spPr>
          <a:xfrm>
            <a:off x="7541181" y="4079081"/>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Average Income</a:t>
            </a:r>
            <a:endParaRPr lang="en-US" sz="1750" dirty="0"/>
          </a:p>
        </p:txBody>
      </p:sp>
      <p:sp>
        <p:nvSpPr>
          <p:cNvPr id="8" name="Shape 6"/>
          <p:cNvSpPr/>
          <p:nvPr/>
        </p:nvSpPr>
        <p:spPr>
          <a:xfrm>
            <a:off x="2037993" y="4553188"/>
            <a:ext cx="10554414" cy="614958"/>
          </a:xfrm>
          <a:prstGeom prst="rect">
            <a:avLst/>
          </a:prstGeom>
          <a:solidFill>
            <a:srgbClr val="382748"/>
          </a:solidFill>
          <a:ln/>
        </p:spPr>
      </p:sp>
      <p:sp>
        <p:nvSpPr>
          <p:cNvPr id="9" name="Text 7"/>
          <p:cNvSpPr/>
          <p:nvPr/>
        </p:nvSpPr>
        <p:spPr>
          <a:xfrm>
            <a:off x="2260163" y="4694039"/>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Student</a:t>
            </a:r>
            <a:endParaRPr lang="en-US" sz="1750" dirty="0"/>
          </a:p>
        </p:txBody>
      </p:sp>
      <p:sp>
        <p:nvSpPr>
          <p:cNvPr id="10" name="Text 8"/>
          <p:cNvSpPr/>
          <p:nvPr/>
        </p:nvSpPr>
        <p:spPr>
          <a:xfrm>
            <a:off x="7541181" y="4694039"/>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15265.7314</a:t>
            </a:r>
            <a:endParaRPr lang="en-US" sz="1750" dirty="0"/>
          </a:p>
        </p:txBody>
      </p:sp>
      <p:sp>
        <p:nvSpPr>
          <p:cNvPr id="11" name="Text 9"/>
          <p:cNvSpPr/>
          <p:nvPr/>
        </p:nvSpPr>
        <p:spPr>
          <a:xfrm>
            <a:off x="2260163" y="5308997"/>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Marketing Manager</a:t>
            </a:r>
            <a:endParaRPr lang="en-US" sz="1750" dirty="0"/>
          </a:p>
        </p:txBody>
      </p:sp>
      <p:sp>
        <p:nvSpPr>
          <p:cNvPr id="12" name="Text 10"/>
          <p:cNvSpPr/>
          <p:nvPr/>
        </p:nvSpPr>
        <p:spPr>
          <a:xfrm>
            <a:off x="7541181" y="5308997"/>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14927.3352</a:t>
            </a:r>
            <a:endParaRPr lang="en-US" sz="1750" dirty="0"/>
          </a:p>
        </p:txBody>
      </p:sp>
      <p:sp>
        <p:nvSpPr>
          <p:cNvPr id="13" name="Shape 11"/>
          <p:cNvSpPr/>
          <p:nvPr/>
        </p:nvSpPr>
        <p:spPr>
          <a:xfrm>
            <a:off x="2037993" y="5783104"/>
            <a:ext cx="10554414" cy="614958"/>
          </a:xfrm>
          <a:prstGeom prst="rect">
            <a:avLst/>
          </a:prstGeom>
          <a:solidFill>
            <a:srgbClr val="382748"/>
          </a:solidFill>
          <a:ln/>
        </p:spPr>
      </p:sp>
      <p:sp>
        <p:nvSpPr>
          <p:cNvPr id="14" name="Text 12"/>
          <p:cNvSpPr/>
          <p:nvPr/>
        </p:nvSpPr>
        <p:spPr>
          <a:xfrm>
            <a:off x="2260163" y="5923955"/>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Software Engineer</a:t>
            </a:r>
            <a:endParaRPr lang="en-US" sz="1750" dirty="0"/>
          </a:p>
        </p:txBody>
      </p:sp>
      <p:sp>
        <p:nvSpPr>
          <p:cNvPr id="15" name="Text 13"/>
          <p:cNvSpPr/>
          <p:nvPr/>
        </p:nvSpPr>
        <p:spPr>
          <a:xfrm>
            <a:off x="7541181" y="5923955"/>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14876.5119</a:t>
            </a:r>
            <a:endParaRPr lang="en-US" sz="1750" dirty="0"/>
          </a:p>
        </p:txBody>
      </p:sp>
      <p:sp>
        <p:nvSpPr>
          <p:cNvPr id="16" name="Text 14"/>
          <p:cNvSpPr/>
          <p:nvPr/>
        </p:nvSpPr>
        <p:spPr>
          <a:xfrm>
            <a:off x="2260163" y="6538913"/>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Other Professions</a:t>
            </a:r>
            <a:endParaRPr lang="en-US" sz="1750" dirty="0"/>
          </a:p>
        </p:txBody>
      </p:sp>
      <p:sp>
        <p:nvSpPr>
          <p:cNvPr id="17" name="Text 15"/>
          <p:cNvSpPr/>
          <p:nvPr/>
        </p:nvSpPr>
        <p:spPr>
          <a:xfrm>
            <a:off x="7541181" y="6538913"/>
            <a:ext cx="4829056"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Varying Income Levels</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809756" y="522684"/>
            <a:ext cx="9010888" cy="1185386"/>
          </a:xfrm>
          <a:prstGeom prst="rect">
            <a:avLst/>
          </a:prstGeom>
          <a:noFill/>
          <a:ln/>
        </p:spPr>
        <p:txBody>
          <a:bodyPr wrap="square" rtlCol="0" anchor="t"/>
          <a:lstStyle/>
          <a:p>
            <a:pPr indent="0" marL="0">
              <a:lnSpc>
                <a:spcPts val="4668"/>
              </a:lnSpc>
              <a:buNone/>
            </a:pPr>
            <a:r>
              <a:rPr lang="en-US" sz="3734" b="1" dirty="0">
                <a:solidFill>
                  <a:srgbClr val="FF726D"/>
                </a:solidFill>
                <a:latin typeface="Inconsolata" pitchFamily="34" charset="0"/>
                <a:ea typeface="Inconsolata" pitchFamily="34" charset="-122"/>
                <a:cs typeface="Inconsolata" pitchFamily="34" charset="-120"/>
              </a:rPr>
              <a:t>Car Ownership Distribution across Platforms</a:t>
            </a:r>
            <a:endParaRPr lang="en-US" sz="3734" dirty="0"/>
          </a:p>
        </p:txBody>
      </p:sp>
      <p:sp>
        <p:nvSpPr>
          <p:cNvPr id="5" name="Text 3"/>
          <p:cNvSpPr/>
          <p:nvPr/>
        </p:nvSpPr>
        <p:spPr>
          <a:xfrm>
            <a:off x="2809756" y="2087404"/>
            <a:ext cx="9010888" cy="853321"/>
          </a:xfrm>
          <a:prstGeom prst="rect">
            <a:avLst/>
          </a:prstGeom>
          <a:noFill/>
          <a:ln/>
        </p:spPr>
        <p:txBody>
          <a:bodyPr wrap="square" rtlCol="0" anchor="t"/>
          <a:lstStyle/>
          <a:p>
            <a:pPr indent="0" marL="0">
              <a:lnSpc>
                <a:spcPts val="2241"/>
              </a:lnSpc>
              <a:buNone/>
            </a:pPr>
            <a:r>
              <a:rPr lang="en-US" sz="1494" dirty="0">
                <a:solidFill>
                  <a:srgbClr val="DAD1E6"/>
                </a:solidFill>
                <a:latin typeface="Fira Sans" pitchFamily="34" charset="0"/>
                <a:ea typeface="Fira Sans" pitchFamily="34" charset="-122"/>
                <a:cs typeface="Fira Sans" pitchFamily="34" charset="-120"/>
              </a:rPr>
              <a:t>The data revealed a correlation between social media platform usage and car ownership. Instagram had the highest number of car owners with 190, followed by YouTube with 188 and Facebook with 161. This suggests potential relationships between platform demographics, social status, and lifestyle factors.</a:t>
            </a:r>
            <a:endParaRPr lang="en-US" sz="1494" dirty="0"/>
          </a:p>
        </p:txBody>
      </p:sp>
      <p:pic>
        <p:nvPicPr>
          <p:cNvPr id="6" name="Image 0" descr="preencoded.png">    </p:cNvPr>
          <p:cNvPicPr>
            <a:picLocks noChangeAspect="1"/>
          </p:cNvPicPr>
          <p:nvPr/>
        </p:nvPicPr>
        <p:blipFill>
          <a:blip r:embed="rId1"/>
          <a:stretch>
            <a:fillRect/>
          </a:stretch>
        </p:blipFill>
        <p:spPr>
          <a:xfrm>
            <a:off x="2809756" y="3154085"/>
            <a:ext cx="948452" cy="1517571"/>
          </a:xfrm>
          <a:prstGeom prst="rect">
            <a:avLst/>
          </a:prstGeom>
        </p:spPr>
      </p:pic>
      <p:sp>
        <p:nvSpPr>
          <p:cNvPr id="7" name="Text 4"/>
          <p:cNvSpPr/>
          <p:nvPr/>
        </p:nvSpPr>
        <p:spPr>
          <a:xfrm>
            <a:off x="4042648" y="3343751"/>
            <a:ext cx="2371249" cy="296466"/>
          </a:xfrm>
          <a:prstGeom prst="rect">
            <a:avLst/>
          </a:prstGeom>
          <a:noFill/>
          <a:ln/>
        </p:spPr>
        <p:txBody>
          <a:bodyPr wrap="none" rtlCol="0" anchor="t"/>
          <a:lstStyle/>
          <a:p>
            <a:pPr algn="l" indent="0" marL="0">
              <a:lnSpc>
                <a:spcPts val="2334"/>
              </a:lnSpc>
              <a:buNone/>
            </a:pPr>
            <a:r>
              <a:rPr lang="en-US" sz="1867" b="1" dirty="0">
                <a:solidFill>
                  <a:srgbClr val="FF726D"/>
                </a:solidFill>
                <a:latin typeface="Inconsolata" pitchFamily="34" charset="0"/>
                <a:ea typeface="Inconsolata" pitchFamily="34" charset="-122"/>
                <a:cs typeface="Inconsolata" pitchFamily="34" charset="-120"/>
              </a:rPr>
              <a:t>Instagram</a:t>
            </a:r>
            <a:endParaRPr lang="en-US" sz="1867" dirty="0"/>
          </a:p>
        </p:txBody>
      </p:sp>
      <p:sp>
        <p:nvSpPr>
          <p:cNvPr id="8" name="Text 5"/>
          <p:cNvSpPr/>
          <p:nvPr/>
        </p:nvSpPr>
        <p:spPr>
          <a:xfrm>
            <a:off x="4042648" y="3753922"/>
            <a:ext cx="7777996" cy="568881"/>
          </a:xfrm>
          <a:prstGeom prst="rect">
            <a:avLst/>
          </a:prstGeom>
          <a:noFill/>
          <a:ln/>
        </p:spPr>
        <p:txBody>
          <a:bodyPr wrap="square" rtlCol="0" anchor="t"/>
          <a:lstStyle/>
          <a:p>
            <a:pPr algn="l" indent="0" marL="0">
              <a:lnSpc>
                <a:spcPts val="2241"/>
              </a:lnSpc>
              <a:buNone/>
            </a:pPr>
            <a:r>
              <a:rPr lang="en-US" sz="1494" dirty="0">
                <a:solidFill>
                  <a:srgbClr val="DAD1E6"/>
                </a:solidFill>
                <a:latin typeface="Fira Sans" pitchFamily="34" charset="0"/>
                <a:ea typeface="Fira Sans" pitchFamily="34" charset="-122"/>
                <a:cs typeface="Fira Sans" pitchFamily="34" charset="-120"/>
              </a:rPr>
              <a:t>Instagram stands out with the highest number of car owners, potentially reflecting a demographic with a higher propensity for purchasing and showcasing their vehicles.</a:t>
            </a:r>
            <a:endParaRPr lang="en-US" sz="1494" dirty="0"/>
          </a:p>
        </p:txBody>
      </p:sp>
      <p:pic>
        <p:nvPicPr>
          <p:cNvPr id="9" name="Image 1" descr="preencoded.png">    </p:cNvPr>
          <p:cNvPicPr>
            <a:picLocks noChangeAspect="1"/>
          </p:cNvPicPr>
          <p:nvPr/>
        </p:nvPicPr>
        <p:blipFill>
          <a:blip r:embed="rId2"/>
          <a:stretch>
            <a:fillRect/>
          </a:stretch>
        </p:blipFill>
        <p:spPr>
          <a:xfrm>
            <a:off x="2809756" y="4671655"/>
            <a:ext cx="948452" cy="1517571"/>
          </a:xfrm>
          <a:prstGeom prst="rect">
            <a:avLst/>
          </a:prstGeom>
        </p:spPr>
      </p:pic>
      <p:sp>
        <p:nvSpPr>
          <p:cNvPr id="10" name="Text 6"/>
          <p:cNvSpPr/>
          <p:nvPr/>
        </p:nvSpPr>
        <p:spPr>
          <a:xfrm>
            <a:off x="4042648" y="4861322"/>
            <a:ext cx="2371249" cy="296466"/>
          </a:xfrm>
          <a:prstGeom prst="rect">
            <a:avLst/>
          </a:prstGeom>
          <a:noFill/>
          <a:ln/>
        </p:spPr>
        <p:txBody>
          <a:bodyPr wrap="none" rtlCol="0" anchor="t"/>
          <a:lstStyle/>
          <a:p>
            <a:pPr algn="l" indent="0" marL="0">
              <a:lnSpc>
                <a:spcPts val="2334"/>
              </a:lnSpc>
              <a:buNone/>
            </a:pPr>
            <a:r>
              <a:rPr lang="en-US" sz="1867" b="1" dirty="0">
                <a:solidFill>
                  <a:srgbClr val="FF726D"/>
                </a:solidFill>
                <a:latin typeface="Inconsolata" pitchFamily="34" charset="0"/>
                <a:ea typeface="Inconsolata" pitchFamily="34" charset="-122"/>
                <a:cs typeface="Inconsolata" pitchFamily="34" charset="-120"/>
              </a:rPr>
              <a:t>YouTube</a:t>
            </a:r>
            <a:endParaRPr lang="en-US" sz="1867" dirty="0"/>
          </a:p>
        </p:txBody>
      </p:sp>
      <p:sp>
        <p:nvSpPr>
          <p:cNvPr id="11" name="Text 7"/>
          <p:cNvSpPr/>
          <p:nvPr/>
        </p:nvSpPr>
        <p:spPr>
          <a:xfrm>
            <a:off x="4042648" y="5271492"/>
            <a:ext cx="7777996" cy="568881"/>
          </a:xfrm>
          <a:prstGeom prst="rect">
            <a:avLst/>
          </a:prstGeom>
          <a:noFill/>
          <a:ln/>
        </p:spPr>
        <p:txBody>
          <a:bodyPr wrap="square" rtlCol="0" anchor="t"/>
          <a:lstStyle/>
          <a:p>
            <a:pPr algn="l" indent="0" marL="0">
              <a:lnSpc>
                <a:spcPts val="2241"/>
              </a:lnSpc>
              <a:buNone/>
            </a:pPr>
            <a:r>
              <a:rPr lang="en-US" sz="1494" dirty="0">
                <a:solidFill>
                  <a:srgbClr val="DAD1E6"/>
                </a:solidFill>
                <a:latin typeface="Fira Sans" pitchFamily="34" charset="0"/>
                <a:ea typeface="Fira Sans" pitchFamily="34" charset="-122"/>
                <a:cs typeface="Fira Sans" pitchFamily="34" charset="-120"/>
              </a:rPr>
              <a:t>YouTube follows closely with a significant number of car owners, possibly driven by a user base interested in automotive content and reviews.</a:t>
            </a:r>
            <a:endParaRPr lang="en-US" sz="1494" dirty="0"/>
          </a:p>
        </p:txBody>
      </p:sp>
      <p:pic>
        <p:nvPicPr>
          <p:cNvPr id="12" name="Image 2" descr="preencoded.png">    </p:cNvPr>
          <p:cNvPicPr>
            <a:picLocks noChangeAspect="1"/>
          </p:cNvPicPr>
          <p:nvPr/>
        </p:nvPicPr>
        <p:blipFill>
          <a:blip r:embed="rId3"/>
          <a:stretch>
            <a:fillRect/>
          </a:stretch>
        </p:blipFill>
        <p:spPr>
          <a:xfrm>
            <a:off x="2809756" y="6189226"/>
            <a:ext cx="948452" cy="1517571"/>
          </a:xfrm>
          <a:prstGeom prst="rect">
            <a:avLst/>
          </a:prstGeom>
        </p:spPr>
      </p:pic>
      <p:sp>
        <p:nvSpPr>
          <p:cNvPr id="13" name="Text 8"/>
          <p:cNvSpPr/>
          <p:nvPr/>
        </p:nvSpPr>
        <p:spPr>
          <a:xfrm>
            <a:off x="4042648" y="6378893"/>
            <a:ext cx="2371249" cy="296466"/>
          </a:xfrm>
          <a:prstGeom prst="rect">
            <a:avLst/>
          </a:prstGeom>
          <a:noFill/>
          <a:ln/>
        </p:spPr>
        <p:txBody>
          <a:bodyPr wrap="none" rtlCol="0" anchor="t"/>
          <a:lstStyle/>
          <a:p>
            <a:pPr algn="l" indent="0" marL="0">
              <a:lnSpc>
                <a:spcPts val="2334"/>
              </a:lnSpc>
              <a:buNone/>
            </a:pPr>
            <a:r>
              <a:rPr lang="en-US" sz="1867" b="1" dirty="0">
                <a:solidFill>
                  <a:srgbClr val="FF726D"/>
                </a:solidFill>
                <a:latin typeface="Inconsolata" pitchFamily="34" charset="0"/>
                <a:ea typeface="Inconsolata" pitchFamily="34" charset="-122"/>
                <a:cs typeface="Inconsolata" pitchFamily="34" charset="-120"/>
              </a:rPr>
              <a:t>Facebook</a:t>
            </a:r>
            <a:endParaRPr lang="en-US" sz="1867" dirty="0"/>
          </a:p>
        </p:txBody>
      </p:sp>
      <p:sp>
        <p:nvSpPr>
          <p:cNvPr id="14" name="Text 9"/>
          <p:cNvSpPr/>
          <p:nvPr/>
        </p:nvSpPr>
        <p:spPr>
          <a:xfrm>
            <a:off x="4042648" y="6789063"/>
            <a:ext cx="7777996" cy="568881"/>
          </a:xfrm>
          <a:prstGeom prst="rect">
            <a:avLst/>
          </a:prstGeom>
          <a:noFill/>
          <a:ln/>
        </p:spPr>
        <p:txBody>
          <a:bodyPr wrap="square" rtlCol="0" anchor="t"/>
          <a:lstStyle/>
          <a:p>
            <a:pPr algn="l" indent="0" marL="0">
              <a:lnSpc>
                <a:spcPts val="2241"/>
              </a:lnSpc>
              <a:buNone/>
            </a:pPr>
            <a:r>
              <a:rPr lang="en-US" sz="1494" dirty="0">
                <a:solidFill>
                  <a:srgbClr val="DAD1E6"/>
                </a:solidFill>
                <a:latin typeface="Fira Sans" pitchFamily="34" charset="0"/>
                <a:ea typeface="Fira Sans" pitchFamily="34" charset="-122"/>
                <a:cs typeface="Fira Sans" pitchFamily="34" charset="-120"/>
              </a:rPr>
              <a:t>Facebook, with a large user base, also has a considerable number of car owners, indicating its diverse demographic and potential for targeting automotive-related content.</a:t>
            </a:r>
            <a:endParaRPr lang="en-US" sz="1494" dirty="0"/>
          </a:p>
        </p:txBody>
      </p:sp>
      <p:pic>
        <p:nvPicPr>
          <p:cNvPr id="15"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314"/>
          </a:xfrm>
          <a:prstGeom prst="rect">
            <a:avLst/>
          </a:prstGeom>
          <a:solidFill>
            <a:srgbClr val="241631"/>
          </a:solidFill>
          <a:ln/>
        </p:spPr>
      </p:sp>
      <p:sp>
        <p:nvSpPr>
          <p:cNvPr id="4" name="Text 2"/>
          <p:cNvSpPr/>
          <p:nvPr/>
        </p:nvSpPr>
        <p:spPr>
          <a:xfrm>
            <a:off x="2616637" y="543997"/>
            <a:ext cx="9397127" cy="1236345"/>
          </a:xfrm>
          <a:prstGeom prst="rect">
            <a:avLst/>
          </a:prstGeom>
          <a:noFill/>
          <a:ln/>
        </p:spPr>
        <p:txBody>
          <a:bodyPr wrap="square" rtlCol="0" anchor="t"/>
          <a:lstStyle/>
          <a:p>
            <a:pPr indent="0" marL="0">
              <a:lnSpc>
                <a:spcPts val="4868"/>
              </a:lnSpc>
              <a:buNone/>
            </a:pPr>
            <a:r>
              <a:rPr lang="en-US" sz="3894" b="1" dirty="0">
                <a:solidFill>
                  <a:srgbClr val="FF726D"/>
                </a:solidFill>
                <a:latin typeface="Inconsolata" pitchFamily="34" charset="0"/>
                <a:ea typeface="Inconsolata" pitchFamily="34" charset="-122"/>
                <a:cs typeface="Inconsolata" pitchFamily="34" charset="-120"/>
              </a:rPr>
              <a:t>Understanding User Behavior through Visualization</a:t>
            </a:r>
            <a:endParaRPr lang="en-US" sz="3894" dirty="0"/>
          </a:p>
        </p:txBody>
      </p:sp>
      <p:sp>
        <p:nvSpPr>
          <p:cNvPr id="5" name="Text 3"/>
          <p:cNvSpPr/>
          <p:nvPr/>
        </p:nvSpPr>
        <p:spPr>
          <a:xfrm>
            <a:off x="2616637" y="2175986"/>
            <a:ext cx="9397127" cy="1187291"/>
          </a:xfrm>
          <a:prstGeom prst="rect">
            <a:avLst/>
          </a:prstGeom>
          <a:noFill/>
          <a:ln/>
        </p:spPr>
        <p:txBody>
          <a:bodyPr wrap="square" rtlCol="0" anchor="t"/>
          <a:lstStyle/>
          <a:p>
            <a:pPr indent="0" marL="0">
              <a:lnSpc>
                <a:spcPts val="2337"/>
              </a:lnSpc>
              <a:buNone/>
            </a:pPr>
            <a:r>
              <a:rPr lang="en-US" sz="1558" dirty="0">
                <a:solidFill>
                  <a:srgbClr val="DAD1E6"/>
                </a:solidFill>
                <a:latin typeface="Fira Sans" pitchFamily="34" charset="0"/>
                <a:ea typeface="Fira Sans" pitchFamily="34" charset="-122"/>
                <a:cs typeface="Fira Sans" pitchFamily="34" charset="-120"/>
              </a:rPr>
              <a:t>Visualizing the data allows for a deeper understanding of user behavior and trends. Through charts, graphs, and other visual aids, we can identify patterns, correlations, and key insights that might be less apparent from raw data alone. This visual approach empowers us to communicate complex information effectively and draw meaningful conclusions from the dataset.</a:t>
            </a:r>
            <a:endParaRPr lang="en-US" sz="1558" dirty="0"/>
          </a:p>
        </p:txBody>
      </p:sp>
      <p:pic>
        <p:nvPicPr>
          <p:cNvPr id="6" name="Image 0" descr="preencoded.png">    </p:cNvPr>
          <p:cNvPicPr>
            <a:picLocks noChangeAspect="1"/>
          </p:cNvPicPr>
          <p:nvPr/>
        </p:nvPicPr>
        <p:blipFill>
          <a:blip r:embed="rId1"/>
          <a:stretch>
            <a:fillRect/>
          </a:stretch>
        </p:blipFill>
        <p:spPr>
          <a:xfrm>
            <a:off x="2616637" y="3585805"/>
            <a:ext cx="494586" cy="494586"/>
          </a:xfrm>
          <a:prstGeom prst="rect">
            <a:avLst/>
          </a:prstGeom>
        </p:spPr>
      </p:pic>
      <p:sp>
        <p:nvSpPr>
          <p:cNvPr id="7" name="Text 4"/>
          <p:cNvSpPr/>
          <p:nvPr/>
        </p:nvSpPr>
        <p:spPr>
          <a:xfrm>
            <a:off x="2616637" y="4278154"/>
            <a:ext cx="2126694" cy="618173"/>
          </a:xfrm>
          <a:prstGeom prst="rect">
            <a:avLst/>
          </a:prstGeom>
          <a:noFill/>
          <a:ln/>
        </p:spPr>
        <p:txBody>
          <a:bodyPr wrap="square" rtlCol="0" anchor="t"/>
          <a:lstStyle/>
          <a:p>
            <a:pPr algn="l" indent="0" marL="0">
              <a:lnSpc>
                <a:spcPts val="2434"/>
              </a:lnSpc>
              <a:buNone/>
            </a:pPr>
            <a:r>
              <a:rPr lang="en-US" sz="1947" b="1" dirty="0">
                <a:solidFill>
                  <a:srgbClr val="FF726D"/>
                </a:solidFill>
                <a:latin typeface="Inconsolata" pitchFamily="34" charset="0"/>
                <a:ea typeface="Inconsolata" pitchFamily="34" charset="-122"/>
                <a:cs typeface="Inconsolata" pitchFamily="34" charset="-120"/>
              </a:rPr>
              <a:t>Data Visualization</a:t>
            </a:r>
            <a:endParaRPr lang="en-US" sz="1947" dirty="0"/>
          </a:p>
        </p:txBody>
      </p:sp>
      <p:sp>
        <p:nvSpPr>
          <p:cNvPr id="8" name="Text 5"/>
          <p:cNvSpPr/>
          <p:nvPr/>
        </p:nvSpPr>
        <p:spPr>
          <a:xfrm>
            <a:off x="2616637" y="5014913"/>
            <a:ext cx="2126694" cy="2671405"/>
          </a:xfrm>
          <a:prstGeom prst="rect">
            <a:avLst/>
          </a:prstGeom>
          <a:noFill/>
          <a:ln/>
        </p:spPr>
        <p:txBody>
          <a:bodyPr wrap="square" rtlCol="0" anchor="t"/>
          <a:lstStyle/>
          <a:p>
            <a:pPr algn="l" indent="0" marL="0">
              <a:lnSpc>
                <a:spcPts val="2337"/>
              </a:lnSpc>
              <a:buNone/>
            </a:pPr>
            <a:r>
              <a:rPr lang="en-US" sz="1558" dirty="0">
                <a:solidFill>
                  <a:srgbClr val="DAD1E6"/>
                </a:solidFill>
                <a:latin typeface="Fira Sans" pitchFamily="34" charset="0"/>
                <a:ea typeface="Fira Sans" pitchFamily="34" charset="-122"/>
                <a:cs typeface="Fira Sans" pitchFamily="34" charset="-120"/>
              </a:rPr>
              <a:t>Visualizing data helps reveal patterns, correlations, and insights that might be hidden within raw data, enabling a more comprehensive understanding of user behavior.</a:t>
            </a:r>
            <a:endParaRPr lang="en-US" sz="1558" dirty="0"/>
          </a:p>
        </p:txBody>
      </p:sp>
      <p:pic>
        <p:nvPicPr>
          <p:cNvPr id="9" name="Image 1" descr="preencoded.png">    </p:cNvPr>
          <p:cNvPicPr>
            <a:picLocks noChangeAspect="1"/>
          </p:cNvPicPr>
          <p:nvPr/>
        </p:nvPicPr>
        <p:blipFill>
          <a:blip r:embed="rId2"/>
          <a:stretch>
            <a:fillRect/>
          </a:stretch>
        </p:blipFill>
        <p:spPr>
          <a:xfrm>
            <a:off x="5040035" y="3585805"/>
            <a:ext cx="494586" cy="494586"/>
          </a:xfrm>
          <a:prstGeom prst="rect">
            <a:avLst/>
          </a:prstGeom>
        </p:spPr>
      </p:pic>
      <p:sp>
        <p:nvSpPr>
          <p:cNvPr id="10" name="Text 6"/>
          <p:cNvSpPr/>
          <p:nvPr/>
        </p:nvSpPr>
        <p:spPr>
          <a:xfrm>
            <a:off x="5040035" y="4278154"/>
            <a:ext cx="2126813" cy="618173"/>
          </a:xfrm>
          <a:prstGeom prst="rect">
            <a:avLst/>
          </a:prstGeom>
          <a:noFill/>
          <a:ln/>
        </p:spPr>
        <p:txBody>
          <a:bodyPr wrap="square" rtlCol="0" anchor="t"/>
          <a:lstStyle/>
          <a:p>
            <a:pPr algn="l" indent="0" marL="0">
              <a:lnSpc>
                <a:spcPts val="2434"/>
              </a:lnSpc>
              <a:buNone/>
            </a:pPr>
            <a:r>
              <a:rPr lang="en-US" sz="1947" b="1" dirty="0">
                <a:solidFill>
                  <a:srgbClr val="FF726D"/>
                </a:solidFill>
                <a:latin typeface="Inconsolata" pitchFamily="34" charset="0"/>
                <a:ea typeface="Inconsolata" pitchFamily="34" charset="-122"/>
                <a:cs typeface="Inconsolata" pitchFamily="34" charset="-120"/>
              </a:rPr>
              <a:t>Uncovering Insights</a:t>
            </a:r>
            <a:endParaRPr lang="en-US" sz="1947" dirty="0"/>
          </a:p>
        </p:txBody>
      </p:sp>
      <p:sp>
        <p:nvSpPr>
          <p:cNvPr id="11" name="Text 7"/>
          <p:cNvSpPr/>
          <p:nvPr/>
        </p:nvSpPr>
        <p:spPr>
          <a:xfrm>
            <a:off x="5040035" y="5014913"/>
            <a:ext cx="2126813" cy="2671405"/>
          </a:xfrm>
          <a:prstGeom prst="rect">
            <a:avLst/>
          </a:prstGeom>
          <a:noFill/>
          <a:ln/>
        </p:spPr>
        <p:txBody>
          <a:bodyPr wrap="square" rtlCol="0" anchor="t"/>
          <a:lstStyle/>
          <a:p>
            <a:pPr algn="l" indent="0" marL="0">
              <a:lnSpc>
                <a:spcPts val="2337"/>
              </a:lnSpc>
              <a:buNone/>
            </a:pPr>
            <a:r>
              <a:rPr lang="en-US" sz="1558" dirty="0">
                <a:solidFill>
                  <a:srgbClr val="DAD1E6"/>
                </a:solidFill>
                <a:latin typeface="Fira Sans" pitchFamily="34" charset="0"/>
                <a:ea typeface="Fira Sans" pitchFamily="34" charset="-122"/>
                <a:cs typeface="Fira Sans" pitchFamily="34" charset="-120"/>
              </a:rPr>
              <a:t>Through data visualization, we can uncover hidden trends and relationships, providing valuable insights for marketers, researchers, and anyone interested in social media usage.</a:t>
            </a:r>
            <a:endParaRPr lang="en-US" sz="1558" dirty="0"/>
          </a:p>
        </p:txBody>
      </p:sp>
      <p:pic>
        <p:nvPicPr>
          <p:cNvPr id="12" name="Image 2" descr="preencoded.png">    </p:cNvPr>
          <p:cNvPicPr>
            <a:picLocks noChangeAspect="1"/>
          </p:cNvPicPr>
          <p:nvPr/>
        </p:nvPicPr>
        <p:blipFill>
          <a:blip r:embed="rId3"/>
          <a:stretch>
            <a:fillRect/>
          </a:stretch>
        </p:blipFill>
        <p:spPr>
          <a:xfrm>
            <a:off x="7463552" y="3585805"/>
            <a:ext cx="494586" cy="494586"/>
          </a:xfrm>
          <a:prstGeom prst="rect">
            <a:avLst/>
          </a:prstGeom>
        </p:spPr>
      </p:pic>
      <p:sp>
        <p:nvSpPr>
          <p:cNvPr id="13" name="Text 8"/>
          <p:cNvSpPr/>
          <p:nvPr/>
        </p:nvSpPr>
        <p:spPr>
          <a:xfrm>
            <a:off x="7463552" y="4278154"/>
            <a:ext cx="2126694" cy="618173"/>
          </a:xfrm>
          <a:prstGeom prst="rect">
            <a:avLst/>
          </a:prstGeom>
          <a:noFill/>
          <a:ln/>
        </p:spPr>
        <p:txBody>
          <a:bodyPr wrap="square" rtlCol="0" anchor="t"/>
          <a:lstStyle/>
          <a:p>
            <a:pPr algn="l" indent="0" marL="0">
              <a:lnSpc>
                <a:spcPts val="2434"/>
              </a:lnSpc>
              <a:buNone/>
            </a:pPr>
            <a:r>
              <a:rPr lang="en-US" sz="1947" b="1" dirty="0">
                <a:solidFill>
                  <a:srgbClr val="FF726D"/>
                </a:solidFill>
                <a:latin typeface="Inconsolata" pitchFamily="34" charset="0"/>
                <a:ea typeface="Inconsolata" pitchFamily="34" charset="-122"/>
                <a:cs typeface="Inconsolata" pitchFamily="34" charset="-120"/>
              </a:rPr>
              <a:t>Data-Driven Decisions</a:t>
            </a:r>
            <a:endParaRPr lang="en-US" sz="1947" dirty="0"/>
          </a:p>
        </p:txBody>
      </p:sp>
      <p:sp>
        <p:nvSpPr>
          <p:cNvPr id="14" name="Text 9"/>
          <p:cNvSpPr/>
          <p:nvPr/>
        </p:nvSpPr>
        <p:spPr>
          <a:xfrm>
            <a:off x="7463552" y="5014913"/>
            <a:ext cx="2126694" cy="2077760"/>
          </a:xfrm>
          <a:prstGeom prst="rect">
            <a:avLst/>
          </a:prstGeom>
          <a:noFill/>
          <a:ln/>
        </p:spPr>
        <p:txBody>
          <a:bodyPr wrap="square" rtlCol="0" anchor="t"/>
          <a:lstStyle/>
          <a:p>
            <a:pPr algn="l" indent="0" marL="0">
              <a:lnSpc>
                <a:spcPts val="2337"/>
              </a:lnSpc>
              <a:buNone/>
            </a:pPr>
            <a:r>
              <a:rPr lang="en-US" sz="1558" dirty="0">
                <a:solidFill>
                  <a:srgbClr val="DAD1E6"/>
                </a:solidFill>
                <a:latin typeface="Fira Sans" pitchFamily="34" charset="0"/>
                <a:ea typeface="Fira Sans" pitchFamily="34" charset="-122"/>
                <a:cs typeface="Fira Sans" pitchFamily="34" charset="-120"/>
              </a:rPr>
              <a:t>Visualizing data supports data-driven decision-making by providing a clear and concise representation of user behavior, trends, and patterns.</a:t>
            </a:r>
            <a:endParaRPr lang="en-US" sz="1558" dirty="0"/>
          </a:p>
        </p:txBody>
      </p:sp>
      <p:pic>
        <p:nvPicPr>
          <p:cNvPr id="15" name="Image 3" descr="preencoded.png">    </p:cNvPr>
          <p:cNvPicPr>
            <a:picLocks noChangeAspect="1"/>
          </p:cNvPicPr>
          <p:nvPr/>
        </p:nvPicPr>
        <p:blipFill>
          <a:blip r:embed="rId4"/>
          <a:stretch>
            <a:fillRect/>
          </a:stretch>
        </p:blipFill>
        <p:spPr>
          <a:xfrm>
            <a:off x="9886950" y="3585805"/>
            <a:ext cx="494586" cy="494586"/>
          </a:xfrm>
          <a:prstGeom prst="rect">
            <a:avLst/>
          </a:prstGeom>
        </p:spPr>
      </p:pic>
      <p:sp>
        <p:nvSpPr>
          <p:cNvPr id="16" name="Text 10"/>
          <p:cNvSpPr/>
          <p:nvPr/>
        </p:nvSpPr>
        <p:spPr>
          <a:xfrm>
            <a:off x="9886950" y="4278154"/>
            <a:ext cx="2126813" cy="618173"/>
          </a:xfrm>
          <a:prstGeom prst="rect">
            <a:avLst/>
          </a:prstGeom>
          <a:noFill/>
          <a:ln/>
        </p:spPr>
        <p:txBody>
          <a:bodyPr wrap="square" rtlCol="0" anchor="t"/>
          <a:lstStyle/>
          <a:p>
            <a:pPr algn="l" indent="0" marL="0">
              <a:lnSpc>
                <a:spcPts val="2434"/>
              </a:lnSpc>
              <a:buNone/>
            </a:pPr>
            <a:r>
              <a:rPr lang="en-US" sz="1947" b="1" dirty="0">
                <a:solidFill>
                  <a:srgbClr val="FF726D"/>
                </a:solidFill>
                <a:latin typeface="Inconsolata" pitchFamily="34" charset="0"/>
                <a:ea typeface="Inconsolata" pitchFamily="34" charset="-122"/>
                <a:cs typeface="Inconsolata" pitchFamily="34" charset="-120"/>
              </a:rPr>
              <a:t>Effective Communication</a:t>
            </a:r>
            <a:endParaRPr lang="en-US" sz="1947" dirty="0"/>
          </a:p>
        </p:txBody>
      </p:sp>
      <p:sp>
        <p:nvSpPr>
          <p:cNvPr id="17" name="Text 11"/>
          <p:cNvSpPr/>
          <p:nvPr/>
        </p:nvSpPr>
        <p:spPr>
          <a:xfrm>
            <a:off x="9886950" y="5014913"/>
            <a:ext cx="2126813" cy="2077760"/>
          </a:xfrm>
          <a:prstGeom prst="rect">
            <a:avLst/>
          </a:prstGeom>
          <a:noFill/>
          <a:ln/>
        </p:spPr>
        <p:txBody>
          <a:bodyPr wrap="square" rtlCol="0" anchor="t"/>
          <a:lstStyle/>
          <a:p>
            <a:pPr algn="l" indent="0" marL="0">
              <a:lnSpc>
                <a:spcPts val="2337"/>
              </a:lnSpc>
              <a:buNone/>
            </a:pPr>
            <a:r>
              <a:rPr lang="en-US" sz="1558" dirty="0">
                <a:solidFill>
                  <a:srgbClr val="DAD1E6"/>
                </a:solidFill>
                <a:latin typeface="Fira Sans" pitchFamily="34" charset="0"/>
                <a:ea typeface="Fira Sans" pitchFamily="34" charset="-122"/>
                <a:cs typeface="Fira Sans" pitchFamily="34" charset="-120"/>
              </a:rPr>
              <a:t>Data visualization enables effective communication of complex data insights, making them readily understandable for diverse audiences.</a:t>
            </a:r>
            <a:endParaRPr lang="en-US" sz="1558" dirty="0"/>
          </a:p>
        </p:txBody>
      </p:sp>
      <p:pic>
        <p:nvPicPr>
          <p:cNvPr id="18"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029"/>
          </a:xfrm>
          <a:prstGeom prst="rect">
            <a:avLst/>
          </a:prstGeom>
          <a:solidFill>
            <a:srgbClr val="241631"/>
          </a:solidFill>
          <a:ln/>
        </p:spPr>
      </p:sp>
      <p:sp>
        <p:nvSpPr>
          <p:cNvPr id="4" name="Text 2"/>
          <p:cNvSpPr/>
          <p:nvPr/>
        </p:nvSpPr>
        <p:spPr>
          <a:xfrm>
            <a:off x="2654975" y="539591"/>
            <a:ext cx="9320332" cy="1226344"/>
          </a:xfrm>
          <a:prstGeom prst="rect">
            <a:avLst/>
          </a:prstGeom>
          <a:noFill/>
          <a:ln/>
        </p:spPr>
        <p:txBody>
          <a:bodyPr wrap="square" rtlCol="0" anchor="t"/>
          <a:lstStyle/>
          <a:p>
            <a:pPr indent="0" marL="0">
              <a:lnSpc>
                <a:spcPts val="4828"/>
              </a:lnSpc>
              <a:buNone/>
            </a:pPr>
            <a:r>
              <a:rPr lang="en-US" sz="3863" b="1" dirty="0">
                <a:solidFill>
                  <a:srgbClr val="FF726D"/>
                </a:solidFill>
                <a:latin typeface="Inconsolata" pitchFamily="34" charset="0"/>
                <a:ea typeface="Inconsolata" pitchFamily="34" charset="-122"/>
                <a:cs typeface="Inconsolata" pitchFamily="34" charset="-120"/>
              </a:rPr>
              <a:t>Key Takeaways: A Snapshot of Social Media Landscape</a:t>
            </a:r>
            <a:endParaRPr lang="en-US" sz="3863" dirty="0"/>
          </a:p>
        </p:txBody>
      </p:sp>
      <p:sp>
        <p:nvSpPr>
          <p:cNvPr id="5" name="Text 3"/>
          <p:cNvSpPr/>
          <p:nvPr/>
        </p:nvSpPr>
        <p:spPr>
          <a:xfrm>
            <a:off x="2654975" y="2158365"/>
            <a:ext cx="9320332" cy="1177290"/>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Our analysis highlights key takeaways that shed light on the evolving landscape of social media. These findings are essential for understanding user behavior, platform popularity, and demographic trends, offering valuable insights for marketers, researchers, and anyone interested in the ever-changing world of online communication.</a:t>
            </a:r>
            <a:endParaRPr lang="en-US" sz="1545" dirty="0"/>
          </a:p>
        </p:txBody>
      </p:sp>
      <p:sp>
        <p:nvSpPr>
          <p:cNvPr id="6" name="Shape 4"/>
          <p:cNvSpPr/>
          <p:nvPr/>
        </p:nvSpPr>
        <p:spPr>
          <a:xfrm>
            <a:off x="2654975" y="3777139"/>
            <a:ext cx="441484" cy="441484"/>
          </a:xfrm>
          <a:prstGeom prst="roundRect">
            <a:avLst>
              <a:gd name="adj" fmla="val 13334"/>
            </a:avLst>
          </a:prstGeom>
          <a:solidFill>
            <a:srgbClr val="382748"/>
          </a:solidFill>
          <a:ln/>
        </p:spPr>
      </p:sp>
      <p:sp>
        <p:nvSpPr>
          <p:cNvPr id="7" name="Text 5"/>
          <p:cNvSpPr/>
          <p:nvPr/>
        </p:nvSpPr>
        <p:spPr>
          <a:xfrm>
            <a:off x="2802136" y="3813929"/>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1</a:t>
            </a:r>
            <a:endParaRPr lang="en-US" sz="2318" dirty="0"/>
          </a:p>
        </p:txBody>
      </p:sp>
      <p:sp>
        <p:nvSpPr>
          <p:cNvPr id="8" name="Text 6"/>
          <p:cNvSpPr/>
          <p:nvPr/>
        </p:nvSpPr>
        <p:spPr>
          <a:xfrm>
            <a:off x="3292673" y="3777139"/>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Instagram Dominance</a:t>
            </a:r>
            <a:endParaRPr lang="en-US" sz="1931" dirty="0"/>
          </a:p>
        </p:txBody>
      </p:sp>
      <p:sp>
        <p:nvSpPr>
          <p:cNvPr id="9" name="Text 7"/>
          <p:cNvSpPr/>
          <p:nvPr/>
        </p:nvSpPr>
        <p:spPr>
          <a:xfrm>
            <a:off x="3292673" y="4201358"/>
            <a:ext cx="3924419" cy="882968"/>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Instagram emerged as the most popular platform, showcasing its visual appeal and strong community engagement.</a:t>
            </a:r>
            <a:endParaRPr lang="en-US" sz="1545" dirty="0"/>
          </a:p>
        </p:txBody>
      </p:sp>
      <p:sp>
        <p:nvSpPr>
          <p:cNvPr id="10" name="Shape 8"/>
          <p:cNvSpPr/>
          <p:nvPr/>
        </p:nvSpPr>
        <p:spPr>
          <a:xfrm>
            <a:off x="7413308" y="3777139"/>
            <a:ext cx="441484" cy="441484"/>
          </a:xfrm>
          <a:prstGeom prst="roundRect">
            <a:avLst>
              <a:gd name="adj" fmla="val 13334"/>
            </a:avLst>
          </a:prstGeom>
          <a:solidFill>
            <a:srgbClr val="382748"/>
          </a:solidFill>
          <a:ln/>
        </p:spPr>
      </p:sp>
      <p:sp>
        <p:nvSpPr>
          <p:cNvPr id="11" name="Text 9"/>
          <p:cNvSpPr/>
          <p:nvPr/>
        </p:nvSpPr>
        <p:spPr>
          <a:xfrm>
            <a:off x="7560469" y="3813929"/>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2</a:t>
            </a:r>
            <a:endParaRPr lang="en-US" sz="2318" dirty="0"/>
          </a:p>
        </p:txBody>
      </p:sp>
      <p:sp>
        <p:nvSpPr>
          <p:cNvPr id="12" name="Text 10"/>
          <p:cNvSpPr/>
          <p:nvPr/>
        </p:nvSpPr>
        <p:spPr>
          <a:xfrm>
            <a:off x="8051006" y="3777139"/>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Diverse User Base</a:t>
            </a:r>
            <a:endParaRPr lang="en-US" sz="1931" dirty="0"/>
          </a:p>
        </p:txBody>
      </p:sp>
      <p:sp>
        <p:nvSpPr>
          <p:cNvPr id="13" name="Text 11"/>
          <p:cNvSpPr/>
          <p:nvPr/>
        </p:nvSpPr>
        <p:spPr>
          <a:xfrm>
            <a:off x="8051006" y="4201358"/>
            <a:ext cx="3924419" cy="1177290"/>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The dataset revealed a diverse range of users from various professions and backgrounds, indicating a wide spectrum of interests and social media usage patterns.</a:t>
            </a:r>
            <a:endParaRPr lang="en-US" sz="1545" dirty="0"/>
          </a:p>
        </p:txBody>
      </p:sp>
      <p:sp>
        <p:nvSpPr>
          <p:cNvPr id="14" name="Shape 12"/>
          <p:cNvSpPr/>
          <p:nvPr/>
        </p:nvSpPr>
        <p:spPr>
          <a:xfrm>
            <a:off x="2654975" y="5795605"/>
            <a:ext cx="441484" cy="441484"/>
          </a:xfrm>
          <a:prstGeom prst="roundRect">
            <a:avLst>
              <a:gd name="adj" fmla="val 13334"/>
            </a:avLst>
          </a:prstGeom>
          <a:solidFill>
            <a:srgbClr val="382748"/>
          </a:solidFill>
          <a:ln/>
        </p:spPr>
      </p:sp>
      <p:sp>
        <p:nvSpPr>
          <p:cNvPr id="15" name="Text 13"/>
          <p:cNvSpPr/>
          <p:nvPr/>
        </p:nvSpPr>
        <p:spPr>
          <a:xfrm>
            <a:off x="2802136" y="5832396"/>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3</a:t>
            </a:r>
            <a:endParaRPr lang="en-US" sz="2318" dirty="0"/>
          </a:p>
        </p:txBody>
      </p:sp>
      <p:sp>
        <p:nvSpPr>
          <p:cNvPr id="16" name="Text 14"/>
          <p:cNvSpPr/>
          <p:nvPr/>
        </p:nvSpPr>
        <p:spPr>
          <a:xfrm>
            <a:off x="3292673" y="5795605"/>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Time Spent Online</a:t>
            </a:r>
            <a:endParaRPr lang="en-US" sz="1931" dirty="0"/>
          </a:p>
        </p:txBody>
      </p:sp>
      <p:sp>
        <p:nvSpPr>
          <p:cNvPr id="17" name="Text 15"/>
          <p:cNvSpPr/>
          <p:nvPr/>
        </p:nvSpPr>
        <p:spPr>
          <a:xfrm>
            <a:off x="3292673" y="6219825"/>
            <a:ext cx="3924419" cy="1471612"/>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The average time spent on social media underscored its significant role in modern life, shaping how individuals connect, consume information, and engage with their communities.</a:t>
            </a:r>
            <a:endParaRPr lang="en-US" sz="1545" dirty="0"/>
          </a:p>
        </p:txBody>
      </p:sp>
      <p:sp>
        <p:nvSpPr>
          <p:cNvPr id="18" name="Shape 16"/>
          <p:cNvSpPr/>
          <p:nvPr/>
        </p:nvSpPr>
        <p:spPr>
          <a:xfrm>
            <a:off x="7413308" y="5795605"/>
            <a:ext cx="441484" cy="441484"/>
          </a:xfrm>
          <a:prstGeom prst="roundRect">
            <a:avLst>
              <a:gd name="adj" fmla="val 13334"/>
            </a:avLst>
          </a:prstGeom>
          <a:solidFill>
            <a:srgbClr val="382748"/>
          </a:solidFill>
          <a:ln/>
        </p:spPr>
      </p:sp>
      <p:sp>
        <p:nvSpPr>
          <p:cNvPr id="19" name="Text 17"/>
          <p:cNvSpPr/>
          <p:nvPr/>
        </p:nvSpPr>
        <p:spPr>
          <a:xfrm>
            <a:off x="7560469" y="5832396"/>
            <a:ext cx="147161" cy="367903"/>
          </a:xfrm>
          <a:prstGeom prst="rect">
            <a:avLst/>
          </a:prstGeom>
          <a:noFill/>
          <a:ln/>
        </p:spPr>
        <p:txBody>
          <a:bodyPr wrap="none" rtlCol="0" anchor="t"/>
          <a:lstStyle/>
          <a:p>
            <a:pPr algn="ctr" indent="0" marL="0">
              <a:lnSpc>
                <a:spcPts val="2897"/>
              </a:lnSpc>
              <a:buNone/>
            </a:pPr>
            <a:r>
              <a:rPr lang="en-US" sz="2318" b="1" dirty="0">
                <a:solidFill>
                  <a:srgbClr val="FF726D"/>
                </a:solidFill>
                <a:latin typeface="Inconsolata" pitchFamily="34" charset="0"/>
                <a:ea typeface="Inconsolata" pitchFamily="34" charset="-122"/>
                <a:cs typeface="Inconsolata" pitchFamily="34" charset="-120"/>
              </a:rPr>
              <a:t>4</a:t>
            </a:r>
            <a:endParaRPr lang="en-US" sz="2318" dirty="0"/>
          </a:p>
        </p:txBody>
      </p:sp>
      <p:sp>
        <p:nvSpPr>
          <p:cNvPr id="20" name="Text 18"/>
          <p:cNvSpPr/>
          <p:nvPr/>
        </p:nvSpPr>
        <p:spPr>
          <a:xfrm>
            <a:off x="8051006" y="5795605"/>
            <a:ext cx="2452688" cy="306586"/>
          </a:xfrm>
          <a:prstGeom prst="rect">
            <a:avLst/>
          </a:prstGeom>
          <a:noFill/>
          <a:ln/>
        </p:spPr>
        <p:txBody>
          <a:bodyPr wrap="none" rtlCol="0" anchor="t"/>
          <a:lstStyle/>
          <a:p>
            <a:pPr indent="0" marL="0">
              <a:lnSpc>
                <a:spcPts val="2414"/>
              </a:lnSpc>
              <a:buNone/>
            </a:pPr>
            <a:r>
              <a:rPr lang="en-US" sz="1931" b="1" dirty="0">
                <a:solidFill>
                  <a:srgbClr val="FF726D"/>
                </a:solidFill>
                <a:latin typeface="Inconsolata" pitchFamily="34" charset="0"/>
                <a:ea typeface="Inconsolata" pitchFamily="34" charset="-122"/>
                <a:cs typeface="Inconsolata" pitchFamily="34" charset="-120"/>
              </a:rPr>
              <a:t>Income Variations</a:t>
            </a:r>
            <a:endParaRPr lang="en-US" sz="1931" dirty="0"/>
          </a:p>
        </p:txBody>
      </p:sp>
      <p:sp>
        <p:nvSpPr>
          <p:cNvPr id="21" name="Text 19"/>
          <p:cNvSpPr/>
          <p:nvPr/>
        </p:nvSpPr>
        <p:spPr>
          <a:xfrm>
            <a:off x="8051006" y="6219825"/>
            <a:ext cx="3924419" cy="1177290"/>
          </a:xfrm>
          <a:prstGeom prst="rect">
            <a:avLst/>
          </a:prstGeom>
          <a:noFill/>
          <a:ln/>
        </p:spPr>
        <p:txBody>
          <a:bodyPr wrap="square" rtlCol="0" anchor="t"/>
          <a:lstStyle/>
          <a:p>
            <a:pPr indent="0" marL="0">
              <a:lnSpc>
                <a:spcPts val="2318"/>
              </a:lnSpc>
              <a:buNone/>
            </a:pPr>
            <a:r>
              <a:rPr lang="en-US" sz="1545" dirty="0">
                <a:solidFill>
                  <a:srgbClr val="DAD1E6"/>
                </a:solidFill>
                <a:latin typeface="Fira Sans" pitchFamily="34" charset="0"/>
                <a:ea typeface="Fira Sans" pitchFamily="34" charset="-122"/>
                <a:cs typeface="Fira Sans" pitchFamily="34" charset="-120"/>
              </a:rPr>
              <a:t>The analysis revealed interesting trends in average income across professions, highlighting the importance of individual circumstances and financial situations.</a:t>
            </a:r>
            <a:endParaRPr lang="en-US" sz="1545"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2024-06-14T09:41:21Z</dcterms:created>
  <dcterms:modified xsi:type="dcterms:W3CDTF">2024-06-14T09:41:21Z</dcterms:modified>
</cp:coreProperties>
</file>