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8" r:id="rId5"/>
    <p:sldId id="269" r:id="rId6"/>
    <p:sldId id="260" r:id="rId7"/>
    <p:sldId id="267" r:id="rId8"/>
    <p:sldId id="265" r:id="rId9"/>
    <p:sldId id="264" r:id="rId10"/>
    <p:sldId id="266" r:id="rId11"/>
    <p:sldId id="263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8AC2"/>
    <a:srgbClr val="A4CA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C9FD2-CF39-43BC-AC7D-455854374D9F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516D8-58B9-4D7E-BBBF-8763579CA4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4820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516D8-58B9-4D7E-BBBF-8763579CA41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605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8813-4738-42CC-A167-8ABD12427102}" type="datetimeFigureOut">
              <a:rPr lang="it-IT" smtClean="0"/>
              <a:t>26/03/2025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A9D4-422A-49A6-89BF-9C3E4C3DAA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29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8813-4738-42CC-A167-8ABD12427102}" type="datetimeFigureOut">
              <a:rPr lang="it-IT" smtClean="0"/>
              <a:t>26/03/2025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A9D4-422A-49A6-89BF-9C3E4C3DAA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661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8813-4738-42CC-A167-8ABD12427102}" type="datetimeFigureOut">
              <a:rPr lang="it-IT" smtClean="0"/>
              <a:t>26/03/2025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A9D4-422A-49A6-89BF-9C3E4C3DAA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24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8813-4738-42CC-A167-8ABD12427102}" type="datetimeFigureOut">
              <a:rPr lang="it-IT" smtClean="0"/>
              <a:t>26/03/2025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A9D4-422A-49A6-89BF-9C3E4C3DAA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850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8813-4738-42CC-A167-8ABD12427102}" type="datetimeFigureOut">
              <a:rPr lang="it-IT" smtClean="0"/>
              <a:t>26/03/2025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A9D4-422A-49A6-89BF-9C3E4C3DAA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078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8813-4738-42CC-A167-8ABD12427102}" type="datetimeFigureOut">
              <a:rPr lang="it-IT" smtClean="0"/>
              <a:t>26/03/2025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A9D4-422A-49A6-89BF-9C3E4C3DAA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2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8813-4738-42CC-A167-8ABD12427102}" type="datetimeFigureOut">
              <a:rPr lang="it-IT" smtClean="0"/>
              <a:t>26/03/2025</a:t>
            </a:fld>
            <a:endParaRPr lang="it-IT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A9D4-422A-49A6-89BF-9C3E4C3DAA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3835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8813-4738-42CC-A167-8ABD12427102}" type="datetimeFigureOut">
              <a:rPr lang="it-IT" smtClean="0"/>
              <a:t>26/03/2025</a:t>
            </a:fld>
            <a:endParaRPr lang="it-IT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A9D4-422A-49A6-89BF-9C3E4C3DAA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417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8813-4738-42CC-A167-8ABD12427102}" type="datetimeFigureOut">
              <a:rPr lang="it-IT" smtClean="0"/>
              <a:t>26/03/2025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A9D4-422A-49A6-89BF-9C3E4C3DAA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93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8813-4738-42CC-A167-8ABD12427102}" type="datetimeFigureOut">
              <a:rPr lang="it-IT" smtClean="0"/>
              <a:t>26/03/2025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A9D4-422A-49A6-89BF-9C3E4C3DAA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889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58813-4738-42CC-A167-8ABD12427102}" type="datetimeFigureOut">
              <a:rPr lang="it-IT" smtClean="0"/>
              <a:t>26/03/2025</a:t>
            </a:fld>
            <a:endParaRPr lang="it-I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8A9D4-422A-49A6-89BF-9C3E4C3DAA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50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4B58813-4738-42CC-A167-8ABD12427102}" type="datetimeFigureOut">
              <a:rPr lang="it-IT" smtClean="0"/>
              <a:t>26/03/2025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83E8A9D4-422A-49A6-89BF-9C3E4C3DAA0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5025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4AD318-2FB6-4C6E-931E-58E404FA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A118E35-1CBF-4863-8497-F4DF1A166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582" y="752748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187274-5DC2-4BE0-AF99-925D6D97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7094" y="761999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B922789-2AC3-FC0F-42A2-CB14C4854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9" y="1298448"/>
            <a:ext cx="7056444" cy="3255264"/>
          </a:xfrm>
        </p:spPr>
        <p:txBody>
          <a:bodyPr>
            <a:normAutofit/>
          </a:bodyPr>
          <a:lstStyle/>
          <a:p>
            <a:pPr algn="r"/>
            <a:r>
              <a:rPr lang="en-GB" noProof="0" dirty="0">
                <a:solidFill>
                  <a:schemeClr val="accent1"/>
                </a:solidFill>
              </a:rPr>
              <a:t>Cloud Computing Basic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1E7D764-DE23-964F-3832-BBA7CCB01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8702" y="4084889"/>
            <a:ext cx="3021621" cy="1709159"/>
          </a:xfrm>
        </p:spPr>
        <p:txBody>
          <a:bodyPr>
            <a:normAutofit/>
          </a:bodyPr>
          <a:lstStyle/>
          <a:p>
            <a:pPr algn="r"/>
            <a:r>
              <a:rPr lang="en-GB" sz="1800" noProof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Valeria De Stasio SM3800074</a:t>
            </a:r>
          </a:p>
        </p:txBody>
      </p:sp>
    </p:spTree>
    <p:extLst>
      <p:ext uri="{BB962C8B-B14F-4D97-AF65-F5344CB8AC3E}">
        <p14:creationId xmlns:p14="http://schemas.microsoft.com/office/powerpoint/2010/main" val="1272283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6CDB62E9-8655-36ED-6295-EA520D313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00" y="3199689"/>
            <a:ext cx="6138046" cy="2838846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7E06868-F774-891B-D505-ABD723769BBF}"/>
              </a:ext>
            </a:extLst>
          </p:cNvPr>
          <p:cNvSpPr txBox="1"/>
          <p:nvPr/>
        </p:nvSpPr>
        <p:spPr>
          <a:xfrm>
            <a:off x="4350121" y="114088"/>
            <a:ext cx="24288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noProof="0" dirty="0" err="1"/>
              <a:t>Iperf</a:t>
            </a:r>
            <a:r>
              <a:rPr lang="en-GB" sz="3600" noProof="0" dirty="0"/>
              <a:t> results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BEECB69-47E1-D478-F696-02116C2925A2}"/>
              </a:ext>
            </a:extLst>
          </p:cNvPr>
          <p:cNvSpPr txBox="1"/>
          <p:nvPr/>
        </p:nvSpPr>
        <p:spPr>
          <a:xfrm>
            <a:off x="1921110" y="1836874"/>
            <a:ext cx="2892830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iperf3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-s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25CF2AF-F47D-603E-BF35-609D1C7F44C7}"/>
              </a:ext>
            </a:extLst>
          </p:cNvPr>
          <p:cNvSpPr txBox="1"/>
          <p:nvPr/>
        </p:nvSpPr>
        <p:spPr>
          <a:xfrm>
            <a:off x="7448550" y="1476070"/>
            <a:ext cx="3981450" cy="1294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iperf3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-c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Master</a:t>
            </a:r>
          </a:p>
          <a:p>
            <a:pPr>
              <a:lnSpc>
                <a:spcPct val="150000"/>
              </a:lnSpc>
            </a:pP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iperf3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-c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Master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-u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iperf3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-c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Master</a:t>
            </a:r>
            <a:r>
              <a:rPr lang="it-I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-R</a:t>
            </a:r>
            <a:endParaRPr lang="it-IT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4263974-E9F2-0959-8EEA-7570C9B5AC52}"/>
              </a:ext>
            </a:extLst>
          </p:cNvPr>
          <p:cNvSpPr txBox="1"/>
          <p:nvPr/>
        </p:nvSpPr>
        <p:spPr>
          <a:xfrm>
            <a:off x="1519174" y="1015484"/>
            <a:ext cx="2676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Master (server side)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671B50D-6052-D9EC-6B41-EFC53421E8B4}"/>
              </a:ext>
            </a:extLst>
          </p:cNvPr>
          <p:cNvSpPr txBox="1"/>
          <p:nvPr/>
        </p:nvSpPr>
        <p:spPr>
          <a:xfrm>
            <a:off x="7381875" y="101548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/>
              <a:t>Worker (client side)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E3B0D86-F7FD-DE66-DA51-07205758E34A}"/>
              </a:ext>
            </a:extLst>
          </p:cNvPr>
          <p:cNvSpPr txBox="1"/>
          <p:nvPr/>
        </p:nvSpPr>
        <p:spPr>
          <a:xfrm>
            <a:off x="6778991" y="3429000"/>
            <a:ext cx="4793249" cy="18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Better connection speed for TCP connection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Similar connection speed for UDP connection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F12FEFB-C4FC-2FC9-89B2-72C56E7FA6D8}"/>
              </a:ext>
            </a:extLst>
          </p:cNvPr>
          <p:cNvSpPr/>
          <p:nvPr/>
        </p:nvSpPr>
        <p:spPr>
          <a:xfrm>
            <a:off x="-197372" y="0"/>
            <a:ext cx="463550" cy="6858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6271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9C624-4E40-2D6E-2FB4-88C6AB9EF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2FCEFCB-3151-0C62-E1AC-72FEB4C12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335" y="1583150"/>
            <a:ext cx="4199964" cy="252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DC3540E-416F-24A4-ED08-EFFF949FF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335" y="4115968"/>
            <a:ext cx="4199964" cy="252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0793636-4F7B-66BF-DD3A-6AF0D24A5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99" y="1583150"/>
            <a:ext cx="4199964" cy="252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3934301-33A1-9C08-7D61-3D86006C2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99" y="4115968"/>
            <a:ext cx="4199964" cy="252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FA8F50E-6619-CB9E-2621-92A93C5A94BA}"/>
              </a:ext>
            </a:extLst>
          </p:cNvPr>
          <p:cNvSpPr txBox="1"/>
          <p:nvPr/>
        </p:nvSpPr>
        <p:spPr>
          <a:xfrm>
            <a:off x="4350121" y="114088"/>
            <a:ext cx="2980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noProof="0" dirty="0" err="1"/>
              <a:t>IOZone</a:t>
            </a:r>
            <a:r>
              <a:rPr lang="en-GB" sz="3600" noProof="0" dirty="0"/>
              <a:t> results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4BF5920-791B-8157-B641-30A778214EFD}"/>
              </a:ext>
            </a:extLst>
          </p:cNvPr>
          <p:cNvSpPr txBox="1"/>
          <p:nvPr/>
        </p:nvSpPr>
        <p:spPr>
          <a:xfrm>
            <a:off x="2178843" y="952500"/>
            <a:ext cx="7834313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iozone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-+m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/shared/machines.txt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/shared/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testfile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-O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4BB028F-8BB1-1E6C-A5E6-CBD45FE86CD2}"/>
              </a:ext>
            </a:extLst>
          </p:cNvPr>
          <p:cNvSpPr txBox="1"/>
          <p:nvPr/>
        </p:nvSpPr>
        <p:spPr>
          <a:xfrm>
            <a:off x="176238" y="2613392"/>
            <a:ext cx="3178629" cy="2343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Similar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VMs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and containers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visible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four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plateau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Maximum file size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too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small</a:t>
            </a:r>
          </a:p>
        </p:txBody>
      </p:sp>
    </p:spTree>
    <p:extLst>
      <p:ext uri="{BB962C8B-B14F-4D97-AF65-F5344CB8AC3E}">
        <p14:creationId xmlns:p14="http://schemas.microsoft.com/office/powerpoint/2010/main" val="2740432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162304-DA60-4C31-9E2B-E22F8DA75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AE1EFF-264A-4A42-BEA1-0E875F40D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4CE11E3-097D-DA71-06C9-6AF7C582280B}"/>
              </a:ext>
            </a:extLst>
          </p:cNvPr>
          <p:cNvSpPr txBox="1"/>
          <p:nvPr/>
        </p:nvSpPr>
        <p:spPr>
          <a:xfrm>
            <a:off x="1539116" y="864108"/>
            <a:ext cx="3073914" cy="51206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spc="-60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Analysis and conclusion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cxnSp>
        <p:nvCxnSpPr>
          <p:cNvPr id="23" name="Straight Connector 15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73B7263-55D6-F5D4-C5FC-BF4AF2DFB7A3}"/>
              </a:ext>
            </a:extLst>
          </p:cNvPr>
          <p:cNvSpPr txBox="1"/>
          <p:nvPr/>
        </p:nvSpPr>
        <p:spPr>
          <a:xfrm>
            <a:off x="5289229" y="864108"/>
            <a:ext cx="5910677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182880"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noProof="0" dirty="0">
                <a:latin typeface="Arial" panose="020B0604020202020204" pitchFamily="34" charset="0"/>
                <a:cs typeface="Arial" panose="020B0604020202020204" pitchFamily="34" charset="0"/>
              </a:rPr>
              <a:t>The cluster obtained through </a:t>
            </a:r>
            <a:r>
              <a:rPr lang="en-US" sz="2000" b="1" noProof="0" dirty="0">
                <a:latin typeface="Arial" panose="020B0604020202020204" pitchFamily="34" charset="0"/>
                <a:cs typeface="Arial" panose="020B0604020202020204" pitchFamily="34" charset="0"/>
              </a:rPr>
              <a:t>containers </a:t>
            </a:r>
            <a:r>
              <a:rPr lang="en-US" sz="2000" noProof="0" dirty="0">
                <a:latin typeface="Arial" panose="020B0604020202020204" pitchFamily="34" charset="0"/>
                <a:cs typeface="Arial" panose="020B0604020202020204" pitchFamily="34" charset="0"/>
              </a:rPr>
              <a:t>achieved </a:t>
            </a:r>
            <a:r>
              <a:rPr lang="en-US" sz="2000" noProof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results</a:t>
            </a:r>
            <a:r>
              <a:rPr lang="en-US" sz="2000" noProof="0" dirty="0">
                <a:latin typeface="Arial" panose="020B0604020202020204" pitchFamily="34" charset="0"/>
                <a:cs typeface="Arial" panose="020B0604020202020204" pitchFamily="34" charset="0"/>
              </a:rPr>
              <a:t> in CPU, memory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noProof="0" dirty="0">
                <a:latin typeface="Arial" panose="020B0604020202020204" pitchFamily="34" charset="0"/>
                <a:cs typeface="Arial" panose="020B0604020202020204" pitchFamily="34" charset="0"/>
              </a:rPr>
              <a:t>network tests: 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his is probably due to the absence of a virtualization overhead</a:t>
            </a:r>
            <a:endParaRPr lang="en-US" sz="20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182880" defTabSz="914400">
              <a:lnSpc>
                <a:spcPct val="20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b="1" noProof="0"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ntainers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en-US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lightweight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easier to deploy</a:t>
            </a:r>
            <a:endParaRPr lang="en-US" sz="20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182880" defTabSz="914400">
              <a:lnSpc>
                <a:spcPct val="200000"/>
              </a:lnSpc>
              <a:spcAft>
                <a:spcPts val="600"/>
              </a:spcAft>
              <a:buClr>
                <a:schemeClr val="accent1"/>
              </a:buClr>
              <a:buFont typeface="Wingdings 2" pitchFamily="18" charset="2"/>
              <a:buChar char=""/>
            </a:pPr>
            <a:r>
              <a:rPr lang="en-US" sz="2000" b="1" noProof="0" dirty="0">
                <a:latin typeface="Arial" panose="020B0604020202020204" pitchFamily="34" charset="0"/>
                <a:cs typeface="Arial" panose="020B0604020202020204" pitchFamily="34" charset="0"/>
              </a:rPr>
              <a:t>Virtual machines </a:t>
            </a:r>
            <a:r>
              <a:rPr lang="en-US" sz="2000" noProof="0" dirty="0">
                <a:latin typeface="Arial" panose="020B0604020202020204" pitchFamily="34" charset="0"/>
                <a:cs typeface="Arial" panose="020B0604020202020204" pitchFamily="34" charset="0"/>
              </a:rPr>
              <a:t>still provide a </a:t>
            </a:r>
            <a:r>
              <a:rPr lang="en-US" sz="2000" noProof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isolation</a:t>
            </a:r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6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E28ED1-F586-DC18-D144-76ADDE8B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noProof="0" dirty="0"/>
              <a:t>Objectives of the project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13DC1C9-0770-6553-66A3-F082B7F8DA58}"/>
              </a:ext>
            </a:extLst>
          </p:cNvPr>
          <p:cNvSpPr txBox="1"/>
          <p:nvPr/>
        </p:nvSpPr>
        <p:spPr>
          <a:xfrm>
            <a:off x="3834581" y="1143000"/>
            <a:ext cx="5784655" cy="3690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2000" b="1" noProof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Measure</a:t>
            </a:r>
            <a:r>
              <a:rPr lang="en-GB" sz="2000" noProof="0" dirty="0">
                <a:latin typeface="Arial" panose="020B0604020202020204" pitchFamily="34" charset="0"/>
                <a:cs typeface="Arial" panose="020B0604020202020204" pitchFamily="34" charset="0"/>
              </a:rPr>
              <a:t> performances of a </a:t>
            </a:r>
            <a:r>
              <a:rPr lang="en-GB" sz="2000" b="1" noProof="0" dirty="0">
                <a:latin typeface="Arial" panose="020B0604020202020204" pitchFamily="34" charset="0"/>
                <a:cs typeface="Arial" panose="020B0604020202020204" pitchFamily="34" charset="0"/>
              </a:rPr>
              <a:t>cluster</a:t>
            </a:r>
            <a:r>
              <a:rPr lang="en-GB" sz="2000" noProof="0" dirty="0">
                <a:latin typeface="Arial" panose="020B0604020202020204" pitchFamily="34" charset="0"/>
                <a:cs typeface="Arial" panose="020B0604020202020204" pitchFamily="34" charset="0"/>
              </a:rPr>
              <a:t> deployed: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noProof="0" dirty="0">
                <a:latin typeface="Arial" panose="020B0604020202020204" pitchFamily="34" charset="0"/>
                <a:cs typeface="Arial" panose="020B0604020202020204" pitchFamily="34" charset="0"/>
              </a:rPr>
              <a:t>Using virtual machines (</a:t>
            </a:r>
            <a:r>
              <a:rPr lang="en-GB" sz="2000" b="1" noProof="0" dirty="0">
                <a:latin typeface="Arial" panose="020B0604020202020204" pitchFamily="34" charset="0"/>
                <a:cs typeface="Arial" panose="020B0604020202020204" pitchFamily="34" charset="0"/>
              </a:rPr>
              <a:t>VirtualBox</a:t>
            </a:r>
            <a:r>
              <a:rPr lang="en-GB" sz="2000" noProof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000" noProof="0" dirty="0">
                <a:latin typeface="Arial" panose="020B0604020202020204" pitchFamily="34" charset="0"/>
                <a:cs typeface="Arial" panose="020B0604020202020204" pitchFamily="34" charset="0"/>
              </a:rPr>
              <a:t>Using containers (</a:t>
            </a:r>
            <a:r>
              <a:rPr lang="en-GB" sz="2000" b="1" noProof="0" dirty="0">
                <a:latin typeface="Arial" panose="020B0604020202020204" pitchFamily="34" charset="0"/>
                <a:cs typeface="Arial" panose="020B0604020202020204" pitchFamily="34" charset="0"/>
              </a:rPr>
              <a:t>Docker</a:t>
            </a:r>
            <a:r>
              <a:rPr lang="en-GB" sz="2000" noProof="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200000"/>
              </a:lnSpc>
            </a:pPr>
            <a:endParaRPr lang="en-GB" sz="20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GB" sz="2000" b="1" noProof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  <a:r>
              <a:rPr lang="en-GB" sz="2000" b="1" noProof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noProof="0" dirty="0">
                <a:latin typeface="Arial" panose="020B0604020202020204" pitchFamily="34" charset="0"/>
                <a:cs typeface="Arial" panose="020B0604020202020204" pitchFamily="34" charset="0"/>
              </a:rPr>
              <a:t>the results and </a:t>
            </a:r>
            <a:r>
              <a:rPr lang="en-GB" sz="2000" b="1" noProof="0" dirty="0"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lang="en-GB" sz="2000" noProof="0" dirty="0">
                <a:latin typeface="Arial" panose="020B0604020202020204" pitchFamily="34" charset="0"/>
                <a:cs typeface="Arial" panose="020B0604020202020204" pitchFamily="34" charset="0"/>
              </a:rPr>
              <a:t> them, providing a possible explanation</a:t>
            </a:r>
          </a:p>
        </p:txBody>
      </p:sp>
      <p:pic>
        <p:nvPicPr>
          <p:cNvPr id="1026" name="Picture 2" descr="VirtualBox logo">
            <a:extLst>
              <a:ext uri="{FF2B5EF4-FFF2-40B4-BE49-F238E27FC236}">
                <a16:creationId xmlns:a16="http://schemas.microsoft.com/office/drawing/2014/main" id="{BBF8F8A8-9E28-6BD3-5369-5C405207B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5072" y1="41218" x2="57312" y2="27869"/>
                        <a14:foregroundMark x1="57312" y1="27869" x2="66403" y2="24824"/>
                        <a14:foregroundMark x1="66403" y1="24824" x2="67194" y2="37939"/>
                        <a14:foregroundMark x1="67194" y1="37939" x2="54677" y2="40281"/>
                        <a14:foregroundMark x1="52964" y1="43091" x2="52174" y2="430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236" y="1746534"/>
            <a:ext cx="1443214" cy="81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e primary Docker logo using both the whale symbol and wordmark.">
            <a:extLst>
              <a:ext uri="{FF2B5EF4-FFF2-40B4-BE49-F238E27FC236}">
                <a16:creationId xmlns:a16="http://schemas.microsoft.com/office/drawing/2014/main" id="{6999E682-4C76-293D-16E8-BA998AC20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6628" y1="43380" x2="16628" y2="43380"/>
                        <a14:foregroundMark x1="20000" y1="43554" x2="20000" y2="43554"/>
                        <a14:foregroundMark x1="22326" y1="43031" x2="22326" y2="43031"/>
                        <a14:foregroundMark x1="23605" y1="38328" x2="23605" y2="38328"/>
                        <a14:foregroundMark x1="26395" y1="47038" x2="26395" y2="47038"/>
                        <a14:foregroundMark x1="23605" y1="47561" x2="23605" y2="47561"/>
                        <a14:foregroundMark x1="20000" y1="48258" x2="20000" y2="48258"/>
                        <a14:foregroundMark x1="16977" y1="48258" x2="16977" y2="48258"/>
                        <a14:foregroundMark x1="14535" y1="48258" x2="14535" y2="48258"/>
                        <a14:foregroundMark x1="13721" y1="52265" x2="14535" y2="52962"/>
                        <a14:foregroundMark x1="43488" y1="49303" x2="43488" y2="49303"/>
                        <a14:foregroundMark x1="51047" y1="47909" x2="51047" y2="47909"/>
                        <a14:foregroundMark x1="61628" y1="47561" x2="61628" y2="47561"/>
                        <a14:foregroundMark x1="64419" y1="48084" x2="64419" y2="48084"/>
                        <a14:foregroundMark x1="73140" y1="50000" x2="73140" y2="50000"/>
                        <a14:foregroundMark x1="81395" y1="49652" x2="81395" y2="49652"/>
                        <a14:foregroundMark x1="85698" y1="56969" x2="85698" y2="56969"/>
                        <a14:backgroundMark x1="8140" y1="30662" x2="29419" y2="186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485" y="2083672"/>
            <a:ext cx="2098716" cy="1400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81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0097B441-1025-134D-34B6-51DAC48B7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213" y="403982"/>
            <a:ext cx="3286584" cy="4286249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CAE0D2D8-A307-C92C-4CE5-960A8F14DCBD}"/>
              </a:ext>
            </a:extLst>
          </p:cNvPr>
          <p:cNvSpPr txBox="1"/>
          <p:nvPr/>
        </p:nvSpPr>
        <p:spPr>
          <a:xfrm>
            <a:off x="3893573" y="178614"/>
            <a:ext cx="3042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noProof="0" dirty="0">
                <a:solidFill>
                  <a:srgbClr val="00B0F0"/>
                </a:solidFill>
              </a:rPr>
              <a:t>General Set Up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C361A43-BB21-A6C0-662E-8D15FA4C3EC9}"/>
              </a:ext>
            </a:extLst>
          </p:cNvPr>
          <p:cNvSpPr txBox="1"/>
          <p:nvPr/>
        </p:nvSpPr>
        <p:spPr>
          <a:xfrm>
            <a:off x="7000900" y="1458247"/>
            <a:ext cx="56338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noProof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Host machine specifics: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8 cores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16 GB 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1 TB disk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Windows 11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4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b="1" noProof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 nodes configuration</a:t>
            </a:r>
            <a:r>
              <a:rPr lang="en-GB" sz="2400" noProof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2 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2 GB 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noProof="0" dirty="0">
                <a:latin typeface="Arial" panose="020B0604020202020204" pitchFamily="34" charset="0"/>
                <a:cs typeface="Arial" panose="020B0604020202020204" pitchFamily="34" charset="0"/>
              </a:rPr>
              <a:t>30 GB disk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C2FDCF5-8A1E-5A67-60D8-3FD24AE2061E}"/>
              </a:ext>
            </a:extLst>
          </p:cNvPr>
          <p:cNvSpPr txBox="1"/>
          <p:nvPr/>
        </p:nvSpPr>
        <p:spPr>
          <a:xfrm>
            <a:off x="1555213" y="4597568"/>
            <a:ext cx="3736257" cy="20313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Base address: 192.168.56.0/24</a:t>
            </a:r>
          </a:p>
          <a:p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Broadcast:       192.168.56.255</a:t>
            </a:r>
          </a:p>
          <a:p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Gateway:         192.168.56.1</a:t>
            </a:r>
          </a:p>
          <a:p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First address:  192.168.56.2</a:t>
            </a:r>
          </a:p>
          <a:p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Last address:  192.168.56.254</a:t>
            </a:r>
          </a:p>
          <a:p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Netmask:         255.255.255.0</a:t>
            </a:r>
          </a:p>
          <a:p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Wildcard:         0.0.0.255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03A209A-171B-46DE-7515-590485725275}"/>
              </a:ext>
            </a:extLst>
          </p:cNvPr>
          <p:cNvSpPr txBox="1"/>
          <p:nvPr/>
        </p:nvSpPr>
        <p:spPr>
          <a:xfrm>
            <a:off x="1248729" y="2177774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192.168.56.1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3117438-89A5-04D4-8583-0411AEA0AE5B}"/>
              </a:ext>
            </a:extLst>
          </p:cNvPr>
          <p:cNvSpPr txBox="1"/>
          <p:nvPr/>
        </p:nvSpPr>
        <p:spPr>
          <a:xfrm>
            <a:off x="4105465" y="393466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192.168.56.3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68F47D2-B8C1-07D6-3B10-FC01C2BB2ABD}"/>
              </a:ext>
            </a:extLst>
          </p:cNvPr>
          <p:cNvSpPr txBox="1"/>
          <p:nvPr/>
        </p:nvSpPr>
        <p:spPr>
          <a:xfrm>
            <a:off x="760357" y="3934661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latin typeface="Arial" panose="020B0604020202020204" pitchFamily="34" charset="0"/>
                <a:cs typeface="Arial" panose="020B0604020202020204" pitchFamily="34" charset="0"/>
              </a:rPr>
              <a:t>192.168.56.2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CBA9B19-D220-D240-9500-4C7DEA8F93B9}"/>
              </a:ext>
            </a:extLst>
          </p:cNvPr>
          <p:cNvSpPr txBox="1"/>
          <p:nvPr/>
        </p:nvSpPr>
        <p:spPr>
          <a:xfrm>
            <a:off x="2779917" y="921546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B0F0"/>
                </a:solidFill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85982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3D78018A-B34C-3724-8F66-5A47FD81E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201" y="695325"/>
            <a:ext cx="6114868" cy="523412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D23230F-E112-44FF-5358-AE7A7C4127A5}"/>
              </a:ext>
            </a:extLst>
          </p:cNvPr>
          <p:cNvSpPr txBox="1"/>
          <p:nvPr/>
        </p:nvSpPr>
        <p:spPr>
          <a:xfrm>
            <a:off x="247650" y="1157149"/>
            <a:ext cx="28264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noProof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VMs</a:t>
            </a:r>
          </a:p>
          <a:p>
            <a:pPr algn="ctr"/>
            <a:r>
              <a:rPr lang="en-GB" sz="3600" noProof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</a:p>
        </p:txBody>
      </p:sp>
      <p:sp>
        <p:nvSpPr>
          <p:cNvPr id="8" name="Parentesi graffa chiusa 7">
            <a:extLst>
              <a:ext uri="{FF2B5EF4-FFF2-40B4-BE49-F238E27FC236}">
                <a16:creationId xmlns:a16="http://schemas.microsoft.com/office/drawing/2014/main" id="{4401FCFF-F088-B204-4393-4CFF1ED7E6CC}"/>
              </a:ext>
            </a:extLst>
          </p:cNvPr>
          <p:cNvSpPr/>
          <p:nvPr/>
        </p:nvSpPr>
        <p:spPr>
          <a:xfrm>
            <a:off x="8172450" y="1157150"/>
            <a:ext cx="847725" cy="26623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5D29031-E485-5B5B-0F6F-DB5D8D29F936}"/>
              </a:ext>
            </a:extLst>
          </p:cNvPr>
          <p:cNvSpPr txBox="1"/>
          <p:nvPr/>
        </p:nvSpPr>
        <p:spPr>
          <a:xfrm>
            <a:off x="9131965" y="2007234"/>
            <a:ext cx="25723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noProof="0" dirty="0">
                <a:solidFill>
                  <a:srgbClr val="378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master node acting as</a:t>
            </a:r>
            <a:r>
              <a:rPr lang="en-GB" dirty="0">
                <a:solidFill>
                  <a:srgbClr val="378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GB" sz="1800" noProof="0" dirty="0">
              <a:solidFill>
                <a:srgbClr val="378AC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noProof="0" dirty="0">
                <a:solidFill>
                  <a:srgbClr val="378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gateway</a:t>
            </a:r>
            <a:endParaRPr lang="en-GB" dirty="0">
              <a:solidFill>
                <a:srgbClr val="378AC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noProof="0" dirty="0">
                <a:solidFill>
                  <a:srgbClr val="378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DHPC server </a:t>
            </a:r>
          </a:p>
          <a:p>
            <a:r>
              <a:rPr lang="en-GB" sz="1800" noProof="0" dirty="0">
                <a:solidFill>
                  <a:srgbClr val="378A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 server</a:t>
            </a:r>
          </a:p>
        </p:txBody>
      </p:sp>
    </p:spTree>
    <p:extLst>
      <p:ext uri="{BB962C8B-B14F-4D97-AF65-F5344CB8AC3E}">
        <p14:creationId xmlns:p14="http://schemas.microsoft.com/office/powerpoint/2010/main" val="205991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1CE5E90E-F6BF-5305-4108-66265DEAF8D3}"/>
              </a:ext>
            </a:extLst>
          </p:cNvPr>
          <p:cNvSpPr txBox="1"/>
          <p:nvPr/>
        </p:nvSpPr>
        <p:spPr>
          <a:xfrm>
            <a:off x="247650" y="1157149"/>
            <a:ext cx="28264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noProof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</a:p>
          <a:p>
            <a:pPr algn="ctr"/>
            <a:r>
              <a:rPr lang="en-GB" sz="3600" noProof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</a:p>
        </p:txBody>
      </p:sp>
      <p:pic>
        <p:nvPicPr>
          <p:cNvPr id="20" name="Elemento grafico 19" descr="Documento contorno">
            <a:extLst>
              <a:ext uri="{FF2B5EF4-FFF2-40B4-BE49-F238E27FC236}">
                <a16:creationId xmlns:a16="http://schemas.microsoft.com/office/drawing/2014/main" id="{BA0F35C7-59FB-77A1-3D72-E6662A5E8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6979" y="842913"/>
            <a:ext cx="914400" cy="914400"/>
          </a:xfrm>
          <a:prstGeom prst="rect">
            <a:avLst/>
          </a:prstGeom>
        </p:spPr>
      </p:pic>
      <p:pic>
        <p:nvPicPr>
          <p:cNvPr id="21" name="Elemento grafico 20" descr="Documento contorno">
            <a:extLst>
              <a:ext uri="{FF2B5EF4-FFF2-40B4-BE49-F238E27FC236}">
                <a16:creationId xmlns:a16="http://schemas.microsoft.com/office/drawing/2014/main" id="{9EE0C0F0-8424-2A5E-73AA-015115646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7137" y="842913"/>
            <a:ext cx="914400" cy="914400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56CEF09-09F7-227F-AB0A-CBC3B0533524}"/>
              </a:ext>
            </a:extLst>
          </p:cNvPr>
          <p:cNvSpPr txBox="1"/>
          <p:nvPr/>
        </p:nvSpPr>
        <p:spPr>
          <a:xfrm>
            <a:off x="4090402" y="1757313"/>
            <a:ext cx="1127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 err="1"/>
              <a:t>dockerfile</a:t>
            </a:r>
            <a:endParaRPr lang="en-GB" noProof="0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B2E6BF1-1C6D-B136-9655-89A653C22181}"/>
              </a:ext>
            </a:extLst>
          </p:cNvPr>
          <p:cNvSpPr txBox="1"/>
          <p:nvPr/>
        </p:nvSpPr>
        <p:spPr>
          <a:xfrm>
            <a:off x="5833477" y="1757313"/>
            <a:ext cx="230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/>
              <a:t>docker-</a:t>
            </a:r>
            <a:r>
              <a:rPr lang="en-GB" noProof="0" dirty="0" err="1"/>
              <a:t>compose.yaml</a:t>
            </a:r>
            <a:endParaRPr lang="en-GB" noProof="0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C89033E1-D523-8B16-042E-B0FD7407AF5C}"/>
              </a:ext>
            </a:extLst>
          </p:cNvPr>
          <p:cNvSpPr txBox="1"/>
          <p:nvPr/>
        </p:nvSpPr>
        <p:spPr>
          <a:xfrm>
            <a:off x="4273178" y="2495428"/>
            <a:ext cx="3804022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docker-compose </a:t>
            </a:r>
            <a:r>
              <a:rPr lang="en-GB" b="0" noProof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noProof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–d</a:t>
            </a:r>
            <a:endParaRPr lang="en-GB" b="0" noProof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7" name="Elemento grafico 26" descr="Design dei livelli contorno">
            <a:extLst>
              <a:ext uri="{FF2B5EF4-FFF2-40B4-BE49-F238E27FC236}">
                <a16:creationId xmlns:a16="http://schemas.microsoft.com/office/drawing/2014/main" id="{037CA126-F3CD-60FE-91F0-71C1D66216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0789" y="2988890"/>
            <a:ext cx="914400" cy="914400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D8EA326-885B-0683-030C-64D4D5034167}"/>
              </a:ext>
            </a:extLst>
          </p:cNvPr>
          <p:cNvSpPr txBox="1"/>
          <p:nvPr/>
        </p:nvSpPr>
        <p:spPr>
          <a:xfrm>
            <a:off x="4981088" y="3760110"/>
            <a:ext cx="147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/>
              <a:t>docker image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55102DC8-324C-12EE-38D7-E573DA0D153D}"/>
              </a:ext>
            </a:extLst>
          </p:cNvPr>
          <p:cNvSpPr txBox="1"/>
          <p:nvPr/>
        </p:nvSpPr>
        <p:spPr>
          <a:xfrm>
            <a:off x="4103404" y="4511975"/>
            <a:ext cx="4702969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docker </a:t>
            </a:r>
            <a:r>
              <a:rPr lang="en-GB" b="0" noProof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exec</a:t>
            </a: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noProof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-it</a:t>
            </a: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noProof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Master</a:t>
            </a: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noProof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bash</a:t>
            </a:r>
            <a:endParaRPr lang="en-GB" b="0" noProof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2" name="Elemento grafico 31" descr="Cubo contorno">
            <a:extLst>
              <a:ext uri="{FF2B5EF4-FFF2-40B4-BE49-F238E27FC236}">
                <a16:creationId xmlns:a16="http://schemas.microsoft.com/office/drawing/2014/main" id="{AFA75761-92EC-8BFE-63BC-C6C3A176BE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60789" y="4948798"/>
            <a:ext cx="914400" cy="914400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2AB510B-E8B7-5E80-A0C6-4D14A9373717}"/>
              </a:ext>
            </a:extLst>
          </p:cNvPr>
          <p:cNvSpPr txBox="1"/>
          <p:nvPr/>
        </p:nvSpPr>
        <p:spPr>
          <a:xfrm>
            <a:off x="4844679" y="5962650"/>
            <a:ext cx="178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/>
              <a:t>docker container</a:t>
            </a:r>
          </a:p>
        </p:txBody>
      </p: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EBB84BAE-CE23-C963-38EF-F46F5629A8BD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7441537" y="1103848"/>
            <a:ext cx="1103658" cy="1044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30A8F29D-D164-9B61-AE18-7BD6C45BD308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7441537" y="733112"/>
            <a:ext cx="1103658" cy="367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4C107035-865A-E7D2-DB77-13F7CE83E7AE}"/>
              </a:ext>
            </a:extLst>
          </p:cNvPr>
          <p:cNvSpPr txBox="1"/>
          <p:nvPr/>
        </p:nvSpPr>
        <p:spPr>
          <a:xfrm>
            <a:off x="8545195" y="320627"/>
            <a:ext cx="2243723" cy="8249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GB" noProof="0" dirty="0">
                <a:solidFill>
                  <a:srgbClr val="000000"/>
                </a:solidFill>
                <a:latin typeface="Consolas" panose="020B0609020204030204" pitchFamily="49" charset="0"/>
              </a:rPr>
              <a:t>services:</a:t>
            </a:r>
          </a:p>
          <a:p>
            <a:pPr>
              <a:lnSpc>
                <a:spcPts val="1425"/>
              </a:lnSpc>
            </a:pP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master: (…)</a:t>
            </a:r>
          </a:p>
          <a:p>
            <a:pPr>
              <a:lnSpc>
                <a:spcPts val="1425"/>
              </a:lnSpc>
            </a:pPr>
            <a:r>
              <a:rPr lang="en-GB" noProof="0" dirty="0">
                <a:solidFill>
                  <a:srgbClr val="000000"/>
                </a:solidFill>
                <a:latin typeface="Consolas" panose="020B0609020204030204" pitchFamily="49" charset="0"/>
              </a:rPr>
              <a:t>	node01</a:t>
            </a:r>
            <a:r>
              <a:rPr lang="en-GB" noProof="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: (…)</a:t>
            </a:r>
            <a:endParaRPr lang="en-GB" noProof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node02</a:t>
            </a: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: (…)</a:t>
            </a:r>
            <a:endParaRPr lang="en-GB" b="0" noProof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9488CAFC-677B-0BF8-0B67-19A88D724BFB}"/>
              </a:ext>
            </a:extLst>
          </p:cNvPr>
          <p:cNvSpPr txBox="1"/>
          <p:nvPr/>
        </p:nvSpPr>
        <p:spPr>
          <a:xfrm>
            <a:off x="8545195" y="1377272"/>
            <a:ext cx="3284855" cy="15431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GB" noProof="0" dirty="0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aster:</a:t>
            </a:r>
          </a:p>
          <a:p>
            <a:pPr>
              <a:lnSpc>
                <a:spcPts val="1425"/>
              </a:lnSpc>
            </a:pP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network:</a:t>
            </a:r>
          </a:p>
          <a:p>
            <a:pPr>
              <a:lnSpc>
                <a:spcPts val="1425"/>
              </a:lnSpc>
            </a:pPr>
            <a:r>
              <a:rPr lang="en-GB" noProof="0" dirty="0">
                <a:solidFill>
                  <a:srgbClr val="000000"/>
                </a:solidFill>
                <a:latin typeface="Consolas" panose="020B0609020204030204" pitchFamily="49" charset="0"/>
              </a:rPr>
              <a:t>		- </a:t>
            </a:r>
            <a:r>
              <a:rPr lang="en-GB" noProof="0" dirty="0" err="1">
                <a:solidFill>
                  <a:srgbClr val="000000"/>
                </a:solidFill>
                <a:latin typeface="Consolas" panose="020B0609020204030204" pitchFamily="49" charset="0"/>
              </a:rPr>
              <a:t>my_network</a:t>
            </a:r>
            <a:endParaRPr lang="en-GB" b="0" noProof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GB" noProof="0" dirty="0">
                <a:solidFill>
                  <a:srgbClr val="000000"/>
                </a:solidFill>
                <a:latin typeface="Consolas" panose="020B0609020204030204" pitchFamily="49" charset="0"/>
              </a:rPr>
              <a:t>	deploy</a:t>
            </a:r>
            <a:r>
              <a:rPr lang="en-GB" noProof="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GB" noProof="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		resources:</a:t>
            </a:r>
          </a:p>
          <a:p>
            <a:pPr>
              <a:lnSpc>
                <a:spcPts val="1425"/>
              </a:lnSpc>
            </a:pPr>
            <a:r>
              <a:rPr lang="en-GB" noProof="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			limits:</a:t>
            </a:r>
          </a:p>
          <a:p>
            <a:pPr>
              <a:lnSpc>
                <a:spcPts val="1425"/>
              </a:lnSpc>
            </a:pPr>
            <a:r>
              <a:rPr lang="en-GB" noProof="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				cpus:’2’</a:t>
            </a:r>
          </a:p>
          <a:p>
            <a:pPr>
              <a:lnSpc>
                <a:spcPts val="1425"/>
              </a:lnSpc>
            </a:pPr>
            <a:r>
              <a:rPr lang="en-GB" noProof="0" dirty="0">
                <a:solidFill>
                  <a:srgbClr val="000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				memory: 2G</a:t>
            </a:r>
            <a:endParaRPr lang="en-GB" noProof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Freccia a sinistra 49">
            <a:extLst>
              <a:ext uri="{FF2B5EF4-FFF2-40B4-BE49-F238E27FC236}">
                <a16:creationId xmlns:a16="http://schemas.microsoft.com/office/drawing/2014/main" id="{BDD875E5-58CA-119D-C31A-C9F9780F3E28}"/>
              </a:ext>
            </a:extLst>
          </p:cNvPr>
          <p:cNvSpPr/>
          <p:nvPr/>
        </p:nvSpPr>
        <p:spPr>
          <a:xfrm rot="16200000">
            <a:off x="942737" y="3437180"/>
            <a:ext cx="5718146" cy="310007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0555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aborazione alternativa 11">
            <a:extLst>
              <a:ext uri="{FF2B5EF4-FFF2-40B4-BE49-F238E27FC236}">
                <a16:creationId xmlns:a16="http://schemas.microsoft.com/office/drawing/2014/main" id="{4634E624-C504-3476-5451-C3D6F4668B9E}"/>
              </a:ext>
            </a:extLst>
          </p:cNvPr>
          <p:cNvSpPr/>
          <p:nvPr/>
        </p:nvSpPr>
        <p:spPr>
          <a:xfrm>
            <a:off x="2414378" y="333376"/>
            <a:ext cx="6774837" cy="759544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25877B5-6F65-9098-FAC2-7890EBFAE2A7}"/>
              </a:ext>
            </a:extLst>
          </p:cNvPr>
          <p:cNvSpPr txBox="1"/>
          <p:nvPr/>
        </p:nvSpPr>
        <p:spPr>
          <a:xfrm>
            <a:off x="2874966" y="362872"/>
            <a:ext cx="6094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noProof="0" dirty="0">
                <a:solidFill>
                  <a:schemeClr val="bg1"/>
                </a:solidFill>
              </a:rPr>
              <a:t>Chosen tests and configuration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3467FBE-E2F4-AC23-3185-0CF7DE1CF3F7}"/>
              </a:ext>
            </a:extLst>
          </p:cNvPr>
          <p:cNvSpPr txBox="1"/>
          <p:nvPr/>
        </p:nvSpPr>
        <p:spPr>
          <a:xfrm>
            <a:off x="1408129" y="1646527"/>
            <a:ext cx="9799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mpirun </a:t>
            </a:r>
            <a:r>
              <a:rPr lang="en-GB" sz="2800" b="0" noProof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-np</a:t>
            </a:r>
            <a:r>
              <a:rPr lang="en-GB" sz="2800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noProof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2800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noProof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2800" b="0" noProof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hostfile</a:t>
            </a:r>
            <a:r>
              <a:rPr lang="en-GB" sz="2800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b="0" noProof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hosts [test instruction]</a:t>
            </a:r>
            <a:endParaRPr lang="en-GB" sz="2800" b="0" noProof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9BB0FA8-3BD6-93E7-98AA-D23FA012A8B7}"/>
              </a:ext>
            </a:extLst>
          </p:cNvPr>
          <p:cNvSpPr txBox="1"/>
          <p:nvPr/>
        </p:nvSpPr>
        <p:spPr>
          <a:xfrm>
            <a:off x="1408128" y="2564806"/>
            <a:ext cx="1763624" cy="3244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HPCC</a:t>
            </a:r>
          </a:p>
          <a:p>
            <a:pPr>
              <a:lnSpc>
                <a:spcPct val="150000"/>
              </a:lnSpc>
            </a:pPr>
            <a:r>
              <a:rPr lang="en-GB" sz="2800" noProof="0" dirty="0" err="1">
                <a:latin typeface="Arial" panose="020B0604020202020204" pitchFamily="34" charset="0"/>
                <a:cs typeface="Arial" panose="020B0604020202020204" pitchFamily="34" charset="0"/>
              </a:rPr>
              <a:t>Sysbench</a:t>
            </a: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Stress-ng</a:t>
            </a:r>
          </a:p>
          <a:p>
            <a:pPr>
              <a:lnSpc>
                <a:spcPct val="150000"/>
              </a:lnSpc>
            </a:pPr>
            <a:r>
              <a:rPr lang="en-GB" sz="2800" noProof="0" dirty="0" err="1">
                <a:latin typeface="Arial" panose="020B0604020202020204" pitchFamily="34" charset="0"/>
                <a:cs typeface="Arial" panose="020B0604020202020204" pitchFamily="34" charset="0"/>
              </a:rPr>
              <a:t>IOZone</a:t>
            </a: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GB" sz="2800" noProof="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61A3001-29F8-F8E9-DA78-FBF7C023F7CB}"/>
              </a:ext>
            </a:extLst>
          </p:cNvPr>
          <p:cNvSpPr txBox="1"/>
          <p:nvPr/>
        </p:nvSpPr>
        <p:spPr>
          <a:xfrm>
            <a:off x="4647860" y="2564806"/>
            <a:ext cx="6560066" cy="3244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Tests CPU and cluster performance</a:t>
            </a:r>
          </a:p>
          <a:p>
            <a:pPr>
              <a:lnSpc>
                <a:spcPct val="150000"/>
              </a:lnSpc>
            </a:pP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Tests CPU/memory performance</a:t>
            </a:r>
          </a:p>
          <a:p>
            <a:pPr>
              <a:lnSpc>
                <a:spcPct val="150000"/>
              </a:lnSpc>
            </a:pP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Tests system performance under stress</a:t>
            </a:r>
          </a:p>
          <a:p>
            <a:pPr>
              <a:lnSpc>
                <a:spcPct val="150000"/>
              </a:lnSpc>
            </a:pP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Tests disk I/O and storage performance </a:t>
            </a:r>
          </a:p>
          <a:p>
            <a:pPr>
              <a:lnSpc>
                <a:spcPct val="150000"/>
              </a:lnSpc>
            </a:pP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Tests network performance</a:t>
            </a:r>
          </a:p>
        </p:txBody>
      </p:sp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A33F32ED-5526-FC17-EEFC-73C2339424D5}"/>
              </a:ext>
            </a:extLst>
          </p:cNvPr>
          <p:cNvSpPr/>
          <p:nvPr/>
        </p:nvSpPr>
        <p:spPr>
          <a:xfrm>
            <a:off x="3596086" y="2778956"/>
            <a:ext cx="629265" cy="4203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9EF69DCE-5EB8-91F2-E7F6-82FD5719345A}"/>
              </a:ext>
            </a:extLst>
          </p:cNvPr>
          <p:cNvSpPr/>
          <p:nvPr/>
        </p:nvSpPr>
        <p:spPr>
          <a:xfrm>
            <a:off x="3610834" y="3393469"/>
            <a:ext cx="629265" cy="4203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46D8480B-CC43-C624-9999-3F6C92F8FC00}"/>
              </a:ext>
            </a:extLst>
          </p:cNvPr>
          <p:cNvSpPr/>
          <p:nvPr/>
        </p:nvSpPr>
        <p:spPr>
          <a:xfrm>
            <a:off x="3610835" y="4081734"/>
            <a:ext cx="629265" cy="4203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49CA4B7D-2778-13D6-CA8A-F8B39683F0F3}"/>
              </a:ext>
            </a:extLst>
          </p:cNvPr>
          <p:cNvSpPr/>
          <p:nvPr/>
        </p:nvSpPr>
        <p:spPr>
          <a:xfrm>
            <a:off x="3625583" y="4696247"/>
            <a:ext cx="629265" cy="4203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12BFA5D7-9BBD-07CF-F3A9-BC4C23D721F5}"/>
              </a:ext>
            </a:extLst>
          </p:cNvPr>
          <p:cNvSpPr/>
          <p:nvPr/>
        </p:nvSpPr>
        <p:spPr>
          <a:xfrm>
            <a:off x="3640331" y="5340258"/>
            <a:ext cx="629265" cy="42032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22622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noProof="0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BDAAE7A-177F-4691-8F07-36CBBA611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9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F82D1D-28BC-4216-A1EA-F7D9C6D1A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A1DC48-C242-4442-822C-570436B80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0646C41-D95A-74A0-3861-CAC9B3BA34B6}"/>
              </a:ext>
            </a:extLst>
          </p:cNvPr>
          <p:cNvSpPr txBox="1"/>
          <p:nvPr/>
        </p:nvSpPr>
        <p:spPr>
          <a:xfrm>
            <a:off x="5207371" y="28363"/>
            <a:ext cx="2650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noProof="0" dirty="0"/>
              <a:t>HPCC results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AD98238-5EC2-3DF7-2B5C-C672449FC437}"/>
              </a:ext>
            </a:extLst>
          </p:cNvPr>
          <p:cNvSpPr txBox="1"/>
          <p:nvPr/>
        </p:nvSpPr>
        <p:spPr>
          <a:xfrm>
            <a:off x="6791939" y="3294271"/>
            <a:ext cx="4895916" cy="280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noProof="0" dirty="0">
                <a:latin typeface="Arial" panose="020B0604020202020204" pitchFamily="34" charset="0"/>
                <a:cs typeface="Arial" panose="020B0604020202020204" pitchFamily="34" charset="0"/>
              </a:rPr>
              <a:t>CPU performance is higher for containers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noProof="0" dirty="0">
                <a:latin typeface="Arial" panose="020B0604020202020204" pitchFamily="34" charset="0"/>
                <a:cs typeface="Arial" panose="020B0604020202020204" pitchFamily="34" charset="0"/>
              </a:rPr>
              <a:t>Inter-node communication is more efficient in containers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noProof="0" dirty="0">
                <a:latin typeface="Arial" panose="020B0604020202020204" pitchFamily="34" charset="0"/>
                <a:cs typeface="Arial" panose="020B0604020202020204" pitchFamily="34" charset="0"/>
              </a:rPr>
              <a:t>Memory bandwidth shows slight improvement for containers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232A10B-ADBC-49B0-2AE9-2606E1A12EED}"/>
              </a:ext>
            </a:extLst>
          </p:cNvPr>
          <p:cNvSpPr txBox="1"/>
          <p:nvPr/>
        </p:nvSpPr>
        <p:spPr>
          <a:xfrm>
            <a:off x="7089915" y="1074222"/>
            <a:ext cx="4572000" cy="2863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mpirun </a:t>
            </a:r>
            <a:r>
              <a:rPr lang="en-GB" b="0" noProof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-np</a:t>
            </a: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noProof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noProof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b="0" noProof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hostfile</a:t>
            </a: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noProof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hosts</a:t>
            </a: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noProof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hpcc</a:t>
            </a:r>
            <a:endParaRPr lang="en-GB" b="0" noProof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77BCEC1-263C-1682-E8FD-461C09C29572}"/>
              </a:ext>
            </a:extLst>
          </p:cNvPr>
          <p:cNvSpPr txBox="1"/>
          <p:nvPr/>
        </p:nvSpPr>
        <p:spPr>
          <a:xfrm>
            <a:off x="7089915" y="1672804"/>
            <a:ext cx="4178160" cy="124046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noProof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GB" b="0" noProof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pccinf.txt:</a:t>
            </a:r>
          </a:p>
          <a:p>
            <a:pPr>
              <a:lnSpc>
                <a:spcPts val="1425"/>
              </a:lnSpc>
              <a:buNone/>
            </a:pPr>
            <a:endParaRPr lang="en-GB" b="0" noProof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20352        Ns</a:t>
            </a:r>
          </a:p>
          <a:p>
            <a:pPr>
              <a:lnSpc>
                <a:spcPts val="1425"/>
              </a:lnSpc>
              <a:buNone/>
            </a:pP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            Ps</a:t>
            </a:r>
          </a:p>
          <a:p>
            <a:pPr>
              <a:lnSpc>
                <a:spcPts val="1425"/>
              </a:lnSpc>
            </a:pP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            Qs</a:t>
            </a: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BDC8CA3F-9CE5-0B48-19A3-62C7A05DAFEE}"/>
              </a:ext>
            </a:extLst>
          </p:cNvPr>
          <p:cNvSpPr/>
          <p:nvPr/>
        </p:nvSpPr>
        <p:spPr>
          <a:xfrm>
            <a:off x="666750" y="571500"/>
            <a:ext cx="748828" cy="5753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E710A60-0AE3-1143-6FE4-21A3394D7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077" y="674694"/>
            <a:ext cx="5503214" cy="6043853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9659BAF-C109-3DCB-4349-165BADBE2D9A}"/>
              </a:ext>
            </a:extLst>
          </p:cNvPr>
          <p:cNvSpPr txBox="1"/>
          <p:nvPr/>
        </p:nvSpPr>
        <p:spPr>
          <a:xfrm>
            <a:off x="6791939" y="6460113"/>
            <a:ext cx="4038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latin typeface="Arial" panose="020B0604020202020204" pitchFamily="34" charset="0"/>
                <a:cs typeface="Arial" panose="020B0604020202020204" pitchFamily="34" charset="0"/>
              </a:rPr>
              <a:t>LCG = </a:t>
            </a:r>
            <a:r>
              <a:rPr lang="it-IT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Linear </a:t>
            </a:r>
            <a:r>
              <a:rPr lang="it-IT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Congruential</a:t>
            </a:r>
            <a:r>
              <a:rPr lang="it-IT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Generator</a:t>
            </a:r>
            <a:endParaRPr lang="it-IT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42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3FE06A3-3EBF-6364-314C-6056FCDF5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505" y="2295364"/>
            <a:ext cx="6393461" cy="161731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8EA517E-19E0-D739-D040-6F2651012314}"/>
              </a:ext>
            </a:extLst>
          </p:cNvPr>
          <p:cNvSpPr txBox="1"/>
          <p:nvPr/>
        </p:nvSpPr>
        <p:spPr>
          <a:xfrm>
            <a:off x="4350121" y="114088"/>
            <a:ext cx="3368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noProof="0" dirty="0" err="1"/>
              <a:t>Sysbench</a:t>
            </a:r>
            <a:r>
              <a:rPr lang="en-GB" sz="3600" noProof="0" dirty="0"/>
              <a:t> results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4395696-776C-ED42-1E97-1256A8290E55}"/>
              </a:ext>
            </a:extLst>
          </p:cNvPr>
          <p:cNvSpPr txBox="1"/>
          <p:nvPr/>
        </p:nvSpPr>
        <p:spPr>
          <a:xfrm>
            <a:off x="572858" y="1058425"/>
            <a:ext cx="10573365" cy="878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mpirun </a:t>
            </a:r>
            <a:r>
              <a:rPr lang="en-GB" b="0" noProof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-np</a:t>
            </a: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noProof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noProof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b="0" noProof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hostfile</a:t>
            </a: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noProof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hosts</a:t>
            </a: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noProof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sysbench</a:t>
            </a: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noProof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--test=</a:t>
            </a:r>
            <a:r>
              <a:rPr lang="en-GB" b="0" noProof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cpu</a:t>
            </a: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noProof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GB" b="0" noProof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cpu</a:t>
            </a:r>
            <a:r>
              <a:rPr lang="en-GB" b="0" noProof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-max-prime=20000</a:t>
            </a: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noProof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run</a:t>
            </a:r>
            <a:endParaRPr lang="en-GB" b="0" noProof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mpirun </a:t>
            </a:r>
            <a:r>
              <a:rPr lang="en-GB" b="0" noProof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-np</a:t>
            </a: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noProof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noProof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b="0" noProof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hostfile</a:t>
            </a: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noProof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hosts</a:t>
            </a: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noProof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sysbench</a:t>
            </a: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noProof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--test=memory</a:t>
            </a: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noProof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--memory-total-size=10G</a:t>
            </a: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noProof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run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F3D8232-3415-C811-E3AF-F40A696438B3}"/>
              </a:ext>
            </a:extLst>
          </p:cNvPr>
          <p:cNvSpPr/>
          <p:nvPr/>
        </p:nvSpPr>
        <p:spPr>
          <a:xfrm>
            <a:off x="11065200" y="764913"/>
            <a:ext cx="1288725" cy="532817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825B32B-1207-407C-E67C-465E481F6715}"/>
              </a:ext>
            </a:extLst>
          </p:cNvPr>
          <p:cNvSpPr txBox="1"/>
          <p:nvPr/>
        </p:nvSpPr>
        <p:spPr>
          <a:xfrm>
            <a:off x="2412940" y="4520636"/>
            <a:ext cx="7366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Containers double the performance of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VMs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scenarios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C6F1490-ACAE-2859-C476-CC752D8E9EE4}"/>
              </a:ext>
            </a:extLst>
          </p:cNvPr>
          <p:cNvSpPr txBox="1"/>
          <p:nvPr/>
        </p:nvSpPr>
        <p:spPr>
          <a:xfrm>
            <a:off x="572858" y="5283653"/>
            <a:ext cx="8166028" cy="1294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GB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--</a:t>
            </a:r>
            <a:r>
              <a:rPr lang="en-GB" dirty="0" err="1">
                <a:solidFill>
                  <a:srgbClr val="A31515"/>
                </a:solidFill>
                <a:latin typeface="Consolas" panose="020B0609020204030204" pitchFamily="49" charset="0"/>
              </a:rPr>
              <a:t>cpu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-max-prime=20000: </a:t>
            </a:r>
            <a:r>
              <a:rPr lang="en-GB" dirty="0">
                <a:latin typeface="Consolas" panose="020B0609020204030204" pitchFamily="49" charset="0"/>
              </a:rPr>
              <a:t>computes first 20000 prime numbers </a:t>
            </a:r>
            <a:endParaRPr lang="en-GB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--memory-total-size=10G: </a:t>
            </a:r>
            <a:r>
              <a:rPr lang="en-GB" dirty="0">
                <a:latin typeface="Consolas" panose="020B0609020204030204" pitchFamily="49" charset="0"/>
              </a:rPr>
              <a:t>transfers 10G of data</a:t>
            </a:r>
            <a:endParaRPr lang="en-GB" b="0" noProof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203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C3F7A48E-EE88-E598-424F-49980695B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94" y="2897134"/>
            <a:ext cx="5334744" cy="283884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D217758-676E-CD1B-E263-B940F107B5EB}"/>
              </a:ext>
            </a:extLst>
          </p:cNvPr>
          <p:cNvSpPr txBox="1"/>
          <p:nvPr/>
        </p:nvSpPr>
        <p:spPr>
          <a:xfrm>
            <a:off x="4419900" y="380691"/>
            <a:ext cx="3352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noProof="0" dirty="0"/>
              <a:t>Stress-ng results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48E31D9-4F53-1D45-603C-8811292A0BF3}"/>
              </a:ext>
            </a:extLst>
          </p:cNvPr>
          <p:cNvSpPr txBox="1"/>
          <p:nvPr/>
        </p:nvSpPr>
        <p:spPr>
          <a:xfrm>
            <a:off x="385016" y="1247115"/>
            <a:ext cx="11609535" cy="1294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mpirun </a:t>
            </a:r>
            <a:r>
              <a:rPr lang="en-GB" b="0" noProof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-np</a:t>
            </a: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noProof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noProof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b="0" noProof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hostfile</a:t>
            </a: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noProof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hosts</a:t>
            </a: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noProof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stress-ng</a:t>
            </a: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noProof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GB" b="0" noProof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cpu</a:t>
            </a: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noProof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noProof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--timeout</a:t>
            </a: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noProof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60s</a:t>
            </a: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noProof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--metrics-brief</a:t>
            </a:r>
            <a:endParaRPr lang="en-GB" b="0" noProof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mpirun </a:t>
            </a:r>
            <a:r>
              <a:rPr lang="en-GB" b="0" noProof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-np</a:t>
            </a: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noProof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noProof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b="0" noProof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hostfile</a:t>
            </a: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noProof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hosts</a:t>
            </a: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noProof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stress-ng</a:t>
            </a: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noProof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GB" b="0" noProof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vm</a:t>
            </a: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noProof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noProof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GB" b="0" noProof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vm</a:t>
            </a:r>
            <a:r>
              <a:rPr lang="en-GB" b="0" noProof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-bytes</a:t>
            </a: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noProof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1G</a:t>
            </a: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noProof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--timeout</a:t>
            </a: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noProof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60s</a:t>
            </a: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noProof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--metrics-brief</a:t>
            </a:r>
            <a:endParaRPr lang="en-GB" b="0" noProof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mpirun </a:t>
            </a:r>
            <a:r>
              <a:rPr lang="en-GB" b="0" noProof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-np</a:t>
            </a: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noProof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noProof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b="0" noProof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hostfile</a:t>
            </a: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noProof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hosts</a:t>
            </a: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noProof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stress-ng</a:t>
            </a: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noProof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GB" b="0" noProof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hdd</a:t>
            </a: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noProof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noProof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--timeout</a:t>
            </a: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noProof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60s</a:t>
            </a:r>
            <a:r>
              <a:rPr lang="en-GB" b="0" noProof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noProof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--metrics-brief</a:t>
            </a:r>
            <a:endParaRPr lang="en-GB" b="0" noProof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9E479C8-DF33-A117-6C8B-424E4D77A5FE}"/>
              </a:ext>
            </a:extLst>
          </p:cNvPr>
          <p:cNvSpPr txBox="1"/>
          <p:nvPr/>
        </p:nvSpPr>
        <p:spPr>
          <a:xfrm>
            <a:off x="6311963" y="3429000"/>
            <a:ext cx="5019040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High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increment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and hard disk drive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Slight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in CPU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operations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00D8EE0-D8C5-AFEB-31D9-245CC6A801DA}"/>
              </a:ext>
            </a:extLst>
          </p:cNvPr>
          <p:cNvSpPr/>
          <p:nvPr/>
        </p:nvSpPr>
        <p:spPr>
          <a:xfrm rot="16200000">
            <a:off x="5858437" y="-6062918"/>
            <a:ext cx="463550" cy="1220357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9643099"/>
      </p:ext>
    </p:extLst>
  </p:cSld>
  <p:clrMapOvr>
    <a:masterClrMapping/>
  </p:clrMapOvr>
</p:sld>
</file>

<file path=ppt/theme/theme1.xml><?xml version="1.0" encoding="utf-8"?>
<a:theme xmlns:a="http://schemas.openxmlformats.org/drawingml/2006/main" name="Cornice">
  <a:themeElements>
    <a:clrScheme name="Cornic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ornic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rnic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TM03457475[[fn=Cornice]]</Template>
  <TotalTime>2443</TotalTime>
  <Words>532</Words>
  <Application>Microsoft Office PowerPoint</Application>
  <PresentationFormat>Widescreen</PresentationFormat>
  <Paragraphs>112</Paragraphs>
  <Slides>12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Aptos</vt:lpstr>
      <vt:lpstr>Arial</vt:lpstr>
      <vt:lpstr>Consolas</vt:lpstr>
      <vt:lpstr>Corbel</vt:lpstr>
      <vt:lpstr>Wingdings 2</vt:lpstr>
      <vt:lpstr>Cornice</vt:lpstr>
      <vt:lpstr>Cloud Computing Basic</vt:lpstr>
      <vt:lpstr>Objectives of the project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 STASIO VALERIA [SM3800074]</dc:creator>
  <cp:lastModifiedBy>DE STASIO VALERIA [SM3800074]</cp:lastModifiedBy>
  <cp:revision>21</cp:revision>
  <dcterms:created xsi:type="dcterms:W3CDTF">2025-03-25T10:36:13Z</dcterms:created>
  <dcterms:modified xsi:type="dcterms:W3CDTF">2025-03-27T22:31:35Z</dcterms:modified>
</cp:coreProperties>
</file>