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p:sldMasterIdLst>
    <p:sldMasterId id="2147483648" r:id="rId1"/>
    <p:sldMasterId id="2147483665" r:id="rId2"/>
    <p:sldMasterId id="2147483681" r:id="rId3"/>
  </p:sldMasterIdLst>
  <p:notesMasterIdLst>
    <p:notesMasterId r:id="rId20"/>
  </p:notesMasterIdLst>
  <p:handoutMasterIdLst>
    <p:handoutMasterId r:id="rId21"/>
  </p:handoutMasterIdLst>
  <p:sldIdLst>
    <p:sldId id="1228" r:id="rId4"/>
    <p:sldId id="1290" r:id="rId5"/>
    <p:sldId id="1250" r:id="rId6"/>
    <p:sldId id="1251" r:id="rId7"/>
    <p:sldId id="1252" r:id="rId8"/>
    <p:sldId id="1253" r:id="rId9"/>
    <p:sldId id="1320" r:id="rId10"/>
    <p:sldId id="1254" r:id="rId11"/>
    <p:sldId id="1311" r:id="rId12"/>
    <p:sldId id="1312" r:id="rId13"/>
    <p:sldId id="1260" r:id="rId14"/>
    <p:sldId id="1307" r:id="rId15"/>
    <p:sldId id="1262" r:id="rId16"/>
    <p:sldId id="1263" r:id="rId17"/>
    <p:sldId id="1313" r:id="rId18"/>
    <p:sldId id="661" r:id="rId19"/>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2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f" initials="tf" lastIdx="1" clrIdx="0"/>
  <p:cmAuthor id="1" name="未知用户1" initials="未知用户1" lastIdx="2" clrIdx="0"/>
  <p:cmAuthor id="2" name="资产管理部文书" initials="徐琢" lastIdx="3" clrIdx="1"/>
  <p:cmAuthor id="3" name="邱丽琳" initials="邱" lastIdx="27" clrIdx="2"/>
  <p:cmAuthor id="4" name="王 土豆" initials="王" lastIdx="1" clrIdx="3"/>
  <p:cmAuthor id="5" name="葛春丽" initials="葛春丽" lastIdx="3" clrIdx="4"/>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ED7D31"/>
    <a:srgbClr val="5B9BD5"/>
    <a:srgbClr val="D5E5F4"/>
    <a:srgbClr val="7030A0"/>
    <a:srgbClr val="FFC000"/>
    <a:srgbClr val="0070C0"/>
    <a:srgbClr val="70AD47"/>
    <a:srgbClr val="404040"/>
    <a:srgbClr val="CCC7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158" autoAdjust="0"/>
    <p:restoredTop sz="94660"/>
  </p:normalViewPr>
  <p:slideViewPr>
    <p:cSldViewPr snapToGrid="0">
      <p:cViewPr varScale="1">
        <p:scale>
          <a:sx n="93" d="100"/>
          <a:sy n="93" d="100"/>
        </p:scale>
        <p:origin x="72" y="679"/>
      </p:cViewPr>
      <p:guideLst>
        <p:guide orient="horz" pos="2160"/>
        <p:guide pos="37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commentAuthors" Target="commentAuthors.xml"/></Relationships>
</file>

<file path=ppt/diagrams/_rels/data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D3EB18-B626-44D1-99C8-6502AC017504}" type="doc">
      <dgm:prSet loTypeId="urn:microsoft.com/office/officeart/2005/8/layout/vList4#1" loCatId="list" qsTypeId="urn:microsoft.com/office/officeart/2005/8/quickstyle/simple1#1" qsCatId="simple" csTypeId="urn:microsoft.com/office/officeart/2005/8/colors/colorful4#1" csCatId="colorful" phldr="1"/>
      <dgm:spPr/>
      <dgm:t>
        <a:bodyPr/>
        <a:lstStyle/>
        <a:p>
          <a:endParaRPr lang="zh-CN" altLang="en-US"/>
        </a:p>
      </dgm:t>
    </dgm:pt>
    <dgm:pt modelId="{33D376C5-5799-41B5-80D6-62D5350B27E4}">
      <dgm:prSet phldrT="[文本]" phldr="0" custT="1"/>
      <dgm:spPr/>
      <dgm:t>
        <a:bodyPr vert="horz" wrap="square"/>
        <a:lstStyle/>
        <a:p>
          <a:pPr algn="ctr">
            <a:lnSpc>
              <a:spcPct val="100000"/>
            </a:lnSpc>
            <a:spcBef>
              <a:spcPct val="0"/>
            </a:spcBef>
            <a:spcAft>
              <a:spcPct val="35000"/>
            </a:spcAft>
          </a:pPr>
          <a:r>
            <a:rPr lang="zh-CN" altLang="en-US" sz="2000" dirty="0"/>
            <a:t>存量资产的压降</a:t>
          </a:r>
        </a:p>
      </dgm:t>
    </dgm:pt>
    <dgm:pt modelId="{2CDB8D9C-B796-47B3-8162-1F053E98F750}" type="parTrans" cxnId="{E2252F3F-F129-4045-ABEB-292E83C79564}">
      <dgm:prSet/>
      <dgm:spPr/>
      <dgm:t>
        <a:bodyPr/>
        <a:lstStyle/>
        <a:p>
          <a:endParaRPr lang="zh-CN" altLang="en-US" sz="1600"/>
        </a:p>
      </dgm:t>
    </dgm:pt>
    <dgm:pt modelId="{3DC286A4-4003-4FE7-BAF5-B6034F3CB007}" type="sibTrans" cxnId="{E2252F3F-F129-4045-ABEB-292E83C79564}">
      <dgm:prSet/>
      <dgm:spPr/>
      <dgm:t>
        <a:bodyPr/>
        <a:lstStyle/>
        <a:p>
          <a:endParaRPr lang="zh-CN" altLang="en-US" sz="1600"/>
        </a:p>
      </dgm:t>
    </dgm:pt>
    <dgm:pt modelId="{C8B858E4-C043-4B9D-8939-FAF51E657AA7}">
      <dgm:prSet phldr="0" custT="1"/>
      <dgm:spPr/>
      <dgm:t>
        <a:bodyPr vert="horz" wrap="square"/>
        <a:lstStyle/>
        <a:p>
          <a:pPr algn="l" defTabSz="533400">
            <a:lnSpc>
              <a:spcPct val="90000"/>
            </a:lnSpc>
            <a:spcBef>
              <a:spcPct val="0"/>
            </a:spcBef>
            <a:spcAft>
              <a:spcPct val="15000"/>
            </a:spcAft>
          </a:pP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截止</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8</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月</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31</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日，股票部存量资产余额</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82</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亿，较三季度压降目标多压降</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63</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亿。资产均能在年内完成压降。</a:t>
          </a:r>
        </a:p>
      </dgm:t>
    </dgm:pt>
    <dgm:pt modelId="{28D6B75E-1AFA-4573-AB4D-6AB6EFA69B7D}" type="parTrans" cxnId="{6CB7D268-6342-472F-8DE2-0137973985CE}">
      <dgm:prSet/>
      <dgm:spPr/>
    </dgm:pt>
    <dgm:pt modelId="{A0808A10-410C-4B9D-AC28-CB10BEE0CD43}" type="sibTrans" cxnId="{6CB7D268-6342-472F-8DE2-0137973985CE}">
      <dgm:prSet/>
      <dgm:spPr/>
    </dgm:pt>
    <dgm:pt modelId="{3C382640-80F1-4882-A41E-71E68B680AF0}">
      <dgm:prSet phldr="0" custT="1"/>
      <dgm:spPr/>
      <dgm:t>
        <a:bodyPr vert="horz" wrap="square"/>
        <a:lstStyle/>
        <a:p>
          <a:pPr algn="l" defTabSz="533400">
            <a:lnSpc>
              <a:spcPct val="90000"/>
            </a:lnSpc>
            <a:spcBef>
              <a:spcPct val="0"/>
            </a:spcBef>
            <a:spcAft>
              <a:spcPct val="15000"/>
            </a:spcAft>
          </a:pP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中国能源建设签署海外大单并业绩预增，成交量显著增加，长期看涨，我部在</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8</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月处置了一部分，剩余部分在</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9</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月完成处置。目前股票已经翻倍，资产盈利。</a:t>
          </a:r>
        </a:p>
      </dgm:t>
    </dgm:pt>
    <dgm:pt modelId="{3BE4EC4A-E154-4F28-8C5F-CACBC8718382}" type="parTrans" cxnId="{425E489C-F0E8-4310-931A-4AD56703FD95}">
      <dgm:prSet/>
      <dgm:spPr/>
    </dgm:pt>
    <dgm:pt modelId="{0FDC5469-1B9E-4EEE-828D-7AD3AE754AD5}" type="sibTrans" cxnId="{425E489C-F0E8-4310-931A-4AD56703FD95}">
      <dgm:prSet/>
      <dgm:spPr/>
    </dgm:pt>
    <dgm:pt modelId="{E9A4BB9F-B876-441B-93C0-26849D7F7FCA}">
      <dgm:prSet phldr="0" custT="1"/>
      <dgm:spPr/>
      <dgm:t>
        <a:bodyPr vert="horz" wrap="square"/>
        <a:lstStyle/>
        <a:p>
          <a:pPr algn="l" defTabSz="533400">
            <a:lnSpc>
              <a:spcPct val="90000"/>
            </a:lnSpc>
            <a:spcBef>
              <a:spcPct val="0"/>
            </a:spcBef>
            <a:spcAft>
              <a:spcPct val="15000"/>
            </a:spcAft>
          </a:pP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靖远煤电已完成三季度的处置份额，剩余一半将在四季度（</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11</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月底前）完成。目前股价超过成本价，由于历史上减持的价格低于成本，总体处置完成后预计亏损</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10%</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左右。</a:t>
          </a:r>
          <a:endParaRPr lang="zh-CN" altLang="en-US" sz="1200" kern="1200" dirty="0">
            <a:solidFill>
              <a:schemeClr val="tx1"/>
            </a:solidFill>
            <a:latin typeface="微软雅黑" panose="020B0503020204020204" charset="-122"/>
            <a:ea typeface="微软雅黑" panose="020B0503020204020204" charset="-122"/>
            <a:cs typeface="宋体" panose="02010600030101010101" pitchFamily="2" charset="-122"/>
          </a:endParaRPr>
        </a:p>
      </dgm:t>
    </dgm:pt>
    <dgm:pt modelId="{ACCA51D7-BF6A-43D6-8082-74C40A90BE77}" type="parTrans" cxnId="{DCBCDF7F-CFDB-4E55-BF10-E440F8D3CE4B}">
      <dgm:prSet/>
      <dgm:spPr/>
    </dgm:pt>
    <dgm:pt modelId="{3683D38A-08B7-4C5D-8BC6-085036FBD730}" type="sibTrans" cxnId="{DCBCDF7F-CFDB-4E55-BF10-E440F8D3CE4B}">
      <dgm:prSet/>
      <dgm:spPr/>
    </dgm:pt>
    <dgm:pt modelId="{89A7587F-80A3-4596-857F-EBC7A691438A}">
      <dgm:prSet phldr="0" custT="1"/>
      <dgm:spPr/>
      <dgm:t>
        <a:bodyPr vert="horz" wrap="square"/>
        <a:lstStyle/>
        <a:p>
          <a:pPr algn="l" defTabSz="533400">
            <a:lnSpc>
              <a:spcPct val="90000"/>
            </a:lnSpc>
            <a:spcBef>
              <a:spcPct val="0"/>
            </a:spcBef>
            <a:spcAft>
              <a:spcPct val="15000"/>
            </a:spcAft>
          </a:pPr>
          <a:endParaRPr lang="zh-CN" altLang="en-US" sz="1200" kern="1200" dirty="0">
            <a:solidFill>
              <a:schemeClr val="tx1"/>
            </a:solidFill>
            <a:latin typeface="微软雅黑" panose="020B0503020204020204" charset="-122"/>
            <a:ea typeface="微软雅黑" panose="020B0503020204020204" charset="-122"/>
            <a:cs typeface="宋体" panose="02010600030101010101" pitchFamily="2" charset="-122"/>
          </a:endParaRPr>
        </a:p>
      </dgm:t>
    </dgm:pt>
    <dgm:pt modelId="{355E1DB9-127C-46FF-9973-A67A10C49998}" type="parTrans" cxnId="{AD8B9049-356A-49E8-B831-E292A70F5FA5}">
      <dgm:prSet/>
      <dgm:spPr/>
    </dgm:pt>
    <dgm:pt modelId="{B22233F9-F918-423A-B5D2-47CF165E2395}" type="sibTrans" cxnId="{AD8B9049-356A-49E8-B831-E292A70F5FA5}">
      <dgm:prSet/>
      <dgm:spPr/>
    </dgm:pt>
    <dgm:pt modelId="{16A9AE3A-30D9-46EC-9F8C-4C1B7ADFB472}">
      <dgm:prSet phldrT="[文本]" phldr="0" custT="1"/>
      <dgm:spPr/>
      <dgm:t>
        <a:bodyPr vert="horz" wrap="square"/>
        <a:lstStyle/>
        <a:p>
          <a:pPr algn="ctr" defTabSz="1066800">
            <a:lnSpc>
              <a:spcPct val="90000"/>
            </a:lnSpc>
            <a:spcBef>
              <a:spcPct val="0"/>
            </a:spcBef>
            <a:spcAft>
              <a:spcPct val="35000"/>
            </a:spcAft>
          </a:pPr>
          <a:r>
            <a:rPr lang="zh-CN" altLang="en-US" sz="2000" b="1" kern="1200" dirty="0">
              <a:solidFill>
                <a:prstClr val="white"/>
              </a:solidFill>
              <a:latin typeface="Calibri" panose="020F0502020204030204"/>
              <a:ea typeface="宋体" panose="02010600030101010101" pitchFamily="2" charset="-122"/>
              <a:cs typeface="+mn-cs"/>
            </a:rPr>
            <a:t>问题资产的处置</a:t>
          </a:r>
        </a:p>
      </dgm:t>
    </dgm:pt>
    <dgm:pt modelId="{1DC3F732-379D-49D7-9A72-7727180C9AD4}" type="parTrans" cxnId="{20422789-3305-4211-A67C-63124A65368E}">
      <dgm:prSet/>
      <dgm:spPr/>
      <dgm:t>
        <a:bodyPr/>
        <a:lstStyle/>
        <a:p>
          <a:endParaRPr lang="zh-CN" altLang="en-US" sz="1600"/>
        </a:p>
      </dgm:t>
    </dgm:pt>
    <dgm:pt modelId="{8AE4001B-960B-4B8D-B670-5536E7D31606}" type="sibTrans" cxnId="{20422789-3305-4211-A67C-63124A65368E}">
      <dgm:prSet/>
      <dgm:spPr/>
      <dgm:t>
        <a:bodyPr/>
        <a:lstStyle/>
        <a:p>
          <a:endParaRPr lang="zh-CN" altLang="en-US" sz="1600"/>
        </a:p>
      </dgm:t>
    </dgm:pt>
    <dgm:pt modelId="{077E81A6-9BC3-4B19-954C-23AE91E05955}">
      <dgm:prSet phldr="0" custT="1"/>
      <dgm:spPr/>
      <dgm:t>
        <a:bodyPr vert="horz" wrap="square"/>
        <a:lstStyle/>
        <a:p>
          <a:pPr algn="l" defTabSz="533400">
            <a:lnSpc>
              <a:spcPct val="90000"/>
            </a:lnSpc>
            <a:spcBef>
              <a:spcPct val="0"/>
            </a:spcBef>
            <a:spcAft>
              <a:spcPct val="15000"/>
            </a:spcAft>
          </a:pPr>
          <a:endParaRPr sz="6500" dirty="0"/>
        </a:p>
      </dgm:t>
    </dgm:pt>
    <dgm:pt modelId="{B5C4F8D6-D9C8-4CE0-8970-69F23D3451BE}" type="parTrans" cxnId="{F2418486-F1CA-4084-A43B-0AFDAD111731}">
      <dgm:prSet/>
      <dgm:spPr/>
    </dgm:pt>
    <dgm:pt modelId="{31C4CD72-9692-4610-8B47-BB8B22EE85B5}" type="sibTrans" cxnId="{F2418486-F1CA-4084-A43B-0AFDAD111731}">
      <dgm:prSet/>
      <dgm:spPr/>
    </dgm:pt>
    <dgm:pt modelId="{08935F7B-DF79-470D-942F-636C558C3A4B}" type="pres">
      <dgm:prSet presAssocID="{CED3EB18-B626-44D1-99C8-6502AC017504}" presName="linear" presStyleCnt="0">
        <dgm:presLayoutVars>
          <dgm:dir/>
          <dgm:resizeHandles val="exact"/>
        </dgm:presLayoutVars>
      </dgm:prSet>
      <dgm:spPr/>
    </dgm:pt>
    <dgm:pt modelId="{513D6F85-FB34-4533-A63F-CD99DFCA25AB}" type="pres">
      <dgm:prSet presAssocID="{33D376C5-5799-41B5-80D6-62D5350B27E4}" presName="comp" presStyleCnt="0"/>
      <dgm:spPr/>
    </dgm:pt>
    <dgm:pt modelId="{0BF60AD4-F6A3-45AC-85B6-4D61661888BC}" type="pres">
      <dgm:prSet presAssocID="{33D376C5-5799-41B5-80D6-62D5350B27E4}" presName="box" presStyleLbl="node1" presStyleIdx="0" presStyleCnt="2"/>
      <dgm:spPr/>
    </dgm:pt>
    <dgm:pt modelId="{E4BFC427-95C1-4D95-AC45-F1502B0BDFED}" type="pres">
      <dgm:prSet presAssocID="{33D376C5-5799-41B5-80D6-62D5350B27E4}" presName="img" presStyleLbl="fgImgPlac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dgm:spPr>
    </dgm:pt>
    <dgm:pt modelId="{AA4D5DA9-7E81-4962-9BF7-97343523F37F}" type="pres">
      <dgm:prSet presAssocID="{33D376C5-5799-41B5-80D6-62D5350B27E4}" presName="text" presStyleLbl="node1" presStyleIdx="0" presStyleCnt="2">
        <dgm:presLayoutVars>
          <dgm:bulletEnabled val="1"/>
        </dgm:presLayoutVars>
      </dgm:prSet>
      <dgm:spPr/>
    </dgm:pt>
    <dgm:pt modelId="{F43AFB3C-2584-4590-B16E-3C3C95921B3B}" type="pres">
      <dgm:prSet presAssocID="{3DC286A4-4003-4FE7-BAF5-B6034F3CB007}" presName="spacer" presStyleCnt="0"/>
      <dgm:spPr/>
    </dgm:pt>
    <dgm:pt modelId="{71F8051B-F06B-4E00-85C4-81A869F8FE4F}" type="pres">
      <dgm:prSet presAssocID="{16A9AE3A-30D9-46EC-9F8C-4C1B7ADFB472}" presName="comp" presStyleCnt="0"/>
      <dgm:spPr/>
    </dgm:pt>
    <dgm:pt modelId="{EC81111B-4AD1-4838-AE62-E9BBF1EE78CD}" type="pres">
      <dgm:prSet presAssocID="{16A9AE3A-30D9-46EC-9F8C-4C1B7ADFB472}" presName="box" presStyleLbl="node1" presStyleIdx="1" presStyleCnt="2"/>
      <dgm:spPr/>
    </dgm:pt>
    <dgm:pt modelId="{80BCB5C5-3963-4FF0-A7E8-F5590169A347}" type="pres">
      <dgm:prSet presAssocID="{16A9AE3A-30D9-46EC-9F8C-4C1B7ADFB472}" presName="img" presStyleLbl="fgImgPlac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000" b="-7000"/>
          </a:stretch>
        </a:blipFill>
      </dgm:spPr>
    </dgm:pt>
    <dgm:pt modelId="{D3A248B3-BC97-4B29-8785-37FFEB132128}" type="pres">
      <dgm:prSet presAssocID="{16A9AE3A-30D9-46EC-9F8C-4C1B7ADFB472}" presName="text" presStyleLbl="node1" presStyleIdx="1" presStyleCnt="2">
        <dgm:presLayoutVars>
          <dgm:bulletEnabled val="1"/>
        </dgm:presLayoutVars>
      </dgm:prSet>
      <dgm:spPr/>
    </dgm:pt>
  </dgm:ptLst>
  <dgm:cxnLst>
    <dgm:cxn modelId="{A9310004-A82B-4FCA-807A-4C77CB39F77A}" type="presOf" srcId="{16A9AE3A-30D9-46EC-9F8C-4C1B7ADFB472}" destId="{D3A248B3-BC97-4B29-8785-37FFEB132128}" srcOrd="1" destOrd="0" presId="urn:microsoft.com/office/officeart/2005/8/layout/vList4#1"/>
    <dgm:cxn modelId="{A0860D06-923B-4663-ABDB-1083E3758DD3}" type="presOf" srcId="{077E81A6-9BC3-4B19-954C-23AE91E05955}" destId="{EC81111B-4AD1-4838-AE62-E9BBF1EE78CD}" srcOrd="0" destOrd="1" presId="urn:microsoft.com/office/officeart/2005/8/layout/vList4#1"/>
    <dgm:cxn modelId="{633B5A15-61F5-4EF5-8E18-A8FF3F8C36EA}" type="presOf" srcId="{89A7587F-80A3-4596-857F-EBC7A691438A}" destId="{0BF60AD4-F6A3-45AC-85B6-4D61661888BC}" srcOrd="0" destOrd="4" presId="urn:microsoft.com/office/officeart/2005/8/layout/vList4#1"/>
    <dgm:cxn modelId="{6F7F0B1F-2918-4C87-A852-88E5666E7428}" type="presOf" srcId="{E9A4BB9F-B876-441B-93C0-26849D7F7FCA}" destId="{AA4D5DA9-7E81-4962-9BF7-97343523F37F}" srcOrd="1" destOrd="3" presId="urn:microsoft.com/office/officeart/2005/8/layout/vList4#1"/>
    <dgm:cxn modelId="{BDB77023-066D-4CA6-A634-7550A022FA1E}" type="presOf" srcId="{3C382640-80F1-4882-A41E-71E68B680AF0}" destId="{0BF60AD4-F6A3-45AC-85B6-4D61661888BC}" srcOrd="0" destOrd="2" presId="urn:microsoft.com/office/officeart/2005/8/layout/vList4#1"/>
    <dgm:cxn modelId="{2EBEAA3C-A9BE-4B67-BE57-F621B9F022B0}" type="presOf" srcId="{C8B858E4-C043-4B9D-8939-FAF51E657AA7}" destId="{0BF60AD4-F6A3-45AC-85B6-4D61661888BC}" srcOrd="0" destOrd="1" presId="urn:microsoft.com/office/officeart/2005/8/layout/vList4#1"/>
    <dgm:cxn modelId="{E2252F3F-F129-4045-ABEB-292E83C79564}" srcId="{CED3EB18-B626-44D1-99C8-6502AC017504}" destId="{33D376C5-5799-41B5-80D6-62D5350B27E4}" srcOrd="0" destOrd="0" parTransId="{2CDB8D9C-B796-47B3-8162-1F053E98F750}" sibTransId="{3DC286A4-4003-4FE7-BAF5-B6034F3CB007}"/>
    <dgm:cxn modelId="{1FB4EE60-1C07-46F0-993C-1E9BCDC0A17A}" type="presOf" srcId="{C8B858E4-C043-4B9D-8939-FAF51E657AA7}" destId="{AA4D5DA9-7E81-4962-9BF7-97343523F37F}" srcOrd="1" destOrd="1" presId="urn:microsoft.com/office/officeart/2005/8/layout/vList4#1"/>
    <dgm:cxn modelId="{6CB7D268-6342-472F-8DE2-0137973985CE}" srcId="{33D376C5-5799-41B5-80D6-62D5350B27E4}" destId="{C8B858E4-C043-4B9D-8939-FAF51E657AA7}" srcOrd="0" destOrd="0" parTransId="{28D6B75E-1AFA-4573-AB4D-6AB6EFA69B7D}" sibTransId="{A0808A10-410C-4B9D-AC28-CB10BEE0CD43}"/>
    <dgm:cxn modelId="{AD8B9049-356A-49E8-B831-E292A70F5FA5}" srcId="{33D376C5-5799-41B5-80D6-62D5350B27E4}" destId="{89A7587F-80A3-4596-857F-EBC7A691438A}" srcOrd="3" destOrd="0" parTransId="{355E1DB9-127C-46FF-9973-A67A10C49998}" sibTransId="{B22233F9-F918-423A-B5D2-47CF165E2395}"/>
    <dgm:cxn modelId="{1D8BC370-113C-4A4E-B44E-0AE4FB26AE91}" type="presOf" srcId="{89A7587F-80A3-4596-857F-EBC7A691438A}" destId="{AA4D5DA9-7E81-4962-9BF7-97343523F37F}" srcOrd="1" destOrd="4" presId="urn:microsoft.com/office/officeart/2005/8/layout/vList4#1"/>
    <dgm:cxn modelId="{DCBCDF7F-CFDB-4E55-BF10-E440F8D3CE4B}" srcId="{33D376C5-5799-41B5-80D6-62D5350B27E4}" destId="{E9A4BB9F-B876-441B-93C0-26849D7F7FCA}" srcOrd="2" destOrd="0" parTransId="{ACCA51D7-BF6A-43D6-8082-74C40A90BE77}" sibTransId="{3683D38A-08B7-4C5D-8BC6-085036FBD730}"/>
    <dgm:cxn modelId="{DF0EA185-B69E-4B50-83C3-E90D0EB1AF2B}" type="presOf" srcId="{33D376C5-5799-41B5-80D6-62D5350B27E4}" destId="{0BF60AD4-F6A3-45AC-85B6-4D61661888BC}" srcOrd="0" destOrd="0" presId="urn:microsoft.com/office/officeart/2005/8/layout/vList4#1"/>
    <dgm:cxn modelId="{F2418486-F1CA-4084-A43B-0AFDAD111731}" srcId="{16A9AE3A-30D9-46EC-9F8C-4C1B7ADFB472}" destId="{077E81A6-9BC3-4B19-954C-23AE91E05955}" srcOrd="0" destOrd="0" parTransId="{B5C4F8D6-D9C8-4CE0-8970-69F23D3451BE}" sibTransId="{31C4CD72-9692-4610-8B47-BB8B22EE85B5}"/>
    <dgm:cxn modelId="{20422789-3305-4211-A67C-63124A65368E}" srcId="{CED3EB18-B626-44D1-99C8-6502AC017504}" destId="{16A9AE3A-30D9-46EC-9F8C-4C1B7ADFB472}" srcOrd="1" destOrd="0" parTransId="{1DC3F732-379D-49D7-9A72-7727180C9AD4}" sibTransId="{8AE4001B-960B-4B8D-B670-5536E7D31606}"/>
    <dgm:cxn modelId="{425E489C-F0E8-4310-931A-4AD56703FD95}" srcId="{33D376C5-5799-41B5-80D6-62D5350B27E4}" destId="{3C382640-80F1-4882-A41E-71E68B680AF0}" srcOrd="1" destOrd="0" parTransId="{3BE4EC4A-E154-4F28-8C5F-CACBC8718382}" sibTransId="{0FDC5469-1B9E-4EEE-828D-7AD3AE754AD5}"/>
    <dgm:cxn modelId="{959032A6-3361-4F12-BC0C-10A0CDBB4EE8}" type="presOf" srcId="{E9A4BB9F-B876-441B-93C0-26849D7F7FCA}" destId="{0BF60AD4-F6A3-45AC-85B6-4D61661888BC}" srcOrd="0" destOrd="3" presId="urn:microsoft.com/office/officeart/2005/8/layout/vList4#1"/>
    <dgm:cxn modelId="{6D7648AF-EDFB-4020-B7C0-BA27250DC1FC}" type="presOf" srcId="{16A9AE3A-30D9-46EC-9F8C-4C1B7ADFB472}" destId="{EC81111B-4AD1-4838-AE62-E9BBF1EE78CD}" srcOrd="0" destOrd="0" presId="urn:microsoft.com/office/officeart/2005/8/layout/vList4#1"/>
    <dgm:cxn modelId="{B02B9EB9-38C6-4054-B694-1DDE3393364A}" type="presOf" srcId="{3C382640-80F1-4882-A41E-71E68B680AF0}" destId="{AA4D5DA9-7E81-4962-9BF7-97343523F37F}" srcOrd="1" destOrd="2" presId="urn:microsoft.com/office/officeart/2005/8/layout/vList4#1"/>
    <dgm:cxn modelId="{1EB891C0-98BD-4DBE-A78C-1C68E9D2FC83}" type="presOf" srcId="{33D376C5-5799-41B5-80D6-62D5350B27E4}" destId="{AA4D5DA9-7E81-4962-9BF7-97343523F37F}" srcOrd="1" destOrd="0" presId="urn:microsoft.com/office/officeart/2005/8/layout/vList4#1"/>
    <dgm:cxn modelId="{FE33F8C8-5043-4917-9D45-F4BD47CDAA88}" type="presOf" srcId="{077E81A6-9BC3-4B19-954C-23AE91E05955}" destId="{D3A248B3-BC97-4B29-8785-37FFEB132128}" srcOrd="1" destOrd="1" presId="urn:microsoft.com/office/officeart/2005/8/layout/vList4#1"/>
    <dgm:cxn modelId="{048F8FF8-1B24-42A5-B432-52F3988DAC42}" type="presOf" srcId="{CED3EB18-B626-44D1-99C8-6502AC017504}" destId="{08935F7B-DF79-470D-942F-636C558C3A4B}" srcOrd="0" destOrd="0" presId="urn:microsoft.com/office/officeart/2005/8/layout/vList4#1"/>
    <dgm:cxn modelId="{A6A6122B-CB54-4BEB-B5A5-FEAFFCE7ADDF}" type="presParOf" srcId="{08935F7B-DF79-470D-942F-636C558C3A4B}" destId="{513D6F85-FB34-4533-A63F-CD99DFCA25AB}" srcOrd="0" destOrd="0" presId="urn:microsoft.com/office/officeart/2005/8/layout/vList4#1"/>
    <dgm:cxn modelId="{30F51C66-AF42-47B9-9018-34E5CCDB24FF}" type="presParOf" srcId="{513D6F85-FB34-4533-A63F-CD99DFCA25AB}" destId="{0BF60AD4-F6A3-45AC-85B6-4D61661888BC}" srcOrd="0" destOrd="0" presId="urn:microsoft.com/office/officeart/2005/8/layout/vList4#1"/>
    <dgm:cxn modelId="{F41E992D-7A51-4AEF-A8DB-4A4ABD25E6A9}" type="presParOf" srcId="{513D6F85-FB34-4533-A63F-CD99DFCA25AB}" destId="{E4BFC427-95C1-4D95-AC45-F1502B0BDFED}" srcOrd="1" destOrd="0" presId="urn:microsoft.com/office/officeart/2005/8/layout/vList4#1"/>
    <dgm:cxn modelId="{528FC857-5314-434B-A5C4-ED7D697EAC4B}" type="presParOf" srcId="{513D6F85-FB34-4533-A63F-CD99DFCA25AB}" destId="{AA4D5DA9-7E81-4962-9BF7-97343523F37F}" srcOrd="2" destOrd="0" presId="urn:microsoft.com/office/officeart/2005/8/layout/vList4#1"/>
    <dgm:cxn modelId="{456F7BAC-7930-447E-8A29-2F7223649218}" type="presParOf" srcId="{08935F7B-DF79-470D-942F-636C558C3A4B}" destId="{F43AFB3C-2584-4590-B16E-3C3C95921B3B}" srcOrd="1" destOrd="0" presId="urn:microsoft.com/office/officeart/2005/8/layout/vList4#1"/>
    <dgm:cxn modelId="{6F4958A5-BE85-460C-A6FA-5298EEA33696}" type="presParOf" srcId="{08935F7B-DF79-470D-942F-636C558C3A4B}" destId="{71F8051B-F06B-4E00-85C4-81A869F8FE4F}" srcOrd="2" destOrd="0" presId="urn:microsoft.com/office/officeart/2005/8/layout/vList4#1"/>
    <dgm:cxn modelId="{54C5F3FD-246A-4DCE-9001-3C5AD8CA9257}" type="presParOf" srcId="{71F8051B-F06B-4E00-85C4-81A869F8FE4F}" destId="{EC81111B-4AD1-4838-AE62-E9BBF1EE78CD}" srcOrd="0" destOrd="0" presId="urn:microsoft.com/office/officeart/2005/8/layout/vList4#1"/>
    <dgm:cxn modelId="{67795A03-8BC0-4D19-86A4-9DBA81021FC2}" type="presParOf" srcId="{71F8051B-F06B-4E00-85C4-81A869F8FE4F}" destId="{80BCB5C5-3963-4FF0-A7E8-F5590169A347}" srcOrd="1" destOrd="0" presId="urn:microsoft.com/office/officeart/2005/8/layout/vList4#1"/>
    <dgm:cxn modelId="{36EA989D-E9B8-4163-BC48-8A9561101ECC}" type="presParOf" srcId="{71F8051B-F06B-4E00-85C4-81A869F8FE4F}" destId="{D3A248B3-BC97-4B29-8785-37FFEB132128}" srcOrd="2" destOrd="0" presId="urn:microsoft.com/office/officeart/2005/8/layout/vList4#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7F3261-D0B1-421C-8797-0A07044E39D4}" type="doc">
      <dgm:prSet loTypeId="urn:microsoft.com/office/officeart/2005/8/layout/list1#1" loCatId="list" qsTypeId="urn:microsoft.com/office/officeart/2005/8/quickstyle/simple1#2" qsCatId="simple" csTypeId="urn:microsoft.com/office/officeart/2005/8/colors/colorful5#1" csCatId="colorful" phldr="1"/>
      <dgm:spPr/>
      <dgm:t>
        <a:bodyPr/>
        <a:lstStyle/>
        <a:p>
          <a:endParaRPr lang="zh-CN" altLang="en-US"/>
        </a:p>
      </dgm:t>
    </dgm:pt>
    <dgm:pt modelId="{9B853BE6-158F-402D-BDD9-9F799F3BED42}">
      <dgm:prSet phldrT="[文本]" custT="1"/>
      <dgm:spPr/>
      <dgm:t>
        <a:bodyPr/>
        <a:lstStyle/>
        <a:p>
          <a:r>
            <a:rPr lang="zh-CN" altLang="en-US" sz="1800" dirty="0">
              <a:latin typeface="微软雅黑" panose="020B0503020204020204" charset="-122"/>
              <a:ea typeface="微软雅黑" panose="020B0503020204020204" charset="-122"/>
              <a:cs typeface="宋体" panose="02010600030101010101" pitchFamily="2" charset="-122"/>
            </a:rPr>
            <a:t>产品方面</a:t>
          </a:r>
          <a:endParaRPr lang="zh-CN" altLang="en-US" sz="1800" dirty="0"/>
        </a:p>
      </dgm:t>
    </dgm:pt>
    <dgm:pt modelId="{0043A17F-F77D-4C78-8506-302D4426FD2C}" type="parTrans" cxnId="{FE9F0BF3-065B-4911-9D7D-8EF82AD6F213}">
      <dgm:prSet/>
      <dgm:spPr/>
      <dgm:t>
        <a:bodyPr/>
        <a:lstStyle/>
        <a:p>
          <a:endParaRPr lang="zh-CN" altLang="en-US" sz="2000"/>
        </a:p>
      </dgm:t>
    </dgm:pt>
    <dgm:pt modelId="{6085DE44-47C2-4D9E-B8D8-11D9A239B271}" type="sibTrans" cxnId="{FE9F0BF3-065B-4911-9D7D-8EF82AD6F213}">
      <dgm:prSet/>
      <dgm:spPr/>
      <dgm:t>
        <a:bodyPr/>
        <a:lstStyle/>
        <a:p>
          <a:endParaRPr lang="zh-CN" altLang="en-US" sz="2000"/>
        </a:p>
      </dgm:t>
    </dgm:pt>
    <dgm:pt modelId="{88A754E5-0091-4636-9457-DC9187B83681}">
      <dgm:prSet custT="1"/>
      <dgm:spPr/>
      <dgm:t>
        <a:bodyPr/>
        <a:lstStyle/>
        <a:p>
          <a:r>
            <a:rPr lang="zh-CN" altLang="en-US" sz="1800" dirty="0">
              <a:latin typeface="微软雅黑" panose="020B0503020204020204" charset="-122"/>
              <a:ea typeface="微软雅黑" panose="020B0503020204020204" charset="-122"/>
              <a:cs typeface="宋体" panose="02010600030101010101" pitchFamily="2" charset="-122"/>
            </a:rPr>
            <a:t>投研方面</a:t>
          </a:r>
          <a:endParaRPr lang="en-US" altLang="zh-CN" sz="1800" dirty="0">
            <a:latin typeface="微软雅黑" panose="020B0503020204020204" charset="-122"/>
            <a:ea typeface="微软雅黑" panose="020B0503020204020204" charset="-122"/>
            <a:cs typeface="宋体" panose="02010600030101010101" pitchFamily="2" charset="-122"/>
          </a:endParaRPr>
        </a:p>
      </dgm:t>
    </dgm:pt>
    <dgm:pt modelId="{920C2A6C-F117-45A1-B8FF-CA7E74B3E2F9}" type="parTrans" cxnId="{B6FAE3A8-1EF2-497D-9DCA-384AC24CBAA6}">
      <dgm:prSet/>
      <dgm:spPr/>
      <dgm:t>
        <a:bodyPr/>
        <a:lstStyle/>
        <a:p>
          <a:endParaRPr lang="zh-CN" altLang="en-US" sz="2000"/>
        </a:p>
      </dgm:t>
    </dgm:pt>
    <dgm:pt modelId="{38B48189-C196-4523-9D9A-9B6979DE346C}" type="sibTrans" cxnId="{B6FAE3A8-1EF2-497D-9DCA-384AC24CBAA6}">
      <dgm:prSet/>
      <dgm:spPr/>
      <dgm:t>
        <a:bodyPr/>
        <a:lstStyle/>
        <a:p>
          <a:endParaRPr lang="zh-CN" altLang="en-US" sz="2000"/>
        </a:p>
      </dgm:t>
    </dgm:pt>
    <dgm:pt modelId="{172CA37B-A905-451C-B7A6-0FAD01643FDA}">
      <dgm:prSet custT="1"/>
      <dgm:spPr/>
      <dgm:t>
        <a:bodyPr/>
        <a:lstStyle/>
        <a:p>
          <a:r>
            <a:rPr lang="zh-CN" altLang="en-US" sz="1800" dirty="0">
              <a:latin typeface="微软雅黑" panose="020B0503020204020204" charset="-122"/>
              <a:ea typeface="微软雅黑" panose="020B0503020204020204" charset="-122"/>
              <a:cs typeface="宋体" panose="02010600030101010101" pitchFamily="2" charset="-122"/>
            </a:rPr>
            <a:t>资产方面</a:t>
          </a:r>
          <a:endParaRPr lang="en-US" altLang="zh-CN" sz="1800" dirty="0">
            <a:latin typeface="微软雅黑" panose="020B0503020204020204" charset="-122"/>
            <a:ea typeface="微软雅黑" panose="020B0503020204020204" charset="-122"/>
            <a:cs typeface="宋体" panose="02010600030101010101" pitchFamily="2" charset="-122"/>
          </a:endParaRPr>
        </a:p>
      </dgm:t>
    </dgm:pt>
    <dgm:pt modelId="{6F621F82-0471-4430-BC43-C1F305F7ECBC}" type="parTrans" cxnId="{9324E68E-C036-4CC9-8D3E-3F8BB09EFBCE}">
      <dgm:prSet/>
      <dgm:spPr/>
      <dgm:t>
        <a:bodyPr/>
        <a:lstStyle/>
        <a:p>
          <a:endParaRPr lang="zh-CN" altLang="en-US" sz="2000"/>
        </a:p>
      </dgm:t>
    </dgm:pt>
    <dgm:pt modelId="{2DFE6755-8A18-4321-B727-A054870B4021}" type="sibTrans" cxnId="{9324E68E-C036-4CC9-8D3E-3F8BB09EFBCE}">
      <dgm:prSet/>
      <dgm:spPr/>
      <dgm:t>
        <a:bodyPr/>
        <a:lstStyle/>
        <a:p>
          <a:endParaRPr lang="zh-CN" altLang="en-US" sz="2000"/>
        </a:p>
      </dgm:t>
    </dgm:pt>
    <dgm:pt modelId="{D06E54A5-2DE7-4DFF-86DA-01DE6FE4C6B4}">
      <dgm:prSet custT="1"/>
      <dgm:spPr/>
      <dgm:t>
        <a:bodyPr/>
        <a:lstStyle/>
        <a:p>
          <a:r>
            <a:rPr lang="zh-CN" altLang="en-US" sz="1800" dirty="0">
              <a:latin typeface="微软雅黑" panose="020B0503020204020204" charset="-122"/>
              <a:ea typeface="微软雅黑" panose="020B0503020204020204" charset="-122"/>
              <a:cs typeface="宋体" panose="02010600030101010101" pitchFamily="2" charset="-122"/>
            </a:rPr>
            <a:t>资本市场方面</a:t>
          </a:r>
          <a:endParaRPr lang="en-US" altLang="zh-CN" sz="1800" dirty="0">
            <a:latin typeface="微软雅黑" panose="020B0503020204020204" charset="-122"/>
            <a:ea typeface="微软雅黑" panose="020B0503020204020204" charset="-122"/>
            <a:cs typeface="宋体" panose="02010600030101010101" pitchFamily="2" charset="-122"/>
          </a:endParaRPr>
        </a:p>
      </dgm:t>
    </dgm:pt>
    <dgm:pt modelId="{06F22A04-555C-4ACC-AE6A-5A60673A1E0F}" type="parTrans" cxnId="{7E9F964E-D16B-422F-B177-7E36698CD500}">
      <dgm:prSet/>
      <dgm:spPr/>
      <dgm:t>
        <a:bodyPr/>
        <a:lstStyle/>
        <a:p>
          <a:endParaRPr lang="zh-CN" altLang="en-US" sz="2000"/>
        </a:p>
      </dgm:t>
    </dgm:pt>
    <dgm:pt modelId="{B521273F-12CB-4347-B10C-A3CD66D0D1F9}" type="sibTrans" cxnId="{7E9F964E-D16B-422F-B177-7E36698CD500}">
      <dgm:prSet/>
      <dgm:spPr/>
      <dgm:t>
        <a:bodyPr/>
        <a:lstStyle/>
        <a:p>
          <a:endParaRPr lang="zh-CN" altLang="en-US" sz="2000"/>
        </a:p>
      </dgm:t>
    </dgm:pt>
    <dgm:pt modelId="{4A58CFE6-68FF-4AAA-A7E2-72171412E9EC}">
      <dgm:prSet phldrT="[文本]" custT="1"/>
      <dgm:spPr/>
      <dgm:t>
        <a:bodyPr/>
        <a:lstStyle/>
        <a:p>
          <a:r>
            <a:rPr lang="zh-CN" altLang="en-US" sz="1400">
              <a:latin typeface="微软雅黑" panose="020B0503020204020204" charset="-122"/>
              <a:ea typeface="微软雅黑" panose="020B0503020204020204" charset="-122"/>
              <a:cs typeface="宋体" panose="02010600030101010101" pitchFamily="2" charset="-122"/>
            </a:rPr>
            <a:t>本月</a:t>
          </a:r>
          <a:r>
            <a:rPr lang="zh-CN" altLang="en-US" sz="1400" dirty="0">
              <a:latin typeface="微软雅黑" panose="020B0503020204020204" charset="-122"/>
              <a:ea typeface="微软雅黑" panose="020B0503020204020204" charset="-122"/>
              <a:cs typeface="宋体" panose="02010600030101010101" pitchFamily="2" charset="-122"/>
            </a:rPr>
            <a:t>新发两只产品（橙增盈稳健</a:t>
          </a:r>
          <a:r>
            <a:rPr lang="en-US" altLang="zh-CN" sz="1400" dirty="0">
              <a:latin typeface="微软雅黑" panose="020B0503020204020204" charset="-122"/>
              <a:ea typeface="微软雅黑" panose="020B0503020204020204" charset="-122"/>
              <a:cs typeface="宋体" panose="02010600030101010101" pitchFamily="2" charset="-122"/>
            </a:rPr>
            <a:t>3</a:t>
          </a:r>
          <a:r>
            <a:rPr lang="zh-CN" altLang="en-US" sz="1400" dirty="0">
              <a:latin typeface="微软雅黑" panose="020B0503020204020204" charset="-122"/>
              <a:ea typeface="微软雅黑" panose="020B0503020204020204" charset="-122"/>
              <a:cs typeface="宋体" panose="02010600030101010101" pitchFamily="2" charset="-122"/>
            </a:rPr>
            <a:t>号和青睿盈</a:t>
          </a:r>
          <a:r>
            <a:rPr lang="en-US" altLang="zh-CN" sz="1400" dirty="0">
              <a:latin typeface="微软雅黑" panose="020B0503020204020204" charset="-122"/>
              <a:ea typeface="微软雅黑" panose="020B0503020204020204" charset="-122"/>
              <a:cs typeface="宋体" panose="02010600030101010101" pitchFamily="2" charset="-122"/>
            </a:rPr>
            <a:t>4</a:t>
          </a:r>
          <a:r>
            <a:rPr lang="zh-CN" altLang="en-US" sz="1400" dirty="0">
              <a:latin typeface="微软雅黑" panose="020B0503020204020204" charset="-122"/>
              <a:ea typeface="微软雅黑" panose="020B0503020204020204" charset="-122"/>
              <a:cs typeface="宋体" panose="02010600030101010101" pitchFamily="2" charset="-122"/>
            </a:rPr>
            <a:t>号），另外存量产品中，增盈绝对收益和量化</a:t>
          </a:r>
          <a:r>
            <a:rPr lang="en-US" altLang="zh-CN" sz="1400" dirty="0">
              <a:latin typeface="微软雅黑" panose="020B0503020204020204" charset="-122"/>
              <a:ea typeface="微软雅黑" panose="020B0503020204020204" charset="-122"/>
              <a:cs typeface="宋体" panose="02010600030101010101" pitchFamily="2" charset="-122"/>
            </a:rPr>
            <a:t>1</a:t>
          </a:r>
          <a:r>
            <a:rPr lang="zh-CN" altLang="en-US" sz="1400" dirty="0">
              <a:latin typeface="微软雅黑" panose="020B0503020204020204" charset="-122"/>
              <a:ea typeface="微软雅黑" panose="020B0503020204020204" charset="-122"/>
              <a:cs typeface="宋体" panose="02010600030101010101" pitchFamily="2" charset="-122"/>
            </a:rPr>
            <a:t>号规模稳步增长，分别增加</a:t>
          </a:r>
          <a:r>
            <a:rPr lang="en-US" altLang="zh-CN" sz="1400" dirty="0">
              <a:latin typeface="微软雅黑" panose="020B0503020204020204" charset="-122"/>
              <a:ea typeface="微软雅黑" panose="020B0503020204020204" charset="-122"/>
              <a:cs typeface="宋体" panose="02010600030101010101" pitchFamily="2" charset="-122"/>
            </a:rPr>
            <a:t>7.5</a:t>
          </a:r>
          <a:r>
            <a:rPr lang="zh-CN" altLang="en-US" sz="1400" dirty="0">
              <a:latin typeface="微软雅黑" panose="020B0503020204020204" charset="-122"/>
              <a:ea typeface="微软雅黑" panose="020B0503020204020204" charset="-122"/>
              <a:cs typeface="宋体" panose="02010600030101010101" pitchFamily="2" charset="-122"/>
            </a:rPr>
            <a:t>亿和</a:t>
          </a:r>
          <a:r>
            <a:rPr lang="en-US" altLang="zh-CN" sz="1400" dirty="0">
              <a:latin typeface="微软雅黑" panose="020B0503020204020204" charset="-122"/>
              <a:ea typeface="微软雅黑" panose="020B0503020204020204" charset="-122"/>
              <a:cs typeface="宋体" panose="02010600030101010101" pitchFamily="2" charset="-122"/>
            </a:rPr>
            <a:t>3.5</a:t>
          </a:r>
          <a:r>
            <a:rPr lang="zh-CN" altLang="en-US" sz="1400" dirty="0">
              <a:latin typeface="微软雅黑" panose="020B0503020204020204" charset="-122"/>
              <a:ea typeface="微软雅黑" panose="020B0503020204020204" charset="-122"/>
              <a:cs typeface="宋体" panose="02010600030101010101" pitchFamily="2" charset="-122"/>
            </a:rPr>
            <a:t>亿。另外，对年内其他产品进行积极布局，主要包括私募基金宝的改造；橙抗通胀、橙双创、橙量化</a:t>
          </a:r>
          <a:r>
            <a:rPr lang="en-US" altLang="zh-CN" sz="1400" dirty="0">
              <a:latin typeface="微软雅黑" panose="020B0503020204020204" charset="-122"/>
              <a:ea typeface="微软雅黑" panose="020B0503020204020204" charset="-122"/>
              <a:cs typeface="宋体" panose="02010600030101010101" pitchFamily="2" charset="-122"/>
            </a:rPr>
            <a:t>2</a:t>
          </a:r>
          <a:r>
            <a:rPr lang="zh-CN" altLang="en-US" sz="1400" dirty="0">
              <a:latin typeface="微软雅黑" panose="020B0503020204020204" charset="-122"/>
              <a:ea typeface="微软雅黑" panose="020B0503020204020204" charset="-122"/>
              <a:cs typeface="宋体" panose="02010600030101010101" pitchFamily="2" charset="-122"/>
            </a:rPr>
            <a:t>号、橙双碳、青资产轮动、红爆款、橙子女教育等产品。</a:t>
          </a:r>
          <a:endParaRPr lang="zh-CN" altLang="en-US" sz="1400" dirty="0"/>
        </a:p>
      </dgm:t>
    </dgm:pt>
    <dgm:pt modelId="{835E5412-78D1-45FC-BD7B-175D8FAA78F6}" type="parTrans" cxnId="{8A2772D7-42BC-41D3-854B-2F1FA27D5066}">
      <dgm:prSet/>
      <dgm:spPr/>
      <dgm:t>
        <a:bodyPr/>
        <a:lstStyle/>
        <a:p>
          <a:endParaRPr lang="zh-CN" altLang="en-US" sz="2000"/>
        </a:p>
      </dgm:t>
    </dgm:pt>
    <dgm:pt modelId="{6E254CD1-2C8A-42EC-8EA0-D05FC80CD47C}" type="sibTrans" cxnId="{8A2772D7-42BC-41D3-854B-2F1FA27D5066}">
      <dgm:prSet/>
      <dgm:spPr/>
      <dgm:t>
        <a:bodyPr/>
        <a:lstStyle/>
        <a:p>
          <a:endParaRPr lang="zh-CN" altLang="en-US" sz="2000"/>
        </a:p>
      </dgm:t>
    </dgm:pt>
    <dgm:pt modelId="{AC877A0B-A314-439E-B3DB-6DB2D2175847}">
      <dgm:prSet custT="1"/>
      <dgm:spPr/>
      <dgm:t>
        <a:bodyPr/>
        <a:lstStyle/>
        <a:p>
          <a:r>
            <a:rPr lang="zh-CN" altLang="en-US" sz="1400" dirty="0">
              <a:latin typeface="微软雅黑" panose="020B0503020204020204" charset="-122"/>
              <a:ea typeface="微软雅黑" panose="020B0503020204020204" charset="-122"/>
              <a:cs typeface="宋体" panose="02010600030101010101" pitchFamily="2" charset="-122"/>
            </a:rPr>
            <a:t>除常规投资外，中期股票配置框架</a:t>
          </a:r>
          <a:r>
            <a:rPr lang="zh-CN" altLang="en-US" sz="1400" dirty="0"/>
            <a:t>（</a:t>
          </a:r>
          <a:r>
            <a:rPr lang="en-US" altLang="zh-CN" sz="1400" dirty="0"/>
            <a:t>MEANS</a:t>
          </a:r>
          <a:r>
            <a:rPr lang="zh-CN" altLang="en-US" sz="1400" dirty="0"/>
            <a:t>）</a:t>
          </a:r>
          <a:r>
            <a:rPr lang="zh-CN" altLang="en-US" sz="1400" dirty="0">
              <a:latin typeface="微软雅黑" panose="020B0503020204020204" charset="-122"/>
              <a:ea typeface="微软雅黑" panose="020B0503020204020204" charset="-122"/>
              <a:cs typeface="宋体" panose="02010600030101010101" pitchFamily="2" charset="-122"/>
            </a:rPr>
            <a:t>和管理人评价体系</a:t>
          </a:r>
          <a:r>
            <a:rPr lang="zh-CN" altLang="en-US" sz="1400" dirty="0"/>
            <a:t>（</a:t>
          </a:r>
          <a:r>
            <a:rPr lang="en-US" altLang="zh-CN" sz="1400" dirty="0"/>
            <a:t>SMART</a:t>
          </a:r>
          <a:r>
            <a:rPr lang="zh-CN" altLang="en-US" sz="1400" dirty="0"/>
            <a:t>）</a:t>
          </a:r>
          <a:r>
            <a:rPr lang="zh-CN" altLang="en-US" sz="1400" dirty="0">
              <a:latin typeface="微软雅黑" panose="020B0503020204020204" charset="-122"/>
              <a:ea typeface="微软雅黑" panose="020B0503020204020204" charset="-122"/>
              <a:cs typeface="宋体" panose="02010600030101010101" pitchFamily="2" charset="-122"/>
            </a:rPr>
            <a:t>有序推动中，预计</a:t>
          </a:r>
          <a:r>
            <a:rPr lang="en-US" altLang="zh-CN" sz="1400" dirty="0">
              <a:latin typeface="微软雅黑" panose="020B0503020204020204" charset="-122"/>
              <a:ea typeface="微软雅黑" panose="020B0503020204020204" charset="-122"/>
              <a:cs typeface="宋体" panose="02010600030101010101" pitchFamily="2" charset="-122"/>
            </a:rPr>
            <a:t>9</a:t>
          </a:r>
          <a:r>
            <a:rPr lang="zh-CN" altLang="en-US" sz="1400" dirty="0">
              <a:latin typeface="微软雅黑" panose="020B0503020204020204" charset="-122"/>
              <a:ea typeface="微软雅黑" panose="020B0503020204020204" charset="-122"/>
              <a:cs typeface="宋体" panose="02010600030101010101" pitchFamily="2" charset="-122"/>
            </a:rPr>
            <a:t>月初步落地。量化策略研发稳步推动，本月完成期货跨期套利策略和港股优先股策略的研发，力争在</a:t>
          </a:r>
          <a:r>
            <a:rPr lang="en-US" altLang="zh-CN" sz="1400" dirty="0">
              <a:latin typeface="微软雅黑" panose="020B0503020204020204" charset="-122"/>
              <a:ea typeface="微软雅黑" panose="020B0503020204020204" charset="-122"/>
              <a:cs typeface="宋体" panose="02010600030101010101" pitchFamily="2" charset="-122"/>
            </a:rPr>
            <a:t>9</a:t>
          </a:r>
          <a:r>
            <a:rPr lang="zh-CN" altLang="en-US" sz="1400" dirty="0">
              <a:latin typeface="微软雅黑" panose="020B0503020204020204" charset="-122"/>
              <a:ea typeface="微软雅黑" panose="020B0503020204020204" charset="-122"/>
              <a:cs typeface="宋体" panose="02010600030101010101" pitchFamily="2" charset="-122"/>
            </a:rPr>
            <a:t>月落地。北京所股票直投正在研判，另有定增直投业务、指数增强、宏观对冲等策略正在研发，预计在年内陆续落地。</a:t>
          </a:r>
          <a:endParaRPr lang="en-US" altLang="zh-CN" sz="1400" dirty="0">
            <a:latin typeface="微软雅黑" panose="020B0503020204020204" charset="-122"/>
            <a:ea typeface="微软雅黑" panose="020B0503020204020204" charset="-122"/>
            <a:cs typeface="宋体" panose="02010600030101010101" pitchFamily="2" charset="-122"/>
          </a:endParaRPr>
        </a:p>
      </dgm:t>
    </dgm:pt>
    <dgm:pt modelId="{4282194D-F2B2-4DF5-86A8-BB9C0A2FC092}" type="parTrans" cxnId="{77D2D85D-6433-4445-A8EC-916E924CEC8A}">
      <dgm:prSet/>
      <dgm:spPr/>
      <dgm:t>
        <a:bodyPr/>
        <a:lstStyle/>
        <a:p>
          <a:endParaRPr lang="zh-CN" altLang="en-US" sz="2000"/>
        </a:p>
      </dgm:t>
    </dgm:pt>
    <dgm:pt modelId="{556C77E6-0670-4A59-B754-2B2AE008BB59}" type="sibTrans" cxnId="{77D2D85D-6433-4445-A8EC-916E924CEC8A}">
      <dgm:prSet/>
      <dgm:spPr/>
      <dgm:t>
        <a:bodyPr/>
        <a:lstStyle/>
        <a:p>
          <a:endParaRPr lang="zh-CN" altLang="en-US" sz="2000"/>
        </a:p>
      </dgm:t>
    </dgm:pt>
    <dgm:pt modelId="{50B0B9D1-2E8E-4100-8F55-8F93DBDDFD7B}">
      <dgm:prSet custT="1"/>
      <dgm:spPr/>
      <dgm:t>
        <a:bodyPr/>
        <a:lstStyle/>
        <a:p>
          <a:r>
            <a:rPr lang="zh-CN" altLang="en-US" sz="1400">
              <a:latin typeface="微软雅黑" panose="020B0503020204020204" charset="-122"/>
              <a:ea typeface="微软雅黑" panose="020B0503020204020204" charset="-122"/>
              <a:cs typeface="宋体" panose="02010600030101010101" pitchFamily="2" charset="-122"/>
            </a:rPr>
            <a:t>按照</a:t>
          </a:r>
          <a:r>
            <a:rPr lang="zh-CN" altLang="en-US" sz="1400" dirty="0">
              <a:latin typeface="微软雅黑" panose="020B0503020204020204" charset="-122"/>
              <a:ea typeface="微软雅黑" panose="020B0503020204020204" charset="-122"/>
              <a:cs typeface="宋体" panose="02010600030101010101" pitchFamily="2" charset="-122"/>
            </a:rPr>
            <a:t>此前的投资计划，稳步加仓，主要以股票直投、股指期货和行业基金为主。目前，混合产品的股票多头仓位在</a:t>
          </a:r>
          <a:r>
            <a:rPr lang="en-US" altLang="zh-CN" sz="1400" dirty="0">
              <a:latin typeface="微软雅黑" panose="020B0503020204020204" charset="-122"/>
              <a:ea typeface="微软雅黑" panose="020B0503020204020204" charset="-122"/>
              <a:cs typeface="宋体" panose="02010600030101010101" pitchFamily="2" charset="-122"/>
            </a:rPr>
            <a:t>10.5%</a:t>
          </a:r>
          <a:r>
            <a:rPr lang="zh-CN" altLang="en-US" sz="1400" dirty="0">
              <a:latin typeface="微软雅黑" panose="020B0503020204020204" charset="-122"/>
              <a:ea typeface="微软雅黑" panose="020B0503020204020204" charset="-122"/>
              <a:cs typeface="宋体" panose="02010600030101010101" pitchFamily="2" charset="-122"/>
            </a:rPr>
            <a:t>左右。至</a:t>
          </a:r>
          <a:r>
            <a:rPr lang="en-US" altLang="zh-CN" sz="1400" dirty="0">
              <a:latin typeface="微软雅黑" panose="020B0503020204020204" charset="-122"/>
              <a:ea typeface="微软雅黑" panose="020B0503020204020204" charset="-122"/>
              <a:cs typeface="宋体" panose="02010600030101010101" pitchFamily="2" charset="-122"/>
            </a:rPr>
            <a:t>9</a:t>
          </a:r>
          <a:r>
            <a:rPr lang="zh-CN" altLang="en-US" sz="1400" dirty="0">
              <a:latin typeface="微软雅黑" panose="020B0503020204020204" charset="-122"/>
              <a:ea typeface="微软雅黑" panose="020B0503020204020204" charset="-122"/>
              <a:cs typeface="宋体" panose="02010600030101010101" pitchFamily="2" charset="-122"/>
            </a:rPr>
            <a:t>月底将陆续加仓股票多头仓位至</a:t>
          </a:r>
          <a:r>
            <a:rPr lang="en-US" altLang="zh-CN" sz="1400" dirty="0">
              <a:latin typeface="微软雅黑" panose="020B0503020204020204" charset="-122"/>
              <a:ea typeface="微软雅黑" panose="020B0503020204020204" charset="-122"/>
              <a:cs typeface="宋体" panose="02010600030101010101" pitchFamily="2" charset="-122"/>
            </a:rPr>
            <a:t>12%-14%</a:t>
          </a:r>
          <a:r>
            <a:rPr lang="zh-CN" altLang="en-US" sz="1400" dirty="0">
              <a:latin typeface="微软雅黑" panose="020B0503020204020204" charset="-122"/>
              <a:ea typeface="微软雅黑" panose="020B0503020204020204" charset="-122"/>
              <a:cs typeface="宋体" panose="02010600030101010101" pitchFamily="2" charset="-122"/>
            </a:rPr>
            <a:t>区间，此前预测的三季度回撤已经兑现，未来市场长期看好。若国内政策没有进一步放宽，需要提防</a:t>
          </a:r>
          <a:r>
            <a:rPr lang="en-US" altLang="zh-CN" sz="1400" dirty="0">
              <a:latin typeface="微软雅黑" panose="020B0503020204020204" charset="-122"/>
              <a:ea typeface="微软雅黑" panose="020B0503020204020204" charset="-122"/>
              <a:cs typeface="宋体" panose="02010600030101010101" pitchFamily="2" charset="-122"/>
            </a:rPr>
            <a:t>9</a:t>
          </a:r>
          <a:r>
            <a:rPr lang="zh-CN" altLang="en-US" sz="1400" dirty="0">
              <a:latin typeface="微软雅黑" panose="020B0503020204020204" charset="-122"/>
              <a:ea typeface="微软雅黑" panose="020B0503020204020204" charset="-122"/>
              <a:cs typeface="宋体" panose="02010600030101010101" pitchFamily="2" charset="-122"/>
            </a:rPr>
            <a:t>月末回踩一波的可能。</a:t>
          </a:r>
          <a:endParaRPr lang="en-US" altLang="zh-CN" sz="1400" dirty="0">
            <a:latin typeface="微软雅黑" panose="020B0503020204020204" charset="-122"/>
            <a:ea typeface="微软雅黑" panose="020B0503020204020204" charset="-122"/>
            <a:cs typeface="宋体" panose="02010600030101010101" pitchFamily="2" charset="-122"/>
          </a:endParaRPr>
        </a:p>
      </dgm:t>
    </dgm:pt>
    <dgm:pt modelId="{74E5525F-4E7A-469B-BB41-C8F6F389F01E}" type="parTrans" cxnId="{42A89CB7-A581-463F-976F-AD7D76815191}">
      <dgm:prSet/>
      <dgm:spPr/>
      <dgm:t>
        <a:bodyPr/>
        <a:lstStyle/>
        <a:p>
          <a:endParaRPr lang="zh-CN" altLang="en-US" sz="2000"/>
        </a:p>
      </dgm:t>
    </dgm:pt>
    <dgm:pt modelId="{C01B941E-9601-453B-81F2-82D73F5F4828}" type="sibTrans" cxnId="{42A89CB7-A581-463F-976F-AD7D76815191}">
      <dgm:prSet/>
      <dgm:spPr/>
      <dgm:t>
        <a:bodyPr/>
        <a:lstStyle/>
        <a:p>
          <a:endParaRPr lang="zh-CN" altLang="en-US" sz="2000"/>
        </a:p>
      </dgm:t>
    </dgm:pt>
    <dgm:pt modelId="{4AB7698B-EB2E-441B-A63F-3DE0EDDD8270}">
      <dgm:prSet custT="1"/>
      <dgm:spPr/>
      <dgm:t>
        <a:bodyPr/>
        <a:lstStyle/>
        <a:p>
          <a:r>
            <a:rPr lang="zh-CN" altLang="en-US" sz="1400" dirty="0">
              <a:latin typeface="微软雅黑" panose="020B0503020204020204" charset="-122"/>
              <a:ea typeface="微软雅黑" panose="020B0503020204020204" charset="-122"/>
              <a:cs typeface="宋体" panose="02010600030101010101" pitchFamily="2" charset="-122"/>
            </a:rPr>
            <a:t>本月完成业务推动方案，并开展了</a:t>
          </a:r>
          <a:r>
            <a:rPr lang="en-US" altLang="zh-CN" sz="1400" dirty="0">
              <a:latin typeface="微软雅黑" panose="020B0503020204020204" charset="-122"/>
              <a:ea typeface="微软雅黑" panose="020B0503020204020204" charset="-122"/>
              <a:cs typeface="宋体" panose="02010600030101010101" pitchFamily="2" charset="-122"/>
            </a:rPr>
            <a:t>3</a:t>
          </a:r>
          <a:r>
            <a:rPr lang="zh-CN" altLang="en-US" sz="1400" dirty="0">
              <a:latin typeface="微软雅黑" panose="020B0503020204020204" charset="-122"/>
              <a:ea typeface="微软雅黑" panose="020B0503020204020204" charset="-122"/>
              <a:cs typeface="宋体" panose="02010600030101010101" pitchFamily="2" charset="-122"/>
            </a:rPr>
            <a:t>场线上路演。线上路演效果较差，拟在</a:t>
          </a:r>
          <a:r>
            <a:rPr lang="en-US" altLang="zh-CN" sz="1400" dirty="0">
              <a:latin typeface="微软雅黑" panose="020B0503020204020204" charset="-122"/>
              <a:ea typeface="微软雅黑" panose="020B0503020204020204" charset="-122"/>
              <a:cs typeface="宋体" panose="02010600030101010101" pitchFamily="2" charset="-122"/>
            </a:rPr>
            <a:t>9</a:t>
          </a:r>
          <a:r>
            <a:rPr lang="zh-CN" altLang="en-US" sz="1400" dirty="0">
              <a:latin typeface="微软雅黑" panose="020B0503020204020204" charset="-122"/>
              <a:ea typeface="微软雅黑" panose="020B0503020204020204" charset="-122"/>
              <a:cs typeface="宋体" panose="02010600030101010101" pitchFamily="2" charset="-122"/>
            </a:rPr>
            <a:t>月线下走访长三角和珠三角的</a:t>
          </a:r>
          <a:r>
            <a:rPr lang="en-US" altLang="zh-CN" sz="1400" dirty="0">
              <a:latin typeface="微软雅黑" panose="020B0503020204020204" charset="-122"/>
              <a:ea typeface="微软雅黑" panose="020B0503020204020204" charset="-122"/>
              <a:cs typeface="宋体" panose="02010600030101010101" pitchFamily="2" charset="-122"/>
            </a:rPr>
            <a:t>4-5</a:t>
          </a:r>
          <a:r>
            <a:rPr lang="zh-CN" altLang="en-US" sz="1400" dirty="0">
              <a:latin typeface="微软雅黑" panose="020B0503020204020204" charset="-122"/>
              <a:ea typeface="微软雅黑" panose="020B0503020204020204" charset="-122"/>
              <a:cs typeface="宋体" panose="02010600030101010101" pitchFamily="2" charset="-122"/>
            </a:rPr>
            <a:t>家重点分行及当地企业。</a:t>
          </a:r>
          <a:r>
            <a:rPr lang="en-US" altLang="en-US" sz="1400" dirty="0">
              <a:latin typeface="微软雅黑" panose="020B0503020204020204" charset="-122"/>
              <a:ea typeface="微软雅黑" panose="020B0503020204020204" charset="-122"/>
            </a:rPr>
            <a:t>8</a:t>
          </a:r>
          <a:r>
            <a:rPr lang="zh-CN" altLang="en-US" sz="1400" dirty="0">
              <a:latin typeface="微软雅黑" panose="020B0503020204020204" charset="-122"/>
              <a:ea typeface="微软雅黑" panose="020B0503020204020204" charset="-122"/>
            </a:rPr>
            <a:t>月份以来，审批通过项目</a:t>
          </a:r>
          <a:r>
            <a:rPr lang="en-US" altLang="en-US" sz="1400" dirty="0">
              <a:latin typeface="微软雅黑" panose="020B0503020204020204" charset="-122"/>
              <a:ea typeface="微软雅黑" panose="020B0503020204020204" charset="-122"/>
            </a:rPr>
            <a:t>7</a:t>
          </a:r>
          <a:r>
            <a:rPr lang="zh-CN" altLang="en-US" sz="1400" dirty="0">
              <a:latin typeface="微软雅黑" panose="020B0503020204020204" charset="-122"/>
              <a:ea typeface="微软雅黑" panose="020B0503020204020204" charset="-122"/>
            </a:rPr>
            <a:t>笔，总规模</a:t>
          </a:r>
          <a:r>
            <a:rPr lang="en-US" altLang="en-US" sz="1400" dirty="0">
              <a:latin typeface="微软雅黑" panose="020B0503020204020204" charset="-122"/>
              <a:ea typeface="微软雅黑" panose="020B0503020204020204" charset="-122"/>
            </a:rPr>
            <a:t>20.3</a:t>
          </a:r>
          <a:r>
            <a:rPr lang="zh-CN" altLang="en-US" sz="1400" dirty="0">
              <a:latin typeface="微软雅黑" panose="020B0503020204020204" charset="-122"/>
              <a:ea typeface="微软雅黑" panose="020B0503020204020204" charset="-122"/>
            </a:rPr>
            <a:t>亿，都在合同审核及准备发行净值型产品过程中。 目前落地可能性比较大的储备项目</a:t>
          </a:r>
          <a:r>
            <a:rPr lang="en-US" altLang="en-US" sz="1400" dirty="0">
              <a:latin typeface="微软雅黑" panose="020B0503020204020204" charset="-122"/>
              <a:ea typeface="微软雅黑" panose="020B0503020204020204" charset="-122"/>
            </a:rPr>
            <a:t>4</a:t>
          </a:r>
          <a:r>
            <a:rPr lang="zh-CN" altLang="en-US" sz="1400" dirty="0">
              <a:latin typeface="微软雅黑" panose="020B0503020204020204" charset="-122"/>
              <a:ea typeface="微软雅黑" panose="020B0503020204020204" charset="-122"/>
            </a:rPr>
            <a:t>笔，规模共</a:t>
          </a:r>
          <a:r>
            <a:rPr lang="en-US" altLang="en-US" sz="1400" dirty="0">
              <a:latin typeface="微软雅黑" panose="020B0503020204020204" charset="-122"/>
              <a:ea typeface="微软雅黑" panose="020B0503020204020204" charset="-122"/>
            </a:rPr>
            <a:t>12</a:t>
          </a:r>
          <a:r>
            <a:rPr lang="zh-CN" altLang="en-US" sz="1400" dirty="0">
              <a:latin typeface="微软雅黑" panose="020B0503020204020204" charset="-122"/>
              <a:ea typeface="微软雅黑" panose="020B0503020204020204" charset="-122"/>
            </a:rPr>
            <a:t>亿。</a:t>
          </a:r>
          <a:endParaRPr lang="en-US" altLang="zh-CN" sz="1400" dirty="0">
            <a:latin typeface="微软雅黑" panose="020B0503020204020204" charset="-122"/>
            <a:ea typeface="微软雅黑" panose="020B0503020204020204" charset="-122"/>
            <a:cs typeface="宋体" panose="02010600030101010101" pitchFamily="2" charset="-122"/>
          </a:endParaRPr>
        </a:p>
      </dgm:t>
    </dgm:pt>
    <dgm:pt modelId="{ECDF5DA1-C25D-4FD3-B2A4-41C0F4C75E4F}" type="parTrans" cxnId="{7A364B4E-B04F-4504-8B04-19355806E6B7}">
      <dgm:prSet/>
      <dgm:spPr/>
      <dgm:t>
        <a:bodyPr/>
        <a:lstStyle/>
        <a:p>
          <a:endParaRPr lang="zh-CN" altLang="en-US" sz="2000"/>
        </a:p>
      </dgm:t>
    </dgm:pt>
    <dgm:pt modelId="{46FA79E6-3B00-42BE-AECB-8EEAAABB13A5}" type="sibTrans" cxnId="{7A364B4E-B04F-4504-8B04-19355806E6B7}">
      <dgm:prSet/>
      <dgm:spPr/>
      <dgm:t>
        <a:bodyPr/>
        <a:lstStyle/>
        <a:p>
          <a:endParaRPr lang="zh-CN" altLang="en-US" sz="2000"/>
        </a:p>
      </dgm:t>
    </dgm:pt>
    <dgm:pt modelId="{6AEAFFE5-A401-4966-8FC7-D3469633FA5F}" type="pres">
      <dgm:prSet presAssocID="{977F3261-D0B1-421C-8797-0A07044E39D4}" presName="linear" presStyleCnt="0">
        <dgm:presLayoutVars>
          <dgm:dir/>
          <dgm:animLvl val="lvl"/>
          <dgm:resizeHandles val="exact"/>
        </dgm:presLayoutVars>
      </dgm:prSet>
      <dgm:spPr/>
    </dgm:pt>
    <dgm:pt modelId="{9DDF3279-C3D4-4E1C-83B3-7321D9DE57B1}" type="pres">
      <dgm:prSet presAssocID="{9B853BE6-158F-402D-BDD9-9F799F3BED42}" presName="parentLin" presStyleCnt="0"/>
      <dgm:spPr/>
    </dgm:pt>
    <dgm:pt modelId="{0F891806-CB9F-44C7-9D46-F68FFBD51982}" type="pres">
      <dgm:prSet presAssocID="{9B853BE6-158F-402D-BDD9-9F799F3BED42}" presName="parentLeftMargin" presStyleLbl="node1" presStyleIdx="0" presStyleCnt="4"/>
      <dgm:spPr/>
    </dgm:pt>
    <dgm:pt modelId="{15F849EA-FA76-4EFA-9C0E-2D158B96EAF8}" type="pres">
      <dgm:prSet presAssocID="{9B853BE6-158F-402D-BDD9-9F799F3BED42}" presName="parentText" presStyleLbl="node1" presStyleIdx="0" presStyleCnt="4">
        <dgm:presLayoutVars>
          <dgm:chMax val="0"/>
          <dgm:bulletEnabled val="1"/>
        </dgm:presLayoutVars>
      </dgm:prSet>
      <dgm:spPr/>
    </dgm:pt>
    <dgm:pt modelId="{798FA1C3-8894-4D8C-9B22-ACD61A750D3A}" type="pres">
      <dgm:prSet presAssocID="{9B853BE6-158F-402D-BDD9-9F799F3BED42}" presName="negativeSpace" presStyleCnt="0"/>
      <dgm:spPr/>
    </dgm:pt>
    <dgm:pt modelId="{3D1D5453-A1B9-45BF-A271-7FFF7DBDA647}" type="pres">
      <dgm:prSet presAssocID="{9B853BE6-158F-402D-BDD9-9F799F3BED42}" presName="childText" presStyleLbl="conFgAcc1" presStyleIdx="0" presStyleCnt="4">
        <dgm:presLayoutVars>
          <dgm:bulletEnabled val="1"/>
        </dgm:presLayoutVars>
      </dgm:prSet>
      <dgm:spPr/>
    </dgm:pt>
    <dgm:pt modelId="{B25B44DD-9C37-49D8-A384-A52AD432D3D7}" type="pres">
      <dgm:prSet presAssocID="{6085DE44-47C2-4D9E-B8D8-11D9A239B271}" presName="spaceBetweenRectangles" presStyleCnt="0"/>
      <dgm:spPr/>
    </dgm:pt>
    <dgm:pt modelId="{00CE6AA5-91C6-4D51-B890-98EC3DDD4B1E}" type="pres">
      <dgm:prSet presAssocID="{88A754E5-0091-4636-9457-DC9187B83681}" presName="parentLin" presStyleCnt="0"/>
      <dgm:spPr/>
    </dgm:pt>
    <dgm:pt modelId="{5D9ABE53-C8EC-4234-8FB6-514C5F5C5A0C}" type="pres">
      <dgm:prSet presAssocID="{88A754E5-0091-4636-9457-DC9187B83681}" presName="parentLeftMargin" presStyleLbl="node1" presStyleIdx="0" presStyleCnt="4"/>
      <dgm:spPr/>
    </dgm:pt>
    <dgm:pt modelId="{C9143A16-08F1-459A-8DA9-64E9C951C7EE}" type="pres">
      <dgm:prSet presAssocID="{88A754E5-0091-4636-9457-DC9187B83681}" presName="parentText" presStyleLbl="node1" presStyleIdx="1" presStyleCnt="4">
        <dgm:presLayoutVars>
          <dgm:chMax val="0"/>
          <dgm:bulletEnabled val="1"/>
        </dgm:presLayoutVars>
      </dgm:prSet>
      <dgm:spPr/>
    </dgm:pt>
    <dgm:pt modelId="{62B528FD-8FDF-4720-A784-BD0E3C0F0428}" type="pres">
      <dgm:prSet presAssocID="{88A754E5-0091-4636-9457-DC9187B83681}" presName="negativeSpace" presStyleCnt="0"/>
      <dgm:spPr/>
    </dgm:pt>
    <dgm:pt modelId="{3E381B50-73FE-43D8-BD94-F6870B141DEE}" type="pres">
      <dgm:prSet presAssocID="{88A754E5-0091-4636-9457-DC9187B83681}" presName="childText" presStyleLbl="conFgAcc1" presStyleIdx="1" presStyleCnt="4">
        <dgm:presLayoutVars>
          <dgm:bulletEnabled val="1"/>
        </dgm:presLayoutVars>
      </dgm:prSet>
      <dgm:spPr/>
    </dgm:pt>
    <dgm:pt modelId="{18005DB6-F3FA-4B67-AD05-2EC60F689591}" type="pres">
      <dgm:prSet presAssocID="{38B48189-C196-4523-9D9A-9B6979DE346C}" presName="spaceBetweenRectangles" presStyleCnt="0"/>
      <dgm:spPr/>
    </dgm:pt>
    <dgm:pt modelId="{7BEEA2A0-2D50-4A76-AD3A-7E9AF6F56A03}" type="pres">
      <dgm:prSet presAssocID="{172CA37B-A905-451C-B7A6-0FAD01643FDA}" presName="parentLin" presStyleCnt="0"/>
      <dgm:spPr/>
    </dgm:pt>
    <dgm:pt modelId="{91023F39-F344-4DAA-BE01-010A1929A4DC}" type="pres">
      <dgm:prSet presAssocID="{172CA37B-A905-451C-B7A6-0FAD01643FDA}" presName="parentLeftMargin" presStyleLbl="node1" presStyleIdx="1" presStyleCnt="4"/>
      <dgm:spPr/>
    </dgm:pt>
    <dgm:pt modelId="{9FB5076D-8B01-4534-8BB6-90493648167C}" type="pres">
      <dgm:prSet presAssocID="{172CA37B-A905-451C-B7A6-0FAD01643FDA}" presName="parentText" presStyleLbl="node1" presStyleIdx="2" presStyleCnt="4">
        <dgm:presLayoutVars>
          <dgm:chMax val="0"/>
          <dgm:bulletEnabled val="1"/>
        </dgm:presLayoutVars>
      </dgm:prSet>
      <dgm:spPr/>
    </dgm:pt>
    <dgm:pt modelId="{B6E26590-BE8E-468A-A7CA-5A695E726191}" type="pres">
      <dgm:prSet presAssocID="{172CA37B-A905-451C-B7A6-0FAD01643FDA}" presName="negativeSpace" presStyleCnt="0"/>
      <dgm:spPr/>
    </dgm:pt>
    <dgm:pt modelId="{6800E83C-25B5-4112-917D-EC764B5E66EC}" type="pres">
      <dgm:prSet presAssocID="{172CA37B-A905-451C-B7A6-0FAD01643FDA}" presName="childText" presStyleLbl="conFgAcc1" presStyleIdx="2" presStyleCnt="4">
        <dgm:presLayoutVars>
          <dgm:bulletEnabled val="1"/>
        </dgm:presLayoutVars>
      </dgm:prSet>
      <dgm:spPr/>
    </dgm:pt>
    <dgm:pt modelId="{46B10B9A-0B8B-4448-856B-4C6BBB91DDB0}" type="pres">
      <dgm:prSet presAssocID="{2DFE6755-8A18-4321-B727-A054870B4021}" presName="spaceBetweenRectangles" presStyleCnt="0"/>
      <dgm:spPr/>
    </dgm:pt>
    <dgm:pt modelId="{60A5D30D-4EB9-4138-9CB3-8CA8A0973907}" type="pres">
      <dgm:prSet presAssocID="{D06E54A5-2DE7-4DFF-86DA-01DE6FE4C6B4}" presName="parentLin" presStyleCnt="0"/>
      <dgm:spPr/>
    </dgm:pt>
    <dgm:pt modelId="{B6FD9444-2F0A-47DB-9481-E533629BAD92}" type="pres">
      <dgm:prSet presAssocID="{D06E54A5-2DE7-4DFF-86DA-01DE6FE4C6B4}" presName="parentLeftMargin" presStyleLbl="node1" presStyleIdx="2" presStyleCnt="4"/>
      <dgm:spPr/>
    </dgm:pt>
    <dgm:pt modelId="{CCBAE791-CDB3-467B-A6E2-640EC7DF8100}" type="pres">
      <dgm:prSet presAssocID="{D06E54A5-2DE7-4DFF-86DA-01DE6FE4C6B4}" presName="parentText" presStyleLbl="node1" presStyleIdx="3" presStyleCnt="4">
        <dgm:presLayoutVars>
          <dgm:chMax val="0"/>
          <dgm:bulletEnabled val="1"/>
        </dgm:presLayoutVars>
      </dgm:prSet>
      <dgm:spPr/>
    </dgm:pt>
    <dgm:pt modelId="{3A4D52D9-4F2B-4947-A0EB-DB9BDF572DC1}" type="pres">
      <dgm:prSet presAssocID="{D06E54A5-2DE7-4DFF-86DA-01DE6FE4C6B4}" presName="negativeSpace" presStyleCnt="0"/>
      <dgm:spPr/>
    </dgm:pt>
    <dgm:pt modelId="{9AFD6FA3-BD25-4DD2-AB53-BCCC748E580D}" type="pres">
      <dgm:prSet presAssocID="{D06E54A5-2DE7-4DFF-86DA-01DE6FE4C6B4}" presName="childText" presStyleLbl="conFgAcc1" presStyleIdx="3" presStyleCnt="4">
        <dgm:presLayoutVars>
          <dgm:bulletEnabled val="1"/>
        </dgm:presLayoutVars>
      </dgm:prSet>
      <dgm:spPr/>
    </dgm:pt>
  </dgm:ptLst>
  <dgm:cxnLst>
    <dgm:cxn modelId="{C45E6614-673C-44B8-BBE9-6A1B75E76A8D}" type="presOf" srcId="{50B0B9D1-2E8E-4100-8F55-8F93DBDDFD7B}" destId="{6800E83C-25B5-4112-917D-EC764B5E66EC}" srcOrd="0" destOrd="0" presId="urn:microsoft.com/office/officeart/2005/8/layout/list1#1"/>
    <dgm:cxn modelId="{A55C231D-95A9-474A-8449-13F462245E61}" type="presOf" srcId="{172CA37B-A905-451C-B7A6-0FAD01643FDA}" destId="{9FB5076D-8B01-4534-8BB6-90493648167C}" srcOrd="1" destOrd="0" presId="urn:microsoft.com/office/officeart/2005/8/layout/list1#1"/>
    <dgm:cxn modelId="{C13F0426-FC78-4771-8C0C-85AAA541BBA4}" type="presOf" srcId="{9B853BE6-158F-402D-BDD9-9F799F3BED42}" destId="{0F891806-CB9F-44C7-9D46-F68FFBD51982}" srcOrd="0" destOrd="0" presId="urn:microsoft.com/office/officeart/2005/8/layout/list1#1"/>
    <dgm:cxn modelId="{F650053C-BE7F-45D5-A117-4F4FD0F748AF}" type="presOf" srcId="{AC877A0B-A314-439E-B3DB-6DB2D2175847}" destId="{3E381B50-73FE-43D8-BD94-F6870B141DEE}" srcOrd="0" destOrd="0" presId="urn:microsoft.com/office/officeart/2005/8/layout/list1#1"/>
    <dgm:cxn modelId="{77D2D85D-6433-4445-A8EC-916E924CEC8A}" srcId="{88A754E5-0091-4636-9457-DC9187B83681}" destId="{AC877A0B-A314-439E-B3DB-6DB2D2175847}" srcOrd="0" destOrd="0" parTransId="{4282194D-F2B2-4DF5-86A8-BB9C0A2FC092}" sibTransId="{556C77E6-0670-4A59-B754-2B2AE008BB59}"/>
    <dgm:cxn modelId="{EC1B6D4C-9A84-41CB-A9E0-D5E3F958AB03}" type="presOf" srcId="{D06E54A5-2DE7-4DFF-86DA-01DE6FE4C6B4}" destId="{CCBAE791-CDB3-467B-A6E2-640EC7DF8100}" srcOrd="1" destOrd="0" presId="urn:microsoft.com/office/officeart/2005/8/layout/list1#1"/>
    <dgm:cxn modelId="{7A364B4E-B04F-4504-8B04-19355806E6B7}" srcId="{D06E54A5-2DE7-4DFF-86DA-01DE6FE4C6B4}" destId="{4AB7698B-EB2E-441B-A63F-3DE0EDDD8270}" srcOrd="0" destOrd="0" parTransId="{ECDF5DA1-C25D-4FD3-B2A4-41C0F4C75E4F}" sibTransId="{46FA79E6-3B00-42BE-AECB-8EEAAABB13A5}"/>
    <dgm:cxn modelId="{7E9F964E-D16B-422F-B177-7E36698CD500}" srcId="{977F3261-D0B1-421C-8797-0A07044E39D4}" destId="{D06E54A5-2DE7-4DFF-86DA-01DE6FE4C6B4}" srcOrd="3" destOrd="0" parTransId="{06F22A04-555C-4ACC-AE6A-5A60673A1E0F}" sibTransId="{B521273F-12CB-4347-B10C-A3CD66D0D1F9}"/>
    <dgm:cxn modelId="{CBDE9E53-96CF-491F-B674-02068C7DFFFD}" type="presOf" srcId="{9B853BE6-158F-402D-BDD9-9F799F3BED42}" destId="{15F849EA-FA76-4EFA-9C0E-2D158B96EAF8}" srcOrd="1" destOrd="0" presId="urn:microsoft.com/office/officeart/2005/8/layout/list1#1"/>
    <dgm:cxn modelId="{99299B76-2B7B-4D00-949B-895835C0F074}" type="presOf" srcId="{977F3261-D0B1-421C-8797-0A07044E39D4}" destId="{6AEAFFE5-A401-4966-8FC7-D3469633FA5F}" srcOrd="0" destOrd="0" presId="urn:microsoft.com/office/officeart/2005/8/layout/list1#1"/>
    <dgm:cxn modelId="{61054457-CF07-464E-8EF0-0EA0AF9BAD65}" type="presOf" srcId="{172CA37B-A905-451C-B7A6-0FAD01643FDA}" destId="{91023F39-F344-4DAA-BE01-010A1929A4DC}" srcOrd="0" destOrd="0" presId="urn:microsoft.com/office/officeart/2005/8/layout/list1#1"/>
    <dgm:cxn modelId="{C862787F-96DB-4A5B-B9C5-C214E5ECC655}" type="presOf" srcId="{88A754E5-0091-4636-9457-DC9187B83681}" destId="{5D9ABE53-C8EC-4234-8FB6-514C5F5C5A0C}" srcOrd="0" destOrd="0" presId="urn:microsoft.com/office/officeart/2005/8/layout/list1#1"/>
    <dgm:cxn modelId="{C03D9F8D-B3FF-4D71-B96A-92E01337FEA5}" type="presOf" srcId="{4A58CFE6-68FF-4AAA-A7E2-72171412E9EC}" destId="{3D1D5453-A1B9-45BF-A271-7FFF7DBDA647}" srcOrd="0" destOrd="0" presId="urn:microsoft.com/office/officeart/2005/8/layout/list1#1"/>
    <dgm:cxn modelId="{9324E68E-C036-4CC9-8D3E-3F8BB09EFBCE}" srcId="{977F3261-D0B1-421C-8797-0A07044E39D4}" destId="{172CA37B-A905-451C-B7A6-0FAD01643FDA}" srcOrd="2" destOrd="0" parTransId="{6F621F82-0471-4430-BC43-C1F305F7ECBC}" sibTransId="{2DFE6755-8A18-4321-B727-A054870B4021}"/>
    <dgm:cxn modelId="{0D76378F-4F9B-4D6F-8AD6-0CE4F4256A0B}" type="presOf" srcId="{D06E54A5-2DE7-4DFF-86DA-01DE6FE4C6B4}" destId="{B6FD9444-2F0A-47DB-9481-E533629BAD92}" srcOrd="0" destOrd="0" presId="urn:microsoft.com/office/officeart/2005/8/layout/list1#1"/>
    <dgm:cxn modelId="{6E046F9D-AEF2-4288-A6B9-4431AED4F2EC}" type="presOf" srcId="{4AB7698B-EB2E-441B-A63F-3DE0EDDD8270}" destId="{9AFD6FA3-BD25-4DD2-AB53-BCCC748E580D}" srcOrd="0" destOrd="0" presId="urn:microsoft.com/office/officeart/2005/8/layout/list1#1"/>
    <dgm:cxn modelId="{FA254CA0-3064-4F7E-8F04-7E75FA86A601}" type="presOf" srcId="{88A754E5-0091-4636-9457-DC9187B83681}" destId="{C9143A16-08F1-459A-8DA9-64E9C951C7EE}" srcOrd="1" destOrd="0" presId="urn:microsoft.com/office/officeart/2005/8/layout/list1#1"/>
    <dgm:cxn modelId="{B6FAE3A8-1EF2-497D-9DCA-384AC24CBAA6}" srcId="{977F3261-D0B1-421C-8797-0A07044E39D4}" destId="{88A754E5-0091-4636-9457-DC9187B83681}" srcOrd="1" destOrd="0" parTransId="{920C2A6C-F117-45A1-B8FF-CA7E74B3E2F9}" sibTransId="{38B48189-C196-4523-9D9A-9B6979DE346C}"/>
    <dgm:cxn modelId="{42A89CB7-A581-463F-976F-AD7D76815191}" srcId="{172CA37B-A905-451C-B7A6-0FAD01643FDA}" destId="{50B0B9D1-2E8E-4100-8F55-8F93DBDDFD7B}" srcOrd="0" destOrd="0" parTransId="{74E5525F-4E7A-469B-BB41-C8F6F389F01E}" sibTransId="{C01B941E-9601-453B-81F2-82D73F5F4828}"/>
    <dgm:cxn modelId="{8A2772D7-42BC-41D3-854B-2F1FA27D5066}" srcId="{9B853BE6-158F-402D-BDD9-9F799F3BED42}" destId="{4A58CFE6-68FF-4AAA-A7E2-72171412E9EC}" srcOrd="0" destOrd="0" parTransId="{835E5412-78D1-45FC-BD7B-175D8FAA78F6}" sibTransId="{6E254CD1-2C8A-42EC-8EA0-D05FC80CD47C}"/>
    <dgm:cxn modelId="{FE9F0BF3-065B-4911-9D7D-8EF82AD6F213}" srcId="{977F3261-D0B1-421C-8797-0A07044E39D4}" destId="{9B853BE6-158F-402D-BDD9-9F799F3BED42}" srcOrd="0" destOrd="0" parTransId="{0043A17F-F77D-4C78-8506-302D4426FD2C}" sibTransId="{6085DE44-47C2-4D9E-B8D8-11D9A239B271}"/>
    <dgm:cxn modelId="{77327D10-0237-4DA9-9411-FDCD02857B66}" type="presParOf" srcId="{6AEAFFE5-A401-4966-8FC7-D3469633FA5F}" destId="{9DDF3279-C3D4-4E1C-83B3-7321D9DE57B1}" srcOrd="0" destOrd="0" presId="urn:microsoft.com/office/officeart/2005/8/layout/list1#1"/>
    <dgm:cxn modelId="{B2815F40-7B52-41B3-86DC-13ABE5F8E2A6}" type="presParOf" srcId="{9DDF3279-C3D4-4E1C-83B3-7321D9DE57B1}" destId="{0F891806-CB9F-44C7-9D46-F68FFBD51982}" srcOrd="0" destOrd="0" presId="urn:microsoft.com/office/officeart/2005/8/layout/list1#1"/>
    <dgm:cxn modelId="{159BA5B9-ABB7-4C6E-8B3B-CF7FF71465C7}" type="presParOf" srcId="{9DDF3279-C3D4-4E1C-83B3-7321D9DE57B1}" destId="{15F849EA-FA76-4EFA-9C0E-2D158B96EAF8}" srcOrd="1" destOrd="0" presId="urn:microsoft.com/office/officeart/2005/8/layout/list1#1"/>
    <dgm:cxn modelId="{4B0D1E2D-9B1D-4A21-A316-6850EFBC0578}" type="presParOf" srcId="{6AEAFFE5-A401-4966-8FC7-D3469633FA5F}" destId="{798FA1C3-8894-4D8C-9B22-ACD61A750D3A}" srcOrd="1" destOrd="0" presId="urn:microsoft.com/office/officeart/2005/8/layout/list1#1"/>
    <dgm:cxn modelId="{94152CED-E37B-489E-96C0-16D455044138}" type="presParOf" srcId="{6AEAFFE5-A401-4966-8FC7-D3469633FA5F}" destId="{3D1D5453-A1B9-45BF-A271-7FFF7DBDA647}" srcOrd="2" destOrd="0" presId="urn:microsoft.com/office/officeart/2005/8/layout/list1#1"/>
    <dgm:cxn modelId="{DD67DC44-BD29-4FFA-B20D-71710980E74D}" type="presParOf" srcId="{6AEAFFE5-A401-4966-8FC7-D3469633FA5F}" destId="{B25B44DD-9C37-49D8-A384-A52AD432D3D7}" srcOrd="3" destOrd="0" presId="urn:microsoft.com/office/officeart/2005/8/layout/list1#1"/>
    <dgm:cxn modelId="{07C3BFB7-7D47-4D3E-85F1-989572A0A569}" type="presParOf" srcId="{6AEAFFE5-A401-4966-8FC7-D3469633FA5F}" destId="{00CE6AA5-91C6-4D51-B890-98EC3DDD4B1E}" srcOrd="4" destOrd="0" presId="urn:microsoft.com/office/officeart/2005/8/layout/list1#1"/>
    <dgm:cxn modelId="{486650FF-DC1E-4F35-A15C-876857D27365}" type="presParOf" srcId="{00CE6AA5-91C6-4D51-B890-98EC3DDD4B1E}" destId="{5D9ABE53-C8EC-4234-8FB6-514C5F5C5A0C}" srcOrd="0" destOrd="0" presId="urn:microsoft.com/office/officeart/2005/8/layout/list1#1"/>
    <dgm:cxn modelId="{E1AA7D29-18E9-4049-A95C-4EC7602EF366}" type="presParOf" srcId="{00CE6AA5-91C6-4D51-B890-98EC3DDD4B1E}" destId="{C9143A16-08F1-459A-8DA9-64E9C951C7EE}" srcOrd="1" destOrd="0" presId="urn:microsoft.com/office/officeart/2005/8/layout/list1#1"/>
    <dgm:cxn modelId="{4DC44D01-392C-4783-AD32-A4AD35067BFE}" type="presParOf" srcId="{6AEAFFE5-A401-4966-8FC7-D3469633FA5F}" destId="{62B528FD-8FDF-4720-A784-BD0E3C0F0428}" srcOrd="5" destOrd="0" presId="urn:microsoft.com/office/officeart/2005/8/layout/list1#1"/>
    <dgm:cxn modelId="{5E276A82-1868-4F29-AF75-B94B61DAB888}" type="presParOf" srcId="{6AEAFFE5-A401-4966-8FC7-D3469633FA5F}" destId="{3E381B50-73FE-43D8-BD94-F6870B141DEE}" srcOrd="6" destOrd="0" presId="urn:microsoft.com/office/officeart/2005/8/layout/list1#1"/>
    <dgm:cxn modelId="{A285C49D-04A5-4671-A684-5E31BD59FE34}" type="presParOf" srcId="{6AEAFFE5-A401-4966-8FC7-D3469633FA5F}" destId="{18005DB6-F3FA-4B67-AD05-2EC60F689591}" srcOrd="7" destOrd="0" presId="urn:microsoft.com/office/officeart/2005/8/layout/list1#1"/>
    <dgm:cxn modelId="{B7AD9209-799A-43AC-B512-BB555072F3FD}" type="presParOf" srcId="{6AEAFFE5-A401-4966-8FC7-D3469633FA5F}" destId="{7BEEA2A0-2D50-4A76-AD3A-7E9AF6F56A03}" srcOrd="8" destOrd="0" presId="urn:microsoft.com/office/officeart/2005/8/layout/list1#1"/>
    <dgm:cxn modelId="{A2DC48FB-ADA9-4EA4-98B4-FF856F8181A0}" type="presParOf" srcId="{7BEEA2A0-2D50-4A76-AD3A-7E9AF6F56A03}" destId="{91023F39-F344-4DAA-BE01-010A1929A4DC}" srcOrd="0" destOrd="0" presId="urn:microsoft.com/office/officeart/2005/8/layout/list1#1"/>
    <dgm:cxn modelId="{8F9F76C1-D6D4-46F7-863E-EFF2AC866A11}" type="presParOf" srcId="{7BEEA2A0-2D50-4A76-AD3A-7E9AF6F56A03}" destId="{9FB5076D-8B01-4534-8BB6-90493648167C}" srcOrd="1" destOrd="0" presId="urn:microsoft.com/office/officeart/2005/8/layout/list1#1"/>
    <dgm:cxn modelId="{7B047C74-28F1-4735-9702-1BA5C15B74FE}" type="presParOf" srcId="{6AEAFFE5-A401-4966-8FC7-D3469633FA5F}" destId="{B6E26590-BE8E-468A-A7CA-5A695E726191}" srcOrd="9" destOrd="0" presId="urn:microsoft.com/office/officeart/2005/8/layout/list1#1"/>
    <dgm:cxn modelId="{6DFDBA2E-BAA8-467D-9CC6-616899425AD4}" type="presParOf" srcId="{6AEAFFE5-A401-4966-8FC7-D3469633FA5F}" destId="{6800E83C-25B5-4112-917D-EC764B5E66EC}" srcOrd="10" destOrd="0" presId="urn:microsoft.com/office/officeart/2005/8/layout/list1#1"/>
    <dgm:cxn modelId="{9C42B0C9-3855-4209-BB07-D23B928CBDA5}" type="presParOf" srcId="{6AEAFFE5-A401-4966-8FC7-D3469633FA5F}" destId="{46B10B9A-0B8B-4448-856B-4C6BBB91DDB0}" srcOrd="11" destOrd="0" presId="urn:microsoft.com/office/officeart/2005/8/layout/list1#1"/>
    <dgm:cxn modelId="{3E92D1B9-644D-415D-833D-1D3A3EE2F6E7}" type="presParOf" srcId="{6AEAFFE5-A401-4966-8FC7-D3469633FA5F}" destId="{60A5D30D-4EB9-4138-9CB3-8CA8A0973907}" srcOrd="12" destOrd="0" presId="urn:microsoft.com/office/officeart/2005/8/layout/list1#1"/>
    <dgm:cxn modelId="{B8715A1E-2905-43BD-9CDE-CA8792789E6C}" type="presParOf" srcId="{60A5D30D-4EB9-4138-9CB3-8CA8A0973907}" destId="{B6FD9444-2F0A-47DB-9481-E533629BAD92}" srcOrd="0" destOrd="0" presId="urn:microsoft.com/office/officeart/2005/8/layout/list1#1"/>
    <dgm:cxn modelId="{EFBF9D8E-28B7-48AD-9D2E-4F06959C6341}" type="presParOf" srcId="{60A5D30D-4EB9-4138-9CB3-8CA8A0973907}" destId="{CCBAE791-CDB3-467B-A6E2-640EC7DF8100}" srcOrd="1" destOrd="0" presId="urn:microsoft.com/office/officeart/2005/8/layout/list1#1"/>
    <dgm:cxn modelId="{A13E0019-E7F3-4C3B-A8CD-F8D0CCFBD22C}" type="presParOf" srcId="{6AEAFFE5-A401-4966-8FC7-D3469633FA5F}" destId="{3A4D52D9-4F2B-4947-A0EB-DB9BDF572DC1}" srcOrd="13" destOrd="0" presId="urn:microsoft.com/office/officeart/2005/8/layout/list1#1"/>
    <dgm:cxn modelId="{03B384DB-634D-4097-8565-A8216416EDA4}" type="presParOf" srcId="{6AEAFFE5-A401-4966-8FC7-D3469633FA5F}" destId="{9AFD6FA3-BD25-4DD2-AB53-BCCC748E580D}" srcOrd="14"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0FB6C8-F856-4C85-B5D0-9435450A37E0}" type="doc">
      <dgm:prSet loTypeId="urn:microsoft.com/office/officeart/2005/8/layout/vList2#2" loCatId="list" qsTypeId="urn:microsoft.com/office/officeart/2005/8/quickstyle/simple1" qsCatId="simple" csTypeId="urn:microsoft.com/office/officeart/2005/8/colors/colorful5" csCatId="colorful" phldr="1"/>
      <dgm:spPr/>
      <dgm:t>
        <a:bodyPr/>
        <a:lstStyle/>
        <a:p>
          <a:endParaRPr lang="zh-CN" altLang="en-US"/>
        </a:p>
      </dgm:t>
    </dgm:pt>
    <dgm:pt modelId="{E2ED6AB0-1E47-42B8-ADDA-FF3CF08AF092}">
      <dgm:prSet phldrT="[文本]"/>
      <dgm:spPr/>
      <dgm:t>
        <a:bodyPr/>
        <a:lstStyle/>
        <a:p>
          <a:r>
            <a:rPr lang="zh-CN" altLang="en-US" dirty="0"/>
            <a:t>多因素叠加下，市场趋势判断的难度加大</a:t>
          </a:r>
        </a:p>
      </dgm:t>
    </dgm:pt>
    <dgm:pt modelId="{1D1B9AD1-B8CF-4406-96BB-151A5A18FD86}" type="parTrans" cxnId="{37B5ABA0-D41D-4302-8CE2-2E65F16F8D46}">
      <dgm:prSet/>
      <dgm:spPr/>
      <dgm:t>
        <a:bodyPr/>
        <a:lstStyle/>
        <a:p>
          <a:endParaRPr lang="zh-CN" altLang="en-US"/>
        </a:p>
      </dgm:t>
    </dgm:pt>
    <dgm:pt modelId="{902DB333-ECB0-401C-9712-8A5A1E3207F1}" type="sibTrans" cxnId="{37B5ABA0-D41D-4302-8CE2-2E65F16F8D46}">
      <dgm:prSet/>
      <dgm:spPr/>
      <dgm:t>
        <a:bodyPr/>
        <a:lstStyle/>
        <a:p>
          <a:endParaRPr lang="zh-CN" altLang="en-US"/>
        </a:p>
      </dgm:t>
    </dgm:pt>
    <dgm:pt modelId="{F8D11A9C-E2AD-499E-A13F-F4738B081B43}">
      <dgm:prSet phldrT="[文本]" phldr="0"/>
      <dgm:spPr/>
      <dgm:t>
        <a:bodyPr vert="horz"/>
        <a:lstStyle/>
        <a:p>
          <a:r>
            <a:rPr lang="zh-CN" altLang="en-US" dirty="0"/>
            <a:t>疫情、经济增速放缓、地产和城投问题的处理、美国政策扰动等多因素在短期挤压，政策面可能形成的扰动被放大。市场研判更加困难。</a:t>
          </a:r>
        </a:p>
      </dgm:t>
    </dgm:pt>
    <dgm:pt modelId="{F29059A0-EF55-41F9-9E76-7081D07F4972}" type="parTrans" cxnId="{48DF22A9-1CED-4581-9C0D-308DB78749BF}">
      <dgm:prSet/>
      <dgm:spPr/>
      <dgm:t>
        <a:bodyPr/>
        <a:lstStyle/>
        <a:p>
          <a:endParaRPr lang="zh-CN" altLang="en-US"/>
        </a:p>
      </dgm:t>
    </dgm:pt>
    <dgm:pt modelId="{AF21F87A-6B43-45FA-BD81-67CFE1AA3E1B}" type="sibTrans" cxnId="{48DF22A9-1CED-4581-9C0D-308DB78749BF}">
      <dgm:prSet/>
      <dgm:spPr/>
      <dgm:t>
        <a:bodyPr/>
        <a:lstStyle/>
        <a:p>
          <a:endParaRPr lang="zh-CN" altLang="en-US"/>
        </a:p>
      </dgm:t>
    </dgm:pt>
    <dgm:pt modelId="{CD12CFA6-6C6D-443C-9C6D-3075E22D6508}">
      <dgm:prSet phldrT="[文本]"/>
      <dgm:spPr/>
      <dgm:t>
        <a:bodyPr/>
        <a:lstStyle/>
        <a:p>
          <a:r>
            <a:rPr lang="zh-CN" altLang="en-US" dirty="0"/>
            <a:t>产品弹性不足与客户风险偏好的矛盾</a:t>
          </a:r>
        </a:p>
      </dgm:t>
    </dgm:pt>
    <dgm:pt modelId="{63C6610C-291D-407A-8A0C-5DF57155B02C}" type="parTrans" cxnId="{43C32A8E-8D1B-492E-B57C-3803B989A90C}">
      <dgm:prSet/>
      <dgm:spPr/>
      <dgm:t>
        <a:bodyPr/>
        <a:lstStyle/>
        <a:p>
          <a:endParaRPr lang="zh-CN" altLang="en-US"/>
        </a:p>
      </dgm:t>
    </dgm:pt>
    <dgm:pt modelId="{484700C9-E96B-42C0-80E3-F990401605D6}" type="sibTrans" cxnId="{43C32A8E-8D1B-492E-B57C-3803B989A90C}">
      <dgm:prSet/>
      <dgm:spPr/>
      <dgm:t>
        <a:bodyPr/>
        <a:lstStyle/>
        <a:p>
          <a:endParaRPr lang="zh-CN" altLang="en-US"/>
        </a:p>
      </dgm:t>
    </dgm:pt>
    <dgm:pt modelId="{ACFC0839-2DB3-4ADA-BC8D-98889851A47D}">
      <dgm:prSet phldrT="[文本]"/>
      <dgm:spPr/>
      <dgm:t>
        <a:bodyPr/>
        <a:lstStyle/>
        <a:p>
          <a:r>
            <a:rPr lang="zh-CN" altLang="en-US" dirty="0"/>
            <a:t>阶段性追求面包和牛奶，注重规模，打造品牌和历史业绩；</a:t>
          </a:r>
        </a:p>
      </dgm:t>
    </dgm:pt>
    <dgm:pt modelId="{7CE2DE93-4E01-48D3-A228-FE46490A09C1}" type="parTrans" cxnId="{73920A01-3824-40E2-A536-AF2E00DEE478}">
      <dgm:prSet/>
      <dgm:spPr/>
      <dgm:t>
        <a:bodyPr/>
        <a:lstStyle/>
        <a:p>
          <a:endParaRPr lang="zh-CN" altLang="en-US"/>
        </a:p>
      </dgm:t>
    </dgm:pt>
    <dgm:pt modelId="{45BAD940-5FD6-41B6-8FCC-41C1CF26261E}" type="sibTrans" cxnId="{73920A01-3824-40E2-A536-AF2E00DEE478}">
      <dgm:prSet/>
      <dgm:spPr/>
      <dgm:t>
        <a:bodyPr/>
        <a:lstStyle/>
        <a:p>
          <a:endParaRPr lang="zh-CN" altLang="en-US"/>
        </a:p>
      </dgm:t>
    </dgm:pt>
    <dgm:pt modelId="{9E24F312-FD0B-45E0-BF30-1EC04A20D2E5}">
      <dgm:prSet phldrT="[文本]"/>
      <dgm:spPr/>
      <dgm:t>
        <a:bodyPr/>
        <a:lstStyle/>
        <a:p>
          <a:r>
            <a:rPr lang="zh-CN" altLang="en-US" dirty="0"/>
            <a:t>长期逐步回归产品本源，逐步调整基准、增加弹性和特色。</a:t>
          </a:r>
        </a:p>
      </dgm:t>
    </dgm:pt>
    <dgm:pt modelId="{313CD052-CEDB-4BC2-9955-19D082C906A0}" type="parTrans" cxnId="{45220BC0-4BAE-4612-BA08-48CBEC699E05}">
      <dgm:prSet/>
      <dgm:spPr/>
      <dgm:t>
        <a:bodyPr/>
        <a:lstStyle/>
        <a:p>
          <a:endParaRPr lang="zh-CN" altLang="en-US"/>
        </a:p>
      </dgm:t>
    </dgm:pt>
    <dgm:pt modelId="{4C979938-09D6-435D-A12E-E73E3522F669}" type="sibTrans" cxnId="{45220BC0-4BAE-4612-BA08-48CBEC699E05}">
      <dgm:prSet/>
      <dgm:spPr/>
      <dgm:t>
        <a:bodyPr/>
        <a:lstStyle/>
        <a:p>
          <a:endParaRPr lang="zh-CN" altLang="en-US"/>
        </a:p>
      </dgm:t>
    </dgm:pt>
    <dgm:pt modelId="{94FF4A35-1FE3-4616-AECF-6E3D981DED5E}">
      <dgm:prSet phldrT="[文本]" phldr="0"/>
      <dgm:spPr/>
      <dgm:t>
        <a:bodyPr vert="horz"/>
        <a:lstStyle/>
        <a:p>
          <a:r>
            <a:rPr lang="zh-CN" altLang="en-US" dirty="0"/>
            <a:t>需要拓展更多的资产领域寻找组合策略</a:t>
          </a:r>
        </a:p>
      </dgm:t>
    </dgm:pt>
    <dgm:pt modelId="{90B86DCE-96DA-40B0-B979-E593F02CFDE7}" type="parTrans" cxnId="{67ABA213-1DA9-438E-B03B-76DFFFDBE318}">
      <dgm:prSet/>
      <dgm:spPr/>
      <dgm:t>
        <a:bodyPr/>
        <a:lstStyle/>
        <a:p>
          <a:endParaRPr lang="zh-CN" altLang="en-US"/>
        </a:p>
      </dgm:t>
    </dgm:pt>
    <dgm:pt modelId="{A0C6901C-8084-4ABE-9704-ECD50E640C5C}" type="sibTrans" cxnId="{67ABA213-1DA9-438E-B03B-76DFFFDBE318}">
      <dgm:prSet/>
      <dgm:spPr/>
      <dgm:t>
        <a:bodyPr/>
        <a:lstStyle/>
        <a:p>
          <a:endParaRPr lang="zh-CN" altLang="en-US"/>
        </a:p>
      </dgm:t>
    </dgm:pt>
    <dgm:pt modelId="{6B5CE339-C0DE-456D-88E2-E5EBE7CE7649}">
      <dgm:prSet phldrT="[文本]" phldr="0"/>
      <dgm:spPr/>
      <dgm:t>
        <a:bodyPr vert="horz"/>
        <a:lstStyle/>
        <a:p>
          <a:r>
            <a:rPr lang="zh-CN" altLang="en-US" dirty="0"/>
            <a:t>围绕权益类资产为核心，积极拓展大类资产配置的组合策略，例如在债券、商品、衍生品等方面的组合策略，进一步强化投资能力。</a:t>
          </a:r>
        </a:p>
      </dgm:t>
    </dgm:pt>
    <dgm:pt modelId="{10AAD23D-F64E-44FF-B87B-CDDFB2A8455B}" type="parTrans" cxnId="{6BD20162-2611-46CA-A7FA-D0D453627755}">
      <dgm:prSet/>
      <dgm:spPr/>
      <dgm:t>
        <a:bodyPr/>
        <a:lstStyle/>
        <a:p>
          <a:endParaRPr lang="zh-CN" altLang="en-US"/>
        </a:p>
      </dgm:t>
    </dgm:pt>
    <dgm:pt modelId="{91B3EAE5-6D2C-44E1-A494-0845FA5A6F6C}" type="sibTrans" cxnId="{6BD20162-2611-46CA-A7FA-D0D453627755}">
      <dgm:prSet/>
      <dgm:spPr/>
      <dgm:t>
        <a:bodyPr/>
        <a:lstStyle/>
        <a:p>
          <a:endParaRPr lang="zh-CN" altLang="en-US"/>
        </a:p>
      </dgm:t>
    </dgm:pt>
    <dgm:pt modelId="{C37B6650-B533-43CA-ACC3-68975E143931}" type="pres">
      <dgm:prSet presAssocID="{B20FB6C8-F856-4C85-B5D0-9435450A37E0}" presName="linear" presStyleCnt="0">
        <dgm:presLayoutVars>
          <dgm:animLvl val="lvl"/>
          <dgm:resizeHandles val="exact"/>
        </dgm:presLayoutVars>
      </dgm:prSet>
      <dgm:spPr/>
    </dgm:pt>
    <dgm:pt modelId="{486B5A5A-9906-47FE-9A16-B199ABF9B334}" type="pres">
      <dgm:prSet presAssocID="{E2ED6AB0-1E47-42B8-ADDA-FF3CF08AF092}" presName="parentText" presStyleLbl="node1" presStyleIdx="0" presStyleCnt="3">
        <dgm:presLayoutVars>
          <dgm:chMax val="0"/>
          <dgm:bulletEnabled val="1"/>
        </dgm:presLayoutVars>
      </dgm:prSet>
      <dgm:spPr/>
    </dgm:pt>
    <dgm:pt modelId="{41534DFA-E21C-4EB8-B828-A956FB8BA60E}" type="pres">
      <dgm:prSet presAssocID="{E2ED6AB0-1E47-42B8-ADDA-FF3CF08AF092}" presName="childText" presStyleLbl="revTx" presStyleIdx="0" presStyleCnt="3">
        <dgm:presLayoutVars>
          <dgm:bulletEnabled val="1"/>
        </dgm:presLayoutVars>
      </dgm:prSet>
      <dgm:spPr/>
    </dgm:pt>
    <dgm:pt modelId="{9017EE59-5B4C-4718-950F-4A2CFA897E26}" type="pres">
      <dgm:prSet presAssocID="{94FF4A35-1FE3-4616-AECF-6E3D981DED5E}" presName="parentText" presStyleLbl="node1" presStyleIdx="1" presStyleCnt="3">
        <dgm:presLayoutVars>
          <dgm:chMax val="0"/>
          <dgm:bulletEnabled val="1"/>
        </dgm:presLayoutVars>
      </dgm:prSet>
      <dgm:spPr/>
    </dgm:pt>
    <dgm:pt modelId="{D6AED85C-375C-4393-9CEF-A0B8DCAA34DD}" type="pres">
      <dgm:prSet presAssocID="{94FF4A35-1FE3-4616-AECF-6E3D981DED5E}" presName="childText" presStyleLbl="revTx" presStyleIdx="1" presStyleCnt="3">
        <dgm:presLayoutVars>
          <dgm:bulletEnabled val="1"/>
        </dgm:presLayoutVars>
      </dgm:prSet>
      <dgm:spPr/>
    </dgm:pt>
    <dgm:pt modelId="{0D5230B1-125C-4E09-B026-87E34C62121C}" type="pres">
      <dgm:prSet presAssocID="{CD12CFA6-6C6D-443C-9C6D-3075E22D6508}" presName="parentText" presStyleLbl="node1" presStyleIdx="2" presStyleCnt="3">
        <dgm:presLayoutVars>
          <dgm:chMax val="0"/>
          <dgm:bulletEnabled val="1"/>
        </dgm:presLayoutVars>
      </dgm:prSet>
      <dgm:spPr/>
    </dgm:pt>
    <dgm:pt modelId="{3E62D272-367A-43B8-B29C-D794F3D5D9BE}" type="pres">
      <dgm:prSet presAssocID="{CD12CFA6-6C6D-443C-9C6D-3075E22D6508}" presName="childText" presStyleLbl="revTx" presStyleIdx="2" presStyleCnt="3">
        <dgm:presLayoutVars>
          <dgm:bulletEnabled val="1"/>
        </dgm:presLayoutVars>
      </dgm:prSet>
      <dgm:spPr/>
    </dgm:pt>
  </dgm:ptLst>
  <dgm:cxnLst>
    <dgm:cxn modelId="{73920A01-3824-40E2-A536-AF2E00DEE478}" srcId="{CD12CFA6-6C6D-443C-9C6D-3075E22D6508}" destId="{ACFC0839-2DB3-4ADA-BC8D-98889851A47D}" srcOrd="0" destOrd="0" parTransId="{7CE2DE93-4E01-48D3-A228-FE46490A09C1}" sibTransId="{45BAD940-5FD6-41B6-8FCC-41C1CF26261E}"/>
    <dgm:cxn modelId="{67ABA213-1DA9-438E-B03B-76DFFFDBE318}" srcId="{B20FB6C8-F856-4C85-B5D0-9435450A37E0}" destId="{94FF4A35-1FE3-4616-AECF-6E3D981DED5E}" srcOrd="1" destOrd="0" parTransId="{90B86DCE-96DA-40B0-B979-E593F02CFDE7}" sibTransId="{A0C6901C-8084-4ABE-9704-ECD50E640C5C}"/>
    <dgm:cxn modelId="{96947E1D-1601-42EF-AEA8-D35AC09BD52A}" type="presOf" srcId="{CD12CFA6-6C6D-443C-9C6D-3075E22D6508}" destId="{0D5230B1-125C-4E09-B026-87E34C62121C}" srcOrd="0" destOrd="0" presId="urn:microsoft.com/office/officeart/2005/8/layout/vList2#2"/>
    <dgm:cxn modelId="{6BD20162-2611-46CA-A7FA-D0D453627755}" srcId="{94FF4A35-1FE3-4616-AECF-6E3D981DED5E}" destId="{6B5CE339-C0DE-456D-88E2-E5EBE7CE7649}" srcOrd="0" destOrd="0" parTransId="{10AAD23D-F64E-44FF-B87B-CDDFB2A8455B}" sibTransId="{91B3EAE5-6D2C-44E1-A494-0845FA5A6F6C}"/>
    <dgm:cxn modelId="{9A262C66-45AB-46A4-89BD-8BFC3B6E94C2}" type="presOf" srcId="{F8D11A9C-E2AD-499E-A13F-F4738B081B43}" destId="{41534DFA-E21C-4EB8-B828-A956FB8BA60E}" srcOrd="0" destOrd="0" presId="urn:microsoft.com/office/officeart/2005/8/layout/vList2#2"/>
    <dgm:cxn modelId="{9673AE46-8B9D-401F-AC13-81A812D5409D}" type="presOf" srcId="{E2ED6AB0-1E47-42B8-ADDA-FF3CF08AF092}" destId="{486B5A5A-9906-47FE-9A16-B199ABF9B334}" srcOrd="0" destOrd="0" presId="urn:microsoft.com/office/officeart/2005/8/layout/vList2#2"/>
    <dgm:cxn modelId="{E3C44F6B-FC7B-467D-8236-DB24BEA50B42}" type="presOf" srcId="{9E24F312-FD0B-45E0-BF30-1EC04A20D2E5}" destId="{3E62D272-367A-43B8-B29C-D794F3D5D9BE}" srcOrd="0" destOrd="1" presId="urn:microsoft.com/office/officeart/2005/8/layout/vList2#2"/>
    <dgm:cxn modelId="{F5F8867A-75C1-4BC7-8B8F-E1EB50E40EEB}" type="presOf" srcId="{6B5CE339-C0DE-456D-88E2-E5EBE7CE7649}" destId="{D6AED85C-375C-4393-9CEF-A0B8DCAA34DD}" srcOrd="0" destOrd="0" presId="urn:microsoft.com/office/officeart/2005/8/layout/vList2#2"/>
    <dgm:cxn modelId="{43C32A8E-8D1B-492E-B57C-3803B989A90C}" srcId="{B20FB6C8-F856-4C85-B5D0-9435450A37E0}" destId="{CD12CFA6-6C6D-443C-9C6D-3075E22D6508}" srcOrd="2" destOrd="0" parTransId="{63C6610C-291D-407A-8A0C-5DF57155B02C}" sibTransId="{484700C9-E96B-42C0-80E3-F990401605D6}"/>
    <dgm:cxn modelId="{02EB8E90-C96B-4CF3-953D-ACF742793F28}" type="presOf" srcId="{ACFC0839-2DB3-4ADA-BC8D-98889851A47D}" destId="{3E62D272-367A-43B8-B29C-D794F3D5D9BE}" srcOrd="0" destOrd="0" presId="urn:microsoft.com/office/officeart/2005/8/layout/vList2#2"/>
    <dgm:cxn modelId="{37B5ABA0-D41D-4302-8CE2-2E65F16F8D46}" srcId="{B20FB6C8-F856-4C85-B5D0-9435450A37E0}" destId="{E2ED6AB0-1E47-42B8-ADDA-FF3CF08AF092}" srcOrd="0" destOrd="0" parTransId="{1D1B9AD1-B8CF-4406-96BB-151A5A18FD86}" sibTransId="{902DB333-ECB0-401C-9712-8A5A1E3207F1}"/>
    <dgm:cxn modelId="{D07F84A7-43B4-4B12-BAE8-07D31C7A8E23}" type="presOf" srcId="{B20FB6C8-F856-4C85-B5D0-9435450A37E0}" destId="{C37B6650-B533-43CA-ACC3-68975E143931}" srcOrd="0" destOrd="0" presId="urn:microsoft.com/office/officeart/2005/8/layout/vList2#2"/>
    <dgm:cxn modelId="{48DF22A9-1CED-4581-9C0D-308DB78749BF}" srcId="{E2ED6AB0-1E47-42B8-ADDA-FF3CF08AF092}" destId="{F8D11A9C-E2AD-499E-A13F-F4738B081B43}" srcOrd="0" destOrd="0" parTransId="{F29059A0-EF55-41F9-9E76-7081D07F4972}" sibTransId="{AF21F87A-6B43-45FA-BD81-67CFE1AA3E1B}"/>
    <dgm:cxn modelId="{45220BC0-4BAE-4612-BA08-48CBEC699E05}" srcId="{CD12CFA6-6C6D-443C-9C6D-3075E22D6508}" destId="{9E24F312-FD0B-45E0-BF30-1EC04A20D2E5}" srcOrd="1" destOrd="0" parTransId="{313CD052-CEDB-4BC2-9955-19D082C906A0}" sibTransId="{4C979938-09D6-435D-A12E-E73E3522F669}"/>
    <dgm:cxn modelId="{BC5BF1EB-8AD4-41C5-8147-A2910A181000}" type="presOf" srcId="{94FF4A35-1FE3-4616-AECF-6E3D981DED5E}" destId="{9017EE59-5B4C-4718-950F-4A2CFA897E26}" srcOrd="0" destOrd="0" presId="urn:microsoft.com/office/officeart/2005/8/layout/vList2#2"/>
    <dgm:cxn modelId="{0C487061-C6C2-444C-9ADD-6813824E81B6}" type="presParOf" srcId="{C37B6650-B533-43CA-ACC3-68975E143931}" destId="{486B5A5A-9906-47FE-9A16-B199ABF9B334}" srcOrd="0" destOrd="0" presId="urn:microsoft.com/office/officeart/2005/8/layout/vList2#2"/>
    <dgm:cxn modelId="{25425B2F-4F4D-4245-94D9-C7B4A8B82E7F}" type="presParOf" srcId="{C37B6650-B533-43CA-ACC3-68975E143931}" destId="{41534DFA-E21C-4EB8-B828-A956FB8BA60E}" srcOrd="1" destOrd="0" presId="urn:microsoft.com/office/officeart/2005/8/layout/vList2#2"/>
    <dgm:cxn modelId="{9CFD2247-810B-4136-8147-E59FDAED1F99}" type="presParOf" srcId="{C37B6650-B533-43CA-ACC3-68975E143931}" destId="{9017EE59-5B4C-4718-950F-4A2CFA897E26}" srcOrd="2" destOrd="0" presId="urn:microsoft.com/office/officeart/2005/8/layout/vList2#2"/>
    <dgm:cxn modelId="{DB400B4D-87F9-4F5F-8A5E-A2E72C57F1C5}" type="presParOf" srcId="{C37B6650-B533-43CA-ACC3-68975E143931}" destId="{D6AED85C-375C-4393-9CEF-A0B8DCAA34DD}" srcOrd="3" destOrd="0" presId="urn:microsoft.com/office/officeart/2005/8/layout/vList2#2"/>
    <dgm:cxn modelId="{C54AED54-B1C5-42A0-9E25-96F9C2EAE4E5}" type="presParOf" srcId="{C37B6650-B533-43CA-ACC3-68975E143931}" destId="{0D5230B1-125C-4E09-B026-87E34C62121C}" srcOrd="4" destOrd="0" presId="urn:microsoft.com/office/officeart/2005/8/layout/vList2#2"/>
    <dgm:cxn modelId="{46177AC8-16DB-49BE-A159-CD7AB9BDE366}" type="presParOf" srcId="{C37B6650-B533-43CA-ACC3-68975E143931}" destId="{3E62D272-367A-43B8-B29C-D794F3D5D9BE}" srcOrd="5" destOrd="0" presId="urn:microsoft.com/office/officeart/2005/8/layout/vList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56DD1D-AC78-48E4-AD9B-AA1D45C5C229}" type="doc">
      <dgm:prSet loTypeId="urn:microsoft.com/office/officeart/2005/8/layout/hList7" loCatId="relationship" qsTypeId="urn:microsoft.com/office/officeart/2005/8/quickstyle/simple1" qsCatId="simple" csTypeId="urn:microsoft.com/office/officeart/2005/8/colors/colorful5" csCatId="colorful" phldr="1"/>
      <dgm:spPr/>
      <dgm:t>
        <a:bodyPr/>
        <a:lstStyle/>
        <a:p>
          <a:endParaRPr lang="zh-CN" altLang="en-US"/>
        </a:p>
      </dgm:t>
    </dgm:pt>
    <dgm:pt modelId="{0450D19E-0B34-4FCA-868C-BC12F54122DD}">
      <dgm:prSet phldrT="[文本]" custT="1"/>
      <dgm:spPr/>
      <dgm:t>
        <a:bodyPr/>
        <a:lstStyle/>
        <a:p>
          <a:r>
            <a:rPr lang="zh-CN" altLang="en-US" sz="1800" dirty="0"/>
            <a:t>股票投资</a:t>
          </a:r>
        </a:p>
      </dgm:t>
    </dgm:pt>
    <dgm:pt modelId="{5C2ACE4B-CBB5-4830-AFCE-A825145E58A3}" type="parTrans" cxnId="{88B82EFE-593D-43D8-9F34-057BF26489C7}">
      <dgm:prSet/>
      <dgm:spPr/>
      <dgm:t>
        <a:bodyPr/>
        <a:lstStyle/>
        <a:p>
          <a:endParaRPr lang="zh-CN" altLang="en-US" sz="2400"/>
        </a:p>
      </dgm:t>
    </dgm:pt>
    <dgm:pt modelId="{55D3B84B-3282-4B8D-BB5C-7DEA807FCBB9}" type="sibTrans" cxnId="{88B82EFE-593D-43D8-9F34-057BF26489C7}">
      <dgm:prSet/>
      <dgm:spPr/>
      <dgm:t>
        <a:bodyPr/>
        <a:lstStyle/>
        <a:p>
          <a:endParaRPr lang="zh-CN" altLang="en-US" sz="2400"/>
        </a:p>
      </dgm:t>
    </dgm:pt>
    <dgm:pt modelId="{154C700B-431C-4003-9793-65934B40C7FC}">
      <dgm:prSet phldrT="[文本]" custT="1"/>
      <dgm:spPr/>
      <dgm:t>
        <a:bodyPr/>
        <a:lstStyle/>
        <a:p>
          <a:r>
            <a:rPr lang="zh-CN" altLang="en-US" sz="1400" dirty="0"/>
            <a:t>落实北京所股票投资（</a:t>
          </a:r>
          <a:r>
            <a:rPr lang="en-US" altLang="zh-CN" sz="1400" dirty="0"/>
            <a:t>10</a:t>
          </a:r>
          <a:r>
            <a:rPr lang="zh-CN" altLang="en-US" sz="1400" dirty="0"/>
            <a:t>月底前）</a:t>
          </a:r>
        </a:p>
      </dgm:t>
    </dgm:pt>
    <dgm:pt modelId="{343E8C8D-C9CA-49BC-8580-2E529227E423}" type="parTrans" cxnId="{2BA73B73-CAFA-43F5-A966-E211572D8D2D}">
      <dgm:prSet/>
      <dgm:spPr/>
      <dgm:t>
        <a:bodyPr/>
        <a:lstStyle/>
        <a:p>
          <a:endParaRPr lang="zh-CN" altLang="en-US" sz="2400"/>
        </a:p>
      </dgm:t>
    </dgm:pt>
    <dgm:pt modelId="{A127BB9B-85F1-433B-A164-E4D82660127F}" type="sibTrans" cxnId="{2BA73B73-CAFA-43F5-A966-E211572D8D2D}">
      <dgm:prSet/>
      <dgm:spPr/>
      <dgm:t>
        <a:bodyPr/>
        <a:lstStyle/>
        <a:p>
          <a:endParaRPr lang="zh-CN" altLang="en-US" sz="2400"/>
        </a:p>
      </dgm:t>
    </dgm:pt>
    <dgm:pt modelId="{D6138374-05BE-4CDD-BA44-DA719F491B0C}">
      <dgm:prSet phldrT="[文本]" custT="1"/>
      <dgm:spPr/>
      <dgm:t>
        <a:bodyPr/>
        <a:lstStyle/>
        <a:p>
          <a:r>
            <a:rPr lang="zh-CN" altLang="en-US" sz="1800" dirty="0"/>
            <a:t>投资策略</a:t>
          </a:r>
        </a:p>
      </dgm:t>
    </dgm:pt>
    <dgm:pt modelId="{D6084833-9932-4C21-A288-541C08A46B6C}" type="parTrans" cxnId="{29B76587-7263-481A-A957-0FFDF3C031F9}">
      <dgm:prSet/>
      <dgm:spPr/>
      <dgm:t>
        <a:bodyPr/>
        <a:lstStyle/>
        <a:p>
          <a:endParaRPr lang="zh-CN" altLang="en-US" sz="2400"/>
        </a:p>
      </dgm:t>
    </dgm:pt>
    <dgm:pt modelId="{E58B4E55-880E-42A3-9AFB-0E17EA086D20}" type="sibTrans" cxnId="{29B76587-7263-481A-A957-0FFDF3C031F9}">
      <dgm:prSet/>
      <dgm:spPr/>
      <dgm:t>
        <a:bodyPr/>
        <a:lstStyle/>
        <a:p>
          <a:endParaRPr lang="zh-CN" altLang="en-US" sz="2400"/>
        </a:p>
      </dgm:t>
    </dgm:pt>
    <dgm:pt modelId="{35533DAA-6097-4A61-BA40-208CF8269C3D}">
      <dgm:prSet phldrT="[文本]" custT="1"/>
      <dgm:spPr/>
      <dgm:t>
        <a:bodyPr/>
        <a:lstStyle/>
        <a:p>
          <a:r>
            <a:rPr lang="zh-CN" altLang="en-US" sz="1400" dirty="0"/>
            <a:t>关注行业转换，通讯、基建、券商和军工可能会有机会。如果政策面进一步放松，不排除全面牛市的可能；关注</a:t>
          </a:r>
          <a:r>
            <a:rPr lang="en-US" altLang="zh-CN" sz="1400" dirty="0"/>
            <a:t>9</a:t>
          </a:r>
          <a:r>
            <a:rPr lang="zh-CN" altLang="en-US" sz="1400" dirty="0"/>
            <a:t>月后半段的市场风险，注重风格和杠杆不要太激进。</a:t>
          </a:r>
        </a:p>
      </dgm:t>
    </dgm:pt>
    <dgm:pt modelId="{7D368F77-9C60-42AE-9DAF-0910ED634324}" type="parTrans" cxnId="{5BDE8C5A-F262-4F34-B128-4DF0651CA6DE}">
      <dgm:prSet/>
      <dgm:spPr/>
      <dgm:t>
        <a:bodyPr/>
        <a:lstStyle/>
        <a:p>
          <a:endParaRPr lang="zh-CN" altLang="en-US" sz="2400"/>
        </a:p>
      </dgm:t>
    </dgm:pt>
    <dgm:pt modelId="{7955D92B-D0EB-42CC-AF1C-AEA390B6EE3C}" type="sibTrans" cxnId="{5BDE8C5A-F262-4F34-B128-4DF0651CA6DE}">
      <dgm:prSet/>
      <dgm:spPr/>
      <dgm:t>
        <a:bodyPr/>
        <a:lstStyle/>
        <a:p>
          <a:endParaRPr lang="zh-CN" altLang="en-US" sz="2400"/>
        </a:p>
      </dgm:t>
    </dgm:pt>
    <dgm:pt modelId="{44285355-9631-4550-960D-22B2FEFB597D}">
      <dgm:prSet phldrT="[文本]" custT="1"/>
      <dgm:spPr/>
      <dgm:t>
        <a:bodyPr/>
        <a:lstStyle/>
        <a:p>
          <a:r>
            <a:rPr lang="zh-CN" altLang="en-US" sz="1800" dirty="0"/>
            <a:t>体系建设</a:t>
          </a:r>
        </a:p>
      </dgm:t>
    </dgm:pt>
    <dgm:pt modelId="{625008FC-AB19-4020-B45F-A148B2D17441}" type="parTrans" cxnId="{7F59056B-60C2-44CB-9556-E79CC72251BD}">
      <dgm:prSet/>
      <dgm:spPr/>
      <dgm:t>
        <a:bodyPr/>
        <a:lstStyle/>
        <a:p>
          <a:endParaRPr lang="zh-CN" altLang="en-US" sz="2400"/>
        </a:p>
      </dgm:t>
    </dgm:pt>
    <dgm:pt modelId="{0800B9BC-EDBC-46B3-97EB-DDB5E4E2EF7B}" type="sibTrans" cxnId="{7F59056B-60C2-44CB-9556-E79CC72251BD}">
      <dgm:prSet/>
      <dgm:spPr/>
      <dgm:t>
        <a:bodyPr/>
        <a:lstStyle/>
        <a:p>
          <a:endParaRPr lang="zh-CN" altLang="en-US" sz="2400"/>
        </a:p>
      </dgm:t>
    </dgm:pt>
    <dgm:pt modelId="{6CB55B4C-33DE-4E9E-9E54-53C070D718DD}">
      <dgm:prSet phldrT="[文本]" custT="1"/>
      <dgm:spPr/>
      <dgm:t>
        <a:bodyPr/>
        <a:lstStyle/>
        <a:p>
          <a:r>
            <a:rPr lang="zh-CN" altLang="en-US" sz="1400" dirty="0"/>
            <a:t>推动</a:t>
          </a:r>
          <a:r>
            <a:rPr lang="en-US" altLang="zh-CN" sz="1400" dirty="0"/>
            <a:t>9</a:t>
          </a:r>
          <a:r>
            <a:rPr lang="zh-CN" altLang="en-US" sz="1400" dirty="0"/>
            <a:t>月底前落地</a:t>
          </a:r>
          <a:r>
            <a:rPr lang="en-US" altLang="zh-CN" sz="1400" dirty="0"/>
            <a:t>MEANS</a:t>
          </a:r>
          <a:r>
            <a:rPr lang="zh-CN" altLang="en-US" sz="1400" dirty="0"/>
            <a:t>框架的初版。</a:t>
          </a:r>
        </a:p>
      </dgm:t>
    </dgm:pt>
    <dgm:pt modelId="{8638B0E9-AF6E-494F-B763-E1BA8F0247E5}" type="parTrans" cxnId="{6BFC4A8B-5B2D-49C6-82A4-18CE7CA32D26}">
      <dgm:prSet/>
      <dgm:spPr/>
      <dgm:t>
        <a:bodyPr/>
        <a:lstStyle/>
        <a:p>
          <a:endParaRPr lang="zh-CN" altLang="en-US" sz="2400"/>
        </a:p>
      </dgm:t>
    </dgm:pt>
    <dgm:pt modelId="{74F8A8B2-C0AC-4EF2-85C0-BBBFC154CB42}" type="sibTrans" cxnId="{6BFC4A8B-5B2D-49C6-82A4-18CE7CA32D26}">
      <dgm:prSet/>
      <dgm:spPr/>
      <dgm:t>
        <a:bodyPr/>
        <a:lstStyle/>
        <a:p>
          <a:endParaRPr lang="zh-CN" altLang="en-US" sz="2400"/>
        </a:p>
      </dgm:t>
    </dgm:pt>
    <dgm:pt modelId="{279FB6FF-C90A-4B77-96EF-5E23F58C1111}">
      <dgm:prSet phldrT="[文本]" custT="1"/>
      <dgm:spPr/>
      <dgm:t>
        <a:bodyPr/>
        <a:lstStyle/>
        <a:p>
          <a:r>
            <a:rPr lang="zh-CN" altLang="en-US" sz="1800" dirty="0"/>
            <a:t>资本市场</a:t>
          </a:r>
        </a:p>
      </dgm:t>
    </dgm:pt>
    <dgm:pt modelId="{4998E208-D499-4D02-94A2-021C3EF1662A}" type="parTrans" cxnId="{566EF5C6-67DA-450C-A312-D0A1E2C3ABA2}">
      <dgm:prSet/>
      <dgm:spPr/>
      <dgm:t>
        <a:bodyPr/>
        <a:lstStyle/>
        <a:p>
          <a:endParaRPr lang="zh-CN" altLang="en-US" sz="2400"/>
        </a:p>
      </dgm:t>
    </dgm:pt>
    <dgm:pt modelId="{F934D288-5759-4A11-A19D-D6F2009F1D3C}" type="sibTrans" cxnId="{566EF5C6-67DA-450C-A312-D0A1E2C3ABA2}">
      <dgm:prSet/>
      <dgm:spPr/>
      <dgm:t>
        <a:bodyPr/>
        <a:lstStyle/>
        <a:p>
          <a:endParaRPr lang="zh-CN" altLang="en-US" sz="2400"/>
        </a:p>
      </dgm:t>
    </dgm:pt>
    <dgm:pt modelId="{B94A40CB-95AA-49AC-8BCC-235D8DD6006F}">
      <dgm:prSet phldrT="[文本]" custT="1"/>
      <dgm:spPr/>
      <dgm:t>
        <a:bodyPr/>
        <a:lstStyle/>
        <a:p>
          <a:r>
            <a:rPr lang="zh-CN" altLang="en-US" sz="1400" dirty="0"/>
            <a:t>线下路演珠三角和长三角地区，调研分行和当地企业，梳理业务难点和痛点。</a:t>
          </a:r>
        </a:p>
      </dgm:t>
    </dgm:pt>
    <dgm:pt modelId="{20D4C492-5CC7-43D8-8DA1-4A53C439FB64}" type="parTrans" cxnId="{ECBD0639-FD87-4A2C-8120-23ACCFF219FF}">
      <dgm:prSet/>
      <dgm:spPr/>
      <dgm:t>
        <a:bodyPr/>
        <a:lstStyle/>
        <a:p>
          <a:endParaRPr lang="zh-CN" altLang="en-US" sz="2400"/>
        </a:p>
      </dgm:t>
    </dgm:pt>
    <dgm:pt modelId="{4123B5F5-24A0-4CC2-A1F8-C503837E27D2}" type="sibTrans" cxnId="{ECBD0639-FD87-4A2C-8120-23ACCFF219FF}">
      <dgm:prSet/>
      <dgm:spPr/>
      <dgm:t>
        <a:bodyPr/>
        <a:lstStyle/>
        <a:p>
          <a:endParaRPr lang="zh-CN" altLang="en-US" sz="2400"/>
        </a:p>
      </dgm:t>
    </dgm:pt>
    <dgm:pt modelId="{30CFF870-CA9D-4D5F-803B-F5BF4C795F19}">
      <dgm:prSet phldrT="[文本]" custT="1"/>
      <dgm:spPr/>
      <dgm:t>
        <a:bodyPr/>
        <a:lstStyle/>
        <a:p>
          <a:r>
            <a:rPr lang="zh-CN" altLang="en-US" sz="1400" dirty="0"/>
            <a:t>实现通道定增股票直投（</a:t>
          </a:r>
          <a:r>
            <a:rPr lang="en-US" altLang="zh-CN" sz="1400" dirty="0"/>
            <a:t>10</a:t>
          </a:r>
          <a:r>
            <a:rPr lang="zh-CN" altLang="en-US" sz="1400" dirty="0"/>
            <a:t>月底前）</a:t>
          </a:r>
        </a:p>
      </dgm:t>
    </dgm:pt>
    <dgm:pt modelId="{A0A896A2-B8AA-4CF0-BD47-71761957DE11}" type="parTrans" cxnId="{DA6CA6FB-2A08-4BFA-A4FB-C92A3FBF50A6}">
      <dgm:prSet/>
      <dgm:spPr/>
      <dgm:t>
        <a:bodyPr/>
        <a:lstStyle/>
        <a:p>
          <a:endParaRPr lang="zh-CN" altLang="en-US" sz="2400"/>
        </a:p>
      </dgm:t>
    </dgm:pt>
    <dgm:pt modelId="{E7AF9577-BBBC-47A5-A630-7FE4170ABC34}" type="sibTrans" cxnId="{DA6CA6FB-2A08-4BFA-A4FB-C92A3FBF50A6}">
      <dgm:prSet/>
      <dgm:spPr/>
      <dgm:t>
        <a:bodyPr/>
        <a:lstStyle/>
        <a:p>
          <a:endParaRPr lang="zh-CN" altLang="en-US" sz="2400"/>
        </a:p>
      </dgm:t>
    </dgm:pt>
    <dgm:pt modelId="{5E75950D-D671-4BB0-82A4-B70B60088E8F}">
      <dgm:prSet phldrT="[文本]" custT="1"/>
      <dgm:spPr/>
      <dgm:t>
        <a:bodyPr/>
        <a:lstStyle/>
        <a:p>
          <a:r>
            <a:rPr lang="zh-CN" altLang="en-US" sz="1400" dirty="0"/>
            <a:t>研究外汇掉期下的境外投资机会。</a:t>
          </a:r>
        </a:p>
      </dgm:t>
    </dgm:pt>
    <dgm:pt modelId="{79CC3626-9B38-4D92-960E-33F99F1BEC91}" type="parTrans" cxnId="{513E8E62-E934-42D7-9889-864E6C4A4A22}">
      <dgm:prSet/>
      <dgm:spPr/>
      <dgm:t>
        <a:bodyPr/>
        <a:lstStyle/>
        <a:p>
          <a:endParaRPr lang="zh-CN" altLang="en-US" sz="2400"/>
        </a:p>
      </dgm:t>
    </dgm:pt>
    <dgm:pt modelId="{2D0A2627-D06E-409B-9B4E-710C87F46A0D}" type="sibTrans" cxnId="{513E8E62-E934-42D7-9889-864E6C4A4A22}">
      <dgm:prSet/>
      <dgm:spPr/>
      <dgm:t>
        <a:bodyPr/>
        <a:lstStyle/>
        <a:p>
          <a:endParaRPr lang="zh-CN" altLang="en-US" sz="2400"/>
        </a:p>
      </dgm:t>
    </dgm:pt>
    <dgm:pt modelId="{05B4171E-ED55-4826-8869-CBD0FCEBE297}">
      <dgm:prSet phldrT="[文本]" custT="1"/>
      <dgm:spPr/>
      <dgm:t>
        <a:bodyPr/>
        <a:lstStyle/>
        <a:p>
          <a:r>
            <a:rPr lang="en-US" altLang="zh-CN" sz="1400" dirty="0"/>
            <a:t>SMART</a:t>
          </a:r>
          <a:r>
            <a:rPr lang="zh-CN" altLang="en-US" sz="1400" dirty="0"/>
            <a:t>系统的启动。</a:t>
          </a:r>
        </a:p>
      </dgm:t>
    </dgm:pt>
    <dgm:pt modelId="{04471EBA-9E44-4AED-86C8-A09466091EAD}" type="parTrans" cxnId="{2779EEE6-74F7-4337-A92D-3FAEE0812306}">
      <dgm:prSet/>
      <dgm:spPr/>
      <dgm:t>
        <a:bodyPr/>
        <a:lstStyle/>
        <a:p>
          <a:endParaRPr lang="zh-CN" altLang="en-US" sz="2400"/>
        </a:p>
      </dgm:t>
    </dgm:pt>
    <dgm:pt modelId="{A6CD1C17-4773-4471-AC69-4E997E371CEF}" type="sibTrans" cxnId="{2779EEE6-74F7-4337-A92D-3FAEE0812306}">
      <dgm:prSet/>
      <dgm:spPr/>
      <dgm:t>
        <a:bodyPr/>
        <a:lstStyle/>
        <a:p>
          <a:endParaRPr lang="zh-CN" altLang="en-US" sz="2400"/>
        </a:p>
      </dgm:t>
    </dgm:pt>
    <dgm:pt modelId="{3D374FEA-A466-41DC-A1B5-CB0C6FD919C3}" type="pres">
      <dgm:prSet presAssocID="{4A56DD1D-AC78-48E4-AD9B-AA1D45C5C229}" presName="Name0" presStyleCnt="0">
        <dgm:presLayoutVars>
          <dgm:dir/>
          <dgm:resizeHandles val="exact"/>
        </dgm:presLayoutVars>
      </dgm:prSet>
      <dgm:spPr/>
    </dgm:pt>
    <dgm:pt modelId="{858610C7-CE4E-4E63-8A02-9C00DA4E48C0}" type="pres">
      <dgm:prSet presAssocID="{4A56DD1D-AC78-48E4-AD9B-AA1D45C5C229}" presName="fgShape" presStyleLbl="fgShp" presStyleIdx="0" presStyleCnt="1" custLinFactNeighborX="1349" custLinFactNeighborY="58071"/>
      <dgm:spPr/>
    </dgm:pt>
    <dgm:pt modelId="{49006A9D-2D4E-48B6-94EC-0754186609CF}" type="pres">
      <dgm:prSet presAssocID="{4A56DD1D-AC78-48E4-AD9B-AA1D45C5C229}" presName="linComp" presStyleCnt="0"/>
      <dgm:spPr/>
    </dgm:pt>
    <dgm:pt modelId="{0188932F-F8EC-454E-AADE-430B881DB581}" type="pres">
      <dgm:prSet presAssocID="{0450D19E-0B34-4FCA-868C-BC12F54122DD}" presName="compNode" presStyleCnt="0"/>
      <dgm:spPr/>
    </dgm:pt>
    <dgm:pt modelId="{CA907B6D-D4ED-48AC-A022-41D33896D5FE}" type="pres">
      <dgm:prSet presAssocID="{0450D19E-0B34-4FCA-868C-BC12F54122DD}" presName="bkgdShape" presStyleLbl="node1" presStyleIdx="0" presStyleCnt="4"/>
      <dgm:spPr/>
    </dgm:pt>
    <dgm:pt modelId="{25EED08D-7F09-405B-8A68-EDE4C96B2721}" type="pres">
      <dgm:prSet presAssocID="{0450D19E-0B34-4FCA-868C-BC12F54122DD}" presName="nodeTx" presStyleLbl="node1" presStyleIdx="0" presStyleCnt="4">
        <dgm:presLayoutVars>
          <dgm:bulletEnabled val="1"/>
        </dgm:presLayoutVars>
      </dgm:prSet>
      <dgm:spPr/>
    </dgm:pt>
    <dgm:pt modelId="{9BCB5AC1-BCCF-465E-AD7B-A90F3CE063F6}" type="pres">
      <dgm:prSet presAssocID="{0450D19E-0B34-4FCA-868C-BC12F54122DD}" presName="invisiNode" presStyleLbl="node1" presStyleIdx="0" presStyleCnt="4"/>
      <dgm:spPr/>
    </dgm:pt>
    <dgm:pt modelId="{1C9C05AB-C36A-4A0A-A499-46CA6FCCB996}" type="pres">
      <dgm:prSet presAssocID="{0450D19E-0B34-4FCA-868C-BC12F54122DD}" presName="imagNode" presStyleLbl="fgImgPlace1" presStyleIdx="0" presStyleCnt="4"/>
      <dgm:spPr>
        <a:blipFill rotWithShape="0">
          <a:blip xmlns:r="http://schemas.openxmlformats.org/officeDocument/2006/relationships" r:embed="rId1"/>
          <a:stretch>
            <a:fillRect/>
          </a:stretch>
        </a:blipFill>
      </dgm:spPr>
    </dgm:pt>
    <dgm:pt modelId="{13F3977F-BFF1-447A-8D55-8827BF22E566}" type="pres">
      <dgm:prSet presAssocID="{55D3B84B-3282-4B8D-BB5C-7DEA807FCBB9}" presName="sibTrans" presStyleLbl="sibTrans2D1" presStyleIdx="0" presStyleCnt="0"/>
      <dgm:spPr/>
    </dgm:pt>
    <dgm:pt modelId="{FD92F9FA-6601-4649-922E-C283104D0DCF}" type="pres">
      <dgm:prSet presAssocID="{D6138374-05BE-4CDD-BA44-DA719F491B0C}" presName="compNode" presStyleCnt="0"/>
      <dgm:spPr/>
    </dgm:pt>
    <dgm:pt modelId="{5C4CE6EB-638A-4EB6-9E5E-352E375BAAF5}" type="pres">
      <dgm:prSet presAssocID="{D6138374-05BE-4CDD-BA44-DA719F491B0C}" presName="bkgdShape" presStyleLbl="node1" presStyleIdx="1" presStyleCnt="4"/>
      <dgm:spPr/>
    </dgm:pt>
    <dgm:pt modelId="{5AA91B5F-801C-401A-8F67-4CE7CA8B65CB}" type="pres">
      <dgm:prSet presAssocID="{D6138374-05BE-4CDD-BA44-DA719F491B0C}" presName="nodeTx" presStyleLbl="node1" presStyleIdx="1" presStyleCnt="4">
        <dgm:presLayoutVars>
          <dgm:bulletEnabled val="1"/>
        </dgm:presLayoutVars>
      </dgm:prSet>
      <dgm:spPr/>
    </dgm:pt>
    <dgm:pt modelId="{75A5A8C7-2419-41C9-8DBC-B17FBE52BAC8}" type="pres">
      <dgm:prSet presAssocID="{D6138374-05BE-4CDD-BA44-DA719F491B0C}" presName="invisiNode" presStyleLbl="node1" presStyleIdx="1" presStyleCnt="4"/>
      <dgm:spPr/>
    </dgm:pt>
    <dgm:pt modelId="{A927A36A-7E41-4866-9DD3-C0766A8CC9AB}" type="pres">
      <dgm:prSet presAssocID="{D6138374-05BE-4CDD-BA44-DA719F491B0C}" presName="imagNode" presStyleLbl="fgImgPlace1" presStyleIdx="1" presStyleCnt="4"/>
      <dgm:spPr>
        <a:blipFill rotWithShape="0">
          <a:blip xmlns:r="http://schemas.openxmlformats.org/officeDocument/2006/relationships" r:embed="rId2"/>
          <a:stretch>
            <a:fillRect/>
          </a:stretch>
        </a:blipFill>
      </dgm:spPr>
    </dgm:pt>
    <dgm:pt modelId="{557F95B1-0CF2-4F7A-ACFE-3B0A4E55B1B4}" type="pres">
      <dgm:prSet presAssocID="{E58B4E55-880E-42A3-9AFB-0E17EA086D20}" presName="sibTrans" presStyleLbl="sibTrans2D1" presStyleIdx="0" presStyleCnt="0"/>
      <dgm:spPr/>
    </dgm:pt>
    <dgm:pt modelId="{7D182C3F-7EB9-49CF-AEAA-293E429B1D53}" type="pres">
      <dgm:prSet presAssocID="{44285355-9631-4550-960D-22B2FEFB597D}" presName="compNode" presStyleCnt="0"/>
      <dgm:spPr/>
    </dgm:pt>
    <dgm:pt modelId="{0B99B6AC-DEC6-4B11-B388-F02BDF19A7D6}" type="pres">
      <dgm:prSet presAssocID="{44285355-9631-4550-960D-22B2FEFB597D}" presName="bkgdShape" presStyleLbl="node1" presStyleIdx="2" presStyleCnt="4"/>
      <dgm:spPr/>
    </dgm:pt>
    <dgm:pt modelId="{5C17CDEB-1B30-4C8C-985F-79478D6CE35B}" type="pres">
      <dgm:prSet presAssocID="{44285355-9631-4550-960D-22B2FEFB597D}" presName="nodeTx" presStyleLbl="node1" presStyleIdx="2" presStyleCnt="4">
        <dgm:presLayoutVars>
          <dgm:bulletEnabled val="1"/>
        </dgm:presLayoutVars>
      </dgm:prSet>
      <dgm:spPr/>
    </dgm:pt>
    <dgm:pt modelId="{B0F6669E-9D52-45F8-8B0B-A1931D61C9DB}" type="pres">
      <dgm:prSet presAssocID="{44285355-9631-4550-960D-22B2FEFB597D}" presName="invisiNode" presStyleLbl="node1" presStyleIdx="2" presStyleCnt="4"/>
      <dgm:spPr/>
    </dgm:pt>
    <dgm:pt modelId="{3A7EB08A-B1A3-4C15-BEF9-88073F5CD654}" type="pres">
      <dgm:prSet presAssocID="{44285355-9631-4550-960D-22B2FEFB597D}" presName="imagNode" presStyleLbl="fgImgPlace1" presStyleIdx="2" presStyleCnt="4"/>
      <dgm:spPr>
        <a:blipFill rotWithShape="0">
          <a:blip xmlns:r="http://schemas.openxmlformats.org/officeDocument/2006/relationships" r:embed="rId3"/>
          <a:stretch>
            <a:fillRect/>
          </a:stretch>
        </a:blipFill>
      </dgm:spPr>
    </dgm:pt>
    <dgm:pt modelId="{3CEFBE99-A816-4AC7-AEB0-EBDE57A309B3}" type="pres">
      <dgm:prSet presAssocID="{0800B9BC-EDBC-46B3-97EB-DDB5E4E2EF7B}" presName="sibTrans" presStyleLbl="sibTrans2D1" presStyleIdx="0" presStyleCnt="0"/>
      <dgm:spPr/>
    </dgm:pt>
    <dgm:pt modelId="{F4E3FFAD-C2F5-4CDB-BBB6-FDF073F190EA}" type="pres">
      <dgm:prSet presAssocID="{279FB6FF-C90A-4B77-96EF-5E23F58C1111}" presName="compNode" presStyleCnt="0"/>
      <dgm:spPr/>
    </dgm:pt>
    <dgm:pt modelId="{B04F057E-5657-4CC4-BFB5-0CE1440B8CBE}" type="pres">
      <dgm:prSet presAssocID="{279FB6FF-C90A-4B77-96EF-5E23F58C1111}" presName="bkgdShape" presStyleLbl="node1" presStyleIdx="3" presStyleCnt="4"/>
      <dgm:spPr/>
    </dgm:pt>
    <dgm:pt modelId="{448AE7E3-7E8D-43F5-9884-B75EB91FBA60}" type="pres">
      <dgm:prSet presAssocID="{279FB6FF-C90A-4B77-96EF-5E23F58C1111}" presName="nodeTx" presStyleLbl="node1" presStyleIdx="3" presStyleCnt="4">
        <dgm:presLayoutVars>
          <dgm:bulletEnabled val="1"/>
        </dgm:presLayoutVars>
      </dgm:prSet>
      <dgm:spPr/>
    </dgm:pt>
    <dgm:pt modelId="{51AC8B16-1606-44BC-96F3-737D47FFEE8A}" type="pres">
      <dgm:prSet presAssocID="{279FB6FF-C90A-4B77-96EF-5E23F58C1111}" presName="invisiNode" presStyleLbl="node1" presStyleIdx="3" presStyleCnt="4"/>
      <dgm:spPr/>
    </dgm:pt>
    <dgm:pt modelId="{9ACDD9D5-041D-43F5-BD04-F52073252FC8}" type="pres">
      <dgm:prSet presAssocID="{279FB6FF-C90A-4B77-96EF-5E23F58C1111}" presName="imagNode" presStyleLbl="fgImgPlace1" presStyleIdx="3" presStyleCnt="4" custLinFactNeighborX="557" custLinFactNeighborY="-5571"/>
      <dgm:spPr>
        <a:blipFill rotWithShape="0">
          <a:blip xmlns:r="http://schemas.openxmlformats.org/officeDocument/2006/relationships" r:embed="rId4"/>
          <a:stretch>
            <a:fillRect/>
          </a:stretch>
        </a:blipFill>
      </dgm:spPr>
    </dgm:pt>
  </dgm:ptLst>
  <dgm:cxnLst>
    <dgm:cxn modelId="{75735804-A355-476A-AD52-B330D187F5DE}" type="presOf" srcId="{279FB6FF-C90A-4B77-96EF-5E23F58C1111}" destId="{448AE7E3-7E8D-43F5-9884-B75EB91FBA60}" srcOrd="1" destOrd="0" presId="urn:microsoft.com/office/officeart/2005/8/layout/hList7"/>
    <dgm:cxn modelId="{23A1241A-C158-4117-8054-CCED21BABCB4}" type="presOf" srcId="{44285355-9631-4550-960D-22B2FEFB597D}" destId="{0B99B6AC-DEC6-4B11-B388-F02BDF19A7D6}" srcOrd="0" destOrd="0" presId="urn:microsoft.com/office/officeart/2005/8/layout/hList7"/>
    <dgm:cxn modelId="{E6CECA26-C519-4D6B-B7C2-322E514AFEC4}" type="presOf" srcId="{30CFF870-CA9D-4D5F-803B-F5BF4C795F19}" destId="{25EED08D-7F09-405B-8A68-EDE4C96B2721}" srcOrd="1" destOrd="2" presId="urn:microsoft.com/office/officeart/2005/8/layout/hList7"/>
    <dgm:cxn modelId="{ECBD0639-FD87-4A2C-8120-23ACCFF219FF}" srcId="{279FB6FF-C90A-4B77-96EF-5E23F58C1111}" destId="{B94A40CB-95AA-49AC-8BCC-235D8DD6006F}" srcOrd="0" destOrd="0" parTransId="{20D4C492-5CC7-43D8-8DA1-4A53C439FB64}" sibTransId="{4123B5F5-24A0-4CC2-A1F8-C503837E27D2}"/>
    <dgm:cxn modelId="{9BA9F23A-3042-431A-9500-E1913DC0E47B}" type="presOf" srcId="{B94A40CB-95AA-49AC-8BCC-235D8DD6006F}" destId="{B04F057E-5657-4CC4-BFB5-0CE1440B8CBE}" srcOrd="0" destOrd="1" presId="urn:microsoft.com/office/officeart/2005/8/layout/hList7"/>
    <dgm:cxn modelId="{513E8E62-E934-42D7-9889-864E6C4A4A22}" srcId="{0450D19E-0B34-4FCA-868C-BC12F54122DD}" destId="{5E75950D-D671-4BB0-82A4-B70B60088E8F}" srcOrd="2" destOrd="0" parTransId="{79CC3626-9B38-4D92-960E-33F99F1BEC91}" sibTransId="{2D0A2627-D06E-409B-9B4E-710C87F46A0D}"/>
    <dgm:cxn modelId="{C7A07344-E522-4AEA-A32B-1FCD2E439B64}" type="presOf" srcId="{D6138374-05BE-4CDD-BA44-DA719F491B0C}" destId="{5AA91B5F-801C-401A-8F67-4CE7CA8B65CB}" srcOrd="1" destOrd="0" presId="urn:microsoft.com/office/officeart/2005/8/layout/hList7"/>
    <dgm:cxn modelId="{6779C146-2C87-41E2-B812-F30790A7E928}" type="presOf" srcId="{5E75950D-D671-4BB0-82A4-B70B60088E8F}" destId="{25EED08D-7F09-405B-8A68-EDE4C96B2721}" srcOrd="1" destOrd="3" presId="urn:microsoft.com/office/officeart/2005/8/layout/hList7"/>
    <dgm:cxn modelId="{CF61F049-4A40-4F20-B054-033AABC5A120}" type="presOf" srcId="{05B4171E-ED55-4826-8869-CBD0FCEBE297}" destId="{0B99B6AC-DEC6-4B11-B388-F02BDF19A7D6}" srcOrd="0" destOrd="2" presId="urn:microsoft.com/office/officeart/2005/8/layout/hList7"/>
    <dgm:cxn modelId="{5C1C434A-00BC-4D4C-8A66-1CCBE1C2ACCD}" type="presOf" srcId="{55D3B84B-3282-4B8D-BB5C-7DEA807FCBB9}" destId="{13F3977F-BFF1-447A-8D55-8827BF22E566}" srcOrd="0" destOrd="0" presId="urn:microsoft.com/office/officeart/2005/8/layout/hList7"/>
    <dgm:cxn modelId="{7F59056B-60C2-44CB-9556-E79CC72251BD}" srcId="{4A56DD1D-AC78-48E4-AD9B-AA1D45C5C229}" destId="{44285355-9631-4550-960D-22B2FEFB597D}" srcOrd="2" destOrd="0" parTransId="{625008FC-AB19-4020-B45F-A148B2D17441}" sibTransId="{0800B9BC-EDBC-46B3-97EB-DDB5E4E2EF7B}"/>
    <dgm:cxn modelId="{2BA73B73-CAFA-43F5-A966-E211572D8D2D}" srcId="{0450D19E-0B34-4FCA-868C-BC12F54122DD}" destId="{154C700B-431C-4003-9793-65934B40C7FC}" srcOrd="0" destOrd="0" parTransId="{343E8C8D-C9CA-49BC-8580-2E529227E423}" sibTransId="{A127BB9B-85F1-433B-A164-E4D82660127F}"/>
    <dgm:cxn modelId="{621FF978-E544-44E0-A136-B006C11EC80E}" type="presOf" srcId="{0450D19E-0B34-4FCA-868C-BC12F54122DD}" destId="{25EED08D-7F09-405B-8A68-EDE4C96B2721}" srcOrd="1" destOrd="0" presId="urn:microsoft.com/office/officeart/2005/8/layout/hList7"/>
    <dgm:cxn modelId="{5BDE8C5A-F262-4F34-B128-4DF0651CA6DE}" srcId="{D6138374-05BE-4CDD-BA44-DA719F491B0C}" destId="{35533DAA-6097-4A61-BA40-208CF8269C3D}" srcOrd="0" destOrd="0" parTransId="{7D368F77-9C60-42AE-9DAF-0910ED634324}" sibTransId="{7955D92B-D0EB-42CC-AF1C-AEA390B6EE3C}"/>
    <dgm:cxn modelId="{227C527D-B44C-488C-90EF-CF799C21AE07}" type="presOf" srcId="{5E75950D-D671-4BB0-82A4-B70B60088E8F}" destId="{CA907B6D-D4ED-48AC-A022-41D33896D5FE}" srcOrd="0" destOrd="3" presId="urn:microsoft.com/office/officeart/2005/8/layout/hList7"/>
    <dgm:cxn modelId="{321CAD7D-91D1-453C-B22C-EC42C6E26331}" type="presOf" srcId="{44285355-9631-4550-960D-22B2FEFB597D}" destId="{5C17CDEB-1B30-4C8C-985F-79478D6CE35B}" srcOrd="1" destOrd="0" presId="urn:microsoft.com/office/officeart/2005/8/layout/hList7"/>
    <dgm:cxn modelId="{AC748680-273F-4F61-BFEB-FEF41CF37900}" type="presOf" srcId="{4A56DD1D-AC78-48E4-AD9B-AA1D45C5C229}" destId="{3D374FEA-A466-41DC-A1B5-CB0C6FD919C3}" srcOrd="0" destOrd="0" presId="urn:microsoft.com/office/officeart/2005/8/layout/hList7"/>
    <dgm:cxn modelId="{87C3F586-9BCC-4E75-AB8D-27582B1A2F11}" type="presOf" srcId="{35533DAA-6097-4A61-BA40-208CF8269C3D}" destId="{5C4CE6EB-638A-4EB6-9E5E-352E375BAAF5}" srcOrd="0" destOrd="1" presId="urn:microsoft.com/office/officeart/2005/8/layout/hList7"/>
    <dgm:cxn modelId="{29B76587-7263-481A-A957-0FFDF3C031F9}" srcId="{4A56DD1D-AC78-48E4-AD9B-AA1D45C5C229}" destId="{D6138374-05BE-4CDD-BA44-DA719F491B0C}" srcOrd="1" destOrd="0" parTransId="{D6084833-9932-4C21-A288-541C08A46B6C}" sibTransId="{E58B4E55-880E-42A3-9AFB-0E17EA086D20}"/>
    <dgm:cxn modelId="{6BFC4A8B-5B2D-49C6-82A4-18CE7CA32D26}" srcId="{44285355-9631-4550-960D-22B2FEFB597D}" destId="{6CB55B4C-33DE-4E9E-9E54-53C070D718DD}" srcOrd="0" destOrd="0" parTransId="{8638B0E9-AF6E-494F-B763-E1BA8F0247E5}" sibTransId="{74F8A8B2-C0AC-4EF2-85C0-BBBFC154CB42}"/>
    <dgm:cxn modelId="{08FBB295-4FAD-4C6A-819C-04E295D466FE}" type="presOf" srcId="{E58B4E55-880E-42A3-9AFB-0E17EA086D20}" destId="{557F95B1-0CF2-4F7A-ACFE-3B0A4E55B1B4}" srcOrd="0" destOrd="0" presId="urn:microsoft.com/office/officeart/2005/8/layout/hList7"/>
    <dgm:cxn modelId="{B968679E-20E5-4497-BF7D-4A0914BA38D4}" type="presOf" srcId="{6CB55B4C-33DE-4E9E-9E54-53C070D718DD}" destId="{5C17CDEB-1B30-4C8C-985F-79478D6CE35B}" srcOrd="1" destOrd="1" presId="urn:microsoft.com/office/officeart/2005/8/layout/hList7"/>
    <dgm:cxn modelId="{81ADC3A2-6D2A-4F56-A4AF-2BC13CFF575D}" type="presOf" srcId="{B94A40CB-95AA-49AC-8BCC-235D8DD6006F}" destId="{448AE7E3-7E8D-43F5-9884-B75EB91FBA60}" srcOrd="1" destOrd="1" presId="urn:microsoft.com/office/officeart/2005/8/layout/hList7"/>
    <dgm:cxn modelId="{742DB1B7-57C4-4064-883F-A577E42893DE}" type="presOf" srcId="{30CFF870-CA9D-4D5F-803B-F5BF4C795F19}" destId="{CA907B6D-D4ED-48AC-A022-41D33896D5FE}" srcOrd="0" destOrd="2" presId="urn:microsoft.com/office/officeart/2005/8/layout/hList7"/>
    <dgm:cxn modelId="{F78786BC-EADF-4389-A8AE-9E82A5CEDEE2}" type="presOf" srcId="{35533DAA-6097-4A61-BA40-208CF8269C3D}" destId="{5AA91B5F-801C-401A-8F67-4CE7CA8B65CB}" srcOrd="1" destOrd="1" presId="urn:microsoft.com/office/officeart/2005/8/layout/hList7"/>
    <dgm:cxn modelId="{602C98C1-20BC-47AF-A66A-A9D24F86874E}" type="presOf" srcId="{154C700B-431C-4003-9793-65934B40C7FC}" destId="{CA907B6D-D4ED-48AC-A022-41D33896D5FE}" srcOrd="0" destOrd="1" presId="urn:microsoft.com/office/officeart/2005/8/layout/hList7"/>
    <dgm:cxn modelId="{24B6A2C6-BB82-41EE-BB1E-88D955415A01}" type="presOf" srcId="{279FB6FF-C90A-4B77-96EF-5E23F58C1111}" destId="{B04F057E-5657-4CC4-BFB5-0CE1440B8CBE}" srcOrd="0" destOrd="0" presId="urn:microsoft.com/office/officeart/2005/8/layout/hList7"/>
    <dgm:cxn modelId="{566EF5C6-67DA-450C-A312-D0A1E2C3ABA2}" srcId="{4A56DD1D-AC78-48E4-AD9B-AA1D45C5C229}" destId="{279FB6FF-C90A-4B77-96EF-5E23F58C1111}" srcOrd="3" destOrd="0" parTransId="{4998E208-D499-4D02-94A2-021C3EF1662A}" sibTransId="{F934D288-5759-4A11-A19D-D6F2009F1D3C}"/>
    <dgm:cxn modelId="{0CB86AD4-DDBD-4547-9C31-7ACAEA115503}" type="presOf" srcId="{6CB55B4C-33DE-4E9E-9E54-53C070D718DD}" destId="{0B99B6AC-DEC6-4B11-B388-F02BDF19A7D6}" srcOrd="0" destOrd="1" presId="urn:microsoft.com/office/officeart/2005/8/layout/hList7"/>
    <dgm:cxn modelId="{8660E6D5-22C8-4AAC-871B-C9E8D2FBC9BC}" type="presOf" srcId="{0450D19E-0B34-4FCA-868C-BC12F54122DD}" destId="{CA907B6D-D4ED-48AC-A022-41D33896D5FE}" srcOrd="0" destOrd="0" presId="urn:microsoft.com/office/officeart/2005/8/layout/hList7"/>
    <dgm:cxn modelId="{A54325DE-433B-49CE-8A71-F267319DA0B2}" type="presOf" srcId="{05B4171E-ED55-4826-8869-CBD0FCEBE297}" destId="{5C17CDEB-1B30-4C8C-985F-79478D6CE35B}" srcOrd="1" destOrd="2" presId="urn:microsoft.com/office/officeart/2005/8/layout/hList7"/>
    <dgm:cxn modelId="{B86E8CDE-C769-4AD5-B8E1-E83BDB743767}" type="presOf" srcId="{D6138374-05BE-4CDD-BA44-DA719F491B0C}" destId="{5C4CE6EB-638A-4EB6-9E5E-352E375BAAF5}" srcOrd="0" destOrd="0" presId="urn:microsoft.com/office/officeart/2005/8/layout/hList7"/>
    <dgm:cxn modelId="{F797A1DF-E1C8-4728-9E3C-C72EF02EFF3D}" type="presOf" srcId="{0800B9BC-EDBC-46B3-97EB-DDB5E4E2EF7B}" destId="{3CEFBE99-A816-4AC7-AEB0-EBDE57A309B3}" srcOrd="0" destOrd="0" presId="urn:microsoft.com/office/officeart/2005/8/layout/hList7"/>
    <dgm:cxn modelId="{94A1EDDF-ABA0-437D-B417-C183886C546D}" type="presOf" srcId="{154C700B-431C-4003-9793-65934B40C7FC}" destId="{25EED08D-7F09-405B-8A68-EDE4C96B2721}" srcOrd="1" destOrd="1" presId="urn:microsoft.com/office/officeart/2005/8/layout/hList7"/>
    <dgm:cxn modelId="{2779EEE6-74F7-4337-A92D-3FAEE0812306}" srcId="{44285355-9631-4550-960D-22B2FEFB597D}" destId="{05B4171E-ED55-4826-8869-CBD0FCEBE297}" srcOrd="1" destOrd="0" parTransId="{04471EBA-9E44-4AED-86C8-A09466091EAD}" sibTransId="{A6CD1C17-4773-4471-AC69-4E997E371CEF}"/>
    <dgm:cxn modelId="{DA6CA6FB-2A08-4BFA-A4FB-C92A3FBF50A6}" srcId="{0450D19E-0B34-4FCA-868C-BC12F54122DD}" destId="{30CFF870-CA9D-4D5F-803B-F5BF4C795F19}" srcOrd="1" destOrd="0" parTransId="{A0A896A2-B8AA-4CF0-BD47-71761957DE11}" sibTransId="{E7AF9577-BBBC-47A5-A630-7FE4170ABC34}"/>
    <dgm:cxn modelId="{88B82EFE-593D-43D8-9F34-057BF26489C7}" srcId="{4A56DD1D-AC78-48E4-AD9B-AA1D45C5C229}" destId="{0450D19E-0B34-4FCA-868C-BC12F54122DD}" srcOrd="0" destOrd="0" parTransId="{5C2ACE4B-CBB5-4830-AFCE-A825145E58A3}" sibTransId="{55D3B84B-3282-4B8D-BB5C-7DEA807FCBB9}"/>
    <dgm:cxn modelId="{FCBD3841-6AF8-4A06-AEBF-2745D6E92B16}" type="presParOf" srcId="{3D374FEA-A466-41DC-A1B5-CB0C6FD919C3}" destId="{858610C7-CE4E-4E63-8A02-9C00DA4E48C0}" srcOrd="0" destOrd="0" presId="urn:microsoft.com/office/officeart/2005/8/layout/hList7"/>
    <dgm:cxn modelId="{0A5F6594-7C7B-45C4-95BF-E0E300975721}" type="presParOf" srcId="{3D374FEA-A466-41DC-A1B5-CB0C6FD919C3}" destId="{49006A9D-2D4E-48B6-94EC-0754186609CF}" srcOrd="1" destOrd="0" presId="urn:microsoft.com/office/officeart/2005/8/layout/hList7"/>
    <dgm:cxn modelId="{6D76900E-1177-42FC-A05D-60ACBADA71A7}" type="presParOf" srcId="{49006A9D-2D4E-48B6-94EC-0754186609CF}" destId="{0188932F-F8EC-454E-AADE-430B881DB581}" srcOrd="0" destOrd="0" presId="urn:microsoft.com/office/officeart/2005/8/layout/hList7"/>
    <dgm:cxn modelId="{0886D04B-9FA9-473B-879C-5CE68DA741D8}" type="presParOf" srcId="{0188932F-F8EC-454E-AADE-430B881DB581}" destId="{CA907B6D-D4ED-48AC-A022-41D33896D5FE}" srcOrd="0" destOrd="0" presId="urn:microsoft.com/office/officeart/2005/8/layout/hList7"/>
    <dgm:cxn modelId="{4012AA36-099D-49EC-A6DF-9DB4C837B1D3}" type="presParOf" srcId="{0188932F-F8EC-454E-AADE-430B881DB581}" destId="{25EED08D-7F09-405B-8A68-EDE4C96B2721}" srcOrd="1" destOrd="0" presId="urn:microsoft.com/office/officeart/2005/8/layout/hList7"/>
    <dgm:cxn modelId="{B8ADB022-1C4C-4E08-A5B6-427D3412AEF9}" type="presParOf" srcId="{0188932F-F8EC-454E-AADE-430B881DB581}" destId="{9BCB5AC1-BCCF-465E-AD7B-A90F3CE063F6}" srcOrd="2" destOrd="0" presId="urn:microsoft.com/office/officeart/2005/8/layout/hList7"/>
    <dgm:cxn modelId="{2DB46AEA-017A-4727-9D18-8386AECD14DF}" type="presParOf" srcId="{0188932F-F8EC-454E-AADE-430B881DB581}" destId="{1C9C05AB-C36A-4A0A-A499-46CA6FCCB996}" srcOrd="3" destOrd="0" presId="urn:microsoft.com/office/officeart/2005/8/layout/hList7"/>
    <dgm:cxn modelId="{6268083D-7E91-40F3-83D7-2B0E86D76CD0}" type="presParOf" srcId="{49006A9D-2D4E-48B6-94EC-0754186609CF}" destId="{13F3977F-BFF1-447A-8D55-8827BF22E566}" srcOrd="1" destOrd="0" presId="urn:microsoft.com/office/officeart/2005/8/layout/hList7"/>
    <dgm:cxn modelId="{6C3F72F6-5F2A-4202-9B27-439926001F40}" type="presParOf" srcId="{49006A9D-2D4E-48B6-94EC-0754186609CF}" destId="{FD92F9FA-6601-4649-922E-C283104D0DCF}" srcOrd="2" destOrd="0" presId="urn:microsoft.com/office/officeart/2005/8/layout/hList7"/>
    <dgm:cxn modelId="{4354FE13-0B25-4CEE-96E9-A96DD5B21B6D}" type="presParOf" srcId="{FD92F9FA-6601-4649-922E-C283104D0DCF}" destId="{5C4CE6EB-638A-4EB6-9E5E-352E375BAAF5}" srcOrd="0" destOrd="0" presId="urn:microsoft.com/office/officeart/2005/8/layout/hList7"/>
    <dgm:cxn modelId="{1586A20B-B057-497E-A136-A4C40ABE8F70}" type="presParOf" srcId="{FD92F9FA-6601-4649-922E-C283104D0DCF}" destId="{5AA91B5F-801C-401A-8F67-4CE7CA8B65CB}" srcOrd="1" destOrd="0" presId="urn:microsoft.com/office/officeart/2005/8/layout/hList7"/>
    <dgm:cxn modelId="{633F24C9-3BAC-46AD-9E03-ADCC2D189828}" type="presParOf" srcId="{FD92F9FA-6601-4649-922E-C283104D0DCF}" destId="{75A5A8C7-2419-41C9-8DBC-B17FBE52BAC8}" srcOrd="2" destOrd="0" presId="urn:microsoft.com/office/officeart/2005/8/layout/hList7"/>
    <dgm:cxn modelId="{19DADA9D-CAE1-4F1B-96B9-45C9C84BDCB0}" type="presParOf" srcId="{FD92F9FA-6601-4649-922E-C283104D0DCF}" destId="{A927A36A-7E41-4866-9DD3-C0766A8CC9AB}" srcOrd="3" destOrd="0" presId="urn:microsoft.com/office/officeart/2005/8/layout/hList7"/>
    <dgm:cxn modelId="{BC24BA10-57FC-4606-BDD9-2D9D1B1862BA}" type="presParOf" srcId="{49006A9D-2D4E-48B6-94EC-0754186609CF}" destId="{557F95B1-0CF2-4F7A-ACFE-3B0A4E55B1B4}" srcOrd="3" destOrd="0" presId="urn:microsoft.com/office/officeart/2005/8/layout/hList7"/>
    <dgm:cxn modelId="{A564899E-EDAD-4D82-840C-BED5E6A8464D}" type="presParOf" srcId="{49006A9D-2D4E-48B6-94EC-0754186609CF}" destId="{7D182C3F-7EB9-49CF-AEAA-293E429B1D53}" srcOrd="4" destOrd="0" presId="urn:microsoft.com/office/officeart/2005/8/layout/hList7"/>
    <dgm:cxn modelId="{92343779-6D4D-41AE-B299-3A7DEA7D40E9}" type="presParOf" srcId="{7D182C3F-7EB9-49CF-AEAA-293E429B1D53}" destId="{0B99B6AC-DEC6-4B11-B388-F02BDF19A7D6}" srcOrd="0" destOrd="0" presId="urn:microsoft.com/office/officeart/2005/8/layout/hList7"/>
    <dgm:cxn modelId="{061502EA-06DC-4DD1-BEFB-2CC6E432DE1E}" type="presParOf" srcId="{7D182C3F-7EB9-49CF-AEAA-293E429B1D53}" destId="{5C17CDEB-1B30-4C8C-985F-79478D6CE35B}" srcOrd="1" destOrd="0" presId="urn:microsoft.com/office/officeart/2005/8/layout/hList7"/>
    <dgm:cxn modelId="{C1232F5D-281D-472C-8933-F2CB21A3CF70}" type="presParOf" srcId="{7D182C3F-7EB9-49CF-AEAA-293E429B1D53}" destId="{B0F6669E-9D52-45F8-8B0B-A1931D61C9DB}" srcOrd="2" destOrd="0" presId="urn:microsoft.com/office/officeart/2005/8/layout/hList7"/>
    <dgm:cxn modelId="{923C8345-D3BB-4CFF-9024-D866F502D872}" type="presParOf" srcId="{7D182C3F-7EB9-49CF-AEAA-293E429B1D53}" destId="{3A7EB08A-B1A3-4C15-BEF9-88073F5CD654}" srcOrd="3" destOrd="0" presId="urn:microsoft.com/office/officeart/2005/8/layout/hList7"/>
    <dgm:cxn modelId="{FBE26837-23E8-450D-BAF4-5C2D03A51D33}" type="presParOf" srcId="{49006A9D-2D4E-48B6-94EC-0754186609CF}" destId="{3CEFBE99-A816-4AC7-AEB0-EBDE57A309B3}" srcOrd="5" destOrd="0" presId="urn:microsoft.com/office/officeart/2005/8/layout/hList7"/>
    <dgm:cxn modelId="{CC132DE0-D7A5-4104-956C-2518541FBCFB}" type="presParOf" srcId="{49006A9D-2D4E-48B6-94EC-0754186609CF}" destId="{F4E3FFAD-C2F5-4CDB-BBB6-FDF073F190EA}" srcOrd="6" destOrd="0" presId="urn:microsoft.com/office/officeart/2005/8/layout/hList7"/>
    <dgm:cxn modelId="{19B90BE7-AA7A-4780-A8B9-A11732419AEE}" type="presParOf" srcId="{F4E3FFAD-C2F5-4CDB-BBB6-FDF073F190EA}" destId="{B04F057E-5657-4CC4-BFB5-0CE1440B8CBE}" srcOrd="0" destOrd="0" presId="urn:microsoft.com/office/officeart/2005/8/layout/hList7"/>
    <dgm:cxn modelId="{4072E3B8-6A40-4294-86F8-335273ED402A}" type="presParOf" srcId="{F4E3FFAD-C2F5-4CDB-BBB6-FDF073F190EA}" destId="{448AE7E3-7E8D-43F5-9884-B75EB91FBA60}" srcOrd="1" destOrd="0" presId="urn:microsoft.com/office/officeart/2005/8/layout/hList7"/>
    <dgm:cxn modelId="{F72D0DAD-5909-484D-A538-B22C67C4F18F}" type="presParOf" srcId="{F4E3FFAD-C2F5-4CDB-BBB6-FDF073F190EA}" destId="{51AC8B16-1606-44BC-96F3-737D47FFEE8A}" srcOrd="2" destOrd="0" presId="urn:microsoft.com/office/officeart/2005/8/layout/hList7"/>
    <dgm:cxn modelId="{1D6FC261-7B7A-40AE-B2EA-0064009A71A0}" type="presParOf" srcId="{F4E3FFAD-C2F5-4CDB-BBB6-FDF073F190EA}" destId="{9ACDD9D5-041D-43F5-BD04-F52073252FC8}"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60AD4-F6A3-45AC-85B6-4D61661888BC}">
      <dsp:nvSpPr>
        <dsp:cNvPr id="0" name=""/>
        <dsp:cNvSpPr/>
      </dsp:nvSpPr>
      <dsp:spPr>
        <a:xfrm>
          <a:off x="0" y="0"/>
          <a:ext cx="10771573" cy="229939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889000">
            <a:lnSpc>
              <a:spcPct val="100000"/>
            </a:lnSpc>
            <a:spcBef>
              <a:spcPct val="0"/>
            </a:spcBef>
            <a:spcAft>
              <a:spcPct val="35000"/>
            </a:spcAft>
            <a:buNone/>
          </a:pPr>
          <a:r>
            <a:rPr lang="zh-CN" altLang="en-US" sz="2000" kern="1200" dirty="0"/>
            <a:t>存量资产的压降</a:t>
          </a:r>
        </a:p>
        <a:p>
          <a:pPr marL="114300" lvl="1" indent="-114300" algn="l" defTabSz="533400">
            <a:lnSpc>
              <a:spcPct val="90000"/>
            </a:lnSpc>
            <a:spcBef>
              <a:spcPct val="0"/>
            </a:spcBef>
            <a:spcAft>
              <a:spcPct val="15000"/>
            </a:spcAft>
            <a:buChar char="•"/>
          </a:pP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截止</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8</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月</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31</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日，股票部存量资产余额</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82</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亿，较三季度压降目标多压降</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63</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亿。资产均能在年内完成压降。</a:t>
          </a:r>
        </a:p>
        <a:p>
          <a:pPr marL="114300" lvl="1" indent="-114300" algn="l" defTabSz="533400">
            <a:lnSpc>
              <a:spcPct val="90000"/>
            </a:lnSpc>
            <a:spcBef>
              <a:spcPct val="0"/>
            </a:spcBef>
            <a:spcAft>
              <a:spcPct val="15000"/>
            </a:spcAft>
            <a:buChar char="•"/>
          </a:pP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中国能源建设签署海外大单并业绩预增，成交量显著增加，长期看涨，我部在</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8</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月处置了一部分，剩余部分在</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9</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月完成处置。目前股票已经翻倍，资产盈利。</a:t>
          </a:r>
        </a:p>
        <a:p>
          <a:pPr marL="114300" lvl="1" indent="-114300" algn="l" defTabSz="533400">
            <a:lnSpc>
              <a:spcPct val="90000"/>
            </a:lnSpc>
            <a:spcBef>
              <a:spcPct val="0"/>
            </a:spcBef>
            <a:spcAft>
              <a:spcPct val="15000"/>
            </a:spcAft>
            <a:buChar char="•"/>
          </a:pP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靖远煤电已完成三季度的处置份额，剩余一半将在四季度（</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11</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月底前）完成。目前股价超过成本价，由于历史上减持的价格低于成本，总体处置完成后预计亏损</a:t>
          </a:r>
          <a:r>
            <a:rPr lang="en-US" altLang="zh-CN" sz="1400" kern="1200" dirty="0">
              <a:solidFill>
                <a:schemeClr val="tx1"/>
              </a:solidFill>
              <a:latin typeface="微软雅黑" panose="020B0503020204020204" charset="-122"/>
              <a:ea typeface="微软雅黑" panose="020B0503020204020204" charset="-122"/>
              <a:cs typeface="宋体" panose="02010600030101010101" pitchFamily="2" charset="-122"/>
            </a:rPr>
            <a:t>10%</a:t>
          </a:r>
          <a:r>
            <a:rPr lang="zh-CN" altLang="en-US" sz="1400" kern="1200" dirty="0">
              <a:solidFill>
                <a:schemeClr val="tx1"/>
              </a:solidFill>
              <a:latin typeface="微软雅黑" panose="020B0503020204020204" charset="-122"/>
              <a:ea typeface="微软雅黑" panose="020B0503020204020204" charset="-122"/>
              <a:cs typeface="宋体" panose="02010600030101010101" pitchFamily="2" charset="-122"/>
            </a:rPr>
            <a:t>左右。</a:t>
          </a:r>
          <a:endParaRPr lang="zh-CN" altLang="en-US" sz="1200" kern="1200" dirty="0">
            <a:solidFill>
              <a:schemeClr val="tx1"/>
            </a:solidFill>
            <a:latin typeface="微软雅黑" panose="020B0503020204020204" charset="-122"/>
            <a:ea typeface="微软雅黑" panose="020B0503020204020204" charset="-122"/>
            <a:cs typeface="宋体" panose="02010600030101010101" pitchFamily="2" charset="-122"/>
          </a:endParaRPr>
        </a:p>
        <a:p>
          <a:pPr marL="114300" lvl="1" indent="-114300" algn="l" defTabSz="533400">
            <a:lnSpc>
              <a:spcPct val="90000"/>
            </a:lnSpc>
            <a:spcBef>
              <a:spcPct val="0"/>
            </a:spcBef>
            <a:spcAft>
              <a:spcPct val="15000"/>
            </a:spcAft>
            <a:buChar char="•"/>
          </a:pPr>
          <a:endParaRPr lang="zh-CN" altLang="en-US" sz="1200" kern="1200" dirty="0">
            <a:solidFill>
              <a:schemeClr val="tx1"/>
            </a:solidFill>
            <a:latin typeface="微软雅黑" panose="020B0503020204020204" charset="-122"/>
            <a:ea typeface="微软雅黑" panose="020B0503020204020204" charset="-122"/>
            <a:cs typeface="宋体" panose="02010600030101010101" pitchFamily="2" charset="-122"/>
          </a:endParaRPr>
        </a:p>
      </dsp:txBody>
      <dsp:txXfrm>
        <a:off x="2384254" y="0"/>
        <a:ext cx="8387318" cy="2299397"/>
      </dsp:txXfrm>
    </dsp:sp>
    <dsp:sp modelId="{E4BFC427-95C1-4D95-AC45-F1502B0BDFED}">
      <dsp:nvSpPr>
        <dsp:cNvPr id="0" name=""/>
        <dsp:cNvSpPr/>
      </dsp:nvSpPr>
      <dsp:spPr>
        <a:xfrm>
          <a:off x="229939" y="229939"/>
          <a:ext cx="2154314" cy="183951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C81111B-4AD1-4838-AE62-E9BBF1EE78CD}">
      <dsp:nvSpPr>
        <dsp:cNvPr id="0" name=""/>
        <dsp:cNvSpPr/>
      </dsp:nvSpPr>
      <dsp:spPr>
        <a:xfrm>
          <a:off x="0" y="2529337"/>
          <a:ext cx="10771573" cy="2299397"/>
        </a:xfrm>
        <a:prstGeom prst="roundRect">
          <a:avLst>
            <a:gd name="adj" fmla="val 1000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t" anchorCtr="0">
          <a:noAutofit/>
        </a:bodyPr>
        <a:lstStyle/>
        <a:p>
          <a:pPr marL="0" lvl="0" indent="0" algn="ctr" defTabSz="1066800">
            <a:lnSpc>
              <a:spcPct val="90000"/>
            </a:lnSpc>
            <a:spcBef>
              <a:spcPct val="0"/>
            </a:spcBef>
            <a:spcAft>
              <a:spcPct val="35000"/>
            </a:spcAft>
            <a:buNone/>
          </a:pPr>
          <a:r>
            <a:rPr lang="zh-CN" altLang="en-US" sz="2000" b="1" kern="1200" dirty="0">
              <a:solidFill>
                <a:prstClr val="white"/>
              </a:solidFill>
              <a:latin typeface="Calibri" panose="020F0502020204030204"/>
              <a:ea typeface="宋体" panose="02010600030101010101" pitchFamily="2" charset="-122"/>
              <a:cs typeface="+mn-cs"/>
            </a:rPr>
            <a:t>问题资产的处置</a:t>
          </a:r>
        </a:p>
        <a:p>
          <a:pPr marL="285750" lvl="1" indent="-285750" algn="l" defTabSz="533400">
            <a:lnSpc>
              <a:spcPct val="90000"/>
            </a:lnSpc>
            <a:spcBef>
              <a:spcPct val="0"/>
            </a:spcBef>
            <a:spcAft>
              <a:spcPct val="15000"/>
            </a:spcAft>
            <a:buChar char="•"/>
          </a:pPr>
          <a:endParaRPr sz="6500" kern="1200" dirty="0"/>
        </a:p>
      </dsp:txBody>
      <dsp:txXfrm>
        <a:off x="2384254" y="2529337"/>
        <a:ext cx="8387318" cy="2299397"/>
      </dsp:txXfrm>
    </dsp:sp>
    <dsp:sp modelId="{80BCB5C5-3963-4FF0-A7E8-F5590169A347}">
      <dsp:nvSpPr>
        <dsp:cNvPr id="0" name=""/>
        <dsp:cNvSpPr/>
      </dsp:nvSpPr>
      <dsp:spPr>
        <a:xfrm>
          <a:off x="229939" y="2759277"/>
          <a:ext cx="2154314" cy="183951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t="-7000" b="-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D5453-A1B9-45BF-A271-7FFF7DBDA647}">
      <dsp:nvSpPr>
        <dsp:cNvPr id="0" name=""/>
        <dsp:cNvSpPr/>
      </dsp:nvSpPr>
      <dsp:spPr>
        <a:xfrm>
          <a:off x="0" y="150262"/>
          <a:ext cx="10277475" cy="11655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7646" tIns="208280" rIns="79764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a:latin typeface="微软雅黑" panose="020B0503020204020204" charset="-122"/>
              <a:ea typeface="微软雅黑" panose="020B0503020204020204" charset="-122"/>
              <a:cs typeface="宋体" panose="02010600030101010101" pitchFamily="2" charset="-122"/>
            </a:rPr>
            <a:t>本月</a:t>
          </a:r>
          <a:r>
            <a:rPr lang="zh-CN" altLang="en-US" sz="1400" kern="1200" dirty="0">
              <a:latin typeface="微软雅黑" panose="020B0503020204020204" charset="-122"/>
              <a:ea typeface="微软雅黑" panose="020B0503020204020204" charset="-122"/>
              <a:cs typeface="宋体" panose="02010600030101010101" pitchFamily="2" charset="-122"/>
            </a:rPr>
            <a:t>新发两只产品（橙增盈稳健</a:t>
          </a:r>
          <a:r>
            <a:rPr lang="en-US" altLang="zh-CN" sz="1400" kern="1200" dirty="0">
              <a:latin typeface="微软雅黑" panose="020B0503020204020204" charset="-122"/>
              <a:ea typeface="微软雅黑" panose="020B0503020204020204" charset="-122"/>
              <a:cs typeface="宋体" panose="02010600030101010101" pitchFamily="2" charset="-122"/>
            </a:rPr>
            <a:t>3</a:t>
          </a:r>
          <a:r>
            <a:rPr lang="zh-CN" altLang="en-US" sz="1400" kern="1200" dirty="0">
              <a:latin typeface="微软雅黑" panose="020B0503020204020204" charset="-122"/>
              <a:ea typeface="微软雅黑" panose="020B0503020204020204" charset="-122"/>
              <a:cs typeface="宋体" panose="02010600030101010101" pitchFamily="2" charset="-122"/>
            </a:rPr>
            <a:t>号和青睿盈</a:t>
          </a:r>
          <a:r>
            <a:rPr lang="en-US" altLang="zh-CN" sz="1400" kern="1200" dirty="0">
              <a:latin typeface="微软雅黑" panose="020B0503020204020204" charset="-122"/>
              <a:ea typeface="微软雅黑" panose="020B0503020204020204" charset="-122"/>
              <a:cs typeface="宋体" panose="02010600030101010101" pitchFamily="2" charset="-122"/>
            </a:rPr>
            <a:t>4</a:t>
          </a:r>
          <a:r>
            <a:rPr lang="zh-CN" altLang="en-US" sz="1400" kern="1200" dirty="0">
              <a:latin typeface="微软雅黑" panose="020B0503020204020204" charset="-122"/>
              <a:ea typeface="微软雅黑" panose="020B0503020204020204" charset="-122"/>
              <a:cs typeface="宋体" panose="02010600030101010101" pitchFamily="2" charset="-122"/>
            </a:rPr>
            <a:t>号），另外存量产品中，增盈绝对收益和量化</a:t>
          </a:r>
          <a:r>
            <a:rPr lang="en-US" altLang="zh-CN" sz="1400" kern="1200" dirty="0">
              <a:latin typeface="微软雅黑" panose="020B0503020204020204" charset="-122"/>
              <a:ea typeface="微软雅黑" panose="020B0503020204020204" charset="-122"/>
              <a:cs typeface="宋体" panose="02010600030101010101" pitchFamily="2" charset="-122"/>
            </a:rPr>
            <a:t>1</a:t>
          </a:r>
          <a:r>
            <a:rPr lang="zh-CN" altLang="en-US" sz="1400" kern="1200" dirty="0">
              <a:latin typeface="微软雅黑" panose="020B0503020204020204" charset="-122"/>
              <a:ea typeface="微软雅黑" panose="020B0503020204020204" charset="-122"/>
              <a:cs typeface="宋体" panose="02010600030101010101" pitchFamily="2" charset="-122"/>
            </a:rPr>
            <a:t>号规模稳步增长，分别增加</a:t>
          </a:r>
          <a:r>
            <a:rPr lang="en-US" altLang="zh-CN" sz="1400" kern="1200" dirty="0">
              <a:latin typeface="微软雅黑" panose="020B0503020204020204" charset="-122"/>
              <a:ea typeface="微软雅黑" panose="020B0503020204020204" charset="-122"/>
              <a:cs typeface="宋体" panose="02010600030101010101" pitchFamily="2" charset="-122"/>
            </a:rPr>
            <a:t>7.5</a:t>
          </a:r>
          <a:r>
            <a:rPr lang="zh-CN" altLang="en-US" sz="1400" kern="1200" dirty="0">
              <a:latin typeface="微软雅黑" panose="020B0503020204020204" charset="-122"/>
              <a:ea typeface="微软雅黑" panose="020B0503020204020204" charset="-122"/>
              <a:cs typeface="宋体" panose="02010600030101010101" pitchFamily="2" charset="-122"/>
            </a:rPr>
            <a:t>亿和</a:t>
          </a:r>
          <a:r>
            <a:rPr lang="en-US" altLang="zh-CN" sz="1400" kern="1200" dirty="0">
              <a:latin typeface="微软雅黑" panose="020B0503020204020204" charset="-122"/>
              <a:ea typeface="微软雅黑" panose="020B0503020204020204" charset="-122"/>
              <a:cs typeface="宋体" panose="02010600030101010101" pitchFamily="2" charset="-122"/>
            </a:rPr>
            <a:t>3.5</a:t>
          </a:r>
          <a:r>
            <a:rPr lang="zh-CN" altLang="en-US" sz="1400" kern="1200" dirty="0">
              <a:latin typeface="微软雅黑" panose="020B0503020204020204" charset="-122"/>
              <a:ea typeface="微软雅黑" panose="020B0503020204020204" charset="-122"/>
              <a:cs typeface="宋体" panose="02010600030101010101" pitchFamily="2" charset="-122"/>
            </a:rPr>
            <a:t>亿。另外，对年内其他产品进行积极布局，主要包括私募基金宝的改造；橙抗通胀、橙双创、橙量化</a:t>
          </a:r>
          <a:r>
            <a:rPr lang="en-US" altLang="zh-CN" sz="1400" kern="1200" dirty="0">
              <a:latin typeface="微软雅黑" panose="020B0503020204020204" charset="-122"/>
              <a:ea typeface="微软雅黑" panose="020B0503020204020204" charset="-122"/>
              <a:cs typeface="宋体" panose="02010600030101010101" pitchFamily="2" charset="-122"/>
            </a:rPr>
            <a:t>2</a:t>
          </a:r>
          <a:r>
            <a:rPr lang="zh-CN" altLang="en-US" sz="1400" kern="1200" dirty="0">
              <a:latin typeface="微软雅黑" panose="020B0503020204020204" charset="-122"/>
              <a:ea typeface="微软雅黑" panose="020B0503020204020204" charset="-122"/>
              <a:cs typeface="宋体" panose="02010600030101010101" pitchFamily="2" charset="-122"/>
            </a:rPr>
            <a:t>号、橙双碳、青资产轮动、红爆款、橙子女教育等产品。</a:t>
          </a:r>
          <a:endParaRPr lang="zh-CN" altLang="en-US" sz="1400" kern="1200" dirty="0"/>
        </a:p>
      </dsp:txBody>
      <dsp:txXfrm>
        <a:off x="0" y="150262"/>
        <a:ext cx="10277475" cy="1165500"/>
      </dsp:txXfrm>
    </dsp:sp>
    <dsp:sp modelId="{15F849EA-FA76-4EFA-9C0E-2D158B96EAF8}">
      <dsp:nvSpPr>
        <dsp:cNvPr id="0" name=""/>
        <dsp:cNvSpPr/>
      </dsp:nvSpPr>
      <dsp:spPr>
        <a:xfrm>
          <a:off x="513873" y="2662"/>
          <a:ext cx="7194232" cy="2952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1925" tIns="0" rIns="271925"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微软雅黑" panose="020B0503020204020204" charset="-122"/>
              <a:ea typeface="微软雅黑" panose="020B0503020204020204" charset="-122"/>
              <a:cs typeface="宋体" panose="02010600030101010101" pitchFamily="2" charset="-122"/>
            </a:rPr>
            <a:t>产品方面</a:t>
          </a:r>
          <a:endParaRPr lang="zh-CN" altLang="en-US" sz="1800" kern="1200" dirty="0"/>
        </a:p>
      </dsp:txBody>
      <dsp:txXfrm>
        <a:off x="528283" y="17072"/>
        <a:ext cx="7165412" cy="266380"/>
      </dsp:txXfrm>
    </dsp:sp>
    <dsp:sp modelId="{3E381B50-73FE-43D8-BD94-F6870B141DEE}">
      <dsp:nvSpPr>
        <dsp:cNvPr id="0" name=""/>
        <dsp:cNvSpPr/>
      </dsp:nvSpPr>
      <dsp:spPr>
        <a:xfrm>
          <a:off x="0" y="1517362"/>
          <a:ext cx="10277475" cy="1165500"/>
        </a:xfrm>
        <a:prstGeom prst="rect">
          <a:avLst/>
        </a:prstGeom>
        <a:solidFill>
          <a:schemeClr val="lt1">
            <a:alpha val="90000"/>
            <a:hueOff val="0"/>
            <a:satOff val="0"/>
            <a:lumOff val="0"/>
            <a:alphaOff val="0"/>
          </a:schemeClr>
        </a:solidFill>
        <a:ln w="12700" cap="flat" cmpd="sng" algn="ctr">
          <a:solidFill>
            <a:schemeClr val="accent5">
              <a:hueOff val="-2451115"/>
              <a:satOff val="-3409"/>
              <a:lumOff val="-13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7646" tIns="208280" rIns="79764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charset="-122"/>
              <a:ea typeface="微软雅黑" panose="020B0503020204020204" charset="-122"/>
              <a:cs typeface="宋体" panose="02010600030101010101" pitchFamily="2" charset="-122"/>
            </a:rPr>
            <a:t>除常规投资外，中期股票配置框架</a:t>
          </a:r>
          <a:r>
            <a:rPr lang="zh-CN" altLang="en-US" sz="1400" kern="1200" dirty="0"/>
            <a:t>（</a:t>
          </a:r>
          <a:r>
            <a:rPr lang="en-US" altLang="zh-CN" sz="1400" kern="1200" dirty="0"/>
            <a:t>MEANS</a:t>
          </a:r>
          <a:r>
            <a:rPr lang="zh-CN" altLang="en-US" sz="1400" kern="1200" dirty="0"/>
            <a:t>）</a:t>
          </a:r>
          <a:r>
            <a:rPr lang="zh-CN" altLang="en-US" sz="1400" kern="1200" dirty="0">
              <a:latin typeface="微软雅黑" panose="020B0503020204020204" charset="-122"/>
              <a:ea typeface="微软雅黑" panose="020B0503020204020204" charset="-122"/>
              <a:cs typeface="宋体" panose="02010600030101010101" pitchFamily="2" charset="-122"/>
            </a:rPr>
            <a:t>和管理人评价体系</a:t>
          </a:r>
          <a:r>
            <a:rPr lang="zh-CN" altLang="en-US" sz="1400" kern="1200" dirty="0"/>
            <a:t>（</a:t>
          </a:r>
          <a:r>
            <a:rPr lang="en-US" altLang="zh-CN" sz="1400" kern="1200" dirty="0"/>
            <a:t>SMART</a:t>
          </a:r>
          <a:r>
            <a:rPr lang="zh-CN" altLang="en-US" sz="1400" kern="1200" dirty="0"/>
            <a:t>）</a:t>
          </a:r>
          <a:r>
            <a:rPr lang="zh-CN" altLang="en-US" sz="1400" kern="1200" dirty="0">
              <a:latin typeface="微软雅黑" panose="020B0503020204020204" charset="-122"/>
              <a:ea typeface="微软雅黑" panose="020B0503020204020204" charset="-122"/>
              <a:cs typeface="宋体" panose="02010600030101010101" pitchFamily="2" charset="-122"/>
            </a:rPr>
            <a:t>有序推动中，预计</a:t>
          </a:r>
          <a:r>
            <a:rPr lang="en-US" altLang="zh-CN" sz="1400" kern="1200" dirty="0">
              <a:latin typeface="微软雅黑" panose="020B0503020204020204" charset="-122"/>
              <a:ea typeface="微软雅黑" panose="020B0503020204020204" charset="-122"/>
              <a:cs typeface="宋体" panose="02010600030101010101" pitchFamily="2" charset="-122"/>
            </a:rPr>
            <a:t>9</a:t>
          </a:r>
          <a:r>
            <a:rPr lang="zh-CN" altLang="en-US" sz="1400" kern="1200" dirty="0">
              <a:latin typeface="微软雅黑" panose="020B0503020204020204" charset="-122"/>
              <a:ea typeface="微软雅黑" panose="020B0503020204020204" charset="-122"/>
              <a:cs typeface="宋体" panose="02010600030101010101" pitchFamily="2" charset="-122"/>
            </a:rPr>
            <a:t>月初步落地。量化策略研发稳步推动，本月完成期货跨期套利策略和港股优先股策略的研发，力争在</a:t>
          </a:r>
          <a:r>
            <a:rPr lang="en-US" altLang="zh-CN" sz="1400" kern="1200" dirty="0">
              <a:latin typeface="微软雅黑" panose="020B0503020204020204" charset="-122"/>
              <a:ea typeface="微软雅黑" panose="020B0503020204020204" charset="-122"/>
              <a:cs typeface="宋体" panose="02010600030101010101" pitchFamily="2" charset="-122"/>
            </a:rPr>
            <a:t>9</a:t>
          </a:r>
          <a:r>
            <a:rPr lang="zh-CN" altLang="en-US" sz="1400" kern="1200" dirty="0">
              <a:latin typeface="微软雅黑" panose="020B0503020204020204" charset="-122"/>
              <a:ea typeface="微软雅黑" panose="020B0503020204020204" charset="-122"/>
              <a:cs typeface="宋体" panose="02010600030101010101" pitchFamily="2" charset="-122"/>
            </a:rPr>
            <a:t>月落地。北京所股票直投正在研判，另有定增直投业务、指数增强、宏观对冲等策略正在研发，预计在年内陆续落地。</a:t>
          </a:r>
          <a:endParaRPr lang="en-US" altLang="zh-CN" sz="1400" kern="1200" dirty="0">
            <a:latin typeface="微软雅黑" panose="020B0503020204020204" charset="-122"/>
            <a:ea typeface="微软雅黑" panose="020B0503020204020204" charset="-122"/>
            <a:cs typeface="宋体" panose="02010600030101010101" pitchFamily="2" charset="-122"/>
          </a:endParaRPr>
        </a:p>
      </dsp:txBody>
      <dsp:txXfrm>
        <a:off x="0" y="1517362"/>
        <a:ext cx="10277475" cy="1165500"/>
      </dsp:txXfrm>
    </dsp:sp>
    <dsp:sp modelId="{C9143A16-08F1-459A-8DA9-64E9C951C7EE}">
      <dsp:nvSpPr>
        <dsp:cNvPr id="0" name=""/>
        <dsp:cNvSpPr/>
      </dsp:nvSpPr>
      <dsp:spPr>
        <a:xfrm>
          <a:off x="513873" y="1369762"/>
          <a:ext cx="7194232" cy="295200"/>
        </a:xfrm>
        <a:prstGeom prst="roundRect">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1925" tIns="0" rIns="271925"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微软雅黑" panose="020B0503020204020204" charset="-122"/>
              <a:ea typeface="微软雅黑" panose="020B0503020204020204" charset="-122"/>
              <a:cs typeface="宋体" panose="02010600030101010101" pitchFamily="2" charset="-122"/>
            </a:rPr>
            <a:t>投研方面</a:t>
          </a:r>
          <a:endParaRPr lang="en-US" altLang="zh-CN" sz="1800" kern="1200" dirty="0">
            <a:latin typeface="微软雅黑" panose="020B0503020204020204" charset="-122"/>
            <a:ea typeface="微软雅黑" panose="020B0503020204020204" charset="-122"/>
            <a:cs typeface="宋体" panose="02010600030101010101" pitchFamily="2" charset="-122"/>
          </a:endParaRPr>
        </a:p>
      </dsp:txBody>
      <dsp:txXfrm>
        <a:off x="528283" y="1384172"/>
        <a:ext cx="7165412" cy="266380"/>
      </dsp:txXfrm>
    </dsp:sp>
    <dsp:sp modelId="{6800E83C-25B5-4112-917D-EC764B5E66EC}">
      <dsp:nvSpPr>
        <dsp:cNvPr id="0" name=""/>
        <dsp:cNvSpPr/>
      </dsp:nvSpPr>
      <dsp:spPr>
        <a:xfrm>
          <a:off x="0" y="2884462"/>
          <a:ext cx="10277475" cy="1165500"/>
        </a:xfrm>
        <a:prstGeom prst="rect">
          <a:avLst/>
        </a:prstGeom>
        <a:solidFill>
          <a:schemeClr val="lt1">
            <a:alpha val="90000"/>
            <a:hueOff val="0"/>
            <a:satOff val="0"/>
            <a:lumOff val="0"/>
            <a:alphaOff val="0"/>
          </a:schemeClr>
        </a:solidFill>
        <a:ln w="12700" cap="flat" cmpd="sng" algn="ctr">
          <a:solidFill>
            <a:schemeClr val="accent5">
              <a:hueOff val="-4902230"/>
              <a:satOff val="-6819"/>
              <a:lumOff val="-26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7646" tIns="208280" rIns="79764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a:latin typeface="微软雅黑" panose="020B0503020204020204" charset="-122"/>
              <a:ea typeface="微软雅黑" panose="020B0503020204020204" charset="-122"/>
              <a:cs typeface="宋体" panose="02010600030101010101" pitchFamily="2" charset="-122"/>
            </a:rPr>
            <a:t>按照</a:t>
          </a:r>
          <a:r>
            <a:rPr lang="zh-CN" altLang="en-US" sz="1400" kern="1200" dirty="0">
              <a:latin typeface="微软雅黑" panose="020B0503020204020204" charset="-122"/>
              <a:ea typeface="微软雅黑" panose="020B0503020204020204" charset="-122"/>
              <a:cs typeface="宋体" panose="02010600030101010101" pitchFamily="2" charset="-122"/>
            </a:rPr>
            <a:t>此前的投资计划，稳步加仓，主要以股票直投、股指期货和行业基金为主。目前，混合产品的股票多头仓位在</a:t>
          </a:r>
          <a:r>
            <a:rPr lang="en-US" altLang="zh-CN" sz="1400" kern="1200" dirty="0">
              <a:latin typeface="微软雅黑" panose="020B0503020204020204" charset="-122"/>
              <a:ea typeface="微软雅黑" panose="020B0503020204020204" charset="-122"/>
              <a:cs typeface="宋体" panose="02010600030101010101" pitchFamily="2" charset="-122"/>
            </a:rPr>
            <a:t>10.5%</a:t>
          </a:r>
          <a:r>
            <a:rPr lang="zh-CN" altLang="en-US" sz="1400" kern="1200" dirty="0">
              <a:latin typeface="微软雅黑" panose="020B0503020204020204" charset="-122"/>
              <a:ea typeface="微软雅黑" panose="020B0503020204020204" charset="-122"/>
              <a:cs typeface="宋体" panose="02010600030101010101" pitchFamily="2" charset="-122"/>
            </a:rPr>
            <a:t>左右。至</a:t>
          </a:r>
          <a:r>
            <a:rPr lang="en-US" altLang="zh-CN" sz="1400" kern="1200" dirty="0">
              <a:latin typeface="微软雅黑" panose="020B0503020204020204" charset="-122"/>
              <a:ea typeface="微软雅黑" panose="020B0503020204020204" charset="-122"/>
              <a:cs typeface="宋体" panose="02010600030101010101" pitchFamily="2" charset="-122"/>
            </a:rPr>
            <a:t>9</a:t>
          </a:r>
          <a:r>
            <a:rPr lang="zh-CN" altLang="en-US" sz="1400" kern="1200" dirty="0">
              <a:latin typeface="微软雅黑" panose="020B0503020204020204" charset="-122"/>
              <a:ea typeface="微软雅黑" panose="020B0503020204020204" charset="-122"/>
              <a:cs typeface="宋体" panose="02010600030101010101" pitchFamily="2" charset="-122"/>
            </a:rPr>
            <a:t>月底将陆续加仓股票多头仓位至</a:t>
          </a:r>
          <a:r>
            <a:rPr lang="en-US" altLang="zh-CN" sz="1400" kern="1200" dirty="0">
              <a:latin typeface="微软雅黑" panose="020B0503020204020204" charset="-122"/>
              <a:ea typeface="微软雅黑" panose="020B0503020204020204" charset="-122"/>
              <a:cs typeface="宋体" panose="02010600030101010101" pitchFamily="2" charset="-122"/>
            </a:rPr>
            <a:t>12%-14%</a:t>
          </a:r>
          <a:r>
            <a:rPr lang="zh-CN" altLang="en-US" sz="1400" kern="1200" dirty="0">
              <a:latin typeface="微软雅黑" panose="020B0503020204020204" charset="-122"/>
              <a:ea typeface="微软雅黑" panose="020B0503020204020204" charset="-122"/>
              <a:cs typeface="宋体" panose="02010600030101010101" pitchFamily="2" charset="-122"/>
            </a:rPr>
            <a:t>区间，此前预测的三季度回撤已经兑现，未来市场长期看好。若国内政策没有进一步放宽，需要提防</a:t>
          </a:r>
          <a:r>
            <a:rPr lang="en-US" altLang="zh-CN" sz="1400" kern="1200" dirty="0">
              <a:latin typeface="微软雅黑" panose="020B0503020204020204" charset="-122"/>
              <a:ea typeface="微软雅黑" panose="020B0503020204020204" charset="-122"/>
              <a:cs typeface="宋体" panose="02010600030101010101" pitchFamily="2" charset="-122"/>
            </a:rPr>
            <a:t>9</a:t>
          </a:r>
          <a:r>
            <a:rPr lang="zh-CN" altLang="en-US" sz="1400" kern="1200" dirty="0">
              <a:latin typeface="微软雅黑" panose="020B0503020204020204" charset="-122"/>
              <a:ea typeface="微软雅黑" panose="020B0503020204020204" charset="-122"/>
              <a:cs typeface="宋体" panose="02010600030101010101" pitchFamily="2" charset="-122"/>
            </a:rPr>
            <a:t>月末回踩一波的可能。</a:t>
          </a:r>
          <a:endParaRPr lang="en-US" altLang="zh-CN" sz="1400" kern="1200" dirty="0">
            <a:latin typeface="微软雅黑" panose="020B0503020204020204" charset="-122"/>
            <a:ea typeface="微软雅黑" panose="020B0503020204020204" charset="-122"/>
            <a:cs typeface="宋体" panose="02010600030101010101" pitchFamily="2" charset="-122"/>
          </a:endParaRPr>
        </a:p>
      </dsp:txBody>
      <dsp:txXfrm>
        <a:off x="0" y="2884462"/>
        <a:ext cx="10277475" cy="1165500"/>
      </dsp:txXfrm>
    </dsp:sp>
    <dsp:sp modelId="{9FB5076D-8B01-4534-8BB6-90493648167C}">
      <dsp:nvSpPr>
        <dsp:cNvPr id="0" name=""/>
        <dsp:cNvSpPr/>
      </dsp:nvSpPr>
      <dsp:spPr>
        <a:xfrm>
          <a:off x="513873" y="2736862"/>
          <a:ext cx="7194232" cy="295200"/>
        </a:xfrm>
        <a:prstGeom prst="roundRect">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1925" tIns="0" rIns="271925"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微软雅黑" panose="020B0503020204020204" charset="-122"/>
              <a:ea typeface="微软雅黑" panose="020B0503020204020204" charset="-122"/>
              <a:cs typeface="宋体" panose="02010600030101010101" pitchFamily="2" charset="-122"/>
            </a:rPr>
            <a:t>资产方面</a:t>
          </a:r>
          <a:endParaRPr lang="en-US" altLang="zh-CN" sz="1800" kern="1200" dirty="0">
            <a:latin typeface="微软雅黑" panose="020B0503020204020204" charset="-122"/>
            <a:ea typeface="微软雅黑" panose="020B0503020204020204" charset="-122"/>
            <a:cs typeface="宋体" panose="02010600030101010101" pitchFamily="2" charset="-122"/>
          </a:endParaRPr>
        </a:p>
      </dsp:txBody>
      <dsp:txXfrm>
        <a:off x="528283" y="2751272"/>
        <a:ext cx="7165412" cy="266380"/>
      </dsp:txXfrm>
    </dsp:sp>
    <dsp:sp modelId="{9AFD6FA3-BD25-4DD2-AB53-BCCC748E580D}">
      <dsp:nvSpPr>
        <dsp:cNvPr id="0" name=""/>
        <dsp:cNvSpPr/>
      </dsp:nvSpPr>
      <dsp:spPr>
        <a:xfrm>
          <a:off x="0" y="4251562"/>
          <a:ext cx="10277475" cy="1165500"/>
        </a:xfrm>
        <a:prstGeom prst="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97646" tIns="208280" rIns="797646" bIns="99568" numCol="1" spcCol="1270" anchor="t" anchorCtr="0">
          <a:noAutofit/>
        </a:bodyPr>
        <a:lstStyle/>
        <a:p>
          <a:pPr marL="114300" lvl="1" indent="-114300" algn="l" defTabSz="622300">
            <a:lnSpc>
              <a:spcPct val="90000"/>
            </a:lnSpc>
            <a:spcBef>
              <a:spcPct val="0"/>
            </a:spcBef>
            <a:spcAft>
              <a:spcPct val="15000"/>
            </a:spcAft>
            <a:buChar char="•"/>
          </a:pPr>
          <a:r>
            <a:rPr lang="zh-CN" altLang="en-US" sz="1400" kern="1200" dirty="0">
              <a:latin typeface="微软雅黑" panose="020B0503020204020204" charset="-122"/>
              <a:ea typeface="微软雅黑" panose="020B0503020204020204" charset="-122"/>
              <a:cs typeface="宋体" panose="02010600030101010101" pitchFamily="2" charset="-122"/>
            </a:rPr>
            <a:t>本月完成业务推动方案，并开展了</a:t>
          </a:r>
          <a:r>
            <a:rPr lang="en-US" altLang="zh-CN" sz="1400" kern="1200" dirty="0">
              <a:latin typeface="微软雅黑" panose="020B0503020204020204" charset="-122"/>
              <a:ea typeface="微软雅黑" panose="020B0503020204020204" charset="-122"/>
              <a:cs typeface="宋体" panose="02010600030101010101" pitchFamily="2" charset="-122"/>
            </a:rPr>
            <a:t>3</a:t>
          </a:r>
          <a:r>
            <a:rPr lang="zh-CN" altLang="en-US" sz="1400" kern="1200" dirty="0">
              <a:latin typeface="微软雅黑" panose="020B0503020204020204" charset="-122"/>
              <a:ea typeface="微软雅黑" panose="020B0503020204020204" charset="-122"/>
              <a:cs typeface="宋体" panose="02010600030101010101" pitchFamily="2" charset="-122"/>
            </a:rPr>
            <a:t>场线上路演。线上路演效果较差，拟在</a:t>
          </a:r>
          <a:r>
            <a:rPr lang="en-US" altLang="zh-CN" sz="1400" kern="1200" dirty="0">
              <a:latin typeface="微软雅黑" panose="020B0503020204020204" charset="-122"/>
              <a:ea typeface="微软雅黑" panose="020B0503020204020204" charset="-122"/>
              <a:cs typeface="宋体" panose="02010600030101010101" pitchFamily="2" charset="-122"/>
            </a:rPr>
            <a:t>9</a:t>
          </a:r>
          <a:r>
            <a:rPr lang="zh-CN" altLang="en-US" sz="1400" kern="1200" dirty="0">
              <a:latin typeface="微软雅黑" panose="020B0503020204020204" charset="-122"/>
              <a:ea typeface="微软雅黑" panose="020B0503020204020204" charset="-122"/>
              <a:cs typeface="宋体" panose="02010600030101010101" pitchFamily="2" charset="-122"/>
            </a:rPr>
            <a:t>月线下走访长三角和珠三角的</a:t>
          </a:r>
          <a:r>
            <a:rPr lang="en-US" altLang="zh-CN" sz="1400" kern="1200" dirty="0">
              <a:latin typeface="微软雅黑" panose="020B0503020204020204" charset="-122"/>
              <a:ea typeface="微软雅黑" panose="020B0503020204020204" charset="-122"/>
              <a:cs typeface="宋体" panose="02010600030101010101" pitchFamily="2" charset="-122"/>
            </a:rPr>
            <a:t>4-5</a:t>
          </a:r>
          <a:r>
            <a:rPr lang="zh-CN" altLang="en-US" sz="1400" kern="1200" dirty="0">
              <a:latin typeface="微软雅黑" panose="020B0503020204020204" charset="-122"/>
              <a:ea typeface="微软雅黑" panose="020B0503020204020204" charset="-122"/>
              <a:cs typeface="宋体" panose="02010600030101010101" pitchFamily="2" charset="-122"/>
            </a:rPr>
            <a:t>家重点分行及当地企业。</a:t>
          </a:r>
          <a:r>
            <a:rPr lang="en-US" altLang="en-US" sz="1400" kern="1200" dirty="0">
              <a:latin typeface="微软雅黑" panose="020B0503020204020204" charset="-122"/>
              <a:ea typeface="微软雅黑" panose="020B0503020204020204" charset="-122"/>
            </a:rPr>
            <a:t>8</a:t>
          </a:r>
          <a:r>
            <a:rPr lang="zh-CN" altLang="en-US" sz="1400" kern="1200" dirty="0">
              <a:latin typeface="微软雅黑" panose="020B0503020204020204" charset="-122"/>
              <a:ea typeface="微软雅黑" panose="020B0503020204020204" charset="-122"/>
            </a:rPr>
            <a:t>月份以来，审批通过项目</a:t>
          </a:r>
          <a:r>
            <a:rPr lang="en-US" altLang="en-US" sz="1400" kern="1200" dirty="0">
              <a:latin typeface="微软雅黑" panose="020B0503020204020204" charset="-122"/>
              <a:ea typeface="微软雅黑" panose="020B0503020204020204" charset="-122"/>
            </a:rPr>
            <a:t>7</a:t>
          </a:r>
          <a:r>
            <a:rPr lang="zh-CN" altLang="en-US" sz="1400" kern="1200" dirty="0">
              <a:latin typeface="微软雅黑" panose="020B0503020204020204" charset="-122"/>
              <a:ea typeface="微软雅黑" panose="020B0503020204020204" charset="-122"/>
            </a:rPr>
            <a:t>笔，总规模</a:t>
          </a:r>
          <a:r>
            <a:rPr lang="en-US" altLang="en-US" sz="1400" kern="1200" dirty="0">
              <a:latin typeface="微软雅黑" panose="020B0503020204020204" charset="-122"/>
              <a:ea typeface="微软雅黑" panose="020B0503020204020204" charset="-122"/>
            </a:rPr>
            <a:t>20.3</a:t>
          </a:r>
          <a:r>
            <a:rPr lang="zh-CN" altLang="en-US" sz="1400" kern="1200" dirty="0">
              <a:latin typeface="微软雅黑" panose="020B0503020204020204" charset="-122"/>
              <a:ea typeface="微软雅黑" panose="020B0503020204020204" charset="-122"/>
            </a:rPr>
            <a:t>亿，都在合同审核及准备发行净值型产品过程中。 目前落地可能性比较大的储备项目</a:t>
          </a:r>
          <a:r>
            <a:rPr lang="en-US" altLang="en-US" sz="1400" kern="1200" dirty="0">
              <a:latin typeface="微软雅黑" panose="020B0503020204020204" charset="-122"/>
              <a:ea typeface="微软雅黑" panose="020B0503020204020204" charset="-122"/>
            </a:rPr>
            <a:t>4</a:t>
          </a:r>
          <a:r>
            <a:rPr lang="zh-CN" altLang="en-US" sz="1400" kern="1200" dirty="0">
              <a:latin typeface="微软雅黑" panose="020B0503020204020204" charset="-122"/>
              <a:ea typeface="微软雅黑" panose="020B0503020204020204" charset="-122"/>
            </a:rPr>
            <a:t>笔，规模共</a:t>
          </a:r>
          <a:r>
            <a:rPr lang="en-US" altLang="en-US" sz="1400" kern="1200" dirty="0">
              <a:latin typeface="微软雅黑" panose="020B0503020204020204" charset="-122"/>
              <a:ea typeface="微软雅黑" panose="020B0503020204020204" charset="-122"/>
            </a:rPr>
            <a:t>12</a:t>
          </a:r>
          <a:r>
            <a:rPr lang="zh-CN" altLang="en-US" sz="1400" kern="1200" dirty="0">
              <a:latin typeface="微软雅黑" panose="020B0503020204020204" charset="-122"/>
              <a:ea typeface="微软雅黑" panose="020B0503020204020204" charset="-122"/>
            </a:rPr>
            <a:t>亿。</a:t>
          </a:r>
          <a:endParaRPr lang="en-US" altLang="zh-CN" sz="1400" kern="1200" dirty="0">
            <a:latin typeface="微软雅黑" panose="020B0503020204020204" charset="-122"/>
            <a:ea typeface="微软雅黑" panose="020B0503020204020204" charset="-122"/>
            <a:cs typeface="宋体" panose="02010600030101010101" pitchFamily="2" charset="-122"/>
          </a:endParaRPr>
        </a:p>
      </dsp:txBody>
      <dsp:txXfrm>
        <a:off x="0" y="4251562"/>
        <a:ext cx="10277475" cy="1165500"/>
      </dsp:txXfrm>
    </dsp:sp>
    <dsp:sp modelId="{CCBAE791-CDB3-467B-A6E2-640EC7DF8100}">
      <dsp:nvSpPr>
        <dsp:cNvPr id="0" name=""/>
        <dsp:cNvSpPr/>
      </dsp:nvSpPr>
      <dsp:spPr>
        <a:xfrm>
          <a:off x="513873" y="4103962"/>
          <a:ext cx="7194232" cy="295200"/>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1925" tIns="0" rIns="271925" bIns="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微软雅黑" panose="020B0503020204020204" charset="-122"/>
              <a:ea typeface="微软雅黑" panose="020B0503020204020204" charset="-122"/>
              <a:cs typeface="宋体" panose="02010600030101010101" pitchFamily="2" charset="-122"/>
            </a:rPr>
            <a:t>资本市场方面</a:t>
          </a:r>
          <a:endParaRPr lang="en-US" altLang="zh-CN" sz="1800" kern="1200" dirty="0">
            <a:latin typeface="微软雅黑" panose="020B0503020204020204" charset="-122"/>
            <a:ea typeface="微软雅黑" panose="020B0503020204020204" charset="-122"/>
            <a:cs typeface="宋体" panose="02010600030101010101" pitchFamily="2" charset="-122"/>
          </a:endParaRPr>
        </a:p>
      </dsp:txBody>
      <dsp:txXfrm>
        <a:off x="528283" y="4118372"/>
        <a:ext cx="7165412" cy="2663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B5A5A-9906-47FE-9A16-B199ABF9B334}">
      <dsp:nvSpPr>
        <dsp:cNvPr id="0" name=""/>
        <dsp:cNvSpPr/>
      </dsp:nvSpPr>
      <dsp:spPr>
        <a:xfrm>
          <a:off x="0" y="21715"/>
          <a:ext cx="10784624" cy="713114"/>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多因素叠加下，市场趋势判断的难度加大</a:t>
          </a:r>
        </a:p>
      </dsp:txBody>
      <dsp:txXfrm>
        <a:off x="34811" y="56526"/>
        <a:ext cx="10715002" cy="643492"/>
      </dsp:txXfrm>
    </dsp:sp>
    <dsp:sp modelId="{41534DFA-E21C-4EB8-B828-A956FB8BA60E}">
      <dsp:nvSpPr>
        <dsp:cNvPr id="0" name=""/>
        <dsp:cNvSpPr/>
      </dsp:nvSpPr>
      <dsp:spPr>
        <a:xfrm>
          <a:off x="0" y="734830"/>
          <a:ext cx="10784624" cy="78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41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t>疫情、经济增速放缓、地产和城投问题的处理、美国政策扰动等多因素在短期挤压，政策面可能形成的扰动被放大。市场研判更加困难。</a:t>
          </a:r>
        </a:p>
      </dsp:txBody>
      <dsp:txXfrm>
        <a:off x="0" y="734830"/>
        <a:ext cx="10784624" cy="785565"/>
      </dsp:txXfrm>
    </dsp:sp>
    <dsp:sp modelId="{9017EE59-5B4C-4718-950F-4A2CFA897E26}">
      <dsp:nvSpPr>
        <dsp:cNvPr id="0" name=""/>
        <dsp:cNvSpPr/>
      </dsp:nvSpPr>
      <dsp:spPr>
        <a:xfrm>
          <a:off x="0" y="1520395"/>
          <a:ext cx="10784624" cy="713114"/>
        </a:xfrm>
        <a:prstGeom prst="roundRect">
          <a:avLst/>
        </a:prstGeom>
        <a:solidFill>
          <a:schemeClr val="accent5">
            <a:hueOff val="-3676672"/>
            <a:satOff val="-511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需要拓展更多的资产领域寻找组合策略</a:t>
          </a:r>
        </a:p>
      </dsp:txBody>
      <dsp:txXfrm>
        <a:off x="34811" y="1555206"/>
        <a:ext cx="10715002" cy="643492"/>
      </dsp:txXfrm>
    </dsp:sp>
    <dsp:sp modelId="{D6AED85C-375C-4393-9CEF-A0B8DCAA34DD}">
      <dsp:nvSpPr>
        <dsp:cNvPr id="0" name=""/>
        <dsp:cNvSpPr/>
      </dsp:nvSpPr>
      <dsp:spPr>
        <a:xfrm>
          <a:off x="0" y="2233510"/>
          <a:ext cx="10784624" cy="785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41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t>围绕权益类资产为核心，积极拓展大类资产配置的组合策略，例如在债券、商品、衍生品等方面的组合策略，进一步强化投资能力。</a:t>
          </a:r>
        </a:p>
      </dsp:txBody>
      <dsp:txXfrm>
        <a:off x="0" y="2233510"/>
        <a:ext cx="10784624" cy="785565"/>
      </dsp:txXfrm>
    </dsp:sp>
    <dsp:sp modelId="{0D5230B1-125C-4E09-B026-87E34C62121C}">
      <dsp:nvSpPr>
        <dsp:cNvPr id="0" name=""/>
        <dsp:cNvSpPr/>
      </dsp:nvSpPr>
      <dsp:spPr>
        <a:xfrm>
          <a:off x="0" y="3019075"/>
          <a:ext cx="10784624" cy="713114"/>
        </a:xfrm>
        <a:prstGeom prst="roundRect">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产品弹性不足与客户风险偏好的矛盾</a:t>
          </a:r>
        </a:p>
      </dsp:txBody>
      <dsp:txXfrm>
        <a:off x="34811" y="3053886"/>
        <a:ext cx="10715002" cy="643492"/>
      </dsp:txXfrm>
    </dsp:sp>
    <dsp:sp modelId="{3E62D272-367A-43B8-B29C-D794F3D5D9BE}">
      <dsp:nvSpPr>
        <dsp:cNvPr id="0" name=""/>
        <dsp:cNvSpPr/>
      </dsp:nvSpPr>
      <dsp:spPr>
        <a:xfrm>
          <a:off x="0" y="3732190"/>
          <a:ext cx="10784624" cy="856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412"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t>阶段性追求面包和牛奶，注重规模，打造品牌和历史业绩；</a:t>
          </a:r>
        </a:p>
        <a:p>
          <a:pPr marL="171450" lvl="1" indent="-171450" algn="l" defTabSz="800100">
            <a:lnSpc>
              <a:spcPct val="90000"/>
            </a:lnSpc>
            <a:spcBef>
              <a:spcPct val="0"/>
            </a:spcBef>
            <a:spcAft>
              <a:spcPct val="20000"/>
            </a:spcAft>
            <a:buChar char="•"/>
          </a:pPr>
          <a:r>
            <a:rPr lang="zh-CN" altLang="en-US" sz="1800" kern="1200" dirty="0"/>
            <a:t>长期逐步回归产品本源，逐步调整基准、增加弹性和特色。</a:t>
          </a:r>
        </a:p>
      </dsp:txBody>
      <dsp:txXfrm>
        <a:off x="0" y="3732190"/>
        <a:ext cx="10784624" cy="856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07B6D-D4ED-48AC-A022-41D33896D5FE}">
      <dsp:nvSpPr>
        <dsp:cNvPr id="0" name=""/>
        <dsp:cNvSpPr/>
      </dsp:nvSpPr>
      <dsp:spPr>
        <a:xfrm>
          <a:off x="2326" y="0"/>
          <a:ext cx="2438721" cy="513397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zh-CN" altLang="en-US" sz="1800" kern="1200" dirty="0"/>
            <a:t>股票投资</a:t>
          </a:r>
        </a:p>
        <a:p>
          <a:pPr marL="114300" lvl="1" indent="-114300" algn="l" defTabSz="622300">
            <a:lnSpc>
              <a:spcPct val="90000"/>
            </a:lnSpc>
            <a:spcBef>
              <a:spcPct val="0"/>
            </a:spcBef>
            <a:spcAft>
              <a:spcPct val="15000"/>
            </a:spcAft>
            <a:buChar char="•"/>
          </a:pPr>
          <a:r>
            <a:rPr lang="zh-CN" altLang="en-US" sz="1400" kern="1200" dirty="0"/>
            <a:t>落实北京所股票投资（</a:t>
          </a:r>
          <a:r>
            <a:rPr lang="en-US" altLang="zh-CN" sz="1400" kern="1200" dirty="0"/>
            <a:t>10</a:t>
          </a:r>
          <a:r>
            <a:rPr lang="zh-CN" altLang="en-US" sz="1400" kern="1200" dirty="0"/>
            <a:t>月底前）</a:t>
          </a:r>
        </a:p>
        <a:p>
          <a:pPr marL="114300" lvl="1" indent="-114300" algn="l" defTabSz="622300">
            <a:lnSpc>
              <a:spcPct val="90000"/>
            </a:lnSpc>
            <a:spcBef>
              <a:spcPct val="0"/>
            </a:spcBef>
            <a:spcAft>
              <a:spcPct val="15000"/>
            </a:spcAft>
            <a:buChar char="•"/>
          </a:pPr>
          <a:r>
            <a:rPr lang="zh-CN" altLang="en-US" sz="1400" kern="1200" dirty="0"/>
            <a:t>实现通道定增股票直投（</a:t>
          </a:r>
          <a:r>
            <a:rPr lang="en-US" altLang="zh-CN" sz="1400" kern="1200" dirty="0"/>
            <a:t>10</a:t>
          </a:r>
          <a:r>
            <a:rPr lang="zh-CN" altLang="en-US" sz="1400" kern="1200" dirty="0"/>
            <a:t>月底前）</a:t>
          </a:r>
        </a:p>
        <a:p>
          <a:pPr marL="114300" lvl="1" indent="-114300" algn="l" defTabSz="622300">
            <a:lnSpc>
              <a:spcPct val="90000"/>
            </a:lnSpc>
            <a:spcBef>
              <a:spcPct val="0"/>
            </a:spcBef>
            <a:spcAft>
              <a:spcPct val="15000"/>
            </a:spcAft>
            <a:buChar char="•"/>
          </a:pPr>
          <a:r>
            <a:rPr lang="zh-CN" altLang="en-US" sz="1400" kern="1200" dirty="0"/>
            <a:t>研究外汇掉期下的境外投资机会。</a:t>
          </a:r>
        </a:p>
      </dsp:txBody>
      <dsp:txXfrm>
        <a:off x="2326" y="2053590"/>
        <a:ext cx="2438721" cy="2053590"/>
      </dsp:txXfrm>
    </dsp:sp>
    <dsp:sp modelId="{1C9C05AB-C36A-4A0A-A499-46CA6FCCB996}">
      <dsp:nvSpPr>
        <dsp:cNvPr id="0" name=""/>
        <dsp:cNvSpPr/>
      </dsp:nvSpPr>
      <dsp:spPr>
        <a:xfrm>
          <a:off x="366880" y="308038"/>
          <a:ext cx="1709613" cy="1709613"/>
        </a:xfrm>
        <a:prstGeom prst="ellipse">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4CE6EB-638A-4EB6-9E5E-352E375BAAF5}">
      <dsp:nvSpPr>
        <dsp:cNvPr id="0" name=""/>
        <dsp:cNvSpPr/>
      </dsp:nvSpPr>
      <dsp:spPr>
        <a:xfrm>
          <a:off x="2514209" y="0"/>
          <a:ext cx="2438721" cy="5133975"/>
        </a:xfrm>
        <a:prstGeom prst="roundRect">
          <a:avLst>
            <a:gd name="adj" fmla="val 10000"/>
          </a:avLst>
        </a:prstGeom>
        <a:solidFill>
          <a:schemeClr val="accent5">
            <a:hueOff val="-2451115"/>
            <a:satOff val="-3409"/>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zh-CN" altLang="en-US" sz="1800" kern="1200" dirty="0"/>
            <a:t>投资策略</a:t>
          </a:r>
        </a:p>
        <a:p>
          <a:pPr marL="114300" lvl="1" indent="-114300" algn="l" defTabSz="622300">
            <a:lnSpc>
              <a:spcPct val="90000"/>
            </a:lnSpc>
            <a:spcBef>
              <a:spcPct val="0"/>
            </a:spcBef>
            <a:spcAft>
              <a:spcPct val="15000"/>
            </a:spcAft>
            <a:buChar char="•"/>
          </a:pPr>
          <a:r>
            <a:rPr lang="zh-CN" altLang="en-US" sz="1400" kern="1200" dirty="0"/>
            <a:t>关注行业转换，通讯、基建、券商和军工可能会有机会。如果政策面进一步放松，不排除全面牛市的可能；关注</a:t>
          </a:r>
          <a:r>
            <a:rPr lang="en-US" altLang="zh-CN" sz="1400" kern="1200" dirty="0"/>
            <a:t>9</a:t>
          </a:r>
          <a:r>
            <a:rPr lang="zh-CN" altLang="en-US" sz="1400" kern="1200" dirty="0"/>
            <a:t>月后半段的市场风险，注重风格和杠杆不要太激进。</a:t>
          </a:r>
        </a:p>
      </dsp:txBody>
      <dsp:txXfrm>
        <a:off x="2514209" y="2053590"/>
        <a:ext cx="2438721" cy="2053590"/>
      </dsp:txXfrm>
    </dsp:sp>
    <dsp:sp modelId="{A927A36A-7E41-4866-9DD3-C0766A8CC9AB}">
      <dsp:nvSpPr>
        <dsp:cNvPr id="0" name=""/>
        <dsp:cNvSpPr/>
      </dsp:nvSpPr>
      <dsp:spPr>
        <a:xfrm>
          <a:off x="2878763" y="308038"/>
          <a:ext cx="1709613" cy="1709613"/>
        </a:xfrm>
        <a:prstGeom prst="ellipse">
          <a:avLst/>
        </a:prstGeom>
        <a:blipFill rotWithShape="0">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99B6AC-DEC6-4B11-B388-F02BDF19A7D6}">
      <dsp:nvSpPr>
        <dsp:cNvPr id="0" name=""/>
        <dsp:cNvSpPr/>
      </dsp:nvSpPr>
      <dsp:spPr>
        <a:xfrm>
          <a:off x="5026093" y="0"/>
          <a:ext cx="2438721" cy="5133975"/>
        </a:xfrm>
        <a:prstGeom prst="roundRect">
          <a:avLst>
            <a:gd name="adj" fmla="val 10000"/>
          </a:avLst>
        </a:prstGeom>
        <a:solidFill>
          <a:schemeClr val="accent5">
            <a:hueOff val="-4902230"/>
            <a:satOff val="-6819"/>
            <a:lumOff val="-26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zh-CN" altLang="en-US" sz="1800" kern="1200" dirty="0"/>
            <a:t>体系建设</a:t>
          </a:r>
        </a:p>
        <a:p>
          <a:pPr marL="114300" lvl="1" indent="-114300" algn="l" defTabSz="622300">
            <a:lnSpc>
              <a:spcPct val="90000"/>
            </a:lnSpc>
            <a:spcBef>
              <a:spcPct val="0"/>
            </a:spcBef>
            <a:spcAft>
              <a:spcPct val="15000"/>
            </a:spcAft>
            <a:buChar char="•"/>
          </a:pPr>
          <a:r>
            <a:rPr lang="zh-CN" altLang="en-US" sz="1400" kern="1200" dirty="0"/>
            <a:t>推动</a:t>
          </a:r>
          <a:r>
            <a:rPr lang="en-US" altLang="zh-CN" sz="1400" kern="1200" dirty="0"/>
            <a:t>9</a:t>
          </a:r>
          <a:r>
            <a:rPr lang="zh-CN" altLang="en-US" sz="1400" kern="1200" dirty="0"/>
            <a:t>月底前落地</a:t>
          </a:r>
          <a:r>
            <a:rPr lang="en-US" altLang="zh-CN" sz="1400" kern="1200" dirty="0"/>
            <a:t>MEANS</a:t>
          </a:r>
          <a:r>
            <a:rPr lang="zh-CN" altLang="en-US" sz="1400" kern="1200" dirty="0"/>
            <a:t>框架的初版。</a:t>
          </a:r>
        </a:p>
        <a:p>
          <a:pPr marL="114300" lvl="1" indent="-114300" algn="l" defTabSz="622300">
            <a:lnSpc>
              <a:spcPct val="90000"/>
            </a:lnSpc>
            <a:spcBef>
              <a:spcPct val="0"/>
            </a:spcBef>
            <a:spcAft>
              <a:spcPct val="15000"/>
            </a:spcAft>
            <a:buChar char="•"/>
          </a:pPr>
          <a:r>
            <a:rPr lang="en-US" altLang="zh-CN" sz="1400" kern="1200" dirty="0"/>
            <a:t>SMART</a:t>
          </a:r>
          <a:r>
            <a:rPr lang="zh-CN" altLang="en-US" sz="1400" kern="1200" dirty="0"/>
            <a:t>系统的启动。</a:t>
          </a:r>
        </a:p>
      </dsp:txBody>
      <dsp:txXfrm>
        <a:off x="5026093" y="2053590"/>
        <a:ext cx="2438721" cy="2053590"/>
      </dsp:txXfrm>
    </dsp:sp>
    <dsp:sp modelId="{3A7EB08A-B1A3-4C15-BEF9-88073F5CD654}">
      <dsp:nvSpPr>
        <dsp:cNvPr id="0" name=""/>
        <dsp:cNvSpPr/>
      </dsp:nvSpPr>
      <dsp:spPr>
        <a:xfrm>
          <a:off x="5390647" y="308038"/>
          <a:ext cx="1709613" cy="1709613"/>
        </a:xfrm>
        <a:prstGeom prst="ellipse">
          <a:avLst/>
        </a:prstGeom>
        <a:blipFill rotWithShape="0">
          <a:blip xmlns:r="http://schemas.openxmlformats.org/officeDocument/2006/relationships" r:embed="rId3"/>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04F057E-5657-4CC4-BFB5-0CE1440B8CBE}">
      <dsp:nvSpPr>
        <dsp:cNvPr id="0" name=""/>
        <dsp:cNvSpPr/>
      </dsp:nvSpPr>
      <dsp:spPr>
        <a:xfrm>
          <a:off x="7537976" y="0"/>
          <a:ext cx="2438721" cy="5133975"/>
        </a:xfrm>
        <a:prstGeom prst="roundRect">
          <a:avLst>
            <a:gd name="adj" fmla="val 1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1">
          <a:noAutofit/>
        </a:bodyPr>
        <a:lstStyle/>
        <a:p>
          <a:pPr marL="0" lvl="0" indent="0" algn="l" defTabSz="800100">
            <a:lnSpc>
              <a:spcPct val="90000"/>
            </a:lnSpc>
            <a:spcBef>
              <a:spcPct val="0"/>
            </a:spcBef>
            <a:spcAft>
              <a:spcPct val="35000"/>
            </a:spcAft>
            <a:buNone/>
          </a:pPr>
          <a:r>
            <a:rPr lang="zh-CN" altLang="en-US" sz="1800" kern="1200" dirty="0"/>
            <a:t>资本市场</a:t>
          </a:r>
        </a:p>
        <a:p>
          <a:pPr marL="114300" lvl="1" indent="-114300" algn="l" defTabSz="622300">
            <a:lnSpc>
              <a:spcPct val="90000"/>
            </a:lnSpc>
            <a:spcBef>
              <a:spcPct val="0"/>
            </a:spcBef>
            <a:spcAft>
              <a:spcPct val="15000"/>
            </a:spcAft>
            <a:buChar char="•"/>
          </a:pPr>
          <a:r>
            <a:rPr lang="zh-CN" altLang="en-US" sz="1400" kern="1200" dirty="0"/>
            <a:t>线下路演珠三角和长三角地区，调研分行和当地企业，梳理业务难点和痛点。</a:t>
          </a:r>
        </a:p>
      </dsp:txBody>
      <dsp:txXfrm>
        <a:off x="7537976" y="2053590"/>
        <a:ext cx="2438721" cy="2053590"/>
      </dsp:txXfrm>
    </dsp:sp>
    <dsp:sp modelId="{9ACDD9D5-041D-43F5-BD04-F52073252FC8}">
      <dsp:nvSpPr>
        <dsp:cNvPr id="0" name=""/>
        <dsp:cNvSpPr/>
      </dsp:nvSpPr>
      <dsp:spPr>
        <a:xfrm>
          <a:off x="7912053" y="212795"/>
          <a:ext cx="1709613" cy="1709613"/>
        </a:xfrm>
        <a:prstGeom prst="ellipse">
          <a:avLst/>
        </a:prstGeom>
        <a:blipFill rotWithShape="0">
          <a:blip xmlns:r="http://schemas.openxmlformats.org/officeDocument/2006/relationships" r:embed="rId4"/>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8610C7-CE4E-4E63-8A02-9C00DA4E48C0}">
      <dsp:nvSpPr>
        <dsp:cNvPr id="0" name=""/>
        <dsp:cNvSpPr/>
      </dsp:nvSpPr>
      <dsp:spPr>
        <a:xfrm>
          <a:off x="523008" y="4363878"/>
          <a:ext cx="9180703" cy="770096"/>
        </a:xfrm>
        <a:prstGeom prst="leftRightArrow">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2021/9/13</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pPr/>
              <a:t>2021/9/13</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223A415A-2395-4617-AFAC-F1AC35A3F441}"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1241425"/>
            <a:ext cx="5953125" cy="334962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23A415A-2395-4617-AFAC-F1AC35A3F441}" type="slidenum">
              <a:rPr lang="en-GB" smtClean="0"/>
              <a:pPr/>
              <a:t>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1_节标题">
    <p:spTree>
      <p:nvGrpSpPr>
        <p:cNvPr id="1" name=""/>
        <p:cNvGrpSpPr/>
        <p:nvPr/>
      </p:nvGrpSpPr>
      <p:grpSpPr>
        <a:xfrm>
          <a:off x="0" y="0"/>
          <a:ext cx="0" cy="0"/>
          <a:chOff x="0" y="0"/>
          <a:chExt cx="0" cy="0"/>
        </a:xfrm>
      </p:grpSpPr>
      <p:sp>
        <p:nvSpPr>
          <p:cNvPr id="7" name="Red stripe"/>
          <p:cNvSpPr/>
          <p:nvPr userDrawn="1"/>
        </p:nvSpPr>
        <p:spPr>
          <a:xfrm>
            <a:off x="4" y="918545"/>
            <a:ext cx="11870265" cy="171455"/>
          </a:xfrm>
          <a:custGeom>
            <a:avLst/>
            <a:gdLst>
              <a:gd name="connsiteX0" fmla="*/ 0 w 9457509"/>
              <a:gd name="connsiteY0" fmla="*/ 0 h 195943"/>
              <a:gd name="connsiteX1" fmla="*/ 9457509 w 9457509"/>
              <a:gd name="connsiteY1" fmla="*/ 39189 h 195943"/>
              <a:gd name="connsiteX2" fmla="*/ 9353006 w 9457509"/>
              <a:gd name="connsiteY2" fmla="*/ 169817 h 195943"/>
              <a:gd name="connsiteX3" fmla="*/ 0 w 9457509"/>
              <a:gd name="connsiteY3" fmla="*/ 195943 h 195943"/>
              <a:gd name="connsiteX0-1" fmla="*/ 0 w 9457509"/>
              <a:gd name="connsiteY0-2" fmla="*/ 0 h 196306"/>
              <a:gd name="connsiteX1-3" fmla="*/ 9457509 w 9457509"/>
              <a:gd name="connsiteY1-4" fmla="*/ 39189 h 196306"/>
              <a:gd name="connsiteX2-5" fmla="*/ 9297557 w 9457509"/>
              <a:gd name="connsiteY2-6" fmla="*/ 196306 h 196306"/>
              <a:gd name="connsiteX3-7" fmla="*/ 0 w 9457509"/>
              <a:gd name="connsiteY3-8" fmla="*/ 195943 h 196306"/>
              <a:gd name="connsiteX0-9" fmla="*/ 13063 w 9457509"/>
              <a:gd name="connsiteY0-10" fmla="*/ 4716 h 157117"/>
              <a:gd name="connsiteX1-11" fmla="*/ 9457509 w 9457509"/>
              <a:gd name="connsiteY1-12" fmla="*/ 0 h 157117"/>
              <a:gd name="connsiteX2-13" fmla="*/ 9297557 w 9457509"/>
              <a:gd name="connsiteY2-14" fmla="*/ 157117 h 157117"/>
              <a:gd name="connsiteX3-15" fmla="*/ 0 w 9457509"/>
              <a:gd name="connsiteY3-16" fmla="*/ 156754 h 157117"/>
              <a:gd name="connsiteX0-17" fmla="*/ 13063 w 9449163"/>
              <a:gd name="connsiteY0-18" fmla="*/ 0 h 152401"/>
              <a:gd name="connsiteX1-19" fmla="*/ 9449163 w 9449163"/>
              <a:gd name="connsiteY1-20" fmla="*/ 0 h 152401"/>
              <a:gd name="connsiteX2-21" fmla="*/ 9297557 w 9449163"/>
              <a:gd name="connsiteY2-22" fmla="*/ 152401 h 152401"/>
              <a:gd name="connsiteX3-23" fmla="*/ 0 w 9449163"/>
              <a:gd name="connsiteY3-24" fmla="*/ 152038 h 152401"/>
              <a:gd name="connsiteX0-25" fmla="*/ 13063 w 9449163"/>
              <a:gd name="connsiteY0-26" fmla="*/ 0 h 152400"/>
              <a:gd name="connsiteX1-27" fmla="*/ 9449163 w 9449163"/>
              <a:gd name="connsiteY1-28" fmla="*/ 0 h 152400"/>
              <a:gd name="connsiteX2-29" fmla="*/ 9372963 w 9449163"/>
              <a:gd name="connsiteY2-30" fmla="*/ 152400 h 152400"/>
              <a:gd name="connsiteX3-31" fmla="*/ 0 w 9449163"/>
              <a:gd name="connsiteY3-32" fmla="*/ 152038 h 152400"/>
              <a:gd name="connsiteX0-33" fmla="*/ 13063 w 9449163"/>
              <a:gd name="connsiteY0-34" fmla="*/ 0 h 152400"/>
              <a:gd name="connsiteX1-35" fmla="*/ 9449163 w 9449163"/>
              <a:gd name="connsiteY1-36" fmla="*/ 0 h 152400"/>
              <a:gd name="connsiteX2-37" fmla="*/ 9415032 w 9449163"/>
              <a:gd name="connsiteY2-38" fmla="*/ 152400 h 152400"/>
              <a:gd name="connsiteX3-39" fmla="*/ 0 w 9449163"/>
              <a:gd name="connsiteY3-40" fmla="*/ 152038 h 152400"/>
              <a:gd name="connsiteX0-41" fmla="*/ 12269 w 9449163"/>
              <a:gd name="connsiteY0-42" fmla="*/ 0 h 152400"/>
              <a:gd name="connsiteX1-43" fmla="*/ 9449163 w 9449163"/>
              <a:gd name="connsiteY1-44" fmla="*/ 0 h 152400"/>
              <a:gd name="connsiteX2-45" fmla="*/ 9415032 w 9449163"/>
              <a:gd name="connsiteY2-46" fmla="*/ 152400 h 152400"/>
              <a:gd name="connsiteX3-47" fmla="*/ 0 w 9449163"/>
              <a:gd name="connsiteY3-48" fmla="*/ 152038 h 152400"/>
              <a:gd name="connsiteX0-49" fmla="*/ 0 w 9436894"/>
              <a:gd name="connsiteY0-50" fmla="*/ 0 h 152400"/>
              <a:gd name="connsiteX1-51" fmla="*/ 9436894 w 9436894"/>
              <a:gd name="connsiteY1-52" fmla="*/ 0 h 152400"/>
              <a:gd name="connsiteX2-53" fmla="*/ 9402763 w 9436894"/>
              <a:gd name="connsiteY2-54" fmla="*/ 152400 h 152400"/>
              <a:gd name="connsiteX3-55" fmla="*/ 0 w 9436894"/>
              <a:gd name="connsiteY3-56" fmla="*/ 152038 h 152400"/>
            </a:gdLst>
            <a:ahLst/>
            <a:cxnLst>
              <a:cxn ang="0">
                <a:pos x="connsiteX0-1" y="connsiteY0-2"/>
              </a:cxn>
              <a:cxn ang="0">
                <a:pos x="connsiteX1-3" y="connsiteY1-4"/>
              </a:cxn>
              <a:cxn ang="0">
                <a:pos x="connsiteX2-5" y="connsiteY2-6"/>
              </a:cxn>
              <a:cxn ang="0">
                <a:pos x="connsiteX3-7" y="connsiteY3-8"/>
              </a:cxn>
            </a:cxnLst>
            <a:rect l="l" t="t" r="r" b="b"/>
            <a:pathLst>
              <a:path w="9436894" h="152400">
                <a:moveTo>
                  <a:pt x="0" y="0"/>
                </a:moveTo>
                <a:lnTo>
                  <a:pt x="9436894" y="0"/>
                </a:lnTo>
                <a:lnTo>
                  <a:pt x="9402763" y="152400"/>
                </a:lnTo>
                <a:lnTo>
                  <a:pt x="0" y="152038"/>
                </a:lnTo>
              </a:path>
            </a:pathLst>
          </a:custGeom>
          <a:solidFill>
            <a:srgbClr val="6B1689"/>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710" dirty="0">
              <a:solidFill>
                <a:srgbClr val="6B1689"/>
              </a:solidFill>
            </a:endParaRPr>
          </a:p>
        </p:txBody>
      </p:sp>
      <p:sp>
        <p:nvSpPr>
          <p:cNvPr id="11" name="文本占位符 10"/>
          <p:cNvSpPr>
            <a:spLocks noGrp="1"/>
          </p:cNvSpPr>
          <p:nvPr>
            <p:ph type="body" sz="quarter" idx="10"/>
          </p:nvPr>
        </p:nvSpPr>
        <p:spPr>
          <a:xfrm>
            <a:off x="193637" y="75308"/>
            <a:ext cx="11664000" cy="779463"/>
          </a:xfrm>
          <a:prstGeom prst="rect">
            <a:avLst/>
          </a:prstGeom>
        </p:spPr>
        <p:txBody>
          <a:bodyPr anchor="ctr">
            <a:normAutofit/>
          </a:bodyPr>
          <a:lstStyle>
            <a:lvl1pPr marL="0" indent="0">
              <a:buNone/>
              <a:defRPr sz="3600" b="1">
                <a:solidFill>
                  <a:srgbClr val="6B1689"/>
                </a:solidFill>
                <a:latin typeface="华文中宋" panose="02010600040101010101" pitchFamily="2" charset="-122"/>
                <a:ea typeface="华文中宋" panose="02010600040101010101" pitchFamily="2" charset="-122"/>
              </a:defRPr>
            </a:lvl1pPr>
          </a:lstStyle>
          <a:p>
            <a:pPr lvl="0"/>
            <a:endParaRPr lang="en-GB"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光大理财">
    <p:spTree>
      <p:nvGrpSpPr>
        <p:cNvPr id="1" name=""/>
        <p:cNvGrpSpPr/>
        <p:nvPr/>
      </p:nvGrpSpPr>
      <p:grpSpPr>
        <a:xfrm>
          <a:off x="0" y="0"/>
          <a:ext cx="0" cy="0"/>
          <a:chOff x="0" y="0"/>
          <a:chExt cx="0" cy="0"/>
        </a:xfrm>
      </p:grpSpPr>
      <p:sp>
        <p:nvSpPr>
          <p:cNvPr id="4" name="Red stripe"/>
          <p:cNvSpPr/>
          <p:nvPr/>
        </p:nvSpPr>
        <p:spPr>
          <a:xfrm>
            <a:off x="0" y="854106"/>
            <a:ext cx="11869738" cy="171450"/>
          </a:xfrm>
          <a:custGeom>
            <a:avLst/>
            <a:gdLst>
              <a:gd name="connsiteX0" fmla="*/ 0 w 9457509"/>
              <a:gd name="connsiteY0" fmla="*/ 0 h 195943"/>
              <a:gd name="connsiteX1" fmla="*/ 9457509 w 9457509"/>
              <a:gd name="connsiteY1" fmla="*/ 39189 h 195943"/>
              <a:gd name="connsiteX2" fmla="*/ 9353006 w 9457509"/>
              <a:gd name="connsiteY2" fmla="*/ 169817 h 195943"/>
              <a:gd name="connsiteX3" fmla="*/ 0 w 9457509"/>
              <a:gd name="connsiteY3" fmla="*/ 195943 h 195943"/>
              <a:gd name="connsiteX0-1" fmla="*/ 0 w 9457509"/>
              <a:gd name="connsiteY0-2" fmla="*/ 0 h 196306"/>
              <a:gd name="connsiteX1-3" fmla="*/ 9457509 w 9457509"/>
              <a:gd name="connsiteY1-4" fmla="*/ 39189 h 196306"/>
              <a:gd name="connsiteX2-5" fmla="*/ 9297557 w 9457509"/>
              <a:gd name="connsiteY2-6" fmla="*/ 196306 h 196306"/>
              <a:gd name="connsiteX3-7" fmla="*/ 0 w 9457509"/>
              <a:gd name="connsiteY3-8" fmla="*/ 195943 h 196306"/>
              <a:gd name="connsiteX0-9" fmla="*/ 13063 w 9457509"/>
              <a:gd name="connsiteY0-10" fmla="*/ 4716 h 157117"/>
              <a:gd name="connsiteX1-11" fmla="*/ 9457509 w 9457509"/>
              <a:gd name="connsiteY1-12" fmla="*/ 0 h 157117"/>
              <a:gd name="connsiteX2-13" fmla="*/ 9297557 w 9457509"/>
              <a:gd name="connsiteY2-14" fmla="*/ 157117 h 157117"/>
              <a:gd name="connsiteX3-15" fmla="*/ 0 w 9457509"/>
              <a:gd name="connsiteY3-16" fmla="*/ 156754 h 157117"/>
              <a:gd name="connsiteX0-17" fmla="*/ 13063 w 9449163"/>
              <a:gd name="connsiteY0-18" fmla="*/ 0 h 152401"/>
              <a:gd name="connsiteX1-19" fmla="*/ 9449163 w 9449163"/>
              <a:gd name="connsiteY1-20" fmla="*/ 0 h 152401"/>
              <a:gd name="connsiteX2-21" fmla="*/ 9297557 w 9449163"/>
              <a:gd name="connsiteY2-22" fmla="*/ 152401 h 152401"/>
              <a:gd name="connsiteX3-23" fmla="*/ 0 w 9449163"/>
              <a:gd name="connsiteY3-24" fmla="*/ 152038 h 152401"/>
              <a:gd name="connsiteX0-25" fmla="*/ 13063 w 9449163"/>
              <a:gd name="connsiteY0-26" fmla="*/ 0 h 152400"/>
              <a:gd name="connsiteX1-27" fmla="*/ 9449163 w 9449163"/>
              <a:gd name="connsiteY1-28" fmla="*/ 0 h 152400"/>
              <a:gd name="connsiteX2-29" fmla="*/ 9372963 w 9449163"/>
              <a:gd name="connsiteY2-30" fmla="*/ 152400 h 152400"/>
              <a:gd name="connsiteX3-31" fmla="*/ 0 w 9449163"/>
              <a:gd name="connsiteY3-32" fmla="*/ 152038 h 152400"/>
              <a:gd name="connsiteX0-33" fmla="*/ 13063 w 9449163"/>
              <a:gd name="connsiteY0-34" fmla="*/ 0 h 152400"/>
              <a:gd name="connsiteX1-35" fmla="*/ 9449163 w 9449163"/>
              <a:gd name="connsiteY1-36" fmla="*/ 0 h 152400"/>
              <a:gd name="connsiteX2-37" fmla="*/ 9415032 w 9449163"/>
              <a:gd name="connsiteY2-38" fmla="*/ 152400 h 152400"/>
              <a:gd name="connsiteX3-39" fmla="*/ 0 w 9449163"/>
              <a:gd name="connsiteY3-40" fmla="*/ 152038 h 152400"/>
              <a:gd name="connsiteX0-41" fmla="*/ 12269 w 9449163"/>
              <a:gd name="connsiteY0-42" fmla="*/ 0 h 152400"/>
              <a:gd name="connsiteX1-43" fmla="*/ 9449163 w 9449163"/>
              <a:gd name="connsiteY1-44" fmla="*/ 0 h 152400"/>
              <a:gd name="connsiteX2-45" fmla="*/ 9415032 w 9449163"/>
              <a:gd name="connsiteY2-46" fmla="*/ 152400 h 152400"/>
              <a:gd name="connsiteX3-47" fmla="*/ 0 w 9449163"/>
              <a:gd name="connsiteY3-48" fmla="*/ 152038 h 152400"/>
              <a:gd name="connsiteX0-49" fmla="*/ 0 w 9436894"/>
              <a:gd name="connsiteY0-50" fmla="*/ 0 h 152400"/>
              <a:gd name="connsiteX1-51" fmla="*/ 9436894 w 9436894"/>
              <a:gd name="connsiteY1-52" fmla="*/ 0 h 152400"/>
              <a:gd name="connsiteX2-53" fmla="*/ 9402763 w 9436894"/>
              <a:gd name="connsiteY2-54" fmla="*/ 152400 h 152400"/>
              <a:gd name="connsiteX3-55" fmla="*/ 0 w 9436894"/>
              <a:gd name="connsiteY3-56" fmla="*/ 152038 h 152400"/>
            </a:gdLst>
            <a:ahLst/>
            <a:cxnLst>
              <a:cxn ang="0">
                <a:pos x="connsiteX0-1" y="connsiteY0-2"/>
              </a:cxn>
              <a:cxn ang="0">
                <a:pos x="connsiteX1-3" y="connsiteY1-4"/>
              </a:cxn>
              <a:cxn ang="0">
                <a:pos x="connsiteX2-5" y="connsiteY2-6"/>
              </a:cxn>
              <a:cxn ang="0">
                <a:pos x="connsiteX3-7" y="connsiteY3-8"/>
              </a:cxn>
            </a:cxnLst>
            <a:rect l="l" t="t" r="r" b="b"/>
            <a:pathLst>
              <a:path w="9436894" h="152400">
                <a:moveTo>
                  <a:pt x="0" y="0"/>
                </a:moveTo>
                <a:lnTo>
                  <a:pt x="9436894" y="0"/>
                </a:lnTo>
                <a:lnTo>
                  <a:pt x="9402763" y="152400"/>
                </a:lnTo>
                <a:lnTo>
                  <a:pt x="0" y="152038"/>
                </a:lnTo>
              </a:path>
            </a:pathLst>
          </a:custGeom>
          <a:solidFill>
            <a:srgbClr val="6B1689"/>
          </a:solidFill>
          <a:ln w="19050">
            <a:noFill/>
          </a:ln>
        </p:spPr>
        <p:style>
          <a:lnRef idx="1">
            <a:schemeClr val="accent1"/>
          </a:lnRef>
          <a:fillRef idx="0">
            <a:schemeClr val="accent1"/>
          </a:fillRef>
          <a:effectRef idx="0">
            <a:schemeClr val="accent1"/>
          </a:effectRef>
          <a:fontRef idx="minor">
            <a:schemeClr val="tx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a:defRPr>
                <a:solidFill>
                  <a:schemeClr val="tx1"/>
                </a:solidFill>
                <a:latin typeface="Calibri" panose="020F0502020204030204" pitchFamily="34" charset="0"/>
                <a:ea typeface="宋体" panose="02010600030101010101" pitchFamily="2" charset="-122"/>
              </a:defRPr>
            </a:lvl2pPr>
            <a:lvl3pPr>
              <a:defRPr>
                <a:solidFill>
                  <a:schemeClr val="tx1"/>
                </a:solidFill>
                <a:latin typeface="Calibri" panose="020F0502020204030204" pitchFamily="34" charset="0"/>
                <a:ea typeface="宋体" panose="02010600030101010101" pitchFamily="2" charset="-122"/>
              </a:defRPr>
            </a:lvl3pPr>
            <a:lvl4pPr>
              <a:defRPr>
                <a:solidFill>
                  <a:schemeClr val="tx1"/>
                </a:solidFill>
                <a:latin typeface="Calibri" panose="020F0502020204030204" pitchFamily="34" charset="0"/>
                <a:ea typeface="宋体" panose="02010600030101010101" pitchFamily="2" charset="-122"/>
              </a:defRPr>
            </a:lvl4pPr>
            <a:lvl5pPr>
              <a:defRPr>
                <a:solidFill>
                  <a:schemeClr val="tx1"/>
                </a:solidFill>
                <a:latin typeface="Calibri" panose="020F050202020403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defRPr/>
            </a:pPr>
            <a:endParaRPr lang="fr-FR" altLang="en-US" sz="1700">
              <a:solidFill>
                <a:srgbClr val="6B1689"/>
              </a:solidFill>
            </a:endParaRPr>
          </a:p>
        </p:txBody>
      </p:sp>
      <p:grpSp>
        <p:nvGrpSpPr>
          <p:cNvPr id="5" name="组合 6"/>
          <p:cNvGrpSpPr/>
          <p:nvPr userDrawn="1"/>
        </p:nvGrpSpPr>
        <p:grpSpPr bwMode="auto">
          <a:xfrm>
            <a:off x="10004425" y="364491"/>
            <a:ext cx="1865313" cy="403225"/>
            <a:chOff x="105" y="77"/>
            <a:chExt cx="2938" cy="636"/>
          </a:xfrm>
        </p:grpSpPr>
        <p:pic>
          <p:nvPicPr>
            <p:cNvPr id="6" name="图片 7" descr="logo"/>
            <p:cNvPicPr>
              <a:picLocks noChangeAspect="1" noChangeArrowheads="1"/>
            </p:cNvPicPr>
            <p:nvPr/>
          </p:nvPicPr>
          <p:blipFill>
            <a:blip r:embed="rId2">
              <a:extLst>
                <a:ext uri="{28A0092B-C50C-407E-A947-70E740481C1C}">
                  <a14:useLocalDpi xmlns:a14="http://schemas.microsoft.com/office/drawing/2010/main" val="0"/>
                </a:ext>
              </a:extLst>
            </a:blip>
            <a:srcRect b="49484"/>
            <a:stretch>
              <a:fillRect/>
            </a:stretch>
          </p:blipFill>
          <p:spPr bwMode="auto">
            <a:xfrm>
              <a:off x="105" y="77"/>
              <a:ext cx="1409"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8" descr="logo"/>
            <p:cNvPicPr>
              <a:picLocks noChangeAspect="1" noChangeArrowheads="1"/>
            </p:cNvPicPr>
            <p:nvPr/>
          </p:nvPicPr>
          <p:blipFill>
            <a:blip r:embed="rId3">
              <a:extLst>
                <a:ext uri="{28A0092B-C50C-407E-A947-70E740481C1C}">
                  <a14:useLocalDpi xmlns:a14="http://schemas.microsoft.com/office/drawing/2010/main" val="0"/>
                </a:ext>
              </a:extLst>
            </a:blip>
            <a:srcRect t="50674"/>
            <a:stretch>
              <a:fillRect/>
            </a:stretch>
          </p:blipFill>
          <p:spPr bwMode="auto">
            <a:xfrm>
              <a:off x="1635" y="77"/>
              <a:ext cx="1409" cy="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文本占位符 10"/>
          <p:cNvSpPr>
            <a:spLocks noGrp="1"/>
          </p:cNvSpPr>
          <p:nvPr>
            <p:ph type="body" sz="quarter" idx="10"/>
          </p:nvPr>
        </p:nvSpPr>
        <p:spPr>
          <a:xfrm>
            <a:off x="190500" y="327918"/>
            <a:ext cx="11473500" cy="519808"/>
          </a:xfrm>
          <a:prstGeom prst="rect">
            <a:avLst/>
          </a:prstGeom>
        </p:spPr>
        <p:txBody>
          <a:bodyPr anchor="ctr">
            <a:normAutofit/>
          </a:bodyPr>
          <a:lstStyle>
            <a:lvl1pPr marL="0" indent="0">
              <a:buNone/>
              <a:defRPr sz="2800" b="1">
                <a:solidFill>
                  <a:srgbClr val="6B1689"/>
                </a:solidFill>
                <a:latin typeface="微软雅黑" panose="020B0503020204020204" charset="-122"/>
                <a:ea typeface="微软雅黑" panose="020B0503020204020204" charset="-122"/>
              </a:defRPr>
            </a:lvl1pPr>
          </a:lstStyle>
          <a:p>
            <a:pPr lvl="0"/>
            <a:r>
              <a:rPr lang="zh-CN" altLang="en-US" noProof="1"/>
              <a:t>单击此处编辑母版文本样式</a:t>
            </a:r>
          </a:p>
        </p:txBody>
      </p:sp>
      <p:sp>
        <p:nvSpPr>
          <p:cNvPr id="12" name="文本占位符 10"/>
          <p:cNvSpPr>
            <a:spLocks noGrp="1"/>
          </p:cNvSpPr>
          <p:nvPr>
            <p:ph type="body" sz="quarter" idx="14"/>
          </p:nvPr>
        </p:nvSpPr>
        <p:spPr>
          <a:xfrm>
            <a:off x="264000" y="1192908"/>
            <a:ext cx="11664000" cy="3569592"/>
          </a:xfrm>
          <a:prstGeom prst="rect">
            <a:avLst/>
          </a:prstGeom>
        </p:spPr>
        <p:txBody>
          <a:bodyPr anchor="t">
            <a:normAutofit/>
          </a:bodyPr>
          <a:lstStyle>
            <a:lvl1pPr marL="285750" indent="-285750">
              <a:buFont typeface="Wingdings" panose="05000000000000000000" pitchFamily="2" charset="2"/>
              <a:buChar char="Ø"/>
              <a:defRPr sz="1800" b="0">
                <a:solidFill>
                  <a:schemeClr val="tx1"/>
                </a:solidFill>
                <a:latin typeface="+mn-ea"/>
                <a:ea typeface="+mn-ea"/>
              </a:defRPr>
            </a:lvl1pPr>
          </a:lstStyle>
          <a:p>
            <a:pPr lvl="0"/>
            <a:r>
              <a:rPr lang="zh-CN" altLang="en-US" noProof="1"/>
              <a:t>单击此处编辑母版文本样式</a:t>
            </a:r>
          </a:p>
        </p:txBody>
      </p:sp>
      <p:sp>
        <p:nvSpPr>
          <p:cNvPr id="8" name="日期占位符 1"/>
          <p:cNvSpPr>
            <a:spLocks noGrp="1"/>
          </p:cNvSpPr>
          <p:nvPr>
            <p:ph type="dt" sz="half" idx="15"/>
          </p:nvPr>
        </p:nvSpPr>
        <p:spPr>
          <a:xfrm>
            <a:off x="838200" y="6356350"/>
            <a:ext cx="2743200" cy="365125"/>
          </a:xfrm>
        </p:spPr>
        <p:txBody>
          <a:bodyPr/>
          <a:lstStyle>
            <a:lvl1pPr>
              <a:defRPr/>
            </a:lvl1pPr>
          </a:lstStyle>
          <a:p>
            <a:pPr>
              <a:defRPr/>
            </a:pPr>
            <a:endParaRPr lang="zh-CN" altLang="en-US"/>
          </a:p>
        </p:txBody>
      </p:sp>
      <p:sp>
        <p:nvSpPr>
          <p:cNvPr id="9" name="页脚占位符 2"/>
          <p:cNvSpPr>
            <a:spLocks noGrp="1"/>
          </p:cNvSpPr>
          <p:nvPr>
            <p:ph type="ftr" sz="quarter" idx="16"/>
          </p:nvPr>
        </p:nvSpPr>
        <p:spPr>
          <a:xfrm>
            <a:off x="4038600" y="6356350"/>
            <a:ext cx="4114800" cy="365125"/>
          </a:xfrm>
        </p:spPr>
        <p:txBody>
          <a:bodyPr/>
          <a:lstStyle>
            <a:lvl1pPr>
              <a:defRPr/>
            </a:lvl1pPr>
          </a:lstStyle>
          <a:p>
            <a:pPr>
              <a:defRPr/>
            </a:pPr>
            <a:endParaRPr lang="zh-CN" altLang="en-US"/>
          </a:p>
        </p:txBody>
      </p:sp>
      <p:sp>
        <p:nvSpPr>
          <p:cNvPr id="10" name="灯片编号占位符 3"/>
          <p:cNvSpPr>
            <a:spLocks noGrp="1"/>
          </p:cNvSpPr>
          <p:nvPr>
            <p:ph type="sldNum" sz="quarter" idx="17"/>
          </p:nvPr>
        </p:nvSpPr>
        <p:spPr>
          <a:xfrm>
            <a:off x="9274175" y="6330950"/>
            <a:ext cx="2743200" cy="365125"/>
          </a:xfrm>
        </p:spPr>
        <p:txBody>
          <a:bodyPr/>
          <a:lstStyle>
            <a:lvl1pPr algn="r">
              <a:defRPr/>
            </a:lvl1pPr>
          </a:lstStyle>
          <a:p>
            <a:pPr>
              <a:defRPr/>
            </a:pPr>
            <a:fld id="{9924F8F5-66B5-4E17-8A51-8FA47223E3E1}"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内页-1">
    <p:spTree>
      <p:nvGrpSpPr>
        <p:cNvPr id="1" name=""/>
        <p:cNvGrpSpPr/>
        <p:nvPr/>
      </p:nvGrpSpPr>
      <p:grpSpPr>
        <a:xfrm>
          <a:off x="0" y="0"/>
          <a:ext cx="0" cy="0"/>
          <a:chOff x="0" y="0"/>
          <a:chExt cx="0" cy="0"/>
        </a:xfrm>
      </p:grpSpPr>
    </p:spTree>
  </p:cSld>
  <p:clrMapOvr>
    <a:masterClrMapping/>
  </p:clrMapOvr>
  <p:transition advClick="0"/>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1_节标题">
    <p:spTree>
      <p:nvGrpSpPr>
        <p:cNvPr id="1" name=""/>
        <p:cNvGrpSpPr/>
        <p:nvPr/>
      </p:nvGrpSpPr>
      <p:grpSpPr>
        <a:xfrm>
          <a:off x="0" y="0"/>
          <a:ext cx="0" cy="0"/>
          <a:chOff x="0" y="0"/>
          <a:chExt cx="0" cy="0"/>
        </a:xfrm>
      </p:grpSpPr>
      <p:sp>
        <p:nvSpPr>
          <p:cNvPr id="7" name="Red stripe"/>
          <p:cNvSpPr/>
          <p:nvPr userDrawn="1"/>
        </p:nvSpPr>
        <p:spPr>
          <a:xfrm>
            <a:off x="4" y="918545"/>
            <a:ext cx="11870265" cy="171455"/>
          </a:xfrm>
          <a:custGeom>
            <a:avLst/>
            <a:gdLst>
              <a:gd name="connsiteX0" fmla="*/ 0 w 9457509"/>
              <a:gd name="connsiteY0" fmla="*/ 0 h 195943"/>
              <a:gd name="connsiteX1" fmla="*/ 9457509 w 9457509"/>
              <a:gd name="connsiteY1" fmla="*/ 39189 h 195943"/>
              <a:gd name="connsiteX2" fmla="*/ 9353006 w 9457509"/>
              <a:gd name="connsiteY2" fmla="*/ 169817 h 195943"/>
              <a:gd name="connsiteX3" fmla="*/ 0 w 9457509"/>
              <a:gd name="connsiteY3" fmla="*/ 195943 h 195943"/>
              <a:gd name="connsiteX0-1" fmla="*/ 0 w 9457509"/>
              <a:gd name="connsiteY0-2" fmla="*/ 0 h 196306"/>
              <a:gd name="connsiteX1-3" fmla="*/ 9457509 w 9457509"/>
              <a:gd name="connsiteY1-4" fmla="*/ 39189 h 196306"/>
              <a:gd name="connsiteX2-5" fmla="*/ 9297557 w 9457509"/>
              <a:gd name="connsiteY2-6" fmla="*/ 196306 h 196306"/>
              <a:gd name="connsiteX3-7" fmla="*/ 0 w 9457509"/>
              <a:gd name="connsiteY3-8" fmla="*/ 195943 h 196306"/>
              <a:gd name="connsiteX0-9" fmla="*/ 13063 w 9457509"/>
              <a:gd name="connsiteY0-10" fmla="*/ 4716 h 157117"/>
              <a:gd name="connsiteX1-11" fmla="*/ 9457509 w 9457509"/>
              <a:gd name="connsiteY1-12" fmla="*/ 0 h 157117"/>
              <a:gd name="connsiteX2-13" fmla="*/ 9297557 w 9457509"/>
              <a:gd name="connsiteY2-14" fmla="*/ 157117 h 157117"/>
              <a:gd name="connsiteX3-15" fmla="*/ 0 w 9457509"/>
              <a:gd name="connsiteY3-16" fmla="*/ 156754 h 157117"/>
              <a:gd name="connsiteX0-17" fmla="*/ 13063 w 9449163"/>
              <a:gd name="connsiteY0-18" fmla="*/ 0 h 152401"/>
              <a:gd name="connsiteX1-19" fmla="*/ 9449163 w 9449163"/>
              <a:gd name="connsiteY1-20" fmla="*/ 0 h 152401"/>
              <a:gd name="connsiteX2-21" fmla="*/ 9297557 w 9449163"/>
              <a:gd name="connsiteY2-22" fmla="*/ 152401 h 152401"/>
              <a:gd name="connsiteX3-23" fmla="*/ 0 w 9449163"/>
              <a:gd name="connsiteY3-24" fmla="*/ 152038 h 152401"/>
              <a:gd name="connsiteX0-25" fmla="*/ 13063 w 9449163"/>
              <a:gd name="connsiteY0-26" fmla="*/ 0 h 152400"/>
              <a:gd name="connsiteX1-27" fmla="*/ 9449163 w 9449163"/>
              <a:gd name="connsiteY1-28" fmla="*/ 0 h 152400"/>
              <a:gd name="connsiteX2-29" fmla="*/ 9372963 w 9449163"/>
              <a:gd name="connsiteY2-30" fmla="*/ 152400 h 152400"/>
              <a:gd name="connsiteX3-31" fmla="*/ 0 w 9449163"/>
              <a:gd name="connsiteY3-32" fmla="*/ 152038 h 152400"/>
              <a:gd name="connsiteX0-33" fmla="*/ 13063 w 9449163"/>
              <a:gd name="connsiteY0-34" fmla="*/ 0 h 152400"/>
              <a:gd name="connsiteX1-35" fmla="*/ 9449163 w 9449163"/>
              <a:gd name="connsiteY1-36" fmla="*/ 0 h 152400"/>
              <a:gd name="connsiteX2-37" fmla="*/ 9415032 w 9449163"/>
              <a:gd name="connsiteY2-38" fmla="*/ 152400 h 152400"/>
              <a:gd name="connsiteX3-39" fmla="*/ 0 w 9449163"/>
              <a:gd name="connsiteY3-40" fmla="*/ 152038 h 152400"/>
              <a:gd name="connsiteX0-41" fmla="*/ 12269 w 9449163"/>
              <a:gd name="connsiteY0-42" fmla="*/ 0 h 152400"/>
              <a:gd name="connsiteX1-43" fmla="*/ 9449163 w 9449163"/>
              <a:gd name="connsiteY1-44" fmla="*/ 0 h 152400"/>
              <a:gd name="connsiteX2-45" fmla="*/ 9415032 w 9449163"/>
              <a:gd name="connsiteY2-46" fmla="*/ 152400 h 152400"/>
              <a:gd name="connsiteX3-47" fmla="*/ 0 w 9449163"/>
              <a:gd name="connsiteY3-48" fmla="*/ 152038 h 152400"/>
              <a:gd name="connsiteX0-49" fmla="*/ 0 w 9436894"/>
              <a:gd name="connsiteY0-50" fmla="*/ 0 h 152400"/>
              <a:gd name="connsiteX1-51" fmla="*/ 9436894 w 9436894"/>
              <a:gd name="connsiteY1-52" fmla="*/ 0 h 152400"/>
              <a:gd name="connsiteX2-53" fmla="*/ 9402763 w 9436894"/>
              <a:gd name="connsiteY2-54" fmla="*/ 152400 h 152400"/>
              <a:gd name="connsiteX3-55" fmla="*/ 0 w 9436894"/>
              <a:gd name="connsiteY3-56" fmla="*/ 152038 h 152400"/>
            </a:gdLst>
            <a:ahLst/>
            <a:cxnLst>
              <a:cxn ang="0">
                <a:pos x="connsiteX0-1" y="connsiteY0-2"/>
              </a:cxn>
              <a:cxn ang="0">
                <a:pos x="connsiteX1-3" y="connsiteY1-4"/>
              </a:cxn>
              <a:cxn ang="0">
                <a:pos x="connsiteX2-5" y="connsiteY2-6"/>
              </a:cxn>
              <a:cxn ang="0">
                <a:pos x="connsiteX3-7" y="connsiteY3-8"/>
              </a:cxn>
            </a:cxnLst>
            <a:rect l="l" t="t" r="r" b="b"/>
            <a:pathLst>
              <a:path w="9436894" h="152400">
                <a:moveTo>
                  <a:pt x="0" y="0"/>
                </a:moveTo>
                <a:lnTo>
                  <a:pt x="9436894" y="0"/>
                </a:lnTo>
                <a:lnTo>
                  <a:pt x="9402763" y="152400"/>
                </a:lnTo>
                <a:lnTo>
                  <a:pt x="0" y="152038"/>
                </a:lnTo>
              </a:path>
            </a:pathLst>
          </a:custGeom>
          <a:solidFill>
            <a:srgbClr val="6B1689"/>
          </a:solidFill>
          <a:ln w="1905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710" dirty="0">
              <a:solidFill>
                <a:srgbClr val="6B1689"/>
              </a:solidFill>
            </a:endParaRPr>
          </a:p>
        </p:txBody>
      </p:sp>
      <p:sp>
        <p:nvSpPr>
          <p:cNvPr id="11" name="文本占位符 10"/>
          <p:cNvSpPr>
            <a:spLocks noGrp="1"/>
          </p:cNvSpPr>
          <p:nvPr>
            <p:ph type="body" sz="quarter" idx="10"/>
          </p:nvPr>
        </p:nvSpPr>
        <p:spPr>
          <a:xfrm>
            <a:off x="193637" y="75308"/>
            <a:ext cx="11664000" cy="779463"/>
          </a:xfrm>
          <a:prstGeom prst="rect">
            <a:avLst/>
          </a:prstGeom>
        </p:spPr>
        <p:txBody>
          <a:bodyPr anchor="ctr">
            <a:normAutofit/>
          </a:bodyPr>
          <a:lstStyle>
            <a:lvl1pPr marL="0" indent="0">
              <a:buNone/>
              <a:defRPr sz="3600" b="1">
                <a:solidFill>
                  <a:srgbClr val="6B1689"/>
                </a:solidFill>
                <a:latin typeface="华文中宋" panose="02010600040101010101" pitchFamily="2" charset="-122"/>
                <a:ea typeface="华文中宋" panose="02010600040101010101" pitchFamily="2" charset="-122"/>
              </a:defRPr>
            </a:lvl1pPr>
          </a:lstStyle>
          <a:p>
            <a:pPr lvl="0"/>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09600" y="1600200"/>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pPr/>
              <a:t>‹#›</a:t>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pPr/>
              <a:t>‹#›</a:t>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pPr/>
              <a:t>‹#›</a:t>
            </a:fld>
            <a:endParaRPr lang="zh-CN" altLang="en-US"/>
          </a:p>
        </p:txBody>
      </p:sp>
      <p:sp>
        <p:nvSpPr>
          <p:cNvPr id="9" name="标题 8"/>
          <p:cNvSpPr>
            <a:spLocks noGrp="1"/>
          </p:cNvSpPr>
          <p:nvPr>
            <p:ph type="title" hasCustomPrompt="1"/>
          </p:nvPr>
        </p:nvSpPr>
        <p:spPr>
          <a:xfrm>
            <a:off x="669925" y="5605145"/>
            <a:ext cx="10852150" cy="558165"/>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925" y="641350"/>
            <a:ext cx="10852150" cy="455612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pPr/>
              <a:t>‹#›</a:t>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pPr/>
              <a:t>‹#›</a:t>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pPr/>
              <a:t>‹#›</a:t>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pPr/>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1_节标题">
    <p:spTree>
      <p:nvGrpSpPr>
        <p:cNvPr id="1" name=""/>
        <p:cNvGrpSpPr/>
        <p:nvPr/>
      </p:nvGrpSpPr>
      <p:grpSpPr>
        <a:xfrm>
          <a:off x="0" y="0"/>
          <a:ext cx="0" cy="0"/>
          <a:chOff x="0" y="0"/>
          <a:chExt cx="0" cy="0"/>
        </a:xfrm>
      </p:grpSpPr>
      <p:sp>
        <p:nvSpPr>
          <p:cNvPr id="3" name="Red stripe"/>
          <p:cNvSpPr/>
          <p:nvPr/>
        </p:nvSpPr>
        <p:spPr>
          <a:xfrm>
            <a:off x="0" y="919163"/>
            <a:ext cx="12192000" cy="129708"/>
          </a:xfrm>
          <a:custGeom>
            <a:avLst/>
            <a:gdLst>
              <a:gd name="connsiteX0" fmla="*/ 0 w 9457509"/>
              <a:gd name="connsiteY0" fmla="*/ 0 h 195943"/>
              <a:gd name="connsiteX1" fmla="*/ 9457509 w 9457509"/>
              <a:gd name="connsiteY1" fmla="*/ 39189 h 195943"/>
              <a:gd name="connsiteX2" fmla="*/ 9353006 w 9457509"/>
              <a:gd name="connsiteY2" fmla="*/ 169817 h 195943"/>
              <a:gd name="connsiteX3" fmla="*/ 0 w 9457509"/>
              <a:gd name="connsiteY3" fmla="*/ 195943 h 195943"/>
              <a:gd name="connsiteX0-1" fmla="*/ 0 w 9457509"/>
              <a:gd name="connsiteY0-2" fmla="*/ 0 h 196306"/>
              <a:gd name="connsiteX1-3" fmla="*/ 9457509 w 9457509"/>
              <a:gd name="connsiteY1-4" fmla="*/ 39189 h 196306"/>
              <a:gd name="connsiteX2-5" fmla="*/ 9297557 w 9457509"/>
              <a:gd name="connsiteY2-6" fmla="*/ 196306 h 196306"/>
              <a:gd name="connsiteX3-7" fmla="*/ 0 w 9457509"/>
              <a:gd name="connsiteY3-8" fmla="*/ 195943 h 196306"/>
              <a:gd name="connsiteX0-9" fmla="*/ 13063 w 9457509"/>
              <a:gd name="connsiteY0-10" fmla="*/ 4716 h 157117"/>
              <a:gd name="connsiteX1-11" fmla="*/ 9457509 w 9457509"/>
              <a:gd name="connsiteY1-12" fmla="*/ 0 h 157117"/>
              <a:gd name="connsiteX2-13" fmla="*/ 9297557 w 9457509"/>
              <a:gd name="connsiteY2-14" fmla="*/ 157117 h 157117"/>
              <a:gd name="connsiteX3-15" fmla="*/ 0 w 9457509"/>
              <a:gd name="connsiteY3-16" fmla="*/ 156754 h 157117"/>
              <a:gd name="connsiteX0-17" fmla="*/ 13063 w 9449163"/>
              <a:gd name="connsiteY0-18" fmla="*/ 0 h 152401"/>
              <a:gd name="connsiteX1-19" fmla="*/ 9449163 w 9449163"/>
              <a:gd name="connsiteY1-20" fmla="*/ 0 h 152401"/>
              <a:gd name="connsiteX2-21" fmla="*/ 9297557 w 9449163"/>
              <a:gd name="connsiteY2-22" fmla="*/ 152401 h 152401"/>
              <a:gd name="connsiteX3-23" fmla="*/ 0 w 9449163"/>
              <a:gd name="connsiteY3-24" fmla="*/ 152038 h 152401"/>
              <a:gd name="connsiteX0-25" fmla="*/ 13063 w 9449163"/>
              <a:gd name="connsiteY0-26" fmla="*/ 0 h 152400"/>
              <a:gd name="connsiteX1-27" fmla="*/ 9449163 w 9449163"/>
              <a:gd name="connsiteY1-28" fmla="*/ 0 h 152400"/>
              <a:gd name="connsiteX2-29" fmla="*/ 9372963 w 9449163"/>
              <a:gd name="connsiteY2-30" fmla="*/ 152400 h 152400"/>
              <a:gd name="connsiteX3-31" fmla="*/ 0 w 9449163"/>
              <a:gd name="connsiteY3-32" fmla="*/ 152038 h 152400"/>
              <a:gd name="connsiteX0-33" fmla="*/ 13063 w 9449163"/>
              <a:gd name="connsiteY0-34" fmla="*/ 0 h 152400"/>
              <a:gd name="connsiteX1-35" fmla="*/ 9449163 w 9449163"/>
              <a:gd name="connsiteY1-36" fmla="*/ 0 h 152400"/>
              <a:gd name="connsiteX2-37" fmla="*/ 9415032 w 9449163"/>
              <a:gd name="connsiteY2-38" fmla="*/ 152400 h 152400"/>
              <a:gd name="connsiteX3-39" fmla="*/ 0 w 9449163"/>
              <a:gd name="connsiteY3-40" fmla="*/ 152038 h 152400"/>
              <a:gd name="connsiteX0-41" fmla="*/ 12269 w 9449163"/>
              <a:gd name="connsiteY0-42" fmla="*/ 0 h 152400"/>
              <a:gd name="connsiteX1-43" fmla="*/ 9449163 w 9449163"/>
              <a:gd name="connsiteY1-44" fmla="*/ 0 h 152400"/>
              <a:gd name="connsiteX2-45" fmla="*/ 9415032 w 9449163"/>
              <a:gd name="connsiteY2-46" fmla="*/ 152400 h 152400"/>
              <a:gd name="connsiteX3-47" fmla="*/ 0 w 9449163"/>
              <a:gd name="connsiteY3-48" fmla="*/ 152038 h 152400"/>
              <a:gd name="connsiteX0-49" fmla="*/ 0 w 9436894"/>
              <a:gd name="connsiteY0-50" fmla="*/ 0 h 152400"/>
              <a:gd name="connsiteX1-51" fmla="*/ 9436894 w 9436894"/>
              <a:gd name="connsiteY1-52" fmla="*/ 0 h 152400"/>
              <a:gd name="connsiteX2-53" fmla="*/ 9402763 w 9436894"/>
              <a:gd name="connsiteY2-54" fmla="*/ 152400 h 152400"/>
              <a:gd name="connsiteX3-55" fmla="*/ 0 w 9436894"/>
              <a:gd name="connsiteY3-56" fmla="*/ 152038 h 152400"/>
            </a:gdLst>
            <a:ahLst/>
            <a:cxnLst>
              <a:cxn ang="0">
                <a:pos x="connsiteX0-1" y="connsiteY0-2"/>
              </a:cxn>
              <a:cxn ang="0">
                <a:pos x="connsiteX1-3" y="connsiteY1-4"/>
              </a:cxn>
              <a:cxn ang="0">
                <a:pos x="connsiteX2-5" y="connsiteY2-6"/>
              </a:cxn>
              <a:cxn ang="0">
                <a:pos x="connsiteX3-7" y="connsiteY3-8"/>
              </a:cxn>
            </a:cxnLst>
            <a:rect l="l" t="t" r="r" b="b"/>
            <a:pathLst>
              <a:path w="9436894" h="152400">
                <a:moveTo>
                  <a:pt x="0" y="0"/>
                </a:moveTo>
                <a:lnTo>
                  <a:pt x="9436894" y="0"/>
                </a:lnTo>
                <a:lnTo>
                  <a:pt x="9402763" y="152400"/>
                </a:lnTo>
                <a:lnTo>
                  <a:pt x="0" y="152038"/>
                </a:lnTo>
              </a:path>
            </a:pathLst>
          </a:custGeom>
          <a:solidFill>
            <a:srgbClr val="6B1689"/>
          </a:solidFill>
          <a:ln w="19050">
            <a:no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ltLang="en-US" sz="1700">
              <a:solidFill>
                <a:srgbClr val="6B1689"/>
              </a:solidFill>
              <a:ea typeface="宋体" panose="02010600030101010101" pitchFamily="2" charset="-122"/>
            </a:endParaRPr>
          </a:p>
        </p:txBody>
      </p:sp>
      <p:sp>
        <p:nvSpPr>
          <p:cNvPr id="11" name="文本占位符 10"/>
          <p:cNvSpPr>
            <a:spLocks noGrp="1"/>
          </p:cNvSpPr>
          <p:nvPr>
            <p:ph type="body" sz="quarter" idx="10"/>
          </p:nvPr>
        </p:nvSpPr>
        <p:spPr>
          <a:xfrm>
            <a:off x="193637" y="75308"/>
            <a:ext cx="9004151" cy="843855"/>
          </a:xfrm>
          <a:prstGeom prst="rect">
            <a:avLst/>
          </a:prstGeom>
        </p:spPr>
        <p:txBody>
          <a:bodyPr anchor="ctr">
            <a:normAutofit/>
          </a:bodyPr>
          <a:lstStyle>
            <a:lvl1pPr marL="0" indent="0">
              <a:buNone/>
              <a:defRPr sz="3600" b="1">
                <a:solidFill>
                  <a:srgbClr val="6B1689"/>
                </a:solidFill>
                <a:latin typeface="华文中宋" panose="02010600040101010101" pitchFamily="2" charset="-122"/>
                <a:ea typeface="华文中宋" panose="02010600040101010101" pitchFamily="2" charset="-122"/>
              </a:defRPr>
            </a:lvl1pPr>
          </a:lstStyle>
          <a:p>
            <a:pPr lvl="0"/>
            <a:endParaRPr lang="en-GB" noProof="1"/>
          </a:p>
        </p:txBody>
      </p:sp>
      <p:sp>
        <p:nvSpPr>
          <p:cNvPr id="4" name="日期占位符 1"/>
          <p:cNvSpPr>
            <a:spLocks noGrp="1"/>
          </p:cNvSpPr>
          <p:nvPr>
            <p:ph type="dt" sz="half" idx="11"/>
          </p:nvPr>
        </p:nvSpPr>
        <p:spPr/>
        <p:txBody>
          <a:bodyPr/>
          <a:lstStyle>
            <a:lvl1pPr>
              <a:defRPr/>
            </a:lvl1pPr>
          </a:lstStyle>
          <a:p>
            <a:pPr>
              <a:defRPr/>
            </a:pPr>
            <a:endParaRPr lang="zh-CN" altLang="en-US">
              <a:solidFill>
                <a:prstClr val="black"/>
              </a:solidFill>
            </a:endParaRPr>
          </a:p>
        </p:txBody>
      </p:sp>
      <p:sp>
        <p:nvSpPr>
          <p:cNvPr id="5" name="页脚占位符 2"/>
          <p:cNvSpPr>
            <a:spLocks noGrp="1"/>
          </p:cNvSpPr>
          <p:nvPr>
            <p:ph type="ftr" sz="quarter" idx="12"/>
          </p:nvPr>
        </p:nvSpPr>
        <p:spPr/>
        <p:txBody>
          <a:bodyPr/>
          <a:lstStyle>
            <a:lvl1pPr>
              <a:defRPr/>
            </a:lvl1pPr>
          </a:lstStyle>
          <a:p>
            <a:pPr>
              <a:defRPr/>
            </a:pPr>
            <a:endParaRPr lang="zh-CN" altLang="en-US">
              <a:solidFill>
                <a:prstClr val="black"/>
              </a:solidFill>
            </a:endParaRPr>
          </a:p>
        </p:txBody>
      </p:sp>
      <p:sp>
        <p:nvSpPr>
          <p:cNvPr id="6" name="灯片编号占位符 3"/>
          <p:cNvSpPr>
            <a:spLocks noGrp="1"/>
          </p:cNvSpPr>
          <p:nvPr>
            <p:ph type="sldNum" sz="quarter" idx="13"/>
          </p:nvPr>
        </p:nvSpPr>
        <p:spPr/>
        <p:txBody>
          <a:bodyPr/>
          <a:lstStyle>
            <a:lvl1pPr>
              <a:defRPr smtClean="0"/>
            </a:lvl1pPr>
          </a:lstStyle>
          <a:p>
            <a:pPr>
              <a:defRPr/>
            </a:pPr>
            <a:fld id="{64F32D7D-B345-4452-876E-E1F670A694A5}" type="slidenum">
              <a:rPr lang="zh-CN" altLang="en-US">
                <a:solidFill>
                  <a:prstClr val="black"/>
                </a:solidFill>
              </a:rPr>
              <a:pPr>
                <a:defRPr/>
              </a:pPr>
              <a:t>‹#›</a:t>
            </a:fld>
            <a:endParaRPr lang="zh-CN" altLang="en-US">
              <a:solidFill>
                <a:prstClr val="black"/>
              </a:solidFill>
            </a:endParaRP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98931" y="232786"/>
            <a:ext cx="2299406" cy="48873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zh-CN" alt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heme" Target="../theme/theme3.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pPr/>
              <a:t>2021/9/13</a:t>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pPr/>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4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41.xml"/><Relationship Id="rId5" Type="http://schemas.openxmlformats.org/officeDocument/2006/relationships/image" Target="../media/image17.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1E3B"/>
        </a:solidFill>
        <a:effectLst/>
      </p:bgPr>
    </p:bg>
    <p:spTree>
      <p:nvGrpSpPr>
        <p:cNvPr id="1" name=""/>
        <p:cNvGrpSpPr/>
        <p:nvPr/>
      </p:nvGrpSpPr>
      <p:grpSpPr>
        <a:xfrm>
          <a:off x="0" y="0"/>
          <a:ext cx="0" cy="0"/>
          <a:chOff x="0" y="0"/>
          <a:chExt cx="0" cy="0"/>
        </a:xfrm>
      </p:grpSpPr>
      <p:sp>
        <p:nvSpPr>
          <p:cNvPr id="5" name="矩形 4"/>
          <p:cNvSpPr/>
          <p:nvPr/>
        </p:nvSpPr>
        <p:spPr>
          <a:xfrm>
            <a:off x="17460" y="13858"/>
            <a:ext cx="12174540" cy="6830284"/>
          </a:xfrm>
          <a:prstGeom prst="rect">
            <a:avLst/>
          </a:prstGeom>
          <a:gradFill flip="none" rotWithShape="0">
            <a:gsLst>
              <a:gs pos="0">
                <a:srgbClr val="000018">
                  <a:alpha val="50000"/>
                </a:srgbClr>
              </a:gs>
              <a:gs pos="100000">
                <a:srgbClr val="01102D">
                  <a:alpha val="48000"/>
                </a:srgbClr>
              </a:gs>
              <a:gs pos="100000">
                <a:schemeClr val="accent1">
                  <a:shade val="100000"/>
                  <a:satMod val="11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327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7199f52bc62c6e377a12c290c11b3d2e (1)"/>
          <p:cNvPicPr>
            <a:picLocks noChangeAspect="1"/>
          </p:cNvPicPr>
          <p:nvPr/>
        </p:nvPicPr>
        <p:blipFill>
          <a:blip r:embed="rId2" cstate="print"/>
          <a:stretch>
            <a:fillRect/>
          </a:stretch>
        </p:blipFill>
        <p:spPr>
          <a:xfrm flipV="1">
            <a:off x="-779357" y="1850314"/>
            <a:ext cx="14992350" cy="8431530"/>
          </a:xfrm>
          <a:prstGeom prst="rect">
            <a:avLst/>
          </a:prstGeom>
        </p:spPr>
      </p:pic>
      <p:sp>
        <p:nvSpPr>
          <p:cNvPr id="6" name="矩形 5"/>
          <p:cNvSpPr/>
          <p:nvPr/>
        </p:nvSpPr>
        <p:spPr>
          <a:xfrm>
            <a:off x="17460" y="27716"/>
            <a:ext cx="12174540" cy="6830284"/>
          </a:xfrm>
          <a:prstGeom prst="rect">
            <a:avLst/>
          </a:prstGeom>
          <a:gradFill flip="none" rotWithShape="0">
            <a:gsLst>
              <a:gs pos="0">
                <a:srgbClr val="000018">
                  <a:alpha val="50000"/>
                </a:srgbClr>
              </a:gs>
              <a:gs pos="100000">
                <a:srgbClr val="01102D">
                  <a:alpha val="48000"/>
                </a:srgbClr>
              </a:gs>
              <a:gs pos="100000">
                <a:schemeClr val="accent1">
                  <a:shade val="100000"/>
                  <a:satMod val="11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327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宋体" panose="02010600030101010101" pitchFamily="2" charset="-122"/>
            </a:endParaRPr>
          </a:p>
        </p:txBody>
      </p:sp>
      <p:sp>
        <p:nvSpPr>
          <p:cNvPr id="10" name="文本框 7"/>
          <p:cNvSpPr txBox="1">
            <a:spLocks noChangeArrowheads="1"/>
          </p:cNvSpPr>
          <p:nvPr/>
        </p:nvSpPr>
        <p:spPr bwMode="auto">
          <a:xfrm>
            <a:off x="2184400" y="5534025"/>
            <a:ext cx="79089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2400" dirty="0">
                <a:solidFill>
                  <a:srgbClr val="FFFFFF"/>
                </a:solidFill>
                <a:latin typeface="隶书" panose="02010509060101010101" pitchFamily="49" charset="-122"/>
                <a:ea typeface="隶书" panose="02010509060101010101" pitchFamily="49" charset="-122"/>
                <a:sym typeface="+mn-ea"/>
              </a:rPr>
              <a:t>以终为始  科技为舟  担负责任  专业致远</a:t>
            </a:r>
            <a:endParaRPr lang="en-US" altLang="zh-CN" sz="2400" dirty="0">
              <a:solidFill>
                <a:srgbClr val="FFFFFF"/>
              </a:solidFill>
              <a:latin typeface="隶书" panose="02010509060101010101" pitchFamily="49" charset="-122"/>
              <a:ea typeface="隶书" panose="02010509060101010101" pitchFamily="49" charset="-122"/>
              <a:sym typeface="+mn-ea"/>
            </a:endParaRPr>
          </a:p>
        </p:txBody>
      </p:sp>
      <p:sp>
        <p:nvSpPr>
          <p:cNvPr id="11" name="TextBox 9"/>
          <p:cNvSpPr txBox="1">
            <a:spLocks noChangeArrowheads="1"/>
          </p:cNvSpPr>
          <p:nvPr/>
        </p:nvSpPr>
        <p:spPr bwMode="auto">
          <a:xfrm>
            <a:off x="9501345" y="316229"/>
            <a:ext cx="2232025" cy="368300"/>
          </a:xfrm>
          <a:prstGeom prst="rect">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a:spAutoFit/>
          </a:bodyPr>
          <a:lstStyle>
            <a:lvl1pPr>
              <a:spcBef>
                <a:spcPts val="700"/>
              </a:spcBef>
              <a:buSzPct val="100000"/>
              <a:buFont typeface="Arial" panose="020B0604020202020204" pitchFamily="34" charset="0"/>
              <a:buChar char="•"/>
              <a:defRPr sz="3200">
                <a:solidFill>
                  <a:schemeClr val="tx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1pPr>
            <a:lvl2pPr marL="742950" indent="-285750">
              <a:spcBef>
                <a:spcPts val="700"/>
              </a:spcBef>
              <a:buSzPct val="100000"/>
              <a:buFont typeface="Arial" panose="020B0604020202020204" pitchFamily="34" charset="0"/>
              <a:buChar char="•"/>
              <a:defRPr sz="3200">
                <a:solidFill>
                  <a:schemeClr val="tx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2pPr>
            <a:lvl3pPr marL="1143000" indent="-228600">
              <a:spcBef>
                <a:spcPts val="700"/>
              </a:spcBef>
              <a:buSzPct val="100000"/>
              <a:buFont typeface="Arial" panose="020B0604020202020204" pitchFamily="34" charset="0"/>
              <a:buChar char="•"/>
              <a:defRPr sz="3200">
                <a:solidFill>
                  <a:schemeClr val="tx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3pPr>
            <a:lvl4pPr marL="1600200" indent="-228600">
              <a:spcBef>
                <a:spcPts val="700"/>
              </a:spcBef>
              <a:buSzPct val="100000"/>
              <a:buFont typeface="Arial" panose="020B0604020202020204" pitchFamily="34" charset="0"/>
              <a:buChar char="•"/>
              <a:defRPr sz="3200">
                <a:solidFill>
                  <a:schemeClr val="tx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4pPr>
            <a:lvl5pPr marL="2057400" indent="-228600">
              <a:spcBef>
                <a:spcPts val="700"/>
              </a:spcBef>
              <a:buSzPct val="100000"/>
              <a:buFont typeface="Arial" panose="020B0604020202020204" pitchFamily="34" charset="0"/>
              <a:buChar char="•"/>
              <a:defRPr sz="3200">
                <a:solidFill>
                  <a:schemeClr val="tx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5pPr>
            <a:lvl6pPr marL="2514600" indent="-228600" eaLnBrk="0" fontAlgn="base" hangingPunct="0">
              <a:spcBef>
                <a:spcPts val="700"/>
              </a:spcBef>
              <a:spcAft>
                <a:spcPct val="0"/>
              </a:spcAft>
              <a:buSzPct val="100000"/>
              <a:buFont typeface="Arial" panose="020B0604020202020204" pitchFamily="34" charset="0"/>
              <a:buChar char="•"/>
              <a:defRPr sz="3200">
                <a:solidFill>
                  <a:schemeClr val="tx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6pPr>
            <a:lvl7pPr marL="2971800" indent="-228600" eaLnBrk="0" fontAlgn="base" hangingPunct="0">
              <a:spcBef>
                <a:spcPts val="700"/>
              </a:spcBef>
              <a:spcAft>
                <a:spcPct val="0"/>
              </a:spcAft>
              <a:buSzPct val="100000"/>
              <a:buFont typeface="Arial" panose="020B0604020202020204" pitchFamily="34" charset="0"/>
              <a:buChar char="•"/>
              <a:defRPr sz="3200">
                <a:solidFill>
                  <a:schemeClr val="tx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7pPr>
            <a:lvl8pPr marL="3429000" indent="-228600" eaLnBrk="0" fontAlgn="base" hangingPunct="0">
              <a:spcBef>
                <a:spcPts val="700"/>
              </a:spcBef>
              <a:spcAft>
                <a:spcPct val="0"/>
              </a:spcAft>
              <a:buSzPct val="100000"/>
              <a:buFont typeface="Arial" panose="020B0604020202020204" pitchFamily="34" charset="0"/>
              <a:buChar char="•"/>
              <a:defRPr sz="3200">
                <a:solidFill>
                  <a:schemeClr val="tx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8pPr>
            <a:lvl9pPr marL="3886200" indent="-228600" eaLnBrk="0" fontAlgn="base" hangingPunct="0">
              <a:spcBef>
                <a:spcPts val="700"/>
              </a:spcBef>
              <a:spcAft>
                <a:spcPct val="0"/>
              </a:spcAft>
              <a:buSzPct val="100000"/>
              <a:buFont typeface="Arial" panose="020B0604020202020204" pitchFamily="34" charset="0"/>
              <a:buChar char="•"/>
              <a:defRPr sz="3200">
                <a:solidFill>
                  <a:schemeClr val="tx1"/>
                </a:solidFill>
                <a:latin typeface="Trebuchet MS" panose="020B0603020202020204" pitchFamily="34" charset="0"/>
                <a:ea typeface="Trebuchet MS" panose="020B0603020202020204" pitchFamily="34" charset="0"/>
                <a:cs typeface="Trebuchet MS" panose="020B0603020202020204" pitchFamily="34" charset="0"/>
                <a:sym typeface="Trebuchet MS" panose="020B0603020202020204" pitchFamily="34" charset="0"/>
              </a:defRPr>
            </a:lvl9pPr>
          </a:lstStyle>
          <a:p>
            <a:pPr algn="ctr" eaLnBrk="1" hangingPunct="1">
              <a:spcBef>
                <a:spcPct val="0"/>
              </a:spcBef>
              <a:buSzTx/>
              <a:buFont typeface="Arial" panose="020B0604020202020204" pitchFamily="34" charset="0"/>
              <a:buNone/>
            </a:pPr>
            <a:r>
              <a:rPr lang="zh-CN" altLang="en-US" sz="1800" b="1" dirty="0">
                <a:solidFill>
                  <a:srgbClr val="C00000"/>
                </a:solidFill>
                <a:latin typeface="黑体" panose="02010609060101010101" pitchFamily="49" charset="-122"/>
                <a:ea typeface="黑体" panose="02010609060101010101" pitchFamily="49" charset="-122"/>
              </a:rPr>
              <a:t>内部资料 注意保密</a:t>
            </a:r>
          </a:p>
        </p:txBody>
      </p:sp>
      <p:sp>
        <p:nvSpPr>
          <p:cNvPr id="12" name="文本框 11"/>
          <p:cNvSpPr txBox="1"/>
          <p:nvPr/>
        </p:nvSpPr>
        <p:spPr>
          <a:xfrm>
            <a:off x="4864584" y="3576803"/>
            <a:ext cx="2540000" cy="398780"/>
          </a:xfrm>
          <a:prstGeom prst="rect">
            <a:avLst/>
          </a:prstGeom>
          <a:noFill/>
        </p:spPr>
        <p:txBody>
          <a:bodyPr wrap="square" rtlCol="0" anchor="t">
            <a:spAutoFit/>
          </a:bodyPr>
          <a:lstStyle/>
          <a:p>
            <a:pPr marL="0" marR="0" lvl="0" indent="0" algn="ctr" defTabSz="914400" rtl="0" eaLnBrk="1" fontAlgn="auto" latinLnBrk="0" hangingPunct="1">
              <a:lnSpc>
                <a:spcPts val="2400"/>
              </a:lnSpc>
              <a:spcBef>
                <a:spcPts val="0"/>
              </a:spcBef>
              <a:spcAft>
                <a:spcPts val="0"/>
              </a:spcAft>
              <a:buClrTx/>
              <a:buSzTx/>
              <a:buFontTx/>
              <a:buNone/>
              <a:defRPr/>
            </a:pPr>
            <a:r>
              <a:rPr kumimoji="1" lang="en-US" altLang="zh-CN" sz="2000" b="0" i="0" u="none" strike="noStrike" kern="1200" cap="none" spc="0" normalizeH="0" baseline="0" noProof="0" dirty="0">
                <a:ln>
                  <a:noFill/>
                </a:ln>
                <a:solidFill>
                  <a:prstClr val="white"/>
                </a:solidFill>
                <a:effectLst/>
                <a:uLnTx/>
                <a:uFillTx/>
                <a:latin typeface="仿宋" panose="02010609060101010101" pitchFamily="49" charset="-122"/>
                <a:ea typeface="仿宋" panose="02010609060101010101" pitchFamily="49" charset="-122"/>
                <a:cs typeface="微软雅黑" panose="020B0503020204020204" charset="-122"/>
                <a:sym typeface="+mn-ea"/>
              </a:rPr>
              <a:t>2021.6</a:t>
            </a:r>
          </a:p>
        </p:txBody>
      </p:sp>
      <p:sp>
        <p:nvSpPr>
          <p:cNvPr id="13" name="TextBox 6"/>
          <p:cNvSpPr txBox="1"/>
          <p:nvPr/>
        </p:nvSpPr>
        <p:spPr>
          <a:xfrm>
            <a:off x="975679" y="2124635"/>
            <a:ext cx="10730753" cy="983615"/>
          </a:xfrm>
          <a:prstGeom prst="rect">
            <a:avLst/>
          </a:prstGeom>
          <a:noFill/>
        </p:spPr>
        <p:txBody>
          <a:bodyPr wrap="square" rtlCol="0">
            <a:spAutoFit/>
          </a:bodyPr>
          <a:lstStyle/>
          <a:p>
            <a:pPr algn="ctr"/>
            <a:r>
              <a:rPr lang="zh-CN" altLang="en-US" sz="5800" dirty="0">
                <a:solidFill>
                  <a:schemeClr val="bg1"/>
                </a:solidFill>
                <a:latin typeface="华文行楷" panose="02010800040101010101" pitchFamily="2" charset="-122"/>
                <a:ea typeface="华文行楷" panose="02010800040101010101" pitchFamily="2" charset="-122"/>
              </a:rPr>
              <a:t>投研板块月报</a:t>
            </a: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6224" y="460990"/>
            <a:ext cx="1663513" cy="341011"/>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300" y="442452"/>
            <a:ext cx="2195462" cy="3595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latin typeface="微软雅黑" panose="020B0503020204020204" charset="-122"/>
                <a:ea typeface="微软雅黑" panose="020B0503020204020204" charset="-122"/>
                <a:sym typeface="+mn-ea"/>
              </a:rPr>
              <a:t>3.4 </a:t>
            </a:r>
            <a:r>
              <a:rPr lang="zh-CN" altLang="en-US" sz="3600" dirty="0">
                <a:latin typeface="微软雅黑" panose="020B0503020204020204" charset="-122"/>
                <a:ea typeface="微软雅黑" panose="020B0503020204020204" charset="-122"/>
                <a:sym typeface="+mn-ea"/>
              </a:rPr>
              <a:t>投资策略</a:t>
            </a:r>
            <a:endParaRPr lang="en-GB" altLang="zh-CN" sz="3600" dirty="0">
              <a:solidFill>
                <a:srgbClr val="6B1689"/>
              </a:solidFill>
              <a:latin typeface="微软雅黑" panose="020B0503020204020204" charset="-122"/>
              <a:ea typeface="微软雅黑" panose="020B0503020204020204" charset="-122"/>
            </a:endParaRPr>
          </a:p>
        </p:txBody>
      </p:sp>
      <p:sp>
        <p:nvSpPr>
          <p:cNvPr id="3" name="文本框 2"/>
          <p:cNvSpPr txBox="1"/>
          <p:nvPr/>
        </p:nvSpPr>
        <p:spPr>
          <a:xfrm>
            <a:off x="564835" y="1105318"/>
            <a:ext cx="10789706" cy="19878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chemeClr val="accent2">
                    <a:lumMod val="75000"/>
                  </a:schemeClr>
                </a:solidFill>
                <a:latin typeface="微软雅黑" panose="020B0503020204020204" charset="-122"/>
                <a:ea typeface="微软雅黑" panose="020B0503020204020204" charset="-122"/>
                <a:cs typeface="宋体" panose="02010600030101010101" pitchFamily="2" charset="-122"/>
              </a:rPr>
              <a:t>中国方面</a:t>
            </a:r>
            <a:endParaRPr lang="en-US" altLang="zh-CN" sz="2000" dirty="0">
              <a:solidFill>
                <a:schemeClr val="accent2">
                  <a:lumMod val="75000"/>
                </a:schemeClr>
              </a:solidFill>
              <a:latin typeface="微软雅黑" panose="020B0503020204020204" charset="-122"/>
              <a:ea typeface="微软雅黑" panose="020B0503020204020204" charset="-122"/>
              <a:cs typeface="宋体" panose="02010600030101010101" pitchFamily="2" charset="-122"/>
            </a:endParaRPr>
          </a:p>
          <a:p>
            <a:pPr marL="285750" indent="-285750">
              <a:lnSpc>
                <a:spcPct val="150000"/>
              </a:lnSpc>
              <a:buFont typeface="Arial" panose="020B0604020202020204" pitchFamily="34" charset="0"/>
              <a:buChar char="•"/>
            </a:pPr>
            <a:r>
              <a:rPr lang="zh-CN" altLang="en-US" sz="1600" dirty="0">
                <a:solidFill>
                  <a:srgbClr val="000000"/>
                </a:solidFill>
                <a:latin typeface="微软雅黑" panose="020B0503020204020204" charset="-122"/>
                <a:ea typeface="微软雅黑" panose="020B0503020204020204" charset="-122"/>
              </a:rPr>
              <a:t>阶段性的经济顶点已现，本地疫情逐步清零，</a:t>
            </a:r>
            <a:r>
              <a:rPr lang="en-US" altLang="zh-CN" sz="1600" dirty="0">
                <a:solidFill>
                  <a:srgbClr val="000000"/>
                </a:solidFill>
                <a:latin typeface="微软雅黑" panose="020B0503020204020204" charset="-122"/>
                <a:ea typeface="微软雅黑" panose="020B0503020204020204" charset="-122"/>
              </a:rPr>
              <a:t>8</a:t>
            </a:r>
            <a:r>
              <a:rPr lang="zh-CN" altLang="en-US" sz="1600" dirty="0">
                <a:solidFill>
                  <a:srgbClr val="000000"/>
                </a:solidFill>
                <a:latin typeface="微软雅黑" panose="020B0503020204020204" charset="-122"/>
                <a:ea typeface="微软雅黑" panose="020B0503020204020204" charset="-122"/>
              </a:rPr>
              <a:t>月</a:t>
            </a:r>
            <a:r>
              <a:rPr lang="en-US" altLang="zh-CN" sz="1600" dirty="0">
                <a:solidFill>
                  <a:srgbClr val="000000"/>
                </a:solidFill>
                <a:latin typeface="微软雅黑" panose="020B0503020204020204" charset="-122"/>
                <a:ea typeface="微软雅黑" panose="020B0503020204020204" charset="-122"/>
              </a:rPr>
              <a:t>PMI</a:t>
            </a:r>
            <a:r>
              <a:rPr lang="zh-CN" altLang="en-US" sz="1600" dirty="0">
                <a:solidFill>
                  <a:srgbClr val="000000"/>
                </a:solidFill>
                <a:latin typeface="微软雅黑" panose="020B0503020204020204" charset="-122"/>
                <a:ea typeface="微软雅黑" panose="020B0503020204020204" charset="-122"/>
              </a:rPr>
              <a:t>等领先指标回落但出口数据受欧洲复苏和东南亚疫情导致的出口替代影响尚强势。在不确定性影响下，制造业景气回落的进程可能比较缓慢，上半年偏紧的财政政策有回复空间。</a:t>
            </a:r>
            <a:endParaRPr lang="en-US" altLang="zh-CN" sz="1600" dirty="0">
              <a:solidFill>
                <a:srgbClr val="000000"/>
              </a:solidFill>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600" dirty="0">
                <a:solidFill>
                  <a:srgbClr val="000000"/>
                </a:solidFill>
                <a:latin typeface="微软雅黑" panose="020B0503020204020204" charset="-122"/>
                <a:ea typeface="微软雅黑" panose="020B0503020204020204" charset="-122"/>
              </a:rPr>
              <a:t>经济上有很多结构性问题需要解决，阶段性的宽松和低利率环境更有利于对冲小企业困境、消费疲软、和制造业盈利回落。后续政策面有边际放宽信贷的可能，包括再贷款和新基建，相对利好资本市场。</a:t>
            </a:r>
            <a:endParaRPr lang="en-US" altLang="zh-CN" sz="1600" dirty="0">
              <a:solidFill>
                <a:srgbClr val="000000"/>
              </a:solidFill>
              <a:latin typeface="微软雅黑" panose="020B0503020204020204" charset="-122"/>
              <a:ea typeface="微软雅黑" panose="020B0503020204020204" charset="-122"/>
            </a:endParaRPr>
          </a:p>
        </p:txBody>
      </p:sp>
      <p:pic>
        <p:nvPicPr>
          <p:cNvPr id="4" name="图片 3">
            <a:extLst>
              <a:ext uri="{FF2B5EF4-FFF2-40B4-BE49-F238E27FC236}">
                <a16:creationId xmlns:a16="http://schemas.microsoft.com/office/drawing/2014/main" id="{EAEE92C7-2436-4BE0-88E8-199DE4B8BA84}"/>
              </a:ext>
            </a:extLst>
          </p:cNvPr>
          <p:cNvPicPr>
            <a:picLocks noChangeAspect="1"/>
          </p:cNvPicPr>
          <p:nvPr/>
        </p:nvPicPr>
        <p:blipFill>
          <a:blip r:embed="rId2"/>
          <a:stretch>
            <a:fillRect/>
          </a:stretch>
        </p:blipFill>
        <p:spPr>
          <a:xfrm>
            <a:off x="421705" y="3093170"/>
            <a:ext cx="5674295" cy="3641005"/>
          </a:xfrm>
          <a:prstGeom prst="rect">
            <a:avLst/>
          </a:prstGeom>
        </p:spPr>
      </p:pic>
      <p:pic>
        <p:nvPicPr>
          <p:cNvPr id="8" name="图片 7">
            <a:extLst>
              <a:ext uri="{FF2B5EF4-FFF2-40B4-BE49-F238E27FC236}">
                <a16:creationId xmlns:a16="http://schemas.microsoft.com/office/drawing/2014/main" id="{0B38B89B-5CA8-42BB-90C5-BD48E9330E93}"/>
              </a:ext>
            </a:extLst>
          </p:cNvPr>
          <p:cNvPicPr>
            <a:picLocks noChangeAspect="1"/>
          </p:cNvPicPr>
          <p:nvPr/>
        </p:nvPicPr>
        <p:blipFill>
          <a:blip r:embed="rId3"/>
          <a:stretch>
            <a:fillRect/>
          </a:stretch>
        </p:blipFill>
        <p:spPr>
          <a:xfrm>
            <a:off x="6096000" y="3093170"/>
            <a:ext cx="5467471" cy="36943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latin typeface="微软雅黑" panose="020B0503020204020204" charset="-122"/>
                <a:ea typeface="微软雅黑" panose="020B0503020204020204" charset="-122"/>
                <a:sym typeface="+mn-ea"/>
              </a:rPr>
              <a:t>3.4 </a:t>
            </a:r>
            <a:r>
              <a:rPr lang="zh-CN" altLang="en-US" sz="3600" dirty="0">
                <a:latin typeface="微软雅黑" panose="020B0503020204020204" charset="-122"/>
                <a:ea typeface="微软雅黑" panose="020B0503020204020204" charset="-122"/>
                <a:sym typeface="+mn-ea"/>
              </a:rPr>
              <a:t>投资策略</a:t>
            </a:r>
            <a:endParaRPr lang="en-GB" altLang="zh-CN" sz="3600" dirty="0">
              <a:solidFill>
                <a:srgbClr val="6B1689"/>
              </a:solidFill>
              <a:latin typeface="微软雅黑" panose="020B0503020204020204" charset="-122"/>
              <a:ea typeface="微软雅黑" panose="020B0503020204020204" charset="-122"/>
            </a:endParaRPr>
          </a:p>
        </p:txBody>
      </p:sp>
      <p:sp>
        <p:nvSpPr>
          <p:cNvPr id="3" name="文本框 2"/>
          <p:cNvSpPr txBox="1"/>
          <p:nvPr/>
        </p:nvSpPr>
        <p:spPr>
          <a:xfrm>
            <a:off x="391638" y="1097418"/>
            <a:ext cx="6418737" cy="56440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solidFill>
                  <a:srgbClr val="7030A0"/>
                </a:solidFill>
                <a:latin typeface="微软雅黑" panose="020B0503020204020204" charset="-122"/>
                <a:ea typeface="微软雅黑" panose="020B0503020204020204" charset="-122"/>
              </a:rPr>
              <a:t>中国方面（续）</a:t>
            </a:r>
            <a:endParaRPr lang="en-US" altLang="zh-CN" sz="1400" dirty="0">
              <a:solidFill>
                <a:srgbClr val="000000"/>
              </a:solidFill>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en-US" altLang="zh-CN" sz="1400" b="1" dirty="0">
                <a:solidFill>
                  <a:srgbClr val="000000"/>
                </a:solidFill>
                <a:latin typeface="微软雅黑" panose="020B0503020204020204" charset="-122"/>
                <a:ea typeface="微软雅黑" panose="020B0503020204020204" charset="-122"/>
              </a:rPr>
              <a:t>1.</a:t>
            </a:r>
            <a:r>
              <a:rPr lang="zh-CN" altLang="en-US" sz="1400" b="1" dirty="0">
                <a:solidFill>
                  <a:srgbClr val="000000"/>
                </a:solidFill>
                <a:latin typeface="微软雅黑" panose="020B0503020204020204" charset="-122"/>
                <a:ea typeface="微软雅黑" panose="020B0503020204020204" charset="-122"/>
              </a:rPr>
              <a:t>上游产品价格上升负面影响开始显现：</a:t>
            </a:r>
            <a:endParaRPr lang="en-US" altLang="zh-CN" sz="1400" b="1" dirty="0">
              <a:solidFill>
                <a:srgbClr val="000000"/>
              </a:solidFill>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400" dirty="0">
                <a:solidFill>
                  <a:srgbClr val="000000"/>
                </a:solidFill>
                <a:latin typeface="微软雅黑" panose="020B0503020204020204" charset="-122"/>
                <a:ea typeface="微软雅黑" panose="020B0503020204020204" charset="-122"/>
              </a:rPr>
              <a:t>上游采掘行业利润率继续加速上升，而中下游制造业利润率已见顶回落。</a:t>
            </a:r>
            <a:endParaRPr lang="en-US" altLang="zh-CN" sz="1400" dirty="0">
              <a:solidFill>
                <a:srgbClr val="000000"/>
              </a:solidFill>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400" dirty="0">
                <a:solidFill>
                  <a:srgbClr val="000000"/>
                </a:solidFill>
                <a:latin typeface="微软雅黑" panose="020B0503020204020204" charset="-122"/>
                <a:ea typeface="微软雅黑" panose="020B0503020204020204" charset="-122"/>
              </a:rPr>
              <a:t>整体企业利润增速逐步见顶下滑，中小企业压力依然较大。</a:t>
            </a:r>
            <a:endParaRPr lang="en-US" altLang="zh-CN" sz="1400" b="1" dirty="0">
              <a:solidFill>
                <a:srgbClr val="000000"/>
              </a:solidFill>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en-US" altLang="zh-CN" sz="1400" b="1" dirty="0">
                <a:solidFill>
                  <a:srgbClr val="000000"/>
                </a:solidFill>
                <a:latin typeface="微软雅黑" panose="020B0503020204020204" charset="-122"/>
                <a:ea typeface="微软雅黑" panose="020B0503020204020204" charset="-122"/>
              </a:rPr>
              <a:t>2.</a:t>
            </a:r>
            <a:r>
              <a:rPr lang="zh-CN" altLang="en-US" sz="1400" b="1" dirty="0">
                <a:latin typeface="微软雅黑" panose="020B0503020204020204" charset="-122"/>
                <a:ea typeface="微软雅黑" panose="020B0503020204020204" charset="-122"/>
              </a:rPr>
              <a:t>上下游通胀缺口继续拉开</a:t>
            </a:r>
            <a:r>
              <a:rPr lang="zh-CN" altLang="en-US" sz="1400" b="1" dirty="0">
                <a:solidFill>
                  <a:schemeClr val="accent2">
                    <a:lumMod val="75000"/>
                  </a:schemeClr>
                </a:solidFill>
                <a:latin typeface="微软雅黑" panose="020B0503020204020204" charset="-122"/>
                <a:ea typeface="微软雅黑" panose="020B0503020204020204" charset="-122"/>
              </a:rPr>
              <a:t>：</a:t>
            </a:r>
            <a:endParaRPr lang="en-US" altLang="zh-CN" sz="1400" b="1" dirty="0">
              <a:solidFill>
                <a:schemeClr val="accent2">
                  <a:lumMod val="75000"/>
                </a:schemeClr>
              </a:solidFill>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400" dirty="0">
                <a:solidFill>
                  <a:srgbClr val="000000"/>
                </a:solidFill>
                <a:latin typeface="微软雅黑" panose="020B0503020204020204" charset="-122"/>
                <a:ea typeface="微软雅黑" panose="020B0503020204020204" charset="-122"/>
              </a:rPr>
              <a:t>消费需求恢复缓慢，煤炭钢铁等受限产影响较大的品种持续上涨，导致</a:t>
            </a:r>
            <a:r>
              <a:rPr lang="en-US" altLang="zh-CN" sz="1400" dirty="0">
                <a:solidFill>
                  <a:srgbClr val="000000"/>
                </a:solidFill>
                <a:latin typeface="微软雅黑" panose="020B0503020204020204" charset="-122"/>
                <a:ea typeface="微软雅黑" panose="020B0503020204020204" charset="-122"/>
              </a:rPr>
              <a:t>PPI-CPI</a:t>
            </a:r>
            <a:r>
              <a:rPr lang="zh-CN" altLang="en-US" sz="1400" dirty="0">
                <a:solidFill>
                  <a:srgbClr val="000000"/>
                </a:solidFill>
                <a:latin typeface="微软雅黑" panose="020B0503020204020204" charset="-122"/>
                <a:ea typeface="微软雅黑" panose="020B0503020204020204" charset="-122"/>
              </a:rPr>
              <a:t>剪刀差继续拉大。</a:t>
            </a:r>
            <a:endParaRPr lang="en-US" altLang="zh-CN" sz="1400" dirty="0">
              <a:solidFill>
                <a:srgbClr val="000000"/>
              </a:solidFill>
              <a:latin typeface="微软雅黑" panose="020B0503020204020204" charset="-122"/>
              <a:ea typeface="微软雅黑" panose="020B0503020204020204" charset="-122"/>
            </a:endParaRPr>
          </a:p>
          <a:p>
            <a:pPr marL="285750" indent="-285750">
              <a:lnSpc>
                <a:spcPct val="150000"/>
              </a:lnSpc>
              <a:buFont typeface="Arial" panose="020B0604020202020204" pitchFamily="34" charset="0"/>
              <a:buChar char="•"/>
            </a:pPr>
            <a:r>
              <a:rPr lang="zh-CN" altLang="en-US" sz="1400" dirty="0">
                <a:solidFill>
                  <a:srgbClr val="000000"/>
                </a:solidFill>
                <a:latin typeface="微软雅黑" panose="020B0503020204020204" charset="-122"/>
                <a:ea typeface="微软雅黑" panose="020B0503020204020204" charset="-122"/>
              </a:rPr>
              <a:t>后续需关注全球货币宽松退出缓慢背景下，猪肉价格周期可能于明后年见底对食品和服务项目之间的共振关系带来的价格上涨压力。</a:t>
            </a:r>
            <a:endParaRPr lang="en-US" altLang="zh-CN" sz="1400" dirty="0">
              <a:solidFill>
                <a:srgbClr val="333333"/>
              </a:solidFill>
              <a:latin typeface="-apple-system"/>
            </a:endParaRPr>
          </a:p>
          <a:p>
            <a:pPr marL="285750" indent="-285750">
              <a:lnSpc>
                <a:spcPct val="150000"/>
              </a:lnSpc>
              <a:buFont typeface="Arial" panose="020B0604020202020204" pitchFamily="34" charset="0"/>
              <a:buChar char="•"/>
            </a:pPr>
            <a:r>
              <a:rPr lang="en-US" altLang="zh-CN" sz="1400" b="1" i="0" dirty="0">
                <a:solidFill>
                  <a:srgbClr val="333333"/>
                </a:solidFill>
                <a:effectLst/>
                <a:latin typeface="-apple-system"/>
              </a:rPr>
              <a:t>3.</a:t>
            </a:r>
            <a:r>
              <a:rPr lang="zh-CN" altLang="en-US" sz="1400" b="1" dirty="0">
                <a:solidFill>
                  <a:srgbClr val="333333"/>
                </a:solidFill>
                <a:latin typeface="-apple-system"/>
              </a:rPr>
              <a:t>出口景气回落是大趋势，疫情反复决定节奏：</a:t>
            </a:r>
            <a:endParaRPr lang="en-US" altLang="zh-CN" sz="1400" b="1" dirty="0">
              <a:solidFill>
                <a:srgbClr val="333333"/>
              </a:solidFill>
              <a:latin typeface="-apple-system"/>
            </a:endParaRPr>
          </a:p>
          <a:p>
            <a:pPr marL="285750" indent="-285750">
              <a:lnSpc>
                <a:spcPct val="150000"/>
              </a:lnSpc>
              <a:buFont typeface="Arial" panose="020B0604020202020204" pitchFamily="34" charset="0"/>
              <a:buChar char="•"/>
            </a:pPr>
            <a:r>
              <a:rPr lang="zh-CN" altLang="en-US" sz="1400" b="0" i="0" dirty="0">
                <a:solidFill>
                  <a:srgbClr val="333333"/>
                </a:solidFill>
                <a:effectLst/>
                <a:latin typeface="-apple-system"/>
              </a:rPr>
              <a:t>海外逐步复工，疫情每次小爆发的边际影响逐步下降，导致供应链贸易景气长期回落是确定性事件。但节奏上疫情依然是不容忽视的中短期决定性因素。</a:t>
            </a:r>
            <a:endParaRPr lang="en-US" altLang="zh-CN" sz="1400" b="0" i="0" dirty="0">
              <a:solidFill>
                <a:srgbClr val="333333"/>
              </a:solidFill>
              <a:effectLst/>
              <a:latin typeface="-apple-system"/>
            </a:endParaRPr>
          </a:p>
          <a:p>
            <a:pPr marL="285750" indent="-285750">
              <a:lnSpc>
                <a:spcPct val="150000"/>
              </a:lnSpc>
              <a:buFont typeface="Arial" panose="020B0604020202020204" pitchFamily="34" charset="0"/>
              <a:buChar char="•"/>
            </a:pPr>
            <a:r>
              <a:rPr lang="zh-CN" altLang="en-US" sz="1400" dirty="0">
                <a:solidFill>
                  <a:srgbClr val="333333"/>
                </a:solidFill>
                <a:latin typeface="-apple-system"/>
              </a:rPr>
              <a:t>受海外</a:t>
            </a:r>
            <a:r>
              <a:rPr lang="en-US" altLang="zh-CN" sz="1400" dirty="0">
                <a:solidFill>
                  <a:srgbClr val="333333"/>
                </a:solidFill>
                <a:latin typeface="-apple-system"/>
              </a:rPr>
              <a:t>Delta</a:t>
            </a:r>
            <a:r>
              <a:rPr lang="zh-CN" altLang="en-US" sz="1400" dirty="0">
                <a:solidFill>
                  <a:srgbClr val="333333"/>
                </a:solidFill>
                <a:latin typeface="-apple-system"/>
              </a:rPr>
              <a:t>疫情反复影响，韩国和中国</a:t>
            </a:r>
            <a:r>
              <a:rPr lang="en-US" altLang="zh-CN" sz="1400" dirty="0">
                <a:solidFill>
                  <a:srgbClr val="333333"/>
                </a:solidFill>
                <a:latin typeface="-apple-system"/>
              </a:rPr>
              <a:t>8</a:t>
            </a:r>
            <a:r>
              <a:rPr lang="zh-CN" altLang="en-US" sz="1400" dirty="0">
                <a:solidFill>
                  <a:srgbClr val="333333"/>
                </a:solidFill>
                <a:latin typeface="-apple-system"/>
              </a:rPr>
              <a:t>月出口数据依然较好，但</a:t>
            </a:r>
            <a:r>
              <a:rPr lang="en-US" altLang="zh-CN" sz="1400" dirty="0">
                <a:solidFill>
                  <a:srgbClr val="333333"/>
                </a:solidFill>
                <a:latin typeface="-apple-system"/>
              </a:rPr>
              <a:t>PMI</a:t>
            </a:r>
            <a:r>
              <a:rPr lang="zh-CN" altLang="en-US" sz="1400" dirty="0">
                <a:solidFill>
                  <a:srgbClr val="333333"/>
                </a:solidFill>
                <a:latin typeface="-apple-system"/>
              </a:rPr>
              <a:t>新出口订单已经显露疲弱迹象。受益于海外疫情导致的供应链替代效应的中小制造业企业将开始逐步面临压力。</a:t>
            </a:r>
            <a:endParaRPr lang="en-US" altLang="zh-CN" sz="1400" dirty="0">
              <a:solidFill>
                <a:srgbClr val="333333"/>
              </a:solidFill>
              <a:latin typeface="-apple-system"/>
            </a:endParaRPr>
          </a:p>
          <a:p>
            <a:pPr marL="285750" indent="-285750">
              <a:lnSpc>
                <a:spcPct val="150000"/>
              </a:lnSpc>
              <a:buFont typeface="Arial" panose="020B0604020202020204" pitchFamily="34" charset="0"/>
              <a:buChar char="•"/>
            </a:pPr>
            <a:r>
              <a:rPr lang="zh-CN" altLang="en-US" sz="1400" b="1" dirty="0">
                <a:solidFill>
                  <a:srgbClr val="FF0000"/>
                </a:solidFill>
                <a:latin typeface="-apple-system"/>
              </a:rPr>
              <a:t>长期看好股市的基本逻辑不变，中国资产依旧是全球优质资产。</a:t>
            </a:r>
            <a:endParaRPr lang="en-US" altLang="zh-CN" sz="1400" b="1" dirty="0">
              <a:solidFill>
                <a:srgbClr val="FF0000"/>
              </a:solidFill>
              <a:latin typeface="-apple-system"/>
            </a:endParaRPr>
          </a:p>
          <a:p>
            <a:pPr marL="285750" indent="-285750">
              <a:lnSpc>
                <a:spcPct val="150000"/>
              </a:lnSpc>
              <a:buFont typeface="Arial" panose="020B0604020202020204" pitchFamily="34" charset="0"/>
              <a:buChar char="•"/>
            </a:pPr>
            <a:r>
              <a:rPr lang="zh-CN" altLang="en-US" sz="1400" b="1" dirty="0">
                <a:solidFill>
                  <a:srgbClr val="FF0000"/>
                </a:solidFill>
                <a:latin typeface="-apple-system"/>
              </a:rPr>
              <a:t>短期策略以稳为主，小步加仓，三季度的震荡市是调仓的良好时机。</a:t>
            </a:r>
            <a:endParaRPr lang="en-US" altLang="zh-CN" sz="1400" b="1" dirty="0">
              <a:solidFill>
                <a:srgbClr val="FF0000"/>
              </a:solidFill>
              <a:latin typeface="-apple-system"/>
            </a:endParaRPr>
          </a:p>
        </p:txBody>
      </p:sp>
      <p:pic>
        <p:nvPicPr>
          <p:cNvPr id="6" name="图片 5">
            <a:extLst>
              <a:ext uri="{FF2B5EF4-FFF2-40B4-BE49-F238E27FC236}">
                <a16:creationId xmlns:a16="http://schemas.microsoft.com/office/drawing/2014/main" id="{3919B9AC-D963-4418-8879-4F7C0DC554CA}"/>
              </a:ext>
            </a:extLst>
          </p:cNvPr>
          <p:cNvPicPr>
            <a:picLocks noChangeAspect="1"/>
          </p:cNvPicPr>
          <p:nvPr/>
        </p:nvPicPr>
        <p:blipFill>
          <a:blip r:embed="rId2"/>
          <a:stretch>
            <a:fillRect/>
          </a:stretch>
        </p:blipFill>
        <p:spPr>
          <a:xfrm>
            <a:off x="6706943" y="1097418"/>
            <a:ext cx="5221287" cy="2833232"/>
          </a:xfrm>
          <a:prstGeom prst="rect">
            <a:avLst/>
          </a:prstGeom>
        </p:spPr>
      </p:pic>
      <p:pic>
        <p:nvPicPr>
          <p:cNvPr id="8" name="图片 7">
            <a:extLst>
              <a:ext uri="{FF2B5EF4-FFF2-40B4-BE49-F238E27FC236}">
                <a16:creationId xmlns:a16="http://schemas.microsoft.com/office/drawing/2014/main" id="{B3C0E511-2519-4315-8148-AEBD0AE843E9}"/>
              </a:ext>
            </a:extLst>
          </p:cNvPr>
          <p:cNvPicPr>
            <a:picLocks noChangeAspect="1"/>
          </p:cNvPicPr>
          <p:nvPr/>
        </p:nvPicPr>
        <p:blipFill>
          <a:blip r:embed="rId3"/>
          <a:stretch>
            <a:fillRect/>
          </a:stretch>
        </p:blipFill>
        <p:spPr>
          <a:xfrm>
            <a:off x="6831525" y="3919441"/>
            <a:ext cx="5096705" cy="273147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latin typeface="微软雅黑" panose="020B0503020204020204" charset="-122"/>
                <a:ea typeface="微软雅黑" panose="020B0503020204020204" charset="-122"/>
                <a:sym typeface="+mn-ea"/>
              </a:rPr>
              <a:t>3.4 </a:t>
            </a:r>
            <a:r>
              <a:rPr lang="zh-CN" altLang="en-US" sz="3600" dirty="0">
                <a:latin typeface="微软雅黑" panose="020B0503020204020204" charset="-122"/>
                <a:ea typeface="微软雅黑" panose="020B0503020204020204" charset="-122"/>
                <a:sym typeface="+mn-ea"/>
              </a:rPr>
              <a:t>投资策略</a:t>
            </a:r>
            <a:endParaRPr lang="en-GB" altLang="zh-CN" sz="3600" dirty="0">
              <a:solidFill>
                <a:srgbClr val="6B1689"/>
              </a:solidFill>
              <a:latin typeface="微软雅黑" panose="020B0503020204020204" charset="-122"/>
              <a:ea typeface="微软雅黑" panose="020B0503020204020204" charset="-122"/>
            </a:endParaRPr>
          </a:p>
        </p:txBody>
      </p:sp>
      <p:sp>
        <p:nvSpPr>
          <p:cNvPr id="3" name="文本框 2"/>
          <p:cNvSpPr txBox="1"/>
          <p:nvPr/>
        </p:nvSpPr>
        <p:spPr>
          <a:xfrm>
            <a:off x="472756" y="844906"/>
            <a:ext cx="11246487" cy="2306955"/>
          </a:xfrm>
          <a:prstGeom prst="rect">
            <a:avLst/>
          </a:prstGeom>
          <a:noFill/>
          <a:ln w="9525">
            <a:noFill/>
          </a:ln>
        </p:spPr>
        <p:txBody>
          <a:bodyPr wrap="square">
            <a:spAutoFit/>
          </a:bodyPr>
          <a:lstStyle/>
          <a:p>
            <a:pPr>
              <a:lnSpc>
                <a:spcPct val="150000"/>
              </a:lnSpc>
            </a:pPr>
            <a:endParaRPr lang="en-US" altLang="zh-CN" sz="1600" dirty="0">
              <a:solidFill>
                <a:prstClr val="black"/>
              </a:solidFill>
              <a:latin typeface="微软雅黑" panose="020B0503020204020204" charset="-122"/>
              <a:ea typeface="微软雅黑" panose="020B0503020204020204" charset="-122"/>
              <a:cs typeface="+mn-ea"/>
              <a:sym typeface="+mn-lt"/>
            </a:endParaRPr>
          </a:p>
          <a:p>
            <a:pPr marL="285750" indent="-285750">
              <a:lnSpc>
                <a:spcPct val="150000"/>
              </a:lnSpc>
              <a:buFont typeface="Wingdings" panose="05000000000000000000" pitchFamily="2" charset="2"/>
              <a:buChar char="p"/>
            </a:pPr>
            <a:r>
              <a:rPr lang="en-US" sz="1600" dirty="0">
                <a:solidFill>
                  <a:prstClr val="black"/>
                </a:solidFill>
                <a:latin typeface="微软雅黑" panose="020B0503020204020204" charset="-122"/>
                <a:ea typeface="微软雅黑" panose="020B0503020204020204" charset="-122"/>
                <a:cs typeface="+mn-ea"/>
                <a:sym typeface="+mn-lt"/>
              </a:rPr>
              <a:t>5</a:t>
            </a:r>
            <a:r>
              <a:rPr lang="zh-CN" altLang="en-US" sz="1600" dirty="0">
                <a:solidFill>
                  <a:prstClr val="black"/>
                </a:solidFill>
                <a:latin typeface="微软雅黑" panose="020B0503020204020204" charset="-122"/>
                <a:ea typeface="微软雅黑" panose="020B0503020204020204" charset="-122"/>
                <a:cs typeface="+mn-ea"/>
                <a:sym typeface="+mn-lt"/>
              </a:rPr>
              <a:t>月以来，快速加仓，平均净多头</a:t>
            </a:r>
            <a:r>
              <a:rPr lang="en-US" altLang="zh-CN" sz="1600" dirty="0">
                <a:solidFill>
                  <a:prstClr val="black"/>
                </a:solidFill>
                <a:latin typeface="微软雅黑" panose="020B0503020204020204" charset="-122"/>
                <a:ea typeface="微软雅黑" panose="020B0503020204020204" charset="-122"/>
                <a:cs typeface="+mn-ea"/>
                <a:sym typeface="+mn-lt"/>
              </a:rPr>
              <a:t>9%</a:t>
            </a:r>
            <a:r>
              <a:rPr lang="zh-CN" altLang="en-US" sz="1600" dirty="0">
                <a:solidFill>
                  <a:prstClr val="black"/>
                </a:solidFill>
                <a:latin typeface="微软雅黑" panose="020B0503020204020204" charset="-122"/>
                <a:ea typeface="微软雅黑" panose="020B0503020204020204" charset="-122"/>
                <a:cs typeface="+mn-ea"/>
                <a:sym typeface="+mn-lt"/>
              </a:rPr>
              <a:t>左右，行业集中在新能源、电动车、电子行业，较好把握了结构性行情。</a:t>
            </a:r>
          </a:p>
          <a:p>
            <a:pPr marL="285750" indent="-285750">
              <a:lnSpc>
                <a:spcPct val="150000"/>
              </a:lnSpc>
              <a:buFont typeface="Wingdings" panose="05000000000000000000" pitchFamily="2" charset="2"/>
              <a:buChar char="p"/>
            </a:pPr>
            <a:r>
              <a:rPr lang="en-US" altLang="zh-CN" sz="1600" dirty="0">
                <a:solidFill>
                  <a:prstClr val="black"/>
                </a:solidFill>
                <a:latin typeface="微软雅黑" panose="020B0503020204020204" charset="-122"/>
                <a:ea typeface="微软雅黑" panose="020B0503020204020204" charset="-122"/>
                <a:cs typeface="+mn-ea"/>
                <a:sym typeface="+mn-lt"/>
              </a:rPr>
              <a:t>6</a:t>
            </a:r>
            <a:r>
              <a:rPr lang="zh-CN" altLang="en-US" sz="1600" dirty="0">
                <a:solidFill>
                  <a:prstClr val="black"/>
                </a:solidFill>
                <a:latin typeface="微软雅黑" panose="020B0503020204020204" charset="-122"/>
                <a:ea typeface="微软雅黑" panose="020B0503020204020204" charset="-122"/>
                <a:cs typeface="+mn-ea"/>
                <a:sym typeface="+mn-lt"/>
              </a:rPr>
              <a:t>月底开始停止加仓，减少净多头暴露，并开始平衡行业风险，在行业上进行平衡，增加了医药、军工和少量周期，行业暴露上的抗波动能力增强增强，平均净多头</a:t>
            </a:r>
            <a:r>
              <a:rPr lang="en-US" altLang="zh-CN" sz="1600" dirty="0">
                <a:solidFill>
                  <a:prstClr val="black"/>
                </a:solidFill>
                <a:latin typeface="微软雅黑" panose="020B0503020204020204" charset="-122"/>
                <a:ea typeface="微软雅黑" panose="020B0503020204020204" charset="-122"/>
                <a:cs typeface="+mn-ea"/>
                <a:sym typeface="+mn-lt"/>
              </a:rPr>
              <a:t>8.5%</a:t>
            </a:r>
          </a:p>
          <a:p>
            <a:pPr marL="285750" indent="-285750">
              <a:lnSpc>
                <a:spcPct val="150000"/>
              </a:lnSpc>
              <a:buFont typeface="Wingdings" panose="05000000000000000000" pitchFamily="2" charset="2"/>
              <a:buChar char="p"/>
            </a:pPr>
            <a:r>
              <a:rPr lang="zh-CN" altLang="en-US" sz="1600" dirty="0">
                <a:solidFill>
                  <a:prstClr val="black"/>
                </a:solidFill>
                <a:latin typeface="微软雅黑" panose="020B0503020204020204" charset="-122"/>
                <a:ea typeface="微软雅黑" panose="020B0503020204020204" charset="-122"/>
                <a:cs typeface="+mn-ea"/>
                <a:sym typeface="+mn-lt"/>
              </a:rPr>
              <a:t>在</a:t>
            </a:r>
            <a:r>
              <a:rPr lang="en-US" altLang="zh-CN" sz="1600" dirty="0">
                <a:solidFill>
                  <a:prstClr val="black"/>
                </a:solidFill>
                <a:latin typeface="微软雅黑" panose="020B0503020204020204" charset="-122"/>
                <a:ea typeface="微软雅黑" panose="020B0503020204020204" charset="-122"/>
                <a:cs typeface="+mn-ea"/>
                <a:sym typeface="+mn-lt"/>
              </a:rPr>
              <a:t>7</a:t>
            </a:r>
            <a:r>
              <a:rPr lang="zh-CN" altLang="en-US" sz="1600" dirty="0">
                <a:solidFill>
                  <a:prstClr val="black"/>
                </a:solidFill>
                <a:latin typeface="微软雅黑" panose="020B0503020204020204" charset="-122"/>
                <a:ea typeface="微软雅黑" panose="020B0503020204020204" charset="-122"/>
                <a:cs typeface="+mn-ea"/>
                <a:sym typeface="+mn-lt"/>
              </a:rPr>
              <a:t>月大跌后，我们在低位加仓至</a:t>
            </a:r>
            <a:r>
              <a:rPr lang="en-US" altLang="zh-CN" sz="1600" dirty="0">
                <a:solidFill>
                  <a:prstClr val="black"/>
                </a:solidFill>
                <a:latin typeface="微软雅黑" panose="020B0503020204020204" charset="-122"/>
                <a:ea typeface="微软雅黑" panose="020B0503020204020204" charset="-122"/>
                <a:cs typeface="+mn-ea"/>
                <a:sym typeface="+mn-lt"/>
              </a:rPr>
              <a:t>10%</a:t>
            </a:r>
            <a:r>
              <a:rPr lang="zh-CN" altLang="en-US" sz="1600" dirty="0">
                <a:solidFill>
                  <a:prstClr val="black"/>
                </a:solidFill>
                <a:latin typeface="微软雅黑" panose="020B0503020204020204" charset="-122"/>
                <a:ea typeface="微软雅黑" panose="020B0503020204020204" charset="-122"/>
                <a:cs typeface="+mn-ea"/>
                <a:sym typeface="+mn-lt"/>
              </a:rPr>
              <a:t>左右，并将在未来</a:t>
            </a:r>
            <a:r>
              <a:rPr lang="en-US" altLang="zh-CN" sz="1600" dirty="0">
                <a:solidFill>
                  <a:prstClr val="black"/>
                </a:solidFill>
                <a:latin typeface="微软雅黑" panose="020B0503020204020204" charset="-122"/>
                <a:ea typeface="微软雅黑" panose="020B0503020204020204" charset="-122"/>
                <a:cs typeface="+mn-ea"/>
                <a:sym typeface="+mn-lt"/>
              </a:rPr>
              <a:t>2</a:t>
            </a:r>
            <a:r>
              <a:rPr lang="zh-CN" altLang="en-US" sz="1600" dirty="0">
                <a:solidFill>
                  <a:prstClr val="black"/>
                </a:solidFill>
                <a:latin typeface="微软雅黑" panose="020B0503020204020204" charset="-122"/>
                <a:ea typeface="微软雅黑" panose="020B0503020204020204" charset="-122"/>
                <a:cs typeface="+mn-ea"/>
                <a:sym typeface="+mn-lt"/>
              </a:rPr>
              <a:t>个月左右适当加仓至</a:t>
            </a:r>
            <a:r>
              <a:rPr lang="en-US" altLang="zh-CN" sz="1600" dirty="0">
                <a:solidFill>
                  <a:prstClr val="black"/>
                </a:solidFill>
                <a:latin typeface="微软雅黑" panose="020B0503020204020204" charset="-122"/>
                <a:ea typeface="微软雅黑" panose="020B0503020204020204" charset="-122"/>
                <a:cs typeface="+mn-ea"/>
                <a:sym typeface="+mn-lt"/>
              </a:rPr>
              <a:t>12-14%</a:t>
            </a:r>
            <a:r>
              <a:rPr lang="zh-CN" altLang="en-US" sz="1600" dirty="0">
                <a:solidFill>
                  <a:prstClr val="black"/>
                </a:solidFill>
                <a:latin typeface="微软雅黑" panose="020B0503020204020204" charset="-122"/>
                <a:ea typeface="微软雅黑" panose="020B0503020204020204" charset="-122"/>
                <a:cs typeface="+mn-ea"/>
                <a:sym typeface="+mn-lt"/>
              </a:rPr>
              <a:t>附近，核心是通过配置来平衡风险暴露。在坚持此前主要在景气周期（有色、能源、券商）和白马从风格上会更加平衡。</a:t>
            </a:r>
          </a:p>
        </p:txBody>
      </p:sp>
      <p:grpSp>
        <p:nvGrpSpPr>
          <p:cNvPr id="12" name="组合 11"/>
          <p:cNvGrpSpPr/>
          <p:nvPr/>
        </p:nvGrpSpPr>
        <p:grpSpPr>
          <a:xfrm>
            <a:off x="5647810" y="3059662"/>
            <a:ext cx="3875233" cy="3036698"/>
            <a:chOff x="9039858" y="3815103"/>
            <a:chExt cx="2856176" cy="2583350"/>
          </a:xfrm>
        </p:grpSpPr>
        <p:sp>
          <p:nvSpPr>
            <p:cNvPr id="15" name="文本框 14"/>
            <p:cNvSpPr txBox="1"/>
            <p:nvPr/>
          </p:nvSpPr>
          <p:spPr>
            <a:xfrm>
              <a:off x="9039858" y="6164006"/>
              <a:ext cx="1009479" cy="234447"/>
            </a:xfrm>
            <a:prstGeom prst="rect">
              <a:avLst/>
            </a:prstGeom>
            <a:noFill/>
          </p:spPr>
          <p:txBody>
            <a:bodyPr wrap="square" rtlCol="0">
              <a:spAutoFit/>
            </a:bodyPr>
            <a:lstStyle/>
            <a:p>
              <a:endParaRPr lang="zh-CN" altLang="en-US" sz="1200" dirty="0"/>
            </a:p>
          </p:txBody>
        </p:sp>
        <p:sp>
          <p:nvSpPr>
            <p:cNvPr id="17" name="文本框 16"/>
            <p:cNvSpPr txBox="1"/>
            <p:nvPr/>
          </p:nvSpPr>
          <p:spPr>
            <a:xfrm>
              <a:off x="10968667" y="3815103"/>
              <a:ext cx="927367" cy="234447"/>
            </a:xfrm>
            <a:prstGeom prst="rect">
              <a:avLst/>
            </a:prstGeom>
            <a:noFill/>
          </p:spPr>
          <p:txBody>
            <a:bodyPr wrap="square" rtlCol="0">
              <a:spAutoFit/>
            </a:bodyPr>
            <a:lstStyle/>
            <a:p>
              <a:endParaRPr lang="en-US" altLang="zh-CN" sz="1200" dirty="0"/>
            </a:p>
          </p:txBody>
        </p:sp>
      </p:grpSp>
      <p:grpSp>
        <p:nvGrpSpPr>
          <p:cNvPr id="22" name="组合 21"/>
          <p:cNvGrpSpPr/>
          <p:nvPr/>
        </p:nvGrpSpPr>
        <p:grpSpPr>
          <a:xfrm>
            <a:off x="921385" y="3291840"/>
            <a:ext cx="10336530" cy="3199765"/>
            <a:chOff x="1181" y="5184"/>
            <a:chExt cx="16278" cy="5039"/>
          </a:xfrm>
        </p:grpSpPr>
        <p:pic>
          <p:nvPicPr>
            <p:cNvPr id="19" name="图片 18"/>
            <p:cNvPicPr>
              <a:picLocks noChangeAspect="1"/>
            </p:cNvPicPr>
            <p:nvPr/>
          </p:nvPicPr>
          <p:blipFill>
            <a:blip r:embed="rId2"/>
            <a:srcRect l="1403" t="16219" r="22328" b="22689"/>
            <a:stretch>
              <a:fillRect/>
            </a:stretch>
          </p:blipFill>
          <p:spPr>
            <a:xfrm>
              <a:off x="1181" y="5184"/>
              <a:ext cx="16278" cy="5039"/>
            </a:xfrm>
            <a:prstGeom prst="rect">
              <a:avLst/>
            </a:prstGeom>
          </p:spPr>
        </p:pic>
        <p:sp>
          <p:nvSpPr>
            <p:cNvPr id="5" name="上箭头 4"/>
            <p:cNvSpPr/>
            <p:nvPr/>
          </p:nvSpPr>
          <p:spPr>
            <a:xfrm>
              <a:off x="11531" y="8103"/>
              <a:ext cx="3662" cy="159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ym typeface="+mn-ea"/>
                </a:rPr>
                <a:t>暂停加仓，开始结构调整，减弱市场回撤带来的影响</a:t>
              </a:r>
              <a:endParaRPr lang="en-US" altLang="zh-CN" sz="1200" dirty="0"/>
            </a:p>
            <a:p>
              <a:pPr algn="ctr"/>
              <a:endParaRPr lang="en-US" altLang="zh-CN" sz="1200" dirty="0"/>
            </a:p>
          </p:txBody>
        </p:sp>
        <p:sp>
          <p:nvSpPr>
            <p:cNvPr id="6" name="上箭头 5"/>
            <p:cNvSpPr/>
            <p:nvPr/>
          </p:nvSpPr>
          <p:spPr>
            <a:xfrm>
              <a:off x="6910" y="8867"/>
              <a:ext cx="4141" cy="1355"/>
            </a:xfrm>
            <a:prstGeom prst="upArrow">
              <a:avLst>
                <a:gd name="adj1" fmla="val 50000"/>
                <a:gd name="adj2" fmla="val 478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ym typeface="+mn-ea"/>
                </a:rPr>
                <a:t>5</a:t>
              </a:r>
              <a:r>
                <a:rPr lang="zh-CN" altLang="en-US" sz="1200" dirty="0">
                  <a:sym typeface="+mn-ea"/>
                </a:rPr>
                <a:t>月开始加仓，完全把握了股市上涨的短期行情</a:t>
              </a:r>
              <a:endParaRPr lang="zh-CN" altLang="en-US" sz="1200" dirty="0"/>
            </a:p>
            <a:p>
              <a:pPr algn="ctr"/>
              <a:endParaRPr lang="zh-CN" altLang="en-US" sz="1200" dirty="0"/>
            </a:p>
          </p:txBody>
        </p:sp>
        <p:sp>
          <p:nvSpPr>
            <p:cNvPr id="21" name="下箭头 20"/>
            <p:cNvSpPr/>
            <p:nvPr/>
          </p:nvSpPr>
          <p:spPr>
            <a:xfrm>
              <a:off x="14350" y="6393"/>
              <a:ext cx="2252" cy="1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t>开始加仓，并调结构</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solidFill>
                  <a:srgbClr val="6B1689"/>
                </a:solidFill>
                <a:latin typeface="微软雅黑" panose="020B0503020204020204" charset="-122"/>
                <a:ea typeface="微软雅黑" panose="020B0503020204020204" charset="-122"/>
                <a:sym typeface="+mn-ea"/>
              </a:rPr>
              <a:t>3.5</a:t>
            </a:r>
            <a:r>
              <a:rPr lang="zh-CN" altLang="en-US" sz="3600" dirty="0">
                <a:solidFill>
                  <a:srgbClr val="6B1689"/>
                </a:solidFill>
                <a:latin typeface="微软雅黑" panose="020B0503020204020204" charset="-122"/>
                <a:ea typeface="微软雅黑" panose="020B0503020204020204" charset="-122"/>
                <a:sym typeface="+mn-ea"/>
              </a:rPr>
              <a:t>问题与不足</a:t>
            </a:r>
          </a:p>
        </p:txBody>
      </p:sp>
      <p:graphicFrame>
        <p:nvGraphicFramePr>
          <p:cNvPr id="3" name="图示 2"/>
          <p:cNvGraphicFramePr/>
          <p:nvPr/>
        </p:nvGraphicFramePr>
        <p:xfrm>
          <a:off x="740626" y="1466850"/>
          <a:ext cx="10784624" cy="4610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solidFill>
                  <a:srgbClr val="6B1689"/>
                </a:solidFill>
                <a:latin typeface="微软雅黑" panose="020B0503020204020204" charset="-122"/>
                <a:ea typeface="微软雅黑" panose="020B0503020204020204" charset="-122"/>
                <a:sym typeface="+mn-ea"/>
              </a:rPr>
              <a:t>3.6 </a:t>
            </a:r>
            <a:r>
              <a:rPr lang="zh-CN" altLang="en-US" sz="3600" dirty="0">
                <a:solidFill>
                  <a:srgbClr val="6B1689"/>
                </a:solidFill>
                <a:latin typeface="微软雅黑" panose="020B0503020204020204" charset="-122"/>
                <a:ea typeface="微软雅黑" panose="020B0503020204020204" charset="-122"/>
                <a:sym typeface="+mn-ea"/>
              </a:rPr>
              <a:t>下一步工作安排</a:t>
            </a:r>
            <a:r>
              <a:rPr lang="en-US" altLang="zh-CN" dirty="0">
                <a:latin typeface="微软雅黑" panose="020B0503020204020204" charset="-122"/>
                <a:ea typeface="微软雅黑" panose="020B0503020204020204" charset="-122"/>
                <a:sym typeface="+mn-ea"/>
              </a:rPr>
              <a:t>——</a:t>
            </a:r>
            <a:r>
              <a:rPr lang="zh-CN" altLang="en-US" dirty="0">
                <a:latin typeface="微软雅黑" panose="020B0503020204020204" charset="-122"/>
                <a:ea typeface="微软雅黑" panose="020B0503020204020204" charset="-122"/>
                <a:sym typeface="+mn-ea"/>
              </a:rPr>
              <a:t>产品方面</a:t>
            </a:r>
            <a:endParaRPr lang="zh-CN" altLang="en-US" sz="3600" dirty="0">
              <a:solidFill>
                <a:srgbClr val="6B1689"/>
              </a:solidFill>
              <a:latin typeface="微软雅黑" panose="020B0503020204020204" charset="-122"/>
              <a:ea typeface="微软雅黑" panose="020B0503020204020204" charset="-122"/>
              <a:sym typeface="+mn-ea"/>
            </a:endParaRPr>
          </a:p>
        </p:txBody>
      </p:sp>
      <p:sp>
        <p:nvSpPr>
          <p:cNvPr id="7" name="TextBox 5"/>
          <p:cNvSpPr txBox="1"/>
          <p:nvPr/>
        </p:nvSpPr>
        <p:spPr>
          <a:xfrm>
            <a:off x="738188" y="1165022"/>
            <a:ext cx="9953625" cy="128945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Wingdings" panose="05000000000000000000" pitchFamily="2" charset="2"/>
              <a:buChar char="p"/>
            </a:pPr>
            <a:r>
              <a:rPr lang="zh-CN" altLang="en-US" dirty="0"/>
              <a:t>阳光红方面，配合产品部门解决引流扩容的问题。</a:t>
            </a:r>
            <a:endParaRPr lang="en-US" altLang="zh-CN" dirty="0"/>
          </a:p>
          <a:p>
            <a:pPr>
              <a:lnSpc>
                <a:spcPct val="150000"/>
              </a:lnSpc>
              <a:buFont typeface="Wingdings" panose="05000000000000000000" pitchFamily="2" charset="2"/>
              <a:buChar char="p"/>
            </a:pPr>
            <a:r>
              <a:rPr lang="zh-CN" altLang="en-US" dirty="0"/>
              <a:t>阳光橙方面，着力解决产品成长性和卖点的问题。</a:t>
            </a:r>
            <a:endParaRPr lang="en-US" altLang="zh-CN" dirty="0"/>
          </a:p>
          <a:p>
            <a:pPr>
              <a:lnSpc>
                <a:spcPct val="150000"/>
              </a:lnSpc>
              <a:buFont typeface="Wingdings" panose="05000000000000000000" pitchFamily="2" charset="2"/>
              <a:buChar char="p"/>
            </a:pPr>
            <a:r>
              <a:rPr lang="zh-CN" altLang="en-US" dirty="0"/>
              <a:t>阳光青方面，打造新的产品结构，提高产品主动能力。</a:t>
            </a:r>
          </a:p>
        </p:txBody>
      </p:sp>
      <p:grpSp>
        <p:nvGrpSpPr>
          <p:cNvPr id="10" name="组合 9"/>
          <p:cNvGrpSpPr/>
          <p:nvPr/>
        </p:nvGrpSpPr>
        <p:grpSpPr>
          <a:xfrm>
            <a:off x="971550" y="2562224"/>
            <a:ext cx="10420350" cy="3914775"/>
            <a:chOff x="1453456" y="1510847"/>
            <a:chExt cx="9226427" cy="4798198"/>
          </a:xfrm>
        </p:grpSpPr>
        <p:sp>
          <p:nvSpPr>
            <p:cNvPr id="12" name="任意多边形 31"/>
            <p:cNvSpPr/>
            <p:nvPr>
              <p:custDataLst>
                <p:tags r:id="rId1"/>
              </p:custDataLst>
            </p:nvPr>
          </p:nvSpPr>
          <p:spPr bwMode="auto">
            <a:xfrm>
              <a:off x="1453456" y="1512949"/>
              <a:ext cx="3008208" cy="4793995"/>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rgbClr val="53585F"/>
              </a:solidFill>
              <a:prstDash val="solid"/>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0000" tIns="46800" rIns="90000" bIns="46800" anchor="ctr">
              <a:normAutofit/>
            </a:bodyPr>
            <a:lstStyle/>
            <a:p>
              <a:pPr algn="ctr">
                <a:lnSpc>
                  <a:spcPct val="120000"/>
                </a:lnSpc>
              </a:pPr>
              <a:endParaRPr sz="1600">
                <a:latin typeface="Arial" panose="020B0604020202020204" pitchFamily="34" charset="0"/>
                <a:ea typeface="微软雅黑" panose="020B0503020204020204" charset="-122"/>
                <a:sym typeface="Arial" panose="020B0604020202020204" pitchFamily="34" charset="0"/>
              </a:endParaRPr>
            </a:p>
          </p:txBody>
        </p:sp>
        <p:sp>
          <p:nvSpPr>
            <p:cNvPr id="13" name="任意多边形 32"/>
            <p:cNvSpPr/>
            <p:nvPr>
              <p:custDataLst>
                <p:tags r:id="rId2"/>
              </p:custDataLst>
            </p:nvPr>
          </p:nvSpPr>
          <p:spPr bwMode="auto">
            <a:xfrm>
              <a:off x="1453698" y="4912352"/>
              <a:ext cx="2102172" cy="1387432"/>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chemeClr val="accent2">
                <a:lumMod val="60000"/>
                <a:lumOff val="40000"/>
              </a:schemeClr>
            </a:solidFill>
            <a:ln>
              <a:noFill/>
            </a:ln>
            <a:effectLst/>
          </p:spPr>
          <p:txBody>
            <a:bodyPr wrap="square" lIns="90000" tIns="46800" rIns="90000" bIns="46800" anchor="ctr">
              <a:normAutofit/>
            </a:bodyPr>
            <a:lstStyle/>
            <a:p>
              <a:pPr algn="ctr">
                <a:lnSpc>
                  <a:spcPct val="120000"/>
                </a:lnSpc>
              </a:pPr>
              <a:endParaRPr sz="1600">
                <a:latin typeface="Arial" panose="020B0604020202020204" pitchFamily="34" charset="0"/>
                <a:ea typeface="微软雅黑" panose="020B0503020204020204" charset="-122"/>
                <a:sym typeface="Arial" panose="020B0604020202020204" pitchFamily="34" charset="0"/>
              </a:endParaRPr>
            </a:p>
          </p:txBody>
        </p:sp>
        <p:sp>
          <p:nvSpPr>
            <p:cNvPr id="14" name="任意多边形 33"/>
            <p:cNvSpPr/>
            <p:nvPr>
              <p:custDataLst>
                <p:tags r:id="rId3"/>
              </p:custDataLst>
            </p:nvPr>
          </p:nvSpPr>
          <p:spPr bwMode="auto">
            <a:xfrm flipH="1">
              <a:off x="1453456" y="4321445"/>
              <a:ext cx="3008208" cy="1985496"/>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2"/>
            </a:solidFill>
            <a:ln>
              <a:noFill/>
            </a:ln>
            <a:effectLst/>
          </p:spPr>
          <p:txBody>
            <a:bodyPr wrap="square" lIns="90000" tIns="46800" rIns="90000" bIns="46800" anchor="ctr">
              <a:noAutofit/>
            </a:bodyPr>
            <a:lstStyle/>
            <a:p>
              <a:pPr algn="ctr">
                <a:lnSpc>
                  <a:spcPct val="120000"/>
                </a:lnSpc>
              </a:pPr>
              <a:endParaRPr sz="1600">
                <a:latin typeface="Arial" panose="020B0604020202020204" pitchFamily="34" charset="0"/>
                <a:ea typeface="微软雅黑" panose="020B0503020204020204" charset="-122"/>
                <a:sym typeface="Arial" panose="020B0604020202020204" pitchFamily="34" charset="0"/>
              </a:endParaRPr>
            </a:p>
          </p:txBody>
        </p:sp>
        <p:sp>
          <p:nvSpPr>
            <p:cNvPr id="15" name="任意多边形 34"/>
            <p:cNvSpPr/>
            <p:nvPr>
              <p:custDataLst>
                <p:tags r:id="rId4"/>
              </p:custDataLst>
            </p:nvPr>
          </p:nvSpPr>
          <p:spPr bwMode="auto">
            <a:xfrm>
              <a:off x="1657985" y="2522950"/>
              <a:ext cx="2599055" cy="216344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wrap="square" lIns="90000" tIns="46800" rIns="90000" bIns="46800" anchor="ctr">
              <a:normAutofit lnSpcReduction="10000"/>
            </a:bodyPr>
            <a:lstStyle/>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橙绝对收益</a:t>
              </a:r>
              <a:r>
                <a:rPr lang="en-US" altLang="zh-CN" sz="1600" b="1" spc="150" dirty="0">
                  <a:solidFill>
                    <a:srgbClr val="4D4E4C"/>
                  </a:solidFill>
                  <a:latin typeface="Arial" panose="020B0604020202020204" pitchFamily="34" charset="0"/>
                  <a:ea typeface="微软雅黑" panose="020B0503020204020204" charset="-122"/>
                  <a:sym typeface="Arial" panose="020B0604020202020204" pitchFamily="34" charset="0"/>
                </a:rPr>
                <a:t>2</a:t>
              </a: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号</a:t>
              </a:r>
            </a:p>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橙双创</a:t>
              </a:r>
            </a:p>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橙双碳</a:t>
              </a:r>
            </a:p>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橙抗通胀</a:t>
              </a:r>
            </a:p>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橙增盈</a:t>
              </a:r>
              <a:r>
                <a:rPr lang="en-US" altLang="zh-CN" sz="1600" b="1" spc="150" dirty="0">
                  <a:solidFill>
                    <a:srgbClr val="4D4E4C"/>
                  </a:solidFill>
                  <a:latin typeface="Arial" panose="020B0604020202020204" pitchFamily="34" charset="0"/>
                  <a:ea typeface="微软雅黑" panose="020B0503020204020204" charset="-122"/>
                  <a:sym typeface="Arial" panose="020B0604020202020204" pitchFamily="34" charset="0"/>
                </a:rPr>
                <a:t>2</a:t>
              </a: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号（补全季度产品）</a:t>
              </a:r>
            </a:p>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橙子女教育（</a:t>
              </a:r>
              <a:r>
                <a:rPr lang="en-US" altLang="zh-CN" sz="1600" b="1" spc="150" dirty="0">
                  <a:solidFill>
                    <a:srgbClr val="4D4E4C"/>
                  </a:solidFill>
                  <a:latin typeface="Arial" panose="020B0604020202020204" pitchFamily="34" charset="0"/>
                  <a:ea typeface="微软雅黑" panose="020B0503020204020204" charset="-122"/>
                  <a:sym typeface="Arial" panose="020B0604020202020204" pitchFamily="34" charset="0"/>
                </a:rPr>
                <a:t>2-3</a:t>
              </a: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年封闭期）</a:t>
              </a:r>
              <a:endParaRPr lang="en-US" altLang="zh-CN" sz="1600" b="1" spc="150" dirty="0">
                <a:solidFill>
                  <a:srgbClr val="4D4E4C"/>
                </a:solidFill>
                <a:latin typeface="Arial" panose="020B0604020202020204" pitchFamily="34" charset="0"/>
                <a:ea typeface="微软雅黑" panose="020B0503020204020204" charset="-122"/>
                <a:sym typeface="Arial" panose="020B0604020202020204" pitchFamily="34" charset="0"/>
              </a:endParaRPr>
            </a:p>
          </p:txBody>
        </p:sp>
        <p:sp>
          <p:nvSpPr>
            <p:cNvPr id="16" name="任意多边形 35"/>
            <p:cNvSpPr/>
            <p:nvPr>
              <p:custDataLst>
                <p:tags r:id="rId5"/>
              </p:custDataLst>
            </p:nvPr>
          </p:nvSpPr>
          <p:spPr bwMode="auto">
            <a:xfrm>
              <a:off x="1658169" y="5565276"/>
              <a:ext cx="2598779" cy="6298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90000" tIns="46800" rIns="90000" bIns="46800" anchor="ctr">
              <a:normAutofit/>
            </a:bodyPr>
            <a:lstStyle/>
            <a:p>
              <a:pPr defTabSz="583565">
                <a:lnSpc>
                  <a:spcPct val="120000"/>
                </a:lnSpc>
                <a:defRPr/>
              </a:pPr>
              <a:r>
                <a:rPr lang="zh-CN" altLang="en-US" sz="2000" b="1" spc="300">
                  <a:solidFill>
                    <a:srgbClr val="FFFFFF"/>
                  </a:solidFill>
                  <a:latin typeface="Arial" panose="020B0604020202020204" pitchFamily="34" charset="0"/>
                  <a:ea typeface="微软雅黑" panose="020B0503020204020204" charset="-122"/>
                  <a:cs typeface="+mj-cs"/>
                  <a:sym typeface="Arial" panose="020B0604020202020204" pitchFamily="34" charset="0"/>
                </a:rPr>
                <a:t>阳光橙</a:t>
              </a:r>
            </a:p>
          </p:txBody>
        </p:sp>
        <p:sp>
          <p:nvSpPr>
            <p:cNvPr id="17" name="任意多边形 36"/>
            <p:cNvSpPr/>
            <p:nvPr>
              <p:custDataLst>
                <p:tags r:id="rId6"/>
              </p:custDataLst>
            </p:nvPr>
          </p:nvSpPr>
          <p:spPr bwMode="auto">
            <a:xfrm>
              <a:off x="1703417" y="1939576"/>
              <a:ext cx="2617902" cy="5909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90000" tIns="46800" rIns="90000" bIns="46800" anchor="ctr">
              <a:normAutofit/>
            </a:bodyPr>
            <a:lstStyle/>
            <a:p>
              <a:pPr defTabSz="583565">
                <a:lnSpc>
                  <a:spcPct val="120000"/>
                </a:lnSpc>
                <a:defRPr/>
              </a:pPr>
              <a:r>
                <a:rPr lang="en-US" b="1" dirty="0">
                  <a:solidFill>
                    <a:srgbClr val="7030A0"/>
                  </a:solidFill>
                  <a:latin typeface="Arial" panose="020B0604020202020204" pitchFamily="34" charset="0"/>
                  <a:ea typeface="微软雅黑" panose="020B0503020204020204" charset="-122"/>
                  <a:sym typeface="Arial" panose="020B0604020202020204" pitchFamily="34" charset="0"/>
                </a:rPr>
                <a:t>100</a:t>
              </a:r>
              <a:r>
                <a:rPr lang="zh-CN" altLang="en-US" b="1" dirty="0">
                  <a:solidFill>
                    <a:srgbClr val="7030A0"/>
                  </a:solidFill>
                  <a:latin typeface="Arial" panose="020B0604020202020204" pitchFamily="34" charset="0"/>
                  <a:ea typeface="微软雅黑" panose="020B0503020204020204" charset="-122"/>
                  <a:sym typeface="Arial" panose="020B0604020202020204" pitchFamily="34" charset="0"/>
                </a:rPr>
                <a:t>亿</a:t>
              </a:r>
            </a:p>
          </p:txBody>
        </p:sp>
        <p:sp>
          <p:nvSpPr>
            <p:cNvPr id="18" name="任意多边形 25"/>
            <p:cNvSpPr/>
            <p:nvPr>
              <p:custDataLst>
                <p:tags r:id="rId7"/>
              </p:custDataLst>
            </p:nvPr>
          </p:nvSpPr>
          <p:spPr bwMode="auto">
            <a:xfrm>
              <a:off x="4562566" y="1512949"/>
              <a:ext cx="3008208" cy="4793995"/>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rgbClr val="53585F"/>
              </a:solidFill>
              <a:prstDash val="solid"/>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0000" tIns="46800" rIns="90000" bIns="46800" anchor="ctr">
              <a:normAutofit/>
            </a:bodyPr>
            <a:lstStyle/>
            <a:p>
              <a:pPr algn="ctr">
                <a:lnSpc>
                  <a:spcPct val="120000"/>
                </a:lnSpc>
              </a:pPr>
              <a:endParaRPr sz="1600">
                <a:latin typeface="Arial" panose="020B0604020202020204" pitchFamily="34" charset="0"/>
                <a:ea typeface="微软雅黑" panose="020B0503020204020204" charset="-122"/>
                <a:sym typeface="Arial" panose="020B0604020202020204" pitchFamily="34" charset="0"/>
              </a:endParaRPr>
            </a:p>
          </p:txBody>
        </p:sp>
        <p:sp>
          <p:nvSpPr>
            <p:cNvPr id="19" name="任意多边形 26"/>
            <p:cNvSpPr/>
            <p:nvPr>
              <p:custDataLst>
                <p:tags r:id="rId8"/>
              </p:custDataLst>
            </p:nvPr>
          </p:nvSpPr>
          <p:spPr bwMode="auto">
            <a:xfrm>
              <a:off x="4562171" y="4912352"/>
              <a:ext cx="2102172" cy="1387432"/>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rgbClr val="C00000"/>
            </a:solidFill>
            <a:ln>
              <a:noFill/>
            </a:ln>
            <a:effectLst/>
          </p:spPr>
          <p:txBody>
            <a:bodyPr wrap="square" lIns="90000" tIns="46800" rIns="90000" bIns="46800" anchor="ctr">
              <a:normAutofit/>
            </a:bodyPr>
            <a:lstStyle/>
            <a:p>
              <a:pPr algn="ctr">
                <a:lnSpc>
                  <a:spcPct val="120000"/>
                </a:lnSpc>
              </a:pPr>
              <a:endParaRPr sz="1600">
                <a:latin typeface="Arial" panose="020B0604020202020204" pitchFamily="34" charset="0"/>
                <a:ea typeface="微软雅黑" panose="020B0503020204020204" charset="-122"/>
                <a:sym typeface="Arial" panose="020B0604020202020204" pitchFamily="34" charset="0"/>
              </a:endParaRPr>
            </a:p>
          </p:txBody>
        </p:sp>
        <p:sp>
          <p:nvSpPr>
            <p:cNvPr id="20" name="任意多边形 27"/>
            <p:cNvSpPr/>
            <p:nvPr>
              <p:custDataLst>
                <p:tags r:id="rId9"/>
              </p:custDataLst>
            </p:nvPr>
          </p:nvSpPr>
          <p:spPr bwMode="auto">
            <a:xfrm flipH="1">
              <a:off x="4562566" y="4321445"/>
              <a:ext cx="3008208" cy="1985496"/>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rgbClr val="FF0000"/>
            </a:solidFill>
            <a:ln>
              <a:noFill/>
            </a:ln>
            <a:effectLst/>
          </p:spPr>
          <p:txBody>
            <a:bodyPr wrap="square" lIns="90000" tIns="46800" rIns="90000" bIns="46800" anchor="ctr">
              <a:noAutofit/>
            </a:bodyPr>
            <a:lstStyle/>
            <a:p>
              <a:pPr algn="ctr">
                <a:lnSpc>
                  <a:spcPct val="120000"/>
                </a:lnSpc>
              </a:pPr>
              <a:endParaRPr sz="1600">
                <a:latin typeface="Arial" panose="020B0604020202020204" pitchFamily="34" charset="0"/>
                <a:ea typeface="微软雅黑" panose="020B0503020204020204" charset="-122"/>
                <a:sym typeface="Arial" panose="020B0604020202020204" pitchFamily="34" charset="0"/>
              </a:endParaRPr>
            </a:p>
          </p:txBody>
        </p:sp>
        <p:sp>
          <p:nvSpPr>
            <p:cNvPr id="21" name="任意多边形 28"/>
            <p:cNvSpPr/>
            <p:nvPr>
              <p:custDataLst>
                <p:tags r:id="rId10"/>
              </p:custDataLst>
            </p:nvPr>
          </p:nvSpPr>
          <p:spPr bwMode="auto">
            <a:xfrm>
              <a:off x="4767280" y="2639430"/>
              <a:ext cx="2598781" cy="15594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wrap="square" lIns="90000" tIns="46800" rIns="90000" bIns="46800" anchor="ctr">
              <a:normAutofit/>
            </a:bodyPr>
            <a:lstStyle/>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红高端制造（红爆款）</a:t>
              </a:r>
            </a:p>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红新型能源</a:t>
              </a:r>
            </a:p>
          </p:txBody>
        </p:sp>
        <p:sp>
          <p:nvSpPr>
            <p:cNvPr id="22" name="任意多边形 29"/>
            <p:cNvSpPr/>
            <p:nvPr>
              <p:custDataLst>
                <p:tags r:id="rId11"/>
              </p:custDataLst>
            </p:nvPr>
          </p:nvSpPr>
          <p:spPr bwMode="auto">
            <a:xfrm>
              <a:off x="4767280" y="5565276"/>
              <a:ext cx="2598779" cy="6298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90000" tIns="46800" rIns="90000" bIns="46800" anchor="ctr">
              <a:normAutofit/>
            </a:bodyPr>
            <a:lstStyle/>
            <a:p>
              <a:pPr defTabSz="583565">
                <a:lnSpc>
                  <a:spcPct val="120000"/>
                </a:lnSpc>
                <a:defRPr/>
              </a:pPr>
              <a:r>
                <a:rPr lang="zh-CN" altLang="en-US" sz="2000" b="1" spc="300">
                  <a:solidFill>
                    <a:srgbClr val="FFFFFF"/>
                  </a:solidFill>
                  <a:latin typeface="Arial" panose="020B0604020202020204" pitchFamily="34" charset="0"/>
                  <a:ea typeface="微软雅黑" panose="020B0503020204020204" charset="-122"/>
                  <a:cs typeface="+mj-cs"/>
                  <a:sym typeface="Arial" panose="020B0604020202020204" pitchFamily="34" charset="0"/>
                </a:rPr>
                <a:t>阳光红</a:t>
              </a:r>
            </a:p>
          </p:txBody>
        </p:sp>
        <p:sp>
          <p:nvSpPr>
            <p:cNvPr id="23" name="任意多边形 30"/>
            <p:cNvSpPr/>
            <p:nvPr>
              <p:custDataLst>
                <p:tags r:id="rId12"/>
              </p:custDataLst>
            </p:nvPr>
          </p:nvSpPr>
          <p:spPr bwMode="auto">
            <a:xfrm>
              <a:off x="4813579" y="1939576"/>
              <a:ext cx="2616847" cy="5909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90000" tIns="46800" rIns="90000" bIns="46800" anchor="ctr">
              <a:normAutofit/>
            </a:bodyPr>
            <a:lstStyle/>
            <a:p>
              <a:pPr defTabSz="583565">
                <a:lnSpc>
                  <a:spcPct val="120000"/>
                </a:lnSpc>
                <a:defRPr/>
              </a:pPr>
              <a:r>
                <a:rPr lang="en-US" b="1" dirty="0">
                  <a:solidFill>
                    <a:srgbClr val="7030A0"/>
                  </a:solidFill>
                  <a:latin typeface="Arial" panose="020B0604020202020204" pitchFamily="34" charset="0"/>
                  <a:ea typeface="微软雅黑" panose="020B0503020204020204" charset="-122"/>
                  <a:sym typeface="Arial" panose="020B0604020202020204" pitchFamily="34" charset="0"/>
                </a:rPr>
                <a:t>10</a:t>
              </a:r>
              <a:r>
                <a:rPr lang="zh-CN" altLang="en-US" b="1" dirty="0">
                  <a:solidFill>
                    <a:srgbClr val="7030A0"/>
                  </a:solidFill>
                  <a:latin typeface="Arial" panose="020B0604020202020204" pitchFamily="34" charset="0"/>
                  <a:ea typeface="微软雅黑" panose="020B0503020204020204" charset="-122"/>
                  <a:sym typeface="Arial" panose="020B0604020202020204" pitchFamily="34" charset="0"/>
                </a:rPr>
                <a:t>亿</a:t>
              </a:r>
            </a:p>
          </p:txBody>
        </p:sp>
        <p:sp>
          <p:nvSpPr>
            <p:cNvPr id="24" name="任意多边形 19"/>
            <p:cNvSpPr/>
            <p:nvPr>
              <p:custDataLst>
                <p:tags r:id="rId13"/>
              </p:custDataLst>
            </p:nvPr>
          </p:nvSpPr>
          <p:spPr bwMode="auto">
            <a:xfrm>
              <a:off x="7671677" y="1510847"/>
              <a:ext cx="3008206" cy="4793995"/>
            </a:xfrm>
            <a:custGeom>
              <a:avLst/>
              <a:gdLst>
                <a:gd name="T0" fmla="*/ 2271713 w 21600"/>
                <a:gd name="T1" fmla="*/ 3620294 h 21600"/>
                <a:gd name="T2" fmla="*/ 2271713 w 21600"/>
                <a:gd name="T3" fmla="*/ 3620294 h 21600"/>
                <a:gd name="T4" fmla="*/ 2271713 w 21600"/>
                <a:gd name="T5" fmla="*/ 3620294 h 21600"/>
                <a:gd name="T6" fmla="*/ 2271713 w 21600"/>
                <a:gd name="T7" fmla="*/ 36202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0"/>
                  </a:lnTo>
                  <a:lnTo>
                    <a:pt x="21599" y="21599"/>
                  </a:lnTo>
                  <a:lnTo>
                    <a:pt x="0" y="21599"/>
                  </a:lnTo>
                  <a:lnTo>
                    <a:pt x="0" y="0"/>
                  </a:lnTo>
                  <a:close/>
                </a:path>
              </a:pathLst>
            </a:custGeom>
            <a:noFill/>
            <a:ln w="12700" cap="flat" cmpd="sng">
              <a:solidFill>
                <a:srgbClr val="53585F"/>
              </a:solidFill>
              <a:prstDash val="solid"/>
              <a:miter lim="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wrap="square" lIns="90000" tIns="46800" rIns="90000" bIns="46800" anchor="ctr">
              <a:normAutofit/>
            </a:bodyPr>
            <a:lstStyle/>
            <a:p>
              <a:pPr algn="ctr">
                <a:lnSpc>
                  <a:spcPct val="120000"/>
                </a:lnSpc>
              </a:pPr>
              <a:endParaRPr sz="1600">
                <a:latin typeface="Arial" panose="020B0604020202020204" pitchFamily="34" charset="0"/>
                <a:ea typeface="微软雅黑" panose="020B0503020204020204" charset="-122"/>
                <a:sym typeface="Arial" panose="020B0604020202020204" pitchFamily="34" charset="0"/>
              </a:endParaRPr>
            </a:p>
          </p:txBody>
        </p:sp>
        <p:sp>
          <p:nvSpPr>
            <p:cNvPr id="25" name="任意多边形 20"/>
            <p:cNvSpPr/>
            <p:nvPr>
              <p:custDataLst>
                <p:tags r:id="rId14"/>
              </p:custDataLst>
            </p:nvPr>
          </p:nvSpPr>
          <p:spPr bwMode="auto">
            <a:xfrm>
              <a:off x="7667470" y="4912155"/>
              <a:ext cx="2102172" cy="1387432"/>
            </a:xfrm>
            <a:custGeom>
              <a:avLst/>
              <a:gdLst>
                <a:gd name="T0" fmla="*/ 1587500 w 21600"/>
                <a:gd name="T1" fmla="*/ 1047750 h 21600"/>
                <a:gd name="T2" fmla="*/ 1587500 w 21600"/>
                <a:gd name="T3" fmla="*/ 1047750 h 21600"/>
                <a:gd name="T4" fmla="*/ 1587500 w 21600"/>
                <a:gd name="T5" fmla="*/ 1047750 h 21600"/>
                <a:gd name="T6" fmla="*/ 1587500 w 21600"/>
                <a:gd name="T7" fmla="*/ 10477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599" y="12216"/>
                  </a:lnTo>
                  <a:lnTo>
                    <a:pt x="21599" y="21600"/>
                  </a:lnTo>
                  <a:lnTo>
                    <a:pt x="0" y="21600"/>
                  </a:lnTo>
                  <a:lnTo>
                    <a:pt x="0" y="0"/>
                  </a:lnTo>
                  <a:close/>
                </a:path>
              </a:pathLst>
            </a:custGeom>
            <a:solidFill>
              <a:srgbClr val="00B0F0"/>
            </a:solidFill>
            <a:ln>
              <a:noFill/>
            </a:ln>
            <a:effectLst/>
          </p:spPr>
          <p:txBody>
            <a:bodyPr wrap="square" lIns="90000" tIns="46800" rIns="90000" bIns="46800" anchor="ctr">
              <a:normAutofit/>
            </a:bodyPr>
            <a:lstStyle/>
            <a:p>
              <a:pPr algn="ctr">
                <a:lnSpc>
                  <a:spcPct val="120000"/>
                </a:lnSpc>
              </a:pPr>
              <a:endParaRPr sz="1600">
                <a:latin typeface="Arial" panose="020B0604020202020204" pitchFamily="34" charset="0"/>
                <a:ea typeface="微软雅黑" panose="020B0503020204020204" charset="-122"/>
                <a:sym typeface="Arial" panose="020B0604020202020204" pitchFamily="34" charset="0"/>
              </a:endParaRPr>
            </a:p>
          </p:txBody>
        </p:sp>
        <p:sp>
          <p:nvSpPr>
            <p:cNvPr id="26" name="任意多边形 21"/>
            <p:cNvSpPr/>
            <p:nvPr>
              <p:custDataLst>
                <p:tags r:id="rId15"/>
              </p:custDataLst>
            </p:nvPr>
          </p:nvSpPr>
          <p:spPr bwMode="auto">
            <a:xfrm flipH="1">
              <a:off x="7671675" y="4323549"/>
              <a:ext cx="3008206" cy="1985496"/>
            </a:xfrm>
            <a:custGeom>
              <a:avLst/>
              <a:gdLst>
                <a:gd name="T0" fmla="*/ 2271713 w 21600"/>
                <a:gd name="T1" fmla="*/ 1499394 h 21600"/>
                <a:gd name="T2" fmla="*/ 2271713 w 21600"/>
                <a:gd name="T3" fmla="*/ 1499394 h 21600"/>
                <a:gd name="T4" fmla="*/ 2271713 w 21600"/>
                <a:gd name="T5" fmla="*/ 1499394 h 21600"/>
                <a:gd name="T6" fmla="*/ 2271713 w 21600"/>
                <a:gd name="T7" fmla="*/ 149939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12216"/>
                  </a:lnTo>
                  <a:lnTo>
                    <a:pt x="21600" y="21600"/>
                  </a:lnTo>
                  <a:lnTo>
                    <a:pt x="0" y="21600"/>
                  </a:lnTo>
                  <a:lnTo>
                    <a:pt x="0" y="0"/>
                  </a:lnTo>
                  <a:close/>
                </a:path>
              </a:pathLst>
            </a:custGeom>
            <a:solidFill>
              <a:schemeClr val="accent1">
                <a:lumMod val="60000"/>
                <a:lumOff val="40000"/>
              </a:schemeClr>
            </a:solidFill>
            <a:ln>
              <a:noFill/>
            </a:ln>
            <a:effectLst/>
          </p:spPr>
          <p:txBody>
            <a:bodyPr wrap="square" lIns="90000" tIns="46800" rIns="90000" bIns="46800" anchor="ctr">
              <a:noAutofit/>
            </a:bodyPr>
            <a:lstStyle/>
            <a:p>
              <a:pPr algn="ctr">
                <a:lnSpc>
                  <a:spcPct val="120000"/>
                </a:lnSpc>
              </a:pPr>
              <a:endParaRPr sz="1600">
                <a:latin typeface="Arial" panose="020B0604020202020204" pitchFamily="34" charset="0"/>
                <a:ea typeface="微软雅黑" panose="020B0503020204020204" charset="-122"/>
                <a:sym typeface="Arial" panose="020B0604020202020204" pitchFamily="34" charset="0"/>
              </a:endParaRPr>
            </a:p>
          </p:txBody>
        </p:sp>
        <p:sp>
          <p:nvSpPr>
            <p:cNvPr id="27" name="任意多边形 22"/>
            <p:cNvSpPr/>
            <p:nvPr>
              <p:custDataLst>
                <p:tags r:id="rId16"/>
              </p:custDataLst>
            </p:nvPr>
          </p:nvSpPr>
          <p:spPr bwMode="auto">
            <a:xfrm>
              <a:off x="7876390" y="2637328"/>
              <a:ext cx="2598781" cy="15594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wrap="square" lIns="90000" tIns="46800" rIns="90000" bIns="46800" anchor="ctr">
              <a:normAutofit/>
            </a:bodyPr>
            <a:lstStyle/>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青资产轮动（主动衍生策略）</a:t>
              </a:r>
            </a:p>
            <a:p>
              <a:pPr algn="l">
                <a:lnSpc>
                  <a:spcPct val="120000"/>
                </a:lnSpc>
                <a:buClr>
                  <a:srgbClr val="FFFFFF"/>
                </a:buClr>
                <a:buSzPct val="27000"/>
                <a:defRPr/>
              </a:pPr>
              <a:r>
                <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rPr>
                <a:t>青股指策略（母子结构性）</a:t>
              </a:r>
            </a:p>
            <a:p>
              <a:pPr algn="l">
                <a:lnSpc>
                  <a:spcPct val="120000"/>
                </a:lnSpc>
                <a:buClr>
                  <a:srgbClr val="FFFFFF"/>
                </a:buClr>
                <a:buSzPct val="27000"/>
                <a:defRPr/>
              </a:pPr>
              <a:endParaRPr lang="zh-CN" altLang="en-US" sz="1600" b="1" spc="150" dirty="0">
                <a:solidFill>
                  <a:srgbClr val="4D4E4C"/>
                </a:solidFill>
                <a:latin typeface="Arial" panose="020B0604020202020204" pitchFamily="34" charset="0"/>
                <a:ea typeface="微软雅黑" panose="020B0503020204020204" charset="-122"/>
                <a:sym typeface="Arial" panose="020B0604020202020204" pitchFamily="34" charset="0"/>
              </a:endParaRPr>
            </a:p>
          </p:txBody>
        </p:sp>
        <p:sp>
          <p:nvSpPr>
            <p:cNvPr id="28" name="任意多边形 23"/>
            <p:cNvSpPr/>
            <p:nvPr>
              <p:custDataLst>
                <p:tags r:id="rId17"/>
              </p:custDataLst>
            </p:nvPr>
          </p:nvSpPr>
          <p:spPr bwMode="auto">
            <a:xfrm>
              <a:off x="7876389" y="5565276"/>
              <a:ext cx="2598779" cy="62985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90000" tIns="46800" rIns="90000" bIns="46800" anchor="ctr">
              <a:normAutofit/>
            </a:bodyPr>
            <a:lstStyle/>
            <a:p>
              <a:pPr defTabSz="583565">
                <a:lnSpc>
                  <a:spcPct val="120000"/>
                </a:lnSpc>
                <a:defRPr/>
              </a:pPr>
              <a:r>
                <a:rPr lang="zh-CN" altLang="en-US" sz="2000" b="1" spc="300">
                  <a:solidFill>
                    <a:srgbClr val="FFFFFF"/>
                  </a:solidFill>
                  <a:latin typeface="Arial" panose="020B0604020202020204" pitchFamily="34" charset="0"/>
                  <a:ea typeface="微软雅黑" panose="020B0503020204020204" charset="-122"/>
                  <a:cs typeface="+mj-cs"/>
                  <a:sym typeface="Arial" panose="020B0604020202020204" pitchFamily="34" charset="0"/>
                </a:rPr>
                <a:t>阳光青</a:t>
              </a:r>
            </a:p>
          </p:txBody>
        </p:sp>
        <p:sp>
          <p:nvSpPr>
            <p:cNvPr id="29" name="任意多边形 24"/>
            <p:cNvSpPr/>
            <p:nvPr>
              <p:custDataLst>
                <p:tags r:id="rId18"/>
              </p:custDataLst>
            </p:nvPr>
          </p:nvSpPr>
          <p:spPr bwMode="auto">
            <a:xfrm>
              <a:off x="7922686" y="1937472"/>
              <a:ext cx="2616850" cy="59093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lnTo>
                    <a:pt x="0" y="21600"/>
                  </a:lnTo>
                  <a:close/>
                </a:path>
              </a:pathLst>
            </a:custGeom>
            <a:noFill/>
            <a:ln>
              <a:noFill/>
            </a:ln>
            <a:effectLst/>
          </p:spPr>
          <p:txBody>
            <a:bodyPr wrap="square" lIns="90000" tIns="46800" rIns="90000" bIns="46800" anchor="ctr">
              <a:normAutofit/>
            </a:bodyPr>
            <a:lstStyle/>
            <a:p>
              <a:pPr defTabSz="583565">
                <a:lnSpc>
                  <a:spcPct val="120000"/>
                </a:lnSpc>
                <a:defRPr/>
              </a:pPr>
              <a:r>
                <a:rPr lang="en-US" altLang="zh-CN" b="1" dirty="0">
                  <a:solidFill>
                    <a:srgbClr val="7030A0"/>
                  </a:solidFill>
                  <a:latin typeface="Arial" panose="020B0604020202020204" pitchFamily="34" charset="0"/>
                  <a:ea typeface="微软雅黑" panose="020B0503020204020204" charset="-122"/>
                  <a:sym typeface="Arial" panose="020B0604020202020204" pitchFamily="34" charset="0"/>
                </a:rPr>
                <a:t>15</a:t>
              </a:r>
              <a:r>
                <a:rPr lang="zh-CN" altLang="en-US" b="1" dirty="0">
                  <a:solidFill>
                    <a:srgbClr val="7030A0"/>
                  </a:solidFill>
                  <a:latin typeface="Arial" panose="020B0604020202020204" pitchFamily="34" charset="0"/>
                  <a:ea typeface="微软雅黑" panose="020B0503020204020204" charset="-122"/>
                  <a:sym typeface="Arial" panose="020B0604020202020204" pitchFamily="34" charset="0"/>
                </a:rPr>
                <a:t>亿</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solidFill>
                  <a:srgbClr val="6B1689"/>
                </a:solidFill>
                <a:latin typeface="微软雅黑" panose="020B0503020204020204" charset="-122"/>
                <a:ea typeface="微软雅黑" panose="020B0503020204020204" charset="-122"/>
                <a:sym typeface="+mn-ea"/>
              </a:rPr>
              <a:t>3.6 </a:t>
            </a:r>
            <a:r>
              <a:rPr lang="zh-CN" altLang="en-US" sz="3600" dirty="0">
                <a:solidFill>
                  <a:srgbClr val="6B1689"/>
                </a:solidFill>
                <a:latin typeface="微软雅黑" panose="020B0503020204020204" charset="-122"/>
                <a:ea typeface="微软雅黑" panose="020B0503020204020204" charset="-122"/>
                <a:sym typeface="+mn-ea"/>
              </a:rPr>
              <a:t>下一步工作安排</a:t>
            </a:r>
            <a:r>
              <a:rPr lang="en-US" altLang="zh-CN" sz="3600" dirty="0">
                <a:solidFill>
                  <a:srgbClr val="6B1689"/>
                </a:solidFill>
                <a:latin typeface="微软雅黑" panose="020B0503020204020204" charset="-122"/>
                <a:ea typeface="微软雅黑" panose="020B0503020204020204" charset="-122"/>
                <a:sym typeface="+mn-ea"/>
              </a:rPr>
              <a:t>——</a:t>
            </a:r>
            <a:r>
              <a:rPr lang="zh-CN" altLang="en-US" sz="3600" dirty="0">
                <a:solidFill>
                  <a:srgbClr val="6B1689"/>
                </a:solidFill>
                <a:latin typeface="微软雅黑" panose="020B0503020204020204" charset="-122"/>
                <a:ea typeface="微软雅黑" panose="020B0503020204020204" charset="-122"/>
                <a:sym typeface="+mn-ea"/>
              </a:rPr>
              <a:t>资产方面</a:t>
            </a:r>
          </a:p>
        </p:txBody>
      </p:sp>
      <p:graphicFrame>
        <p:nvGraphicFramePr>
          <p:cNvPr id="7" name="图示 6"/>
          <p:cNvGraphicFramePr/>
          <p:nvPr/>
        </p:nvGraphicFramePr>
        <p:xfrm>
          <a:off x="879474" y="1257299"/>
          <a:ext cx="9979025" cy="5133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A1E3B"/>
        </a:solidFill>
        <a:effectLst/>
      </p:bgPr>
    </p:bg>
    <p:spTree>
      <p:nvGrpSpPr>
        <p:cNvPr id="1" name=""/>
        <p:cNvGrpSpPr/>
        <p:nvPr/>
      </p:nvGrpSpPr>
      <p:grpSpPr>
        <a:xfrm>
          <a:off x="0" y="0"/>
          <a:ext cx="0" cy="0"/>
          <a:chOff x="0" y="0"/>
          <a:chExt cx="0" cy="0"/>
        </a:xfrm>
      </p:grpSpPr>
      <p:sp>
        <p:nvSpPr>
          <p:cNvPr id="5" name="矩形 4"/>
          <p:cNvSpPr/>
          <p:nvPr/>
        </p:nvSpPr>
        <p:spPr>
          <a:xfrm>
            <a:off x="17460" y="13858"/>
            <a:ext cx="12174540" cy="6830284"/>
          </a:xfrm>
          <a:prstGeom prst="rect">
            <a:avLst/>
          </a:prstGeom>
          <a:gradFill flip="none" rotWithShape="0">
            <a:gsLst>
              <a:gs pos="0">
                <a:srgbClr val="000018">
                  <a:alpha val="50000"/>
                </a:srgbClr>
              </a:gs>
              <a:gs pos="100000">
                <a:srgbClr val="01102D">
                  <a:alpha val="48000"/>
                </a:srgbClr>
              </a:gs>
              <a:gs pos="100000">
                <a:schemeClr val="accent1">
                  <a:shade val="100000"/>
                  <a:satMod val="11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327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宋体" panose="02010600030101010101" pitchFamily="2" charset="-122"/>
            </a:endParaRPr>
          </a:p>
        </p:txBody>
      </p:sp>
      <p:pic>
        <p:nvPicPr>
          <p:cNvPr id="9" name="图片 8" descr="7199f52bc62c6e377a12c290c11b3d2e (1)"/>
          <p:cNvPicPr>
            <a:picLocks noChangeAspect="1"/>
          </p:cNvPicPr>
          <p:nvPr/>
        </p:nvPicPr>
        <p:blipFill>
          <a:blip r:embed="rId2" cstate="print"/>
          <a:stretch>
            <a:fillRect/>
          </a:stretch>
        </p:blipFill>
        <p:spPr>
          <a:xfrm flipV="1">
            <a:off x="-779357" y="1819834"/>
            <a:ext cx="14992350" cy="8431530"/>
          </a:xfrm>
          <a:prstGeom prst="rect">
            <a:avLst/>
          </a:prstGeom>
        </p:spPr>
      </p:pic>
      <p:sp>
        <p:nvSpPr>
          <p:cNvPr id="6" name="矩形 5"/>
          <p:cNvSpPr/>
          <p:nvPr/>
        </p:nvSpPr>
        <p:spPr>
          <a:xfrm>
            <a:off x="17460" y="27716"/>
            <a:ext cx="12174540" cy="6830284"/>
          </a:xfrm>
          <a:prstGeom prst="rect">
            <a:avLst/>
          </a:prstGeom>
          <a:gradFill flip="none" rotWithShape="0">
            <a:gsLst>
              <a:gs pos="0">
                <a:srgbClr val="000018">
                  <a:alpha val="50000"/>
                </a:srgbClr>
              </a:gs>
              <a:gs pos="100000">
                <a:srgbClr val="01102D">
                  <a:alpha val="48000"/>
                </a:srgbClr>
              </a:gs>
              <a:gs pos="100000">
                <a:schemeClr val="accent1">
                  <a:shade val="100000"/>
                  <a:satMod val="11500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en-US" sz="3270" b="0" i="0" u="none" strike="noStrike" kern="1200" cap="none" spc="0" normalizeH="0" baseline="0" noProof="0" dirty="0">
              <a:ln>
                <a:noFill/>
              </a:ln>
              <a:solidFill>
                <a:srgbClr val="FFFFFF"/>
              </a:solidFill>
              <a:effectLst/>
              <a:uLnTx/>
              <a:uFillTx/>
              <a:latin typeface="Calibri" panose="020F0502020204030204"/>
              <a:ea typeface="宋体" panose="02010600030101010101" pitchFamily="2" charset="-122"/>
              <a:cs typeface="宋体" panose="02010600030101010101" pitchFamily="2" charset="-122"/>
            </a:endParaRPr>
          </a:p>
        </p:txBody>
      </p:sp>
      <p:pic>
        <p:nvPicPr>
          <p:cNvPr id="14" name="图片 13" descr="图片1"/>
          <p:cNvPicPr>
            <a:picLocks noChangeAspect="1"/>
          </p:cNvPicPr>
          <p:nvPr/>
        </p:nvPicPr>
        <p:blipFill>
          <a:blip r:embed="rId3" cstate="print"/>
          <a:stretch>
            <a:fillRect/>
          </a:stretch>
        </p:blipFill>
        <p:spPr>
          <a:xfrm>
            <a:off x="1498681" y="1690305"/>
            <a:ext cx="9483090" cy="1141084"/>
          </a:xfrm>
          <a:prstGeom prst="rect">
            <a:avLst/>
          </a:prstGeom>
        </p:spPr>
      </p:pic>
      <p:grpSp>
        <p:nvGrpSpPr>
          <p:cNvPr id="7" name="组合 6"/>
          <p:cNvGrpSpPr/>
          <p:nvPr/>
        </p:nvGrpSpPr>
        <p:grpSpPr>
          <a:xfrm>
            <a:off x="4299075" y="3362632"/>
            <a:ext cx="4212437" cy="384709"/>
            <a:chOff x="4299075" y="3362632"/>
            <a:chExt cx="4212437" cy="384709"/>
          </a:xfrm>
        </p:grpSpPr>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47999" y="3382467"/>
              <a:ext cx="1663513" cy="364874"/>
            </a:xfrm>
            <a:prstGeom prst="rect">
              <a:avLst/>
            </a:prstGeom>
          </p:spPr>
        </p:pic>
        <p:pic>
          <p:nvPicPr>
            <p:cNvPr id="10" name="图片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99075" y="3362632"/>
              <a:ext cx="2195462" cy="38470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010535" y="4384040"/>
            <a:ext cx="6113780" cy="645160"/>
            <a:chOff x="4698" y="7564"/>
            <a:chExt cx="9628" cy="1016"/>
          </a:xfrm>
        </p:grpSpPr>
        <p:sp>
          <p:nvSpPr>
            <p:cNvPr id="3" name="矩形 8"/>
            <p:cNvSpPr/>
            <p:nvPr/>
          </p:nvSpPr>
          <p:spPr bwMode="auto">
            <a:xfrm>
              <a:off x="5786" y="7585"/>
              <a:ext cx="8540" cy="970"/>
            </a:xfrm>
            <a:prstGeom prst="rect">
              <a:avLst/>
            </a:prstGeom>
            <a:solidFill>
              <a:sysClr val="window" lastClr="FFFFFF"/>
            </a:solidFill>
            <a:ln w="22225" cap="flat" cmpd="sng" algn="ctr">
              <a:solidFill>
                <a:srgbClr val="6B1689"/>
              </a:solidFill>
              <a:prstDash val="solid"/>
              <a:miter lim="800000"/>
            </a:ln>
            <a:effectLst/>
          </p:spPr>
          <p:txBody>
            <a:bodyPr lIns="54610" tIns="54610" rIns="54610" bIns="54610" anchor="ctr"/>
            <a:lstStyle/>
            <a:p>
              <a:pPr marL="396240" eaLnBrk="1" fontAlgn="auto" hangingPunct="1">
                <a:spcBef>
                  <a:spcPts val="0"/>
                </a:spcBef>
                <a:spcAft>
                  <a:spcPts val="0"/>
                </a:spcAft>
                <a:defRPr/>
              </a:pPr>
              <a:r>
                <a:rPr lang="zh-CN" altLang="en-US" b="1" kern="0" dirty="0">
                  <a:solidFill>
                    <a:srgbClr val="6B1689"/>
                  </a:solidFill>
                  <a:latin typeface="微软雅黑" panose="020B0503020204020204" charset="-122"/>
                  <a:ea typeface="微软雅黑" panose="020B0503020204020204" charset="-122"/>
                  <a:sym typeface="+mn-ea"/>
                </a:rPr>
                <a:t> 专户投资部</a:t>
              </a:r>
            </a:p>
          </p:txBody>
        </p:sp>
        <p:sp>
          <p:nvSpPr>
            <p:cNvPr id="5" name="矩形 4"/>
            <p:cNvSpPr/>
            <p:nvPr/>
          </p:nvSpPr>
          <p:spPr bwMode="auto">
            <a:xfrm>
              <a:off x="4698" y="7564"/>
              <a:ext cx="1087" cy="1017"/>
            </a:xfrm>
            <a:prstGeom prst="rect">
              <a:avLst/>
            </a:prstGeom>
            <a:solidFill>
              <a:srgbClr val="6B1689"/>
            </a:solidFill>
            <a:ln w="22225">
              <a:solidFill>
                <a:srgbClr val="6B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3200" b="1" dirty="0">
                  <a:solidFill>
                    <a:srgbClr val="FFFFFF"/>
                  </a:solidFill>
                  <a:sym typeface="+mn-ea"/>
                </a:rPr>
                <a:t>5</a:t>
              </a:r>
            </a:p>
          </p:txBody>
        </p:sp>
      </p:grpSp>
      <p:sp>
        <p:nvSpPr>
          <p:cNvPr id="4" name="BainBulletsConfiguration" hidden="1"/>
          <p:cNvSpPr txBox="1"/>
          <p:nvPr/>
        </p:nvSpPr>
        <p:spPr>
          <a:xfrm>
            <a:off x="1567289" y="274903"/>
            <a:ext cx="7791337" cy="79107"/>
          </a:xfrm>
          <a:prstGeom prst="rect">
            <a:avLst/>
          </a:prstGeom>
          <a:noFill/>
        </p:spPr>
        <p:txBody>
          <a:bodyPr vert="horz" wrap="square" lIns="31551" tIns="31551" rIns="31551" bIns="31551"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00" b="0" i="0" u="none" strike="noStrike" kern="1200" cap="none" spc="0" normalizeH="0" baseline="0" noProof="0" dirty="0" err="1">
              <a:ln>
                <a:noFill/>
              </a:ln>
              <a:solidFill>
                <a:srgbClr val="FFFFFF"/>
              </a:solidFill>
              <a:effectLst/>
              <a:uLnTx/>
              <a:uFillTx/>
              <a:latin typeface="Calibri" panose="020F0502020204030204"/>
              <a:ea typeface="+mn-ea"/>
              <a:cs typeface="+mn-cs"/>
            </a:endParaRPr>
          </a:p>
        </p:txBody>
      </p:sp>
      <p:sp>
        <p:nvSpPr>
          <p:cNvPr id="22" name="文本占位符 21"/>
          <p:cNvSpPr>
            <a:spLocks noGrp="1"/>
          </p:cNvSpPr>
          <p:nvPr>
            <p:ph type="body" sz="quarter" idx="10"/>
          </p:nvPr>
        </p:nvSpPr>
        <p:spPr>
          <a:xfrm>
            <a:off x="111125" y="250190"/>
            <a:ext cx="11746865" cy="605155"/>
          </a:xfrm>
        </p:spPr>
        <p:txBody>
          <a:bodyPr>
            <a:normAutofit fontScale="97500"/>
          </a:bodyPr>
          <a:lstStyle/>
          <a:p>
            <a:r>
              <a:rPr lang="zh-CN" altLang="en-US" dirty="0">
                <a:solidFill>
                  <a:srgbClr val="6B1689"/>
                </a:solidFill>
                <a:latin typeface="微软雅黑" panose="020B0503020204020204" charset="-122"/>
                <a:ea typeface="微软雅黑" panose="020B0503020204020204" charset="-122"/>
              </a:rPr>
              <a:t>目录</a:t>
            </a:r>
            <a:endParaRPr lang="en-GB" dirty="0">
              <a:solidFill>
                <a:srgbClr val="6B1689"/>
              </a:solidFill>
              <a:latin typeface="微软雅黑" panose="020B0503020204020204" charset="-122"/>
              <a:ea typeface="微软雅黑" panose="020B0503020204020204" charset="-122"/>
            </a:endParaRPr>
          </a:p>
        </p:txBody>
      </p:sp>
      <p:sp>
        <p:nvSpPr>
          <p:cNvPr id="83" name="灯片编号占位符 82"/>
          <p:cNvSpPr>
            <a:spLocks noGrp="1"/>
          </p:cNvSpPr>
          <p:nvPr/>
        </p:nvSpPr>
        <p:spPr>
          <a:xfrm>
            <a:off x="10673416"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67025381-B7F7-4DFD-A5AF-1FFF34357F98}" type="slidenum">
              <a:rPr kumimoji="0" lang="en-US" alt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defRPr/>
              </a:pPr>
              <a:t>1</a:t>
            </a:fld>
            <a:endParaRPr kumimoji="0" lang="en-US" alt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677" y="374927"/>
            <a:ext cx="1865948" cy="356634"/>
          </a:xfrm>
          <a:prstGeom prst="rect">
            <a:avLst/>
          </a:prstGeom>
        </p:spPr>
      </p:pic>
      <p:grpSp>
        <p:nvGrpSpPr>
          <p:cNvPr id="25" name="组合 15"/>
          <p:cNvGrpSpPr/>
          <p:nvPr/>
        </p:nvGrpSpPr>
        <p:grpSpPr bwMode="auto">
          <a:xfrm>
            <a:off x="3009265" y="1202055"/>
            <a:ext cx="6096635" cy="619125"/>
            <a:chOff x="3800" y="3193"/>
            <a:chExt cx="13147" cy="949"/>
          </a:xfrm>
        </p:grpSpPr>
        <p:sp>
          <p:nvSpPr>
            <p:cNvPr id="26" name="矩形 8"/>
            <p:cNvSpPr/>
            <p:nvPr/>
          </p:nvSpPr>
          <p:spPr>
            <a:xfrm>
              <a:off x="5253" y="3193"/>
              <a:ext cx="11694" cy="944"/>
            </a:xfrm>
            <a:prstGeom prst="rect">
              <a:avLst/>
            </a:prstGeom>
            <a:solidFill>
              <a:sysClr val="window" lastClr="FFFFFF"/>
            </a:solidFill>
            <a:ln w="22225" cap="flat" cmpd="sng" algn="ctr">
              <a:solidFill>
                <a:srgbClr val="6B1689"/>
              </a:solidFill>
              <a:prstDash val="solid"/>
              <a:miter lim="800000"/>
            </a:ln>
            <a:effectLst/>
          </p:spPr>
          <p:txBody>
            <a:bodyPr lIns="54610" tIns="54610" rIns="54610" bIns="54610" anchor="ctr"/>
            <a:lstStyle/>
            <a:p>
              <a:pPr marL="396240" eaLnBrk="1" fontAlgn="auto" hangingPunct="1">
                <a:spcBef>
                  <a:spcPts val="0"/>
                </a:spcBef>
                <a:spcAft>
                  <a:spcPts val="0"/>
                </a:spcAft>
                <a:defRPr/>
              </a:pPr>
              <a:r>
                <a:rPr lang="zh-CN" altLang="en-US" b="1" kern="0" dirty="0">
                  <a:solidFill>
                    <a:srgbClr val="6B1689"/>
                  </a:solidFill>
                  <a:latin typeface="微软雅黑" panose="020B0503020204020204" charset="-122"/>
                  <a:ea typeface="微软雅黑" panose="020B0503020204020204" charset="-122"/>
                  <a:sym typeface="+mn-ea"/>
                </a:rPr>
                <a:t> 固定收益部</a:t>
              </a:r>
              <a:endParaRPr lang="en-US" altLang="zh-CN" b="1" kern="0" dirty="0">
                <a:solidFill>
                  <a:srgbClr val="6B1689"/>
                </a:solidFill>
                <a:latin typeface="微软雅黑" panose="020B0503020204020204" charset="-122"/>
                <a:ea typeface="微软雅黑" panose="020B0503020204020204" charset="-122"/>
                <a:sym typeface="+mn-ea"/>
              </a:endParaRPr>
            </a:p>
          </p:txBody>
        </p:sp>
        <p:sp>
          <p:nvSpPr>
            <p:cNvPr id="27" name="矩形 26"/>
            <p:cNvSpPr/>
            <p:nvPr/>
          </p:nvSpPr>
          <p:spPr>
            <a:xfrm>
              <a:off x="3800" y="3193"/>
              <a:ext cx="1472" cy="949"/>
            </a:xfrm>
            <a:prstGeom prst="rect">
              <a:avLst/>
            </a:prstGeom>
            <a:solidFill>
              <a:srgbClr val="6B1689"/>
            </a:solidFill>
            <a:ln w="22225">
              <a:solidFill>
                <a:srgbClr val="6B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3200" b="1" dirty="0">
                  <a:solidFill>
                    <a:srgbClr val="FFFFFF"/>
                  </a:solidFill>
                  <a:sym typeface="+mn-ea"/>
                </a:rPr>
                <a:t>1</a:t>
              </a:r>
            </a:p>
          </p:txBody>
        </p:sp>
      </p:grpSp>
      <p:grpSp>
        <p:nvGrpSpPr>
          <p:cNvPr id="28" name="组合 16"/>
          <p:cNvGrpSpPr/>
          <p:nvPr/>
        </p:nvGrpSpPr>
        <p:grpSpPr bwMode="auto">
          <a:xfrm>
            <a:off x="3001010" y="1991360"/>
            <a:ext cx="6120130" cy="615950"/>
            <a:chOff x="3782" y="4187"/>
            <a:chExt cx="13201" cy="944"/>
          </a:xfrm>
        </p:grpSpPr>
        <p:sp>
          <p:nvSpPr>
            <p:cNvPr id="29" name="矩形 8"/>
            <p:cNvSpPr/>
            <p:nvPr/>
          </p:nvSpPr>
          <p:spPr>
            <a:xfrm>
              <a:off x="5289" y="4187"/>
              <a:ext cx="11694" cy="944"/>
            </a:xfrm>
            <a:prstGeom prst="rect">
              <a:avLst/>
            </a:prstGeom>
            <a:solidFill>
              <a:sysClr val="window" lastClr="FFFFFF"/>
            </a:solidFill>
            <a:ln w="22225" cap="flat" cmpd="sng" algn="ctr">
              <a:solidFill>
                <a:srgbClr val="6B1689"/>
              </a:solidFill>
              <a:prstDash val="solid"/>
              <a:miter lim="800000"/>
            </a:ln>
            <a:effectLst/>
          </p:spPr>
          <p:txBody>
            <a:bodyPr lIns="54610" tIns="54610" rIns="54610" bIns="54610" anchor="ctr"/>
            <a:lstStyle/>
            <a:p>
              <a:pPr marL="396240" eaLnBrk="1" fontAlgn="auto" hangingPunct="1">
                <a:spcBef>
                  <a:spcPts val="0"/>
                </a:spcBef>
                <a:spcAft>
                  <a:spcPts val="0"/>
                </a:spcAft>
                <a:defRPr/>
              </a:pPr>
              <a:r>
                <a:rPr lang="zh-CN" altLang="en-US" b="1" kern="0" dirty="0">
                  <a:solidFill>
                    <a:srgbClr val="6B1689"/>
                  </a:solidFill>
                  <a:latin typeface="微软雅黑" panose="020B0503020204020204" charset="-122"/>
                  <a:ea typeface="微软雅黑" panose="020B0503020204020204" charset="-122"/>
                  <a:sym typeface="+mn-ea"/>
                </a:rPr>
                <a:t> 项目股权部</a:t>
              </a:r>
            </a:p>
          </p:txBody>
        </p:sp>
        <p:sp>
          <p:nvSpPr>
            <p:cNvPr id="30" name="矩形 29"/>
            <p:cNvSpPr/>
            <p:nvPr/>
          </p:nvSpPr>
          <p:spPr>
            <a:xfrm>
              <a:off x="3782" y="4187"/>
              <a:ext cx="1472" cy="944"/>
            </a:xfrm>
            <a:prstGeom prst="rect">
              <a:avLst/>
            </a:prstGeom>
            <a:solidFill>
              <a:srgbClr val="6B1689"/>
            </a:solidFill>
            <a:ln w="22225">
              <a:solidFill>
                <a:srgbClr val="6B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3200" b="1" dirty="0">
                  <a:solidFill>
                    <a:srgbClr val="FFFFFF"/>
                  </a:solidFill>
                  <a:sym typeface="+mn-ea"/>
                </a:rPr>
                <a:t>2</a:t>
              </a:r>
            </a:p>
          </p:txBody>
        </p:sp>
      </p:grpSp>
      <p:grpSp>
        <p:nvGrpSpPr>
          <p:cNvPr id="31" name="组合 17"/>
          <p:cNvGrpSpPr/>
          <p:nvPr/>
        </p:nvGrpSpPr>
        <p:grpSpPr bwMode="auto">
          <a:xfrm>
            <a:off x="3001010" y="2799715"/>
            <a:ext cx="6120130" cy="619760"/>
            <a:chOff x="3782" y="6363"/>
            <a:chExt cx="13201" cy="950"/>
          </a:xfrm>
        </p:grpSpPr>
        <p:sp>
          <p:nvSpPr>
            <p:cNvPr id="32" name="矩形 8"/>
            <p:cNvSpPr/>
            <p:nvPr/>
          </p:nvSpPr>
          <p:spPr>
            <a:xfrm>
              <a:off x="5289" y="6363"/>
              <a:ext cx="11694" cy="944"/>
            </a:xfrm>
            <a:prstGeom prst="rect">
              <a:avLst/>
            </a:prstGeom>
            <a:solidFill>
              <a:sysClr val="window" lastClr="FFFFFF"/>
            </a:solidFill>
            <a:ln w="22225" cap="flat" cmpd="sng" algn="ctr">
              <a:solidFill>
                <a:srgbClr val="6B1689"/>
              </a:solidFill>
              <a:prstDash val="solid"/>
              <a:miter lim="800000"/>
            </a:ln>
            <a:effectLst/>
          </p:spPr>
          <p:txBody>
            <a:bodyPr lIns="54610" tIns="54610" rIns="54610" bIns="54610" anchor="ctr"/>
            <a:lstStyle/>
            <a:p>
              <a:pPr marL="396240" eaLnBrk="1" fontAlgn="auto" hangingPunct="1">
                <a:spcBef>
                  <a:spcPts val="0"/>
                </a:spcBef>
                <a:spcAft>
                  <a:spcPts val="0"/>
                </a:spcAft>
                <a:defRPr/>
              </a:pPr>
              <a:r>
                <a:rPr lang="zh-CN" altLang="en-US" b="1" kern="0" dirty="0">
                  <a:solidFill>
                    <a:srgbClr val="6B1689"/>
                  </a:solidFill>
                  <a:latin typeface="微软雅黑" panose="020B0503020204020204" charset="-122"/>
                  <a:ea typeface="微软雅黑" panose="020B0503020204020204" charset="-122"/>
                  <a:sym typeface="+mn-ea"/>
                </a:rPr>
                <a:t> 股票投资部</a:t>
              </a:r>
              <a:endParaRPr lang="en-US" altLang="zh-CN" b="1" kern="0" dirty="0">
                <a:solidFill>
                  <a:srgbClr val="6B1689"/>
                </a:solidFill>
                <a:latin typeface="微软雅黑" panose="020B0503020204020204" charset="-122"/>
                <a:ea typeface="微软雅黑" panose="020B0503020204020204" charset="-122"/>
                <a:sym typeface="+mn-ea"/>
              </a:endParaRPr>
            </a:p>
          </p:txBody>
        </p:sp>
        <p:sp>
          <p:nvSpPr>
            <p:cNvPr id="33" name="矩形 32"/>
            <p:cNvSpPr/>
            <p:nvPr/>
          </p:nvSpPr>
          <p:spPr>
            <a:xfrm>
              <a:off x="3782" y="6364"/>
              <a:ext cx="1472" cy="949"/>
            </a:xfrm>
            <a:prstGeom prst="rect">
              <a:avLst/>
            </a:prstGeom>
            <a:solidFill>
              <a:srgbClr val="6B1689"/>
            </a:solidFill>
            <a:ln w="22225">
              <a:solidFill>
                <a:srgbClr val="6B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3200" b="1" dirty="0">
                  <a:solidFill>
                    <a:srgbClr val="FFFFFF"/>
                  </a:solidFill>
                  <a:sym typeface="+mn-ea"/>
                </a:rPr>
                <a:t>3</a:t>
              </a:r>
            </a:p>
          </p:txBody>
        </p:sp>
      </p:grpSp>
      <p:grpSp>
        <p:nvGrpSpPr>
          <p:cNvPr id="9" name="组合 8"/>
          <p:cNvGrpSpPr/>
          <p:nvPr/>
        </p:nvGrpSpPr>
        <p:grpSpPr>
          <a:xfrm>
            <a:off x="3011170" y="3583940"/>
            <a:ext cx="6123305" cy="646112"/>
            <a:chOff x="4742" y="5779"/>
            <a:chExt cx="9643" cy="1017"/>
          </a:xfrm>
        </p:grpSpPr>
        <p:sp>
          <p:nvSpPr>
            <p:cNvPr id="34" name="矩形 8"/>
            <p:cNvSpPr/>
            <p:nvPr/>
          </p:nvSpPr>
          <p:spPr bwMode="auto">
            <a:xfrm>
              <a:off x="5845" y="5800"/>
              <a:ext cx="8540" cy="970"/>
            </a:xfrm>
            <a:prstGeom prst="rect">
              <a:avLst/>
            </a:prstGeom>
            <a:solidFill>
              <a:sysClr val="window" lastClr="FFFFFF"/>
            </a:solidFill>
            <a:ln w="22225" cap="flat" cmpd="sng" algn="ctr">
              <a:solidFill>
                <a:srgbClr val="6B1689"/>
              </a:solidFill>
              <a:prstDash val="solid"/>
              <a:miter lim="800000"/>
            </a:ln>
            <a:effectLst/>
          </p:spPr>
          <p:txBody>
            <a:bodyPr lIns="54610" tIns="54610" rIns="54610" bIns="54610" anchor="ctr"/>
            <a:lstStyle/>
            <a:p>
              <a:pPr marL="396240" eaLnBrk="1" fontAlgn="auto" hangingPunct="1">
                <a:spcBef>
                  <a:spcPts val="0"/>
                </a:spcBef>
                <a:spcAft>
                  <a:spcPts val="0"/>
                </a:spcAft>
                <a:defRPr/>
              </a:pPr>
              <a:r>
                <a:rPr lang="zh-CN" altLang="en-US" b="1" kern="0" dirty="0">
                  <a:solidFill>
                    <a:srgbClr val="6B1689"/>
                  </a:solidFill>
                  <a:latin typeface="微软雅黑" panose="020B0503020204020204" charset="-122"/>
                  <a:ea typeface="微软雅黑" panose="020B0503020204020204" charset="-122"/>
                  <a:sym typeface="+mn-ea"/>
                </a:rPr>
                <a:t> 创新资产部</a:t>
              </a:r>
            </a:p>
          </p:txBody>
        </p:sp>
        <p:sp>
          <p:nvSpPr>
            <p:cNvPr id="35" name="矩形 34"/>
            <p:cNvSpPr/>
            <p:nvPr/>
          </p:nvSpPr>
          <p:spPr bwMode="auto">
            <a:xfrm>
              <a:off x="4742" y="5779"/>
              <a:ext cx="1087" cy="1017"/>
            </a:xfrm>
            <a:prstGeom prst="rect">
              <a:avLst/>
            </a:prstGeom>
            <a:solidFill>
              <a:srgbClr val="6B1689"/>
            </a:solidFill>
            <a:ln w="22225">
              <a:solidFill>
                <a:srgbClr val="6B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3200" b="1" dirty="0">
                  <a:solidFill>
                    <a:srgbClr val="FFFFFF"/>
                  </a:solidFill>
                  <a:sym typeface="+mn-ea"/>
                </a:rPr>
                <a:t>4</a:t>
              </a:r>
            </a:p>
          </p:txBody>
        </p:sp>
      </p:grpSp>
      <p:grpSp>
        <p:nvGrpSpPr>
          <p:cNvPr id="7" name="组合 6"/>
          <p:cNvGrpSpPr/>
          <p:nvPr/>
        </p:nvGrpSpPr>
        <p:grpSpPr>
          <a:xfrm>
            <a:off x="3012653" y="5220060"/>
            <a:ext cx="6121822" cy="646112"/>
            <a:chOff x="4593" y="8684"/>
            <a:chExt cx="9641" cy="1017"/>
          </a:xfrm>
        </p:grpSpPr>
        <p:sp>
          <p:nvSpPr>
            <p:cNvPr id="36" name="矩形 8"/>
            <p:cNvSpPr/>
            <p:nvPr/>
          </p:nvSpPr>
          <p:spPr bwMode="auto">
            <a:xfrm>
              <a:off x="5694" y="8703"/>
              <a:ext cx="8540" cy="970"/>
            </a:xfrm>
            <a:prstGeom prst="rect">
              <a:avLst/>
            </a:prstGeom>
            <a:solidFill>
              <a:sysClr val="window" lastClr="FFFFFF"/>
            </a:solidFill>
            <a:ln w="22225" cap="flat" cmpd="sng" algn="ctr">
              <a:solidFill>
                <a:srgbClr val="6B1689"/>
              </a:solidFill>
              <a:prstDash val="solid"/>
              <a:miter lim="800000"/>
            </a:ln>
            <a:effectLst/>
          </p:spPr>
          <p:txBody>
            <a:bodyPr lIns="54610" tIns="54610" rIns="54610" bIns="54610" anchor="ctr"/>
            <a:lstStyle/>
            <a:p>
              <a:pPr marL="396240" eaLnBrk="1" fontAlgn="auto" hangingPunct="1">
                <a:spcBef>
                  <a:spcPts val="0"/>
                </a:spcBef>
                <a:spcAft>
                  <a:spcPts val="0"/>
                </a:spcAft>
                <a:defRPr/>
              </a:pPr>
              <a:r>
                <a:rPr lang="zh-CN" altLang="en-US" b="1" kern="0" dirty="0">
                  <a:solidFill>
                    <a:srgbClr val="6B1689"/>
                  </a:solidFill>
                  <a:latin typeface="微软雅黑" panose="020B0503020204020204" charset="-122"/>
                  <a:ea typeface="微软雅黑" panose="020B0503020204020204" charset="-122"/>
                  <a:sym typeface="+mn-ea"/>
                </a:rPr>
                <a:t> 集中交易部</a:t>
              </a:r>
            </a:p>
          </p:txBody>
        </p:sp>
        <p:sp>
          <p:nvSpPr>
            <p:cNvPr id="37" name="矩形 36"/>
            <p:cNvSpPr/>
            <p:nvPr/>
          </p:nvSpPr>
          <p:spPr bwMode="auto">
            <a:xfrm>
              <a:off x="4593" y="8684"/>
              <a:ext cx="1087" cy="1017"/>
            </a:xfrm>
            <a:prstGeom prst="rect">
              <a:avLst/>
            </a:prstGeom>
            <a:solidFill>
              <a:srgbClr val="6B1689"/>
            </a:solidFill>
            <a:ln w="22225">
              <a:solidFill>
                <a:srgbClr val="6B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3200" b="1" dirty="0">
                  <a:solidFill>
                    <a:srgbClr val="FFFFFF"/>
                  </a:solidFill>
                  <a:sym typeface="+mn-ea"/>
                </a:rPr>
                <a:t>6</a:t>
              </a:r>
            </a:p>
          </p:txBody>
        </p:sp>
      </p:grpSp>
      <p:grpSp>
        <p:nvGrpSpPr>
          <p:cNvPr id="8" name="组合 7"/>
          <p:cNvGrpSpPr/>
          <p:nvPr/>
        </p:nvGrpSpPr>
        <p:grpSpPr>
          <a:xfrm>
            <a:off x="3000375" y="6053455"/>
            <a:ext cx="6105525" cy="645160"/>
            <a:chOff x="4712" y="8740"/>
            <a:chExt cx="9615" cy="1016"/>
          </a:xfrm>
        </p:grpSpPr>
        <p:sp>
          <p:nvSpPr>
            <p:cNvPr id="38" name="矩形 8"/>
            <p:cNvSpPr/>
            <p:nvPr/>
          </p:nvSpPr>
          <p:spPr bwMode="auto">
            <a:xfrm>
              <a:off x="5787" y="8763"/>
              <a:ext cx="8540" cy="970"/>
            </a:xfrm>
            <a:prstGeom prst="rect">
              <a:avLst/>
            </a:prstGeom>
            <a:solidFill>
              <a:sysClr val="window" lastClr="FFFFFF"/>
            </a:solidFill>
            <a:ln w="22225" cap="flat" cmpd="sng" algn="ctr">
              <a:solidFill>
                <a:srgbClr val="6B1689"/>
              </a:solidFill>
              <a:prstDash val="solid"/>
              <a:miter lim="800000"/>
            </a:ln>
            <a:effectLst/>
          </p:spPr>
          <p:txBody>
            <a:bodyPr lIns="54610" tIns="54610" rIns="54610" bIns="54610" anchor="ctr"/>
            <a:lstStyle/>
            <a:p>
              <a:pPr marL="396240" eaLnBrk="1" fontAlgn="auto" hangingPunct="1">
                <a:spcBef>
                  <a:spcPts val="0"/>
                </a:spcBef>
                <a:spcAft>
                  <a:spcPts val="0"/>
                </a:spcAft>
                <a:defRPr/>
              </a:pPr>
              <a:r>
                <a:rPr lang="zh-CN" altLang="en-US" b="1" kern="0" dirty="0">
                  <a:solidFill>
                    <a:srgbClr val="6B1689"/>
                  </a:solidFill>
                  <a:latin typeface="微软雅黑" panose="020B0503020204020204" charset="-122"/>
                  <a:ea typeface="微软雅黑" panose="020B0503020204020204" charset="-122"/>
                  <a:sym typeface="+mn-ea"/>
                </a:rPr>
                <a:t> 研究数据部</a:t>
              </a:r>
            </a:p>
          </p:txBody>
        </p:sp>
        <p:sp>
          <p:nvSpPr>
            <p:cNvPr id="39" name="矩形 38"/>
            <p:cNvSpPr/>
            <p:nvPr/>
          </p:nvSpPr>
          <p:spPr bwMode="auto">
            <a:xfrm>
              <a:off x="4712" y="8740"/>
              <a:ext cx="1087" cy="1017"/>
            </a:xfrm>
            <a:prstGeom prst="rect">
              <a:avLst/>
            </a:prstGeom>
            <a:solidFill>
              <a:srgbClr val="6B1689"/>
            </a:solidFill>
            <a:ln w="22225">
              <a:solidFill>
                <a:srgbClr val="6B168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defRPr/>
              </a:pPr>
              <a:r>
                <a:rPr lang="en-US" altLang="zh-CN" sz="3200" b="1" dirty="0">
                  <a:solidFill>
                    <a:srgbClr val="FFFFFF"/>
                  </a:solidFill>
                  <a:sym typeface="+mn-ea"/>
                </a:rPr>
                <a:t>7</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2629535"/>
            <a:ext cx="12185015" cy="1864360"/>
          </a:xfrm>
          <a:prstGeom prst="rect">
            <a:avLst/>
          </a:prstGeom>
          <a:solidFill>
            <a:srgbClr val="6B16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GB"/>
          </a:p>
        </p:txBody>
      </p:sp>
      <p:sp>
        <p:nvSpPr>
          <p:cNvPr id="4" name="BainBulletsConfiguration" hidden="1"/>
          <p:cNvSpPr txBox="1"/>
          <p:nvPr/>
        </p:nvSpPr>
        <p:spPr>
          <a:xfrm>
            <a:off x="1567289" y="274903"/>
            <a:ext cx="7791337" cy="79107"/>
          </a:xfrm>
          <a:prstGeom prst="rect">
            <a:avLst/>
          </a:prstGeom>
          <a:noFill/>
        </p:spPr>
        <p:txBody>
          <a:bodyPr vert="horz" wrap="square" lIns="31551" tIns="31551" rIns="31551" bIns="31551" rtlCol="0">
            <a:spAutoFit/>
          </a:bodyPr>
          <a:lstStyle/>
          <a:p>
            <a:endParaRPr lang="en-US" sz="100" dirty="0" err="1">
              <a:solidFill>
                <a:srgbClr val="FFFFFF"/>
              </a:solidFill>
            </a:endParaRPr>
          </a:p>
        </p:txBody>
      </p:sp>
      <p:sp>
        <p:nvSpPr>
          <p:cNvPr id="5" name="矩形 4"/>
          <p:cNvSpPr/>
          <p:nvPr/>
        </p:nvSpPr>
        <p:spPr>
          <a:xfrm>
            <a:off x="6985" y="2789091"/>
            <a:ext cx="12178030" cy="1419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r>
              <a:rPr lang="zh-CN" altLang="en-US" sz="4000" dirty="0">
                <a:latin typeface="微软雅黑" panose="020B0503020204020204" charset="-122"/>
                <a:ea typeface="微软雅黑" panose="020B0503020204020204" charset="-122"/>
                <a:sym typeface="+mn-ea"/>
              </a:rPr>
              <a:t>第三部分：</a:t>
            </a:r>
            <a:r>
              <a:rPr lang="zh-CN" altLang="en-US" sz="4000" dirty="0">
                <a:latin typeface="微软雅黑" panose="020B0503020204020204" charset="-122"/>
                <a:ea typeface="微软雅黑" panose="020B0503020204020204" charset="-122"/>
              </a:rPr>
              <a:t>股票投资部</a:t>
            </a:r>
          </a:p>
        </p:txBody>
      </p:sp>
      <p:sp>
        <p:nvSpPr>
          <p:cNvPr id="2" name="文本占位符 21"/>
          <p:cNvSpPr>
            <a:spLocks noGrp="1"/>
          </p:cNvSpPr>
          <p:nvPr/>
        </p:nvSpPr>
        <p:spPr>
          <a:xfrm>
            <a:off x="111125" y="250190"/>
            <a:ext cx="11746865" cy="605155"/>
          </a:xfrm>
          <a:prstGeom prst="rect">
            <a:avLst/>
          </a:prstGeom>
        </p:spPr>
        <p:txBody>
          <a:bodyPr anchor="ctr">
            <a:normAutofit fontScale="95000"/>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6B1689"/>
                </a:solidFill>
                <a:latin typeface="华文中宋" panose="02010600040101010101" pitchFamily="2" charset="-122"/>
                <a:ea typeface="华文中宋" panose="0201060004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solidFill>
                  <a:srgbClr val="6B1689"/>
                </a:solidFill>
                <a:latin typeface="微软雅黑" panose="020B0503020204020204" charset="-122"/>
                <a:ea typeface="微软雅黑" panose="020B0503020204020204" charset="-122"/>
              </a:rPr>
              <a:t>目录</a:t>
            </a:r>
            <a:endParaRPr lang="en-GB" dirty="0">
              <a:solidFill>
                <a:srgbClr val="6B1689"/>
              </a:solidFill>
              <a:latin typeface="微软雅黑" panose="020B0503020204020204" charset="-122"/>
              <a:ea typeface="微软雅黑" panose="020B0503020204020204" charset="-122"/>
            </a:endParaRPr>
          </a:p>
        </p:txBody>
      </p:sp>
      <p:sp>
        <p:nvSpPr>
          <p:cNvPr id="83" name="灯片编号占位符 82"/>
          <p:cNvSpPr>
            <a:spLocks noGrp="1"/>
          </p:cNvSpPr>
          <p:nvPr/>
        </p:nvSpPr>
        <p:spPr>
          <a:xfrm>
            <a:off x="10673416" y="635635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67025381-B7F7-4DFD-A5AF-1FFF34357F98}" type="slidenum">
              <a:rPr lang="en-US" altLang="en-US" smtClean="0"/>
              <a:pPr>
                <a:defRPr/>
              </a:pPr>
              <a:t>2</a:t>
            </a:fld>
            <a:endParaRPr lang="en-US" altLang="en-US"/>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92677" y="374927"/>
            <a:ext cx="1865948" cy="3566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latin typeface="微软雅黑" panose="020B0503020204020204" charset="-122"/>
                <a:ea typeface="微软雅黑" panose="020B0503020204020204" charset="-122"/>
                <a:sym typeface="+mn-ea"/>
              </a:rPr>
              <a:t>3.1 </a:t>
            </a:r>
            <a:r>
              <a:rPr lang="zh-CN" altLang="en-US" sz="3600" dirty="0">
                <a:latin typeface="微软雅黑" panose="020B0503020204020204" charset="-122"/>
                <a:ea typeface="微软雅黑" panose="020B0503020204020204" charset="-122"/>
                <a:sym typeface="+mn-ea"/>
              </a:rPr>
              <a:t>总体情况</a:t>
            </a:r>
            <a:r>
              <a:rPr lang="en-US" altLang="zh-CN" sz="3600" dirty="0">
                <a:latin typeface="微软雅黑" panose="020B0503020204020204" charset="-122"/>
                <a:ea typeface="微软雅黑" panose="020B0503020204020204" charset="-122"/>
                <a:sym typeface="+mn-ea"/>
              </a:rPr>
              <a:t>——</a:t>
            </a:r>
            <a:r>
              <a:rPr lang="zh-CN" altLang="en-US" sz="3600" dirty="0">
                <a:latin typeface="微软雅黑" panose="020B0503020204020204" charset="-122"/>
                <a:ea typeface="微软雅黑" panose="020B0503020204020204" charset="-122"/>
                <a:sym typeface="+mn-ea"/>
              </a:rPr>
              <a:t>新产品</a:t>
            </a:r>
            <a:endParaRPr lang="zh-CN" altLang="en-US" sz="3300" dirty="0">
              <a:latin typeface="黑体" panose="02010609060101010101" pitchFamily="49" charset="-122"/>
              <a:ea typeface="黑体" panose="02010609060101010101" pitchFamily="49" charset="-122"/>
            </a:endParaRPr>
          </a:p>
        </p:txBody>
      </p:sp>
      <p:sp>
        <p:nvSpPr>
          <p:cNvPr id="13" name="文本框 12"/>
          <p:cNvSpPr txBox="1"/>
          <p:nvPr/>
        </p:nvSpPr>
        <p:spPr>
          <a:xfrm>
            <a:off x="948046" y="1217024"/>
            <a:ext cx="9895431" cy="2308324"/>
          </a:xfrm>
          <a:prstGeom prst="rect">
            <a:avLst/>
          </a:prstGeom>
          <a:noFill/>
          <a:ln w="9525">
            <a:noFill/>
          </a:ln>
        </p:spPr>
        <p:txBody>
          <a:bodyPr wrap="square">
            <a:spAutoFit/>
          </a:bodyPr>
          <a:lstStyle/>
          <a:p>
            <a:pPr marL="285750" indent="-285750">
              <a:lnSpc>
                <a:spcPct val="200000"/>
              </a:lnSpc>
              <a:buFont typeface="Wingdings" panose="05000000000000000000" pitchFamily="2" charset="2"/>
              <a:buChar char="p"/>
            </a:pPr>
            <a:r>
              <a:rPr lang="zh-CN" altLang="en-US" b="0" dirty="0">
                <a:latin typeface="微软雅黑" panose="020B0503020204020204" charset="-122"/>
                <a:ea typeface="微软雅黑" panose="020B0503020204020204" charset="-122"/>
                <a:cs typeface="宋体" panose="02010600030101010101" pitchFamily="2" charset="-122"/>
              </a:rPr>
              <a:t>截止</a:t>
            </a:r>
            <a:r>
              <a:rPr lang="en-US" altLang="zh-CN" b="0" dirty="0">
                <a:latin typeface="微软雅黑" panose="020B0503020204020204" charset="-122"/>
                <a:ea typeface="微软雅黑" panose="020B0503020204020204" charset="-122"/>
                <a:cs typeface="宋体" panose="02010600030101010101" pitchFamily="2" charset="-122"/>
              </a:rPr>
              <a:t>8</a:t>
            </a:r>
            <a:r>
              <a:rPr lang="zh-CN" altLang="en-US" b="0" dirty="0">
                <a:latin typeface="微软雅黑" panose="020B0503020204020204" charset="-122"/>
                <a:ea typeface="微软雅黑" panose="020B0503020204020204" charset="-122"/>
                <a:cs typeface="宋体" panose="02010600030101010101" pitchFamily="2" charset="-122"/>
              </a:rPr>
              <a:t>月末，股票部管理费收入约</a:t>
            </a:r>
            <a:r>
              <a:rPr lang="en-US" altLang="zh-CN" b="0" dirty="0">
                <a:latin typeface="微软雅黑" panose="020B0503020204020204" charset="-122"/>
                <a:ea typeface="微软雅黑" panose="020B0503020204020204" charset="-122"/>
                <a:cs typeface="宋体" panose="02010600030101010101" pitchFamily="2" charset="-122"/>
              </a:rPr>
              <a:t>1.63</a:t>
            </a:r>
            <a:r>
              <a:rPr lang="zh-CN" altLang="en-US" b="0" dirty="0">
                <a:latin typeface="微软雅黑" panose="020B0503020204020204" charset="-122"/>
                <a:ea typeface="微软雅黑" panose="020B0503020204020204" charset="-122"/>
                <a:cs typeface="宋体" panose="02010600030101010101" pitchFamily="2" charset="-122"/>
              </a:rPr>
              <a:t>亿，完成全年目标的</a:t>
            </a:r>
            <a:r>
              <a:rPr lang="en-US" altLang="zh-CN" dirty="0">
                <a:latin typeface="微软雅黑" panose="020B0503020204020204" charset="-122"/>
                <a:ea typeface="微软雅黑" panose="020B0503020204020204" charset="-122"/>
                <a:cs typeface="宋体" panose="02010600030101010101" pitchFamily="2" charset="-122"/>
              </a:rPr>
              <a:t>63</a:t>
            </a:r>
            <a:r>
              <a:rPr lang="en-US" altLang="zh-CN" b="0" dirty="0">
                <a:latin typeface="微软雅黑" panose="020B0503020204020204" charset="-122"/>
                <a:ea typeface="微软雅黑" panose="020B0503020204020204" charset="-122"/>
                <a:cs typeface="宋体" panose="02010600030101010101" pitchFamily="2" charset="-122"/>
              </a:rPr>
              <a:t>%</a:t>
            </a:r>
            <a:r>
              <a:rPr lang="zh-CN" altLang="en-US" b="0" dirty="0">
                <a:latin typeface="微软雅黑" panose="020B0503020204020204" charset="-122"/>
                <a:ea typeface="微软雅黑" panose="020B0503020204020204" charset="-122"/>
                <a:cs typeface="宋体" panose="02010600030101010101" pitchFamily="2" charset="-122"/>
              </a:rPr>
              <a:t>；</a:t>
            </a:r>
            <a:endParaRPr lang="en-US" altLang="zh-CN" b="0" dirty="0">
              <a:latin typeface="微软雅黑" panose="020B0503020204020204" charset="-122"/>
              <a:ea typeface="微软雅黑" panose="020B0503020204020204" charset="-122"/>
              <a:cs typeface="宋体" panose="02010600030101010101" pitchFamily="2" charset="-122"/>
            </a:endParaRPr>
          </a:p>
          <a:p>
            <a:pPr marL="285750" indent="-285750">
              <a:lnSpc>
                <a:spcPct val="200000"/>
              </a:lnSpc>
              <a:buFont typeface="Wingdings" panose="05000000000000000000" pitchFamily="2" charset="2"/>
              <a:buChar char="p"/>
            </a:pPr>
            <a:r>
              <a:rPr lang="zh-CN" altLang="en-US" b="0" dirty="0">
                <a:latin typeface="微软雅黑" panose="020B0503020204020204" charset="-122"/>
                <a:ea typeface="微软雅黑" panose="020B0503020204020204" charset="-122"/>
                <a:cs typeface="宋体" panose="02010600030101010101" pitchFamily="2" charset="-122"/>
              </a:rPr>
              <a:t>年度考核资产目标</a:t>
            </a:r>
            <a:r>
              <a:rPr lang="en-US" altLang="zh-CN" b="0" dirty="0">
                <a:latin typeface="微软雅黑" panose="020B0503020204020204" charset="-122"/>
                <a:ea typeface="微软雅黑" panose="020B0503020204020204" charset="-122"/>
                <a:cs typeface="宋体" panose="02010600030101010101" pitchFamily="2" charset="-122"/>
              </a:rPr>
              <a:t>825</a:t>
            </a:r>
            <a:r>
              <a:rPr lang="zh-CN" altLang="en-US" b="0" dirty="0">
                <a:latin typeface="微软雅黑" panose="020B0503020204020204" charset="-122"/>
                <a:ea typeface="微软雅黑" panose="020B0503020204020204" charset="-122"/>
                <a:cs typeface="宋体" panose="02010600030101010101" pitchFamily="2" charset="-122"/>
              </a:rPr>
              <a:t>亿，目前资产规模</a:t>
            </a:r>
            <a:r>
              <a:rPr lang="en-US" altLang="zh-CN" b="0" dirty="0">
                <a:latin typeface="微软雅黑" panose="020B0503020204020204" charset="-122"/>
                <a:ea typeface="微软雅黑" panose="020B0503020204020204" charset="-122"/>
                <a:cs typeface="宋体" panose="02010600030101010101" pitchFamily="2" charset="-122"/>
              </a:rPr>
              <a:t>530</a:t>
            </a:r>
            <a:r>
              <a:rPr lang="zh-CN" altLang="en-US" b="0" dirty="0">
                <a:latin typeface="微软雅黑" panose="020B0503020204020204" charset="-122"/>
                <a:ea typeface="微软雅黑" panose="020B0503020204020204" charset="-122"/>
                <a:cs typeface="宋体" panose="02010600030101010101" pitchFamily="2" charset="-122"/>
              </a:rPr>
              <a:t>亿，</a:t>
            </a:r>
            <a:r>
              <a:rPr lang="zh-CN" altLang="en-US" dirty="0">
                <a:latin typeface="微软雅黑" panose="020B0503020204020204" charset="-122"/>
                <a:ea typeface="微软雅黑" panose="020B0503020204020204" charset="-122"/>
                <a:cs typeface="宋体" panose="02010600030101010101" pitchFamily="2" charset="-122"/>
              </a:rPr>
              <a:t>较年初增加</a:t>
            </a:r>
            <a:r>
              <a:rPr lang="en-US" altLang="zh-CN" dirty="0">
                <a:latin typeface="微软雅黑" panose="020B0503020204020204" charset="-122"/>
                <a:ea typeface="微软雅黑" panose="020B0503020204020204" charset="-122"/>
                <a:cs typeface="宋体" panose="02010600030101010101" pitchFamily="2" charset="-122"/>
              </a:rPr>
              <a:t>302</a:t>
            </a:r>
            <a:r>
              <a:rPr lang="zh-CN" altLang="en-US" dirty="0">
                <a:latin typeface="微软雅黑" panose="020B0503020204020204" charset="-122"/>
                <a:ea typeface="微软雅黑" panose="020B0503020204020204" charset="-122"/>
                <a:cs typeface="宋体" panose="02010600030101010101" pitchFamily="2" charset="-122"/>
              </a:rPr>
              <a:t>亿，</a:t>
            </a:r>
            <a:r>
              <a:rPr lang="zh-CN" altLang="en-US" b="0" dirty="0">
                <a:latin typeface="微软雅黑" panose="020B0503020204020204" charset="-122"/>
                <a:ea typeface="微软雅黑" panose="020B0503020204020204" charset="-122"/>
                <a:cs typeface="宋体" panose="02010600030101010101" pitchFamily="2" charset="-122"/>
              </a:rPr>
              <a:t>完成全年目标的</a:t>
            </a:r>
            <a:r>
              <a:rPr lang="en-US" altLang="zh-CN" b="0" dirty="0">
                <a:latin typeface="微软雅黑" panose="020B0503020204020204" charset="-122"/>
                <a:ea typeface="微软雅黑" panose="020B0503020204020204" charset="-122"/>
                <a:cs typeface="宋体" panose="02010600030101010101" pitchFamily="2" charset="-122"/>
              </a:rPr>
              <a:t>64%</a:t>
            </a:r>
            <a:r>
              <a:rPr lang="zh-CN" altLang="en-US" b="0" dirty="0">
                <a:latin typeface="微软雅黑" panose="020B0503020204020204" charset="-122"/>
                <a:ea typeface="微软雅黑" panose="020B0503020204020204" charset="-122"/>
                <a:cs typeface="宋体" panose="02010600030101010101" pitchFamily="2" charset="-122"/>
              </a:rPr>
              <a:t>；</a:t>
            </a:r>
            <a:endParaRPr lang="en-US" altLang="zh-CN" b="0" dirty="0">
              <a:latin typeface="微软雅黑" panose="020B0503020204020204" charset="-122"/>
              <a:ea typeface="微软雅黑" panose="020B0503020204020204" charset="-122"/>
              <a:cs typeface="宋体" panose="02010600030101010101" pitchFamily="2" charset="-122"/>
            </a:endParaRPr>
          </a:p>
          <a:p>
            <a:pPr marL="285750" indent="-285750">
              <a:lnSpc>
                <a:spcPct val="200000"/>
              </a:lnSpc>
              <a:buFont typeface="Wingdings" panose="05000000000000000000" pitchFamily="2" charset="2"/>
              <a:buChar char="p"/>
            </a:pPr>
            <a:r>
              <a:rPr lang="zh-CN" altLang="en-US" dirty="0">
                <a:latin typeface="微软雅黑" panose="020B0503020204020204" charset="-122"/>
                <a:ea typeface="微软雅黑" panose="020B0503020204020204" charset="-122"/>
                <a:cs typeface="宋体" panose="02010600030101010101" pitchFamily="2" charset="-122"/>
              </a:rPr>
              <a:t>截至</a:t>
            </a:r>
            <a:r>
              <a:rPr lang="en-US" altLang="zh-CN" dirty="0">
                <a:latin typeface="微软雅黑" panose="020B0503020204020204" charset="-122"/>
                <a:ea typeface="微软雅黑" panose="020B0503020204020204" charset="-122"/>
                <a:cs typeface="宋体" panose="02010600030101010101" pitchFamily="2" charset="-122"/>
              </a:rPr>
              <a:t>8</a:t>
            </a:r>
            <a:r>
              <a:rPr lang="zh-CN" altLang="en-US" dirty="0">
                <a:latin typeface="微软雅黑" panose="020B0503020204020204" charset="-122"/>
                <a:ea typeface="微软雅黑" panose="020B0503020204020204" charset="-122"/>
                <a:cs typeface="宋体" panose="02010600030101010101" pitchFamily="2" charset="-122"/>
              </a:rPr>
              <a:t>月底，股票部产品规模</a:t>
            </a:r>
            <a:r>
              <a:rPr lang="en-US" altLang="zh-CN" dirty="0">
                <a:latin typeface="微软雅黑" panose="020B0503020204020204" charset="-122"/>
                <a:ea typeface="微软雅黑" panose="020B0503020204020204" charset="-122"/>
                <a:cs typeface="宋体" panose="02010600030101010101" pitchFamily="2" charset="-122"/>
              </a:rPr>
              <a:t>834</a:t>
            </a:r>
            <a:r>
              <a:rPr lang="zh-CN" altLang="en-US" dirty="0">
                <a:latin typeface="微软雅黑" panose="020B0503020204020204" charset="-122"/>
                <a:ea typeface="微软雅黑" panose="020B0503020204020204" charset="-122"/>
                <a:cs typeface="宋体" panose="02010600030101010101" pitchFamily="2" charset="-122"/>
              </a:rPr>
              <a:t>亿，今年以来产品规模增量</a:t>
            </a:r>
            <a:r>
              <a:rPr lang="en-US" altLang="zh-CN" dirty="0">
                <a:latin typeface="微软雅黑" panose="020B0503020204020204" charset="-122"/>
                <a:ea typeface="微软雅黑" panose="020B0503020204020204" charset="-122"/>
                <a:cs typeface="宋体" panose="02010600030101010101" pitchFamily="2" charset="-122"/>
              </a:rPr>
              <a:t>506</a:t>
            </a:r>
            <a:r>
              <a:rPr lang="zh-CN" altLang="en-US" dirty="0">
                <a:latin typeface="微软雅黑" panose="020B0503020204020204" charset="-122"/>
                <a:ea typeface="微软雅黑" panose="020B0503020204020204" charset="-122"/>
                <a:cs typeface="宋体" panose="02010600030101010101" pitchFamily="2" charset="-122"/>
              </a:rPr>
              <a:t>亿元，产品规模较</a:t>
            </a:r>
            <a:r>
              <a:rPr lang="en-US" altLang="zh-CN" dirty="0">
                <a:latin typeface="微软雅黑" panose="020B0503020204020204" charset="-122"/>
                <a:ea typeface="微软雅黑" panose="020B0503020204020204" charset="-122"/>
                <a:cs typeface="宋体" panose="02010600030101010101" pitchFamily="2" charset="-122"/>
              </a:rPr>
              <a:t>7</a:t>
            </a:r>
            <a:r>
              <a:rPr lang="zh-CN" altLang="en-US" dirty="0">
                <a:latin typeface="微软雅黑" panose="020B0503020204020204" charset="-122"/>
                <a:ea typeface="微软雅黑" panose="020B0503020204020204" charset="-122"/>
                <a:cs typeface="宋体" panose="02010600030101010101" pitchFamily="2" charset="-122"/>
              </a:rPr>
              <a:t>月底增加</a:t>
            </a:r>
            <a:r>
              <a:rPr lang="en-US" altLang="zh-CN" dirty="0">
                <a:latin typeface="微软雅黑" panose="020B0503020204020204" charset="-122"/>
                <a:ea typeface="微软雅黑" panose="020B0503020204020204" charset="-122"/>
                <a:cs typeface="宋体" panose="02010600030101010101" pitchFamily="2" charset="-122"/>
              </a:rPr>
              <a:t>170</a:t>
            </a:r>
            <a:r>
              <a:rPr lang="zh-CN" altLang="en-US" dirty="0">
                <a:latin typeface="微软雅黑" panose="020B0503020204020204" charset="-122"/>
                <a:ea typeface="微软雅黑" panose="020B0503020204020204" charset="-122"/>
                <a:cs typeface="宋体" panose="02010600030101010101" pitchFamily="2" charset="-122"/>
              </a:rPr>
              <a:t>亿，产品规模逐渐进入良性成长期。</a:t>
            </a:r>
          </a:p>
        </p:txBody>
      </p:sp>
      <p:graphicFrame>
        <p:nvGraphicFramePr>
          <p:cNvPr id="8" name="表格 7"/>
          <p:cNvGraphicFramePr>
            <a:graphicFrameLocks noGrp="1"/>
          </p:cNvGraphicFramePr>
          <p:nvPr>
            <p:custDataLst>
              <p:tags r:id="rId1"/>
            </p:custDataLst>
          </p:nvPr>
        </p:nvGraphicFramePr>
        <p:xfrm>
          <a:off x="1047746" y="3590924"/>
          <a:ext cx="9982203" cy="2771775"/>
        </p:xfrm>
        <a:graphic>
          <a:graphicData uri="http://schemas.openxmlformats.org/drawingml/2006/table">
            <a:tbl>
              <a:tblPr/>
              <a:tblGrid>
                <a:gridCol w="2064195">
                  <a:extLst>
                    <a:ext uri="{9D8B030D-6E8A-4147-A177-3AD203B41FA5}">
                      <a16:colId xmlns:a16="http://schemas.microsoft.com/office/drawing/2014/main" val="20000"/>
                    </a:ext>
                  </a:extLst>
                </a:gridCol>
                <a:gridCol w="1979598">
                  <a:extLst>
                    <a:ext uri="{9D8B030D-6E8A-4147-A177-3AD203B41FA5}">
                      <a16:colId xmlns:a16="http://schemas.microsoft.com/office/drawing/2014/main" val="20001"/>
                    </a:ext>
                  </a:extLst>
                </a:gridCol>
                <a:gridCol w="1979598">
                  <a:extLst>
                    <a:ext uri="{9D8B030D-6E8A-4147-A177-3AD203B41FA5}">
                      <a16:colId xmlns:a16="http://schemas.microsoft.com/office/drawing/2014/main" val="20002"/>
                    </a:ext>
                  </a:extLst>
                </a:gridCol>
                <a:gridCol w="1979598">
                  <a:extLst>
                    <a:ext uri="{9D8B030D-6E8A-4147-A177-3AD203B41FA5}">
                      <a16:colId xmlns:a16="http://schemas.microsoft.com/office/drawing/2014/main" val="20003"/>
                    </a:ext>
                  </a:extLst>
                </a:gridCol>
                <a:gridCol w="1979214">
                  <a:extLst>
                    <a:ext uri="{9D8B030D-6E8A-4147-A177-3AD203B41FA5}">
                      <a16:colId xmlns:a16="http://schemas.microsoft.com/office/drawing/2014/main" val="20004"/>
                    </a:ext>
                  </a:extLst>
                </a:gridCol>
              </a:tblGrid>
              <a:tr h="583519">
                <a:tc>
                  <a:txBody>
                    <a:bodyPr/>
                    <a:lstStyle/>
                    <a:p>
                      <a:pPr algn="ctr" rtl="0" fontAlgn="ctr"/>
                      <a:r>
                        <a:rPr lang="en-US" altLang="zh-CN" sz="1800" b="1" i="0" u="none" strike="noStrike" dirty="0">
                          <a:solidFill>
                            <a:srgbClr val="FFFFFF"/>
                          </a:solidFill>
                          <a:effectLst/>
                          <a:latin typeface="Arial" panose="020B0604020202020204" pitchFamily="34" charset="0"/>
                          <a:ea typeface="宋体" panose="02010600030101010101" pitchFamily="2" charset="-122"/>
                        </a:rPr>
                        <a:t>(</a:t>
                      </a:r>
                      <a:r>
                        <a:rPr lang="zh-CN" altLang="en-US" sz="1800" b="1" i="0" u="none" strike="noStrike" dirty="0">
                          <a:solidFill>
                            <a:srgbClr val="FFFFFF"/>
                          </a:solidFill>
                          <a:effectLst/>
                          <a:latin typeface="微软雅黑" panose="020B0503020204020204" charset="-122"/>
                          <a:ea typeface="微软雅黑" panose="020B0503020204020204" charset="-122"/>
                        </a:rPr>
                        <a:t>单位：亿元</a:t>
                      </a:r>
                      <a:r>
                        <a:rPr lang="en-US" altLang="zh-CN" sz="1800" b="1" i="0" u="none" strike="noStrike" dirty="0">
                          <a:solidFill>
                            <a:srgbClr val="FFFFFF"/>
                          </a:solidFill>
                          <a:effectLst/>
                          <a:latin typeface="Arial" panose="020B0604020202020204" pitchFamily="34" charset="0"/>
                          <a:ea typeface="宋体" panose="02010600030101010101" pitchFamily="2" charset="-122"/>
                        </a:rPr>
                        <a:t>)</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zh-CN" altLang="en-US" sz="1800" b="1" i="0" u="none" strike="noStrike">
                          <a:solidFill>
                            <a:srgbClr val="FFFFFF"/>
                          </a:solidFill>
                          <a:effectLst/>
                          <a:latin typeface="微软雅黑" panose="020B0503020204020204" charset="-122"/>
                          <a:ea typeface="微软雅黑" panose="020B0503020204020204" charset="-122"/>
                        </a:rPr>
                        <a:t>当前产品规模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zh-CN" altLang="en-US" sz="1800" b="1" i="0" u="none" strike="noStrike" dirty="0">
                          <a:solidFill>
                            <a:srgbClr val="FFFFFF"/>
                          </a:solidFill>
                          <a:effectLst/>
                          <a:latin typeface="微软雅黑" panose="020B0503020204020204" charset="-122"/>
                          <a:ea typeface="微软雅黑" panose="020B0503020204020204" charset="-122"/>
                        </a:rPr>
                        <a:t>产品规模增量</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zh-CN" altLang="en-US" sz="1800" b="1" i="0" u="none" strike="noStrike">
                          <a:solidFill>
                            <a:srgbClr val="FFFFFF"/>
                          </a:solidFill>
                          <a:effectLst/>
                          <a:latin typeface="微软雅黑" panose="020B0503020204020204" charset="-122"/>
                          <a:ea typeface="微软雅黑" panose="020B0503020204020204" charset="-122"/>
                        </a:rPr>
                        <a:t>当前资产规模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c>
                  <a:txBody>
                    <a:bodyPr/>
                    <a:lstStyle/>
                    <a:p>
                      <a:pPr algn="ctr" rtl="0" fontAlgn="ctr"/>
                      <a:r>
                        <a:rPr lang="zh-CN" altLang="en-US" sz="1800" b="1" i="0" u="none" strike="noStrike">
                          <a:solidFill>
                            <a:srgbClr val="FFFFFF"/>
                          </a:solidFill>
                          <a:effectLst/>
                          <a:latin typeface="微软雅黑" panose="020B0503020204020204" charset="-122"/>
                          <a:ea typeface="微软雅黑" panose="020B0503020204020204" charset="-122"/>
                        </a:rPr>
                        <a:t>资产增量</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10000"/>
                  </a:ext>
                </a:extLst>
              </a:tr>
              <a:tr h="437700">
                <a:tc>
                  <a:txBody>
                    <a:bodyPr/>
                    <a:lstStyle/>
                    <a:p>
                      <a:pPr algn="l" rtl="0" fontAlgn="ctr"/>
                      <a:r>
                        <a:rPr lang="zh-CN" altLang="en-US" sz="1600" b="1" i="0" u="none" strike="noStrike" dirty="0">
                          <a:solidFill>
                            <a:srgbClr val="000000"/>
                          </a:solidFill>
                          <a:effectLst/>
                          <a:latin typeface="微软雅黑" panose="020B0503020204020204" charset="-122"/>
                          <a:ea typeface="微软雅黑" panose="020B0503020204020204" charset="-122"/>
                        </a:rPr>
                        <a:t>爆款（</a:t>
                      </a:r>
                      <a:r>
                        <a:rPr lang="en-US" altLang="zh-CN" sz="1600" b="1" i="0" u="none" strike="noStrike" dirty="0">
                          <a:solidFill>
                            <a:srgbClr val="000000"/>
                          </a:solidFill>
                          <a:effectLst/>
                          <a:latin typeface="微软雅黑" panose="020B0503020204020204" charset="-122"/>
                          <a:ea typeface="微软雅黑" panose="020B0503020204020204" charset="-122"/>
                        </a:rPr>
                        <a:t>3+1</a:t>
                      </a:r>
                      <a:r>
                        <a:rPr lang="zh-CN" altLang="en-US" sz="1600" b="1" i="0" u="none" strike="noStrike" dirty="0">
                          <a:solidFill>
                            <a:srgbClr val="000000"/>
                          </a:solidFill>
                          <a:effectLst/>
                          <a:latin typeface="微软雅黑" panose="020B0503020204020204" charset="-122"/>
                          <a:ea typeface="微软雅黑" panose="020B0503020204020204" charset="-122"/>
                        </a:rPr>
                        <a:t>只）</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chemeClr val="tx1"/>
                          </a:solidFill>
                          <a:latin typeface="Arial" panose="020B0604020202020204"/>
                        </a:rPr>
                        <a:t>656.72</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chemeClr val="tx1"/>
                          </a:solidFill>
                          <a:latin typeface="Arial" panose="020B0604020202020204"/>
                        </a:rPr>
                        <a:t>452.4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chemeClr val="tx1"/>
                          </a:solidFill>
                          <a:latin typeface="Arial" panose="020B0604020202020204"/>
                        </a:rPr>
                        <a:t>392.59</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chemeClr val="tx1"/>
                          </a:solidFill>
                          <a:latin typeface="Arial" panose="020B0604020202020204"/>
                        </a:rPr>
                        <a:t>301.06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37639">
                <a:tc>
                  <a:txBody>
                    <a:bodyPr/>
                    <a:lstStyle/>
                    <a:p>
                      <a:pPr algn="l" rtl="0" fontAlgn="ctr"/>
                      <a:r>
                        <a:rPr lang="zh-CN" altLang="en-US" sz="1600" b="1" i="0" u="none" strike="noStrike" dirty="0">
                          <a:solidFill>
                            <a:srgbClr val="000000"/>
                          </a:solidFill>
                          <a:effectLst/>
                          <a:latin typeface="微软雅黑" panose="020B0503020204020204" charset="-122"/>
                          <a:ea typeface="微软雅黑" panose="020B0503020204020204" charset="-122"/>
                        </a:rPr>
                        <a:t>混合（</a:t>
                      </a:r>
                      <a:r>
                        <a:rPr lang="en-US" altLang="zh-CN" sz="1600" b="1" i="0" u="none" strike="noStrike" dirty="0">
                          <a:solidFill>
                            <a:srgbClr val="000000"/>
                          </a:solidFill>
                          <a:effectLst/>
                          <a:latin typeface="微软雅黑" panose="020B0503020204020204" charset="-122"/>
                          <a:ea typeface="微软雅黑" panose="020B0503020204020204" charset="-122"/>
                        </a:rPr>
                        <a:t>10</a:t>
                      </a:r>
                      <a:r>
                        <a:rPr lang="zh-CN" altLang="en-US" sz="1600" b="1" i="0" u="none" strike="noStrike" dirty="0">
                          <a:solidFill>
                            <a:srgbClr val="000000"/>
                          </a:solidFill>
                          <a:effectLst/>
                          <a:latin typeface="微软雅黑" panose="020B0503020204020204" charset="-122"/>
                          <a:ea typeface="微软雅黑" panose="020B0503020204020204" charset="-122"/>
                        </a:rPr>
                        <a:t>只）</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chemeClr val="tx1"/>
                          </a:solidFill>
                          <a:latin typeface="Arial" panose="020B0604020202020204"/>
                        </a:rPr>
                        <a:t>163.55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chemeClr val="tx1"/>
                          </a:solidFill>
                          <a:latin typeface="Arial" panose="020B0604020202020204"/>
                        </a:rPr>
                        <a:t>46.7</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chemeClr val="tx1"/>
                          </a:solidFill>
                          <a:latin typeface="Arial" panose="020B0604020202020204"/>
                        </a:rPr>
                        <a:t>125.4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chemeClr val="tx1"/>
                          </a:solidFill>
                          <a:latin typeface="Arial" panose="020B0604020202020204"/>
                        </a:rPr>
                        <a:t>36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37639">
                <a:tc>
                  <a:txBody>
                    <a:bodyPr/>
                    <a:lstStyle/>
                    <a:p>
                      <a:pPr algn="l" rtl="0" fontAlgn="ctr"/>
                      <a:r>
                        <a:rPr lang="zh-CN" altLang="en-US" sz="1600" b="1" i="0" u="none" strike="noStrike" dirty="0">
                          <a:solidFill>
                            <a:srgbClr val="000000"/>
                          </a:solidFill>
                          <a:effectLst/>
                          <a:latin typeface="微软雅黑" panose="020B0503020204020204" charset="-122"/>
                          <a:ea typeface="微软雅黑" panose="020B0503020204020204" charset="-122"/>
                        </a:rPr>
                        <a:t>结构化产品（</a:t>
                      </a:r>
                      <a:r>
                        <a:rPr lang="en-US" altLang="zh-CN" sz="1600" b="1" i="0" u="none" strike="noStrike" dirty="0">
                          <a:solidFill>
                            <a:srgbClr val="000000"/>
                          </a:solidFill>
                          <a:effectLst/>
                          <a:latin typeface="微软雅黑" panose="020B0503020204020204" charset="-122"/>
                          <a:ea typeface="微软雅黑" panose="020B0503020204020204" charset="-122"/>
                        </a:rPr>
                        <a:t>3+1</a:t>
                      </a:r>
                      <a:r>
                        <a:rPr lang="zh-CN" altLang="en-US" sz="1600" b="1" i="0" u="none" strike="noStrike" dirty="0">
                          <a:solidFill>
                            <a:srgbClr val="000000"/>
                          </a:solidFill>
                          <a:effectLst/>
                          <a:latin typeface="微软雅黑" panose="020B0503020204020204" charset="-122"/>
                          <a:ea typeface="微软雅黑" panose="020B0503020204020204" charset="-122"/>
                        </a:rPr>
                        <a:t>只）</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chemeClr val="tx1"/>
                          </a:solidFill>
                          <a:latin typeface="Arial" panose="020B0604020202020204"/>
                        </a:rPr>
                        <a:t>11.43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chemeClr val="tx1"/>
                          </a:solidFill>
                          <a:latin typeface="Arial" panose="020B0604020202020204"/>
                        </a:rPr>
                        <a:t>7.54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dirty="0">
                          <a:solidFill>
                            <a:schemeClr val="tx1"/>
                          </a:solidFill>
                          <a:latin typeface="Arial" panose="020B0604020202020204"/>
                        </a:rPr>
                        <a:t>9.33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altLang="zh-CN" sz="1400" b="0" i="0" u="none" strike="noStrike">
                          <a:solidFill>
                            <a:schemeClr val="tx1"/>
                          </a:solidFill>
                          <a:latin typeface="Arial" panose="020B0604020202020204"/>
                        </a:rPr>
                        <a:t>7.4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37639">
                <a:tc>
                  <a:txBody>
                    <a:bodyPr/>
                    <a:lstStyle/>
                    <a:p>
                      <a:pPr algn="l" rtl="0" fontAlgn="ctr"/>
                      <a:r>
                        <a:rPr lang="zh-CN" altLang="en-US" sz="1600" b="1" i="0" u="none" strike="noStrike" dirty="0">
                          <a:solidFill>
                            <a:srgbClr val="000000"/>
                          </a:solidFill>
                          <a:effectLst/>
                          <a:latin typeface="微软雅黑" panose="020B0503020204020204" charset="-122"/>
                          <a:ea typeface="微软雅黑" panose="020B0503020204020204" charset="-122"/>
                        </a:rPr>
                        <a:t>股票产品（</a:t>
                      </a:r>
                      <a:r>
                        <a:rPr lang="en-US" altLang="zh-CN" sz="1600" b="1" i="0" u="none" strike="noStrike" dirty="0">
                          <a:solidFill>
                            <a:srgbClr val="000000"/>
                          </a:solidFill>
                          <a:effectLst/>
                          <a:latin typeface="微软雅黑" panose="020B0503020204020204" charset="-122"/>
                          <a:ea typeface="微软雅黑" panose="020B0503020204020204" charset="-122"/>
                        </a:rPr>
                        <a:t>5</a:t>
                      </a:r>
                      <a:r>
                        <a:rPr lang="zh-CN" altLang="en-US" sz="1600" b="1" i="0" u="none" strike="noStrike" dirty="0">
                          <a:solidFill>
                            <a:srgbClr val="000000"/>
                          </a:solidFill>
                          <a:effectLst/>
                          <a:latin typeface="微软雅黑" panose="020B0503020204020204" charset="-122"/>
                          <a:ea typeface="微软雅黑" panose="020B0503020204020204" charset="-122"/>
                        </a:rPr>
                        <a:t>只）</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chemeClr val="tx1"/>
                          </a:solidFill>
                          <a:latin typeface="Arial" panose="020B0604020202020204"/>
                        </a:rPr>
                        <a:t>2.68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FF0000"/>
                          </a:solidFill>
                          <a:latin typeface="Arial" panose="020B0604020202020204"/>
                        </a:rPr>
                        <a:t>-0.46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chemeClr val="tx1"/>
                          </a:solidFill>
                          <a:latin typeface="Arial" panose="020B0604020202020204"/>
                        </a:rPr>
                        <a:t>2.68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rgbClr val="FF0000"/>
                          </a:solidFill>
                          <a:latin typeface="Arial" panose="020B0604020202020204"/>
                        </a:rPr>
                        <a:t>-0.46</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37639">
                <a:tc>
                  <a:txBody>
                    <a:bodyPr/>
                    <a:lstStyle/>
                    <a:p>
                      <a:pPr algn="l" rtl="0" fontAlgn="ctr"/>
                      <a:r>
                        <a:rPr lang="zh-CN" altLang="en-US" sz="1600" b="1" i="0" u="none" strike="noStrike" dirty="0">
                          <a:solidFill>
                            <a:srgbClr val="000000"/>
                          </a:solidFill>
                          <a:effectLst/>
                          <a:latin typeface="微软雅黑" panose="020B0503020204020204" charset="-122"/>
                          <a:ea typeface="微软雅黑" panose="020B0503020204020204" charset="-122"/>
                        </a:rPr>
                        <a:t>总计</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chemeClr val="tx1"/>
                          </a:solidFill>
                          <a:latin typeface="Arial" panose="020B0604020202020204"/>
                        </a:rPr>
                        <a:t>834.38</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a:solidFill>
                            <a:schemeClr val="tx1"/>
                          </a:solidFill>
                          <a:latin typeface="Arial" panose="020B0604020202020204"/>
                        </a:rPr>
                        <a:t>510.63</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chemeClr val="tx1"/>
                          </a:solidFill>
                          <a:latin typeface="Arial" panose="020B0604020202020204"/>
                        </a:rPr>
                        <a:t>530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ctr"/>
                      <a:r>
                        <a:rPr lang="en-US" altLang="zh-CN" sz="1400" b="0" i="0" u="none" strike="noStrike" dirty="0">
                          <a:solidFill>
                            <a:schemeClr val="tx1"/>
                          </a:solidFill>
                          <a:latin typeface="Arial" panose="020B0604020202020204"/>
                        </a:rPr>
                        <a:t>344</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上箭头 4"/>
          <p:cNvSpPr/>
          <p:nvPr/>
        </p:nvSpPr>
        <p:spPr>
          <a:xfrm>
            <a:off x="4495800" y="4256405"/>
            <a:ext cx="247650" cy="2762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上箭头 5"/>
          <p:cNvSpPr/>
          <p:nvPr/>
        </p:nvSpPr>
        <p:spPr>
          <a:xfrm>
            <a:off x="4476750" y="5133340"/>
            <a:ext cx="247650" cy="2762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下箭头 6"/>
          <p:cNvSpPr/>
          <p:nvPr/>
        </p:nvSpPr>
        <p:spPr>
          <a:xfrm>
            <a:off x="4476750" y="5591810"/>
            <a:ext cx="247650" cy="266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686300" y="5610225"/>
            <a:ext cx="571500" cy="253916"/>
          </a:xfrm>
          <a:prstGeom prst="rect">
            <a:avLst/>
          </a:prstGeom>
          <a:noFill/>
        </p:spPr>
        <p:txBody>
          <a:bodyPr wrap="square" rtlCol="0">
            <a:spAutoFit/>
          </a:bodyPr>
          <a:lstStyle/>
          <a:p>
            <a:r>
              <a:rPr lang="en-US" altLang="zh-CN" sz="1050" dirty="0"/>
              <a:t>0.12</a:t>
            </a:r>
            <a:endParaRPr lang="zh-CN" altLang="en-US" sz="1050" dirty="0"/>
          </a:p>
        </p:txBody>
      </p:sp>
      <p:sp>
        <p:nvSpPr>
          <p:cNvPr id="10" name="TextBox 9"/>
          <p:cNvSpPr txBox="1"/>
          <p:nvPr/>
        </p:nvSpPr>
        <p:spPr>
          <a:xfrm>
            <a:off x="4686300" y="5181600"/>
            <a:ext cx="571500" cy="253916"/>
          </a:xfrm>
          <a:prstGeom prst="rect">
            <a:avLst/>
          </a:prstGeom>
          <a:noFill/>
        </p:spPr>
        <p:txBody>
          <a:bodyPr wrap="square" rtlCol="0">
            <a:spAutoFit/>
          </a:bodyPr>
          <a:lstStyle/>
          <a:p>
            <a:r>
              <a:rPr lang="en-US" altLang="zh-CN" sz="1050" dirty="0"/>
              <a:t>0.8</a:t>
            </a:r>
            <a:endParaRPr lang="zh-CN" altLang="en-US" sz="1050" dirty="0"/>
          </a:p>
        </p:txBody>
      </p:sp>
      <p:sp>
        <p:nvSpPr>
          <p:cNvPr id="12" name="TextBox 11"/>
          <p:cNvSpPr txBox="1"/>
          <p:nvPr/>
        </p:nvSpPr>
        <p:spPr>
          <a:xfrm>
            <a:off x="4714875" y="4276725"/>
            <a:ext cx="571500" cy="253916"/>
          </a:xfrm>
          <a:prstGeom prst="rect">
            <a:avLst/>
          </a:prstGeom>
          <a:noFill/>
        </p:spPr>
        <p:txBody>
          <a:bodyPr wrap="square" rtlCol="0">
            <a:spAutoFit/>
          </a:bodyPr>
          <a:lstStyle/>
          <a:p>
            <a:r>
              <a:rPr lang="en-US" altLang="zh-CN" sz="1050" dirty="0"/>
              <a:t>169</a:t>
            </a:r>
            <a:endParaRPr lang="zh-CN" altLang="en-US" sz="10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latin typeface="微软雅黑" panose="020B0503020204020204" charset="-122"/>
                <a:ea typeface="微软雅黑" panose="020B0503020204020204" charset="-122"/>
                <a:sym typeface="+mn-ea"/>
              </a:rPr>
              <a:t>3.1 </a:t>
            </a:r>
            <a:r>
              <a:rPr lang="zh-CN" altLang="en-US" sz="3600" dirty="0">
                <a:latin typeface="微软雅黑" panose="020B0503020204020204" charset="-122"/>
                <a:ea typeface="微软雅黑" panose="020B0503020204020204" charset="-122"/>
                <a:sym typeface="+mn-ea"/>
              </a:rPr>
              <a:t>总体情况</a:t>
            </a:r>
            <a:r>
              <a:rPr lang="en-US" altLang="zh-CN" sz="3600" dirty="0">
                <a:latin typeface="微软雅黑" panose="020B0503020204020204" charset="-122"/>
                <a:ea typeface="微软雅黑" panose="020B0503020204020204" charset="-122"/>
                <a:sym typeface="+mn-ea"/>
              </a:rPr>
              <a:t>——</a:t>
            </a:r>
            <a:r>
              <a:rPr lang="zh-CN" altLang="en-US" sz="3600" dirty="0">
                <a:latin typeface="微软雅黑" panose="020B0503020204020204" charset="-122"/>
                <a:ea typeface="微软雅黑" panose="020B0503020204020204" charset="-122"/>
                <a:sym typeface="+mn-ea"/>
              </a:rPr>
              <a:t>老产品</a:t>
            </a:r>
            <a:endParaRPr lang="zh-CN" altLang="en-US" sz="3300" dirty="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813798" y="1437536"/>
          <a:ext cx="10771573" cy="4829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表格 4"/>
          <p:cNvGraphicFramePr>
            <a:graphicFrameLocks noGrp="1"/>
          </p:cNvGraphicFramePr>
          <p:nvPr/>
        </p:nvGraphicFramePr>
        <p:xfrm>
          <a:off x="3365499" y="4391024"/>
          <a:ext cx="8128002" cy="1619253"/>
        </p:xfrm>
        <a:graphic>
          <a:graphicData uri="http://schemas.openxmlformats.org/drawingml/2006/table">
            <a:tbl>
              <a:tblPr/>
              <a:tblGrid>
                <a:gridCol w="1483072">
                  <a:extLst>
                    <a:ext uri="{9D8B030D-6E8A-4147-A177-3AD203B41FA5}">
                      <a16:colId xmlns:a16="http://schemas.microsoft.com/office/drawing/2014/main" val="20000"/>
                    </a:ext>
                  </a:extLst>
                </a:gridCol>
                <a:gridCol w="905251">
                  <a:extLst>
                    <a:ext uri="{9D8B030D-6E8A-4147-A177-3AD203B41FA5}">
                      <a16:colId xmlns:a16="http://schemas.microsoft.com/office/drawing/2014/main" val="20001"/>
                    </a:ext>
                  </a:extLst>
                </a:gridCol>
                <a:gridCol w="860310">
                  <a:extLst>
                    <a:ext uri="{9D8B030D-6E8A-4147-A177-3AD203B41FA5}">
                      <a16:colId xmlns:a16="http://schemas.microsoft.com/office/drawing/2014/main" val="20002"/>
                    </a:ext>
                  </a:extLst>
                </a:gridCol>
                <a:gridCol w="860310">
                  <a:extLst>
                    <a:ext uri="{9D8B030D-6E8A-4147-A177-3AD203B41FA5}">
                      <a16:colId xmlns:a16="http://schemas.microsoft.com/office/drawing/2014/main" val="20003"/>
                    </a:ext>
                  </a:extLst>
                </a:gridCol>
                <a:gridCol w="776847">
                  <a:extLst>
                    <a:ext uri="{9D8B030D-6E8A-4147-A177-3AD203B41FA5}">
                      <a16:colId xmlns:a16="http://schemas.microsoft.com/office/drawing/2014/main" val="20004"/>
                    </a:ext>
                  </a:extLst>
                </a:gridCol>
                <a:gridCol w="860310">
                  <a:extLst>
                    <a:ext uri="{9D8B030D-6E8A-4147-A177-3AD203B41FA5}">
                      <a16:colId xmlns:a16="http://schemas.microsoft.com/office/drawing/2014/main" val="20005"/>
                    </a:ext>
                  </a:extLst>
                </a:gridCol>
                <a:gridCol w="860310">
                  <a:extLst>
                    <a:ext uri="{9D8B030D-6E8A-4147-A177-3AD203B41FA5}">
                      <a16:colId xmlns:a16="http://schemas.microsoft.com/office/drawing/2014/main" val="20006"/>
                    </a:ext>
                  </a:extLst>
                </a:gridCol>
                <a:gridCol w="616341">
                  <a:extLst>
                    <a:ext uri="{9D8B030D-6E8A-4147-A177-3AD203B41FA5}">
                      <a16:colId xmlns:a16="http://schemas.microsoft.com/office/drawing/2014/main" val="20007"/>
                    </a:ext>
                  </a:extLst>
                </a:gridCol>
                <a:gridCol w="905251">
                  <a:extLst>
                    <a:ext uri="{9D8B030D-6E8A-4147-A177-3AD203B41FA5}">
                      <a16:colId xmlns:a16="http://schemas.microsoft.com/office/drawing/2014/main" val="20008"/>
                    </a:ext>
                  </a:extLst>
                </a:gridCol>
              </a:tblGrid>
              <a:tr h="199187">
                <a:tc rowSpan="2">
                  <a:txBody>
                    <a:bodyPr/>
                    <a:lstStyle/>
                    <a:p>
                      <a:pPr algn="ctr" fontAlgn="ctr"/>
                      <a:r>
                        <a:rPr lang="zh-CN" altLang="en-US" sz="1000" b="1" i="0" u="none" strike="noStrike" dirty="0">
                          <a:solidFill>
                            <a:schemeClr val="bg1"/>
                          </a:solidFill>
                          <a:latin typeface="微软雅黑" panose="020B0503020204020204" charset="-122"/>
                        </a:rPr>
                        <a:t>委外股质组合名称</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rowSpan="2">
                  <a:txBody>
                    <a:bodyPr/>
                    <a:lstStyle/>
                    <a:p>
                      <a:pPr algn="ctr" fontAlgn="ctr"/>
                      <a:r>
                        <a:rPr lang="zh-CN" altLang="en-US" sz="1000" b="1" i="0" u="none" strike="noStrike">
                          <a:solidFill>
                            <a:schemeClr val="bg1"/>
                          </a:solidFill>
                          <a:latin typeface="微软雅黑" panose="020B0503020204020204" charset="-122"/>
                        </a:rPr>
                        <a:t>资产风险分类</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rowSpan="2">
                  <a:txBody>
                    <a:bodyPr/>
                    <a:lstStyle/>
                    <a:p>
                      <a:pPr algn="ctr" fontAlgn="ctr"/>
                      <a:r>
                        <a:rPr lang="zh-CN" altLang="en-US" sz="1000" b="1" i="0" u="none" strike="noStrike">
                          <a:solidFill>
                            <a:schemeClr val="bg1"/>
                          </a:solidFill>
                          <a:latin typeface="微软雅黑" panose="020B0503020204020204" charset="-122"/>
                        </a:rPr>
                        <a:t>初始本金</a:t>
                      </a:r>
                      <a:br>
                        <a:rPr lang="zh-CN" altLang="en-US" sz="1000" b="1" i="0" u="none" strike="noStrike">
                          <a:solidFill>
                            <a:schemeClr val="bg1"/>
                          </a:solidFill>
                          <a:latin typeface="微软雅黑" panose="020B0503020204020204" charset="-122"/>
                        </a:rPr>
                      </a:br>
                      <a:r>
                        <a:rPr lang="zh-CN" altLang="en-US" sz="1000" b="1" i="0" u="none" strike="noStrike">
                          <a:solidFill>
                            <a:schemeClr val="bg1"/>
                          </a:solidFill>
                          <a:latin typeface="微软雅黑" panose="020B0503020204020204" charset="-122"/>
                        </a:rPr>
                        <a:t>（</a:t>
                      </a:r>
                      <a:r>
                        <a:rPr lang="en-US" altLang="zh-CN" sz="1000" b="1" i="0" u="none" strike="noStrike">
                          <a:solidFill>
                            <a:schemeClr val="bg1"/>
                          </a:solidFill>
                          <a:latin typeface="微软雅黑" panose="020B0503020204020204" charset="-122"/>
                        </a:rPr>
                        <a:t>1</a:t>
                      </a:r>
                      <a:r>
                        <a:rPr lang="zh-CN" altLang="en-US" sz="1000" b="1" i="0" u="none" strike="noStrike">
                          <a:solidFill>
                            <a:schemeClr val="bg1"/>
                          </a:solidFill>
                          <a:latin typeface="微软雅黑" panose="020B0503020204020204" charset="-122"/>
                        </a:rPr>
                        <a:t>）</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rowSpan="2">
                  <a:txBody>
                    <a:bodyPr/>
                    <a:lstStyle/>
                    <a:p>
                      <a:pPr algn="ctr" fontAlgn="ctr"/>
                      <a:r>
                        <a:rPr lang="zh-CN" altLang="en-US" sz="1000" b="1" i="0" u="none" strike="noStrike">
                          <a:solidFill>
                            <a:schemeClr val="bg1"/>
                          </a:solidFill>
                          <a:latin typeface="微软雅黑" panose="020B0503020204020204" charset="-122"/>
                        </a:rPr>
                        <a:t>历史回款</a:t>
                      </a:r>
                      <a:br>
                        <a:rPr lang="zh-CN" altLang="en-US" sz="1000" b="1" i="0" u="none" strike="noStrike">
                          <a:solidFill>
                            <a:schemeClr val="bg1"/>
                          </a:solidFill>
                          <a:latin typeface="微软雅黑" panose="020B0503020204020204" charset="-122"/>
                        </a:rPr>
                      </a:br>
                      <a:r>
                        <a:rPr lang="zh-CN" altLang="en-US" sz="1000" b="1" i="0" u="none" strike="noStrike">
                          <a:solidFill>
                            <a:schemeClr val="bg1"/>
                          </a:solidFill>
                          <a:latin typeface="微软雅黑" panose="020B0503020204020204" charset="-122"/>
                        </a:rPr>
                        <a:t>（</a:t>
                      </a:r>
                      <a:r>
                        <a:rPr lang="en-US" altLang="zh-CN" sz="1000" b="1" i="0" u="none" strike="noStrike">
                          <a:solidFill>
                            <a:schemeClr val="bg1"/>
                          </a:solidFill>
                          <a:latin typeface="微软雅黑" panose="020B0503020204020204" charset="-122"/>
                        </a:rPr>
                        <a:t>2</a:t>
                      </a:r>
                      <a:r>
                        <a:rPr lang="zh-CN" altLang="en-US" sz="1000" b="1" i="0" u="none" strike="noStrike">
                          <a:solidFill>
                            <a:schemeClr val="bg1"/>
                          </a:solidFill>
                          <a:latin typeface="微软雅黑" panose="020B0503020204020204" charset="-122"/>
                        </a:rPr>
                        <a:t>）</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rowSpan="2">
                  <a:txBody>
                    <a:bodyPr/>
                    <a:lstStyle/>
                    <a:p>
                      <a:pPr algn="ctr" fontAlgn="ctr"/>
                      <a:r>
                        <a:rPr lang="zh-CN" altLang="en-US" sz="1000" b="1" i="0" u="none" strike="noStrike">
                          <a:solidFill>
                            <a:schemeClr val="bg1"/>
                          </a:solidFill>
                          <a:latin typeface="微软雅黑" panose="020B0503020204020204" charset="-122"/>
                        </a:rPr>
                        <a:t>剩余本金</a:t>
                      </a:r>
                      <a:br>
                        <a:rPr lang="zh-CN" altLang="en-US" sz="1000" b="1" i="0" u="none" strike="noStrike">
                          <a:solidFill>
                            <a:schemeClr val="bg1"/>
                          </a:solidFill>
                          <a:latin typeface="微软雅黑" panose="020B0503020204020204" charset="-122"/>
                        </a:rPr>
                      </a:br>
                      <a:r>
                        <a:rPr lang="zh-CN" altLang="en-US" sz="1000" b="1" i="0" u="none" strike="noStrike">
                          <a:solidFill>
                            <a:schemeClr val="bg1"/>
                          </a:solidFill>
                          <a:latin typeface="微软雅黑" panose="020B0503020204020204" charset="-122"/>
                        </a:rPr>
                        <a:t>（</a:t>
                      </a:r>
                      <a:r>
                        <a:rPr lang="en-US" altLang="zh-CN" sz="1000" b="1" i="0" u="none" strike="noStrike">
                          <a:solidFill>
                            <a:schemeClr val="bg1"/>
                          </a:solidFill>
                          <a:latin typeface="微软雅黑" panose="020B0503020204020204" charset="-122"/>
                        </a:rPr>
                        <a:t>1</a:t>
                      </a:r>
                      <a:r>
                        <a:rPr lang="zh-CN" altLang="en-US" sz="1000" b="1" i="0" u="none" strike="noStrike">
                          <a:solidFill>
                            <a:schemeClr val="bg1"/>
                          </a:solidFill>
                          <a:latin typeface="微软雅黑" panose="020B0503020204020204" charset="-122"/>
                        </a:rPr>
                        <a:t>）</a:t>
                      </a:r>
                      <a:r>
                        <a:rPr lang="en-US" altLang="zh-CN" sz="1000" b="1" i="0" u="none" strike="noStrike">
                          <a:solidFill>
                            <a:schemeClr val="bg1"/>
                          </a:solidFill>
                          <a:latin typeface="微软雅黑" panose="020B0503020204020204" charset="-122"/>
                        </a:rPr>
                        <a:t>-</a:t>
                      </a:r>
                      <a:r>
                        <a:rPr lang="zh-CN" altLang="en-US" sz="1000" b="1" i="0" u="none" strike="noStrike">
                          <a:solidFill>
                            <a:schemeClr val="bg1"/>
                          </a:solidFill>
                          <a:latin typeface="微软雅黑" panose="020B0503020204020204" charset="-122"/>
                        </a:rPr>
                        <a:t>（</a:t>
                      </a:r>
                      <a:r>
                        <a:rPr lang="en-US" altLang="zh-CN" sz="1000" b="1" i="0" u="none" strike="noStrike">
                          <a:solidFill>
                            <a:schemeClr val="bg1"/>
                          </a:solidFill>
                          <a:latin typeface="微软雅黑" panose="020B0503020204020204" charset="-122"/>
                        </a:rPr>
                        <a:t>2</a:t>
                      </a:r>
                      <a:r>
                        <a:rPr lang="zh-CN" altLang="en-US" sz="1000" b="1" i="0" u="none" strike="noStrike">
                          <a:solidFill>
                            <a:schemeClr val="bg1"/>
                          </a:solidFill>
                          <a:latin typeface="微软雅黑" panose="020B0503020204020204" charset="-122"/>
                        </a:rPr>
                        <a:t>）</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rowSpan="2">
                  <a:txBody>
                    <a:bodyPr/>
                    <a:lstStyle/>
                    <a:p>
                      <a:pPr algn="ctr" fontAlgn="ctr"/>
                      <a:r>
                        <a:rPr lang="en-US" altLang="zh-CN" sz="1000" b="1" i="0" u="none" strike="noStrike">
                          <a:solidFill>
                            <a:schemeClr val="bg1"/>
                          </a:solidFill>
                          <a:latin typeface="微软雅黑" panose="020B0503020204020204" charset="-122"/>
                        </a:rPr>
                        <a:t>SAMS</a:t>
                      </a:r>
                      <a:r>
                        <a:rPr lang="zh-CN" altLang="en-US" sz="1000" b="1" i="0" u="none" strike="noStrike">
                          <a:solidFill>
                            <a:schemeClr val="bg1"/>
                          </a:solidFill>
                          <a:latin typeface="微软雅黑" panose="020B0503020204020204" charset="-122"/>
                        </a:rPr>
                        <a:t>系统</a:t>
                      </a:r>
                      <a:br>
                        <a:rPr lang="zh-CN" altLang="en-US" sz="1000" b="1" i="0" u="none" strike="noStrike">
                          <a:solidFill>
                            <a:schemeClr val="bg1"/>
                          </a:solidFill>
                          <a:latin typeface="微软雅黑" panose="020B0503020204020204" charset="-122"/>
                        </a:rPr>
                      </a:br>
                      <a:r>
                        <a:rPr lang="zh-CN" altLang="en-US" sz="1000" b="1" i="0" u="none" strike="noStrike">
                          <a:solidFill>
                            <a:schemeClr val="bg1"/>
                          </a:solidFill>
                          <a:latin typeface="微软雅黑" panose="020B0503020204020204" charset="-122"/>
                        </a:rPr>
                        <a:t>账面金额</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rowSpan="2">
                  <a:txBody>
                    <a:bodyPr/>
                    <a:lstStyle/>
                    <a:p>
                      <a:pPr algn="ctr" fontAlgn="ctr"/>
                      <a:r>
                        <a:rPr lang="zh-CN" altLang="en-US" sz="1000" b="1" i="0" u="none" strike="noStrike">
                          <a:solidFill>
                            <a:schemeClr val="bg1"/>
                          </a:solidFill>
                          <a:latin typeface="微软雅黑" panose="020B0503020204020204" charset="-122"/>
                        </a:rPr>
                        <a:t>资管计划</a:t>
                      </a:r>
                      <a:br>
                        <a:rPr lang="zh-CN" altLang="en-US" sz="1000" b="1" i="0" u="none" strike="noStrike">
                          <a:solidFill>
                            <a:schemeClr val="bg1"/>
                          </a:solidFill>
                          <a:latin typeface="微软雅黑" panose="020B0503020204020204" charset="-122"/>
                        </a:rPr>
                      </a:br>
                      <a:r>
                        <a:rPr lang="zh-CN" altLang="en-US" sz="1000" b="1" i="0" u="none" strike="noStrike">
                          <a:solidFill>
                            <a:schemeClr val="bg1"/>
                          </a:solidFill>
                          <a:latin typeface="微软雅黑" panose="020B0503020204020204" charset="-122"/>
                        </a:rPr>
                        <a:t>实际资产价值</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gridSpan="2">
                  <a:txBody>
                    <a:bodyPr/>
                    <a:lstStyle/>
                    <a:p>
                      <a:pPr algn="ctr" fontAlgn="ctr"/>
                      <a:r>
                        <a:rPr lang="zh-CN" altLang="en-US" sz="1000" b="1" i="0" u="none" strike="noStrike">
                          <a:solidFill>
                            <a:schemeClr val="bg1"/>
                          </a:solidFill>
                          <a:latin typeface="微软雅黑" panose="020B0503020204020204" charset="-122"/>
                        </a:rPr>
                        <a:t>资管计划资产具体情况</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zh-CN"/>
                    </a:p>
                  </a:txBody>
                  <a:tcPr/>
                </a:tc>
                <a:extLst>
                  <a:ext uri="{0D108BD9-81ED-4DB2-BD59-A6C34878D82A}">
                    <a16:rowId xmlns:a16="http://schemas.microsoft.com/office/drawing/2014/main" val="10000"/>
                  </a:ext>
                </a:extLst>
              </a:tr>
              <a:tr h="406959">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vMerge="1">
                  <a:txBody>
                    <a:bodyPr/>
                    <a:lstStyle/>
                    <a:p>
                      <a:endParaRPr lang="zh-CN"/>
                    </a:p>
                  </a:txBody>
                  <a:tcPr/>
                </a:tc>
                <a:tc>
                  <a:txBody>
                    <a:bodyPr/>
                    <a:lstStyle/>
                    <a:p>
                      <a:pPr algn="ctr" fontAlgn="ctr"/>
                      <a:r>
                        <a:rPr lang="zh-CN" altLang="en-US" sz="1000" b="1" i="0" u="none" strike="noStrike">
                          <a:solidFill>
                            <a:schemeClr val="bg1"/>
                          </a:solidFill>
                          <a:latin typeface="微软雅黑" panose="020B0503020204020204" charset="-122"/>
                        </a:rPr>
                        <a:t>问题资产</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zh-CN" altLang="en-US" sz="1000" b="1" i="0" u="none" strike="noStrike">
                          <a:solidFill>
                            <a:schemeClr val="bg1"/>
                          </a:solidFill>
                          <a:latin typeface="微软雅黑" panose="020B0503020204020204" charset="-122"/>
                        </a:rPr>
                        <a:t>资管计划现金</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1"/>
                  </a:ext>
                </a:extLst>
              </a:tr>
              <a:tr h="199187">
                <a:tc>
                  <a:txBody>
                    <a:bodyPr/>
                    <a:lstStyle/>
                    <a:p>
                      <a:pPr algn="ctr" fontAlgn="ctr"/>
                      <a:r>
                        <a:rPr lang="zh-CN" altLang="en-US" sz="1000" b="0" i="0" u="none" strike="noStrike">
                          <a:solidFill>
                            <a:schemeClr val="bg1"/>
                          </a:solidFill>
                          <a:latin typeface="微软雅黑" panose="020B0503020204020204" charset="-122"/>
                        </a:rPr>
                        <a:t>第一创业天权瑞泰三号</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zh-CN" altLang="en-US" sz="1000" b="0" i="0" u="none" strike="noStrike">
                          <a:solidFill>
                            <a:schemeClr val="bg1"/>
                          </a:solidFill>
                          <a:latin typeface="微软雅黑" panose="020B0503020204020204" charset="-122"/>
                        </a:rPr>
                        <a:t>次级</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15,300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7,533.26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7,766.74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9,906.45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8,145.07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zh-CN" altLang="en-US" sz="1000" b="0" i="0" u="none" strike="noStrike">
                          <a:solidFill>
                            <a:schemeClr val="bg1"/>
                          </a:solidFill>
                          <a:latin typeface="微软雅黑" panose="020B0503020204020204" charset="-122"/>
                        </a:rPr>
                        <a:t>延安必康</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47.60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2"/>
                  </a:ext>
                </a:extLst>
              </a:tr>
              <a:tr h="199187">
                <a:tc>
                  <a:txBody>
                    <a:bodyPr/>
                    <a:lstStyle/>
                    <a:p>
                      <a:pPr algn="ctr" fontAlgn="ctr"/>
                      <a:r>
                        <a:rPr lang="zh-CN" altLang="en-US" sz="1000" b="0" i="0" u="none" strike="noStrike">
                          <a:solidFill>
                            <a:schemeClr val="bg1"/>
                          </a:solidFill>
                          <a:latin typeface="微软雅黑" panose="020B0503020204020204" charset="-122"/>
                        </a:rPr>
                        <a:t>银河融汇瑞泰</a:t>
                      </a:r>
                      <a:r>
                        <a:rPr lang="en-US" altLang="zh-CN" sz="1000" b="0" i="0" u="none" strike="noStrike">
                          <a:solidFill>
                            <a:schemeClr val="bg1"/>
                          </a:solidFill>
                          <a:latin typeface="微软雅黑" panose="020B0503020204020204" charset="-122"/>
                        </a:rPr>
                        <a:t>1</a:t>
                      </a:r>
                      <a:r>
                        <a:rPr lang="zh-CN" altLang="en-US" sz="1000" b="0" i="0" u="none" strike="noStrike">
                          <a:solidFill>
                            <a:schemeClr val="bg1"/>
                          </a:solidFill>
                          <a:latin typeface="微软雅黑" panose="020B0503020204020204" charset="-122"/>
                        </a:rPr>
                        <a:t>号</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zh-CN" altLang="en-US" sz="1000" b="0" i="0" u="none" strike="noStrike">
                          <a:solidFill>
                            <a:schemeClr val="bg1"/>
                          </a:solidFill>
                          <a:latin typeface="微软雅黑" panose="020B0503020204020204" charset="-122"/>
                        </a:rPr>
                        <a:t>次级</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42,300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4,474.23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37,825.77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43,983.69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30,340.75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zh-CN" altLang="en-US" sz="1000" b="0" i="0" u="none" strike="noStrike">
                          <a:solidFill>
                            <a:schemeClr val="bg1"/>
                          </a:solidFill>
                          <a:latin typeface="微软雅黑" panose="020B0503020204020204" charset="-122"/>
                        </a:rPr>
                        <a:t>东方园林</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17,828.25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3"/>
                  </a:ext>
                </a:extLst>
              </a:tr>
              <a:tr h="199187">
                <a:tc>
                  <a:txBody>
                    <a:bodyPr/>
                    <a:lstStyle/>
                    <a:p>
                      <a:pPr algn="ctr" fontAlgn="ctr"/>
                      <a:r>
                        <a:rPr lang="zh-CN" altLang="en-US" sz="1000" b="0" i="0" u="none" strike="noStrike">
                          <a:solidFill>
                            <a:schemeClr val="bg1"/>
                          </a:solidFill>
                          <a:latin typeface="微软雅黑" panose="020B0503020204020204" charset="-122"/>
                        </a:rPr>
                        <a:t>中信证券瑞宝</a:t>
                      </a:r>
                      <a:r>
                        <a:rPr lang="en-US" altLang="zh-CN" sz="1000" b="0" i="0" u="none" strike="noStrike">
                          <a:solidFill>
                            <a:schemeClr val="bg1"/>
                          </a:solidFill>
                          <a:latin typeface="微软雅黑" panose="020B0503020204020204" charset="-122"/>
                        </a:rPr>
                        <a:t>3</a:t>
                      </a:r>
                      <a:r>
                        <a:rPr lang="zh-CN" altLang="en-US" sz="1000" b="0" i="0" u="none" strike="noStrike">
                          <a:solidFill>
                            <a:schemeClr val="bg1"/>
                          </a:solidFill>
                          <a:latin typeface="微软雅黑" panose="020B0503020204020204" charset="-122"/>
                        </a:rPr>
                        <a:t>号</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zh-CN" altLang="en-US" sz="1000" b="0" i="0" u="none" strike="noStrike">
                          <a:solidFill>
                            <a:schemeClr val="bg1"/>
                          </a:solidFill>
                          <a:latin typeface="微软雅黑" panose="020B0503020204020204" charset="-122"/>
                        </a:rPr>
                        <a:t>关注</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75,000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53,968.82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21,031.18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34,231.14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32,601.32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zh-CN" altLang="en-US" sz="1000" b="0" i="0" u="none" strike="noStrike">
                          <a:solidFill>
                            <a:schemeClr val="bg1"/>
                          </a:solidFill>
                          <a:latin typeface="微软雅黑" panose="020B0503020204020204" charset="-122"/>
                        </a:rPr>
                        <a:t>方正证券</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1.32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4"/>
                  </a:ext>
                </a:extLst>
              </a:tr>
              <a:tr h="207773">
                <a:tc>
                  <a:txBody>
                    <a:bodyPr/>
                    <a:lstStyle/>
                    <a:p>
                      <a:pPr algn="ctr" fontAlgn="ctr"/>
                      <a:r>
                        <a:rPr lang="zh-CN" altLang="en-US" sz="1000" b="0" i="0" u="none" strike="noStrike">
                          <a:solidFill>
                            <a:schemeClr val="bg1"/>
                          </a:solidFill>
                          <a:latin typeface="微软雅黑" panose="020B0503020204020204" charset="-122"/>
                        </a:rPr>
                        <a:t>兴证资管鑫光瑞宝</a:t>
                      </a:r>
                      <a:r>
                        <a:rPr lang="en-US" altLang="zh-CN" sz="1000" b="0" i="0" u="none" strike="noStrike">
                          <a:solidFill>
                            <a:schemeClr val="bg1"/>
                          </a:solidFill>
                          <a:latin typeface="微软雅黑" panose="020B0503020204020204" charset="-122"/>
                        </a:rPr>
                        <a:t>1</a:t>
                      </a:r>
                      <a:r>
                        <a:rPr lang="zh-CN" altLang="en-US" sz="1000" b="0" i="0" u="none" strike="noStrike">
                          <a:solidFill>
                            <a:schemeClr val="bg1"/>
                          </a:solidFill>
                          <a:latin typeface="微软雅黑" panose="020B0503020204020204" charset="-122"/>
                        </a:rPr>
                        <a:t>号</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zh-CN" altLang="en-US" sz="1000" b="0" i="0" u="none" strike="noStrike">
                          <a:solidFill>
                            <a:schemeClr val="bg1"/>
                          </a:solidFill>
                          <a:latin typeface="微软雅黑" panose="020B0503020204020204" charset="-122"/>
                        </a:rPr>
                        <a:t>正常</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145,000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134,200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10,800.00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21,597.24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29,589.00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zh-CN" altLang="en-US" sz="1000" b="0" i="0" u="none" strike="noStrike">
                          <a:solidFill>
                            <a:schemeClr val="bg1"/>
                          </a:solidFill>
                          <a:latin typeface="微软雅黑" panose="020B0503020204020204" charset="-122"/>
                        </a:rPr>
                        <a:t>恺英网络</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0" i="0" u="none" strike="noStrike">
                          <a:solidFill>
                            <a:schemeClr val="bg1"/>
                          </a:solidFill>
                          <a:latin typeface="微软雅黑" panose="020B0503020204020204" charset="-122"/>
                        </a:rPr>
                        <a:t>18,449.00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005"/>
                  </a:ext>
                </a:extLst>
              </a:tr>
              <a:tr h="207773">
                <a:tc gridSpan="2">
                  <a:txBody>
                    <a:bodyPr/>
                    <a:lstStyle/>
                    <a:p>
                      <a:pPr algn="ctr" fontAlgn="ctr"/>
                      <a:r>
                        <a:rPr lang="zh-CN" altLang="en-US" sz="1000" b="1" i="0" u="none" strike="noStrike" dirty="0">
                          <a:solidFill>
                            <a:schemeClr val="bg1"/>
                          </a:solidFill>
                          <a:latin typeface="微软雅黑" panose="020B0503020204020204" charset="-122"/>
                        </a:rPr>
                        <a:t>合计</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zh-CN"/>
                    </a:p>
                  </a:txBody>
                  <a:tcPr/>
                </a:tc>
                <a:tc>
                  <a:txBody>
                    <a:bodyPr/>
                    <a:lstStyle/>
                    <a:p>
                      <a:pPr algn="ctr" fontAlgn="ctr"/>
                      <a:r>
                        <a:rPr lang="en-US" altLang="zh-CN" sz="1000" b="1" i="0" u="none" strike="noStrike">
                          <a:solidFill>
                            <a:schemeClr val="bg1"/>
                          </a:solidFill>
                          <a:latin typeface="微软雅黑" panose="020B0503020204020204" charset="-122"/>
                        </a:rPr>
                        <a:t>277,600.00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1" i="0" u="none" strike="noStrike">
                          <a:solidFill>
                            <a:schemeClr val="bg1"/>
                          </a:solidFill>
                          <a:latin typeface="微软雅黑" panose="020B0503020204020204" charset="-122"/>
                        </a:rPr>
                        <a:t>200,176.31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1" i="0" u="none" strike="noStrike">
                          <a:solidFill>
                            <a:schemeClr val="bg1"/>
                          </a:solidFill>
                          <a:latin typeface="微软雅黑" panose="020B0503020204020204" charset="-122"/>
                        </a:rPr>
                        <a:t>77,423.69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1" i="0" u="none" strike="noStrike" dirty="0">
                          <a:solidFill>
                            <a:schemeClr val="bg1"/>
                          </a:solidFill>
                          <a:latin typeface="微软雅黑" panose="020B0503020204020204" charset="-122"/>
                        </a:rPr>
                        <a:t>109,718.52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a:txBody>
                    <a:bodyPr/>
                    <a:lstStyle/>
                    <a:p>
                      <a:pPr algn="ctr" fontAlgn="ctr"/>
                      <a:r>
                        <a:rPr lang="en-US" altLang="zh-CN" sz="1000" b="1" i="0" u="none" strike="noStrike">
                          <a:solidFill>
                            <a:schemeClr val="bg1"/>
                          </a:solidFill>
                          <a:latin typeface="微软雅黑" panose="020B0503020204020204" charset="-122"/>
                        </a:rPr>
                        <a:t>100,676.14 </a:t>
                      </a: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gridSpan="2">
                  <a:txBody>
                    <a:bodyPr/>
                    <a:lstStyle/>
                    <a:p>
                      <a:pPr algn="ctr" fontAlgn="ctr"/>
                      <a:endParaRPr lang="zh-CN" altLang="en-US" sz="1000" b="0" i="0" u="none" strike="noStrike" dirty="0">
                        <a:solidFill>
                          <a:schemeClr val="bg1"/>
                        </a:solidFill>
                        <a:latin typeface="微软雅黑" panose="020B0503020204020204" charset="-122"/>
                      </a:endParaRPr>
                    </a:p>
                  </a:txBody>
                  <a:tcPr marL="6420" marR="6420" marT="642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endParaRPr lang="zh-CN"/>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solidFill>
                  <a:srgbClr val="6B1689"/>
                </a:solidFill>
                <a:latin typeface="微软雅黑" panose="020B0503020204020204" charset="-122"/>
                <a:ea typeface="微软雅黑" panose="020B0503020204020204" charset="-122"/>
                <a:sym typeface="+mn-ea"/>
              </a:rPr>
              <a:t>3.2 </a:t>
            </a:r>
            <a:r>
              <a:rPr lang="zh-CN" altLang="en-US" sz="3600" dirty="0">
                <a:latin typeface="微软雅黑" panose="020B0503020204020204" charset="-122"/>
                <a:ea typeface="微软雅黑" panose="020B0503020204020204" charset="-122"/>
                <a:sym typeface="+mn-ea"/>
              </a:rPr>
              <a:t>主要工作（</a:t>
            </a:r>
            <a:r>
              <a:rPr lang="en-US" altLang="zh-CN" sz="3600" dirty="0">
                <a:latin typeface="微软雅黑" panose="020B0503020204020204" charset="-122"/>
                <a:ea typeface="微软雅黑" panose="020B0503020204020204" charset="-122"/>
                <a:sym typeface="+mn-ea"/>
              </a:rPr>
              <a:t>8</a:t>
            </a:r>
            <a:r>
              <a:rPr lang="zh-CN" altLang="en-US" sz="3600" dirty="0">
                <a:latin typeface="微软雅黑" panose="020B0503020204020204" charset="-122"/>
                <a:ea typeface="微软雅黑" panose="020B0503020204020204" charset="-122"/>
                <a:sym typeface="+mn-ea"/>
              </a:rPr>
              <a:t>月）</a:t>
            </a:r>
            <a:endParaRPr lang="en-GB" altLang="zh-CN" sz="3600" dirty="0">
              <a:solidFill>
                <a:srgbClr val="6B1689"/>
              </a:solidFill>
              <a:latin typeface="微软雅黑" panose="020B0503020204020204" charset="-122"/>
              <a:ea typeface="微软雅黑" panose="020B0503020204020204" charset="-122"/>
            </a:endParaRPr>
          </a:p>
        </p:txBody>
      </p:sp>
      <p:graphicFrame>
        <p:nvGraphicFramePr>
          <p:cNvPr id="6" name="图示 5"/>
          <p:cNvGraphicFramePr/>
          <p:nvPr/>
        </p:nvGraphicFramePr>
        <p:xfrm>
          <a:off x="847725" y="1171574"/>
          <a:ext cx="10277475" cy="5419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latin typeface="微软雅黑" panose="020B0503020204020204" charset="-122"/>
                <a:ea typeface="微软雅黑" panose="020B0503020204020204" charset="-122"/>
                <a:sym typeface="+mn-ea"/>
              </a:rPr>
              <a:t>3.3 </a:t>
            </a:r>
            <a:r>
              <a:rPr lang="zh-CN" altLang="en-US" sz="3600" dirty="0">
                <a:latin typeface="微软雅黑" panose="020B0503020204020204" charset="-122"/>
                <a:ea typeface="微软雅黑" panose="020B0503020204020204" charset="-122"/>
                <a:sym typeface="+mn-ea"/>
              </a:rPr>
              <a:t>投资业绩分析</a:t>
            </a:r>
            <a:endParaRPr lang="en-GB" altLang="zh-CN" sz="3600" dirty="0">
              <a:solidFill>
                <a:srgbClr val="6B1689"/>
              </a:solidFill>
              <a:latin typeface="微软雅黑" panose="020B0503020204020204" charset="-122"/>
              <a:ea typeface="微软雅黑" panose="020B0503020204020204" charset="-122"/>
            </a:endParaRPr>
          </a:p>
        </p:txBody>
      </p:sp>
      <p:pic>
        <p:nvPicPr>
          <p:cNvPr id="14337" name="Picture 1"/>
          <p:cNvPicPr>
            <a:picLocks noChangeAspect="1" noChangeArrowheads="1"/>
          </p:cNvPicPr>
          <p:nvPr/>
        </p:nvPicPr>
        <p:blipFill>
          <a:blip r:embed="rId2"/>
          <a:srcRect l="9453" t="32222" r="8516" b="14028"/>
          <a:stretch>
            <a:fillRect/>
          </a:stretch>
        </p:blipFill>
        <p:spPr bwMode="auto">
          <a:xfrm>
            <a:off x="485775" y="2028825"/>
            <a:ext cx="11365466" cy="4629149"/>
          </a:xfrm>
          <a:prstGeom prst="rect">
            <a:avLst/>
          </a:prstGeom>
          <a:noFill/>
          <a:ln w="9525">
            <a:noFill/>
            <a:miter lim="800000"/>
            <a:headEnd/>
            <a:tailEnd/>
          </a:ln>
          <a:effectLst/>
        </p:spPr>
      </p:pic>
      <p:sp>
        <p:nvSpPr>
          <p:cNvPr id="8" name="文本框 2"/>
          <p:cNvSpPr txBox="1"/>
          <p:nvPr/>
        </p:nvSpPr>
        <p:spPr>
          <a:xfrm>
            <a:off x="495300" y="806806"/>
            <a:ext cx="11433493" cy="1200329"/>
          </a:xfrm>
          <a:prstGeom prst="rect">
            <a:avLst/>
          </a:prstGeom>
          <a:noFill/>
          <a:ln w="9525">
            <a:noFill/>
          </a:ln>
        </p:spPr>
        <p:txBody>
          <a:bodyPr wrap="square">
            <a:spAutoFit/>
          </a:bodyPr>
          <a:lstStyle/>
          <a:p>
            <a:pPr>
              <a:lnSpc>
                <a:spcPct val="150000"/>
              </a:lnSpc>
            </a:pPr>
            <a:endParaRPr lang="en-US" altLang="zh-CN" sz="1600" dirty="0">
              <a:solidFill>
                <a:prstClr val="black"/>
              </a:solidFill>
              <a:latin typeface="微软雅黑" panose="020B0503020204020204" charset="-122"/>
              <a:ea typeface="微软雅黑" panose="020B0503020204020204" charset="-122"/>
              <a:cs typeface="+mn-ea"/>
              <a:sym typeface="+mn-lt"/>
            </a:endParaRPr>
          </a:p>
          <a:p>
            <a:pPr marL="285750" indent="-285750">
              <a:lnSpc>
                <a:spcPct val="150000"/>
              </a:lnSpc>
              <a:buFont typeface="Wingdings" panose="05000000000000000000" pitchFamily="2" charset="2"/>
              <a:buChar char="p"/>
            </a:pPr>
            <a:r>
              <a:rPr lang="zh-CN" altLang="en-US" sz="1600" dirty="0">
                <a:solidFill>
                  <a:prstClr val="black"/>
                </a:solidFill>
                <a:latin typeface="微软雅黑" panose="020B0503020204020204" charset="-122"/>
                <a:ea typeface="微软雅黑" panose="020B0503020204020204" charset="-122"/>
                <a:cs typeface="+mn-ea"/>
                <a:sym typeface="+mn-lt"/>
              </a:rPr>
              <a:t>混合产品方面（阳光红、阳光青），除本月成立的尚在建仓期的产品外，均超过业绩基准。</a:t>
            </a:r>
            <a:endParaRPr lang="en-US" altLang="zh-CN" sz="1600" dirty="0">
              <a:solidFill>
                <a:prstClr val="black"/>
              </a:solidFill>
              <a:latin typeface="微软雅黑" panose="020B0503020204020204" charset="-122"/>
              <a:ea typeface="微软雅黑" panose="020B0503020204020204" charset="-122"/>
              <a:cs typeface="+mn-ea"/>
              <a:sym typeface="+mn-lt"/>
            </a:endParaRPr>
          </a:p>
          <a:p>
            <a:pPr marL="285750" indent="-285750">
              <a:lnSpc>
                <a:spcPct val="150000"/>
              </a:lnSpc>
              <a:buFont typeface="Wingdings" panose="05000000000000000000" pitchFamily="2" charset="2"/>
              <a:buChar char="p"/>
            </a:pPr>
            <a:r>
              <a:rPr lang="zh-CN" altLang="en-US" sz="1600" dirty="0">
                <a:solidFill>
                  <a:prstClr val="black"/>
                </a:solidFill>
                <a:latin typeface="微软雅黑" panose="020B0503020204020204" charset="-122"/>
                <a:ea typeface="微软雅黑" panose="020B0503020204020204" charset="-122"/>
                <a:cs typeface="+mn-ea"/>
                <a:sym typeface="+mn-lt"/>
              </a:rPr>
              <a:t>股票产品方面（阳光红），受行业结构性分化影响，卫生安全存在一定浮亏；</a:t>
            </a:r>
            <a:r>
              <a:rPr lang="en-US" altLang="zh-CN" sz="1600" dirty="0">
                <a:solidFill>
                  <a:prstClr val="black"/>
                </a:solidFill>
                <a:latin typeface="微软雅黑" panose="020B0503020204020204" charset="-122"/>
                <a:ea typeface="微软雅黑" panose="020B0503020204020204" charset="-122"/>
                <a:cs typeface="+mn-ea"/>
                <a:sym typeface="+mn-lt"/>
              </a:rPr>
              <a:t>300</a:t>
            </a:r>
            <a:r>
              <a:rPr lang="zh-CN" altLang="en-US" sz="1600" dirty="0">
                <a:solidFill>
                  <a:prstClr val="black"/>
                </a:solidFill>
                <a:latin typeface="微软雅黑" panose="020B0503020204020204" charset="-122"/>
                <a:ea typeface="微软雅黑" panose="020B0503020204020204" charset="-122"/>
                <a:cs typeface="+mn-ea"/>
                <a:sym typeface="+mn-lt"/>
              </a:rPr>
              <a:t>红利的策略做了一定优化，业绩逐步改善。</a:t>
            </a:r>
            <a:endParaRPr lang="zh-CN" sz="1600" dirty="0">
              <a:solidFill>
                <a:prstClr val="black"/>
              </a:solidFill>
              <a:latin typeface="微软雅黑" panose="020B0503020204020204" charset="-122"/>
              <a:ea typeface="微软雅黑" panose="020B0503020204020204" charset="-122"/>
              <a:cs typeface="+mn-ea"/>
              <a:sym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latin typeface="微软雅黑" panose="020B0503020204020204" charset="-122"/>
                <a:ea typeface="微软雅黑" panose="020B0503020204020204" charset="-122"/>
                <a:sym typeface="+mn-ea"/>
              </a:rPr>
              <a:t>3.3 </a:t>
            </a:r>
            <a:r>
              <a:rPr lang="zh-CN" altLang="en-US" sz="3600" dirty="0">
                <a:latin typeface="微软雅黑" panose="020B0503020204020204" charset="-122"/>
                <a:ea typeface="微软雅黑" panose="020B0503020204020204" charset="-122"/>
                <a:sym typeface="+mn-ea"/>
              </a:rPr>
              <a:t>投资业绩分析</a:t>
            </a:r>
            <a:endParaRPr lang="en-GB" altLang="zh-CN" sz="3600" dirty="0">
              <a:solidFill>
                <a:srgbClr val="6B1689"/>
              </a:solidFill>
              <a:latin typeface="微软雅黑" panose="020B0503020204020204" charset="-122"/>
              <a:ea typeface="微软雅黑" panose="020B0503020204020204" charset="-122"/>
            </a:endParaRPr>
          </a:p>
        </p:txBody>
      </p:sp>
      <p:sp>
        <p:nvSpPr>
          <p:cNvPr id="3" name="文本框 2"/>
          <p:cNvSpPr txBox="1"/>
          <p:nvPr/>
        </p:nvSpPr>
        <p:spPr>
          <a:xfrm>
            <a:off x="472756" y="844906"/>
            <a:ext cx="11246487" cy="1938020"/>
          </a:xfrm>
          <a:prstGeom prst="rect">
            <a:avLst/>
          </a:prstGeom>
          <a:noFill/>
          <a:ln w="9525">
            <a:noFill/>
          </a:ln>
        </p:spPr>
        <p:txBody>
          <a:bodyPr wrap="square">
            <a:spAutoFit/>
          </a:bodyPr>
          <a:lstStyle/>
          <a:p>
            <a:pPr>
              <a:lnSpc>
                <a:spcPct val="150000"/>
              </a:lnSpc>
            </a:pPr>
            <a:endParaRPr lang="en-US" altLang="zh-CN" sz="1600" dirty="0">
              <a:solidFill>
                <a:prstClr val="black"/>
              </a:solidFill>
              <a:latin typeface="微软雅黑" panose="020B0503020204020204" charset="-122"/>
              <a:ea typeface="微软雅黑" panose="020B0503020204020204" charset="-122"/>
              <a:cs typeface="+mn-ea"/>
              <a:sym typeface="+mn-lt"/>
            </a:endParaRPr>
          </a:p>
          <a:p>
            <a:pPr marL="285750" indent="-285750">
              <a:lnSpc>
                <a:spcPct val="150000"/>
              </a:lnSpc>
              <a:buFont typeface="Wingdings" panose="05000000000000000000" pitchFamily="2" charset="2"/>
              <a:buChar char="p"/>
            </a:pPr>
            <a:r>
              <a:rPr lang="zh-CN" altLang="en-US" sz="1600" dirty="0">
                <a:solidFill>
                  <a:prstClr val="black"/>
                </a:solidFill>
                <a:latin typeface="微软雅黑" panose="020B0503020204020204" charset="-122"/>
                <a:ea typeface="微软雅黑" panose="020B0503020204020204" charset="-122"/>
                <a:cs typeface="+mn-ea"/>
                <a:sym typeface="+mn-lt"/>
              </a:rPr>
              <a:t>截至</a:t>
            </a:r>
            <a:r>
              <a:rPr lang="en-US" altLang="zh-CN" sz="1600" dirty="0">
                <a:solidFill>
                  <a:prstClr val="black"/>
                </a:solidFill>
                <a:latin typeface="微软雅黑" panose="020B0503020204020204" charset="-122"/>
                <a:ea typeface="微软雅黑" panose="020B0503020204020204" charset="-122"/>
                <a:cs typeface="+mn-ea"/>
                <a:sym typeface="+mn-lt"/>
              </a:rPr>
              <a:t>7</a:t>
            </a:r>
            <a:r>
              <a:rPr lang="zh-CN" altLang="en-US" sz="1600" dirty="0">
                <a:solidFill>
                  <a:prstClr val="black"/>
                </a:solidFill>
                <a:latin typeface="微软雅黑" panose="020B0503020204020204" charset="-122"/>
                <a:ea typeface="微软雅黑" panose="020B0503020204020204" charset="-122"/>
                <a:cs typeface="+mn-ea"/>
                <a:sym typeface="+mn-lt"/>
              </a:rPr>
              <a:t>月</a:t>
            </a:r>
            <a:r>
              <a:rPr lang="en-US" altLang="zh-CN" sz="1600" dirty="0">
                <a:solidFill>
                  <a:prstClr val="black"/>
                </a:solidFill>
                <a:latin typeface="微软雅黑" panose="020B0503020204020204" charset="-122"/>
                <a:ea typeface="微软雅黑" panose="020B0503020204020204" charset="-122"/>
                <a:cs typeface="+mn-ea"/>
                <a:sym typeface="+mn-lt"/>
              </a:rPr>
              <a:t>28</a:t>
            </a:r>
            <a:r>
              <a:rPr lang="zh-CN" altLang="en-US" sz="1600" dirty="0">
                <a:solidFill>
                  <a:prstClr val="black"/>
                </a:solidFill>
                <a:latin typeface="微软雅黑" panose="020B0503020204020204" charset="-122"/>
                <a:ea typeface="微软雅黑" panose="020B0503020204020204" charset="-122"/>
                <a:cs typeface="+mn-ea"/>
                <a:sym typeface="+mn-lt"/>
              </a:rPr>
              <a:t>日，爆款</a:t>
            </a:r>
            <a:r>
              <a:rPr lang="en-US" altLang="zh-CN" sz="1600" dirty="0">
                <a:solidFill>
                  <a:prstClr val="black"/>
                </a:solidFill>
                <a:latin typeface="微软雅黑" panose="020B0503020204020204" charset="-122"/>
                <a:ea typeface="微软雅黑" panose="020B0503020204020204" charset="-122"/>
                <a:cs typeface="+mn-ea"/>
                <a:sym typeface="+mn-lt"/>
              </a:rPr>
              <a:t>1</a:t>
            </a:r>
            <a:r>
              <a:rPr lang="zh-CN" altLang="en-US" sz="1600" dirty="0">
                <a:solidFill>
                  <a:prstClr val="black"/>
                </a:solidFill>
                <a:latin typeface="微软雅黑" panose="020B0503020204020204" charset="-122"/>
                <a:ea typeface="微软雅黑" panose="020B0503020204020204" charset="-122"/>
                <a:cs typeface="+mn-ea"/>
                <a:sym typeface="+mn-lt"/>
              </a:rPr>
              <a:t>号成立至今年化</a:t>
            </a:r>
            <a:r>
              <a:rPr lang="en-US" altLang="zh-CN" sz="1600" dirty="0">
                <a:latin typeface="微软雅黑" panose="020B0503020204020204" charset="-122"/>
                <a:ea typeface="微软雅黑" panose="020B0503020204020204" charset="-122"/>
                <a:cs typeface="+mn-ea"/>
                <a:sym typeface="+mn-lt"/>
              </a:rPr>
              <a:t>4.77%</a:t>
            </a:r>
            <a:r>
              <a:rPr lang="zh-CN" altLang="en-US" sz="1600" dirty="0">
                <a:latin typeface="微软雅黑" panose="020B0503020204020204" charset="-122"/>
                <a:ea typeface="微软雅黑" panose="020B0503020204020204" charset="-122"/>
                <a:cs typeface="+mn-ea"/>
                <a:sym typeface="+mn-lt"/>
              </a:rPr>
              <a:t>、爆款</a:t>
            </a:r>
            <a:r>
              <a:rPr lang="en-US" altLang="zh-CN" sz="1600" dirty="0">
                <a:latin typeface="微软雅黑" panose="020B0503020204020204" charset="-122"/>
                <a:ea typeface="微软雅黑" panose="020B0503020204020204" charset="-122"/>
                <a:cs typeface="+mn-ea"/>
                <a:sym typeface="+mn-lt"/>
              </a:rPr>
              <a:t>2</a:t>
            </a:r>
            <a:r>
              <a:rPr lang="zh-CN" altLang="en-US" sz="1600" dirty="0">
                <a:latin typeface="微软雅黑" panose="020B0503020204020204" charset="-122"/>
                <a:ea typeface="微软雅黑" panose="020B0503020204020204" charset="-122"/>
                <a:cs typeface="+mn-ea"/>
                <a:sym typeface="+mn-lt"/>
              </a:rPr>
              <a:t>号成立至今年化</a:t>
            </a:r>
            <a:r>
              <a:rPr lang="en-US" altLang="zh-CN" sz="1600" dirty="0">
                <a:latin typeface="微软雅黑" panose="020B0503020204020204" charset="-122"/>
                <a:ea typeface="微软雅黑" panose="020B0503020204020204" charset="-122"/>
                <a:cs typeface="+mn-ea"/>
                <a:sym typeface="+mn-lt"/>
              </a:rPr>
              <a:t>9.78%</a:t>
            </a:r>
            <a:r>
              <a:rPr lang="zh-CN" altLang="en-US" sz="1600" dirty="0">
                <a:latin typeface="微软雅黑" panose="020B0503020204020204" charset="-122"/>
                <a:ea typeface="微软雅黑" panose="020B0503020204020204" charset="-122"/>
                <a:cs typeface="+mn-ea"/>
                <a:sym typeface="+mn-lt"/>
              </a:rPr>
              <a:t>，爆款</a:t>
            </a:r>
            <a:r>
              <a:rPr lang="en-US" altLang="zh-CN" sz="1600" dirty="0">
                <a:latin typeface="微软雅黑" panose="020B0503020204020204" charset="-122"/>
                <a:ea typeface="微软雅黑" panose="020B0503020204020204" charset="-122"/>
                <a:cs typeface="+mn-ea"/>
                <a:sym typeface="+mn-lt"/>
              </a:rPr>
              <a:t>3</a:t>
            </a:r>
            <a:r>
              <a:rPr lang="zh-CN" altLang="en-US" sz="1600" dirty="0">
                <a:latin typeface="微软雅黑" panose="020B0503020204020204" charset="-122"/>
                <a:ea typeface="微软雅黑" panose="020B0503020204020204" charset="-122"/>
                <a:cs typeface="+mn-ea"/>
                <a:sym typeface="+mn-lt"/>
              </a:rPr>
              <a:t>号年化</a:t>
            </a:r>
            <a:r>
              <a:rPr lang="en-US" altLang="zh-CN" sz="1600" dirty="0">
                <a:latin typeface="微软雅黑" panose="020B0503020204020204" charset="-122"/>
                <a:ea typeface="微软雅黑" panose="020B0503020204020204" charset="-122"/>
                <a:cs typeface="+mn-ea"/>
                <a:sym typeface="+mn-lt"/>
              </a:rPr>
              <a:t>5.83%</a:t>
            </a:r>
            <a:r>
              <a:rPr lang="zh-CN" altLang="en-US" sz="1600" dirty="0">
                <a:latin typeface="微软雅黑" panose="020B0503020204020204" charset="-122"/>
                <a:ea typeface="微软雅黑" panose="020B0503020204020204" charset="-122"/>
                <a:cs typeface="+mn-ea"/>
                <a:sym typeface="+mn-lt"/>
              </a:rPr>
              <a:t>，经历了</a:t>
            </a:r>
            <a:r>
              <a:rPr lang="en-US" altLang="zh-CN" sz="1600" dirty="0">
                <a:latin typeface="微软雅黑" panose="020B0503020204020204" charset="-122"/>
                <a:ea typeface="微软雅黑" panose="020B0503020204020204" charset="-122"/>
                <a:cs typeface="+mn-ea"/>
                <a:sym typeface="+mn-lt"/>
              </a:rPr>
              <a:t>7</a:t>
            </a:r>
            <a:r>
              <a:rPr lang="zh-CN" altLang="en-US" sz="1600" dirty="0">
                <a:latin typeface="微软雅黑" panose="020B0503020204020204" charset="-122"/>
                <a:ea typeface="微软雅黑" panose="020B0503020204020204" charset="-122"/>
                <a:cs typeface="+mn-ea"/>
                <a:sym typeface="+mn-lt"/>
              </a:rPr>
              <a:t>月的几日快速下跌，爆款产品业绩依旧超</a:t>
            </a:r>
            <a:r>
              <a:rPr lang="zh-CN" altLang="en-US" sz="1600" dirty="0">
                <a:solidFill>
                  <a:prstClr val="black"/>
                </a:solidFill>
                <a:latin typeface="微软雅黑" panose="020B0503020204020204" charset="-122"/>
                <a:ea typeface="微软雅黑" panose="020B0503020204020204" charset="-122"/>
                <a:cs typeface="+mn-ea"/>
                <a:sym typeface="+mn-lt"/>
              </a:rPr>
              <a:t>业绩基准，保持了较好的控回撤能力。橙增盈</a:t>
            </a:r>
            <a:r>
              <a:rPr lang="en-US" altLang="zh-CN" sz="1600" dirty="0">
                <a:solidFill>
                  <a:prstClr val="black"/>
                </a:solidFill>
                <a:latin typeface="微软雅黑" panose="020B0503020204020204" charset="-122"/>
                <a:ea typeface="微软雅黑" panose="020B0503020204020204" charset="-122"/>
                <a:cs typeface="+mn-ea"/>
                <a:sym typeface="+mn-lt"/>
              </a:rPr>
              <a:t>1</a:t>
            </a:r>
            <a:r>
              <a:rPr lang="zh-CN" altLang="en-US" sz="1600" dirty="0">
                <a:solidFill>
                  <a:prstClr val="black"/>
                </a:solidFill>
                <a:latin typeface="微软雅黑" panose="020B0503020204020204" charset="-122"/>
                <a:ea typeface="微软雅黑" panose="020B0503020204020204" charset="-122"/>
                <a:cs typeface="+mn-ea"/>
                <a:sym typeface="+mn-lt"/>
              </a:rPr>
              <a:t>号也逐渐与基准拉开了距离。</a:t>
            </a:r>
            <a:endParaRPr lang="en-US" altLang="zh-CN" sz="1600" dirty="0">
              <a:solidFill>
                <a:prstClr val="black"/>
              </a:solidFill>
              <a:latin typeface="微软雅黑" panose="020B0503020204020204" charset="-122"/>
              <a:ea typeface="微软雅黑" panose="020B0503020204020204" charset="-122"/>
              <a:cs typeface="+mn-ea"/>
              <a:sym typeface="+mn-lt"/>
            </a:endParaRPr>
          </a:p>
          <a:p>
            <a:pPr marL="285750" indent="-285750">
              <a:lnSpc>
                <a:spcPct val="150000"/>
              </a:lnSpc>
              <a:buFont typeface="Wingdings" panose="05000000000000000000" pitchFamily="2" charset="2"/>
              <a:buChar char="p"/>
            </a:pPr>
            <a:r>
              <a:rPr lang="zh-CN" altLang="en-US" sz="1600" dirty="0">
                <a:solidFill>
                  <a:prstClr val="black"/>
                </a:solidFill>
                <a:latin typeface="微软雅黑" panose="020B0503020204020204" charset="-122"/>
                <a:ea typeface="微软雅黑" panose="020B0503020204020204" charset="-122"/>
                <a:cs typeface="+mn-ea"/>
                <a:sym typeface="+mn-lt"/>
              </a:rPr>
              <a:t>阳光红产品方面，卫生安全受医药行业股票的大幅下跌，业绩有所回撤，但依旧跑赢基准；</a:t>
            </a:r>
            <a:r>
              <a:rPr lang="en-US" altLang="zh-CN" sz="1600" dirty="0">
                <a:solidFill>
                  <a:prstClr val="black"/>
                </a:solidFill>
                <a:latin typeface="微软雅黑" panose="020B0503020204020204" charset="-122"/>
                <a:ea typeface="微软雅黑" panose="020B0503020204020204" charset="-122"/>
                <a:cs typeface="+mn-ea"/>
                <a:sym typeface="+mn-lt"/>
              </a:rPr>
              <a:t>ESG</a:t>
            </a:r>
            <a:r>
              <a:rPr lang="zh-CN" altLang="en-US" sz="1600" dirty="0">
                <a:solidFill>
                  <a:prstClr val="black"/>
                </a:solidFill>
                <a:latin typeface="微软雅黑" panose="020B0503020204020204" charset="-122"/>
                <a:ea typeface="微软雅黑" panose="020B0503020204020204" charset="-122"/>
                <a:cs typeface="+mn-ea"/>
                <a:sym typeface="+mn-lt"/>
              </a:rPr>
              <a:t>表现稳定，显著跑赢基准；精英荟和全天候规模过小，投资摆布难度略大。</a:t>
            </a:r>
            <a:endParaRPr lang="en-US" altLang="zh-CN" sz="1600" dirty="0">
              <a:solidFill>
                <a:prstClr val="black"/>
              </a:solidFill>
              <a:latin typeface="微软雅黑" panose="020B0503020204020204" charset="-122"/>
              <a:ea typeface="微软雅黑" panose="020B0503020204020204" charset="-122"/>
              <a:cs typeface="+mn-ea"/>
              <a:sym typeface="+mn-lt"/>
            </a:endParaRPr>
          </a:p>
        </p:txBody>
      </p:sp>
      <p:sp>
        <p:nvSpPr>
          <p:cNvPr id="7" name="文本框 6"/>
          <p:cNvSpPr txBox="1"/>
          <p:nvPr/>
        </p:nvSpPr>
        <p:spPr>
          <a:xfrm>
            <a:off x="2474943" y="3021478"/>
            <a:ext cx="1419225" cy="338554"/>
          </a:xfrm>
          <a:prstGeom prst="rect">
            <a:avLst/>
          </a:prstGeom>
          <a:noFill/>
        </p:spPr>
        <p:txBody>
          <a:bodyPr wrap="square" rtlCol="0">
            <a:spAutoFit/>
          </a:bodyPr>
          <a:lstStyle/>
          <a:p>
            <a:r>
              <a:rPr lang="zh-CN" altLang="en-US" sz="1600" dirty="0"/>
              <a:t>阳光红</a:t>
            </a:r>
            <a:r>
              <a:rPr lang="en-US" altLang="zh-CN" sz="1600" dirty="0"/>
              <a:t>ESG</a:t>
            </a:r>
            <a:endParaRPr lang="zh-CN" altLang="en-US" sz="1600" dirty="0"/>
          </a:p>
        </p:txBody>
      </p:sp>
      <p:sp>
        <p:nvSpPr>
          <p:cNvPr id="9" name="文本框 8"/>
          <p:cNvSpPr txBox="1"/>
          <p:nvPr/>
        </p:nvSpPr>
        <p:spPr>
          <a:xfrm>
            <a:off x="8013914" y="3038235"/>
            <a:ext cx="2038845" cy="338554"/>
          </a:xfrm>
          <a:prstGeom prst="rect">
            <a:avLst/>
          </a:prstGeom>
          <a:noFill/>
        </p:spPr>
        <p:txBody>
          <a:bodyPr wrap="square" rtlCol="0">
            <a:spAutoFit/>
          </a:bodyPr>
          <a:lstStyle/>
          <a:p>
            <a:r>
              <a:rPr lang="zh-CN" altLang="en-US" sz="1600" dirty="0"/>
              <a:t>阳光橙增盈</a:t>
            </a:r>
            <a:r>
              <a:rPr lang="en-US" altLang="zh-CN" sz="1600" dirty="0"/>
              <a:t>1</a:t>
            </a:r>
            <a:r>
              <a:rPr lang="zh-CN" altLang="en-US" sz="1600" dirty="0"/>
              <a:t>号</a:t>
            </a:r>
          </a:p>
        </p:txBody>
      </p:sp>
      <p:pic>
        <p:nvPicPr>
          <p:cNvPr id="8" name="图片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37" y="3403951"/>
            <a:ext cx="5975288" cy="3191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001" y="3376788"/>
            <a:ext cx="5530680" cy="32190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0"/>
          <p:cNvSpPr>
            <a:spLocks noGrp="1"/>
          </p:cNvSpPr>
          <p:nvPr>
            <p:ph type="body" sz="quarter" idx="10"/>
          </p:nvPr>
        </p:nvSpPr>
        <p:spPr/>
        <p:txBody>
          <a:bodyPr/>
          <a:lstStyle/>
          <a:p>
            <a:r>
              <a:rPr lang="en-US" altLang="zh-CN" sz="3600" dirty="0">
                <a:latin typeface="微软雅黑" panose="020B0503020204020204" charset="-122"/>
                <a:ea typeface="微软雅黑" panose="020B0503020204020204" charset="-122"/>
                <a:sym typeface="+mn-ea"/>
              </a:rPr>
              <a:t>3.4 </a:t>
            </a:r>
            <a:r>
              <a:rPr lang="zh-CN" altLang="en-US" sz="3600" dirty="0">
                <a:latin typeface="微软雅黑" panose="020B0503020204020204" charset="-122"/>
                <a:ea typeface="微软雅黑" panose="020B0503020204020204" charset="-122"/>
                <a:sym typeface="+mn-ea"/>
              </a:rPr>
              <a:t>投资策略</a:t>
            </a:r>
            <a:endParaRPr lang="en-GB" altLang="zh-CN" sz="3600" dirty="0">
              <a:solidFill>
                <a:srgbClr val="6B1689"/>
              </a:solidFill>
              <a:latin typeface="微软雅黑" panose="020B0503020204020204" charset="-122"/>
              <a:ea typeface="微软雅黑" panose="020B0503020204020204" charset="-122"/>
            </a:endParaRPr>
          </a:p>
        </p:txBody>
      </p:sp>
      <p:sp>
        <p:nvSpPr>
          <p:cNvPr id="3" name="文本框 2"/>
          <p:cNvSpPr txBox="1"/>
          <p:nvPr/>
        </p:nvSpPr>
        <p:spPr>
          <a:xfrm>
            <a:off x="564834" y="1105318"/>
            <a:ext cx="11150916" cy="16646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000" dirty="0">
                <a:solidFill>
                  <a:schemeClr val="accent2">
                    <a:lumMod val="75000"/>
                  </a:schemeClr>
                </a:solidFill>
                <a:latin typeface="微软雅黑" panose="020B0503020204020204" charset="-122"/>
                <a:ea typeface="微软雅黑" panose="020B0503020204020204" charset="-122"/>
                <a:cs typeface="宋体" panose="02010600030101010101" pitchFamily="2" charset="-122"/>
              </a:rPr>
              <a:t>美国方面</a:t>
            </a:r>
            <a:endParaRPr lang="en-US" altLang="zh-CN" sz="2000" dirty="0">
              <a:solidFill>
                <a:schemeClr val="accent2">
                  <a:lumMod val="75000"/>
                </a:schemeClr>
              </a:solidFill>
              <a:latin typeface="微软雅黑" panose="020B0503020204020204" charset="-122"/>
              <a:ea typeface="微软雅黑" panose="020B0503020204020204" charset="-122"/>
              <a:cs typeface="宋体" panose="02010600030101010101" pitchFamily="2" charset="-122"/>
            </a:endParaRPr>
          </a:p>
          <a:p>
            <a:pPr marL="285750" indent="-285750">
              <a:lnSpc>
                <a:spcPct val="150000"/>
              </a:lnSpc>
              <a:buFont typeface="Arial" panose="020B0604020202020204" pitchFamily="34" charset="0"/>
              <a:buChar char="•"/>
            </a:pPr>
            <a:r>
              <a:rPr lang="en-US" altLang="zh-CN" sz="1600" dirty="0">
                <a:solidFill>
                  <a:srgbClr val="000000"/>
                </a:solidFill>
                <a:latin typeface="微软雅黑" panose="020B0503020204020204" charset="-122"/>
                <a:ea typeface="微软雅黑" panose="020B0503020204020204" charset="-122"/>
              </a:rPr>
              <a:t>8</a:t>
            </a:r>
            <a:r>
              <a:rPr lang="zh-CN" altLang="en-US" sz="1600" dirty="0">
                <a:solidFill>
                  <a:srgbClr val="000000"/>
                </a:solidFill>
                <a:latin typeface="微软雅黑" panose="020B0503020204020204" charset="-122"/>
                <a:ea typeface="微软雅黑" panose="020B0503020204020204" charset="-122"/>
              </a:rPr>
              <a:t>月</a:t>
            </a:r>
            <a:r>
              <a:rPr lang="en-US" altLang="zh-CN" sz="1600" dirty="0">
                <a:solidFill>
                  <a:srgbClr val="000000"/>
                </a:solidFill>
                <a:latin typeface="微软雅黑" panose="020B0503020204020204" charset="-122"/>
                <a:ea typeface="微软雅黑" panose="020B0503020204020204" charset="-122"/>
              </a:rPr>
              <a:t>Jackson</a:t>
            </a:r>
            <a:r>
              <a:rPr lang="zh-CN" altLang="en-US" sz="1600" dirty="0">
                <a:solidFill>
                  <a:srgbClr val="000000"/>
                </a:solidFill>
                <a:latin typeface="微软雅黑" panose="020B0503020204020204" charset="-122"/>
                <a:ea typeface="微软雅黑" panose="020B0503020204020204" charset="-122"/>
              </a:rPr>
              <a:t> </a:t>
            </a:r>
            <a:r>
              <a:rPr lang="en-US" altLang="zh-CN" sz="1600" dirty="0">
                <a:solidFill>
                  <a:srgbClr val="000000"/>
                </a:solidFill>
                <a:latin typeface="微软雅黑" panose="020B0503020204020204" charset="-122"/>
                <a:ea typeface="微软雅黑" panose="020B0503020204020204" charset="-122"/>
              </a:rPr>
              <a:t>Hole</a:t>
            </a:r>
            <a:r>
              <a:rPr lang="zh-CN" altLang="en-US" sz="1600" dirty="0">
                <a:solidFill>
                  <a:srgbClr val="000000"/>
                </a:solidFill>
                <a:latin typeface="微软雅黑" panose="020B0503020204020204" charset="-122"/>
                <a:ea typeface="微软雅黑" panose="020B0503020204020204" charset="-122"/>
              </a:rPr>
              <a:t>讲话：总体表述偏鸽，继续强调经济和就业恢复的不平衡，未向市场透露缩减购债规模的进一步指引。美国整体就业和经济数据有放缓迹象，核心</a:t>
            </a:r>
            <a:r>
              <a:rPr lang="en-US" altLang="zh-CN" sz="1600" dirty="0">
                <a:solidFill>
                  <a:srgbClr val="000000"/>
                </a:solidFill>
                <a:latin typeface="微软雅黑" panose="020B0503020204020204" charset="-122"/>
                <a:ea typeface="微软雅黑" panose="020B0503020204020204" charset="-122"/>
              </a:rPr>
              <a:t>PCE</a:t>
            </a:r>
            <a:r>
              <a:rPr lang="zh-CN" altLang="en-US" sz="1600" dirty="0">
                <a:solidFill>
                  <a:srgbClr val="000000"/>
                </a:solidFill>
                <a:latin typeface="微软雅黑" panose="020B0503020204020204" charset="-122"/>
                <a:ea typeface="微软雅黑" panose="020B0503020204020204" charset="-122"/>
              </a:rPr>
              <a:t>持续高于</a:t>
            </a:r>
            <a:r>
              <a:rPr lang="en-US" altLang="zh-CN" sz="1600" dirty="0">
                <a:solidFill>
                  <a:srgbClr val="000000"/>
                </a:solidFill>
                <a:latin typeface="微软雅黑" panose="020B0503020204020204" charset="-122"/>
                <a:ea typeface="微软雅黑" panose="020B0503020204020204" charset="-122"/>
              </a:rPr>
              <a:t>2%</a:t>
            </a:r>
            <a:r>
              <a:rPr lang="zh-CN" altLang="en-US" sz="1600" dirty="0">
                <a:solidFill>
                  <a:srgbClr val="000000"/>
                </a:solidFill>
                <a:latin typeface="微软雅黑" panose="020B0503020204020204" charset="-122"/>
                <a:ea typeface="微软雅黑" panose="020B0503020204020204" charset="-122"/>
              </a:rPr>
              <a:t>目标值，</a:t>
            </a:r>
            <a:r>
              <a:rPr lang="zh-CN" altLang="en-US" sz="1600" b="1" dirty="0">
                <a:solidFill>
                  <a:srgbClr val="000000"/>
                </a:solidFill>
                <a:latin typeface="微软雅黑" panose="020B0503020204020204" charset="-122"/>
                <a:ea typeface="微软雅黑" panose="020B0503020204020204" charset="-122"/>
              </a:rPr>
              <a:t>疫情不确定性之下，财政货币化阶段性持续</a:t>
            </a:r>
            <a:r>
              <a:rPr lang="zh-CN" altLang="en-US" sz="1800" b="1" dirty="0">
                <a:solidFill>
                  <a:srgbClr val="004098"/>
                </a:solidFill>
                <a:effectLst/>
                <a:latin typeface="楷体_GB2312"/>
              </a:rPr>
              <a:t>。</a:t>
            </a:r>
            <a:endParaRPr lang="en-US" altLang="zh-CN" sz="1600" b="1" dirty="0">
              <a:solidFill>
                <a:srgbClr val="000000"/>
              </a:solidFill>
              <a:latin typeface="+mn-ea"/>
              <a:ea typeface="微软雅黑" panose="020B0503020204020204" charset="-122"/>
            </a:endParaRPr>
          </a:p>
          <a:p>
            <a:pPr marL="285750" indent="-285750">
              <a:lnSpc>
                <a:spcPct val="150000"/>
              </a:lnSpc>
              <a:buFont typeface="Arial" panose="020B0604020202020204" pitchFamily="34" charset="0"/>
              <a:buChar char="•"/>
            </a:pPr>
            <a:r>
              <a:rPr lang="zh-CN" altLang="en-US" sz="1600" b="1" dirty="0">
                <a:latin typeface="+mn-ea"/>
                <a:ea typeface="微软雅黑" panose="020B0503020204020204" charset="-122"/>
              </a:rPr>
              <a:t>美国</a:t>
            </a:r>
            <a:r>
              <a:rPr lang="en-US" altLang="zh-CN" sz="1600" b="1" dirty="0">
                <a:latin typeface="+mn-ea"/>
                <a:ea typeface="微软雅黑" panose="020B0503020204020204" charset="-122"/>
              </a:rPr>
              <a:t>8</a:t>
            </a:r>
            <a:r>
              <a:rPr lang="zh-CN" altLang="en-US" sz="1600" b="1" dirty="0">
                <a:latin typeface="+mn-ea"/>
                <a:ea typeface="微软雅黑" panose="020B0503020204020204" charset="-122"/>
              </a:rPr>
              <a:t>月非农数据较差，通胀强劲</a:t>
            </a:r>
            <a:r>
              <a:rPr lang="zh-CN" altLang="en-US" sz="1600" b="1" dirty="0">
                <a:solidFill>
                  <a:srgbClr val="000000"/>
                </a:solidFill>
                <a:latin typeface="+mn-ea"/>
                <a:ea typeface="微软雅黑" panose="020B0503020204020204" charset="-122"/>
              </a:rPr>
              <a:t>，</a:t>
            </a:r>
            <a:r>
              <a:rPr lang="zh-CN" altLang="en-US" sz="1600" b="1" dirty="0">
                <a:solidFill>
                  <a:srgbClr val="000000"/>
                </a:solidFill>
                <a:latin typeface="微软雅黑" panose="020B0503020204020204" charset="-122"/>
                <a:ea typeface="微软雅黑" panose="020B0503020204020204" charset="-122"/>
              </a:rPr>
              <a:t>未来几个月将成为 </a:t>
            </a:r>
            <a:r>
              <a:rPr lang="en-US" altLang="zh-CN" sz="1600" b="1" dirty="0">
                <a:solidFill>
                  <a:srgbClr val="000000"/>
                </a:solidFill>
                <a:latin typeface="微软雅黑" panose="020B0503020204020204" charset="-122"/>
                <a:ea typeface="微软雅黑" panose="020B0503020204020204" charset="-122"/>
              </a:rPr>
              <a:t>Taper </a:t>
            </a:r>
            <a:r>
              <a:rPr lang="zh-CN" altLang="en-US" sz="1600" b="1" dirty="0">
                <a:solidFill>
                  <a:srgbClr val="000000"/>
                </a:solidFill>
                <a:latin typeface="微软雅黑" panose="020B0503020204020204" charset="-122"/>
                <a:ea typeface="微软雅黑" panose="020B0503020204020204" charset="-122"/>
              </a:rPr>
              <a:t>吹风的关键窗口期，会是资本市场的关键</a:t>
            </a:r>
            <a:r>
              <a:rPr lang="zh-CN" altLang="en-US" sz="1600" b="1" dirty="0">
                <a:solidFill>
                  <a:srgbClr val="000000"/>
                </a:solidFill>
                <a:latin typeface="+mn-ea"/>
                <a:ea typeface="微软雅黑" panose="020B0503020204020204" charset="-122"/>
              </a:rPr>
              <a:t>扰动项</a:t>
            </a:r>
            <a:r>
              <a:rPr lang="zh-CN" altLang="en-US" sz="1600" dirty="0">
                <a:solidFill>
                  <a:srgbClr val="000000"/>
                </a:solidFill>
                <a:latin typeface="+mn-ea"/>
                <a:ea typeface="微软雅黑" panose="020B0503020204020204" charset="-122"/>
              </a:rPr>
              <a:t>。</a:t>
            </a:r>
            <a:r>
              <a:rPr lang="zh-CN" altLang="en-US" sz="1600" b="1" dirty="0">
                <a:solidFill>
                  <a:srgbClr val="000000"/>
                </a:solidFill>
                <a:latin typeface="微软雅黑" panose="020B0503020204020204" charset="-122"/>
                <a:ea typeface="微软雅黑" panose="020B0503020204020204" charset="-122"/>
              </a:rPr>
              <a:t> </a:t>
            </a:r>
            <a:endParaRPr lang="en-US" altLang="zh-CN" sz="1600" dirty="0">
              <a:solidFill>
                <a:srgbClr val="000000"/>
              </a:solidFill>
              <a:latin typeface="微软雅黑" panose="020B0503020204020204" charset="-122"/>
              <a:ea typeface="微软雅黑" panose="020B0503020204020204" charset="-122"/>
            </a:endParaRPr>
          </a:p>
        </p:txBody>
      </p:sp>
      <p:graphicFrame>
        <p:nvGraphicFramePr>
          <p:cNvPr id="2" name="对象 1">
            <a:extLst>
              <a:ext uri="{FF2B5EF4-FFF2-40B4-BE49-F238E27FC236}">
                <a16:creationId xmlns:a16="http://schemas.microsoft.com/office/drawing/2014/main" id="{8CEA003F-ECB7-4768-85F3-037415B47C96}"/>
              </a:ext>
            </a:extLst>
          </p:cNvPr>
          <p:cNvGraphicFramePr>
            <a:graphicFrameLocks noChangeAspect="1"/>
          </p:cNvGraphicFramePr>
          <p:nvPr>
            <p:extLst>
              <p:ext uri="{D42A27DB-BD31-4B8C-83A1-F6EECF244321}">
                <p14:modId xmlns:p14="http://schemas.microsoft.com/office/powerpoint/2010/main" val="313955832"/>
              </p:ext>
            </p:extLst>
          </p:nvPr>
        </p:nvGraphicFramePr>
        <p:xfrm>
          <a:off x="476250" y="2770005"/>
          <a:ext cx="5514975" cy="3506970"/>
        </p:xfrm>
        <a:graphic>
          <a:graphicData uri="http://schemas.openxmlformats.org/presentationml/2006/ole">
            <mc:AlternateContent xmlns:mc="http://schemas.openxmlformats.org/markup-compatibility/2006">
              <mc:Choice xmlns:v="urn:schemas-microsoft-com:vml" Requires="v">
                <p:oleObj name="BMP 图像" r:id="rId2" imgW="6107040" imgH="4338000" progId="Paint.Picture.1">
                  <p:embed/>
                </p:oleObj>
              </mc:Choice>
              <mc:Fallback>
                <p:oleObj name="BMP 图像" r:id="rId2" imgW="6107040" imgH="4338000" progId="Paint.Picture.1">
                  <p:embed/>
                  <p:pic>
                    <p:nvPicPr>
                      <p:cNvPr id="0" name=""/>
                      <p:cNvPicPr/>
                      <p:nvPr/>
                    </p:nvPicPr>
                    <p:blipFill>
                      <a:blip r:embed="rId3"/>
                      <a:stretch>
                        <a:fillRect/>
                      </a:stretch>
                    </p:blipFill>
                    <p:spPr>
                      <a:xfrm>
                        <a:off x="476250" y="2770005"/>
                        <a:ext cx="5514975" cy="350697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B23B6447-C096-406D-B4F8-FDE0C6445A55}"/>
              </a:ext>
            </a:extLst>
          </p:cNvPr>
          <p:cNvGraphicFramePr>
            <a:graphicFrameLocks noChangeAspect="1"/>
          </p:cNvGraphicFramePr>
          <p:nvPr>
            <p:extLst>
              <p:ext uri="{D42A27DB-BD31-4B8C-83A1-F6EECF244321}">
                <p14:modId xmlns:p14="http://schemas.microsoft.com/office/powerpoint/2010/main" val="63613432"/>
              </p:ext>
            </p:extLst>
          </p:nvPr>
        </p:nvGraphicFramePr>
        <p:xfrm>
          <a:off x="5991958" y="2956160"/>
          <a:ext cx="5723792" cy="3427056"/>
        </p:xfrm>
        <a:graphic>
          <a:graphicData uri="http://schemas.openxmlformats.org/presentationml/2006/ole">
            <mc:AlternateContent xmlns:mc="http://schemas.openxmlformats.org/markup-compatibility/2006">
              <mc:Choice xmlns:v="urn:schemas-microsoft-com:vml" Requires="v">
                <p:oleObj name="BMP 图像" r:id="rId4" imgW="8104320" imgH="4343400" progId="Paint.Picture.1">
                  <p:embed/>
                </p:oleObj>
              </mc:Choice>
              <mc:Fallback>
                <p:oleObj name="BMP 图像" r:id="rId4" imgW="8104320" imgH="4343400" progId="Paint.Picture.1">
                  <p:embed/>
                  <p:pic>
                    <p:nvPicPr>
                      <p:cNvPr id="0" name=""/>
                      <p:cNvPicPr/>
                      <p:nvPr/>
                    </p:nvPicPr>
                    <p:blipFill>
                      <a:blip r:embed="rId5"/>
                      <a:stretch>
                        <a:fillRect/>
                      </a:stretch>
                    </p:blipFill>
                    <p:spPr>
                      <a:xfrm>
                        <a:off x="5991958" y="2956160"/>
                        <a:ext cx="5723792" cy="3427056"/>
                      </a:xfrm>
                      <a:prstGeom prst="rect">
                        <a:avLst/>
                      </a:prstGeom>
                    </p:spPr>
                  </p:pic>
                </p:oleObj>
              </mc:Fallback>
            </mc:AlternateContent>
          </a:graphicData>
        </a:graphic>
      </p:graphicFrame>
      <p:sp>
        <p:nvSpPr>
          <p:cNvPr id="4" name="文本框 3">
            <a:extLst>
              <a:ext uri="{FF2B5EF4-FFF2-40B4-BE49-F238E27FC236}">
                <a16:creationId xmlns:a16="http://schemas.microsoft.com/office/drawing/2014/main" id="{34501801-D00F-421A-A27B-4ED803D5C16C}"/>
              </a:ext>
            </a:extLst>
          </p:cNvPr>
          <p:cNvSpPr txBox="1"/>
          <p:nvPr/>
        </p:nvSpPr>
        <p:spPr>
          <a:xfrm>
            <a:off x="8024445" y="2770004"/>
            <a:ext cx="2889740" cy="246221"/>
          </a:xfrm>
          <a:prstGeom prst="rect">
            <a:avLst/>
          </a:prstGeom>
          <a:noFill/>
        </p:spPr>
        <p:txBody>
          <a:bodyPr wrap="square" rtlCol="0">
            <a:spAutoFit/>
          </a:bodyPr>
          <a:lstStyle/>
          <a:p>
            <a:r>
              <a:rPr lang="zh-CN" altLang="en-US" sz="1000" b="1" dirty="0"/>
              <a:t>不同人种就业恢复不均衡</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f569397-d051-46ad-bb97-5878e4eae92a}"/>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187653_3*l_h_i*1_2_3"/>
  <p:tag name="KSO_WM_TEMPLATE_CATEGORY" val="diagram"/>
  <p:tag name="KSO_WM_TEMPLATE_INDEX" val="20187653"/>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VALUE" val="72"/>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87653_3*l_h_f*1_2_1"/>
  <p:tag name="KSO_WM_TEMPLATE_CATEGORY" val="diagram"/>
  <p:tag name="KSO_WM_TEMPLATE_INDEX" val="20187653"/>
  <p:tag name="KSO_WM_UNIT_LAYERLEVEL" val="1_1_1"/>
  <p:tag name="KSO_WM_TAG_VERSION" val="1.0"/>
  <p:tag name="KSO_WM_BEAUTIFY_FLAG" val="#wm#"/>
  <p:tag name="KSO_WM_UNIT_PRESET_TEXT" val="单击此处添加文本具体内容"/>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187653_3*l_h_a*1_2_1"/>
  <p:tag name="KSO_WM_TEMPLATE_CATEGORY" val="diagram"/>
  <p:tag name="KSO_WM_TEMPLATE_INDEX" val="20187653"/>
  <p:tag name="KSO_WM_UNIT_LAYERLEVEL" val="1_1_1"/>
  <p:tag name="KSO_WM_TAG_VERSION" val="1.0"/>
  <p:tag name="KSO_WM_BEAUTIFY_FLAG" val="#wm#"/>
  <p:tag name="KSO_WM_UNIT_PRESET_TEXT" val="添加标题"/>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187653_3*l_h_i*1_2_4"/>
  <p:tag name="KSO_WM_TEMPLATE_CATEGORY" val="diagram"/>
  <p:tag name="KSO_WM_TEMPLATE_INDEX" val="20187653"/>
  <p:tag name="KSO_WM_UNIT_LAYERLEVEL" val="1_1_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187653_3*l_h_i*1_3_1"/>
  <p:tag name="KSO_WM_TEMPLATE_CATEGORY" val="diagram"/>
  <p:tag name="KSO_WM_TEMPLATE_INDEX" val="20187653"/>
  <p:tag name="KSO_WM_UNIT_LAYERLEVEL" val="1_1_1"/>
  <p:tag name="KSO_WM_TAG_VERSION" val="1.0"/>
  <p:tag name="KSO_WM_BEAUTIFY_FLAG" val="#wm#"/>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87653_3*l_h_i*1_3_2"/>
  <p:tag name="KSO_WM_TEMPLATE_CATEGORY" val="diagram"/>
  <p:tag name="KSO_WM_TEMPLATE_INDEX" val="20187653"/>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187653_3*l_h_i*1_3_3"/>
  <p:tag name="KSO_WM_TEMPLATE_CATEGORY" val="diagram"/>
  <p:tag name="KSO_WM_TEMPLATE_INDEX" val="20187653"/>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NOCLEAR" val="0"/>
  <p:tag name="KSO_WM_UNIT_VALUE" val="72"/>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87653_3*l_h_f*1_3_1"/>
  <p:tag name="KSO_WM_TEMPLATE_CATEGORY" val="diagram"/>
  <p:tag name="KSO_WM_TEMPLATE_INDEX" val="20187653"/>
  <p:tag name="KSO_WM_UNIT_LAYERLEVEL" val="1_1_1"/>
  <p:tag name="KSO_WM_TAG_VERSION" val="1.0"/>
  <p:tag name="KSO_WM_BEAUTIFY_FLAG" val="#wm#"/>
  <p:tag name="KSO_WM_UNIT_PRESET_TEXT" val="单击此处添加文本具体内容"/>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9"/>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187653_3*l_h_a*1_3_1"/>
  <p:tag name="KSO_WM_TEMPLATE_CATEGORY" val="diagram"/>
  <p:tag name="KSO_WM_TEMPLATE_INDEX" val="20187653"/>
  <p:tag name="KSO_WM_UNIT_LAYERLEVEL" val="1_1_1"/>
  <p:tag name="KSO_WM_TAG_VERSION" val="1.0"/>
  <p:tag name="KSO_WM_BEAUTIFY_FLAG" val="#wm#"/>
  <p:tag name="KSO_WM_UNIT_PRESET_TEXT" val="添加标题"/>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187653_3*l_h_i*1_3_4"/>
  <p:tag name="KSO_WM_TEMPLATE_CATEGORY" val="diagram"/>
  <p:tag name="KSO_WM_TEMPLATE_INDEX" val="20187653"/>
  <p:tag name="KSO_WM_UNIT_LAYERLEVEL" val="1_1_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187653_3*l_h_i*1_1_1"/>
  <p:tag name="KSO_WM_TEMPLATE_CATEGORY" val="diagram"/>
  <p:tag name="KSO_WM_TEMPLATE_INDEX" val="20187653"/>
  <p:tag name="KSO_WM_UNIT_LAYERLEVEL" val="1_1_1"/>
  <p:tag name="KSO_WM_TAG_VERSION" val="1.0"/>
  <p:tag name="KSO_WM_BEAUTIFY_FLAG" val="#wm#"/>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87653_3*l_h_i*1_1_2"/>
  <p:tag name="KSO_WM_TEMPLATE_CATEGORY" val="diagram"/>
  <p:tag name="KSO_WM_TEMPLATE_INDEX" val="20187653"/>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187653_3*l_h_i*1_1_3"/>
  <p:tag name="KSO_WM_TEMPLATE_CATEGORY" val="diagram"/>
  <p:tag name="KSO_WM_TEMPLATE_INDEX" val="20187653"/>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VALUE" val="72"/>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87653_3*l_h_f*1_1_1"/>
  <p:tag name="KSO_WM_TEMPLATE_CATEGORY" val="diagram"/>
  <p:tag name="KSO_WM_TEMPLATE_INDEX" val="20187653"/>
  <p:tag name="KSO_WM_UNIT_LAYERLEVEL" val="1_1_1"/>
  <p:tag name="KSO_WM_TAG_VERSION" val="1.0"/>
  <p:tag name="KSO_WM_BEAUTIFY_FLAG" val="#wm#"/>
  <p:tag name="KSO_WM_UNIT_PRESET_TEXT" val="单击此处添加文本具体内容"/>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8"/>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187653_3*l_h_a*1_1_1"/>
  <p:tag name="KSO_WM_TEMPLATE_CATEGORY" val="diagram"/>
  <p:tag name="KSO_WM_TEMPLATE_INDEX" val="20187653"/>
  <p:tag name="KSO_WM_UNIT_LAYERLEVEL" val="1_1_1"/>
  <p:tag name="KSO_WM_TAG_VERSION" val="1.0"/>
  <p:tag name="KSO_WM_BEAUTIFY_FLAG" val="#wm#"/>
  <p:tag name="KSO_WM_UNIT_PRESET_TEXT" val="添加标题"/>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187653_3*l_h_i*1_1_4"/>
  <p:tag name="KSO_WM_TEMPLATE_CATEGORY" val="diagram"/>
  <p:tag name="KSO_WM_TEMPLATE_INDEX" val="20187653"/>
  <p:tag name="KSO_WM_UNIT_LAYERLEVEL" val="1_1_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187653_3*l_h_i*1_2_1"/>
  <p:tag name="KSO_WM_TEMPLATE_CATEGORY" val="diagram"/>
  <p:tag name="KSO_WM_TEMPLATE_INDEX" val="20187653"/>
  <p:tag name="KSO_WM_UNIT_LAYERLEVEL" val="1_1_1"/>
  <p:tag name="KSO_WM_TAG_VERSION" val="1.0"/>
  <p:tag name="KSO_WM_BEAUTIFY_FLAG" val="#wm#"/>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87653_3*l_h_i*1_2_2"/>
  <p:tag name="KSO_WM_TEMPLATE_CATEGORY" val="diagram"/>
  <p:tag name="KSO_WM_TEMPLATE_INDEX" val="20187653"/>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Lst>
</file>

<file path=ppt/theme/theme1.xml><?xml version="1.0" encoding="utf-8"?>
<a:theme xmlns:a="http://schemas.openxmlformats.org/drawingml/2006/main" name="默认设计模板">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默认设计模板">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5400">
          <a:solidFill>
            <a:srgbClr val="FF0000"/>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2094</Words>
  <Application>Microsoft Office PowerPoint</Application>
  <PresentationFormat>宽屏</PresentationFormat>
  <Paragraphs>209</Paragraphs>
  <Slides>16</Slides>
  <Notes>2</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1</vt:i4>
      </vt:variant>
      <vt:variant>
        <vt:lpstr>幻灯片标题</vt:lpstr>
      </vt:variant>
      <vt:variant>
        <vt:i4>16</vt:i4>
      </vt:variant>
    </vt:vector>
  </HeadingPairs>
  <TitlesOfParts>
    <vt:vector size="33" baseType="lpstr">
      <vt:lpstr>-apple-system</vt:lpstr>
      <vt:lpstr>仿宋</vt:lpstr>
      <vt:lpstr>黑体</vt:lpstr>
      <vt:lpstr>华文行楷</vt:lpstr>
      <vt:lpstr>华文中宋</vt:lpstr>
      <vt:lpstr>楷体_GB2312</vt:lpstr>
      <vt:lpstr>隶书</vt:lpstr>
      <vt:lpstr>宋体</vt:lpstr>
      <vt:lpstr>微软雅黑</vt:lpstr>
      <vt:lpstr>Arial</vt:lpstr>
      <vt:lpstr>Calibri</vt:lpstr>
      <vt:lpstr>Calibri Light</vt:lpstr>
      <vt:lpstr>Wingdings</vt:lpstr>
      <vt:lpstr>默认设计模板</vt:lpstr>
      <vt:lpstr>默认设计模板</vt:lpstr>
      <vt:lpstr>webwppDefTheme</vt:lpstr>
      <vt:lpstr>BMP 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葛艺璇</dc:creator>
  <cp:lastModifiedBy>Xinyu Zhou</cp:lastModifiedBy>
  <cp:revision>1177</cp:revision>
  <dcterms:created xsi:type="dcterms:W3CDTF">2015-05-05T08:02:00Z</dcterms:created>
  <dcterms:modified xsi:type="dcterms:W3CDTF">2021-09-13T03:07:36Z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744CB3941E6F45D7B360D5A8F359BBED</vt:lpwstr>
  </property>
</Properties>
</file>