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11088003" r:id="rId3"/>
    <p:sldId id="11088004" r:id="rId4"/>
    <p:sldId id="11088005" r:id="rId5"/>
    <p:sldId id="11088019" r:id="rId7"/>
    <p:sldId id="11088083" r:id="rId8"/>
    <p:sldId id="11088045" r:id="rId9"/>
    <p:sldId id="11088082" r:id="rId10"/>
    <p:sldId id="11088073" r:id="rId11"/>
    <p:sldId id="11088074" r:id="rId12"/>
    <p:sldId id="11088075" r:id="rId13"/>
    <p:sldId id="11088076" r:id="rId14"/>
    <p:sldId id="11088079" r:id="rId15"/>
    <p:sldId id="11088084" r:id="rId16"/>
    <p:sldId id="11088059" r:id="rId17"/>
    <p:sldId id="11088078" r:id="rId18"/>
  </p:sldIdLst>
  <p:sldSz cx="24384000" cy="13715365"/>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C11A25"/>
    <a:srgbClr val="BF1A25"/>
    <a:srgbClr val="C839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82" d="100"/>
          <a:sy n="82" d="100"/>
        </p:scale>
        <p:origin x="664" y="184"/>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cap="none" spc="20" baseline="0">
                <a:solidFill>
                  <a:schemeClr val="tx1">
                    <a:lumMod val="50000"/>
                    <a:lumOff val="50000"/>
                  </a:schemeClr>
                </a:solidFill>
                <a:latin typeface="+mn-lt"/>
                <a:ea typeface="+mn-ea"/>
                <a:cs typeface="+mn-cs"/>
              </a:defRPr>
            </a:pPr>
            <a:r>
              <a:rPr lang="en-US" altLang="zh-CN" sz="3600">
                <a:solidFill>
                  <a:schemeClr val="tx1"/>
                </a:solidFill>
                <a:uFillTx/>
                <a:latin typeface="Times New Roman" panose="02020603050405020304" charset="0"/>
                <a:ea typeface="黑体" panose="02010609060101010101" charset="-122"/>
                <a:cs typeface="Times New Roman" panose="02020603050405020304" charset="0"/>
              </a:rPr>
              <a:t>The Average Strength of Emotion  Scaler</a:t>
            </a:r>
            <a:endParaRPr lang="en-US" altLang="zh-CN" sz="3600">
              <a:solidFill>
                <a:schemeClr val="tx1"/>
              </a:solidFill>
              <a:uFillTx/>
              <a:latin typeface="Times New Roman" panose="02020603050405020304" charset="0"/>
              <a:ea typeface="黑体" panose="02010609060101010101" charset="-122"/>
              <a:cs typeface="Times New Roman" panose="02020603050405020304" charset="0"/>
            </a:endParaRPr>
          </a:p>
        </c:rich>
      </c:tx>
      <c:layout/>
      <c:overlay val="0"/>
      <c:spPr>
        <a:noFill/>
        <a:ln>
          <a:noFill/>
        </a:ln>
        <a:effectLst/>
      </c:spPr>
    </c:title>
    <c:autoTitleDeleted val="0"/>
    <c:plotArea>
      <c:layout/>
      <c:barChart>
        <c:barDir val="bar"/>
        <c:grouping val="clustered"/>
        <c:varyColors val="0"/>
        <c:ser>
          <c:idx val="1"/>
          <c:order val="0"/>
          <c:tx>
            <c:strRef>
              <c:f>Sheet1!$B$1</c:f>
              <c:strCache>
                <c:ptCount val="1"/>
                <c:pt idx="0">
                  <c:v>测试集</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zh-CN" sz="1800" b="0" i="0" u="none" strike="noStrike" kern="1200" cap="none" spc="0" normalizeH="0" baseline="0">
                    <a:solidFill>
                      <a:schemeClr val="tx1"/>
                    </a:solidFill>
                    <a:uFill>
                      <a:solidFill>
                        <a:schemeClr val="tx1">
                          <a:lumMod val="50000"/>
                          <a:lumOff val="50000"/>
                        </a:schemeClr>
                      </a:solidFill>
                    </a:uFill>
                    <a:latin typeface="Times New Roman" panose="02020603050405020304" charset="0"/>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love</c:v>
                </c:pt>
                <c:pt idx="1">
                  <c:v>joy</c:v>
                </c:pt>
                <c:pt idx="2">
                  <c:v>fright</c:v>
                </c:pt>
                <c:pt idx="3">
                  <c:v>anger</c:v>
                </c:pt>
                <c:pt idx="4">
                  <c:v>fear</c:v>
                </c:pt>
                <c:pt idx="5">
                  <c:v>sorrow</c:v>
                </c:pt>
              </c:strCache>
            </c:strRef>
          </c:cat>
          <c:val>
            <c:numRef>
              <c:f>Sheet1!$B$2:$B$7</c:f>
              <c:numCache>
                <c:formatCode>General</c:formatCode>
                <c:ptCount val="6"/>
                <c:pt idx="0">
                  <c:v>0.070541</c:v>
                </c:pt>
                <c:pt idx="1">
                  <c:v>0.114168</c:v>
                </c:pt>
                <c:pt idx="2">
                  <c:v>0.1012</c:v>
                </c:pt>
                <c:pt idx="3">
                  <c:v>0.206105</c:v>
                </c:pt>
                <c:pt idx="4">
                  <c:v>0.134171</c:v>
                </c:pt>
                <c:pt idx="5">
                  <c:v>0.295147</c:v>
                </c:pt>
              </c:numCache>
            </c:numRef>
          </c:val>
        </c:ser>
        <c:ser>
          <c:idx val="0"/>
          <c:order val="1"/>
          <c:tx>
            <c:strRef>
              <c:f>Sheet1!$C$1</c:f>
              <c:strCache>
                <c:ptCount val="1"/>
                <c:pt idx="0">
                  <c:v>训练集</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dLbls>
            <c:numFmt formatCode="General" sourceLinked="1"/>
            <c:spPr>
              <a:noFill/>
              <a:ln>
                <a:noFill/>
              </a:ln>
              <a:effectLst/>
            </c:spPr>
            <c:txPr>
              <a:bodyPr rot="0" spcFirstLastPara="0" vertOverflow="ellipsis" vert="horz" wrap="square" lIns="38100" tIns="19050" rIns="38100" bIns="19050" anchor="ctr" anchorCtr="1"/>
              <a:lstStyle/>
              <a:p>
                <a:pPr>
                  <a:defRPr lang="zh-CN" sz="1800" b="0" i="0" u="none" strike="noStrike" kern="1200" cap="none" spc="0" normalizeH="0" baseline="0">
                    <a:solidFill>
                      <a:schemeClr val="tx1"/>
                    </a:solidFill>
                    <a:uFill>
                      <a:solidFill>
                        <a:schemeClr val="tx1">
                          <a:lumMod val="50000"/>
                          <a:lumOff val="50000"/>
                        </a:schemeClr>
                      </a:solidFill>
                    </a:u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love</c:v>
                </c:pt>
                <c:pt idx="1">
                  <c:v>joy</c:v>
                </c:pt>
                <c:pt idx="2">
                  <c:v>fright</c:v>
                </c:pt>
                <c:pt idx="3">
                  <c:v>anger</c:v>
                </c:pt>
                <c:pt idx="4">
                  <c:v>fear</c:v>
                </c:pt>
                <c:pt idx="5">
                  <c:v>sorrow</c:v>
                </c:pt>
              </c:strCache>
            </c:strRef>
          </c:cat>
          <c:val>
            <c:numRef>
              <c:f>Sheet1!$C$2:$C$7</c:f>
              <c:numCache>
                <c:formatCode>General</c:formatCode>
                <c:ptCount val="6"/>
                <c:pt idx="0">
                  <c:v>0.0664999184383666</c:v>
                </c:pt>
                <c:pt idx="1">
                  <c:v>0.100891740525256</c:v>
                </c:pt>
                <c:pt idx="2">
                  <c:v>0.0918655864281442</c:v>
                </c:pt>
                <c:pt idx="3">
                  <c:v>0.166548855418411</c:v>
                </c:pt>
                <c:pt idx="4">
                  <c:v>0.130199554129737</c:v>
                </c:pt>
                <c:pt idx="5">
                  <c:v>0.263960632918275</c:v>
                </c:pt>
              </c:numCache>
            </c:numRef>
          </c:val>
        </c:ser>
        <c:dLbls>
          <c:showLegendKey val="0"/>
          <c:showVal val="1"/>
          <c:showCatName val="0"/>
          <c:showSerName val="0"/>
          <c:showPercent val="0"/>
          <c:showBubbleSize val="0"/>
        </c:dLbls>
        <c:gapWidth val="100"/>
        <c:overlap val="0"/>
        <c:axId val="663957849"/>
        <c:axId val="170524375"/>
      </c:barChart>
      <c:catAx>
        <c:axId val="663957849"/>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3600" b="0" i="0" u="none" strike="noStrike" kern="1200" cap="none" spc="0" normalizeH="0" baseline="0">
                <a:solidFill>
                  <a:schemeClr val="tx1"/>
                </a:solidFill>
                <a:uFill>
                  <a:solidFill>
                    <a:schemeClr val="tx1">
                      <a:lumMod val="50000"/>
                      <a:lumOff val="50000"/>
                    </a:schemeClr>
                  </a:solidFill>
                </a:uFill>
                <a:latin typeface="Times New Roman" panose="02020603050405020304" charset="0"/>
                <a:ea typeface="+mn-ea"/>
                <a:cs typeface="+mn-cs"/>
              </a:defRPr>
            </a:pPr>
          </a:p>
        </c:txPr>
        <c:crossAx val="170524375"/>
        <c:crosses val="autoZero"/>
        <c:auto val="1"/>
        <c:lblAlgn val="ctr"/>
        <c:lblOffset val="100"/>
        <c:noMultiLvlLbl val="0"/>
      </c:catAx>
      <c:valAx>
        <c:axId val="1705243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3200" b="0" i="0" u="none" strike="noStrike" kern="1200" cap="none" spc="0" normalizeH="0" baseline="0">
                <a:solidFill>
                  <a:schemeClr val="tx1"/>
                </a:solidFill>
                <a:uFill>
                  <a:solidFill>
                    <a:schemeClr val="tx1">
                      <a:lumMod val="50000"/>
                      <a:lumOff val="50000"/>
                    </a:schemeClr>
                  </a:solidFill>
                </a:uFill>
                <a:latin typeface="+mn-lt"/>
                <a:ea typeface="+mn-ea"/>
                <a:cs typeface="+mn-cs"/>
              </a:defRPr>
            </a:pPr>
          </a:p>
        </c:txPr>
        <c:crossAx val="663957849"/>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zh-CN" sz="2400" b="0" i="0" u="none" strike="noStrike" kern="1200" cap="none" spc="0" normalizeH="0" baseline="0">
                <a:solidFill>
                  <a:schemeClr val="tx1"/>
                </a:solidFill>
                <a:uFill>
                  <a:solidFill>
                    <a:schemeClr val="tx1">
                      <a:lumMod val="50000"/>
                      <a:lumOff val="50000"/>
                    </a:schemeClr>
                  </a:solidFill>
                </a:uFill>
                <a:latin typeface="+mn-lt"/>
                <a:ea typeface="+mn-ea"/>
                <a:cs typeface="+mn-cs"/>
              </a:defRPr>
            </a:pPr>
          </a:p>
        </c:txPr>
      </c:legendEntry>
      <c:legendEntry>
        <c:idx val="1"/>
        <c:txPr>
          <a:bodyPr rot="0" spcFirstLastPara="0" vertOverflow="ellipsis" vert="horz" wrap="square" anchor="ctr" anchorCtr="1"/>
          <a:lstStyle/>
          <a:p>
            <a:pPr>
              <a:defRPr lang="zh-CN" sz="2400" b="0" i="0" u="none" strike="noStrike" kern="1200" cap="none" spc="0" normalizeH="0" baseline="0">
                <a:solidFill>
                  <a:schemeClr val="tx1"/>
                </a:solidFill>
                <a:uFill>
                  <a:solidFill>
                    <a:schemeClr val="tx1">
                      <a:lumMod val="50000"/>
                      <a:lumOff val="50000"/>
                    </a:schemeClr>
                  </a:solidFill>
                </a:u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zh-CN" sz="2400" b="0" i="0" u="none" strike="noStrike" kern="1200" cap="none" spc="0" normalizeH="0" baseline="0">
              <a:solidFill>
                <a:schemeClr val="tx1"/>
              </a:solidFill>
              <a:uFill>
                <a:solidFill>
                  <a:schemeClr val="tx1">
                    <a:lumMod val="50000"/>
                    <a:lumOff val="50000"/>
                  </a:schemeClr>
                </a:solidFill>
              </a:u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spcAft>
                <a:spcPts val="1800"/>
              </a:spcAft>
            </a:pPr>
            <a:r>
              <a:rPr lang="zh-CN" altLang="en-US">
                <a:sym typeface="+mn-ea"/>
              </a:rPr>
              <a:t>剧本角色情感</a:t>
            </a:r>
            <a:r>
              <a:rPr lang="zh-CN" altLang="en-US">
                <a:sym typeface="+mn-ea"/>
              </a:rPr>
              <a:t>识别任务概述：对</a:t>
            </a:r>
            <a:r>
              <a:rPr lang="zh-CN" altLang="en-US">
                <a:sym typeface="+mn-ea"/>
              </a:rPr>
              <a:t>剧本中每句对白和动作描述中涉及到的每个角色从多个维度进行分析并识别出情感。</a:t>
            </a:r>
            <a:endParaRPr lang="zh-CN" altLang="en-US">
              <a:sym typeface="+mn-ea"/>
            </a:endParaRPr>
          </a:p>
          <a:p>
            <a:pPr fontAlgn="auto">
              <a:spcAft>
                <a:spcPts val="1800"/>
              </a:spcAft>
            </a:pPr>
            <a:r>
              <a:rPr lang="zh-CN" altLang="en-US">
                <a:sym typeface="+mn-ea"/>
              </a:rPr>
              <a:t>大数据时代下电视剧，电影等影视产品层数不穷，而其评估体系中涉及到了大量关于角色的分析，其中角色的情感分析则是剧本质量监控的首要</a:t>
            </a:r>
            <a:r>
              <a:rPr lang="zh-CN" altLang="en-US">
                <a:sym typeface="+mn-ea"/>
              </a:rPr>
              <a:t>环节，</a:t>
            </a:r>
            <a:endParaRPr lang="zh-CN" altLang="en-US">
              <a:sym typeface="+mn-ea"/>
            </a:endParaRPr>
          </a:p>
          <a:p>
            <a:pPr fontAlgn="auto">
              <a:spcAft>
                <a:spcPts val="1800"/>
              </a:spcAft>
            </a:pPr>
            <a:r>
              <a:rPr lang="zh-CN" altLang="en-US">
                <a:sym typeface="+mn-ea"/>
              </a:rPr>
              <a:t>也是进行批量化内容生产，减少生产成本的先决</a:t>
            </a:r>
            <a:r>
              <a:rPr lang="zh-CN" altLang="en-US">
                <a:sym typeface="+mn-ea"/>
              </a:rPr>
              <a:t>条件。</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fontAlgn="auto">
              <a:spcAft>
                <a:spcPts val="1800"/>
              </a:spcAft>
            </a:pPr>
            <a:r>
              <a:rPr lang="zh-CN" altLang="en-US" b="1">
                <a:solidFill>
                  <a:srgbClr val="FF0000"/>
                </a:solidFill>
                <a:latin typeface="黑体" panose="02010609060101010101" charset="-122"/>
                <a:ea typeface="黑体" panose="02010609060101010101" charset="-122"/>
                <a:sym typeface="+mn-ea"/>
              </a:rPr>
              <a:t>方面级情感</a:t>
            </a:r>
            <a:r>
              <a:rPr lang="zh-CN" altLang="en-US" b="1">
                <a:solidFill>
                  <a:srgbClr val="FF0000"/>
                </a:solidFill>
                <a:latin typeface="黑体" panose="02010609060101010101" charset="-122"/>
                <a:ea typeface="黑体" panose="02010609060101010101" charset="-122"/>
                <a:sym typeface="+mn-ea"/>
              </a:rPr>
              <a:t>分析：</a:t>
            </a:r>
            <a:endParaRPr lang="zh-CN" altLang="en-US" b="1">
              <a:solidFill>
                <a:srgbClr val="FF0000"/>
              </a:solidFill>
              <a:latin typeface="黑体" panose="02010609060101010101" charset="-122"/>
              <a:ea typeface="黑体" panose="02010609060101010101" charset="-122"/>
              <a:sym typeface="+mn-ea"/>
            </a:endParaRPr>
          </a:p>
          <a:p>
            <a:pPr fontAlgn="auto">
              <a:spcAft>
                <a:spcPts val="1800"/>
              </a:spcAft>
            </a:pPr>
            <a:r>
              <a:rPr lang="zh-CN" altLang="en-US" b="1">
                <a:solidFill>
                  <a:srgbClr val="FF0000"/>
                </a:solidFill>
                <a:latin typeface="黑体" panose="02010609060101010101" charset="-122"/>
                <a:ea typeface="黑体" panose="02010609060101010101" charset="-122"/>
                <a:sym typeface="+mn-ea"/>
              </a:rPr>
              <a:t>方面级情感分析是情感分析的</a:t>
            </a:r>
            <a:r>
              <a:rPr lang="zh-CN" altLang="en-US" b="1">
                <a:solidFill>
                  <a:srgbClr val="FF0000"/>
                </a:solidFill>
                <a:latin typeface="黑体" panose="02010609060101010101" charset="-122"/>
                <a:ea typeface="黑体" panose="02010609060101010101" charset="-122"/>
                <a:sym typeface="+mn-ea"/>
              </a:rPr>
              <a:t>一种</a:t>
            </a:r>
            <a:endParaRPr lang="zh-CN" altLang="en-US" b="1">
              <a:solidFill>
                <a:srgbClr val="FF0000"/>
              </a:solidFill>
              <a:latin typeface="黑体" panose="02010609060101010101" charset="-122"/>
              <a:ea typeface="黑体" panose="02010609060101010101" charset="-122"/>
              <a:sym typeface="+mn-ea"/>
            </a:endParaRPr>
          </a:p>
          <a:p>
            <a:pPr fontAlgn="auto">
              <a:spcAft>
                <a:spcPts val="1800"/>
              </a:spcAft>
            </a:pPr>
            <a:endParaRPr lang="zh-CN" altLang="en-US" b="1">
              <a:solidFill>
                <a:srgbClr val="FF0000"/>
              </a:solidFill>
              <a:latin typeface="黑体" panose="02010609060101010101" charset="-122"/>
              <a:ea typeface="黑体" panose="02010609060101010101" charset="-122"/>
              <a:sym typeface="+mn-ea"/>
            </a:endParaRPr>
          </a:p>
          <a:p>
            <a:pPr fontAlgn="auto">
              <a:spcAft>
                <a:spcPts val="1800"/>
              </a:spcAft>
            </a:pPr>
            <a:r>
              <a:rPr lang="zh-CN" altLang="en-US" b="1">
                <a:solidFill>
                  <a:srgbClr val="FF0000"/>
                </a:solidFill>
                <a:latin typeface="黑体" panose="02010609060101010101" charset="-122"/>
                <a:ea typeface="黑体" panose="02010609060101010101" charset="-122"/>
                <a:sym typeface="+mn-ea"/>
              </a:rPr>
              <a:t>任务难点：深度</a:t>
            </a:r>
            <a:r>
              <a:rPr lang="zh-CN" altLang="en-US">
                <a:solidFill>
                  <a:srgbClr val="FF0000"/>
                </a:solidFill>
                <a:sym typeface="+mn-ea"/>
              </a:rPr>
              <a:t>语义依赖，</a:t>
            </a:r>
            <a:r>
              <a:rPr lang="zh-CN" altLang="en-US" b="1">
                <a:solidFill>
                  <a:srgbClr val="FF0000"/>
                </a:solidFill>
                <a:latin typeface="黑体" panose="02010609060101010101" charset="-122"/>
                <a:ea typeface="黑体" panose="02010609060101010101" charset="-122"/>
                <a:sym typeface="+mn-ea"/>
              </a:rPr>
              <a:t>多角色多维度</a:t>
            </a:r>
            <a:r>
              <a:rPr lang="zh-CN" altLang="en-US">
                <a:solidFill>
                  <a:srgbClr val="FF0000"/>
                </a:solidFill>
                <a:sym typeface="+mn-ea"/>
              </a:rPr>
              <a:t>情感分析，</a:t>
            </a:r>
            <a:r>
              <a:rPr lang="zh-CN" altLang="en-US" b="1">
                <a:solidFill>
                  <a:srgbClr val="FF0000"/>
                </a:solidFill>
                <a:latin typeface="黑体" panose="02010609060101010101" charset="-122"/>
                <a:ea typeface="黑体" panose="02010609060101010101" charset="-122"/>
                <a:sym typeface="+mn-ea"/>
              </a:rPr>
              <a:t>首个</a:t>
            </a:r>
            <a:r>
              <a:rPr lang="zh-CN" altLang="en-US">
                <a:solidFill>
                  <a:srgbClr val="FF0000"/>
                </a:solidFill>
                <a:sym typeface="+mn-ea"/>
              </a:rPr>
              <a:t>剧本情感识别任务</a:t>
            </a:r>
            <a:endParaRPr lang="zh-CN" altLang="en-US">
              <a:solidFill>
                <a:srgbClr val="FF0000"/>
              </a:solidFill>
              <a:sym typeface="+mn-ea"/>
            </a:endParaRPr>
          </a:p>
          <a:p>
            <a:pPr fontAlgn="auto">
              <a:spcAft>
                <a:spcPts val="1800"/>
              </a:spcAft>
            </a:pPr>
            <a:r>
              <a:rPr lang="zh-CN" altLang="en-US">
                <a:sym typeface="+mn-ea"/>
              </a:rPr>
              <a:t>（</a:t>
            </a:r>
            <a:r>
              <a:rPr lang="en-US" altLang="zh-CN">
                <a:sym typeface="+mn-ea"/>
              </a:rPr>
              <a:t>0</a:t>
            </a:r>
            <a:r>
              <a:rPr lang="zh-CN" altLang="en-US">
                <a:sym typeface="+mn-ea"/>
              </a:rPr>
              <a:t>）</a:t>
            </a:r>
            <a:r>
              <a:rPr lang="zh-CN" altLang="en-US">
                <a:sym typeface="+mn-ea"/>
              </a:rPr>
              <a:t>首个剧本情感识别任务：口语化的行文风格，特有的剧本领域知识</a:t>
            </a:r>
            <a:endParaRPr lang="zh-CN" altLang="en-US"/>
          </a:p>
          <a:p>
            <a:pPr algn="l"/>
            <a:r>
              <a:rPr lang="zh-CN" altLang="en-US">
                <a:sym typeface="+mn-ea"/>
              </a:rPr>
              <a:t>（</a:t>
            </a:r>
            <a:r>
              <a:rPr lang="en-US" altLang="zh-CN">
                <a:sym typeface="+mn-ea"/>
              </a:rPr>
              <a:t>1</a:t>
            </a:r>
            <a:r>
              <a:rPr lang="zh-CN" altLang="en-US">
                <a:sym typeface="+mn-ea"/>
              </a:rPr>
              <a:t>）深层次语义分析：基于内容整体情感氛围进行角色情感分析，动态考虑环境与角色间的影响。</a:t>
            </a:r>
            <a:endParaRPr lang="zh-CN" altLang="en-US">
              <a:sym typeface="+mn-ea"/>
            </a:endParaRPr>
          </a:p>
          <a:p>
            <a:pPr algn="l"/>
            <a:r>
              <a:rPr lang="zh-CN" altLang="en-US">
                <a:sym typeface="+mn-ea"/>
              </a:rPr>
              <a:t>深度语义依赖：角色的情感不但与当前状态有关，还可能与前文存在深度依赖</a:t>
            </a:r>
            <a:endParaRPr lang="zh-CN" altLang="en-US">
              <a:sym typeface="+mn-ea"/>
            </a:endParaRPr>
          </a:p>
          <a:p>
            <a:pPr algn="l"/>
            <a:r>
              <a:rPr lang="zh-CN" altLang="en-US">
                <a:sym typeface="+mn-ea"/>
              </a:rPr>
              <a:t>（</a:t>
            </a:r>
            <a:r>
              <a:rPr lang="en-US" altLang="zh-CN">
                <a:sym typeface="+mn-ea"/>
              </a:rPr>
              <a:t>2</a:t>
            </a:r>
            <a:r>
              <a:rPr lang="zh-CN" altLang="en-US">
                <a:sym typeface="+mn-ea"/>
              </a:rPr>
              <a:t>）</a:t>
            </a:r>
            <a:r>
              <a:rPr lang="zh-CN" altLang="en-US">
                <a:sym typeface="+mn-ea"/>
              </a:rPr>
              <a:t>多角色情感分析：综合分析同个语境下可能出现的多个人的情感，进行针对性的</a:t>
            </a:r>
            <a:r>
              <a:rPr lang="en-US" altLang="zh-CN">
                <a:sym typeface="+mn-ea"/>
              </a:rPr>
              <a:t>“</a:t>
            </a:r>
            <a:r>
              <a:rPr lang="zh-CN" altLang="en-US">
                <a:sym typeface="+mn-ea"/>
              </a:rPr>
              <a:t>主配角</a:t>
            </a:r>
            <a:r>
              <a:rPr lang="en-US" altLang="zh-CN">
                <a:sym typeface="+mn-ea"/>
              </a:rPr>
              <a:t>”</a:t>
            </a:r>
            <a:r>
              <a:rPr lang="zh-CN" altLang="en-US">
                <a:sym typeface="+mn-ea"/>
              </a:rPr>
              <a:t>解耦分析</a:t>
            </a:r>
            <a:endParaRPr lang="zh-CN" altLang="en-US">
              <a:sym typeface="+mn-ea"/>
            </a:endParaRPr>
          </a:p>
          <a:p>
            <a:pPr algn="l"/>
            <a:r>
              <a:rPr lang="zh-CN" altLang="en-US">
                <a:sym typeface="+mn-ea"/>
              </a:rPr>
              <a:t>多维度情感分析：涉及爱、乐、惊、怒、恐、哀</a:t>
            </a:r>
            <a:r>
              <a:rPr lang="en-US" altLang="zh-CN">
                <a:sym typeface="+mn-ea"/>
              </a:rPr>
              <a:t>6</a:t>
            </a:r>
            <a:r>
              <a:rPr lang="zh-CN" altLang="en-US">
                <a:sym typeface="+mn-ea"/>
              </a:rPr>
              <a:t>种情感以及</a:t>
            </a:r>
            <a:r>
              <a:rPr lang="en-US" altLang="zh-CN">
                <a:sym typeface="+mn-ea"/>
              </a:rPr>
              <a:t>4</a:t>
            </a:r>
            <a:r>
              <a:rPr lang="zh-CN" altLang="en-US">
                <a:sym typeface="+mn-ea"/>
              </a:rPr>
              <a:t>种不同类型的情感强度，考虑不同情感的耦合关系</a:t>
            </a:r>
            <a:endParaRPr lang="zh-CN" altLang="en-US">
              <a:sym typeface="+mn-ea"/>
            </a:endParaRPr>
          </a:p>
          <a:p>
            <a:pPr algn="l"/>
            <a:endParaRPr lang="zh-CN" altLang="en-US">
              <a:sym typeface="+mn-ea"/>
            </a:endParaRPr>
          </a:p>
          <a:p>
            <a:pPr algn="l"/>
            <a:r>
              <a:rPr lang="zh-CN" altLang="en-US">
                <a:sym typeface="+mn-ea"/>
              </a:rPr>
              <a:t>构造多维度,可解释的剧本情感分析模型。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多维情感均衡问题：通过数据分析，我们发现训练数据集存在明显的情感强度不均衡现象，同时在经过加权损失函数修正之后还发现测试集与训练集之中存在数据</a:t>
            </a:r>
            <a:endParaRPr lang="zh-CN" altLang="en-US"/>
          </a:p>
          <a:p>
            <a:r>
              <a:rPr lang="zh-CN" altLang="en-US"/>
              <a:t>尺度不一致的问题。</a:t>
            </a:r>
            <a:endParaRPr lang="en-US" altLang="zh-CN"/>
          </a:p>
          <a:p>
            <a:r>
              <a:rPr lang="en-US" altLang="zh-CN"/>
              <a:t>0-1</a:t>
            </a:r>
            <a:r>
              <a:rPr lang="zh-CN" altLang="en-US"/>
              <a:t>情感</a:t>
            </a:r>
            <a:r>
              <a:rPr lang="zh-CN" altLang="en-US"/>
              <a:t>均衡问题：经过实验，我们发现训练集存在极度样本不均衡，这容易让网络很容易学到不是我们想要的结果。为了验证这种情况，我们提交了一份label全为0,0,0,0,0,0的结果作为BaseLine。</a:t>
            </a:r>
            <a:endParaRPr lang="zh-CN" altLang="en-US"/>
          </a:p>
          <a:p>
            <a:r>
              <a:rPr lang="en-US" altLang="zh-CN"/>
              <a:t>——————————————————————————————————————</a:t>
            </a:r>
            <a:endParaRPr lang="en-US" altLang="zh-CN"/>
          </a:p>
          <a:p>
            <a:r>
              <a:rPr lang="zh-CN" altLang="en-US" b="1"/>
              <a:t>数据量</a:t>
            </a:r>
            <a:r>
              <a:rPr lang="zh-CN" altLang="en-US" b="1"/>
              <a:t>小</a:t>
            </a:r>
            <a:endParaRPr lang="zh-CN" altLang="en-US" b="1"/>
          </a:p>
          <a:p>
            <a:r>
              <a:rPr lang="zh-CN" altLang="en-US" b="1"/>
              <a:t>结论：任务很难，数据不是很好，只能尽力而为</a:t>
            </a:r>
            <a:endParaRPr lang="zh-CN"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如果该模型效果不佳，我们会重新使用原始的</a:t>
            </a:r>
            <a:r>
              <a:rPr lang="en-US" altLang="zh-CN" dirty="0">
                <a:sym typeface="+mn-ea"/>
              </a:rPr>
              <a:t>BERT+FC</a:t>
            </a:r>
            <a:r>
              <a:rPr lang="zh-CN" altLang="en-US" dirty="0">
                <a:sym typeface="+mn-ea"/>
              </a:rPr>
              <a:t>模型，减少信息在</a:t>
            </a:r>
            <a:r>
              <a:rPr lang="en-US" altLang="zh-CN" dirty="0">
                <a:sym typeface="+mn-ea"/>
              </a:rPr>
              <a:t>decoding</a:t>
            </a:r>
            <a:r>
              <a:rPr lang="zh-CN" altLang="en-US" dirty="0">
                <a:sym typeface="+mn-ea"/>
              </a:rPr>
              <a:t>过程中的损失</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多维情感均衡问题：通过数据分析，我们发现训练数据集存在明显的情感强度不均衡现象，同时在经过加权损失函数修正之后还发现测试集与训练集之中存在数据</a:t>
            </a:r>
            <a:endParaRPr lang="zh-CN" altLang="en-US"/>
          </a:p>
          <a:p>
            <a:r>
              <a:rPr lang="zh-CN" altLang="en-US"/>
              <a:t>尺度不一致的问题。</a:t>
            </a:r>
            <a:endParaRPr lang="en-US" altLang="zh-CN"/>
          </a:p>
          <a:p>
            <a:r>
              <a:rPr lang="en-US" altLang="zh-CN"/>
              <a:t>0-1</a:t>
            </a:r>
            <a:r>
              <a:rPr lang="zh-CN" altLang="en-US"/>
              <a:t>情感</a:t>
            </a:r>
            <a:r>
              <a:rPr lang="zh-CN" altLang="en-US"/>
              <a:t>均衡问题：经过实验，我们发现训练集存在极度样本不均衡，这容易让网络很容易学到不是我们想要的结果。为了验证这种情况，我们提交了一份label全为0,0,0,0,0,0的结果作为BaseLine。</a:t>
            </a:r>
            <a:endParaRPr lang="zh-CN" altLang="en-US"/>
          </a:p>
          <a:p>
            <a:r>
              <a:rPr lang="en-US" altLang="zh-CN"/>
              <a:t>——————————————————————————————————————</a:t>
            </a:r>
            <a:endParaRPr lang="en-US" altLang="zh-CN"/>
          </a:p>
          <a:p>
            <a:r>
              <a:rPr lang="zh-CN" altLang="en-US" b="1"/>
              <a:t>结论：任务很难，数据不是很好，只能尽力而为</a:t>
            </a:r>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 name="Picture" descr="Picture"/>
          <p:cNvPicPr>
            <a:picLocks noChangeAspect="1"/>
          </p:cNvPicPr>
          <p:nvPr/>
        </p:nvPicPr>
        <p:blipFill>
          <a:blip r:embed="rId1" cstate="print">
            <a:alphaModFix amt="100000"/>
          </a:blip>
          <a:stretch>
            <a:fillRect/>
          </a:stretch>
        </p:blipFill>
        <p:spPr>
          <a:xfrm>
            <a:off x="-117475" y="3394075"/>
            <a:ext cx="24618950" cy="6927215"/>
          </a:xfrm>
          <a:prstGeom prst="rect">
            <a:avLst/>
          </a:prstGeom>
        </p:spPr>
      </p:pic>
      <p:sp>
        <p:nvSpPr>
          <p:cNvPr id="2892" name="文本"/>
          <p:cNvSpPr>
            <a:spLocks noGrp="1"/>
          </p:cNvSpPr>
          <p:nvPr>
            <p:ph type="ctrTitle"/>
          </p:nvPr>
        </p:nvSpPr>
        <p:spPr>
          <a:xfrm>
            <a:off x="3190240" y="6145530"/>
            <a:ext cx="18002250" cy="1423670"/>
          </a:xfrm>
          <a:prstGeom prst="rect">
            <a:avLst/>
          </a:prstGeom>
        </p:spPr>
        <p:txBody>
          <a:bodyPr lIns="0" tIns="0" rIns="0" bIns="0">
            <a:noAutofit/>
          </a:bodyPr>
          <a:lstStyle/>
          <a:p>
            <a:pPr algn="ctr">
              <a:lnSpc>
                <a:spcPts val="9350"/>
              </a:lnSpc>
            </a:pPr>
            <a:r>
              <a:rPr lang="zh-CN" altLang="en-US" sz="8800" b="0" i="0" u="none" spc="0">
                <a:solidFill>
                  <a:schemeClr val="bg1"/>
                </a:solidFill>
                <a:latin typeface="微软雅黑" panose="020B0503020204020204" charset="-122"/>
                <a:ea typeface="微软雅黑" panose="020B0503020204020204" charset="-122"/>
                <a:cs typeface="+mn-cs"/>
              </a:rPr>
              <a:t>多任务方面级剧本情感识别中期报告</a:t>
            </a:r>
            <a:endParaRPr lang="zh-CN" altLang="en-US" sz="8800" b="0" i="0" u="none" spc="0" dirty="0">
              <a:solidFill>
                <a:schemeClr val="bg1"/>
              </a:solidFill>
              <a:latin typeface="微软雅黑" panose="020B0503020204020204" charset="-122"/>
              <a:ea typeface="微软雅黑" panose="020B0503020204020204" charset="-122"/>
              <a:cs typeface="+mn-cs"/>
            </a:endParaRPr>
          </a:p>
        </p:txBody>
      </p:sp>
      <p:sp>
        <p:nvSpPr>
          <p:cNvPr id="5" name="文本框 4"/>
          <p:cNvSpPr txBox="1"/>
          <p:nvPr/>
        </p:nvSpPr>
        <p:spPr>
          <a:xfrm>
            <a:off x="8214360" y="11459845"/>
            <a:ext cx="7954645" cy="645160"/>
          </a:xfrm>
          <a:prstGeom prst="rect">
            <a:avLst/>
          </a:prstGeom>
          <a:noFill/>
        </p:spPr>
        <p:txBody>
          <a:bodyPr wrap="square" rtlCol="0">
            <a:spAutoFit/>
          </a:bodyPr>
          <a:p>
            <a:r>
              <a:rPr lang="zh-CN" altLang="en-US" sz="3600">
                <a:latin typeface="黑体" panose="02010609060101010101" charset="-122"/>
                <a:ea typeface="黑体" panose="02010609060101010101" charset="-122"/>
                <a:cs typeface="黑体" panose="02010609060101010101" charset="-122"/>
              </a:rPr>
              <a:t>北京航空航天大学</a:t>
            </a:r>
            <a:r>
              <a:rPr lang="en-US" altLang="zh-CN" sz="3600">
                <a:latin typeface="黑体" panose="02010609060101010101" charset="-122"/>
                <a:ea typeface="黑体" panose="02010609060101010101" charset="-122"/>
                <a:cs typeface="黑体" panose="02010609060101010101" charset="-122"/>
              </a:rPr>
              <a:t> </a:t>
            </a:r>
            <a:r>
              <a:rPr lang="zh-CN" altLang="en-US" sz="3600">
                <a:latin typeface="黑体" panose="02010609060101010101" charset="-122"/>
                <a:ea typeface="黑体" panose="02010609060101010101" charset="-122"/>
                <a:cs typeface="黑体" panose="02010609060101010101" charset="-122"/>
              </a:rPr>
              <a:t>人工智能研究院</a:t>
            </a:r>
            <a:endParaRPr lang="zh-CN" altLang="en-US" sz="3600">
              <a:latin typeface="黑体" panose="02010609060101010101" charset="-122"/>
              <a:ea typeface="黑体" panose="02010609060101010101" charset="-122"/>
              <a:cs typeface="黑体" panose="02010609060101010101" charset="-122"/>
            </a:endParaRPr>
          </a:p>
        </p:txBody>
      </p:sp>
      <p:sp>
        <p:nvSpPr>
          <p:cNvPr id="6" name="文本框 5"/>
          <p:cNvSpPr txBox="1"/>
          <p:nvPr/>
        </p:nvSpPr>
        <p:spPr>
          <a:xfrm>
            <a:off x="9881870" y="12421235"/>
            <a:ext cx="4007485" cy="460375"/>
          </a:xfrm>
          <a:prstGeom prst="rect">
            <a:avLst/>
          </a:prstGeom>
          <a:noFill/>
        </p:spPr>
        <p:txBody>
          <a:bodyPr wrap="square" rtlCol="0">
            <a:spAutoFit/>
          </a:bodyPr>
          <a:p>
            <a:pPr algn="ctr"/>
            <a:r>
              <a:rPr lang="en-US" altLang="zh-CN" sz="2400" b="1">
                <a:latin typeface="微软雅黑" panose="020B0503020204020204" charset="-122"/>
                <a:ea typeface="微软雅黑" panose="020B0503020204020204" charset="-122"/>
                <a:cs typeface="微软雅黑" panose="020B0503020204020204" charset="-122"/>
              </a:rPr>
              <a:t>2021</a:t>
            </a:r>
            <a:r>
              <a:rPr lang="zh-CN" altLang="en-US" sz="2400" b="1">
                <a:latin typeface="微软雅黑" panose="020B0503020204020204" charset="-122"/>
                <a:ea typeface="微软雅黑" panose="020B0503020204020204" charset="-122"/>
                <a:cs typeface="微软雅黑" panose="020B0503020204020204" charset="-122"/>
              </a:rPr>
              <a:t>年</a:t>
            </a:r>
            <a:r>
              <a:rPr lang="en-US" altLang="zh-CN" sz="2400" b="1">
                <a:latin typeface="微软雅黑" panose="020B0503020204020204" charset="-122"/>
                <a:ea typeface="微软雅黑" panose="020B0503020204020204" charset="-122"/>
                <a:cs typeface="微软雅黑" panose="020B0503020204020204" charset="-122"/>
              </a:rPr>
              <a:t>12</a:t>
            </a:r>
            <a:r>
              <a:rPr lang="zh-CN" altLang="en-US" sz="2400" b="1">
                <a:latin typeface="微软雅黑" panose="020B0503020204020204" charset="-122"/>
                <a:ea typeface="微软雅黑" panose="020B0503020204020204" charset="-122"/>
                <a:cs typeface="微软雅黑" panose="020B0503020204020204" charset="-122"/>
              </a:rPr>
              <a:t>月</a:t>
            </a:r>
            <a:r>
              <a:rPr lang="en-US" altLang="zh-CN" sz="2400" b="1">
                <a:latin typeface="微软雅黑" panose="020B0503020204020204" charset="-122"/>
                <a:ea typeface="微软雅黑" panose="020B0503020204020204" charset="-122"/>
                <a:cs typeface="微软雅黑" panose="020B0503020204020204" charset="-122"/>
              </a:rPr>
              <a:t>30</a:t>
            </a:r>
            <a:r>
              <a:rPr lang="zh-CN" altLang="en-US" sz="2400" b="1">
                <a:latin typeface="微软雅黑" panose="020B0503020204020204" charset="-122"/>
                <a:ea typeface="微软雅黑" panose="020B0503020204020204" charset="-122"/>
                <a:cs typeface="微软雅黑" panose="020B0503020204020204" charset="-122"/>
              </a:rPr>
              <a:t>日</a:t>
            </a:r>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6619855" y="9122410"/>
            <a:ext cx="7528560" cy="1198880"/>
          </a:xfrm>
          <a:prstGeom prst="rect">
            <a:avLst/>
          </a:prstGeom>
          <a:noFill/>
        </p:spPr>
        <p:txBody>
          <a:bodyPr wrap="none" rtlCol="0">
            <a:spAutoFit/>
          </a:bodyPr>
          <a:p>
            <a:pPr algn="l"/>
            <a:r>
              <a:rPr lang="zh-CN" altLang="en-US" sz="3600" b="1">
                <a:solidFill>
                  <a:schemeClr val="bg1"/>
                </a:solidFill>
                <a:latin typeface="仿宋" panose="02010609060101010101" charset="-122"/>
                <a:ea typeface="仿宋" panose="02010609060101010101" charset="-122"/>
                <a:cs typeface="仿宋" panose="02010609060101010101" charset="-122"/>
              </a:rPr>
              <a:t>项目组：</a:t>
            </a:r>
            <a:r>
              <a:rPr lang="en-US" altLang="zh-CN" sz="3600" b="1">
                <a:solidFill>
                  <a:schemeClr val="bg1"/>
                </a:solidFill>
                <a:latin typeface="仿宋" panose="02010609060101010101" charset="-122"/>
                <a:ea typeface="仿宋" panose="02010609060101010101" charset="-122"/>
                <a:cs typeface="仿宋" panose="02010609060101010101" charset="-122"/>
              </a:rPr>
              <a:t>wubalubadubda</a:t>
            </a:r>
            <a:endParaRPr lang="en-US" altLang="zh-CN" sz="3600" b="1">
              <a:solidFill>
                <a:schemeClr val="bg1"/>
              </a:solidFill>
              <a:latin typeface="仿宋" panose="02010609060101010101" charset="-122"/>
              <a:ea typeface="仿宋" panose="02010609060101010101" charset="-122"/>
              <a:cs typeface="仿宋" panose="02010609060101010101" charset="-122"/>
            </a:endParaRPr>
          </a:p>
          <a:p>
            <a:pPr algn="l"/>
            <a:r>
              <a:rPr lang="zh-CN" altLang="en-US" sz="3600" b="1">
                <a:solidFill>
                  <a:schemeClr val="bg1"/>
                </a:solidFill>
                <a:latin typeface="仿宋" panose="02010609060101010101" charset="-122"/>
                <a:ea typeface="仿宋" panose="02010609060101010101" charset="-122"/>
                <a:cs typeface="仿宋" panose="02010609060101010101" charset="-122"/>
              </a:rPr>
              <a:t>项目成员：杨予光，杨程鸿，唐弘毅</a:t>
            </a:r>
            <a:endParaRPr lang="zh-CN" altLang="en-US" sz="3600" b="1">
              <a:solidFill>
                <a:schemeClr val="bg1"/>
              </a:solidFill>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nvPicPr>
        <p:blipFill>
          <a:blip r:embed="rId2"/>
          <a:stretch>
            <a:fillRect/>
          </a:stretch>
        </p:blipFill>
        <p:spPr>
          <a:xfrm>
            <a:off x="21576030" y="0"/>
            <a:ext cx="2572385" cy="2545080"/>
          </a:xfrm>
          <a:prstGeom prst="rect">
            <a:avLst/>
          </a:prstGeom>
        </p:spPr>
      </p:pic>
      <p:pic>
        <p:nvPicPr>
          <p:cNvPr id="10" name="图片 9"/>
          <p:cNvPicPr>
            <a:picLocks noChangeAspect="1"/>
          </p:cNvPicPr>
          <p:nvPr/>
        </p:nvPicPr>
        <p:blipFill>
          <a:blip r:embed="rId3"/>
          <a:stretch>
            <a:fillRect/>
          </a:stretch>
        </p:blipFill>
        <p:spPr>
          <a:xfrm>
            <a:off x="18539460" y="-8890"/>
            <a:ext cx="2653030" cy="26403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2018.cnblogs.com/blog/1335117/201909/1335117-20190912162241406-153580080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036" y="3866182"/>
            <a:ext cx="8876889" cy="402888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007316" y="2487923"/>
            <a:ext cx="2393315" cy="1198880"/>
          </a:xfrm>
          <a:prstGeom prst="rect">
            <a:avLst/>
          </a:prstGeom>
          <a:noFill/>
        </p:spPr>
        <p:txBody>
          <a:bodyPr wrap="none" rtlCol="0">
            <a:spAutoFit/>
          </a:bodyPr>
          <a:lstStyle/>
          <a:p>
            <a:r>
              <a:rPr lang="en-US" altLang="zh-CN" sz="7200" dirty="0"/>
              <a:t>ERNIE</a:t>
            </a:r>
            <a:endParaRPr lang="zh-CN" altLang="en-US" sz="7200" dirty="0"/>
          </a:p>
        </p:txBody>
      </p:sp>
      <p:pic>
        <p:nvPicPr>
          <p:cNvPr id="1028" name="Picture 4" descr="https://img2018.cnblogs.com/blog/1335117/201909/1335117-20190912183442431-18969004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6496" y="4287336"/>
            <a:ext cx="9971860" cy="316691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5393268" y="2486652"/>
            <a:ext cx="4674870" cy="1198880"/>
          </a:xfrm>
          <a:prstGeom prst="rect">
            <a:avLst/>
          </a:prstGeom>
          <a:noFill/>
        </p:spPr>
        <p:txBody>
          <a:bodyPr wrap="none" rtlCol="0">
            <a:spAutoFit/>
          </a:bodyPr>
          <a:lstStyle/>
          <a:p>
            <a:r>
              <a:rPr lang="en-US" altLang="zh-CN" sz="7200" dirty="0"/>
              <a:t>BERT WWM</a:t>
            </a:r>
            <a:endParaRPr lang="zh-CN" altLang="en-US" sz="7200" dirty="0"/>
          </a:p>
        </p:txBody>
      </p:sp>
      <p:pic>
        <p:nvPicPr>
          <p:cNvPr id="1030" name="Picture 6" descr="https://pic1.zhimg.com/v2-0af88beb0cc280317e06b24c2582eb60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315" y="8074326"/>
            <a:ext cx="3236610" cy="474201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2485306" y="9511666"/>
            <a:ext cx="3714115" cy="1198880"/>
          </a:xfrm>
          <a:prstGeom prst="rect">
            <a:avLst/>
          </a:prstGeom>
          <a:noFill/>
        </p:spPr>
        <p:txBody>
          <a:bodyPr wrap="none" rtlCol="0">
            <a:spAutoFit/>
          </a:bodyPr>
          <a:lstStyle/>
          <a:p>
            <a:r>
              <a:rPr lang="en-US" altLang="zh-CN" sz="7200" dirty="0"/>
              <a:t>Base Bert</a:t>
            </a:r>
            <a:endParaRPr lang="zh-CN" altLang="en-US" sz="7200" dirty="0"/>
          </a:p>
        </p:txBody>
      </p:sp>
      <p:sp>
        <p:nvSpPr>
          <p:cNvPr id="12" name="文本框 11"/>
          <p:cNvSpPr txBox="1"/>
          <p:nvPr/>
        </p:nvSpPr>
        <p:spPr>
          <a:xfrm>
            <a:off x="12766397" y="9234449"/>
            <a:ext cx="10916279" cy="1753235"/>
          </a:xfrm>
          <a:prstGeom prst="rect">
            <a:avLst/>
          </a:prstGeom>
          <a:noFill/>
        </p:spPr>
        <p:txBody>
          <a:bodyPr wrap="square" rtlCol="0">
            <a:spAutoFit/>
          </a:bodyPr>
          <a:lstStyle/>
          <a:p>
            <a:r>
              <a:rPr lang="zh-CN" altLang="en-US" sz="5400" dirty="0"/>
              <a:t>考虑到模型参数量以及使用便利程度，我们选择的模型为</a:t>
            </a:r>
            <a:r>
              <a:rPr lang="en-US" altLang="zh-CN" sz="5400" dirty="0"/>
              <a:t>BERT WWM</a:t>
            </a:r>
            <a:endParaRPr lang="en-US" altLang="zh-CN" sz="5400" dirty="0"/>
          </a:p>
        </p:txBody>
      </p:sp>
      <p:cxnSp>
        <p:nvCxnSpPr>
          <p:cNvPr id="13" name="直接连接符 12"/>
          <p:cNvCxnSpPr/>
          <p:nvPr/>
        </p:nvCxnSpPr>
        <p:spPr>
          <a:xfrm>
            <a:off x="564" y="1590191"/>
            <a:ext cx="24267306" cy="0"/>
          </a:xfrm>
          <a:prstGeom prst="line">
            <a:avLst/>
          </a:prstGeom>
          <a:ln w="57150"/>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231059" y="182011"/>
            <a:ext cx="8603217" cy="1106805"/>
          </a:xfrm>
          <a:prstGeom prst="rect">
            <a:avLst/>
          </a:prstGeom>
          <a:noFill/>
        </p:spPr>
        <p:txBody>
          <a:bodyPr wrap="square" rtlCol="0">
            <a:spAutoFit/>
          </a:bodyPr>
          <a:lstStyle/>
          <a:p>
            <a:r>
              <a:rPr lang="zh-CN" altLang="en-US" sz="6600" b="1" dirty="0">
                <a:latin typeface="黑体" panose="02010609060101010101" charset="-122"/>
                <a:ea typeface="黑体" panose="02010609060101010101" charset="-122"/>
              </a:rPr>
              <a:t>实现计划</a:t>
            </a:r>
            <a:r>
              <a:rPr lang="zh-CN" altLang="en-US" sz="4400" b="1" dirty="0">
                <a:latin typeface="黑体" panose="02010609060101010101" charset="-122"/>
                <a:ea typeface="黑体" panose="02010609060101010101" charset="-122"/>
              </a:rPr>
              <a:t>中文预训练模型选择</a:t>
            </a:r>
            <a:endParaRPr lang="zh-CN" altLang="en-US" sz="4400" b="1" dirty="0">
              <a:sym typeface="+mn-ea"/>
            </a:endParaRPr>
          </a:p>
        </p:txBody>
      </p:sp>
      <p:sp>
        <p:nvSpPr>
          <p:cNvPr id="15" name="文本框 14"/>
          <p:cNvSpPr txBox="1"/>
          <p:nvPr/>
        </p:nvSpPr>
        <p:spPr>
          <a:xfrm>
            <a:off x="15894514" y="635"/>
            <a:ext cx="2273830"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数据集分析</a:t>
            </a:r>
            <a:endParaRPr lang="zh-CN" altLang="en-US" sz="2800">
              <a:latin typeface="黑体" panose="02010609060101010101" charset="-122"/>
              <a:ea typeface="黑体" panose="02010609060101010101" charset="-122"/>
              <a:sym typeface="+mn-ea"/>
            </a:endParaRPr>
          </a:p>
        </p:txBody>
      </p:sp>
      <p:sp>
        <p:nvSpPr>
          <p:cNvPr id="16" name="文本框 15"/>
          <p:cNvSpPr txBox="1"/>
          <p:nvPr/>
        </p:nvSpPr>
        <p:spPr>
          <a:xfrm>
            <a:off x="18317845" y="-18415"/>
            <a:ext cx="3549015"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中文预训练模型选择</a:t>
            </a:r>
            <a:endParaRPr lang="zh-CN" altLang="en-US" sz="2800" dirty="0">
              <a:latin typeface="黑体" panose="02010609060101010101" charset="-122"/>
              <a:ea typeface="黑体" panose="02010609060101010101" charset="-122"/>
              <a:sym typeface="+mn-ea"/>
            </a:endParaRPr>
          </a:p>
        </p:txBody>
      </p:sp>
      <p:sp>
        <p:nvSpPr>
          <p:cNvPr id="17" name="文本框 16"/>
          <p:cNvSpPr txBox="1"/>
          <p:nvPr/>
        </p:nvSpPr>
        <p:spPr>
          <a:xfrm>
            <a:off x="22385818" y="0"/>
            <a:ext cx="1997618"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8" name="椭圆 17"/>
          <p:cNvSpPr/>
          <p:nvPr/>
        </p:nvSpPr>
        <p:spPr>
          <a:xfrm>
            <a:off x="18044485" y="105404"/>
            <a:ext cx="273672" cy="273672"/>
          </a:xfrm>
          <a:prstGeom prst="ellipse">
            <a:avLst/>
          </a:prstGeom>
          <a:solidFill>
            <a:schemeClr val="accent2"/>
          </a:solidFill>
          <a:ln>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13028891" y="1270"/>
            <a:ext cx="1730295"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20" name="椭圆 19"/>
          <p:cNvSpPr/>
          <p:nvPr/>
        </p:nvSpPr>
        <p:spPr>
          <a:xfrm>
            <a:off x="12552028"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椭圆 20"/>
          <p:cNvSpPr/>
          <p:nvPr/>
        </p:nvSpPr>
        <p:spPr>
          <a:xfrm>
            <a:off x="15434795"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文本框 1"/>
          <p:cNvSpPr txBox="1"/>
          <p:nvPr/>
        </p:nvSpPr>
        <p:spPr>
          <a:xfrm>
            <a:off x="18354988" y="474980"/>
            <a:ext cx="2047145"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特征工程</a:t>
            </a:r>
            <a:endParaRPr lang="zh-CN" altLang="en-US" sz="2800" dirty="0">
              <a:latin typeface="黑体" panose="02010609060101010101" charset="-122"/>
              <a:ea typeface="黑体" panose="02010609060101010101" charset="-122"/>
              <a:sym typeface="+mn-ea"/>
            </a:endParaRPr>
          </a:p>
        </p:txBody>
      </p:sp>
      <p:sp>
        <p:nvSpPr>
          <p:cNvPr id="5" name="椭圆 4"/>
          <p:cNvSpPr/>
          <p:nvPr/>
        </p:nvSpPr>
        <p:spPr>
          <a:xfrm>
            <a:off x="18080840" y="64070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6" name="文本框 5"/>
          <p:cNvSpPr txBox="1"/>
          <p:nvPr/>
        </p:nvSpPr>
        <p:spPr>
          <a:xfrm>
            <a:off x="18318158" y="939800"/>
            <a:ext cx="2047145"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模型结构</a:t>
            </a:r>
            <a:endParaRPr lang="zh-CN" altLang="en-US" sz="2800" dirty="0">
              <a:latin typeface="黑体" panose="02010609060101010101" charset="-122"/>
              <a:ea typeface="黑体" panose="02010609060101010101" charset="-122"/>
              <a:sym typeface="+mn-ea"/>
            </a:endParaRPr>
          </a:p>
        </p:txBody>
      </p:sp>
      <p:sp>
        <p:nvSpPr>
          <p:cNvPr id="9" name="椭圆 8"/>
          <p:cNvSpPr/>
          <p:nvPr/>
        </p:nvSpPr>
        <p:spPr>
          <a:xfrm>
            <a:off x="18044645" y="10648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椭圆 9"/>
          <p:cNvSpPr/>
          <p:nvPr/>
        </p:nvSpPr>
        <p:spPr>
          <a:xfrm>
            <a:off x="22015935" y="10603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01290" y="9773920"/>
            <a:ext cx="8982075" cy="2183765"/>
          </a:xfrm>
          <a:prstGeom prst="rect">
            <a:avLst/>
          </a:prstGeom>
          <a:noFill/>
        </p:spPr>
        <p:txBody>
          <a:bodyPr wrap="square" rtlCol="0">
            <a:spAutoFit/>
          </a:bodyPr>
          <a:lstStyle/>
          <a:p>
            <a:r>
              <a:rPr lang="zh-CN" altLang="en-US" sz="4800" b="1" dirty="0">
                <a:solidFill>
                  <a:srgbClr val="FF0000"/>
                </a:solidFill>
                <a:latin typeface="黑体" panose="02010609060101010101" charset="-122"/>
                <a:ea typeface="黑体" panose="02010609060101010101" charset="-122"/>
              </a:rPr>
              <a:t>任务重定义：</a:t>
            </a:r>
            <a:r>
              <a:rPr lang="zh-CN" altLang="en-US" sz="4400" dirty="0"/>
              <a:t>将情感分类转化为问答模型，解决语义模型缺乏情感极性的问题</a:t>
            </a:r>
            <a:endParaRPr lang="zh-CN" altLang="en-US" sz="4400" dirty="0"/>
          </a:p>
        </p:txBody>
      </p:sp>
      <p:sp>
        <p:nvSpPr>
          <p:cNvPr id="6" name="文本框 5"/>
          <p:cNvSpPr txBox="1"/>
          <p:nvPr/>
        </p:nvSpPr>
        <p:spPr>
          <a:xfrm>
            <a:off x="2350000" y="9773784"/>
            <a:ext cx="12252045" cy="2183765"/>
          </a:xfrm>
          <a:prstGeom prst="rect">
            <a:avLst/>
          </a:prstGeom>
          <a:noFill/>
        </p:spPr>
        <p:txBody>
          <a:bodyPr wrap="square" rtlCol="0">
            <a:spAutoFit/>
          </a:bodyPr>
          <a:lstStyle/>
          <a:p>
            <a:r>
              <a:rPr lang="zh-CN" altLang="en-US" sz="4800" b="1" dirty="0">
                <a:solidFill>
                  <a:srgbClr val="FF0000"/>
                </a:solidFill>
                <a:latin typeface="黑体" panose="02010609060101010101" charset="-122"/>
                <a:ea typeface="黑体" panose="02010609060101010101" charset="-122"/>
              </a:rPr>
              <a:t>数据增强：</a:t>
            </a:r>
            <a:r>
              <a:rPr lang="zh-CN" altLang="en-US" sz="4400" dirty="0"/>
              <a:t>考虑到训练集数量只有</a:t>
            </a:r>
            <a:r>
              <a:rPr lang="en-US" altLang="zh-CN" sz="4400" dirty="0"/>
              <a:t>4</a:t>
            </a:r>
            <a:r>
              <a:rPr lang="zh-CN" altLang="en-US" sz="4400" dirty="0"/>
              <a:t>万条，通过中英互译、相似词替换等</a:t>
            </a:r>
            <a:r>
              <a:rPr lang="zh-CN" altLang="en-US" sz="4400" dirty="0"/>
              <a:t>手段增强训练集，以达到提高模型鲁棒性。</a:t>
            </a:r>
            <a:endParaRPr lang="zh-CN" altLang="en-US" sz="4400" dirty="0"/>
          </a:p>
        </p:txBody>
      </p:sp>
      <p:cxnSp>
        <p:nvCxnSpPr>
          <p:cNvPr id="8" name="直接连接符 7"/>
          <p:cNvCxnSpPr/>
          <p:nvPr/>
        </p:nvCxnSpPr>
        <p:spPr>
          <a:xfrm>
            <a:off x="564" y="1590191"/>
            <a:ext cx="24267306" cy="0"/>
          </a:xfrm>
          <a:prstGeom prst="line">
            <a:avLst/>
          </a:prstGeom>
          <a:ln w="5715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31059" y="182011"/>
            <a:ext cx="7940307" cy="1106805"/>
          </a:xfrm>
          <a:prstGeom prst="rect">
            <a:avLst/>
          </a:prstGeom>
          <a:noFill/>
        </p:spPr>
        <p:txBody>
          <a:bodyPr wrap="square" rtlCol="0">
            <a:spAutoFit/>
          </a:bodyPr>
          <a:lstStyle/>
          <a:p>
            <a:r>
              <a:rPr lang="zh-CN" altLang="en-US" sz="6600" b="1" dirty="0">
                <a:latin typeface="黑体" panose="02010609060101010101" charset="-122"/>
                <a:ea typeface="黑体" panose="02010609060101010101" charset="-122"/>
              </a:rPr>
              <a:t>实现计划</a:t>
            </a:r>
            <a:r>
              <a:rPr lang="zh-CN" altLang="en-US" sz="4400" b="1" dirty="0">
                <a:latin typeface="黑体" panose="02010609060101010101" charset="-122"/>
                <a:ea typeface="黑体" panose="02010609060101010101" charset="-122"/>
              </a:rPr>
              <a:t>特征工程</a:t>
            </a:r>
            <a:endParaRPr lang="zh-CN" altLang="en-US" sz="4400" b="1" dirty="0">
              <a:sym typeface="+mn-ea"/>
            </a:endParaRPr>
          </a:p>
        </p:txBody>
      </p:sp>
      <p:sp>
        <p:nvSpPr>
          <p:cNvPr id="10" name="文本框 9"/>
          <p:cNvSpPr txBox="1"/>
          <p:nvPr/>
        </p:nvSpPr>
        <p:spPr>
          <a:xfrm>
            <a:off x="15894514" y="635"/>
            <a:ext cx="2273830"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数据集分析</a:t>
            </a:r>
            <a:endParaRPr lang="zh-CN" altLang="en-US" sz="2800">
              <a:latin typeface="黑体" panose="02010609060101010101" charset="-122"/>
              <a:ea typeface="黑体" panose="02010609060101010101" charset="-122"/>
              <a:sym typeface="+mn-ea"/>
            </a:endParaRPr>
          </a:p>
        </p:txBody>
      </p:sp>
      <p:sp>
        <p:nvSpPr>
          <p:cNvPr id="11" name="文本框 10"/>
          <p:cNvSpPr txBox="1"/>
          <p:nvPr/>
        </p:nvSpPr>
        <p:spPr>
          <a:xfrm>
            <a:off x="19153183" y="635"/>
            <a:ext cx="2047145"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特征工程</a:t>
            </a:r>
            <a:endParaRPr lang="zh-CN" altLang="en-US" sz="2800" dirty="0">
              <a:latin typeface="黑体" panose="02010609060101010101" charset="-122"/>
              <a:ea typeface="黑体" panose="02010609060101010101" charset="-122"/>
              <a:sym typeface="+mn-ea"/>
            </a:endParaRPr>
          </a:p>
        </p:txBody>
      </p:sp>
      <p:sp>
        <p:nvSpPr>
          <p:cNvPr id="12" name="文本框 11"/>
          <p:cNvSpPr txBox="1"/>
          <p:nvPr/>
        </p:nvSpPr>
        <p:spPr>
          <a:xfrm>
            <a:off x="22385818" y="0"/>
            <a:ext cx="1997618"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3" name="椭圆 12"/>
          <p:cNvSpPr/>
          <p:nvPr/>
        </p:nvSpPr>
        <p:spPr>
          <a:xfrm>
            <a:off x="18879510" y="124454"/>
            <a:ext cx="273672" cy="273672"/>
          </a:xfrm>
          <a:prstGeom prst="ellipse">
            <a:avLst/>
          </a:prstGeom>
          <a:solidFill>
            <a:schemeClr val="accent2"/>
          </a:solidFill>
          <a:ln>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p:cNvSpPr txBox="1"/>
          <p:nvPr/>
        </p:nvSpPr>
        <p:spPr>
          <a:xfrm>
            <a:off x="13028891" y="1270"/>
            <a:ext cx="1730295"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2552028"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椭圆 15"/>
          <p:cNvSpPr/>
          <p:nvPr/>
        </p:nvSpPr>
        <p:spPr>
          <a:xfrm>
            <a:off x="15434795"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椭圆 16"/>
          <p:cNvSpPr/>
          <p:nvPr/>
        </p:nvSpPr>
        <p:spPr>
          <a:xfrm>
            <a:off x="22112146" y="125724"/>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stretch>
            <a:fillRect/>
          </a:stretch>
        </p:blipFill>
        <p:spPr>
          <a:xfrm>
            <a:off x="273050" y="3751580"/>
            <a:ext cx="15633065" cy="5125720"/>
          </a:xfrm>
          <a:prstGeom prst="rect">
            <a:avLst/>
          </a:prstGeom>
        </p:spPr>
      </p:pic>
      <p:cxnSp>
        <p:nvCxnSpPr>
          <p:cNvPr id="3" name="曲线连接符 2"/>
          <p:cNvCxnSpPr>
            <a:endCxn id="5" idx="0"/>
          </p:cNvCxnSpPr>
          <p:nvPr/>
        </p:nvCxnSpPr>
        <p:spPr>
          <a:xfrm rot="5400000" flipV="1">
            <a:off x="15095855" y="4977130"/>
            <a:ext cx="5468620" cy="4124325"/>
          </a:xfrm>
          <a:prstGeom prst="curvedConnector3">
            <a:avLst>
              <a:gd name="adj1" fmla="val 609"/>
            </a:avLst>
          </a:prstGeom>
          <a:ln w="539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曲线连接符 6"/>
          <p:cNvCxnSpPr>
            <a:endCxn id="6" idx="0"/>
          </p:cNvCxnSpPr>
          <p:nvPr/>
        </p:nvCxnSpPr>
        <p:spPr>
          <a:xfrm rot="5400000">
            <a:off x="8239760" y="8534400"/>
            <a:ext cx="1476375" cy="1002665"/>
          </a:xfrm>
          <a:prstGeom prst="curvedConnector3">
            <a:avLst>
              <a:gd name="adj1" fmla="val 50021"/>
            </a:avLst>
          </a:prstGeom>
          <a:ln w="539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401290" y="9773920"/>
            <a:ext cx="8982075" cy="3076575"/>
          </a:xfrm>
          <a:prstGeom prst="rect">
            <a:avLst/>
          </a:prstGeom>
          <a:noFill/>
        </p:spPr>
        <p:txBody>
          <a:bodyPr wrap="square" rtlCol="0">
            <a:spAutoFit/>
          </a:bodyPr>
          <a:p>
            <a:r>
              <a:rPr lang="en-US" altLang="zh-CN" sz="5400" b="1" dirty="0">
                <a:solidFill>
                  <a:srgbClr val="FF0000"/>
                </a:solidFill>
                <a:sym typeface="+mn-ea"/>
              </a:rPr>
              <a:t>PRE</a:t>
            </a:r>
            <a:r>
              <a:rPr lang="zh-CN" altLang="en-US" sz="5400" b="1" dirty="0">
                <a:solidFill>
                  <a:srgbClr val="FF0000"/>
                </a:solidFill>
                <a:sym typeface="+mn-ea"/>
              </a:rPr>
              <a:t>：</a:t>
            </a:r>
            <a:r>
              <a:rPr lang="zh-CN" altLang="en-US" sz="4800" dirty="0">
                <a:sym typeface="+mn-ea"/>
              </a:rPr>
              <a:t>将传统</a:t>
            </a:r>
            <a:r>
              <a:rPr lang="en-US" altLang="zh-CN" sz="4800" dirty="0">
                <a:sym typeface="+mn-ea"/>
              </a:rPr>
              <a:t>Bert</a:t>
            </a:r>
            <a:r>
              <a:rPr lang="zh-CN" altLang="en-US" sz="4800" dirty="0">
                <a:sym typeface="+mn-ea"/>
              </a:rPr>
              <a:t>的</a:t>
            </a:r>
            <a:r>
              <a:rPr lang="en-US" altLang="zh-CN" sz="4800" dirty="0">
                <a:sym typeface="+mn-ea"/>
              </a:rPr>
              <a:t>PAE</a:t>
            </a:r>
            <a:r>
              <a:rPr lang="zh-CN" altLang="en-US" sz="4800" dirty="0">
                <a:sym typeface="+mn-ea"/>
              </a:rPr>
              <a:t>绝对位置编码替换为</a:t>
            </a:r>
            <a:r>
              <a:rPr lang="en-US" altLang="zh-CN" sz="4800" dirty="0">
                <a:sym typeface="+mn-ea"/>
              </a:rPr>
              <a:t>PRE</a:t>
            </a:r>
            <a:r>
              <a:rPr lang="zh-CN" altLang="en-US" sz="4800" dirty="0">
                <a:sym typeface="+mn-ea"/>
              </a:rPr>
              <a:t>相对位置编码，增强句编码对</a:t>
            </a:r>
            <a:r>
              <a:rPr lang="zh-CN" altLang="en-US" sz="4800" dirty="0">
                <a:sym typeface="+mn-ea"/>
              </a:rPr>
              <a:t>不同角色</a:t>
            </a:r>
            <a:r>
              <a:rPr lang="zh-CN" altLang="en-US" sz="4800" dirty="0">
                <a:sym typeface="+mn-ea"/>
              </a:rPr>
              <a:t>的方向性，</a:t>
            </a:r>
            <a:endParaRPr lang="zh-CN" altLang="en-US" sz="4800" dirty="0">
              <a:sym typeface="+mn-ea"/>
            </a:endParaRPr>
          </a:p>
          <a:p>
            <a:r>
              <a:rPr lang="zh-CN" altLang="en-US" sz="4400" dirty="0"/>
              <a:t>辅助模型掌握方面</a:t>
            </a:r>
            <a:r>
              <a:rPr lang="zh-CN" altLang="en-US" sz="4400" dirty="0"/>
              <a:t>信息。</a:t>
            </a:r>
            <a:endParaRPr lang="zh-CN" altLang="en-US" sz="4400" dirty="0"/>
          </a:p>
        </p:txBody>
      </p:sp>
      <p:sp>
        <p:nvSpPr>
          <p:cNvPr id="6" name="文本框 5"/>
          <p:cNvSpPr txBox="1"/>
          <p:nvPr/>
        </p:nvSpPr>
        <p:spPr>
          <a:xfrm>
            <a:off x="2350000" y="9773784"/>
            <a:ext cx="12252045" cy="2399665"/>
          </a:xfrm>
          <a:prstGeom prst="rect">
            <a:avLst/>
          </a:prstGeom>
          <a:noFill/>
        </p:spPr>
        <p:txBody>
          <a:bodyPr wrap="square" rtlCol="0">
            <a:spAutoFit/>
          </a:bodyPr>
          <a:p>
            <a:r>
              <a:rPr lang="en-US" altLang="zh-CN" sz="5400" b="1" dirty="0">
                <a:solidFill>
                  <a:srgbClr val="FF0000"/>
                </a:solidFill>
                <a:sym typeface="+mn-ea"/>
              </a:rPr>
              <a:t>MultiSteps-Finetune：</a:t>
            </a:r>
            <a:r>
              <a:rPr lang="zh-CN" altLang="en-US" sz="4800">
                <a:sym typeface="+mn-ea"/>
              </a:rPr>
              <a:t>通过</a:t>
            </a:r>
            <a:r>
              <a:rPr lang="en-US" altLang="zh-CN" sz="4800" dirty="0">
                <a:sym typeface="+mn-ea"/>
              </a:rPr>
              <a:t>mask</a:t>
            </a:r>
            <a:r>
              <a:rPr lang="zh-CN" altLang="en-US" sz="4800" dirty="0">
                <a:sym typeface="+mn-ea"/>
              </a:rPr>
              <a:t>掉情感词与背景文本的方法增强模型对当前语句和背景文本的区分</a:t>
            </a:r>
            <a:r>
              <a:rPr lang="zh-CN" altLang="en-US" sz="4800" dirty="0">
                <a:sym typeface="+mn-ea"/>
              </a:rPr>
              <a:t>能力</a:t>
            </a:r>
            <a:endParaRPr lang="zh-CN" altLang="en-US" sz="4400" dirty="0"/>
          </a:p>
        </p:txBody>
      </p:sp>
      <p:cxnSp>
        <p:nvCxnSpPr>
          <p:cNvPr id="8" name="直接连接符 7"/>
          <p:cNvCxnSpPr/>
          <p:nvPr/>
        </p:nvCxnSpPr>
        <p:spPr>
          <a:xfrm>
            <a:off x="564" y="1590191"/>
            <a:ext cx="24267306" cy="0"/>
          </a:xfrm>
          <a:prstGeom prst="line">
            <a:avLst/>
          </a:prstGeom>
          <a:ln w="5715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231059" y="182011"/>
            <a:ext cx="7940307" cy="1106805"/>
          </a:xfrm>
          <a:prstGeom prst="rect">
            <a:avLst/>
          </a:prstGeom>
          <a:noFill/>
        </p:spPr>
        <p:txBody>
          <a:bodyPr wrap="square" rtlCol="0">
            <a:spAutoFit/>
          </a:bodyPr>
          <a:p>
            <a:r>
              <a:rPr lang="zh-CN" altLang="en-US" sz="6600" b="1" dirty="0">
                <a:latin typeface="黑体" panose="02010609060101010101" charset="-122"/>
                <a:ea typeface="黑体" panose="02010609060101010101" charset="-122"/>
              </a:rPr>
              <a:t>实现计划</a:t>
            </a:r>
            <a:r>
              <a:rPr lang="zh-CN" altLang="en-US" sz="4400" b="1" dirty="0">
                <a:latin typeface="黑体" panose="02010609060101010101" charset="-122"/>
                <a:ea typeface="黑体" panose="02010609060101010101" charset="-122"/>
              </a:rPr>
              <a:t>特征工程</a:t>
            </a:r>
            <a:endParaRPr lang="zh-CN" altLang="en-US" sz="4400" b="1" dirty="0">
              <a:sym typeface="+mn-ea"/>
            </a:endParaRPr>
          </a:p>
        </p:txBody>
      </p:sp>
      <p:sp>
        <p:nvSpPr>
          <p:cNvPr id="10" name="文本框 9"/>
          <p:cNvSpPr txBox="1"/>
          <p:nvPr/>
        </p:nvSpPr>
        <p:spPr>
          <a:xfrm>
            <a:off x="15894514" y="635"/>
            <a:ext cx="227383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数据集分析</a:t>
            </a:r>
            <a:endParaRPr lang="zh-CN" altLang="en-US" sz="2800">
              <a:latin typeface="黑体" panose="02010609060101010101" charset="-122"/>
              <a:ea typeface="黑体" panose="02010609060101010101" charset="-122"/>
              <a:sym typeface="+mn-ea"/>
            </a:endParaRPr>
          </a:p>
        </p:txBody>
      </p:sp>
      <p:sp>
        <p:nvSpPr>
          <p:cNvPr id="11" name="文本框 10"/>
          <p:cNvSpPr txBox="1"/>
          <p:nvPr/>
        </p:nvSpPr>
        <p:spPr>
          <a:xfrm>
            <a:off x="19153183" y="635"/>
            <a:ext cx="2047145" cy="521970"/>
          </a:xfrm>
          <a:prstGeom prst="rect">
            <a:avLst/>
          </a:prstGeom>
          <a:noFill/>
        </p:spPr>
        <p:txBody>
          <a:bodyPr wrap="square" rtlCol="0">
            <a:spAutoFit/>
          </a:bodyPr>
          <a:p>
            <a:pPr>
              <a:buClrTx/>
              <a:buSzTx/>
              <a:buFontTx/>
            </a:pPr>
            <a:r>
              <a:rPr lang="zh-CN" altLang="en-US" sz="2800" dirty="0">
                <a:latin typeface="黑体" panose="02010609060101010101" charset="-122"/>
                <a:ea typeface="黑体" panose="02010609060101010101" charset="-122"/>
                <a:sym typeface="+mn-ea"/>
              </a:rPr>
              <a:t>特征工程</a:t>
            </a:r>
            <a:endParaRPr lang="zh-CN" altLang="en-US" sz="2800" dirty="0">
              <a:latin typeface="黑体" panose="02010609060101010101" charset="-122"/>
              <a:ea typeface="黑体" panose="02010609060101010101" charset="-122"/>
              <a:sym typeface="+mn-ea"/>
            </a:endParaRPr>
          </a:p>
        </p:txBody>
      </p:sp>
      <p:sp>
        <p:nvSpPr>
          <p:cNvPr id="12" name="文本框 11"/>
          <p:cNvSpPr txBox="1"/>
          <p:nvPr/>
        </p:nvSpPr>
        <p:spPr>
          <a:xfrm>
            <a:off x="22385818" y="0"/>
            <a:ext cx="1997618"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3" name="椭圆 12"/>
          <p:cNvSpPr/>
          <p:nvPr/>
        </p:nvSpPr>
        <p:spPr>
          <a:xfrm>
            <a:off x="18879510" y="124454"/>
            <a:ext cx="273672" cy="273672"/>
          </a:xfrm>
          <a:prstGeom prst="ellipse">
            <a:avLst/>
          </a:prstGeom>
          <a:solidFill>
            <a:schemeClr val="accent2"/>
          </a:solidFill>
          <a:ln>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4" name="文本框 13"/>
          <p:cNvSpPr txBox="1"/>
          <p:nvPr/>
        </p:nvSpPr>
        <p:spPr>
          <a:xfrm>
            <a:off x="13028891" y="1270"/>
            <a:ext cx="173029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2552028"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椭圆 15"/>
          <p:cNvSpPr/>
          <p:nvPr/>
        </p:nvSpPr>
        <p:spPr>
          <a:xfrm>
            <a:off x="15434795"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7" name="椭圆 16"/>
          <p:cNvSpPr/>
          <p:nvPr/>
        </p:nvSpPr>
        <p:spPr>
          <a:xfrm>
            <a:off x="22112146" y="125724"/>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0" y="3142615"/>
            <a:ext cx="16588740" cy="4011930"/>
          </a:xfrm>
          <a:prstGeom prst="rect">
            <a:avLst/>
          </a:prstGeom>
        </p:spPr>
      </p:pic>
      <p:cxnSp>
        <p:nvCxnSpPr>
          <p:cNvPr id="3" name="曲线连接符 2"/>
          <p:cNvCxnSpPr>
            <a:endCxn id="5" idx="0"/>
          </p:cNvCxnSpPr>
          <p:nvPr/>
        </p:nvCxnSpPr>
        <p:spPr>
          <a:xfrm rot="5400000" flipV="1">
            <a:off x="14601190" y="4482465"/>
            <a:ext cx="6091555" cy="4491355"/>
          </a:xfrm>
          <a:prstGeom prst="curvedConnector3">
            <a:avLst>
              <a:gd name="adj1" fmla="val -31"/>
            </a:avLst>
          </a:prstGeom>
          <a:ln w="539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曲线连接符 6"/>
          <p:cNvCxnSpPr>
            <a:endCxn id="6" idx="0"/>
          </p:cNvCxnSpPr>
          <p:nvPr/>
        </p:nvCxnSpPr>
        <p:spPr>
          <a:xfrm rot="5400000">
            <a:off x="7668895" y="7962265"/>
            <a:ext cx="2619375" cy="1003935"/>
          </a:xfrm>
          <a:prstGeom prst="curvedConnector3">
            <a:avLst>
              <a:gd name="adj1" fmla="val 50012"/>
            </a:avLst>
          </a:prstGeom>
          <a:ln w="539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Picture"/>
          <p:cNvPicPr>
            <a:picLocks noChangeAspect="1"/>
          </p:cNvPicPr>
          <p:nvPr/>
        </p:nvPicPr>
        <p:blipFill>
          <a:blip r:embed="rId1" cstate="print">
            <a:alphaModFix amt="100000"/>
          </a:blip>
          <a:stretch>
            <a:fillRect/>
          </a:stretch>
        </p:blipFill>
        <p:spPr>
          <a:xfrm>
            <a:off x="-90621" y="71"/>
            <a:ext cx="9298926" cy="13931335"/>
          </a:xfrm>
          <a:prstGeom prst="rect">
            <a:avLst/>
          </a:prstGeom>
        </p:spPr>
      </p:pic>
      <p:pic>
        <p:nvPicPr>
          <p:cNvPr id="462" name="Picture" descr="Picture"/>
          <p:cNvPicPr>
            <a:picLocks noChangeAspect="1"/>
          </p:cNvPicPr>
          <p:nvPr/>
        </p:nvPicPr>
        <p:blipFill>
          <a:blip r:embed="rId2" cstate="print">
            <a:alphaModFix amt="100000"/>
          </a:blip>
          <a:stretch>
            <a:fillRect/>
          </a:stretch>
        </p:blipFill>
        <p:spPr>
          <a:xfrm rot="5400000">
            <a:off x="2700567" y="4203071"/>
            <a:ext cx="4344047" cy="3761175"/>
          </a:xfrm>
          <a:prstGeom prst="rect">
            <a:avLst/>
          </a:prstGeom>
        </p:spPr>
      </p:pic>
      <p:pic>
        <p:nvPicPr>
          <p:cNvPr id="935" name="Picture" descr="Picture"/>
          <p:cNvPicPr>
            <a:picLocks noChangeAspect="1"/>
          </p:cNvPicPr>
          <p:nvPr/>
        </p:nvPicPr>
        <p:blipFill>
          <a:blip r:embed="rId3" cstate="print">
            <a:alphaModFix amt="100000"/>
          </a:blip>
          <a:stretch>
            <a:fillRect/>
          </a:stretch>
        </p:blipFill>
        <p:spPr>
          <a:xfrm>
            <a:off x="2665008" y="3537652"/>
            <a:ext cx="4415158" cy="5097915"/>
          </a:xfrm>
          <a:prstGeom prst="rect">
            <a:avLst/>
          </a:prstGeom>
        </p:spPr>
      </p:pic>
      <p:pic>
        <p:nvPicPr>
          <p:cNvPr id="1402" name="Picture" descr="Picture"/>
          <p:cNvPicPr>
            <a:picLocks noChangeAspect="1"/>
          </p:cNvPicPr>
          <p:nvPr/>
        </p:nvPicPr>
        <p:blipFill>
          <a:blip r:embed="rId4" cstate="print">
            <a:alphaModFix amt="100000"/>
          </a:blip>
          <a:stretch>
            <a:fillRect/>
          </a:stretch>
        </p:blipFill>
        <p:spPr>
          <a:xfrm>
            <a:off x="11198860" y="2245995"/>
            <a:ext cx="1087755" cy="1087755"/>
          </a:xfrm>
          <a:prstGeom prst="rect">
            <a:avLst/>
          </a:prstGeom>
        </p:spPr>
      </p:pic>
      <p:pic>
        <p:nvPicPr>
          <p:cNvPr id="1871" name="Picture" descr="Picture"/>
          <p:cNvPicPr>
            <a:picLocks noChangeAspect="1"/>
          </p:cNvPicPr>
          <p:nvPr/>
        </p:nvPicPr>
        <p:blipFill>
          <a:blip r:embed="rId4" cstate="print"/>
          <a:stretch>
            <a:fillRect/>
          </a:stretch>
        </p:blipFill>
        <p:spPr>
          <a:xfrm>
            <a:off x="11146790" y="5099685"/>
            <a:ext cx="1149350" cy="1149350"/>
          </a:xfrm>
          <a:prstGeom prst="rect">
            <a:avLst/>
          </a:prstGeom>
        </p:spPr>
      </p:pic>
      <p:pic>
        <p:nvPicPr>
          <p:cNvPr id="2340" name="Picture" descr="Picture"/>
          <p:cNvPicPr>
            <a:picLocks noChangeAspect="1"/>
          </p:cNvPicPr>
          <p:nvPr/>
        </p:nvPicPr>
        <p:blipFill>
          <a:blip r:embed="rId4" cstate="print"/>
          <a:stretch>
            <a:fillRect/>
          </a:stretch>
        </p:blipFill>
        <p:spPr>
          <a:xfrm>
            <a:off x="11160760" y="7805420"/>
            <a:ext cx="1125855" cy="1125855"/>
          </a:xfrm>
          <a:prstGeom prst="rect">
            <a:avLst/>
          </a:prstGeom>
        </p:spPr>
      </p:pic>
      <p:pic>
        <p:nvPicPr>
          <p:cNvPr id="2809" name="Picture" descr="Picture"/>
          <p:cNvPicPr>
            <a:picLocks noChangeAspect="1"/>
          </p:cNvPicPr>
          <p:nvPr/>
        </p:nvPicPr>
        <p:blipFill>
          <a:blip r:embed="rId4" cstate="print"/>
          <a:stretch>
            <a:fillRect/>
          </a:stretch>
        </p:blipFill>
        <p:spPr>
          <a:xfrm>
            <a:off x="11144885" y="10658475"/>
            <a:ext cx="1157605" cy="1157605"/>
          </a:xfrm>
          <a:prstGeom prst="rect">
            <a:avLst/>
          </a:prstGeom>
        </p:spPr>
      </p:pic>
      <p:sp>
        <p:nvSpPr>
          <p:cNvPr id="3" name="文本框 2"/>
          <p:cNvSpPr txBox="1"/>
          <p:nvPr/>
        </p:nvSpPr>
        <p:spPr>
          <a:xfrm>
            <a:off x="4220210" y="4686935"/>
            <a:ext cx="1304925" cy="2799715"/>
          </a:xfrm>
          <a:prstGeom prst="rect">
            <a:avLst/>
          </a:prstGeom>
          <a:noFill/>
        </p:spPr>
        <p:txBody>
          <a:bodyPr wrap="none" rtlCol="0">
            <a:spAutoFit/>
          </a:bodyPr>
          <a:p>
            <a:r>
              <a:rPr lang="zh-CN" altLang="en-US" sz="8800" b="1"/>
              <a:t>目</a:t>
            </a:r>
            <a:endParaRPr lang="zh-CN" altLang="en-US" sz="8800" b="1"/>
          </a:p>
          <a:p>
            <a:r>
              <a:rPr lang="zh-CN" altLang="en-US" sz="8800" b="1"/>
              <a:t>录</a:t>
            </a:r>
            <a:endParaRPr lang="zh-CN" altLang="en-US" sz="8800" b="1"/>
          </a:p>
        </p:txBody>
      </p:sp>
      <p:sp>
        <p:nvSpPr>
          <p:cNvPr id="4" name="文本框 3"/>
          <p:cNvSpPr txBox="1"/>
          <p:nvPr/>
        </p:nvSpPr>
        <p:spPr>
          <a:xfrm>
            <a:off x="13091160" y="2319020"/>
            <a:ext cx="4383405" cy="1014730"/>
          </a:xfrm>
          <a:prstGeom prst="rect">
            <a:avLst/>
          </a:prstGeom>
          <a:noFill/>
        </p:spPr>
        <p:txBody>
          <a:bodyPr wrap="square" rtlCol="0">
            <a:spAutoFit/>
          </a:bodyPr>
          <a:p>
            <a:r>
              <a:rPr lang="zh-CN" altLang="en-US" sz="6000">
                <a:latin typeface="黑体" panose="02010609060101010101" charset="-122"/>
                <a:ea typeface="黑体" panose="02010609060101010101" charset="-122"/>
              </a:rPr>
              <a:t>任务背景</a:t>
            </a:r>
            <a:endParaRPr lang="zh-CN" altLang="en-US" sz="6000">
              <a:latin typeface="黑体" panose="02010609060101010101" charset="-122"/>
              <a:ea typeface="黑体" panose="02010609060101010101" charset="-122"/>
            </a:endParaRPr>
          </a:p>
        </p:txBody>
      </p:sp>
      <p:sp>
        <p:nvSpPr>
          <p:cNvPr id="5" name="文本框 4"/>
          <p:cNvSpPr txBox="1"/>
          <p:nvPr/>
        </p:nvSpPr>
        <p:spPr>
          <a:xfrm>
            <a:off x="13091160" y="5163185"/>
            <a:ext cx="455358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数据集</a:t>
            </a:r>
            <a:r>
              <a:rPr lang="zh-CN" altLang="en-US" sz="6000">
                <a:latin typeface="黑体" panose="02010609060101010101" charset="-122"/>
                <a:ea typeface="黑体" panose="02010609060101010101" charset="-122"/>
                <a:sym typeface="+mn-ea"/>
              </a:rPr>
              <a:t>分析</a:t>
            </a:r>
            <a:endParaRPr lang="zh-CN" altLang="en-US" sz="6000">
              <a:latin typeface="黑体" panose="02010609060101010101" charset="-122"/>
              <a:ea typeface="黑体" panose="02010609060101010101" charset="-122"/>
              <a:sym typeface="+mn-ea"/>
            </a:endParaRPr>
          </a:p>
        </p:txBody>
      </p:sp>
      <p:sp>
        <p:nvSpPr>
          <p:cNvPr id="6" name="文本框 5"/>
          <p:cNvSpPr txBox="1"/>
          <p:nvPr/>
        </p:nvSpPr>
        <p:spPr>
          <a:xfrm>
            <a:off x="13091160" y="7734300"/>
            <a:ext cx="354901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实</a:t>
            </a:r>
            <a:r>
              <a:rPr lang="zh-CN" altLang="en-US" sz="6000">
                <a:latin typeface="黑体" panose="02010609060101010101" charset="-122"/>
                <a:ea typeface="黑体" panose="02010609060101010101" charset="-122"/>
                <a:sym typeface="+mn-ea"/>
              </a:rPr>
              <a:t>现</a:t>
            </a:r>
            <a:r>
              <a:rPr lang="zh-CN" altLang="en-US" sz="6000">
                <a:latin typeface="黑体" panose="02010609060101010101" charset="-122"/>
                <a:ea typeface="黑体" panose="02010609060101010101" charset="-122"/>
                <a:sym typeface="+mn-ea"/>
              </a:rPr>
              <a:t>计划</a:t>
            </a:r>
            <a:endParaRPr lang="zh-CN" altLang="en-US" sz="6000">
              <a:latin typeface="黑体" panose="02010609060101010101" charset="-122"/>
              <a:ea typeface="黑体" panose="02010609060101010101" charset="-122"/>
              <a:sym typeface="+mn-ea"/>
            </a:endParaRPr>
          </a:p>
        </p:txBody>
      </p:sp>
      <p:sp>
        <p:nvSpPr>
          <p:cNvPr id="7" name="文本框 6"/>
          <p:cNvSpPr txBox="1"/>
          <p:nvPr/>
        </p:nvSpPr>
        <p:spPr>
          <a:xfrm>
            <a:off x="13091160" y="10730230"/>
            <a:ext cx="4052570" cy="1014730"/>
          </a:xfrm>
          <a:prstGeom prst="rect">
            <a:avLst/>
          </a:prstGeom>
          <a:noFill/>
        </p:spPr>
        <p:txBody>
          <a:bodyPr wrap="square" rtlCol="0">
            <a:spAutoFit/>
          </a:bodyPr>
          <a:p>
            <a:pPr lvl="0" algn="l">
              <a:buClrTx/>
              <a:buSzTx/>
              <a:buFontTx/>
            </a:pPr>
            <a:r>
              <a:rPr lang="zh-CN" altLang="en-US" sz="6000" b="1">
                <a:latin typeface="黑体" panose="02010609060101010101" charset="-122"/>
                <a:ea typeface="黑体" panose="02010609060101010101" charset="-122"/>
                <a:sym typeface="+mn-ea"/>
              </a:rPr>
              <a:t>详细</a:t>
            </a:r>
            <a:r>
              <a:rPr lang="zh-CN" altLang="en-US" sz="6000" b="1">
                <a:latin typeface="黑体" panose="02010609060101010101" charset="-122"/>
                <a:ea typeface="黑体" panose="02010609060101010101" charset="-122"/>
                <a:sym typeface="+mn-ea"/>
              </a:rPr>
              <a:t>分工</a:t>
            </a:r>
            <a:endParaRPr lang="zh-CN" altLang="en-US" sz="6000" b="1">
              <a:latin typeface="黑体" panose="02010609060101010101" charset="-122"/>
              <a:ea typeface="黑体" panose="02010609060101010101" charset="-122"/>
              <a:sym typeface="+mn-ea"/>
            </a:endParaRPr>
          </a:p>
        </p:txBody>
      </p:sp>
      <p:cxnSp>
        <p:nvCxnSpPr>
          <p:cNvPr id="8" name="直接连接符 7"/>
          <p:cNvCxnSpPr>
            <a:stCxn id="1402" idx="0"/>
          </p:cNvCxnSpPr>
          <p:nvPr/>
        </p:nvCxnSpPr>
        <p:spPr>
          <a:xfrm flipH="1">
            <a:off x="11723370" y="2245995"/>
            <a:ext cx="19685" cy="8702040"/>
          </a:xfrm>
          <a:prstGeom prst="line">
            <a:avLst/>
          </a:prstGeom>
          <a:ln w="57150">
            <a:solidFill>
              <a:srgbClr val="BF1A25"/>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894685" y="635"/>
            <a:ext cx="227393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数据集</a:t>
            </a:r>
            <a:r>
              <a:rPr lang="zh-CN" altLang="en-US" sz="2800">
                <a:latin typeface="黑体" panose="02010609060101010101" charset="-122"/>
                <a:ea typeface="黑体" panose="02010609060101010101" charset="-122"/>
                <a:sym typeface="+mn-ea"/>
              </a:rPr>
              <a:t>分析</a:t>
            </a:r>
            <a:endParaRPr lang="zh-CN" altLang="en-US" sz="2800">
              <a:latin typeface="黑体" panose="02010609060101010101" charset="-122"/>
              <a:ea typeface="黑体" panose="02010609060101010101" charset="-122"/>
              <a:sym typeface="+mn-ea"/>
            </a:endParaRPr>
          </a:p>
        </p:txBody>
      </p:sp>
      <p:sp>
        <p:nvSpPr>
          <p:cNvPr id="6" name="文本框 5"/>
          <p:cNvSpPr txBox="1"/>
          <p:nvPr/>
        </p:nvSpPr>
        <p:spPr>
          <a:xfrm>
            <a:off x="19153505" y="635"/>
            <a:ext cx="204724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实现</a:t>
            </a:r>
            <a:r>
              <a:rPr lang="zh-CN" altLang="en-US" sz="2800">
                <a:latin typeface="黑体" panose="02010609060101010101" charset="-122"/>
                <a:ea typeface="黑体" panose="02010609060101010101" charset="-122"/>
                <a:sym typeface="+mn-ea"/>
              </a:rPr>
              <a:t>计划</a:t>
            </a:r>
            <a:endParaRPr lang="zh-CN" altLang="en-US" sz="2800">
              <a:latin typeface="黑体" panose="02010609060101010101" charset="-122"/>
              <a:ea typeface="黑体" panose="02010609060101010101" charset="-122"/>
              <a:sym typeface="+mn-ea"/>
            </a:endParaRPr>
          </a:p>
        </p:txBody>
      </p:sp>
      <p:sp>
        <p:nvSpPr>
          <p:cNvPr id="7" name="文本框 6"/>
          <p:cNvSpPr txBox="1"/>
          <p:nvPr/>
        </p:nvSpPr>
        <p:spPr>
          <a:xfrm>
            <a:off x="22386290" y="0"/>
            <a:ext cx="199771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0" name="椭圆 9"/>
          <p:cNvSpPr/>
          <p:nvPr/>
        </p:nvSpPr>
        <p:spPr>
          <a:xfrm>
            <a:off x="1887982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12" name="直接连接符 11"/>
          <p:cNvCxnSpPr/>
          <p:nvPr/>
        </p:nvCxnSpPr>
        <p:spPr>
          <a:xfrm>
            <a:off x="0" y="1501775"/>
            <a:ext cx="24268430" cy="0"/>
          </a:xfrm>
          <a:prstGeom prst="line">
            <a:avLst/>
          </a:prstGeom>
          <a:ln w="57150"/>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3028930" y="1270"/>
            <a:ext cx="173037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2552045" y="12509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 name="文本框 2"/>
          <p:cNvSpPr txBox="1"/>
          <p:nvPr/>
        </p:nvSpPr>
        <p:spPr>
          <a:xfrm>
            <a:off x="586105" y="7071995"/>
            <a:ext cx="8752840" cy="829945"/>
          </a:xfrm>
          <a:prstGeom prst="rect">
            <a:avLst/>
          </a:prstGeom>
          <a:noFill/>
        </p:spPr>
        <p:txBody>
          <a:bodyPr wrap="none" rtlCol="0" anchor="t">
            <a:spAutoFit/>
          </a:bodyPr>
          <a:p>
            <a:r>
              <a:rPr lang="zh-CN" altLang="en-US" sz="4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管理组织：信息互通，代码</a:t>
            </a:r>
            <a:r>
              <a:rPr lang="zh-CN" altLang="en-US" sz="4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共享</a:t>
            </a:r>
            <a:endParaRPr lang="zh-CN" altLang="en-US" sz="4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sp>
        <p:nvSpPr>
          <p:cNvPr id="4" name="文本框 3"/>
          <p:cNvSpPr txBox="1"/>
          <p:nvPr/>
        </p:nvSpPr>
        <p:spPr>
          <a:xfrm>
            <a:off x="586105" y="2480310"/>
            <a:ext cx="5692140" cy="829945"/>
          </a:xfrm>
          <a:prstGeom prst="rect">
            <a:avLst/>
          </a:prstGeom>
          <a:noFill/>
        </p:spPr>
        <p:txBody>
          <a:bodyPr wrap="none" rtlCol="0" anchor="t">
            <a:spAutoFit/>
          </a:bodyPr>
          <a:p>
            <a:r>
              <a:rPr lang="zh-CN" altLang="en-US" sz="4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分工安排：高效有序</a:t>
            </a:r>
            <a:endParaRPr lang="zh-CN" altLang="en-US" sz="4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sp>
        <p:nvSpPr>
          <p:cNvPr id="20" name="文本框 19"/>
          <p:cNvSpPr txBox="1"/>
          <p:nvPr/>
        </p:nvSpPr>
        <p:spPr>
          <a:xfrm>
            <a:off x="230505" y="270510"/>
            <a:ext cx="7940675" cy="1106805"/>
          </a:xfrm>
          <a:prstGeom prst="rect">
            <a:avLst/>
          </a:prstGeom>
          <a:noFill/>
        </p:spPr>
        <p:txBody>
          <a:bodyPr wrap="square" rtlCol="0">
            <a:spAutoFit/>
          </a:bodyPr>
          <a:p>
            <a:r>
              <a:rPr lang="zh-CN" altLang="en-US" sz="6600" b="1">
                <a:latin typeface="黑体" panose="02010609060101010101" charset="-122"/>
                <a:ea typeface="黑体" panose="02010609060101010101" charset="-122"/>
              </a:rPr>
              <a:t>详细分工</a:t>
            </a:r>
            <a:r>
              <a:rPr lang="zh-CN" altLang="en-US" sz="4400" b="1">
                <a:sym typeface="+mn-ea"/>
              </a:rPr>
              <a:t>分工与后期</a:t>
            </a:r>
            <a:r>
              <a:rPr lang="zh-CN" altLang="en-US" sz="4400" b="1">
                <a:sym typeface="+mn-ea"/>
              </a:rPr>
              <a:t>规划</a:t>
            </a:r>
            <a:endParaRPr lang="zh-CN" altLang="en-US" sz="4400" b="1">
              <a:sym typeface="+mn-ea"/>
            </a:endParaRPr>
          </a:p>
        </p:txBody>
      </p:sp>
      <p:sp>
        <p:nvSpPr>
          <p:cNvPr id="8" name="椭圆 7"/>
          <p:cNvSpPr/>
          <p:nvPr/>
        </p:nvSpPr>
        <p:spPr>
          <a:xfrm>
            <a:off x="15434945" y="12509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椭圆 15"/>
          <p:cNvSpPr/>
          <p:nvPr/>
        </p:nvSpPr>
        <p:spPr>
          <a:xfrm>
            <a:off x="22112605" y="125730"/>
            <a:ext cx="273685" cy="2736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1"/>
          <a:stretch>
            <a:fillRect/>
          </a:stretch>
        </p:blipFill>
        <p:spPr>
          <a:xfrm>
            <a:off x="9972040" y="1626235"/>
            <a:ext cx="13442950" cy="7814310"/>
          </a:xfrm>
          <a:prstGeom prst="rect">
            <a:avLst/>
          </a:prstGeom>
        </p:spPr>
      </p:pic>
      <p:sp>
        <p:nvSpPr>
          <p:cNvPr id="18" name="文本框 17"/>
          <p:cNvSpPr txBox="1"/>
          <p:nvPr/>
        </p:nvSpPr>
        <p:spPr>
          <a:xfrm>
            <a:off x="784860" y="3682365"/>
            <a:ext cx="7901940" cy="1938020"/>
          </a:xfrm>
          <a:prstGeom prst="rect">
            <a:avLst/>
          </a:prstGeom>
          <a:noFill/>
        </p:spPr>
        <p:txBody>
          <a:bodyPr wrap="none" rtlCol="0">
            <a:spAutoFit/>
          </a:bodyPr>
          <a:p>
            <a:pPr marL="571500" indent="-571500" algn="l">
              <a:lnSpc>
                <a:spcPct val="100000"/>
              </a:lnSpc>
              <a:buFont typeface="Wingdings" panose="05000000000000000000" charset="0"/>
              <a:buChar char="l"/>
            </a:pPr>
            <a:r>
              <a:rPr lang="zh-CN" altLang="en-US" sz="4000" b="1">
                <a:latin typeface="黑体" panose="02010609060101010101" charset="-122"/>
                <a:ea typeface="黑体" panose="02010609060101010101" charset="-122"/>
                <a:sym typeface="+mn-ea"/>
              </a:rPr>
              <a:t>合并框表示并行，箭头表示串行</a:t>
            </a:r>
            <a:endParaRPr lang="zh-CN" altLang="en-US" sz="4000" b="1">
              <a:latin typeface="黑体" panose="02010609060101010101" charset="-122"/>
              <a:ea typeface="黑体" panose="02010609060101010101" charset="-122"/>
              <a:sym typeface="+mn-ea"/>
            </a:endParaRPr>
          </a:p>
          <a:p>
            <a:pPr indent="0" algn="l">
              <a:lnSpc>
                <a:spcPct val="100000"/>
              </a:lnSpc>
              <a:buFont typeface="Wingdings" panose="05000000000000000000" charset="0"/>
              <a:buNone/>
            </a:pPr>
            <a:endParaRPr lang="zh-CN" altLang="en-US" sz="4000" b="1">
              <a:latin typeface="黑体" panose="02010609060101010101" charset="-122"/>
              <a:ea typeface="黑体" panose="02010609060101010101" charset="-122"/>
              <a:sym typeface="+mn-ea"/>
            </a:endParaRPr>
          </a:p>
          <a:p>
            <a:pPr marL="571500" indent="-571500" algn="l">
              <a:lnSpc>
                <a:spcPct val="100000"/>
              </a:lnSpc>
              <a:buFont typeface="Wingdings" panose="05000000000000000000" charset="0"/>
              <a:buChar char="l"/>
            </a:pPr>
            <a:r>
              <a:rPr lang="zh-CN" altLang="en-US" sz="4000" b="1">
                <a:latin typeface="黑体" panose="02010609060101010101" charset="-122"/>
                <a:ea typeface="黑体" panose="02010609060101010101" charset="-122"/>
                <a:sym typeface="+mn-ea"/>
              </a:rPr>
              <a:t>以并行安排为主，串行安排为辅</a:t>
            </a:r>
            <a:endParaRPr lang="zh-CN" altLang="en-US" sz="3600">
              <a:latin typeface="等线" panose="02010600030101010101" charset="-122"/>
              <a:ea typeface="等线" panose="02010600030101010101" charset="-122"/>
              <a:cs typeface="等线" panose="02010600030101010101" charset="-122"/>
              <a:sym typeface="+mn-ea"/>
            </a:endParaRPr>
          </a:p>
        </p:txBody>
      </p:sp>
      <p:sp>
        <p:nvSpPr>
          <p:cNvPr id="9" name="文本框 8"/>
          <p:cNvSpPr txBox="1"/>
          <p:nvPr/>
        </p:nvSpPr>
        <p:spPr>
          <a:xfrm>
            <a:off x="784860" y="8512175"/>
            <a:ext cx="9187180" cy="1938020"/>
          </a:xfrm>
          <a:prstGeom prst="rect">
            <a:avLst/>
          </a:prstGeom>
          <a:noFill/>
        </p:spPr>
        <p:txBody>
          <a:bodyPr wrap="none" rtlCol="0">
            <a:spAutoFit/>
          </a:bodyPr>
          <a:p>
            <a:pPr marL="571500" indent="-571500" algn="l">
              <a:lnSpc>
                <a:spcPct val="100000"/>
              </a:lnSpc>
              <a:buFont typeface="Wingdings" panose="05000000000000000000" charset="0"/>
              <a:buChar char="l"/>
            </a:pPr>
            <a:r>
              <a:rPr lang="zh-CN" altLang="en-US" sz="4000" b="1">
                <a:latin typeface="黑体" panose="02010609060101010101" charset="-122"/>
                <a:ea typeface="黑体" panose="02010609060101010101" charset="-122"/>
                <a:sym typeface="+mn-ea"/>
              </a:rPr>
              <a:t>搭建共享的</a:t>
            </a:r>
            <a:r>
              <a:rPr lang="en-US" altLang="zh-CN" sz="4000" b="1">
                <a:latin typeface="黑体" panose="02010609060101010101" charset="-122"/>
                <a:ea typeface="黑体" panose="02010609060101010101" charset="-122"/>
                <a:sym typeface="+mn-ea"/>
              </a:rPr>
              <a:t>Jupyter</a:t>
            </a:r>
            <a:r>
              <a:rPr lang="zh-CN" altLang="en-US" sz="4000" b="1">
                <a:latin typeface="黑体" panose="02010609060101010101" charset="-122"/>
                <a:ea typeface="黑体" panose="02010609060101010101" charset="-122"/>
                <a:sym typeface="+mn-ea"/>
              </a:rPr>
              <a:t>服务器，代码</a:t>
            </a:r>
            <a:r>
              <a:rPr lang="zh-CN" altLang="en-US" sz="4000" b="1">
                <a:latin typeface="黑体" panose="02010609060101010101" charset="-122"/>
                <a:ea typeface="黑体" panose="02010609060101010101" charset="-122"/>
                <a:sym typeface="+mn-ea"/>
              </a:rPr>
              <a:t>互通</a:t>
            </a:r>
            <a:endParaRPr lang="zh-CN" altLang="en-US" sz="4000" b="1">
              <a:latin typeface="黑体" panose="02010609060101010101" charset="-122"/>
              <a:ea typeface="黑体" panose="02010609060101010101" charset="-122"/>
              <a:sym typeface="+mn-ea"/>
            </a:endParaRPr>
          </a:p>
          <a:p>
            <a:pPr indent="0" algn="l">
              <a:lnSpc>
                <a:spcPct val="100000"/>
              </a:lnSpc>
              <a:buFont typeface="Wingdings" panose="05000000000000000000" charset="0"/>
              <a:buNone/>
            </a:pPr>
            <a:endParaRPr lang="zh-CN" altLang="en-US" sz="4000" b="1">
              <a:latin typeface="黑体" panose="02010609060101010101" charset="-122"/>
              <a:ea typeface="黑体" panose="02010609060101010101" charset="-122"/>
              <a:sym typeface="+mn-ea"/>
            </a:endParaRPr>
          </a:p>
          <a:p>
            <a:pPr marL="571500" indent="-571500" algn="l">
              <a:lnSpc>
                <a:spcPct val="100000"/>
              </a:lnSpc>
              <a:buFont typeface="Wingdings" panose="05000000000000000000" charset="0"/>
              <a:buChar char="l"/>
            </a:pPr>
            <a:r>
              <a:rPr lang="zh-CN" altLang="en-US" sz="4000" b="1">
                <a:latin typeface="黑体" panose="02010609060101010101" charset="-122"/>
                <a:ea typeface="黑体" panose="02010609060101010101" charset="-122"/>
                <a:sym typeface="+mn-ea"/>
              </a:rPr>
              <a:t>维护在线飞书文档，共享实验结果</a:t>
            </a:r>
            <a:endParaRPr lang="zh-CN" altLang="en-US" sz="4000" b="1">
              <a:latin typeface="黑体" panose="02010609060101010101" charset="-122"/>
              <a:ea typeface="黑体" panose="02010609060101010101" charset="-122"/>
              <a:sym typeface="+mn-ea"/>
            </a:endParaRPr>
          </a:p>
        </p:txBody>
      </p:sp>
      <p:pic>
        <p:nvPicPr>
          <p:cNvPr id="2" name="图片 1"/>
          <p:cNvPicPr>
            <a:picLocks noChangeAspect="1"/>
          </p:cNvPicPr>
          <p:nvPr/>
        </p:nvPicPr>
        <p:blipFill>
          <a:blip r:embed="rId2"/>
          <a:stretch>
            <a:fillRect/>
          </a:stretch>
        </p:blipFill>
        <p:spPr>
          <a:xfrm>
            <a:off x="9972040" y="7071995"/>
            <a:ext cx="10107295" cy="6149340"/>
          </a:xfrm>
          <a:prstGeom prst="rect">
            <a:avLst/>
          </a:prstGeom>
        </p:spPr>
      </p:pic>
      <p:pic>
        <p:nvPicPr>
          <p:cNvPr id="13" name="图片 12"/>
          <p:cNvPicPr>
            <a:picLocks noChangeAspect="1"/>
          </p:cNvPicPr>
          <p:nvPr/>
        </p:nvPicPr>
        <p:blipFill>
          <a:blip r:embed="rId3"/>
          <a:stretch>
            <a:fillRect/>
          </a:stretch>
        </p:blipFill>
        <p:spPr>
          <a:xfrm>
            <a:off x="9972040" y="9565005"/>
            <a:ext cx="13460730" cy="42005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 name="Picture" descr="Picture"/>
          <p:cNvPicPr>
            <a:picLocks noChangeAspect="1"/>
          </p:cNvPicPr>
          <p:nvPr/>
        </p:nvPicPr>
        <p:blipFill>
          <a:blip r:embed="rId1" cstate="print">
            <a:alphaModFix amt="100000"/>
          </a:blip>
          <a:stretch>
            <a:fillRect/>
          </a:stretch>
        </p:blipFill>
        <p:spPr>
          <a:xfrm>
            <a:off x="-117475" y="3394075"/>
            <a:ext cx="24618950" cy="6927215"/>
          </a:xfrm>
          <a:prstGeom prst="rect">
            <a:avLst/>
          </a:prstGeom>
        </p:spPr>
      </p:pic>
      <p:sp>
        <p:nvSpPr>
          <p:cNvPr id="2892" name="文本"/>
          <p:cNvSpPr>
            <a:spLocks noGrp="1"/>
          </p:cNvSpPr>
          <p:nvPr>
            <p:ph type="ctrTitle"/>
          </p:nvPr>
        </p:nvSpPr>
        <p:spPr>
          <a:xfrm>
            <a:off x="3190240" y="6145530"/>
            <a:ext cx="18002250" cy="1423670"/>
          </a:xfrm>
          <a:prstGeom prst="rect">
            <a:avLst/>
          </a:prstGeom>
        </p:spPr>
        <p:txBody>
          <a:bodyPr lIns="0" tIns="0" rIns="0" bIns="0">
            <a:noAutofit/>
          </a:bodyPr>
          <a:lstStyle/>
          <a:p>
            <a:pPr algn="ctr">
              <a:lnSpc>
                <a:spcPts val="9350"/>
              </a:lnSpc>
            </a:pPr>
            <a:r>
              <a:rPr lang="en-US" altLang="zh-CN" sz="8800" b="0" i="0" u="none" spc="0">
                <a:solidFill>
                  <a:schemeClr val="bg1"/>
                </a:solidFill>
                <a:latin typeface="微软雅黑" panose="020B0503020204020204" charset="-122"/>
                <a:ea typeface="微软雅黑" panose="020B0503020204020204" charset="-122"/>
                <a:cs typeface="+mn-cs"/>
              </a:rPr>
              <a:t>THANK YOU</a:t>
            </a:r>
            <a:r>
              <a:rPr lang="zh-CN" altLang="en-US" sz="8800" b="0" i="0" u="none" spc="0">
                <a:solidFill>
                  <a:schemeClr val="bg1"/>
                </a:solidFill>
                <a:latin typeface="微软雅黑" panose="020B0503020204020204" charset="-122"/>
                <a:ea typeface="微软雅黑" panose="020B0503020204020204" charset="-122"/>
                <a:cs typeface="+mn-cs"/>
              </a:rPr>
              <a:t>！</a:t>
            </a:r>
            <a:endParaRPr lang="zh-CN" altLang="en-US" sz="8800" b="0" i="0" u="none" spc="0">
              <a:solidFill>
                <a:schemeClr val="bg1"/>
              </a:solidFill>
              <a:latin typeface="微软雅黑" panose="020B0503020204020204" charset="-122"/>
              <a:ea typeface="微软雅黑" panose="020B0503020204020204" charset="-122"/>
              <a:cs typeface="+mn-cs"/>
            </a:endParaRPr>
          </a:p>
        </p:txBody>
      </p:sp>
      <p:sp>
        <p:nvSpPr>
          <p:cNvPr id="5" name="文本框 4"/>
          <p:cNvSpPr txBox="1"/>
          <p:nvPr/>
        </p:nvSpPr>
        <p:spPr>
          <a:xfrm>
            <a:off x="8214360" y="11459845"/>
            <a:ext cx="7954645" cy="645160"/>
          </a:xfrm>
          <a:prstGeom prst="rect">
            <a:avLst/>
          </a:prstGeom>
          <a:noFill/>
        </p:spPr>
        <p:txBody>
          <a:bodyPr wrap="square" rtlCol="0">
            <a:spAutoFit/>
          </a:bodyPr>
          <a:p>
            <a:r>
              <a:rPr lang="zh-CN" altLang="en-US" sz="3600">
                <a:latin typeface="黑体" panose="02010609060101010101" charset="-122"/>
                <a:ea typeface="黑体" panose="02010609060101010101" charset="-122"/>
                <a:cs typeface="黑体" panose="02010609060101010101" charset="-122"/>
              </a:rPr>
              <a:t>北京航空航天大学</a:t>
            </a:r>
            <a:r>
              <a:rPr lang="en-US" altLang="zh-CN" sz="3600">
                <a:latin typeface="黑体" panose="02010609060101010101" charset="-122"/>
                <a:ea typeface="黑体" panose="02010609060101010101" charset="-122"/>
                <a:cs typeface="黑体" panose="02010609060101010101" charset="-122"/>
              </a:rPr>
              <a:t> </a:t>
            </a:r>
            <a:r>
              <a:rPr lang="zh-CN" altLang="en-US" sz="3600">
                <a:latin typeface="黑体" panose="02010609060101010101" charset="-122"/>
                <a:ea typeface="黑体" panose="02010609060101010101" charset="-122"/>
                <a:cs typeface="黑体" panose="02010609060101010101" charset="-122"/>
              </a:rPr>
              <a:t>人工智能研究院</a:t>
            </a:r>
            <a:endParaRPr lang="zh-CN" altLang="en-US" sz="3600">
              <a:latin typeface="黑体" panose="02010609060101010101" charset="-122"/>
              <a:ea typeface="黑体" panose="02010609060101010101" charset="-122"/>
              <a:cs typeface="黑体" panose="02010609060101010101" charset="-122"/>
            </a:endParaRPr>
          </a:p>
        </p:txBody>
      </p:sp>
      <p:sp>
        <p:nvSpPr>
          <p:cNvPr id="6" name="文本框 5"/>
          <p:cNvSpPr txBox="1"/>
          <p:nvPr/>
        </p:nvSpPr>
        <p:spPr>
          <a:xfrm>
            <a:off x="9881870" y="12421235"/>
            <a:ext cx="4007485" cy="460375"/>
          </a:xfrm>
          <a:prstGeom prst="rect">
            <a:avLst/>
          </a:prstGeom>
          <a:noFill/>
        </p:spPr>
        <p:txBody>
          <a:bodyPr wrap="square" rtlCol="0">
            <a:spAutoFit/>
          </a:bodyPr>
          <a:p>
            <a:pPr algn="ctr"/>
            <a:r>
              <a:rPr lang="en-US" altLang="zh-CN" sz="2400" b="1">
                <a:latin typeface="微软雅黑" panose="020B0503020204020204" charset="-122"/>
                <a:ea typeface="微软雅黑" panose="020B0503020204020204" charset="-122"/>
                <a:cs typeface="微软雅黑" panose="020B0503020204020204" charset="-122"/>
              </a:rPr>
              <a:t>2021</a:t>
            </a:r>
            <a:r>
              <a:rPr lang="zh-CN" altLang="en-US" sz="2400" b="1">
                <a:latin typeface="微软雅黑" panose="020B0503020204020204" charset="-122"/>
                <a:ea typeface="微软雅黑" panose="020B0503020204020204" charset="-122"/>
                <a:cs typeface="微软雅黑" panose="020B0503020204020204" charset="-122"/>
              </a:rPr>
              <a:t>年</a:t>
            </a:r>
            <a:r>
              <a:rPr lang="en-US" altLang="zh-CN" sz="2400" b="1">
                <a:latin typeface="微软雅黑" panose="020B0503020204020204" charset="-122"/>
                <a:ea typeface="微软雅黑" panose="020B0503020204020204" charset="-122"/>
                <a:cs typeface="微软雅黑" panose="020B0503020204020204" charset="-122"/>
              </a:rPr>
              <a:t>12</a:t>
            </a:r>
            <a:r>
              <a:rPr lang="zh-CN" altLang="en-US" sz="2400" b="1">
                <a:latin typeface="微软雅黑" panose="020B0503020204020204" charset="-122"/>
                <a:ea typeface="微软雅黑" panose="020B0503020204020204" charset="-122"/>
                <a:cs typeface="微软雅黑" panose="020B0503020204020204" charset="-122"/>
              </a:rPr>
              <a:t>月</a:t>
            </a:r>
            <a:r>
              <a:rPr lang="en-US" altLang="zh-CN" sz="2400" b="1">
                <a:latin typeface="微软雅黑" panose="020B0503020204020204" charset="-122"/>
                <a:ea typeface="微软雅黑" panose="020B0503020204020204" charset="-122"/>
                <a:cs typeface="微软雅黑" panose="020B0503020204020204" charset="-122"/>
              </a:rPr>
              <a:t>30</a:t>
            </a:r>
            <a:r>
              <a:rPr lang="zh-CN" altLang="en-US" sz="2400" b="1">
                <a:latin typeface="微软雅黑" panose="020B0503020204020204" charset="-122"/>
                <a:ea typeface="微软雅黑" panose="020B0503020204020204" charset="-122"/>
                <a:cs typeface="微软雅黑" panose="020B0503020204020204" charset="-122"/>
              </a:rPr>
              <a:t>日</a:t>
            </a:r>
            <a:endParaRPr lang="zh-CN" altLang="en-US" sz="2400" b="1">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6619855" y="9122410"/>
            <a:ext cx="7528560" cy="1198880"/>
          </a:xfrm>
          <a:prstGeom prst="rect">
            <a:avLst/>
          </a:prstGeom>
          <a:noFill/>
        </p:spPr>
        <p:txBody>
          <a:bodyPr wrap="none" rtlCol="0">
            <a:spAutoFit/>
          </a:bodyPr>
          <a:p>
            <a:pPr algn="l"/>
            <a:r>
              <a:rPr lang="zh-CN" altLang="en-US" sz="3600" b="1">
                <a:solidFill>
                  <a:schemeClr val="bg1"/>
                </a:solidFill>
                <a:latin typeface="仿宋" panose="02010609060101010101" charset="-122"/>
                <a:ea typeface="仿宋" panose="02010609060101010101" charset="-122"/>
                <a:cs typeface="仿宋" panose="02010609060101010101" charset="-122"/>
              </a:rPr>
              <a:t>项目组：</a:t>
            </a:r>
            <a:r>
              <a:rPr lang="en-US" altLang="zh-CN" sz="3600" b="1">
                <a:solidFill>
                  <a:schemeClr val="bg1"/>
                </a:solidFill>
                <a:latin typeface="仿宋" panose="02010609060101010101" charset="-122"/>
                <a:ea typeface="仿宋" panose="02010609060101010101" charset="-122"/>
                <a:cs typeface="仿宋" panose="02010609060101010101" charset="-122"/>
              </a:rPr>
              <a:t>wubalubadubda</a:t>
            </a:r>
            <a:endParaRPr lang="en-US" altLang="zh-CN" sz="3600" b="1">
              <a:solidFill>
                <a:schemeClr val="bg1"/>
              </a:solidFill>
              <a:latin typeface="仿宋" panose="02010609060101010101" charset="-122"/>
              <a:ea typeface="仿宋" panose="02010609060101010101" charset="-122"/>
              <a:cs typeface="仿宋" panose="02010609060101010101" charset="-122"/>
            </a:endParaRPr>
          </a:p>
          <a:p>
            <a:pPr algn="l"/>
            <a:r>
              <a:rPr lang="zh-CN" altLang="en-US" sz="3600" b="1">
                <a:solidFill>
                  <a:schemeClr val="bg1"/>
                </a:solidFill>
                <a:latin typeface="仿宋" panose="02010609060101010101" charset="-122"/>
                <a:ea typeface="仿宋" panose="02010609060101010101" charset="-122"/>
                <a:cs typeface="仿宋" panose="02010609060101010101" charset="-122"/>
              </a:rPr>
              <a:t>项目成员：杨予光，杨程鸿，唐弘毅</a:t>
            </a:r>
            <a:endParaRPr lang="zh-CN" altLang="en-US" sz="3600" b="1">
              <a:solidFill>
                <a:schemeClr val="bg1"/>
              </a:solidFill>
              <a:latin typeface="仿宋" panose="02010609060101010101" charset="-122"/>
              <a:ea typeface="仿宋" panose="02010609060101010101" charset="-122"/>
              <a:cs typeface="仿宋" panose="02010609060101010101" charset="-122"/>
            </a:endParaRPr>
          </a:p>
        </p:txBody>
      </p:sp>
      <p:pic>
        <p:nvPicPr>
          <p:cNvPr id="9" name="图片 8"/>
          <p:cNvPicPr>
            <a:picLocks noChangeAspect="1"/>
          </p:cNvPicPr>
          <p:nvPr/>
        </p:nvPicPr>
        <p:blipFill>
          <a:blip r:embed="rId2"/>
          <a:stretch>
            <a:fillRect/>
          </a:stretch>
        </p:blipFill>
        <p:spPr>
          <a:xfrm>
            <a:off x="21576030" y="0"/>
            <a:ext cx="2572385" cy="2545080"/>
          </a:xfrm>
          <a:prstGeom prst="rect">
            <a:avLst/>
          </a:prstGeom>
        </p:spPr>
      </p:pic>
      <p:pic>
        <p:nvPicPr>
          <p:cNvPr id="10" name="图片 9"/>
          <p:cNvPicPr>
            <a:picLocks noChangeAspect="1"/>
          </p:cNvPicPr>
          <p:nvPr/>
        </p:nvPicPr>
        <p:blipFill>
          <a:blip r:embed="rId3"/>
          <a:stretch>
            <a:fillRect/>
          </a:stretch>
        </p:blipFill>
        <p:spPr>
          <a:xfrm>
            <a:off x="18539460" y="-8890"/>
            <a:ext cx="2653030" cy="2640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Picture"/>
          <p:cNvPicPr>
            <a:picLocks noChangeAspect="1"/>
          </p:cNvPicPr>
          <p:nvPr/>
        </p:nvPicPr>
        <p:blipFill>
          <a:blip r:embed="rId1" cstate="print">
            <a:alphaModFix amt="100000"/>
          </a:blip>
          <a:stretch>
            <a:fillRect/>
          </a:stretch>
        </p:blipFill>
        <p:spPr>
          <a:xfrm>
            <a:off x="-90621" y="71"/>
            <a:ext cx="9298926" cy="13931335"/>
          </a:xfrm>
          <a:prstGeom prst="rect">
            <a:avLst/>
          </a:prstGeom>
        </p:spPr>
      </p:pic>
      <p:pic>
        <p:nvPicPr>
          <p:cNvPr id="462" name="Picture" descr="Picture"/>
          <p:cNvPicPr>
            <a:picLocks noChangeAspect="1"/>
          </p:cNvPicPr>
          <p:nvPr/>
        </p:nvPicPr>
        <p:blipFill>
          <a:blip r:embed="rId2" cstate="print">
            <a:alphaModFix amt="100000"/>
          </a:blip>
          <a:stretch>
            <a:fillRect/>
          </a:stretch>
        </p:blipFill>
        <p:spPr>
          <a:xfrm rot="5400000">
            <a:off x="2700567" y="4203071"/>
            <a:ext cx="4344047" cy="3761175"/>
          </a:xfrm>
          <a:prstGeom prst="rect">
            <a:avLst/>
          </a:prstGeom>
        </p:spPr>
      </p:pic>
      <p:pic>
        <p:nvPicPr>
          <p:cNvPr id="935" name="Picture" descr="Picture"/>
          <p:cNvPicPr>
            <a:picLocks noChangeAspect="1"/>
          </p:cNvPicPr>
          <p:nvPr/>
        </p:nvPicPr>
        <p:blipFill>
          <a:blip r:embed="rId3" cstate="print">
            <a:alphaModFix amt="100000"/>
          </a:blip>
          <a:stretch>
            <a:fillRect/>
          </a:stretch>
        </p:blipFill>
        <p:spPr>
          <a:xfrm>
            <a:off x="2665008" y="3537652"/>
            <a:ext cx="4415158" cy="5097915"/>
          </a:xfrm>
          <a:prstGeom prst="rect">
            <a:avLst/>
          </a:prstGeom>
        </p:spPr>
      </p:pic>
      <p:pic>
        <p:nvPicPr>
          <p:cNvPr id="1402" name="Picture" descr="Picture"/>
          <p:cNvPicPr>
            <a:picLocks noChangeAspect="1"/>
          </p:cNvPicPr>
          <p:nvPr/>
        </p:nvPicPr>
        <p:blipFill>
          <a:blip r:embed="rId4" cstate="print">
            <a:alphaModFix amt="100000"/>
          </a:blip>
          <a:stretch>
            <a:fillRect/>
          </a:stretch>
        </p:blipFill>
        <p:spPr>
          <a:xfrm>
            <a:off x="11198860" y="2245995"/>
            <a:ext cx="1087755" cy="1087755"/>
          </a:xfrm>
          <a:prstGeom prst="rect">
            <a:avLst/>
          </a:prstGeom>
        </p:spPr>
      </p:pic>
      <p:pic>
        <p:nvPicPr>
          <p:cNvPr id="1871" name="Picture" descr="Picture"/>
          <p:cNvPicPr>
            <a:picLocks noChangeAspect="1"/>
          </p:cNvPicPr>
          <p:nvPr/>
        </p:nvPicPr>
        <p:blipFill>
          <a:blip r:embed="rId4" cstate="print"/>
          <a:stretch>
            <a:fillRect/>
          </a:stretch>
        </p:blipFill>
        <p:spPr>
          <a:xfrm>
            <a:off x="11146790" y="5099685"/>
            <a:ext cx="1149350" cy="1149350"/>
          </a:xfrm>
          <a:prstGeom prst="rect">
            <a:avLst/>
          </a:prstGeom>
        </p:spPr>
      </p:pic>
      <p:pic>
        <p:nvPicPr>
          <p:cNvPr id="2340" name="Picture" descr="Picture"/>
          <p:cNvPicPr>
            <a:picLocks noChangeAspect="1"/>
          </p:cNvPicPr>
          <p:nvPr/>
        </p:nvPicPr>
        <p:blipFill>
          <a:blip r:embed="rId4" cstate="print"/>
          <a:stretch>
            <a:fillRect/>
          </a:stretch>
        </p:blipFill>
        <p:spPr>
          <a:xfrm>
            <a:off x="11160760" y="7805420"/>
            <a:ext cx="1125855" cy="1125855"/>
          </a:xfrm>
          <a:prstGeom prst="rect">
            <a:avLst/>
          </a:prstGeom>
        </p:spPr>
      </p:pic>
      <p:pic>
        <p:nvPicPr>
          <p:cNvPr id="2809" name="Picture" descr="Picture"/>
          <p:cNvPicPr>
            <a:picLocks noChangeAspect="1"/>
          </p:cNvPicPr>
          <p:nvPr/>
        </p:nvPicPr>
        <p:blipFill>
          <a:blip r:embed="rId4" cstate="print"/>
          <a:stretch>
            <a:fillRect/>
          </a:stretch>
        </p:blipFill>
        <p:spPr>
          <a:xfrm>
            <a:off x="11144885" y="10658475"/>
            <a:ext cx="1157605" cy="1157605"/>
          </a:xfrm>
          <a:prstGeom prst="rect">
            <a:avLst/>
          </a:prstGeom>
        </p:spPr>
      </p:pic>
      <p:sp>
        <p:nvSpPr>
          <p:cNvPr id="3" name="文本框 2"/>
          <p:cNvSpPr txBox="1"/>
          <p:nvPr/>
        </p:nvSpPr>
        <p:spPr>
          <a:xfrm>
            <a:off x="4220210" y="4686935"/>
            <a:ext cx="1304925" cy="2799715"/>
          </a:xfrm>
          <a:prstGeom prst="rect">
            <a:avLst/>
          </a:prstGeom>
          <a:noFill/>
        </p:spPr>
        <p:txBody>
          <a:bodyPr wrap="none" rtlCol="0">
            <a:spAutoFit/>
          </a:bodyPr>
          <a:p>
            <a:r>
              <a:rPr lang="zh-CN" altLang="en-US" sz="8800" b="1"/>
              <a:t>目</a:t>
            </a:r>
            <a:endParaRPr lang="zh-CN" altLang="en-US" sz="8800" b="1"/>
          </a:p>
          <a:p>
            <a:r>
              <a:rPr lang="zh-CN" altLang="en-US" sz="8800" b="1"/>
              <a:t>录</a:t>
            </a:r>
            <a:endParaRPr lang="zh-CN" altLang="en-US" sz="8800" b="1"/>
          </a:p>
        </p:txBody>
      </p:sp>
      <p:sp>
        <p:nvSpPr>
          <p:cNvPr id="4" name="文本框 3"/>
          <p:cNvSpPr txBox="1"/>
          <p:nvPr/>
        </p:nvSpPr>
        <p:spPr>
          <a:xfrm>
            <a:off x="13091160" y="2319020"/>
            <a:ext cx="4383405" cy="1014730"/>
          </a:xfrm>
          <a:prstGeom prst="rect">
            <a:avLst/>
          </a:prstGeom>
          <a:noFill/>
        </p:spPr>
        <p:txBody>
          <a:bodyPr wrap="square" rtlCol="0">
            <a:spAutoFit/>
          </a:bodyPr>
          <a:p>
            <a:r>
              <a:rPr lang="zh-CN" altLang="en-US" sz="6000" b="1">
                <a:latin typeface="黑体" panose="02010609060101010101" charset="-122"/>
                <a:ea typeface="黑体" panose="02010609060101010101" charset="-122"/>
              </a:rPr>
              <a:t>任务背景</a:t>
            </a:r>
            <a:endParaRPr lang="zh-CN" altLang="en-US" sz="6000" b="1">
              <a:latin typeface="黑体" panose="02010609060101010101" charset="-122"/>
              <a:ea typeface="黑体" panose="02010609060101010101" charset="-122"/>
            </a:endParaRPr>
          </a:p>
        </p:txBody>
      </p:sp>
      <p:sp>
        <p:nvSpPr>
          <p:cNvPr id="5" name="文本框 4"/>
          <p:cNvSpPr txBox="1"/>
          <p:nvPr/>
        </p:nvSpPr>
        <p:spPr>
          <a:xfrm>
            <a:off x="13091160" y="5163185"/>
            <a:ext cx="455358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数据集</a:t>
            </a:r>
            <a:r>
              <a:rPr lang="zh-CN" altLang="en-US" sz="6000">
                <a:latin typeface="黑体" panose="02010609060101010101" charset="-122"/>
                <a:ea typeface="黑体" panose="02010609060101010101" charset="-122"/>
                <a:sym typeface="+mn-ea"/>
              </a:rPr>
              <a:t>分析</a:t>
            </a:r>
            <a:endParaRPr lang="zh-CN" altLang="en-US" sz="6000">
              <a:latin typeface="黑体" panose="02010609060101010101" charset="-122"/>
              <a:ea typeface="黑体" panose="02010609060101010101" charset="-122"/>
              <a:sym typeface="+mn-ea"/>
            </a:endParaRPr>
          </a:p>
        </p:txBody>
      </p:sp>
      <p:sp>
        <p:nvSpPr>
          <p:cNvPr id="6" name="文本框 5"/>
          <p:cNvSpPr txBox="1"/>
          <p:nvPr/>
        </p:nvSpPr>
        <p:spPr>
          <a:xfrm>
            <a:off x="13091160" y="7734300"/>
            <a:ext cx="354901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实</a:t>
            </a:r>
            <a:r>
              <a:rPr lang="zh-CN" altLang="en-US" sz="6000">
                <a:latin typeface="黑体" panose="02010609060101010101" charset="-122"/>
                <a:ea typeface="黑体" panose="02010609060101010101" charset="-122"/>
                <a:sym typeface="+mn-ea"/>
              </a:rPr>
              <a:t>现</a:t>
            </a:r>
            <a:r>
              <a:rPr lang="zh-CN" altLang="en-US" sz="6000">
                <a:latin typeface="黑体" panose="02010609060101010101" charset="-122"/>
                <a:ea typeface="黑体" panose="02010609060101010101" charset="-122"/>
                <a:sym typeface="+mn-ea"/>
              </a:rPr>
              <a:t>计划</a:t>
            </a:r>
            <a:endParaRPr lang="zh-CN" altLang="en-US" sz="6000">
              <a:latin typeface="黑体" panose="02010609060101010101" charset="-122"/>
              <a:ea typeface="黑体" panose="02010609060101010101" charset="-122"/>
              <a:sym typeface="+mn-ea"/>
            </a:endParaRPr>
          </a:p>
        </p:txBody>
      </p:sp>
      <p:sp>
        <p:nvSpPr>
          <p:cNvPr id="7" name="文本框 6"/>
          <p:cNvSpPr txBox="1"/>
          <p:nvPr/>
        </p:nvSpPr>
        <p:spPr>
          <a:xfrm>
            <a:off x="13091160" y="10730230"/>
            <a:ext cx="4052570"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详细</a:t>
            </a:r>
            <a:r>
              <a:rPr lang="zh-CN" altLang="en-US" sz="6000">
                <a:latin typeface="黑体" panose="02010609060101010101" charset="-122"/>
                <a:ea typeface="黑体" panose="02010609060101010101" charset="-122"/>
                <a:sym typeface="+mn-ea"/>
              </a:rPr>
              <a:t>分工</a:t>
            </a:r>
            <a:endParaRPr lang="zh-CN" altLang="en-US" sz="6000">
              <a:latin typeface="黑体" panose="02010609060101010101" charset="-122"/>
              <a:ea typeface="黑体" panose="02010609060101010101" charset="-122"/>
              <a:sym typeface="+mn-ea"/>
            </a:endParaRPr>
          </a:p>
        </p:txBody>
      </p:sp>
      <p:cxnSp>
        <p:nvCxnSpPr>
          <p:cNvPr id="8" name="直接连接符 7"/>
          <p:cNvCxnSpPr>
            <a:stCxn id="1402" idx="0"/>
          </p:cNvCxnSpPr>
          <p:nvPr/>
        </p:nvCxnSpPr>
        <p:spPr>
          <a:xfrm flipH="1">
            <a:off x="11723370" y="2245995"/>
            <a:ext cx="19685" cy="8702040"/>
          </a:xfrm>
          <a:prstGeom prst="line">
            <a:avLst/>
          </a:prstGeom>
          <a:ln w="57150">
            <a:solidFill>
              <a:srgbClr val="BF1A25"/>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曲线连接符 47"/>
          <p:cNvCxnSpPr>
            <a:endCxn id="37" idx="1"/>
          </p:cNvCxnSpPr>
          <p:nvPr/>
        </p:nvCxnSpPr>
        <p:spPr>
          <a:xfrm>
            <a:off x="7498715" y="2955290"/>
            <a:ext cx="10070465" cy="3526790"/>
          </a:xfrm>
          <a:prstGeom prst="curvedConnector3">
            <a:avLst>
              <a:gd name="adj1" fmla="val 50003"/>
            </a:avLst>
          </a:prstGeom>
          <a:ln w="698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7569180" y="3768725"/>
            <a:ext cx="2440305" cy="4596130"/>
            <a:chOff x="28360" y="2729"/>
            <a:chExt cx="3843" cy="7238"/>
          </a:xfrm>
        </p:grpSpPr>
        <p:pic>
          <p:nvPicPr>
            <p:cNvPr id="37" name="图片 36"/>
            <p:cNvPicPr>
              <a:picLocks noChangeAspect="1"/>
            </p:cNvPicPr>
            <p:nvPr/>
          </p:nvPicPr>
          <p:blipFill>
            <a:blip r:embed="rId1"/>
            <a:stretch>
              <a:fillRect/>
            </a:stretch>
          </p:blipFill>
          <p:spPr>
            <a:xfrm>
              <a:off x="28360" y="4036"/>
              <a:ext cx="3843" cy="5931"/>
            </a:xfrm>
            <a:prstGeom prst="rect">
              <a:avLst/>
            </a:prstGeom>
          </p:spPr>
        </p:pic>
        <p:sp>
          <p:nvSpPr>
            <p:cNvPr id="41" name="文本框 40"/>
            <p:cNvSpPr txBox="1"/>
            <p:nvPr/>
          </p:nvSpPr>
          <p:spPr>
            <a:xfrm>
              <a:off x="28703" y="2729"/>
              <a:ext cx="2850" cy="1307"/>
            </a:xfrm>
            <a:prstGeom prst="rect">
              <a:avLst/>
            </a:prstGeom>
            <a:noFill/>
          </p:spPr>
          <p:txBody>
            <a:bodyPr wrap="none" rtlCol="0">
              <a:spAutoFit/>
            </a:bodyPr>
            <a:p>
              <a:r>
                <a:rPr lang="en-US" sz="4800" b="1">
                  <a:latin typeface="Times New Roman" panose="02020603050405020304" charset="0"/>
                  <a:cs typeface="Times New Roman" panose="02020603050405020304" charset="0"/>
                </a:rPr>
                <a:t>happy</a:t>
              </a:r>
              <a:endParaRPr lang="en-US" sz="4800" b="1">
                <a:latin typeface="Times New Roman" panose="02020603050405020304" charset="0"/>
                <a:ea typeface="宋体" panose="02010600030101010101" pitchFamily="2" charset="-122"/>
                <a:cs typeface="Times New Roman" panose="02020603050405020304" charset="0"/>
              </a:endParaRPr>
            </a:p>
          </p:txBody>
        </p:sp>
      </p:grpSp>
      <p:sp>
        <p:nvSpPr>
          <p:cNvPr id="5" name="文本框 4"/>
          <p:cNvSpPr txBox="1"/>
          <p:nvPr/>
        </p:nvSpPr>
        <p:spPr>
          <a:xfrm>
            <a:off x="15570835" y="0"/>
            <a:ext cx="215201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数据集</a:t>
            </a:r>
            <a:r>
              <a:rPr lang="zh-CN" altLang="en-US" sz="2800">
                <a:latin typeface="黑体" panose="02010609060101010101" charset="-122"/>
                <a:ea typeface="黑体" panose="02010609060101010101" charset="-122"/>
                <a:sym typeface="+mn-ea"/>
              </a:rPr>
              <a:t>分析</a:t>
            </a:r>
            <a:endParaRPr lang="zh-CN" altLang="en-US" sz="2800">
              <a:latin typeface="黑体" panose="02010609060101010101" charset="-122"/>
              <a:ea typeface="黑体" panose="02010609060101010101" charset="-122"/>
              <a:sym typeface="+mn-ea"/>
            </a:endParaRPr>
          </a:p>
        </p:txBody>
      </p:sp>
      <p:sp>
        <p:nvSpPr>
          <p:cNvPr id="6" name="文本框 5"/>
          <p:cNvSpPr txBox="1"/>
          <p:nvPr/>
        </p:nvSpPr>
        <p:spPr>
          <a:xfrm>
            <a:off x="19153505" y="635"/>
            <a:ext cx="204724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实</a:t>
            </a:r>
            <a:r>
              <a:rPr lang="zh-CN" altLang="en-US" sz="2800">
                <a:latin typeface="黑体" panose="02010609060101010101" charset="-122"/>
                <a:ea typeface="黑体" panose="02010609060101010101" charset="-122"/>
                <a:sym typeface="+mn-ea"/>
              </a:rPr>
              <a:t>现</a:t>
            </a:r>
            <a:r>
              <a:rPr lang="zh-CN" altLang="en-US" sz="2800">
                <a:latin typeface="黑体" panose="02010609060101010101" charset="-122"/>
                <a:ea typeface="黑体" panose="02010609060101010101" charset="-122"/>
                <a:sym typeface="+mn-ea"/>
              </a:rPr>
              <a:t>计划</a:t>
            </a:r>
            <a:endParaRPr lang="zh-CN" altLang="en-US" sz="2800">
              <a:latin typeface="黑体" panose="02010609060101010101" charset="-122"/>
              <a:ea typeface="黑体" panose="02010609060101010101" charset="-122"/>
              <a:sym typeface="+mn-ea"/>
            </a:endParaRPr>
          </a:p>
        </p:txBody>
      </p:sp>
      <p:sp>
        <p:nvSpPr>
          <p:cNvPr id="7" name="文本框 6"/>
          <p:cNvSpPr txBox="1"/>
          <p:nvPr/>
        </p:nvSpPr>
        <p:spPr>
          <a:xfrm>
            <a:off x="22386290" y="0"/>
            <a:ext cx="199771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详细</a:t>
            </a:r>
            <a:r>
              <a:rPr lang="zh-CN" altLang="en-US" sz="2800">
                <a:latin typeface="黑体" panose="02010609060101010101" charset="-122"/>
                <a:ea typeface="黑体" panose="02010609060101010101" charset="-122"/>
                <a:sym typeface="+mn-ea"/>
              </a:rPr>
              <a:t>分工</a:t>
            </a:r>
            <a:endParaRPr lang="zh-CN" altLang="en-US" sz="2800">
              <a:latin typeface="黑体" panose="02010609060101010101" charset="-122"/>
              <a:ea typeface="黑体" panose="02010609060101010101" charset="-122"/>
              <a:sym typeface="+mn-ea"/>
            </a:endParaRPr>
          </a:p>
        </p:txBody>
      </p:sp>
      <p:sp>
        <p:nvSpPr>
          <p:cNvPr id="9" name="椭圆 8"/>
          <p:cNvSpPr/>
          <p:nvPr/>
        </p:nvSpPr>
        <p:spPr>
          <a:xfrm>
            <a:off x="15170150" y="12509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椭圆 9"/>
          <p:cNvSpPr/>
          <p:nvPr/>
        </p:nvSpPr>
        <p:spPr>
          <a:xfrm>
            <a:off x="1887982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椭圆 10"/>
          <p:cNvSpPr/>
          <p:nvPr/>
        </p:nvSpPr>
        <p:spPr>
          <a:xfrm>
            <a:off x="2207768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12" name="直接连接符 11"/>
          <p:cNvCxnSpPr/>
          <p:nvPr/>
        </p:nvCxnSpPr>
        <p:spPr>
          <a:xfrm>
            <a:off x="0" y="1501775"/>
            <a:ext cx="24268430" cy="0"/>
          </a:xfrm>
          <a:prstGeom prst="line">
            <a:avLst/>
          </a:prstGeom>
          <a:ln w="57150"/>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03505" y="143510"/>
            <a:ext cx="9672320" cy="1106805"/>
          </a:xfrm>
          <a:prstGeom prst="rect">
            <a:avLst/>
          </a:prstGeom>
          <a:noFill/>
        </p:spPr>
        <p:txBody>
          <a:bodyPr wrap="square" rtlCol="0">
            <a:spAutoFit/>
          </a:bodyPr>
          <a:p>
            <a:pPr algn="l"/>
            <a:r>
              <a:rPr lang="zh-CN" altLang="en-US" sz="6600" b="1">
                <a:latin typeface="黑体" panose="02010609060101010101" charset="-122"/>
                <a:ea typeface="黑体" panose="02010609060101010101" charset="-122"/>
              </a:rPr>
              <a:t>任务背景</a:t>
            </a:r>
            <a:r>
              <a:rPr lang="zh-CN" altLang="en-US" sz="4400" b="1">
                <a:sym typeface="+mn-ea"/>
              </a:rPr>
              <a:t>剧本角色情感识别</a:t>
            </a:r>
            <a:endParaRPr lang="zh-CN" altLang="en-US" sz="6000" b="1"/>
          </a:p>
        </p:txBody>
      </p:sp>
      <p:sp>
        <p:nvSpPr>
          <p:cNvPr id="14" name="文本框 13"/>
          <p:cNvSpPr txBox="1"/>
          <p:nvPr/>
        </p:nvSpPr>
        <p:spPr>
          <a:xfrm>
            <a:off x="11419205" y="49530"/>
            <a:ext cx="3508375" cy="521970"/>
          </a:xfrm>
          <a:prstGeom prst="rect">
            <a:avLst/>
          </a:prstGeom>
          <a:noFill/>
        </p:spPr>
        <p:txBody>
          <a:bodyPr wrap="square" rtlCol="0">
            <a:spAutoFit/>
          </a:bodyPr>
          <a:p>
            <a:pPr>
              <a:buClrTx/>
              <a:buSzTx/>
              <a:buFontTx/>
            </a:pPr>
            <a:r>
              <a:rPr lang="zh-CN" altLang="en-US" sz="2800" b="1">
                <a:latin typeface="黑体" panose="02010609060101010101" charset="-122"/>
                <a:ea typeface="黑体" panose="02010609060101010101" charset="-122"/>
                <a:sym typeface="+mn-ea"/>
              </a:rPr>
              <a:t>剧本角色情感</a:t>
            </a:r>
            <a:r>
              <a:rPr lang="zh-CN" altLang="en-US" sz="2800" b="1">
                <a:latin typeface="黑体" panose="02010609060101010101" charset="-122"/>
                <a:ea typeface="黑体" panose="02010609060101010101" charset="-122"/>
                <a:sym typeface="+mn-ea"/>
              </a:rPr>
              <a:t>识别</a:t>
            </a:r>
            <a:endParaRPr lang="zh-CN" altLang="en-US" sz="2800" b="1">
              <a:latin typeface="黑体" panose="02010609060101010101" charset="-122"/>
              <a:ea typeface="黑体" panose="02010609060101010101" charset="-122"/>
              <a:sym typeface="+mn-ea"/>
            </a:endParaRPr>
          </a:p>
        </p:txBody>
      </p:sp>
      <p:sp>
        <p:nvSpPr>
          <p:cNvPr id="15" name="椭圆 14"/>
          <p:cNvSpPr/>
          <p:nvPr/>
        </p:nvSpPr>
        <p:spPr>
          <a:xfrm>
            <a:off x="10935335" y="73025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椭圆 15"/>
          <p:cNvSpPr/>
          <p:nvPr/>
        </p:nvSpPr>
        <p:spPr>
          <a:xfrm>
            <a:off x="10937875" y="203200"/>
            <a:ext cx="273685" cy="2736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7" name="文本框 16"/>
          <p:cNvSpPr txBox="1"/>
          <p:nvPr/>
        </p:nvSpPr>
        <p:spPr>
          <a:xfrm>
            <a:off x="11371580" y="606425"/>
            <a:ext cx="350837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方面级情感分析任务</a:t>
            </a:r>
            <a:endParaRPr lang="zh-CN" altLang="en-US" sz="2800">
              <a:latin typeface="黑体" panose="02010609060101010101" charset="-122"/>
              <a:ea typeface="黑体" panose="02010609060101010101" charset="-122"/>
              <a:sym typeface="+mn-ea"/>
            </a:endParaRPr>
          </a:p>
        </p:txBody>
      </p:sp>
      <p:grpSp>
        <p:nvGrpSpPr>
          <p:cNvPr id="45" name="组合 44"/>
          <p:cNvGrpSpPr/>
          <p:nvPr/>
        </p:nvGrpSpPr>
        <p:grpSpPr>
          <a:xfrm>
            <a:off x="336550" y="7885430"/>
            <a:ext cx="23116540" cy="5782310"/>
            <a:chOff x="761" y="4766"/>
            <a:chExt cx="36404" cy="9106"/>
          </a:xfrm>
        </p:grpSpPr>
        <p:pic>
          <p:nvPicPr>
            <p:cNvPr id="100" name="图片 99"/>
            <p:cNvPicPr/>
            <p:nvPr/>
          </p:nvPicPr>
          <p:blipFill>
            <a:blip r:embed="rId2"/>
            <a:stretch>
              <a:fillRect/>
            </a:stretch>
          </p:blipFill>
          <p:spPr>
            <a:xfrm>
              <a:off x="761" y="4766"/>
              <a:ext cx="14077" cy="9106"/>
            </a:xfrm>
            <a:prstGeom prst="rect">
              <a:avLst/>
            </a:prstGeom>
            <a:noFill/>
            <a:ln w="9525">
              <a:noFill/>
            </a:ln>
          </p:spPr>
        </p:pic>
        <p:sp>
          <p:nvSpPr>
            <p:cNvPr id="18" name="文本框 17"/>
            <p:cNvSpPr txBox="1"/>
            <p:nvPr/>
          </p:nvSpPr>
          <p:spPr>
            <a:xfrm>
              <a:off x="15128" y="5796"/>
              <a:ext cx="7356" cy="2276"/>
            </a:xfrm>
            <a:prstGeom prst="rect">
              <a:avLst/>
            </a:prstGeom>
            <a:noFill/>
          </p:spPr>
          <p:txBody>
            <a:bodyPr wrap="none" rtlCol="0">
              <a:spAutoFit/>
            </a:bodyPr>
            <a:p>
              <a:r>
                <a:rPr lang="zh-CN" altLang="en-US" sz="8800" b="1">
                  <a:solidFill>
                    <a:srgbClr val="FF0000"/>
                  </a:solidFill>
                  <a:latin typeface="黑体" panose="02010609060101010101" charset="-122"/>
                  <a:ea typeface="黑体" panose="02010609060101010101" charset="-122"/>
                </a:rPr>
                <a:t>首要环节</a:t>
              </a:r>
              <a:endParaRPr lang="zh-CN" altLang="en-US" sz="8800" b="1">
                <a:solidFill>
                  <a:srgbClr val="FF0000"/>
                </a:solidFill>
                <a:latin typeface="黑体" panose="02010609060101010101" charset="-122"/>
                <a:ea typeface="黑体" panose="02010609060101010101" charset="-122"/>
              </a:endParaRPr>
            </a:p>
          </p:txBody>
        </p:sp>
        <p:sp>
          <p:nvSpPr>
            <p:cNvPr id="19" name="文本框 18"/>
            <p:cNvSpPr txBox="1"/>
            <p:nvPr/>
          </p:nvSpPr>
          <p:spPr>
            <a:xfrm>
              <a:off x="29526" y="10802"/>
              <a:ext cx="7356" cy="2276"/>
            </a:xfrm>
            <a:prstGeom prst="rect">
              <a:avLst/>
            </a:prstGeom>
            <a:noFill/>
          </p:spPr>
          <p:txBody>
            <a:bodyPr wrap="none" rtlCol="0">
              <a:spAutoFit/>
            </a:bodyPr>
            <a:p>
              <a:r>
                <a:rPr lang="zh-CN" altLang="en-US" sz="8800" b="1">
                  <a:solidFill>
                    <a:srgbClr val="FF0000"/>
                  </a:solidFill>
                  <a:latin typeface="黑体" panose="02010609060101010101" charset="-122"/>
                  <a:ea typeface="黑体" panose="02010609060101010101" charset="-122"/>
                </a:rPr>
                <a:t>先决条件</a:t>
              </a:r>
              <a:endParaRPr lang="zh-CN" altLang="en-US" sz="8800" b="1">
                <a:solidFill>
                  <a:srgbClr val="FF0000"/>
                </a:solidFill>
                <a:latin typeface="黑体" panose="02010609060101010101" charset="-122"/>
                <a:ea typeface="黑体" panose="02010609060101010101" charset="-122"/>
              </a:endParaRPr>
            </a:p>
          </p:txBody>
        </p:sp>
        <p:sp>
          <p:nvSpPr>
            <p:cNvPr id="23" name="文本框 22"/>
            <p:cNvSpPr txBox="1"/>
            <p:nvPr/>
          </p:nvSpPr>
          <p:spPr>
            <a:xfrm>
              <a:off x="29181" y="5521"/>
              <a:ext cx="7984" cy="2470"/>
            </a:xfrm>
            <a:prstGeom prst="rect">
              <a:avLst/>
            </a:prstGeom>
            <a:noFill/>
          </p:spPr>
          <p:txBody>
            <a:bodyPr wrap="none" rtlCol="0" anchor="t">
              <a:spAutoFit/>
            </a:bodyPr>
            <a:p>
              <a:r>
                <a:rPr lang="zh-CN" altLang="en-US" sz="4800">
                  <a:sym typeface="+mn-ea"/>
                </a:rPr>
                <a:t>剧本质量</a:t>
              </a:r>
              <a:r>
                <a:rPr lang="zh-CN" altLang="en-US" sz="4800" b="1">
                  <a:latin typeface="黑体" panose="02010609060101010101" charset="-122"/>
                  <a:ea typeface="黑体" panose="02010609060101010101" charset="-122"/>
                  <a:sym typeface="+mn-ea"/>
                </a:rPr>
                <a:t>智能监控</a:t>
              </a:r>
              <a:endParaRPr lang="zh-CN" altLang="en-US" sz="4800">
                <a:latin typeface="黑体" panose="02010609060101010101" charset="-122"/>
                <a:ea typeface="黑体" panose="02010609060101010101" charset="-122"/>
                <a:sym typeface="+mn-ea"/>
              </a:endParaRPr>
            </a:p>
            <a:p>
              <a:r>
                <a:rPr lang="zh-CN" altLang="en-US" sz="4800">
                  <a:sym typeface="+mn-ea"/>
                </a:rPr>
                <a:t>剧本情感</a:t>
              </a:r>
              <a:r>
                <a:rPr lang="zh-CN" altLang="en-US" sz="4800" b="1">
                  <a:latin typeface="黑体" panose="02010609060101010101" charset="-122"/>
                  <a:ea typeface="黑体" panose="02010609060101010101" charset="-122"/>
                  <a:sym typeface="+mn-ea"/>
                </a:rPr>
                <a:t>自动分析</a:t>
              </a:r>
              <a:endParaRPr lang="zh-CN" altLang="en-US" sz="4800" b="1">
                <a:latin typeface="黑体" panose="02010609060101010101" charset="-122"/>
                <a:ea typeface="黑体" panose="02010609060101010101" charset="-122"/>
                <a:sym typeface="+mn-ea"/>
              </a:endParaRPr>
            </a:p>
          </p:txBody>
        </p:sp>
        <p:cxnSp>
          <p:nvCxnSpPr>
            <p:cNvPr id="24" name="直接箭头连接符 23"/>
            <p:cNvCxnSpPr/>
            <p:nvPr/>
          </p:nvCxnSpPr>
          <p:spPr>
            <a:xfrm flipH="1">
              <a:off x="23453" y="6837"/>
              <a:ext cx="5503" cy="0"/>
            </a:xfrm>
            <a:prstGeom prst="straightConnector1">
              <a:avLst/>
            </a:prstGeom>
            <a:ln w="63500" cmpd="thickThin">
              <a:tailEnd type="stealth" w="lg" len="lg"/>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15128" y="10705"/>
              <a:ext cx="12782" cy="2470"/>
            </a:xfrm>
            <a:prstGeom prst="rect">
              <a:avLst/>
            </a:prstGeom>
            <a:noFill/>
          </p:spPr>
          <p:txBody>
            <a:bodyPr wrap="square" rtlCol="0" anchor="t">
              <a:spAutoFit/>
            </a:bodyPr>
            <a:p>
              <a:r>
                <a:rPr lang="zh-CN" altLang="en-US" sz="4800">
                  <a:sym typeface="+mn-ea"/>
                </a:rPr>
                <a:t>打造批量化</a:t>
              </a:r>
              <a:r>
                <a:rPr lang="zh-CN" altLang="en-US" sz="4800" b="1">
                  <a:latin typeface="黑体" panose="02010609060101010101" charset="-122"/>
                  <a:ea typeface="黑体" panose="02010609060101010101" charset="-122"/>
                  <a:sym typeface="+mn-ea"/>
                </a:rPr>
                <a:t>内容生产链</a:t>
              </a:r>
              <a:endParaRPr lang="zh-CN" altLang="en-US" sz="4800">
                <a:sym typeface="+mn-ea"/>
              </a:endParaRPr>
            </a:p>
            <a:p>
              <a:r>
                <a:rPr lang="zh-CN" altLang="en-US" sz="4800">
                  <a:sym typeface="+mn-ea"/>
                </a:rPr>
                <a:t>解放人力，</a:t>
              </a:r>
              <a:r>
                <a:rPr lang="zh-CN" altLang="en-US" sz="4800" b="1">
                  <a:latin typeface="黑体" panose="02010609060101010101" charset="-122"/>
                  <a:ea typeface="黑体" panose="02010609060101010101" charset="-122"/>
                  <a:sym typeface="+mn-ea"/>
                </a:rPr>
                <a:t>增加收益</a:t>
              </a:r>
              <a:endParaRPr lang="zh-CN" altLang="en-US" sz="4800" b="1">
                <a:latin typeface="黑体" panose="02010609060101010101" charset="-122"/>
                <a:ea typeface="黑体" panose="02010609060101010101" charset="-122"/>
                <a:sym typeface="+mn-ea"/>
              </a:endParaRPr>
            </a:p>
          </p:txBody>
        </p:sp>
        <p:cxnSp>
          <p:nvCxnSpPr>
            <p:cNvPr id="26" name="直接箭头连接符 25"/>
            <p:cNvCxnSpPr/>
            <p:nvPr/>
          </p:nvCxnSpPr>
          <p:spPr>
            <a:xfrm>
              <a:off x="24919" y="11940"/>
              <a:ext cx="4607" cy="0"/>
            </a:xfrm>
            <a:prstGeom prst="straightConnector1">
              <a:avLst/>
            </a:prstGeom>
            <a:ln w="63500" cmpd="thickThin">
              <a:tailEnd type="stealth" w="lg" len="lg"/>
            </a:ln>
          </p:spPr>
          <p:style>
            <a:lnRef idx="1">
              <a:schemeClr val="dk1"/>
            </a:lnRef>
            <a:fillRef idx="0">
              <a:schemeClr val="dk1"/>
            </a:fillRef>
            <a:effectRef idx="0">
              <a:schemeClr val="dk1"/>
            </a:effectRef>
            <a:fontRef idx="minor">
              <a:schemeClr val="tx1"/>
            </a:fontRef>
          </p:style>
        </p:cxnSp>
      </p:grpSp>
      <p:pic>
        <p:nvPicPr>
          <p:cNvPr id="27" name="图片 26"/>
          <p:cNvPicPr>
            <a:picLocks noChangeAspect="1"/>
          </p:cNvPicPr>
          <p:nvPr/>
        </p:nvPicPr>
        <p:blipFill>
          <a:blip r:embed="rId3"/>
          <a:stretch>
            <a:fillRect/>
          </a:stretch>
        </p:blipFill>
        <p:spPr>
          <a:xfrm>
            <a:off x="5038090" y="4476750"/>
            <a:ext cx="3856990" cy="3369310"/>
          </a:xfrm>
          <a:prstGeom prst="rect">
            <a:avLst/>
          </a:prstGeom>
        </p:spPr>
      </p:pic>
      <p:pic>
        <p:nvPicPr>
          <p:cNvPr id="29" name="图片 28"/>
          <p:cNvPicPr>
            <a:picLocks noChangeAspect="1"/>
          </p:cNvPicPr>
          <p:nvPr/>
        </p:nvPicPr>
        <p:blipFill>
          <a:blip r:embed="rId1"/>
          <a:stretch>
            <a:fillRect/>
          </a:stretch>
        </p:blipFill>
        <p:spPr>
          <a:xfrm>
            <a:off x="2985135" y="2081530"/>
            <a:ext cx="2439670" cy="3765550"/>
          </a:xfrm>
          <a:prstGeom prst="rect">
            <a:avLst/>
          </a:prstGeom>
        </p:spPr>
      </p:pic>
      <p:sp>
        <p:nvSpPr>
          <p:cNvPr id="32" name="流程图: 顺序访问存储器 31"/>
          <p:cNvSpPr/>
          <p:nvPr/>
        </p:nvSpPr>
        <p:spPr>
          <a:xfrm flipH="1">
            <a:off x="5220970" y="2011680"/>
            <a:ext cx="2129790" cy="1885950"/>
          </a:xfrm>
          <a:prstGeom prst="flowChartMagneticTape">
            <a:avLst/>
          </a:prstGeom>
          <a:noFill/>
          <a:ln w="1270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00"/>
          </a:p>
        </p:txBody>
      </p:sp>
      <p:sp>
        <p:nvSpPr>
          <p:cNvPr id="33" name="文本框 32"/>
          <p:cNvSpPr txBox="1"/>
          <p:nvPr/>
        </p:nvSpPr>
        <p:spPr>
          <a:xfrm>
            <a:off x="5403215" y="2432050"/>
            <a:ext cx="1765300" cy="953135"/>
          </a:xfrm>
          <a:prstGeom prst="rect">
            <a:avLst/>
          </a:prstGeom>
          <a:noFill/>
        </p:spPr>
        <p:txBody>
          <a:bodyPr wrap="none" rtlCol="0">
            <a:spAutoFit/>
          </a:bodyPr>
          <a:p>
            <a:r>
              <a:rPr lang="en-US" altLang="zh-CN" sz="2800" b="1">
                <a:latin typeface="Times New Roman" panose="02020603050405020304" charset="0"/>
                <a:cs typeface="Times New Roman" panose="02020603050405020304" charset="0"/>
              </a:rPr>
              <a:t>oh</a:t>
            </a:r>
            <a:r>
              <a:rPr lang="zh-CN" altLang="en-US" sz="2800" b="1">
                <a:latin typeface="Times New Roman" panose="02020603050405020304" charset="0"/>
                <a:ea typeface="宋体" panose="02010600030101010101" pitchFamily="2" charset="-122"/>
                <a:cs typeface="Times New Roman" panose="02020603050405020304" charset="0"/>
              </a:rPr>
              <a:t>！</a:t>
            </a:r>
            <a:r>
              <a:rPr lang="en-US" altLang="zh-CN" sz="2800" b="1">
                <a:latin typeface="Times New Roman" panose="02020603050405020304" charset="0"/>
                <a:ea typeface="宋体" panose="02010600030101010101" pitchFamily="2" charset="-122"/>
                <a:cs typeface="Times New Roman" panose="02020603050405020304" charset="0"/>
              </a:rPr>
              <a:t>It's a </a:t>
            </a:r>
            <a:endParaRPr lang="en-US" altLang="zh-CN" sz="2800" b="1">
              <a:latin typeface="Times New Roman" panose="02020603050405020304" charset="0"/>
              <a:ea typeface="宋体" panose="02010600030101010101" pitchFamily="2" charset="-122"/>
              <a:cs typeface="Times New Roman" panose="02020603050405020304" charset="0"/>
            </a:endParaRPr>
          </a:p>
          <a:p>
            <a:r>
              <a:rPr lang="en-US" altLang="zh-CN" sz="2800" b="1">
                <a:latin typeface="Times New Roman" panose="02020603050405020304" charset="0"/>
                <a:ea typeface="宋体" panose="02010600030101010101" pitchFamily="2" charset="-122"/>
                <a:cs typeface="Times New Roman" panose="02020603050405020304" charset="0"/>
              </a:rPr>
              <a:t>nice day!</a:t>
            </a:r>
            <a:endParaRPr lang="en-US" altLang="zh-CN" sz="2800" b="1">
              <a:latin typeface="Times New Roman" panose="02020603050405020304" charset="0"/>
              <a:ea typeface="宋体" panose="02010600030101010101" pitchFamily="2" charset="-122"/>
              <a:cs typeface="Times New Roman" panose="02020603050405020304" charset="0"/>
            </a:endParaRPr>
          </a:p>
        </p:txBody>
      </p:sp>
      <p:pic>
        <p:nvPicPr>
          <p:cNvPr id="39" name="图片 38"/>
          <p:cNvPicPr>
            <a:picLocks noChangeAspect="1"/>
          </p:cNvPicPr>
          <p:nvPr/>
        </p:nvPicPr>
        <p:blipFill>
          <a:blip r:embed="rId3"/>
          <a:stretch>
            <a:fillRect/>
          </a:stretch>
        </p:blipFill>
        <p:spPr>
          <a:xfrm>
            <a:off x="19538950" y="1875155"/>
            <a:ext cx="4037965" cy="3527425"/>
          </a:xfrm>
          <a:prstGeom prst="rect">
            <a:avLst/>
          </a:prstGeom>
        </p:spPr>
      </p:pic>
      <p:sp>
        <p:nvSpPr>
          <p:cNvPr id="42" name="文本框 41"/>
          <p:cNvSpPr txBox="1"/>
          <p:nvPr/>
        </p:nvSpPr>
        <p:spPr>
          <a:xfrm>
            <a:off x="20009485" y="1663700"/>
            <a:ext cx="1579880" cy="768350"/>
          </a:xfrm>
          <a:prstGeom prst="rect">
            <a:avLst/>
          </a:prstGeom>
          <a:noFill/>
        </p:spPr>
        <p:txBody>
          <a:bodyPr wrap="none" rtlCol="0">
            <a:spAutoFit/>
          </a:bodyPr>
          <a:p>
            <a:r>
              <a:rPr lang="en-US" sz="4400" b="1">
                <a:latin typeface="Times New Roman" panose="02020603050405020304" charset="0"/>
                <a:cs typeface="Times New Roman" panose="02020603050405020304" charset="0"/>
              </a:rPr>
              <a:t>angry</a:t>
            </a:r>
            <a:endParaRPr lang="en-US" sz="4400" b="1">
              <a:latin typeface="Times New Roman" panose="02020603050405020304" charset="0"/>
              <a:ea typeface="宋体" panose="02010600030101010101" pitchFamily="2" charset="-122"/>
              <a:cs typeface="Times New Roman" panose="02020603050405020304" charset="0"/>
            </a:endParaRPr>
          </a:p>
        </p:txBody>
      </p:sp>
      <p:cxnSp>
        <p:nvCxnSpPr>
          <p:cNvPr id="47" name="曲线连接符 46"/>
          <p:cNvCxnSpPr>
            <a:stCxn id="27" idx="3"/>
          </p:cNvCxnSpPr>
          <p:nvPr/>
        </p:nvCxnSpPr>
        <p:spPr>
          <a:xfrm flipV="1">
            <a:off x="8895080" y="2546985"/>
            <a:ext cx="9892665" cy="3614420"/>
          </a:xfrm>
          <a:prstGeom prst="curvedConnector3">
            <a:avLst>
              <a:gd name="adj1" fmla="val 50003"/>
            </a:avLst>
          </a:prstGeom>
          <a:ln w="698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rot="10800000">
            <a:off x="11007090" y="3698875"/>
            <a:ext cx="3123565" cy="26435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570835" y="0"/>
            <a:ext cx="215201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数据集</a:t>
            </a:r>
            <a:r>
              <a:rPr lang="zh-CN" altLang="en-US" sz="2800">
                <a:latin typeface="黑体" panose="02010609060101010101" charset="-122"/>
                <a:ea typeface="黑体" panose="02010609060101010101" charset="-122"/>
                <a:sym typeface="+mn-ea"/>
              </a:rPr>
              <a:t>分析</a:t>
            </a:r>
            <a:endParaRPr lang="zh-CN" altLang="en-US" sz="2800">
              <a:latin typeface="黑体" panose="02010609060101010101" charset="-122"/>
              <a:ea typeface="黑体" panose="02010609060101010101" charset="-122"/>
              <a:sym typeface="+mn-ea"/>
            </a:endParaRPr>
          </a:p>
        </p:txBody>
      </p:sp>
      <p:sp>
        <p:nvSpPr>
          <p:cNvPr id="6" name="文本框 5"/>
          <p:cNvSpPr txBox="1"/>
          <p:nvPr/>
        </p:nvSpPr>
        <p:spPr>
          <a:xfrm>
            <a:off x="19153505" y="635"/>
            <a:ext cx="204724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实</a:t>
            </a:r>
            <a:r>
              <a:rPr lang="zh-CN" altLang="en-US" sz="2800">
                <a:latin typeface="黑体" panose="02010609060101010101" charset="-122"/>
                <a:ea typeface="黑体" panose="02010609060101010101" charset="-122"/>
                <a:sym typeface="+mn-ea"/>
              </a:rPr>
              <a:t>现</a:t>
            </a:r>
            <a:r>
              <a:rPr lang="zh-CN" altLang="en-US" sz="2800">
                <a:latin typeface="黑体" panose="02010609060101010101" charset="-122"/>
                <a:ea typeface="黑体" panose="02010609060101010101" charset="-122"/>
                <a:sym typeface="+mn-ea"/>
              </a:rPr>
              <a:t>计划</a:t>
            </a:r>
            <a:endParaRPr lang="zh-CN" altLang="en-US" sz="2800">
              <a:latin typeface="黑体" panose="02010609060101010101" charset="-122"/>
              <a:ea typeface="黑体" panose="02010609060101010101" charset="-122"/>
              <a:sym typeface="+mn-ea"/>
            </a:endParaRPr>
          </a:p>
        </p:txBody>
      </p:sp>
      <p:sp>
        <p:nvSpPr>
          <p:cNvPr id="7" name="文本框 6"/>
          <p:cNvSpPr txBox="1"/>
          <p:nvPr/>
        </p:nvSpPr>
        <p:spPr>
          <a:xfrm>
            <a:off x="22386290" y="0"/>
            <a:ext cx="199771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详细</a:t>
            </a:r>
            <a:r>
              <a:rPr lang="zh-CN" altLang="en-US" sz="2800">
                <a:latin typeface="黑体" panose="02010609060101010101" charset="-122"/>
                <a:ea typeface="黑体" panose="02010609060101010101" charset="-122"/>
                <a:sym typeface="+mn-ea"/>
              </a:rPr>
              <a:t>分工</a:t>
            </a:r>
            <a:endParaRPr lang="zh-CN" altLang="en-US" sz="2800">
              <a:latin typeface="黑体" panose="02010609060101010101" charset="-122"/>
              <a:ea typeface="黑体" panose="02010609060101010101" charset="-122"/>
              <a:sym typeface="+mn-ea"/>
            </a:endParaRPr>
          </a:p>
        </p:txBody>
      </p:sp>
      <p:sp>
        <p:nvSpPr>
          <p:cNvPr id="9" name="椭圆 8"/>
          <p:cNvSpPr/>
          <p:nvPr/>
        </p:nvSpPr>
        <p:spPr>
          <a:xfrm>
            <a:off x="15170150" y="12509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0" name="椭圆 9"/>
          <p:cNvSpPr/>
          <p:nvPr/>
        </p:nvSpPr>
        <p:spPr>
          <a:xfrm>
            <a:off x="1887982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椭圆 10"/>
          <p:cNvSpPr/>
          <p:nvPr/>
        </p:nvSpPr>
        <p:spPr>
          <a:xfrm>
            <a:off x="2207768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12" name="直接连接符 11"/>
          <p:cNvCxnSpPr/>
          <p:nvPr/>
        </p:nvCxnSpPr>
        <p:spPr>
          <a:xfrm>
            <a:off x="0" y="1501775"/>
            <a:ext cx="24268430" cy="0"/>
          </a:xfrm>
          <a:prstGeom prst="line">
            <a:avLst/>
          </a:prstGeom>
          <a:ln w="57150"/>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03505" y="143510"/>
            <a:ext cx="9672320" cy="1106805"/>
          </a:xfrm>
          <a:prstGeom prst="rect">
            <a:avLst/>
          </a:prstGeom>
          <a:noFill/>
        </p:spPr>
        <p:txBody>
          <a:bodyPr wrap="square" rtlCol="0">
            <a:spAutoFit/>
          </a:bodyPr>
          <a:p>
            <a:pPr algn="l"/>
            <a:r>
              <a:rPr lang="zh-CN" altLang="en-US" sz="6600" b="1">
                <a:latin typeface="黑体" panose="02010609060101010101" charset="-122"/>
                <a:ea typeface="黑体" panose="02010609060101010101" charset="-122"/>
              </a:rPr>
              <a:t>任务背景</a:t>
            </a:r>
            <a:r>
              <a:rPr lang="zh-CN" altLang="en-US" sz="4400" b="1">
                <a:sym typeface="+mn-ea"/>
              </a:rPr>
              <a:t>方面级情感分析</a:t>
            </a:r>
            <a:r>
              <a:rPr lang="zh-CN" altLang="en-US" sz="4400" b="1">
                <a:sym typeface="+mn-ea"/>
              </a:rPr>
              <a:t>任务</a:t>
            </a:r>
            <a:endParaRPr lang="zh-CN" altLang="en-US" sz="4400" b="1">
              <a:sym typeface="+mn-ea"/>
            </a:endParaRPr>
          </a:p>
        </p:txBody>
      </p:sp>
      <p:sp>
        <p:nvSpPr>
          <p:cNvPr id="14" name="文本框 13"/>
          <p:cNvSpPr txBox="1"/>
          <p:nvPr/>
        </p:nvSpPr>
        <p:spPr>
          <a:xfrm>
            <a:off x="11419205" y="49530"/>
            <a:ext cx="350837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剧本角色情感</a:t>
            </a:r>
            <a:r>
              <a:rPr lang="zh-CN" altLang="en-US" sz="2800">
                <a:latin typeface="黑体" panose="02010609060101010101" charset="-122"/>
                <a:ea typeface="黑体" panose="02010609060101010101" charset="-122"/>
                <a:sym typeface="+mn-ea"/>
              </a:rPr>
              <a:t>识别</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0942320" y="17335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椭圆 15"/>
          <p:cNvSpPr/>
          <p:nvPr/>
        </p:nvSpPr>
        <p:spPr>
          <a:xfrm>
            <a:off x="10942955" y="730885"/>
            <a:ext cx="273685" cy="2736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7" name="文本框 16"/>
          <p:cNvSpPr txBox="1"/>
          <p:nvPr/>
        </p:nvSpPr>
        <p:spPr>
          <a:xfrm>
            <a:off x="11371580" y="606425"/>
            <a:ext cx="3508375" cy="521970"/>
          </a:xfrm>
          <a:prstGeom prst="rect">
            <a:avLst/>
          </a:prstGeom>
          <a:noFill/>
        </p:spPr>
        <p:txBody>
          <a:bodyPr wrap="square" rtlCol="0">
            <a:spAutoFit/>
          </a:bodyPr>
          <a:p>
            <a:pPr>
              <a:buClrTx/>
              <a:buSzTx/>
              <a:buFontTx/>
            </a:pPr>
            <a:r>
              <a:rPr lang="zh-CN" altLang="en-US" sz="2800" b="1">
                <a:latin typeface="黑体" panose="02010609060101010101" charset="-122"/>
                <a:ea typeface="黑体" panose="02010609060101010101" charset="-122"/>
                <a:sym typeface="+mn-ea"/>
              </a:rPr>
              <a:t>方面级情感分析任务</a:t>
            </a:r>
            <a:endParaRPr lang="zh-CN" altLang="en-US" sz="2800" b="1">
              <a:latin typeface="黑体" panose="02010609060101010101" charset="-122"/>
              <a:ea typeface="黑体" panose="02010609060101010101" charset="-122"/>
              <a:sym typeface="+mn-ea"/>
            </a:endParaRPr>
          </a:p>
        </p:txBody>
      </p:sp>
      <p:grpSp>
        <p:nvGrpSpPr>
          <p:cNvPr id="26" name="组合 25"/>
          <p:cNvGrpSpPr/>
          <p:nvPr/>
        </p:nvGrpSpPr>
        <p:grpSpPr>
          <a:xfrm>
            <a:off x="2186305" y="8632190"/>
            <a:ext cx="2120900" cy="2524760"/>
            <a:chOff x="17393" y="6421"/>
            <a:chExt cx="3340" cy="3976"/>
          </a:xfrm>
        </p:grpSpPr>
        <p:sp>
          <p:nvSpPr>
            <p:cNvPr id="21" name="六边形 20"/>
            <p:cNvSpPr/>
            <p:nvPr/>
          </p:nvSpPr>
          <p:spPr>
            <a:xfrm rot="5400000">
              <a:off x="17075" y="6739"/>
              <a:ext cx="3977" cy="3341"/>
            </a:xfrm>
            <a:prstGeom prst="hexagon">
              <a:avLst/>
            </a:prstGeom>
            <a:solidFill>
              <a:srgbClr val="C11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六边形 24"/>
            <p:cNvSpPr/>
            <p:nvPr/>
          </p:nvSpPr>
          <p:spPr>
            <a:xfrm rot="5400000">
              <a:off x="17246" y="6883"/>
              <a:ext cx="3633" cy="305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9" name="组合 28"/>
          <p:cNvGrpSpPr/>
          <p:nvPr/>
        </p:nvGrpSpPr>
        <p:grpSpPr>
          <a:xfrm>
            <a:off x="1074420" y="10812145"/>
            <a:ext cx="2120900" cy="2524760"/>
            <a:chOff x="17393" y="6421"/>
            <a:chExt cx="3340" cy="3976"/>
          </a:xfrm>
        </p:grpSpPr>
        <p:sp>
          <p:nvSpPr>
            <p:cNvPr id="30" name="六边形 29"/>
            <p:cNvSpPr/>
            <p:nvPr/>
          </p:nvSpPr>
          <p:spPr>
            <a:xfrm rot="5400000">
              <a:off x="17075" y="6739"/>
              <a:ext cx="3977" cy="3341"/>
            </a:xfrm>
            <a:prstGeom prst="hexagon">
              <a:avLst/>
            </a:prstGeom>
            <a:solidFill>
              <a:srgbClr val="C11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六边形 30"/>
            <p:cNvSpPr/>
            <p:nvPr/>
          </p:nvSpPr>
          <p:spPr>
            <a:xfrm rot="5400000">
              <a:off x="17246" y="6883"/>
              <a:ext cx="3633" cy="305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2" name="组合 31"/>
          <p:cNvGrpSpPr/>
          <p:nvPr/>
        </p:nvGrpSpPr>
        <p:grpSpPr>
          <a:xfrm>
            <a:off x="3352800" y="10812145"/>
            <a:ext cx="2120900" cy="2524760"/>
            <a:chOff x="17393" y="6421"/>
            <a:chExt cx="3340" cy="3976"/>
          </a:xfrm>
        </p:grpSpPr>
        <p:sp>
          <p:nvSpPr>
            <p:cNvPr id="33" name="六边形 32"/>
            <p:cNvSpPr/>
            <p:nvPr/>
          </p:nvSpPr>
          <p:spPr>
            <a:xfrm rot="5400000">
              <a:off x="17075" y="6739"/>
              <a:ext cx="3977" cy="3341"/>
            </a:xfrm>
            <a:prstGeom prst="hexagon">
              <a:avLst/>
            </a:prstGeom>
            <a:solidFill>
              <a:srgbClr val="C11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六边形 33"/>
            <p:cNvSpPr/>
            <p:nvPr/>
          </p:nvSpPr>
          <p:spPr>
            <a:xfrm rot="5400000">
              <a:off x="17246" y="6883"/>
              <a:ext cx="3633" cy="305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7" name="文本框 36"/>
          <p:cNvSpPr txBox="1"/>
          <p:nvPr/>
        </p:nvSpPr>
        <p:spPr>
          <a:xfrm>
            <a:off x="2818130" y="9434195"/>
            <a:ext cx="871855" cy="922020"/>
          </a:xfrm>
          <a:prstGeom prst="rect">
            <a:avLst/>
          </a:prstGeom>
          <a:noFill/>
        </p:spPr>
        <p:txBody>
          <a:bodyPr wrap="none" rtlCol="0">
            <a:spAutoFit/>
          </a:bodyPr>
          <a:p>
            <a:r>
              <a:rPr lang="zh-CN" altLang="en-US" sz="5400" b="1">
                <a:solidFill>
                  <a:srgbClr val="C11A25"/>
                </a:solidFill>
              </a:rPr>
              <a:t>新</a:t>
            </a:r>
            <a:endParaRPr lang="zh-CN" altLang="en-US" sz="5400" b="1">
              <a:solidFill>
                <a:srgbClr val="C11A25"/>
              </a:solidFill>
            </a:endParaRPr>
          </a:p>
        </p:txBody>
      </p:sp>
      <p:sp>
        <p:nvSpPr>
          <p:cNvPr id="38" name="椭圆 37"/>
          <p:cNvSpPr/>
          <p:nvPr/>
        </p:nvSpPr>
        <p:spPr>
          <a:xfrm>
            <a:off x="2560955" y="9201150"/>
            <a:ext cx="1386205" cy="1386205"/>
          </a:xfrm>
          <a:prstGeom prst="ellipse">
            <a:avLst/>
          </a:prstGeom>
          <a:noFill/>
          <a:ln w="57150">
            <a:solidFill>
              <a:srgbClr val="BF1A2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1697990" y="11614150"/>
            <a:ext cx="871855" cy="922020"/>
          </a:xfrm>
          <a:prstGeom prst="rect">
            <a:avLst/>
          </a:prstGeom>
          <a:noFill/>
        </p:spPr>
        <p:txBody>
          <a:bodyPr wrap="none" rtlCol="0">
            <a:spAutoFit/>
          </a:bodyPr>
          <a:p>
            <a:pPr algn="l">
              <a:buClrTx/>
              <a:buSzTx/>
              <a:buFontTx/>
            </a:pPr>
            <a:r>
              <a:rPr lang="zh-CN" altLang="en-US" sz="5400" b="1">
                <a:solidFill>
                  <a:srgbClr val="C11A25"/>
                </a:solidFill>
              </a:rPr>
              <a:t>多</a:t>
            </a:r>
            <a:endParaRPr lang="zh-CN" altLang="en-US" sz="5400" b="1">
              <a:solidFill>
                <a:srgbClr val="C11A25"/>
              </a:solidFill>
            </a:endParaRPr>
          </a:p>
        </p:txBody>
      </p:sp>
      <p:sp>
        <p:nvSpPr>
          <p:cNvPr id="40" name="椭圆 39"/>
          <p:cNvSpPr/>
          <p:nvPr/>
        </p:nvSpPr>
        <p:spPr>
          <a:xfrm>
            <a:off x="1441450" y="11381740"/>
            <a:ext cx="1386205" cy="1386205"/>
          </a:xfrm>
          <a:prstGeom prst="ellipse">
            <a:avLst/>
          </a:prstGeom>
          <a:noFill/>
          <a:ln w="57150">
            <a:solidFill>
              <a:srgbClr val="BF1A2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3934460" y="11569065"/>
            <a:ext cx="871855" cy="922020"/>
          </a:xfrm>
          <a:prstGeom prst="rect">
            <a:avLst/>
          </a:prstGeom>
          <a:noFill/>
        </p:spPr>
        <p:txBody>
          <a:bodyPr wrap="none" rtlCol="0">
            <a:spAutoFit/>
          </a:bodyPr>
          <a:p>
            <a:pPr algn="l">
              <a:buClrTx/>
              <a:buSzTx/>
              <a:buFontTx/>
            </a:pPr>
            <a:r>
              <a:rPr lang="zh-CN" altLang="en-US" sz="5400" b="1">
                <a:solidFill>
                  <a:srgbClr val="C11A25"/>
                </a:solidFill>
              </a:rPr>
              <a:t>深</a:t>
            </a:r>
            <a:endParaRPr lang="zh-CN" altLang="en-US" sz="5400" b="1">
              <a:solidFill>
                <a:srgbClr val="C11A25"/>
              </a:solidFill>
            </a:endParaRPr>
          </a:p>
        </p:txBody>
      </p:sp>
      <p:sp>
        <p:nvSpPr>
          <p:cNvPr id="42" name="椭圆 41"/>
          <p:cNvSpPr/>
          <p:nvPr/>
        </p:nvSpPr>
        <p:spPr>
          <a:xfrm>
            <a:off x="3720465" y="11337290"/>
            <a:ext cx="1386205" cy="1386205"/>
          </a:xfrm>
          <a:prstGeom prst="ellipse">
            <a:avLst/>
          </a:prstGeom>
          <a:noFill/>
          <a:ln w="57150">
            <a:solidFill>
              <a:srgbClr val="BF1A2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文本框 44"/>
          <p:cNvSpPr txBox="1"/>
          <p:nvPr/>
        </p:nvSpPr>
        <p:spPr>
          <a:xfrm>
            <a:off x="6083300" y="9509760"/>
            <a:ext cx="9992360" cy="768350"/>
          </a:xfrm>
          <a:prstGeom prst="rect">
            <a:avLst/>
          </a:prstGeom>
          <a:noFill/>
        </p:spPr>
        <p:txBody>
          <a:bodyPr wrap="none" rtlCol="0">
            <a:spAutoFit/>
          </a:bodyPr>
          <a:p>
            <a:r>
              <a:rPr lang="zh-CN" altLang="en-US" sz="4400" b="1">
                <a:solidFill>
                  <a:srgbClr val="FF0000"/>
                </a:solidFill>
                <a:latin typeface="黑体" panose="02010609060101010101" charset="-122"/>
                <a:ea typeface="黑体" panose="02010609060101010101" charset="-122"/>
              </a:rPr>
              <a:t>首个</a:t>
            </a:r>
            <a:r>
              <a:rPr lang="zh-CN" altLang="en-US" sz="3600"/>
              <a:t>剧本情感识别任务：口语化，剧本领域知识</a:t>
            </a:r>
            <a:endParaRPr lang="zh-CN" altLang="en-US" sz="3600"/>
          </a:p>
        </p:txBody>
      </p:sp>
      <p:sp>
        <p:nvSpPr>
          <p:cNvPr id="49" name="文本框 48"/>
          <p:cNvSpPr txBox="1"/>
          <p:nvPr/>
        </p:nvSpPr>
        <p:spPr>
          <a:xfrm>
            <a:off x="6083300" y="10878185"/>
            <a:ext cx="17698085" cy="768350"/>
          </a:xfrm>
          <a:prstGeom prst="rect">
            <a:avLst/>
          </a:prstGeom>
          <a:noFill/>
        </p:spPr>
        <p:txBody>
          <a:bodyPr wrap="square" rtlCol="0" anchor="t">
            <a:spAutoFit/>
          </a:bodyPr>
          <a:p>
            <a:pPr algn="l"/>
            <a:r>
              <a:rPr lang="zh-CN" altLang="en-US" sz="4400" b="1">
                <a:solidFill>
                  <a:srgbClr val="FF0000"/>
                </a:solidFill>
                <a:latin typeface="黑体" panose="02010609060101010101" charset="-122"/>
                <a:ea typeface="黑体" panose="02010609060101010101" charset="-122"/>
                <a:sym typeface="+mn-ea"/>
              </a:rPr>
              <a:t>深层次</a:t>
            </a:r>
            <a:r>
              <a:rPr lang="zh-CN" altLang="en-US" sz="3600">
                <a:sym typeface="+mn-ea"/>
              </a:rPr>
              <a:t>语义依赖：当前语义</a:t>
            </a:r>
            <a:r>
              <a:rPr lang="en-US" altLang="zh-CN" sz="3600">
                <a:sym typeface="+mn-ea"/>
              </a:rPr>
              <a:t>+</a:t>
            </a:r>
            <a:r>
              <a:rPr lang="zh-CN" altLang="en-US" sz="3600">
                <a:sym typeface="+mn-ea"/>
              </a:rPr>
              <a:t>前文语境</a:t>
            </a:r>
            <a:r>
              <a:rPr lang="en-US" altLang="zh-CN" sz="3600">
                <a:sym typeface="+mn-ea"/>
              </a:rPr>
              <a:t>=</a:t>
            </a:r>
            <a:r>
              <a:rPr lang="zh-CN" altLang="en-US" sz="3600">
                <a:sym typeface="+mn-ea"/>
              </a:rPr>
              <a:t>内容整体情感氛围</a:t>
            </a:r>
            <a:r>
              <a:rPr lang="en-US" altLang="zh-CN" sz="3600">
                <a:sym typeface="+mn-ea"/>
              </a:rPr>
              <a:t>=</a:t>
            </a:r>
            <a:r>
              <a:rPr lang="zh-CN" altLang="en-US" sz="3600">
                <a:sym typeface="+mn-ea"/>
              </a:rPr>
              <a:t>角色</a:t>
            </a:r>
            <a:r>
              <a:rPr lang="zh-CN" altLang="en-US" sz="3600">
                <a:sym typeface="+mn-ea"/>
              </a:rPr>
              <a:t>情感</a:t>
            </a:r>
            <a:endParaRPr lang="zh-CN" altLang="en-US" sz="3600"/>
          </a:p>
        </p:txBody>
      </p:sp>
      <p:sp>
        <p:nvSpPr>
          <p:cNvPr id="51" name="文本框 50"/>
          <p:cNvSpPr txBox="1"/>
          <p:nvPr/>
        </p:nvSpPr>
        <p:spPr>
          <a:xfrm>
            <a:off x="6083300" y="12102465"/>
            <a:ext cx="17508220" cy="768350"/>
          </a:xfrm>
          <a:prstGeom prst="rect">
            <a:avLst/>
          </a:prstGeom>
          <a:noFill/>
        </p:spPr>
        <p:txBody>
          <a:bodyPr wrap="none" rtlCol="0" anchor="t">
            <a:spAutoFit/>
          </a:bodyPr>
          <a:p>
            <a:r>
              <a:rPr lang="zh-CN" altLang="en-US" sz="4400" b="1">
                <a:solidFill>
                  <a:srgbClr val="FF0000"/>
                </a:solidFill>
                <a:latin typeface="黑体" panose="02010609060101010101" charset="-122"/>
                <a:ea typeface="黑体" panose="02010609060101010101" charset="-122"/>
                <a:sym typeface="+mn-ea"/>
              </a:rPr>
              <a:t>多</a:t>
            </a:r>
            <a:r>
              <a:rPr lang="zh-CN" altLang="en-US" sz="3600">
                <a:sym typeface="+mn-ea"/>
              </a:rPr>
              <a:t>角色情感分析：相同语境下针对不同角色的“主配角”解耦分析，不同情感的</a:t>
            </a:r>
            <a:r>
              <a:rPr lang="zh-CN" altLang="en-US" sz="3600">
                <a:sym typeface="+mn-ea"/>
              </a:rPr>
              <a:t>耦合关系</a:t>
            </a:r>
            <a:endParaRPr lang="zh-CN" altLang="en-US" sz="3600">
              <a:sym typeface="+mn-ea"/>
            </a:endParaRPr>
          </a:p>
        </p:txBody>
      </p:sp>
      <p:sp>
        <p:nvSpPr>
          <p:cNvPr id="3" name="文本框 2"/>
          <p:cNvSpPr txBox="1"/>
          <p:nvPr/>
        </p:nvSpPr>
        <p:spPr>
          <a:xfrm>
            <a:off x="326390" y="7477760"/>
            <a:ext cx="4467860" cy="829945"/>
          </a:xfrm>
          <a:prstGeom prst="rect">
            <a:avLst/>
          </a:prstGeom>
          <a:noFill/>
        </p:spPr>
        <p:txBody>
          <a:bodyPr wrap="none" rtlCol="0" anchor="t">
            <a:spAutoFit/>
          </a:bodyPr>
          <a:p>
            <a:r>
              <a:rPr lang="zh-CN" altLang="en-US" sz="4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爱奇艺任务挑战</a:t>
            </a:r>
            <a:endParaRPr lang="zh-CN" altLang="en-US" sz="4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sp>
        <p:nvSpPr>
          <p:cNvPr id="4" name="文本框 3"/>
          <p:cNvSpPr txBox="1"/>
          <p:nvPr/>
        </p:nvSpPr>
        <p:spPr>
          <a:xfrm>
            <a:off x="326390" y="1875155"/>
            <a:ext cx="4467860" cy="829945"/>
          </a:xfrm>
          <a:prstGeom prst="rect">
            <a:avLst/>
          </a:prstGeom>
          <a:noFill/>
        </p:spPr>
        <p:txBody>
          <a:bodyPr wrap="none" rtlCol="0" anchor="t">
            <a:spAutoFit/>
          </a:bodyPr>
          <a:p>
            <a:r>
              <a:rPr lang="zh-CN" altLang="en-US" sz="4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方面级情感分析</a:t>
            </a:r>
            <a:endParaRPr lang="zh-CN" altLang="en-US" sz="4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graphicFrame>
        <p:nvGraphicFramePr>
          <p:cNvPr id="18" name="表格 17"/>
          <p:cNvGraphicFramePr/>
          <p:nvPr>
            <p:custDataLst>
              <p:tags r:id="rId1"/>
            </p:custDataLst>
          </p:nvPr>
        </p:nvGraphicFramePr>
        <p:xfrm>
          <a:off x="1768475" y="3246755"/>
          <a:ext cx="20061555" cy="3587750"/>
        </p:xfrm>
        <a:graphic>
          <a:graphicData uri="http://schemas.openxmlformats.org/drawingml/2006/table">
            <a:tbl>
              <a:tblPr firstRow="1" bandRow="1">
                <a:tableStyleId>{5C22544A-7EE6-4342-B048-85BDC9FD1C3A}</a:tableStyleId>
              </a:tblPr>
              <a:tblGrid>
                <a:gridCol w="3594100"/>
                <a:gridCol w="7978140"/>
                <a:gridCol w="2759710"/>
                <a:gridCol w="5729605"/>
              </a:tblGrid>
              <a:tr h="708025">
                <a:tc>
                  <a:txBody>
                    <a:bodyPr/>
                    <a:p>
                      <a:pPr algn="ctr">
                        <a:buNone/>
                      </a:pPr>
                      <a:r>
                        <a:rPr lang="en-US" altLang="zh-CN" sz="3200" b="1">
                          <a:latin typeface="黑体" panose="02010609060101010101" charset="-122"/>
                          <a:ea typeface="黑体" panose="02010609060101010101" charset="-122"/>
                          <a:cs typeface="Times New Roman" panose="02020603050405020304" charset="0"/>
                        </a:rPr>
                        <a:t>ID</a:t>
                      </a:r>
                      <a:endParaRPr lang="en-US" altLang="zh-CN" sz="3200" b="1">
                        <a:latin typeface="黑体" panose="02010609060101010101" charset="-122"/>
                        <a:ea typeface="黑体" panose="02010609060101010101" charset="-122"/>
                        <a:cs typeface="Times New Roman" panose="02020603050405020304" charset="0"/>
                      </a:endParaRPr>
                    </a:p>
                  </a:txBody>
                  <a:tcPr anchor="ctr" anchorCtr="0">
                    <a:lnB w="12700" cmpd="sng">
                      <a:solidFill>
                        <a:schemeClr val="tx1"/>
                      </a:solidFill>
                      <a:prstDash val="solid"/>
                    </a:lnB>
                    <a:solidFill>
                      <a:schemeClr val="accent2"/>
                    </a:solidFill>
                  </a:tcPr>
                </a:tc>
                <a:tc>
                  <a:txBody>
                    <a:bodyPr/>
                    <a:p>
                      <a:pPr algn="ctr">
                        <a:buNone/>
                      </a:pPr>
                      <a:r>
                        <a:rPr lang="en-US" altLang="zh-CN" sz="3200" b="1">
                          <a:latin typeface="黑体" panose="02010609060101010101" charset="-122"/>
                          <a:ea typeface="黑体" panose="02010609060101010101" charset="-122"/>
                          <a:cs typeface="Times New Roman" panose="02020603050405020304" charset="0"/>
                        </a:rPr>
                        <a:t>Content</a:t>
                      </a:r>
                      <a:endParaRPr lang="en-US" altLang="zh-CN" sz="3200" b="1">
                        <a:latin typeface="黑体" panose="02010609060101010101" charset="-122"/>
                        <a:ea typeface="黑体" panose="02010609060101010101" charset="-122"/>
                        <a:cs typeface="Times New Roman" panose="02020603050405020304" charset="0"/>
                      </a:endParaRPr>
                    </a:p>
                  </a:txBody>
                  <a:tcPr anchor="ctr" anchorCtr="0">
                    <a:lnB w="12700" cmpd="sng">
                      <a:solidFill>
                        <a:schemeClr val="tx1"/>
                      </a:solidFill>
                      <a:prstDash val="solid"/>
                    </a:lnB>
                    <a:solidFill>
                      <a:schemeClr val="accent2"/>
                    </a:solidFill>
                  </a:tcPr>
                </a:tc>
                <a:tc>
                  <a:txBody>
                    <a:bodyPr/>
                    <a:p>
                      <a:pPr algn="ctr">
                        <a:buNone/>
                      </a:pPr>
                      <a:r>
                        <a:rPr lang="en-US" altLang="zh-CN" sz="3200" b="1">
                          <a:latin typeface="黑体" panose="02010609060101010101" charset="-122"/>
                          <a:ea typeface="黑体" panose="02010609060101010101" charset="-122"/>
                          <a:cs typeface="Times New Roman" panose="02020603050405020304" charset="0"/>
                        </a:rPr>
                        <a:t>Aspect</a:t>
                      </a:r>
                      <a:endParaRPr lang="en-US" altLang="zh-CN" sz="3200" b="1">
                        <a:latin typeface="黑体" panose="02010609060101010101" charset="-122"/>
                        <a:ea typeface="黑体" panose="02010609060101010101" charset="-122"/>
                        <a:cs typeface="Times New Roman" panose="02020603050405020304" charset="0"/>
                      </a:endParaRPr>
                    </a:p>
                  </a:txBody>
                  <a:tcPr anchor="ctr" anchorCtr="0">
                    <a:lnB w="12700" cmpd="sng">
                      <a:solidFill>
                        <a:schemeClr val="tx1"/>
                      </a:solidFill>
                      <a:prstDash val="solid"/>
                    </a:lnB>
                    <a:solidFill>
                      <a:schemeClr val="accent2"/>
                    </a:solidFill>
                  </a:tcPr>
                </a:tc>
                <a:tc>
                  <a:txBody>
                    <a:bodyPr/>
                    <a:p>
                      <a:pPr algn="ctr">
                        <a:buNone/>
                      </a:pPr>
                      <a:r>
                        <a:rPr lang="en-US" altLang="zh-CN" sz="3200" b="1">
                          <a:latin typeface="黑体" panose="02010609060101010101" charset="-122"/>
                          <a:ea typeface="黑体" panose="02010609060101010101" charset="-122"/>
                          <a:cs typeface="黑体" panose="02010609060101010101" charset="-122"/>
                        </a:rPr>
                        <a:t>Emotion</a:t>
                      </a:r>
                      <a:endParaRPr lang="en-US" altLang="zh-CN" sz="3200" b="1">
                        <a:latin typeface="黑体" panose="02010609060101010101" charset="-122"/>
                        <a:ea typeface="黑体" panose="02010609060101010101" charset="-122"/>
                        <a:cs typeface="黑体" panose="02010609060101010101" charset="-122"/>
                      </a:endParaRPr>
                    </a:p>
                    <a:p>
                      <a:pPr algn="ctr">
                        <a:buNone/>
                      </a:pPr>
                      <a:r>
                        <a:rPr lang="en-US" altLang="zh-CN" sz="3200" b="1">
                          <a:latin typeface="黑体" panose="02010609060101010101" charset="-122"/>
                          <a:ea typeface="黑体" panose="02010609060101010101" charset="-122"/>
                          <a:cs typeface="黑体" panose="02010609060101010101" charset="-122"/>
                        </a:rPr>
                        <a:t>(</a:t>
                      </a:r>
                      <a:r>
                        <a:rPr lang="zh-CN" altLang="en-US" sz="3200" b="1">
                          <a:latin typeface="黑体" panose="02010609060101010101" charset="-122"/>
                          <a:ea typeface="黑体" panose="02010609060101010101" charset="-122"/>
                          <a:cs typeface="黑体" panose="02010609060101010101" charset="-122"/>
                        </a:rPr>
                        <a:t>爱，乐，惊，怒，恐，哀</a:t>
                      </a:r>
                      <a:r>
                        <a:rPr lang="en-US" altLang="zh-CN" sz="3200" b="1">
                          <a:latin typeface="黑体" panose="02010609060101010101" charset="-122"/>
                          <a:ea typeface="黑体" panose="02010609060101010101" charset="-122"/>
                          <a:cs typeface="黑体" panose="02010609060101010101" charset="-122"/>
                        </a:rPr>
                        <a:t>)</a:t>
                      </a:r>
                      <a:endParaRPr lang="en-US" altLang="zh-CN" sz="3200" b="1">
                        <a:latin typeface="黑体" panose="02010609060101010101" charset="-122"/>
                        <a:ea typeface="黑体" panose="02010609060101010101" charset="-122"/>
                        <a:cs typeface="黑体" panose="02010609060101010101" charset="-122"/>
                      </a:endParaRPr>
                    </a:p>
                  </a:txBody>
                  <a:tcPr>
                    <a:lnB w="12700" cmpd="sng">
                      <a:solidFill>
                        <a:schemeClr val="tx1"/>
                      </a:solidFill>
                      <a:prstDash val="solid"/>
                    </a:lnB>
                    <a:solidFill>
                      <a:schemeClr val="accent2"/>
                    </a:solidFill>
                  </a:tcPr>
                </a:tc>
              </a:tr>
              <a:tr h="1283970">
                <a:tc>
                  <a:txBody>
                    <a:bodyPr/>
                    <a:p>
                      <a:pPr algn="ctr">
                        <a:buNone/>
                      </a:pPr>
                      <a:r>
                        <a:rPr lang="zh-CN" altLang="en-US" sz="3200">
                          <a:latin typeface="Times New Roman" panose="02020603050405020304" charset="0"/>
                          <a:cs typeface="Times New Roman" panose="02020603050405020304" charset="0"/>
                        </a:rPr>
                        <a:t>1171_0003_A_45</a:t>
                      </a:r>
                      <a:endParaRPr lang="zh-CN" altLang="en-US" sz="32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3200">
                          <a:latin typeface="等线" panose="02010600030101010101" charset="-122"/>
                          <a:ea typeface="等线" panose="02010600030101010101" charset="-122"/>
                          <a:cs typeface="等线" panose="02010600030101010101" charset="-122"/>
                          <a:sym typeface="+mn-ea"/>
                        </a:rPr>
                        <a:t>另一边，一个叫</a:t>
                      </a:r>
                      <a:r>
                        <a:rPr lang="zh-CN" altLang="en-US" sz="3200">
                          <a:latin typeface="Times New Roman" panose="02020603050405020304" charset="0"/>
                          <a:ea typeface="等线" panose="02010600030101010101" charset="-122"/>
                          <a:cs typeface="Times New Roman" panose="02020603050405020304" charset="0"/>
                          <a:sym typeface="+mn-ea"/>
                        </a:rPr>
                        <a:t>u2</a:t>
                      </a:r>
                      <a:r>
                        <a:rPr lang="zh-CN" altLang="en-US" sz="3200">
                          <a:latin typeface="等线" panose="02010600030101010101" charset="-122"/>
                          <a:ea typeface="等线" panose="02010600030101010101" charset="-122"/>
                          <a:cs typeface="等线" panose="02010600030101010101" charset="-122"/>
                          <a:sym typeface="+mn-ea"/>
                        </a:rPr>
                        <a:t>的号子手还在练习着，</a:t>
                      </a:r>
                      <a:r>
                        <a:rPr lang="zh-CN" altLang="en-US" sz="3200" b="1">
                          <a:solidFill>
                            <a:srgbClr val="FF0000"/>
                          </a:solidFill>
                          <a:highlight>
                            <a:srgbClr val="FFFF00"/>
                          </a:highlight>
                          <a:latin typeface="Times New Roman" panose="02020603050405020304" charset="0"/>
                          <a:ea typeface="等线" panose="02010600030101010101" charset="-122"/>
                          <a:cs typeface="Times New Roman" panose="02020603050405020304" charset="0"/>
                          <a:sym typeface="+mn-ea"/>
                        </a:rPr>
                        <a:t>b1</a:t>
                      </a:r>
                      <a:r>
                        <a:rPr lang="zh-CN" altLang="en-US" sz="3200" b="1">
                          <a:solidFill>
                            <a:srgbClr val="FF0000"/>
                          </a:solidFill>
                          <a:highlight>
                            <a:srgbClr val="FFFF00"/>
                          </a:highlight>
                          <a:latin typeface="等线" panose="02010600030101010101" charset="-122"/>
                          <a:ea typeface="等线" panose="02010600030101010101" charset="-122"/>
                          <a:cs typeface="等线" panose="02010600030101010101" charset="-122"/>
                          <a:sym typeface="+mn-ea"/>
                        </a:rPr>
                        <a:t>还在压腿，眼睛时不时往</a:t>
                      </a:r>
                      <a:r>
                        <a:rPr lang="zh-CN" altLang="en-US" sz="3200" b="1">
                          <a:solidFill>
                            <a:srgbClr val="FF0000"/>
                          </a:solidFill>
                          <a:highlight>
                            <a:srgbClr val="FFFF00"/>
                          </a:highlight>
                          <a:latin typeface="Times New Roman" panose="02020603050405020304" charset="0"/>
                          <a:ea typeface="等线" panose="02010600030101010101" charset="-122"/>
                          <a:cs typeface="Times New Roman" panose="02020603050405020304" charset="0"/>
                          <a:sym typeface="+mn-ea"/>
                        </a:rPr>
                        <a:t>u2</a:t>
                      </a:r>
                      <a:r>
                        <a:rPr lang="zh-CN" altLang="en-US" sz="3200" b="1">
                          <a:solidFill>
                            <a:srgbClr val="FF0000"/>
                          </a:solidFill>
                          <a:highlight>
                            <a:srgbClr val="FFFF00"/>
                          </a:highlight>
                          <a:latin typeface="等线" panose="02010600030101010101" charset="-122"/>
                          <a:ea typeface="等线" panose="02010600030101010101" charset="-122"/>
                          <a:cs typeface="等线" panose="02010600030101010101" charset="-122"/>
                          <a:sym typeface="+mn-ea"/>
                        </a:rPr>
                        <a:t>那边看一眼。</a:t>
                      </a:r>
                      <a:endParaRPr lang="zh-CN" altLang="en-US" sz="3200" b="1">
                        <a:solidFill>
                          <a:srgbClr val="FF0000"/>
                        </a:solidFill>
                        <a:highlight>
                          <a:srgbClr val="FFFF00"/>
                        </a:highlight>
                        <a:latin typeface="等线" panose="02010600030101010101" charset="-122"/>
                        <a:ea typeface="等线" panose="02010600030101010101" charset="-122"/>
                        <a:cs typeface="等线" panose="02010600030101010101"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4400">
                          <a:latin typeface="Times New Roman" panose="02020603050405020304" charset="0"/>
                          <a:cs typeface="Times New Roman" panose="02020603050405020304" charset="0"/>
                        </a:rPr>
                        <a:t>b1</a:t>
                      </a:r>
                      <a:endParaRPr lang="en-US" altLang="zh-CN" sz="44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altLang="zh-CN" sz="4400">
                          <a:latin typeface="Times New Roman" panose="02020603050405020304" charset="0"/>
                          <a:cs typeface="Times New Roman" panose="02020603050405020304" charset="0"/>
                        </a:rPr>
                        <a:t>1,0,0,0,0,0</a:t>
                      </a:r>
                      <a:endParaRPr lang="en-US" altLang="zh-CN" sz="44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1236980">
                <a:tc>
                  <a:txBody>
                    <a:bodyPr/>
                    <a:p>
                      <a:pPr algn="ctr">
                        <a:buNone/>
                      </a:pPr>
                      <a:r>
                        <a:rPr lang="zh-CN" altLang="en-US" sz="3200">
                          <a:latin typeface="Times New Roman" panose="02020603050405020304" charset="0"/>
                          <a:cs typeface="Times New Roman" panose="02020603050405020304" charset="0"/>
                        </a:rPr>
                        <a:t>1171_0003_A_46</a:t>
                      </a:r>
                      <a:endParaRPr lang="zh-CN" altLang="en-US" sz="32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3200">
                          <a:latin typeface="等线" panose="02010600030101010101" charset="-122"/>
                          <a:ea typeface="等线" panose="02010600030101010101" charset="-122"/>
                          <a:cs typeface="等线" panose="02010600030101010101" charset="-122"/>
                        </a:rPr>
                        <a:t>另一边，</a:t>
                      </a:r>
                      <a:r>
                        <a:rPr lang="zh-CN" altLang="en-US" sz="3200" b="1">
                          <a:solidFill>
                            <a:srgbClr val="FF0000"/>
                          </a:solidFill>
                          <a:highlight>
                            <a:srgbClr val="FFFF00"/>
                          </a:highlight>
                          <a:latin typeface="等线" panose="02010600030101010101" charset="-122"/>
                          <a:ea typeface="等线" panose="02010600030101010101" charset="-122"/>
                          <a:cs typeface="等线" panose="02010600030101010101" charset="-122"/>
                        </a:rPr>
                        <a:t>一个叫</a:t>
                      </a:r>
                      <a:r>
                        <a:rPr lang="zh-CN" altLang="en-US" sz="3200" b="1">
                          <a:solidFill>
                            <a:srgbClr val="FF0000"/>
                          </a:solidFill>
                          <a:highlight>
                            <a:srgbClr val="FFFF00"/>
                          </a:highlight>
                          <a:latin typeface="Times New Roman" panose="02020603050405020304" charset="0"/>
                          <a:ea typeface="等线" panose="02010600030101010101" charset="-122"/>
                          <a:cs typeface="Times New Roman" panose="02020603050405020304" charset="0"/>
                        </a:rPr>
                        <a:t>u2</a:t>
                      </a:r>
                      <a:r>
                        <a:rPr lang="zh-CN" altLang="en-US" sz="3200" b="1">
                          <a:solidFill>
                            <a:srgbClr val="FF0000"/>
                          </a:solidFill>
                          <a:highlight>
                            <a:srgbClr val="FFFF00"/>
                          </a:highlight>
                          <a:latin typeface="等线" panose="02010600030101010101" charset="-122"/>
                          <a:ea typeface="等线" panose="02010600030101010101" charset="-122"/>
                          <a:cs typeface="等线" panose="02010600030101010101" charset="-122"/>
                        </a:rPr>
                        <a:t>的号子手还在练习着</a:t>
                      </a:r>
                      <a:r>
                        <a:rPr lang="zh-CN" altLang="en-US" sz="3200">
                          <a:solidFill>
                            <a:srgbClr val="FF0000"/>
                          </a:solidFill>
                          <a:highlight>
                            <a:srgbClr val="FFFF00"/>
                          </a:highlight>
                          <a:latin typeface="等线" panose="02010600030101010101" charset="-122"/>
                          <a:ea typeface="等线" panose="02010600030101010101" charset="-122"/>
                          <a:cs typeface="等线" panose="02010600030101010101" charset="-122"/>
                        </a:rPr>
                        <a:t>，</a:t>
                      </a:r>
                      <a:r>
                        <a:rPr lang="zh-CN" altLang="en-US" sz="3200">
                          <a:latin typeface="Times New Roman" panose="02020603050405020304" charset="0"/>
                          <a:ea typeface="等线" panose="02010600030101010101" charset="-122"/>
                          <a:cs typeface="Times New Roman" panose="02020603050405020304" charset="0"/>
                        </a:rPr>
                        <a:t>b1</a:t>
                      </a:r>
                      <a:r>
                        <a:rPr lang="zh-CN" altLang="en-US" sz="3200">
                          <a:latin typeface="等线" panose="02010600030101010101" charset="-122"/>
                          <a:ea typeface="等线" panose="02010600030101010101" charset="-122"/>
                          <a:cs typeface="等线" panose="02010600030101010101" charset="-122"/>
                        </a:rPr>
                        <a:t>还在压腿，眼睛时不时往</a:t>
                      </a:r>
                      <a:r>
                        <a:rPr lang="zh-CN" altLang="en-US" sz="3200">
                          <a:latin typeface="Times New Roman" panose="02020603050405020304" charset="0"/>
                          <a:ea typeface="等线" panose="02010600030101010101" charset="-122"/>
                          <a:cs typeface="Times New Roman" panose="02020603050405020304" charset="0"/>
                        </a:rPr>
                        <a:t>u2</a:t>
                      </a:r>
                      <a:r>
                        <a:rPr lang="zh-CN" altLang="en-US" sz="3200">
                          <a:latin typeface="等线" panose="02010600030101010101" charset="-122"/>
                          <a:ea typeface="等线" panose="02010600030101010101" charset="-122"/>
                          <a:cs typeface="等线" panose="02010600030101010101" charset="-122"/>
                        </a:rPr>
                        <a:t>那边看一眼。</a:t>
                      </a:r>
                      <a:endParaRPr lang="zh-CN" altLang="en-US" sz="3200">
                        <a:latin typeface="等线" panose="02010600030101010101" charset="-122"/>
                        <a:ea typeface="等线" panose="02010600030101010101" charset="-122"/>
                        <a:cs typeface="等线" panose="02010600030101010101"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4400">
                          <a:latin typeface="Times New Roman" panose="02020603050405020304" charset="0"/>
                          <a:cs typeface="Times New Roman" panose="02020603050405020304" charset="0"/>
                        </a:rPr>
                        <a:t>u2</a:t>
                      </a:r>
                      <a:endParaRPr lang="zh-CN" altLang="en-US" sz="44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zh-CN" altLang="en-US" sz="4400">
                          <a:latin typeface="Times New Roman" panose="02020603050405020304" charset="0"/>
                          <a:cs typeface="Times New Roman" panose="02020603050405020304" charset="0"/>
                        </a:rPr>
                        <a:t>0,0,0,0,0,0</a:t>
                      </a:r>
                      <a:endParaRPr lang="zh-CN" altLang="en-US" sz="4400">
                        <a:latin typeface="Times New Roman" panose="02020603050405020304" charset="0"/>
                        <a:cs typeface="Times New Roman" panose="020206030504050203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Picture"/>
          <p:cNvPicPr>
            <a:picLocks noChangeAspect="1"/>
          </p:cNvPicPr>
          <p:nvPr/>
        </p:nvPicPr>
        <p:blipFill>
          <a:blip r:embed="rId1" cstate="print">
            <a:alphaModFix amt="100000"/>
          </a:blip>
          <a:stretch>
            <a:fillRect/>
          </a:stretch>
        </p:blipFill>
        <p:spPr>
          <a:xfrm>
            <a:off x="-90621" y="71"/>
            <a:ext cx="9298926" cy="13931335"/>
          </a:xfrm>
          <a:prstGeom prst="rect">
            <a:avLst/>
          </a:prstGeom>
        </p:spPr>
      </p:pic>
      <p:pic>
        <p:nvPicPr>
          <p:cNvPr id="462" name="Picture" descr="Picture"/>
          <p:cNvPicPr>
            <a:picLocks noChangeAspect="1"/>
          </p:cNvPicPr>
          <p:nvPr/>
        </p:nvPicPr>
        <p:blipFill>
          <a:blip r:embed="rId2" cstate="print">
            <a:alphaModFix amt="100000"/>
          </a:blip>
          <a:stretch>
            <a:fillRect/>
          </a:stretch>
        </p:blipFill>
        <p:spPr>
          <a:xfrm rot="5400000">
            <a:off x="2700567" y="4203071"/>
            <a:ext cx="4344047" cy="3761175"/>
          </a:xfrm>
          <a:prstGeom prst="rect">
            <a:avLst/>
          </a:prstGeom>
        </p:spPr>
      </p:pic>
      <p:pic>
        <p:nvPicPr>
          <p:cNvPr id="935" name="Picture" descr="Picture"/>
          <p:cNvPicPr>
            <a:picLocks noChangeAspect="1"/>
          </p:cNvPicPr>
          <p:nvPr/>
        </p:nvPicPr>
        <p:blipFill>
          <a:blip r:embed="rId3" cstate="print">
            <a:alphaModFix amt="100000"/>
          </a:blip>
          <a:stretch>
            <a:fillRect/>
          </a:stretch>
        </p:blipFill>
        <p:spPr>
          <a:xfrm>
            <a:off x="2665008" y="3537652"/>
            <a:ext cx="4415158" cy="5097915"/>
          </a:xfrm>
          <a:prstGeom prst="rect">
            <a:avLst/>
          </a:prstGeom>
        </p:spPr>
      </p:pic>
      <p:pic>
        <p:nvPicPr>
          <p:cNvPr id="1402" name="Picture" descr="Picture"/>
          <p:cNvPicPr>
            <a:picLocks noChangeAspect="1"/>
          </p:cNvPicPr>
          <p:nvPr/>
        </p:nvPicPr>
        <p:blipFill>
          <a:blip r:embed="rId4" cstate="print">
            <a:alphaModFix amt="100000"/>
          </a:blip>
          <a:stretch>
            <a:fillRect/>
          </a:stretch>
        </p:blipFill>
        <p:spPr>
          <a:xfrm>
            <a:off x="11198860" y="2245995"/>
            <a:ext cx="1087755" cy="1087755"/>
          </a:xfrm>
          <a:prstGeom prst="rect">
            <a:avLst/>
          </a:prstGeom>
        </p:spPr>
      </p:pic>
      <p:pic>
        <p:nvPicPr>
          <p:cNvPr id="1871" name="Picture" descr="Picture"/>
          <p:cNvPicPr>
            <a:picLocks noChangeAspect="1"/>
          </p:cNvPicPr>
          <p:nvPr/>
        </p:nvPicPr>
        <p:blipFill>
          <a:blip r:embed="rId4" cstate="print"/>
          <a:stretch>
            <a:fillRect/>
          </a:stretch>
        </p:blipFill>
        <p:spPr>
          <a:xfrm>
            <a:off x="11146790" y="5099685"/>
            <a:ext cx="1149350" cy="1149350"/>
          </a:xfrm>
          <a:prstGeom prst="rect">
            <a:avLst/>
          </a:prstGeom>
        </p:spPr>
      </p:pic>
      <p:pic>
        <p:nvPicPr>
          <p:cNvPr id="2340" name="Picture" descr="Picture"/>
          <p:cNvPicPr>
            <a:picLocks noChangeAspect="1"/>
          </p:cNvPicPr>
          <p:nvPr/>
        </p:nvPicPr>
        <p:blipFill>
          <a:blip r:embed="rId4" cstate="print"/>
          <a:stretch>
            <a:fillRect/>
          </a:stretch>
        </p:blipFill>
        <p:spPr>
          <a:xfrm>
            <a:off x="11160760" y="7805420"/>
            <a:ext cx="1125855" cy="1125855"/>
          </a:xfrm>
          <a:prstGeom prst="rect">
            <a:avLst/>
          </a:prstGeom>
        </p:spPr>
      </p:pic>
      <p:pic>
        <p:nvPicPr>
          <p:cNvPr id="2809" name="Picture" descr="Picture"/>
          <p:cNvPicPr>
            <a:picLocks noChangeAspect="1"/>
          </p:cNvPicPr>
          <p:nvPr/>
        </p:nvPicPr>
        <p:blipFill>
          <a:blip r:embed="rId4" cstate="print"/>
          <a:stretch>
            <a:fillRect/>
          </a:stretch>
        </p:blipFill>
        <p:spPr>
          <a:xfrm>
            <a:off x="11144885" y="10658475"/>
            <a:ext cx="1157605" cy="1157605"/>
          </a:xfrm>
          <a:prstGeom prst="rect">
            <a:avLst/>
          </a:prstGeom>
        </p:spPr>
      </p:pic>
      <p:sp>
        <p:nvSpPr>
          <p:cNvPr id="3" name="文本框 2"/>
          <p:cNvSpPr txBox="1"/>
          <p:nvPr/>
        </p:nvSpPr>
        <p:spPr>
          <a:xfrm>
            <a:off x="4220210" y="4686935"/>
            <a:ext cx="1304925" cy="2799715"/>
          </a:xfrm>
          <a:prstGeom prst="rect">
            <a:avLst/>
          </a:prstGeom>
          <a:noFill/>
        </p:spPr>
        <p:txBody>
          <a:bodyPr wrap="none" rtlCol="0">
            <a:spAutoFit/>
          </a:bodyPr>
          <a:p>
            <a:r>
              <a:rPr lang="zh-CN" altLang="en-US" sz="8800" b="1"/>
              <a:t>目</a:t>
            </a:r>
            <a:endParaRPr lang="zh-CN" altLang="en-US" sz="8800" b="1"/>
          </a:p>
          <a:p>
            <a:r>
              <a:rPr lang="zh-CN" altLang="en-US" sz="8800" b="1"/>
              <a:t>录</a:t>
            </a:r>
            <a:endParaRPr lang="zh-CN" altLang="en-US" sz="8800" b="1"/>
          </a:p>
        </p:txBody>
      </p:sp>
      <p:sp>
        <p:nvSpPr>
          <p:cNvPr id="4" name="文本框 3"/>
          <p:cNvSpPr txBox="1"/>
          <p:nvPr/>
        </p:nvSpPr>
        <p:spPr>
          <a:xfrm>
            <a:off x="13091160" y="2319020"/>
            <a:ext cx="4383405" cy="1014730"/>
          </a:xfrm>
          <a:prstGeom prst="rect">
            <a:avLst/>
          </a:prstGeom>
          <a:noFill/>
        </p:spPr>
        <p:txBody>
          <a:bodyPr wrap="square" rtlCol="0">
            <a:spAutoFit/>
          </a:bodyPr>
          <a:p>
            <a:r>
              <a:rPr lang="zh-CN" altLang="en-US" sz="6000">
                <a:latin typeface="黑体" panose="02010609060101010101" charset="-122"/>
                <a:ea typeface="黑体" panose="02010609060101010101" charset="-122"/>
              </a:rPr>
              <a:t>任务背景</a:t>
            </a:r>
            <a:endParaRPr lang="zh-CN" altLang="en-US" sz="6000">
              <a:latin typeface="黑体" panose="02010609060101010101" charset="-122"/>
              <a:ea typeface="黑体" panose="02010609060101010101" charset="-122"/>
            </a:endParaRPr>
          </a:p>
        </p:txBody>
      </p:sp>
      <p:sp>
        <p:nvSpPr>
          <p:cNvPr id="5" name="文本框 4"/>
          <p:cNvSpPr txBox="1"/>
          <p:nvPr/>
        </p:nvSpPr>
        <p:spPr>
          <a:xfrm>
            <a:off x="13091160" y="5163185"/>
            <a:ext cx="4553585" cy="1014730"/>
          </a:xfrm>
          <a:prstGeom prst="rect">
            <a:avLst/>
          </a:prstGeom>
          <a:noFill/>
        </p:spPr>
        <p:txBody>
          <a:bodyPr wrap="square" rtlCol="0">
            <a:spAutoFit/>
          </a:bodyPr>
          <a:p>
            <a:pPr lvl="0" algn="l">
              <a:buClrTx/>
              <a:buSzTx/>
              <a:buFontTx/>
            </a:pPr>
            <a:r>
              <a:rPr lang="zh-CN" altLang="en-US" sz="6000" b="1">
                <a:latin typeface="黑体" panose="02010609060101010101" charset="-122"/>
                <a:ea typeface="黑体" panose="02010609060101010101" charset="-122"/>
                <a:sym typeface="+mn-ea"/>
              </a:rPr>
              <a:t>数据集</a:t>
            </a:r>
            <a:r>
              <a:rPr lang="zh-CN" altLang="en-US" sz="6000" b="1">
                <a:latin typeface="黑体" panose="02010609060101010101" charset="-122"/>
                <a:ea typeface="黑体" panose="02010609060101010101" charset="-122"/>
                <a:sym typeface="+mn-ea"/>
              </a:rPr>
              <a:t>分析</a:t>
            </a:r>
            <a:endParaRPr lang="zh-CN" altLang="en-US" sz="6000" b="1">
              <a:latin typeface="黑体" panose="02010609060101010101" charset="-122"/>
              <a:ea typeface="黑体" panose="02010609060101010101" charset="-122"/>
              <a:sym typeface="+mn-ea"/>
            </a:endParaRPr>
          </a:p>
        </p:txBody>
      </p:sp>
      <p:sp>
        <p:nvSpPr>
          <p:cNvPr id="6" name="文本框 5"/>
          <p:cNvSpPr txBox="1"/>
          <p:nvPr/>
        </p:nvSpPr>
        <p:spPr>
          <a:xfrm>
            <a:off x="13091160" y="7734300"/>
            <a:ext cx="354901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实</a:t>
            </a:r>
            <a:r>
              <a:rPr lang="zh-CN" altLang="en-US" sz="6000">
                <a:latin typeface="黑体" panose="02010609060101010101" charset="-122"/>
                <a:ea typeface="黑体" panose="02010609060101010101" charset="-122"/>
                <a:sym typeface="+mn-ea"/>
              </a:rPr>
              <a:t>现</a:t>
            </a:r>
            <a:r>
              <a:rPr lang="zh-CN" altLang="en-US" sz="6000">
                <a:latin typeface="黑体" panose="02010609060101010101" charset="-122"/>
                <a:ea typeface="黑体" panose="02010609060101010101" charset="-122"/>
                <a:sym typeface="+mn-ea"/>
              </a:rPr>
              <a:t>计划</a:t>
            </a:r>
            <a:endParaRPr lang="zh-CN" altLang="en-US" sz="6000">
              <a:latin typeface="黑体" panose="02010609060101010101" charset="-122"/>
              <a:ea typeface="黑体" panose="02010609060101010101" charset="-122"/>
              <a:sym typeface="+mn-ea"/>
            </a:endParaRPr>
          </a:p>
        </p:txBody>
      </p:sp>
      <p:sp>
        <p:nvSpPr>
          <p:cNvPr id="7" name="文本框 6"/>
          <p:cNvSpPr txBox="1"/>
          <p:nvPr/>
        </p:nvSpPr>
        <p:spPr>
          <a:xfrm>
            <a:off x="13091160" y="10730230"/>
            <a:ext cx="4052570"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详细</a:t>
            </a:r>
            <a:r>
              <a:rPr lang="zh-CN" altLang="en-US" sz="6000">
                <a:latin typeface="黑体" panose="02010609060101010101" charset="-122"/>
                <a:ea typeface="黑体" panose="02010609060101010101" charset="-122"/>
                <a:sym typeface="+mn-ea"/>
              </a:rPr>
              <a:t>分工</a:t>
            </a:r>
            <a:endParaRPr lang="zh-CN" altLang="en-US" sz="6000">
              <a:latin typeface="黑体" panose="02010609060101010101" charset="-122"/>
              <a:ea typeface="黑体" panose="02010609060101010101" charset="-122"/>
              <a:sym typeface="+mn-ea"/>
            </a:endParaRPr>
          </a:p>
        </p:txBody>
      </p:sp>
      <p:cxnSp>
        <p:nvCxnSpPr>
          <p:cNvPr id="8" name="直接连接符 7"/>
          <p:cNvCxnSpPr>
            <a:stCxn id="1402" idx="0"/>
          </p:cNvCxnSpPr>
          <p:nvPr/>
        </p:nvCxnSpPr>
        <p:spPr>
          <a:xfrm flipH="1">
            <a:off x="11723370" y="2245995"/>
            <a:ext cx="19685" cy="8702040"/>
          </a:xfrm>
          <a:prstGeom prst="line">
            <a:avLst/>
          </a:prstGeom>
          <a:ln w="57150">
            <a:solidFill>
              <a:srgbClr val="BF1A25"/>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069185" y="0"/>
            <a:ext cx="339026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样本分布不均衡</a:t>
            </a:r>
            <a:endParaRPr lang="zh-CN" altLang="en-US" sz="2800">
              <a:latin typeface="黑体" panose="02010609060101010101" charset="-122"/>
              <a:ea typeface="黑体" panose="02010609060101010101" charset="-122"/>
              <a:sym typeface="+mn-ea"/>
            </a:endParaRPr>
          </a:p>
        </p:txBody>
      </p:sp>
      <p:sp>
        <p:nvSpPr>
          <p:cNvPr id="6" name="文本框 5"/>
          <p:cNvSpPr txBox="1"/>
          <p:nvPr/>
        </p:nvSpPr>
        <p:spPr>
          <a:xfrm>
            <a:off x="19153505" y="635"/>
            <a:ext cx="204724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实现</a:t>
            </a:r>
            <a:r>
              <a:rPr lang="zh-CN" altLang="en-US" sz="2800">
                <a:latin typeface="黑体" panose="02010609060101010101" charset="-122"/>
                <a:ea typeface="黑体" panose="02010609060101010101" charset="-122"/>
                <a:sym typeface="+mn-ea"/>
              </a:rPr>
              <a:t>计划</a:t>
            </a:r>
            <a:endParaRPr lang="zh-CN" altLang="en-US" sz="2800">
              <a:latin typeface="黑体" panose="02010609060101010101" charset="-122"/>
              <a:ea typeface="黑体" panose="02010609060101010101" charset="-122"/>
              <a:sym typeface="+mn-ea"/>
            </a:endParaRPr>
          </a:p>
        </p:txBody>
      </p:sp>
      <p:sp>
        <p:nvSpPr>
          <p:cNvPr id="7" name="文本框 6"/>
          <p:cNvSpPr txBox="1"/>
          <p:nvPr/>
        </p:nvSpPr>
        <p:spPr>
          <a:xfrm>
            <a:off x="22386290" y="0"/>
            <a:ext cx="1997710"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0" name="椭圆 9"/>
          <p:cNvSpPr/>
          <p:nvPr/>
        </p:nvSpPr>
        <p:spPr>
          <a:xfrm>
            <a:off x="1887982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椭圆 10"/>
          <p:cNvSpPr/>
          <p:nvPr/>
        </p:nvSpPr>
        <p:spPr>
          <a:xfrm>
            <a:off x="22077680" y="124460"/>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12" name="直接连接符 11"/>
          <p:cNvCxnSpPr/>
          <p:nvPr/>
        </p:nvCxnSpPr>
        <p:spPr>
          <a:xfrm>
            <a:off x="0" y="1501775"/>
            <a:ext cx="24268430" cy="0"/>
          </a:xfrm>
          <a:prstGeom prst="line">
            <a:avLst/>
          </a:prstGeom>
          <a:ln w="57150"/>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2203430" y="49530"/>
            <a:ext cx="1730375" cy="521970"/>
          </a:xfrm>
          <a:prstGeom prst="rect">
            <a:avLst/>
          </a:prstGeom>
          <a:noFill/>
        </p:spPr>
        <p:txBody>
          <a:bodyPr wrap="square" rtlCol="0">
            <a:spAutoFit/>
          </a:bodyPr>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1726545" y="173355"/>
            <a:ext cx="273685" cy="273685"/>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 name="文本框 2"/>
          <p:cNvSpPr txBox="1"/>
          <p:nvPr/>
        </p:nvSpPr>
        <p:spPr>
          <a:xfrm>
            <a:off x="706755" y="7802245"/>
            <a:ext cx="4777740" cy="829945"/>
          </a:xfrm>
          <a:prstGeom prst="rect">
            <a:avLst/>
          </a:prstGeom>
          <a:noFill/>
        </p:spPr>
        <p:txBody>
          <a:bodyPr wrap="none" rtlCol="0" anchor="t">
            <a:spAutoFit/>
          </a:bodyPr>
          <a:p>
            <a:r>
              <a:rPr lang="en-US" altLang="zh-CN" sz="4800" b="1">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0-1</a:t>
            </a:r>
            <a:r>
              <a:rPr lang="zh-CN" altLang="en-US" sz="4800" b="1">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情感均衡问题</a:t>
            </a:r>
            <a:endParaRPr lang="zh-CN" altLang="en-US" sz="4800" b="1">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sp>
        <p:nvSpPr>
          <p:cNvPr id="4" name="文本框 3"/>
          <p:cNvSpPr txBox="1"/>
          <p:nvPr/>
        </p:nvSpPr>
        <p:spPr>
          <a:xfrm>
            <a:off x="706755" y="1832610"/>
            <a:ext cx="5080000" cy="829945"/>
          </a:xfrm>
          <a:prstGeom prst="rect">
            <a:avLst/>
          </a:prstGeom>
          <a:noFill/>
        </p:spPr>
        <p:txBody>
          <a:bodyPr wrap="none" rtlCol="0" anchor="t">
            <a:spAutoFit/>
          </a:bodyPr>
          <a:p>
            <a:r>
              <a:rPr lang="zh-CN" altLang="en-US" sz="4800" b="1">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rPr>
              <a:t>多维情感均衡问题</a:t>
            </a:r>
            <a:endParaRPr lang="zh-CN" altLang="en-US" sz="4800" b="1">
              <a:effectLst>
                <a:outerShdw blurRad="38100" dist="19050" dir="2700000" algn="tl" rotWithShape="0">
                  <a:schemeClr val="dk1">
                    <a:alpha val="40000"/>
                  </a:schemeClr>
                </a:outerShdw>
              </a:effectLst>
              <a:latin typeface="黑体" panose="02010609060101010101" charset="-122"/>
              <a:ea typeface="黑体" panose="02010609060101010101" charset="-122"/>
              <a:sym typeface="+mn-ea"/>
            </a:endParaRPr>
          </a:p>
        </p:txBody>
      </p:sp>
      <p:sp>
        <p:nvSpPr>
          <p:cNvPr id="2" name="椭圆 1"/>
          <p:cNvSpPr/>
          <p:nvPr/>
        </p:nvSpPr>
        <p:spPr>
          <a:xfrm>
            <a:off x="14795500" y="143510"/>
            <a:ext cx="273685" cy="2736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graphicFrame>
        <p:nvGraphicFramePr>
          <p:cNvPr id="19" name="图表 18"/>
          <p:cNvGraphicFramePr/>
          <p:nvPr/>
        </p:nvGraphicFramePr>
        <p:xfrm>
          <a:off x="4215765" y="1832610"/>
          <a:ext cx="18173700" cy="6619875"/>
        </p:xfrm>
        <a:graphic>
          <a:graphicData uri="http://schemas.openxmlformats.org/drawingml/2006/chart">
            <c:chart xmlns:c="http://schemas.openxmlformats.org/drawingml/2006/chart" xmlns:r="http://schemas.openxmlformats.org/officeDocument/2006/relationships" r:id="rId1"/>
          </a:graphicData>
        </a:graphic>
      </p:graphicFrame>
      <p:sp>
        <p:nvSpPr>
          <p:cNvPr id="20" name="文本框 19"/>
          <p:cNvSpPr txBox="1"/>
          <p:nvPr/>
        </p:nvSpPr>
        <p:spPr>
          <a:xfrm>
            <a:off x="230505" y="270510"/>
            <a:ext cx="9672320" cy="1106805"/>
          </a:xfrm>
          <a:prstGeom prst="rect">
            <a:avLst/>
          </a:prstGeom>
          <a:noFill/>
        </p:spPr>
        <p:txBody>
          <a:bodyPr wrap="square" rtlCol="0">
            <a:spAutoFit/>
          </a:bodyPr>
          <a:p>
            <a:r>
              <a:rPr lang="zh-CN" altLang="en-US" sz="6600" b="1">
                <a:latin typeface="黑体" panose="02010609060101010101" charset="-122"/>
                <a:ea typeface="黑体" panose="02010609060101010101" charset="-122"/>
              </a:rPr>
              <a:t>数据集分析</a:t>
            </a:r>
            <a:r>
              <a:rPr lang="zh-CN" altLang="en-US" sz="4400" b="1">
                <a:sym typeface="+mn-ea"/>
              </a:rPr>
              <a:t>样本分布不均衡</a:t>
            </a:r>
            <a:endParaRPr lang="zh-CN" altLang="en-US" sz="4400" b="1">
              <a:sym typeface="+mn-ea"/>
            </a:endParaRPr>
          </a:p>
        </p:txBody>
      </p:sp>
      <p:pic>
        <p:nvPicPr>
          <p:cNvPr id="23" name="图片 22"/>
          <p:cNvPicPr>
            <a:picLocks noChangeAspect="1"/>
          </p:cNvPicPr>
          <p:nvPr/>
        </p:nvPicPr>
        <p:blipFill>
          <a:blip r:embed="rId2"/>
          <a:stretch>
            <a:fillRect/>
          </a:stretch>
        </p:blipFill>
        <p:spPr>
          <a:xfrm>
            <a:off x="3938905" y="8783320"/>
            <a:ext cx="18259425" cy="4354830"/>
          </a:xfrm>
          <a:prstGeom prst="rect">
            <a:avLst/>
          </a:prstGeom>
        </p:spPr>
      </p:pic>
      <p:sp>
        <p:nvSpPr>
          <p:cNvPr id="24" name="椭圆 23"/>
          <p:cNvSpPr/>
          <p:nvPr/>
        </p:nvSpPr>
        <p:spPr>
          <a:xfrm>
            <a:off x="9902825" y="10879455"/>
            <a:ext cx="3126105" cy="600075"/>
          </a:xfrm>
          <a:prstGeom prst="ellipse">
            <a:avLst/>
          </a:prstGeom>
          <a:noFill/>
          <a:ln w="63500">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cxnSp>
        <p:nvCxnSpPr>
          <p:cNvPr id="27" name="直接连接符 26"/>
          <p:cNvCxnSpPr>
            <a:stCxn id="24" idx="7"/>
          </p:cNvCxnSpPr>
          <p:nvPr/>
        </p:nvCxnSpPr>
        <p:spPr>
          <a:xfrm flipV="1">
            <a:off x="12571095" y="10093960"/>
            <a:ext cx="1362710" cy="873125"/>
          </a:xfrm>
          <a:prstGeom prst="line">
            <a:avLst/>
          </a:prstGeom>
          <a:ln w="60325">
            <a:solidFill>
              <a:srgbClr val="C839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3933805" y="10093960"/>
            <a:ext cx="7264400" cy="0"/>
          </a:xfrm>
          <a:prstGeom prst="line">
            <a:avLst/>
          </a:prstGeom>
          <a:ln w="60325">
            <a:solidFill>
              <a:srgbClr val="C83943"/>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933805" y="9387205"/>
            <a:ext cx="7315200" cy="768350"/>
          </a:xfrm>
          <a:prstGeom prst="rect">
            <a:avLst/>
          </a:prstGeom>
          <a:noFill/>
        </p:spPr>
        <p:txBody>
          <a:bodyPr wrap="none" rtlCol="0">
            <a:spAutoFit/>
          </a:bodyPr>
          <a:p>
            <a:r>
              <a:rPr lang="zh-CN" altLang="en-US" sz="4400"/>
              <a:t>与</a:t>
            </a:r>
            <a:r>
              <a:rPr lang="en-US" altLang="zh-CN" sz="4400">
                <a:latin typeface="Times New Roman" panose="02020603050405020304" charset="0"/>
                <a:cs typeface="Times New Roman" panose="02020603050405020304" charset="0"/>
              </a:rPr>
              <a:t>B</a:t>
            </a:r>
            <a:r>
              <a:rPr lang="zh-CN" altLang="en-US" sz="4400"/>
              <a:t>榜第一只相差</a:t>
            </a:r>
            <a:r>
              <a:rPr lang="en-US" altLang="zh-CN" sz="4400">
                <a:latin typeface="Times New Roman" panose="02020603050405020304" charset="0"/>
                <a:cs typeface="Times New Roman" panose="02020603050405020304" charset="0"/>
              </a:rPr>
              <a:t>4.6%</a:t>
            </a:r>
            <a:r>
              <a:rPr lang="zh-CN" altLang="en-US" sz="4400" b="1">
                <a:ea typeface="宋体" panose="02010600030101010101" pitchFamily="2" charset="-122"/>
              </a:rPr>
              <a:t>！！！</a:t>
            </a:r>
            <a:endParaRPr lang="zh-CN" altLang="en-US" sz="4400" b="1">
              <a:ea typeface="宋体" panose="02010600030101010101" pitchFamily="2" charset="-122"/>
            </a:endParaRPr>
          </a:p>
        </p:txBody>
      </p:sp>
      <p:sp>
        <p:nvSpPr>
          <p:cNvPr id="36" name="文本框 35"/>
          <p:cNvSpPr txBox="1"/>
          <p:nvPr/>
        </p:nvSpPr>
        <p:spPr>
          <a:xfrm rot="1200000">
            <a:off x="1136015" y="5855335"/>
            <a:ext cx="21995765" cy="3630930"/>
          </a:xfrm>
          <a:prstGeom prst="rect">
            <a:avLst/>
          </a:prstGeom>
          <a:noFill/>
        </p:spPr>
        <p:txBody>
          <a:bodyPr wrap="square" rtlCol="0" anchor="t">
            <a:spAutoFit/>
          </a:bodyPr>
          <a:p>
            <a:r>
              <a:rPr lang="zh-CN" altLang="en-US" sz="11500" b="1">
                <a:sym typeface="+mn-ea"/>
              </a:rPr>
              <a:t>任务很难，</a:t>
            </a:r>
            <a:r>
              <a:rPr lang="zh-CN" altLang="en-US" sz="11500" b="1">
                <a:sym typeface="+mn-ea"/>
              </a:rPr>
              <a:t>但数据不是很好。只能尽力而为！</a:t>
            </a:r>
            <a:endParaRPr lang="zh-CN" altLang="en-US" sz="115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descr="Picture"/>
          <p:cNvPicPr>
            <a:picLocks noChangeAspect="1"/>
          </p:cNvPicPr>
          <p:nvPr/>
        </p:nvPicPr>
        <p:blipFill>
          <a:blip r:embed="rId1" cstate="print">
            <a:alphaModFix amt="100000"/>
          </a:blip>
          <a:stretch>
            <a:fillRect/>
          </a:stretch>
        </p:blipFill>
        <p:spPr>
          <a:xfrm>
            <a:off x="-90621" y="71"/>
            <a:ext cx="9298926" cy="13931335"/>
          </a:xfrm>
          <a:prstGeom prst="rect">
            <a:avLst/>
          </a:prstGeom>
        </p:spPr>
      </p:pic>
      <p:pic>
        <p:nvPicPr>
          <p:cNvPr id="462" name="Picture" descr="Picture"/>
          <p:cNvPicPr>
            <a:picLocks noChangeAspect="1"/>
          </p:cNvPicPr>
          <p:nvPr/>
        </p:nvPicPr>
        <p:blipFill>
          <a:blip r:embed="rId2" cstate="print">
            <a:alphaModFix amt="100000"/>
          </a:blip>
          <a:stretch>
            <a:fillRect/>
          </a:stretch>
        </p:blipFill>
        <p:spPr>
          <a:xfrm rot="5400000">
            <a:off x="2700567" y="4203071"/>
            <a:ext cx="4344047" cy="3761175"/>
          </a:xfrm>
          <a:prstGeom prst="rect">
            <a:avLst/>
          </a:prstGeom>
        </p:spPr>
      </p:pic>
      <p:pic>
        <p:nvPicPr>
          <p:cNvPr id="935" name="Picture" descr="Picture"/>
          <p:cNvPicPr>
            <a:picLocks noChangeAspect="1"/>
          </p:cNvPicPr>
          <p:nvPr/>
        </p:nvPicPr>
        <p:blipFill>
          <a:blip r:embed="rId3" cstate="print">
            <a:alphaModFix amt="100000"/>
          </a:blip>
          <a:stretch>
            <a:fillRect/>
          </a:stretch>
        </p:blipFill>
        <p:spPr>
          <a:xfrm>
            <a:off x="2665008" y="3537652"/>
            <a:ext cx="4415158" cy="5097915"/>
          </a:xfrm>
          <a:prstGeom prst="rect">
            <a:avLst/>
          </a:prstGeom>
        </p:spPr>
      </p:pic>
      <p:pic>
        <p:nvPicPr>
          <p:cNvPr id="1402" name="Picture" descr="Picture"/>
          <p:cNvPicPr>
            <a:picLocks noChangeAspect="1"/>
          </p:cNvPicPr>
          <p:nvPr/>
        </p:nvPicPr>
        <p:blipFill>
          <a:blip r:embed="rId4" cstate="print">
            <a:alphaModFix amt="100000"/>
          </a:blip>
          <a:stretch>
            <a:fillRect/>
          </a:stretch>
        </p:blipFill>
        <p:spPr>
          <a:xfrm>
            <a:off x="11198860" y="2245995"/>
            <a:ext cx="1087755" cy="1087755"/>
          </a:xfrm>
          <a:prstGeom prst="rect">
            <a:avLst/>
          </a:prstGeom>
        </p:spPr>
      </p:pic>
      <p:pic>
        <p:nvPicPr>
          <p:cNvPr id="1871" name="Picture" descr="Picture"/>
          <p:cNvPicPr>
            <a:picLocks noChangeAspect="1"/>
          </p:cNvPicPr>
          <p:nvPr/>
        </p:nvPicPr>
        <p:blipFill>
          <a:blip r:embed="rId4" cstate="print"/>
          <a:stretch>
            <a:fillRect/>
          </a:stretch>
        </p:blipFill>
        <p:spPr>
          <a:xfrm>
            <a:off x="11146790" y="5099685"/>
            <a:ext cx="1149350" cy="1149350"/>
          </a:xfrm>
          <a:prstGeom prst="rect">
            <a:avLst/>
          </a:prstGeom>
        </p:spPr>
      </p:pic>
      <p:pic>
        <p:nvPicPr>
          <p:cNvPr id="2340" name="Picture" descr="Picture"/>
          <p:cNvPicPr>
            <a:picLocks noChangeAspect="1"/>
          </p:cNvPicPr>
          <p:nvPr/>
        </p:nvPicPr>
        <p:blipFill>
          <a:blip r:embed="rId4" cstate="print"/>
          <a:stretch>
            <a:fillRect/>
          </a:stretch>
        </p:blipFill>
        <p:spPr>
          <a:xfrm>
            <a:off x="11160760" y="7805420"/>
            <a:ext cx="1125855" cy="1125855"/>
          </a:xfrm>
          <a:prstGeom prst="rect">
            <a:avLst/>
          </a:prstGeom>
        </p:spPr>
      </p:pic>
      <p:pic>
        <p:nvPicPr>
          <p:cNvPr id="2809" name="Picture" descr="Picture"/>
          <p:cNvPicPr>
            <a:picLocks noChangeAspect="1"/>
          </p:cNvPicPr>
          <p:nvPr/>
        </p:nvPicPr>
        <p:blipFill>
          <a:blip r:embed="rId4" cstate="print"/>
          <a:stretch>
            <a:fillRect/>
          </a:stretch>
        </p:blipFill>
        <p:spPr>
          <a:xfrm>
            <a:off x="11144885" y="10658475"/>
            <a:ext cx="1157605" cy="1157605"/>
          </a:xfrm>
          <a:prstGeom prst="rect">
            <a:avLst/>
          </a:prstGeom>
        </p:spPr>
      </p:pic>
      <p:sp>
        <p:nvSpPr>
          <p:cNvPr id="3" name="文本框 2"/>
          <p:cNvSpPr txBox="1"/>
          <p:nvPr/>
        </p:nvSpPr>
        <p:spPr>
          <a:xfrm>
            <a:off x="4220210" y="4686935"/>
            <a:ext cx="1304925" cy="2799715"/>
          </a:xfrm>
          <a:prstGeom prst="rect">
            <a:avLst/>
          </a:prstGeom>
          <a:noFill/>
        </p:spPr>
        <p:txBody>
          <a:bodyPr wrap="none" rtlCol="0">
            <a:spAutoFit/>
          </a:bodyPr>
          <a:p>
            <a:r>
              <a:rPr lang="zh-CN" altLang="en-US" sz="8800" b="1"/>
              <a:t>目</a:t>
            </a:r>
            <a:endParaRPr lang="zh-CN" altLang="en-US" sz="8800" b="1"/>
          </a:p>
          <a:p>
            <a:r>
              <a:rPr lang="zh-CN" altLang="en-US" sz="8800" b="1"/>
              <a:t>录</a:t>
            </a:r>
            <a:endParaRPr lang="zh-CN" altLang="en-US" sz="8800" b="1"/>
          </a:p>
        </p:txBody>
      </p:sp>
      <p:sp>
        <p:nvSpPr>
          <p:cNvPr id="4" name="文本框 3"/>
          <p:cNvSpPr txBox="1"/>
          <p:nvPr/>
        </p:nvSpPr>
        <p:spPr>
          <a:xfrm>
            <a:off x="13091160" y="2319020"/>
            <a:ext cx="4383405" cy="1014730"/>
          </a:xfrm>
          <a:prstGeom prst="rect">
            <a:avLst/>
          </a:prstGeom>
          <a:noFill/>
        </p:spPr>
        <p:txBody>
          <a:bodyPr wrap="square" rtlCol="0">
            <a:spAutoFit/>
          </a:bodyPr>
          <a:p>
            <a:r>
              <a:rPr lang="zh-CN" altLang="en-US" sz="6000">
                <a:latin typeface="黑体" panose="02010609060101010101" charset="-122"/>
                <a:ea typeface="黑体" panose="02010609060101010101" charset="-122"/>
              </a:rPr>
              <a:t>任务背景</a:t>
            </a:r>
            <a:endParaRPr lang="zh-CN" altLang="en-US" sz="6000">
              <a:latin typeface="黑体" panose="02010609060101010101" charset="-122"/>
              <a:ea typeface="黑体" panose="02010609060101010101" charset="-122"/>
            </a:endParaRPr>
          </a:p>
        </p:txBody>
      </p:sp>
      <p:sp>
        <p:nvSpPr>
          <p:cNvPr id="5" name="文本框 4"/>
          <p:cNvSpPr txBox="1"/>
          <p:nvPr/>
        </p:nvSpPr>
        <p:spPr>
          <a:xfrm>
            <a:off x="13091160" y="5163185"/>
            <a:ext cx="4553585"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数据集分析</a:t>
            </a:r>
            <a:endParaRPr lang="zh-CN" altLang="en-US" sz="6000">
              <a:latin typeface="黑体" panose="02010609060101010101" charset="-122"/>
              <a:ea typeface="黑体" panose="02010609060101010101" charset="-122"/>
              <a:sym typeface="+mn-ea"/>
            </a:endParaRPr>
          </a:p>
        </p:txBody>
      </p:sp>
      <p:sp>
        <p:nvSpPr>
          <p:cNvPr id="6" name="文本框 5"/>
          <p:cNvSpPr txBox="1"/>
          <p:nvPr/>
        </p:nvSpPr>
        <p:spPr>
          <a:xfrm>
            <a:off x="13091160" y="7734300"/>
            <a:ext cx="3549015" cy="1014730"/>
          </a:xfrm>
          <a:prstGeom prst="rect">
            <a:avLst/>
          </a:prstGeom>
          <a:noFill/>
        </p:spPr>
        <p:txBody>
          <a:bodyPr wrap="square" rtlCol="0">
            <a:spAutoFit/>
          </a:bodyPr>
          <a:p>
            <a:pPr lvl="0" algn="l">
              <a:buClrTx/>
              <a:buSzTx/>
              <a:buFontTx/>
            </a:pPr>
            <a:r>
              <a:rPr lang="zh-CN" altLang="en-US" sz="6000" b="1">
                <a:latin typeface="黑体" panose="02010609060101010101" charset="-122"/>
                <a:ea typeface="黑体" panose="02010609060101010101" charset="-122"/>
                <a:sym typeface="+mn-ea"/>
              </a:rPr>
              <a:t>实现</a:t>
            </a:r>
            <a:r>
              <a:rPr lang="zh-CN" altLang="en-US" sz="6000" b="1">
                <a:latin typeface="黑体" panose="02010609060101010101" charset="-122"/>
                <a:ea typeface="黑体" panose="02010609060101010101" charset="-122"/>
                <a:sym typeface="+mn-ea"/>
              </a:rPr>
              <a:t>计划</a:t>
            </a:r>
            <a:endParaRPr lang="zh-CN" altLang="en-US" sz="6000" b="1">
              <a:latin typeface="黑体" panose="02010609060101010101" charset="-122"/>
              <a:ea typeface="黑体" panose="02010609060101010101" charset="-122"/>
              <a:sym typeface="+mn-ea"/>
            </a:endParaRPr>
          </a:p>
        </p:txBody>
      </p:sp>
      <p:sp>
        <p:nvSpPr>
          <p:cNvPr id="7" name="文本框 6"/>
          <p:cNvSpPr txBox="1"/>
          <p:nvPr/>
        </p:nvSpPr>
        <p:spPr>
          <a:xfrm>
            <a:off x="13091160" y="10730230"/>
            <a:ext cx="4052570" cy="1014730"/>
          </a:xfrm>
          <a:prstGeom prst="rect">
            <a:avLst/>
          </a:prstGeom>
          <a:noFill/>
        </p:spPr>
        <p:txBody>
          <a:bodyPr wrap="square" rtlCol="0">
            <a:spAutoFit/>
          </a:bodyPr>
          <a:p>
            <a:pPr lvl="0" algn="l">
              <a:buClrTx/>
              <a:buSzTx/>
              <a:buFontTx/>
            </a:pPr>
            <a:r>
              <a:rPr lang="zh-CN" altLang="en-US" sz="6000">
                <a:latin typeface="黑体" panose="02010609060101010101" charset="-122"/>
                <a:ea typeface="黑体" panose="02010609060101010101" charset="-122"/>
                <a:sym typeface="+mn-ea"/>
              </a:rPr>
              <a:t>详细</a:t>
            </a:r>
            <a:r>
              <a:rPr lang="zh-CN" altLang="en-US" sz="6000">
                <a:latin typeface="黑体" panose="02010609060101010101" charset="-122"/>
                <a:ea typeface="黑体" panose="02010609060101010101" charset="-122"/>
                <a:sym typeface="+mn-ea"/>
              </a:rPr>
              <a:t>分工</a:t>
            </a:r>
            <a:endParaRPr lang="zh-CN" altLang="en-US" sz="6000">
              <a:latin typeface="黑体" panose="02010609060101010101" charset="-122"/>
              <a:ea typeface="黑体" panose="02010609060101010101" charset="-122"/>
              <a:sym typeface="+mn-ea"/>
            </a:endParaRPr>
          </a:p>
        </p:txBody>
      </p:sp>
      <p:cxnSp>
        <p:nvCxnSpPr>
          <p:cNvPr id="8" name="直接连接符 7"/>
          <p:cNvCxnSpPr>
            <a:stCxn id="1402" idx="0"/>
          </p:cNvCxnSpPr>
          <p:nvPr/>
        </p:nvCxnSpPr>
        <p:spPr>
          <a:xfrm flipH="1">
            <a:off x="11723370" y="2245995"/>
            <a:ext cx="19685" cy="8702040"/>
          </a:xfrm>
          <a:prstGeom prst="line">
            <a:avLst/>
          </a:prstGeom>
          <a:ln w="57150">
            <a:solidFill>
              <a:srgbClr val="BF1A25"/>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24075" y="3418205"/>
            <a:ext cx="8524875" cy="9899650"/>
          </a:xfrm>
          <a:prstGeom prst="rect">
            <a:avLst/>
          </a:prstGeom>
        </p:spPr>
      </p:pic>
      <p:sp>
        <p:nvSpPr>
          <p:cNvPr id="5" name="文本框 4"/>
          <p:cNvSpPr txBox="1"/>
          <p:nvPr/>
        </p:nvSpPr>
        <p:spPr>
          <a:xfrm>
            <a:off x="1577313" y="1904556"/>
            <a:ext cx="5247005" cy="1198880"/>
          </a:xfrm>
          <a:prstGeom prst="rect">
            <a:avLst/>
          </a:prstGeom>
          <a:noFill/>
        </p:spPr>
        <p:txBody>
          <a:bodyPr wrap="none" rtlCol="0">
            <a:spAutoFit/>
          </a:bodyPr>
          <a:lstStyle/>
          <a:p>
            <a:r>
              <a:rPr lang="en-US" altLang="zh-CN" sz="7200" dirty="0"/>
              <a:t>BERT+B</a:t>
            </a:r>
            <a:r>
              <a:rPr lang="en-US" altLang="zh-CN" sz="7200" dirty="0"/>
              <a:t>iLSTM</a:t>
            </a:r>
            <a:endParaRPr lang="zh-CN" altLang="en-US" sz="7200" dirty="0"/>
          </a:p>
        </p:txBody>
      </p:sp>
      <p:cxnSp>
        <p:nvCxnSpPr>
          <p:cNvPr id="9" name="直接连接符 8"/>
          <p:cNvCxnSpPr/>
          <p:nvPr/>
        </p:nvCxnSpPr>
        <p:spPr>
          <a:xfrm>
            <a:off x="564" y="1590191"/>
            <a:ext cx="24267306"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31059" y="270497"/>
            <a:ext cx="7940307" cy="1106805"/>
          </a:xfrm>
          <a:prstGeom prst="rect">
            <a:avLst/>
          </a:prstGeom>
          <a:noFill/>
        </p:spPr>
        <p:txBody>
          <a:bodyPr wrap="square" rtlCol="0">
            <a:spAutoFit/>
          </a:bodyPr>
          <a:lstStyle/>
          <a:p>
            <a:r>
              <a:rPr lang="zh-CN" altLang="en-US" sz="6600" b="1" dirty="0">
                <a:latin typeface="黑体" panose="02010609060101010101" charset="-122"/>
                <a:ea typeface="黑体" panose="02010609060101010101" charset="-122"/>
              </a:rPr>
              <a:t>实现计划</a:t>
            </a:r>
            <a:r>
              <a:rPr lang="zh-CN" altLang="en-US" sz="4400" b="1" dirty="0">
                <a:latin typeface="黑体" panose="02010609060101010101" charset="-122"/>
                <a:ea typeface="黑体" panose="02010609060101010101" charset="-122"/>
              </a:rPr>
              <a:t>基本模型结构</a:t>
            </a:r>
            <a:endParaRPr lang="zh-CN" altLang="en-US" sz="4400" b="1" dirty="0">
              <a:sym typeface="+mn-ea"/>
            </a:endParaRPr>
          </a:p>
        </p:txBody>
      </p:sp>
      <p:sp>
        <p:nvSpPr>
          <p:cNvPr id="12" name="文本框 11"/>
          <p:cNvSpPr txBox="1"/>
          <p:nvPr/>
        </p:nvSpPr>
        <p:spPr>
          <a:xfrm>
            <a:off x="15894514" y="635"/>
            <a:ext cx="2273830"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数据集分析</a:t>
            </a:r>
            <a:endParaRPr lang="zh-CN" altLang="en-US" sz="2800">
              <a:latin typeface="黑体" panose="02010609060101010101" charset="-122"/>
              <a:ea typeface="黑体" panose="02010609060101010101" charset="-122"/>
              <a:sym typeface="+mn-ea"/>
            </a:endParaRPr>
          </a:p>
        </p:txBody>
      </p:sp>
      <p:sp>
        <p:nvSpPr>
          <p:cNvPr id="13" name="文本框 12"/>
          <p:cNvSpPr txBox="1"/>
          <p:nvPr/>
        </p:nvSpPr>
        <p:spPr>
          <a:xfrm>
            <a:off x="19152870" y="635"/>
            <a:ext cx="2534920"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基本模型结构</a:t>
            </a:r>
            <a:endParaRPr lang="zh-CN" altLang="en-US" sz="2800" dirty="0">
              <a:latin typeface="黑体" panose="02010609060101010101" charset="-122"/>
              <a:ea typeface="黑体" panose="02010609060101010101" charset="-122"/>
              <a:sym typeface="+mn-ea"/>
            </a:endParaRPr>
          </a:p>
        </p:txBody>
      </p:sp>
      <p:sp>
        <p:nvSpPr>
          <p:cNvPr id="14" name="文本框 13"/>
          <p:cNvSpPr txBox="1"/>
          <p:nvPr/>
        </p:nvSpPr>
        <p:spPr>
          <a:xfrm>
            <a:off x="22385818" y="0"/>
            <a:ext cx="1997618"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8879510" y="124454"/>
            <a:ext cx="273672" cy="273672"/>
          </a:xfrm>
          <a:prstGeom prst="ellipse">
            <a:avLst/>
          </a:prstGeom>
          <a:solidFill>
            <a:schemeClr val="accent2"/>
          </a:solidFill>
          <a:ln>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文本框 15"/>
          <p:cNvSpPr txBox="1"/>
          <p:nvPr/>
        </p:nvSpPr>
        <p:spPr>
          <a:xfrm>
            <a:off x="13028891" y="1270"/>
            <a:ext cx="1730295"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7" name="椭圆 16"/>
          <p:cNvSpPr/>
          <p:nvPr/>
        </p:nvSpPr>
        <p:spPr>
          <a:xfrm>
            <a:off x="12552028"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椭圆 17"/>
          <p:cNvSpPr/>
          <p:nvPr/>
        </p:nvSpPr>
        <p:spPr>
          <a:xfrm>
            <a:off x="15434795"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椭圆 18"/>
          <p:cNvSpPr/>
          <p:nvPr/>
        </p:nvSpPr>
        <p:spPr>
          <a:xfrm>
            <a:off x="22112146" y="125724"/>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矩形 1"/>
          <p:cNvSpPr/>
          <p:nvPr/>
        </p:nvSpPr>
        <p:spPr>
          <a:xfrm>
            <a:off x="13028930" y="10570845"/>
            <a:ext cx="7208520" cy="1177925"/>
          </a:xfrm>
          <a:prstGeom prst="rect">
            <a:avLst/>
          </a:prstGeom>
          <a:noFill/>
          <a:ln w="57150">
            <a:solidFill>
              <a:srgbClr val="C0504D"/>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4400" dirty="0">
                <a:solidFill>
                  <a:schemeClr val="tx1"/>
                </a:solidFill>
                <a:effectLst>
                  <a:outerShdw blurRad="38100" dist="19050" dir="2700000" algn="tl" rotWithShape="0">
                    <a:schemeClr val="dk1">
                      <a:alpha val="40000"/>
                    </a:schemeClr>
                  </a:outerShdw>
                </a:effectLst>
                <a:sym typeface="+mn-ea"/>
              </a:rPr>
              <a:t>单分词</a:t>
            </a:r>
            <a:endParaRPr lang="zh-CN" altLang="en-US" sz="44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nvSpPr>
        <p:spPr>
          <a:xfrm>
            <a:off x="13028930" y="8060055"/>
            <a:ext cx="7208520" cy="1177925"/>
          </a:xfrm>
          <a:prstGeom prst="rect">
            <a:avLst/>
          </a:prstGeom>
          <a:noFill/>
          <a:ln w="57150">
            <a:solidFill>
              <a:srgbClr val="C0504D"/>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4000" b="1"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Bert</a:t>
            </a:r>
            <a:r>
              <a:rPr lang="zh-CN" altLang="en-US" sz="4000"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系列大规模预训练模型</a:t>
            </a:r>
            <a:endParaRPr lang="zh-CN" altLang="en-US" sz="4000" dirty="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7" name="矩形 6"/>
          <p:cNvSpPr/>
          <p:nvPr/>
        </p:nvSpPr>
        <p:spPr>
          <a:xfrm>
            <a:off x="13206095" y="5284470"/>
            <a:ext cx="7208520" cy="1177925"/>
          </a:xfrm>
          <a:prstGeom prst="rect">
            <a:avLst/>
          </a:prstGeom>
          <a:noFill/>
          <a:ln w="57150">
            <a:solidFill>
              <a:srgbClr val="C0504D"/>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b="1" dirty="0">
                <a:solidFill>
                  <a:schemeClr val="tx1"/>
                </a:solidFill>
                <a:effectLst>
                  <a:outerShdw blurRad="38100" dist="19050" dir="2700000" algn="tl" rotWithShape="0">
                    <a:schemeClr val="dk1">
                      <a:alpha val="40000"/>
                    </a:schemeClr>
                  </a:outerShdw>
                </a:effectLst>
                <a:sym typeface="+mn-ea"/>
              </a:rPr>
              <a:t>BiLSTM</a:t>
            </a:r>
            <a:r>
              <a:rPr lang="zh-CN" altLang="en-US" sz="4400" dirty="0">
                <a:solidFill>
                  <a:schemeClr val="tx1"/>
                </a:solidFill>
                <a:effectLst>
                  <a:outerShdw blurRad="38100" dist="19050" dir="2700000" algn="tl" rotWithShape="0">
                    <a:schemeClr val="dk1">
                      <a:alpha val="40000"/>
                    </a:schemeClr>
                  </a:outerShdw>
                </a:effectLst>
                <a:sym typeface="+mn-ea"/>
              </a:rPr>
              <a:t>双向循环网络</a:t>
            </a:r>
            <a:endParaRPr lang="zh-CN" altLang="en-US" sz="4400" dirty="0">
              <a:solidFill>
                <a:schemeClr val="tx1"/>
              </a:solidFill>
              <a:effectLst>
                <a:outerShdw blurRad="38100" dist="19050" dir="2700000" algn="tl" rotWithShape="0">
                  <a:schemeClr val="dk1">
                    <a:alpha val="40000"/>
                  </a:schemeClr>
                </a:outerShdw>
              </a:effectLst>
              <a:sym typeface="+mn-ea"/>
            </a:endParaRPr>
          </a:p>
        </p:txBody>
      </p:sp>
      <p:sp>
        <p:nvSpPr>
          <p:cNvPr id="11" name="矩形 10"/>
          <p:cNvSpPr/>
          <p:nvPr/>
        </p:nvSpPr>
        <p:spPr>
          <a:xfrm>
            <a:off x="13206095" y="3249295"/>
            <a:ext cx="7208520" cy="832485"/>
          </a:xfrm>
          <a:prstGeom prst="rect">
            <a:avLst/>
          </a:prstGeom>
          <a:noFill/>
          <a:ln w="57150">
            <a:solidFill>
              <a:srgbClr val="C0504D"/>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600"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针对不同情感分别构造分类器</a:t>
            </a:r>
            <a:endParaRPr lang="zh-CN" altLang="en-US" sz="3600" dirty="0">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p:txBody>
      </p:sp>
      <p:cxnSp>
        <p:nvCxnSpPr>
          <p:cNvPr id="23" name="直接箭头连接符 22"/>
          <p:cNvCxnSpPr/>
          <p:nvPr/>
        </p:nvCxnSpPr>
        <p:spPr>
          <a:xfrm>
            <a:off x="10648950" y="3686175"/>
            <a:ext cx="2557145" cy="0"/>
          </a:xfrm>
          <a:prstGeom prst="straightConnector1">
            <a:avLst/>
          </a:prstGeom>
          <a:ln w="412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648950" y="5873750"/>
            <a:ext cx="2557145" cy="0"/>
          </a:xfrm>
          <a:prstGeom prst="straightConnector1">
            <a:avLst/>
          </a:prstGeom>
          <a:ln w="412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0471785" y="8649335"/>
            <a:ext cx="2557145" cy="0"/>
          </a:xfrm>
          <a:prstGeom prst="straightConnector1">
            <a:avLst/>
          </a:prstGeom>
          <a:ln w="412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0471785" y="11146155"/>
            <a:ext cx="2557145" cy="0"/>
          </a:xfrm>
          <a:prstGeom prst="straightConnector1">
            <a:avLst/>
          </a:prstGeom>
          <a:ln w="41275">
            <a:solidFill>
              <a:srgbClr val="BF1A25"/>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648950" y="3042285"/>
            <a:ext cx="1560195" cy="645160"/>
          </a:xfrm>
          <a:prstGeom prst="rect">
            <a:avLst/>
          </a:prstGeom>
          <a:noFill/>
        </p:spPr>
        <p:txBody>
          <a:bodyPr wrap="none" rtlCol="0">
            <a:spAutoFit/>
          </a:bodyPr>
          <a:p>
            <a:r>
              <a:rPr lang="zh-CN" altLang="en-US" sz="3600" b="1"/>
              <a:t>回归层</a:t>
            </a:r>
            <a:endParaRPr lang="zh-CN" altLang="en-US" sz="3600" b="1"/>
          </a:p>
        </p:txBody>
      </p:sp>
      <p:sp>
        <p:nvSpPr>
          <p:cNvPr id="28" name="文本框 27"/>
          <p:cNvSpPr txBox="1"/>
          <p:nvPr/>
        </p:nvSpPr>
        <p:spPr>
          <a:xfrm>
            <a:off x="10471785" y="5208270"/>
            <a:ext cx="2478405" cy="645160"/>
          </a:xfrm>
          <a:prstGeom prst="rect">
            <a:avLst/>
          </a:prstGeom>
          <a:noFill/>
        </p:spPr>
        <p:txBody>
          <a:bodyPr wrap="none" rtlCol="0">
            <a:spAutoFit/>
          </a:bodyPr>
          <a:p>
            <a:r>
              <a:rPr lang="zh-CN" altLang="en-US" sz="3600" b="1"/>
              <a:t>序列编码</a:t>
            </a:r>
            <a:r>
              <a:rPr lang="zh-CN" altLang="en-US" sz="3600" b="1"/>
              <a:t>层</a:t>
            </a:r>
            <a:endParaRPr lang="zh-CN" altLang="en-US" sz="3600" b="1"/>
          </a:p>
        </p:txBody>
      </p:sp>
      <p:sp>
        <p:nvSpPr>
          <p:cNvPr id="29" name="文本框 28"/>
          <p:cNvSpPr txBox="1"/>
          <p:nvPr/>
        </p:nvSpPr>
        <p:spPr>
          <a:xfrm>
            <a:off x="10471785" y="7989570"/>
            <a:ext cx="2478405" cy="645160"/>
          </a:xfrm>
          <a:prstGeom prst="rect">
            <a:avLst/>
          </a:prstGeom>
          <a:noFill/>
        </p:spPr>
        <p:txBody>
          <a:bodyPr wrap="none" rtlCol="0">
            <a:spAutoFit/>
          </a:bodyPr>
          <a:p>
            <a:r>
              <a:rPr lang="zh-CN" altLang="en-US" sz="3600" b="1"/>
              <a:t>注意力</a:t>
            </a:r>
            <a:r>
              <a:rPr lang="zh-CN" altLang="en-US" sz="3600" b="1"/>
              <a:t>编码</a:t>
            </a:r>
            <a:endParaRPr lang="zh-CN" altLang="en-US" sz="3600" b="1"/>
          </a:p>
        </p:txBody>
      </p:sp>
      <p:sp>
        <p:nvSpPr>
          <p:cNvPr id="30" name="文本框 29"/>
          <p:cNvSpPr txBox="1"/>
          <p:nvPr/>
        </p:nvSpPr>
        <p:spPr>
          <a:xfrm>
            <a:off x="10532745" y="10500995"/>
            <a:ext cx="2019300" cy="645160"/>
          </a:xfrm>
          <a:prstGeom prst="rect">
            <a:avLst/>
          </a:prstGeom>
          <a:noFill/>
        </p:spPr>
        <p:txBody>
          <a:bodyPr wrap="none" rtlCol="0">
            <a:spAutoFit/>
          </a:bodyPr>
          <a:p>
            <a:r>
              <a:rPr lang="zh-CN" altLang="en-US" sz="3600" b="1"/>
              <a:t>基本</a:t>
            </a:r>
            <a:r>
              <a:rPr lang="zh-CN" altLang="en-US" sz="3600" b="1"/>
              <a:t>输入</a:t>
            </a:r>
            <a:endParaRPr lang="zh-CN" altLang="en-US" sz="3600" b="1"/>
          </a:p>
        </p:txBody>
      </p:sp>
      <p:sp>
        <p:nvSpPr>
          <p:cNvPr id="34" name="文本框 33"/>
          <p:cNvSpPr txBox="1"/>
          <p:nvPr/>
        </p:nvSpPr>
        <p:spPr>
          <a:xfrm>
            <a:off x="19152870" y="521970"/>
            <a:ext cx="2448560" cy="521970"/>
          </a:xfrm>
          <a:prstGeom prst="rect">
            <a:avLst/>
          </a:prstGeom>
          <a:noFill/>
        </p:spPr>
        <p:txBody>
          <a:bodyPr wrap="square" rtlCol="0">
            <a:spAutoFit/>
          </a:bodyPr>
          <a:p>
            <a:pPr>
              <a:buClrTx/>
              <a:buSzTx/>
              <a:buFontTx/>
            </a:pPr>
            <a:r>
              <a:rPr lang="zh-CN" altLang="en-US" sz="2800" dirty="0">
                <a:latin typeface="黑体" panose="02010609060101010101" charset="-122"/>
                <a:ea typeface="黑体" panose="02010609060101010101" charset="-122"/>
                <a:sym typeface="+mn-ea"/>
              </a:rPr>
              <a:t>模型任务流程</a:t>
            </a:r>
            <a:endParaRPr lang="zh-CN" altLang="en-US" sz="2800" dirty="0">
              <a:latin typeface="黑体" panose="02010609060101010101" charset="-122"/>
              <a:ea typeface="黑体" panose="02010609060101010101" charset="-122"/>
              <a:sym typeface="+mn-ea"/>
            </a:endParaRPr>
          </a:p>
        </p:txBody>
      </p:sp>
      <p:sp>
        <p:nvSpPr>
          <p:cNvPr id="36" name="椭圆 35"/>
          <p:cNvSpPr/>
          <p:nvPr/>
        </p:nvSpPr>
        <p:spPr>
          <a:xfrm>
            <a:off x="18879996" y="687064"/>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37" name="文本框 36"/>
          <p:cNvSpPr txBox="1"/>
          <p:nvPr/>
        </p:nvSpPr>
        <p:spPr>
          <a:xfrm>
            <a:off x="19152870" y="1014095"/>
            <a:ext cx="3733165" cy="521970"/>
          </a:xfrm>
          <a:prstGeom prst="rect">
            <a:avLst/>
          </a:prstGeom>
          <a:noFill/>
        </p:spPr>
        <p:txBody>
          <a:bodyPr wrap="square" rtlCol="0">
            <a:spAutoFit/>
          </a:bodyPr>
          <a:p>
            <a:pPr>
              <a:buClrTx/>
              <a:buSzTx/>
              <a:buFontTx/>
            </a:pPr>
            <a:r>
              <a:rPr lang="zh-CN" altLang="en-US" sz="2800" dirty="0">
                <a:latin typeface="黑体" panose="02010609060101010101" charset="-122"/>
                <a:ea typeface="黑体" panose="02010609060101010101" charset="-122"/>
                <a:sym typeface="+mn-ea"/>
              </a:rPr>
              <a:t>中文预训练模型选择</a:t>
            </a:r>
            <a:endParaRPr lang="zh-CN" altLang="en-US" sz="2800" dirty="0">
              <a:latin typeface="黑体" panose="02010609060101010101" charset="-122"/>
              <a:ea typeface="黑体" panose="02010609060101010101" charset="-122"/>
              <a:sym typeface="+mn-ea"/>
            </a:endParaRPr>
          </a:p>
        </p:txBody>
      </p:sp>
      <p:sp>
        <p:nvSpPr>
          <p:cNvPr id="39" name="椭圆 38"/>
          <p:cNvSpPr/>
          <p:nvPr/>
        </p:nvSpPr>
        <p:spPr>
          <a:xfrm>
            <a:off x="18879996" y="1125849"/>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9" name="Picture" descr="Picture"/>
          <p:cNvPicPr>
            <a:picLocks noChangeAspect="1"/>
          </p:cNvPicPr>
          <p:nvPr/>
        </p:nvPicPr>
        <p:blipFill>
          <a:blip r:embed="rId1" cstate="print"/>
          <a:stretch>
            <a:fillRect/>
          </a:stretch>
        </p:blipFill>
        <p:spPr>
          <a:xfrm>
            <a:off x="12929812" y="4510356"/>
            <a:ext cx="1048269" cy="1051937"/>
          </a:xfrm>
          <a:prstGeom prst="rect">
            <a:avLst/>
          </a:prstGeom>
        </p:spPr>
      </p:pic>
      <p:pic>
        <p:nvPicPr>
          <p:cNvPr id="3746" name="Picture" descr="Picture"/>
          <p:cNvPicPr>
            <a:picLocks noChangeAspect="1"/>
          </p:cNvPicPr>
          <p:nvPr/>
        </p:nvPicPr>
        <p:blipFill>
          <a:blip r:embed="rId2" cstate="print"/>
          <a:stretch>
            <a:fillRect/>
          </a:stretch>
        </p:blipFill>
        <p:spPr>
          <a:xfrm>
            <a:off x="12929923" y="6547338"/>
            <a:ext cx="1162127" cy="1162127"/>
          </a:xfrm>
          <a:prstGeom prst="rect">
            <a:avLst/>
          </a:prstGeom>
        </p:spPr>
      </p:pic>
      <p:pic>
        <p:nvPicPr>
          <p:cNvPr id="3" name="图片 2"/>
          <p:cNvPicPr>
            <a:picLocks noChangeAspect="1"/>
          </p:cNvPicPr>
          <p:nvPr/>
        </p:nvPicPr>
        <p:blipFill>
          <a:blip r:embed="rId3"/>
          <a:stretch>
            <a:fillRect/>
          </a:stretch>
        </p:blipFill>
        <p:spPr>
          <a:xfrm>
            <a:off x="1016503" y="2064678"/>
            <a:ext cx="22350992" cy="10559356"/>
          </a:xfrm>
          <a:prstGeom prst="rect">
            <a:avLst/>
          </a:prstGeom>
        </p:spPr>
      </p:pic>
      <p:sp>
        <p:nvSpPr>
          <p:cNvPr id="8" name="文本框 7"/>
          <p:cNvSpPr txBox="1"/>
          <p:nvPr/>
        </p:nvSpPr>
        <p:spPr>
          <a:xfrm>
            <a:off x="231059" y="182011"/>
            <a:ext cx="7940307" cy="1106805"/>
          </a:xfrm>
          <a:prstGeom prst="rect">
            <a:avLst/>
          </a:prstGeom>
          <a:noFill/>
        </p:spPr>
        <p:txBody>
          <a:bodyPr wrap="square" rtlCol="0">
            <a:spAutoFit/>
          </a:bodyPr>
          <a:lstStyle/>
          <a:p>
            <a:r>
              <a:rPr lang="zh-CN" altLang="en-US" sz="6600" b="1" dirty="0">
                <a:latin typeface="黑体" panose="02010609060101010101" charset="-122"/>
                <a:ea typeface="黑体" panose="02010609060101010101" charset="-122"/>
              </a:rPr>
              <a:t>实现计划</a:t>
            </a:r>
            <a:r>
              <a:rPr lang="zh-CN" altLang="en-US" sz="4400" b="1" dirty="0">
                <a:latin typeface="黑体" panose="02010609060101010101" charset="-122"/>
                <a:ea typeface="黑体" panose="02010609060101010101" charset="-122"/>
              </a:rPr>
              <a:t>模型任务流程</a:t>
            </a:r>
            <a:endParaRPr lang="zh-CN" altLang="en-US" sz="4400" b="1" dirty="0">
              <a:sym typeface="+mn-ea"/>
            </a:endParaRPr>
          </a:p>
        </p:txBody>
      </p:sp>
      <p:cxnSp>
        <p:nvCxnSpPr>
          <p:cNvPr id="9" name="直接连接符 8"/>
          <p:cNvCxnSpPr/>
          <p:nvPr/>
        </p:nvCxnSpPr>
        <p:spPr>
          <a:xfrm>
            <a:off x="564" y="1590191"/>
            <a:ext cx="24267306"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5894514" y="635"/>
            <a:ext cx="2273830"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数据集分析</a:t>
            </a:r>
            <a:endParaRPr lang="zh-CN" altLang="en-US" sz="2800">
              <a:latin typeface="黑体" panose="02010609060101010101" charset="-122"/>
              <a:ea typeface="黑体" panose="02010609060101010101" charset="-122"/>
              <a:sym typeface="+mn-ea"/>
            </a:endParaRPr>
          </a:p>
        </p:txBody>
      </p:sp>
      <p:sp>
        <p:nvSpPr>
          <p:cNvPr id="11" name="文本框 10"/>
          <p:cNvSpPr txBox="1"/>
          <p:nvPr/>
        </p:nvSpPr>
        <p:spPr>
          <a:xfrm>
            <a:off x="19152870" y="635"/>
            <a:ext cx="2448560" cy="521970"/>
          </a:xfrm>
          <a:prstGeom prst="rect">
            <a:avLst/>
          </a:prstGeom>
          <a:noFill/>
        </p:spPr>
        <p:txBody>
          <a:bodyPr wrap="square" rtlCol="0">
            <a:spAutoFit/>
          </a:bodyPr>
          <a:lstStyle/>
          <a:p>
            <a:pPr>
              <a:buClrTx/>
              <a:buSzTx/>
              <a:buFontTx/>
            </a:pPr>
            <a:r>
              <a:rPr lang="zh-CN" altLang="en-US" sz="2800" dirty="0">
                <a:latin typeface="黑体" panose="02010609060101010101" charset="-122"/>
                <a:ea typeface="黑体" panose="02010609060101010101" charset="-122"/>
                <a:sym typeface="+mn-ea"/>
              </a:rPr>
              <a:t>模型任务流程</a:t>
            </a:r>
            <a:endParaRPr lang="zh-CN" altLang="en-US" sz="2800" dirty="0">
              <a:latin typeface="黑体" panose="02010609060101010101" charset="-122"/>
              <a:ea typeface="黑体" panose="02010609060101010101" charset="-122"/>
              <a:sym typeface="+mn-ea"/>
            </a:endParaRPr>
          </a:p>
        </p:txBody>
      </p:sp>
      <p:sp>
        <p:nvSpPr>
          <p:cNvPr id="12" name="文本框 11"/>
          <p:cNvSpPr txBox="1"/>
          <p:nvPr/>
        </p:nvSpPr>
        <p:spPr>
          <a:xfrm>
            <a:off x="22385818" y="0"/>
            <a:ext cx="1997618"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详细分工</a:t>
            </a:r>
            <a:endParaRPr lang="zh-CN" altLang="en-US" sz="2800">
              <a:latin typeface="黑体" panose="02010609060101010101" charset="-122"/>
              <a:ea typeface="黑体" panose="02010609060101010101" charset="-122"/>
              <a:sym typeface="+mn-ea"/>
            </a:endParaRPr>
          </a:p>
        </p:txBody>
      </p:sp>
      <p:sp>
        <p:nvSpPr>
          <p:cNvPr id="13" name="椭圆 12"/>
          <p:cNvSpPr/>
          <p:nvPr/>
        </p:nvSpPr>
        <p:spPr>
          <a:xfrm>
            <a:off x="18879510" y="124454"/>
            <a:ext cx="273672" cy="273672"/>
          </a:xfrm>
          <a:prstGeom prst="ellipse">
            <a:avLst/>
          </a:prstGeom>
          <a:solidFill>
            <a:schemeClr val="accent2"/>
          </a:solidFill>
          <a:ln>
            <a:solidFill>
              <a:srgbClr val="BF1A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p:cNvSpPr txBox="1"/>
          <p:nvPr/>
        </p:nvSpPr>
        <p:spPr>
          <a:xfrm>
            <a:off x="13028891" y="1270"/>
            <a:ext cx="1730295" cy="521970"/>
          </a:xfrm>
          <a:prstGeom prst="rect">
            <a:avLst/>
          </a:prstGeom>
          <a:noFill/>
        </p:spPr>
        <p:txBody>
          <a:bodyPr wrap="square" rtlCol="0">
            <a:spAutoFit/>
          </a:bodyPr>
          <a:lstStyle/>
          <a:p>
            <a:pPr>
              <a:buClrTx/>
              <a:buSzTx/>
              <a:buFontTx/>
            </a:pPr>
            <a:r>
              <a:rPr lang="zh-CN" altLang="en-US" sz="2800">
                <a:latin typeface="黑体" panose="02010609060101010101" charset="-122"/>
                <a:ea typeface="黑体" panose="02010609060101010101" charset="-122"/>
                <a:sym typeface="+mn-ea"/>
              </a:rPr>
              <a:t>任务背景</a:t>
            </a:r>
            <a:endParaRPr lang="zh-CN" altLang="en-US" sz="2800">
              <a:latin typeface="黑体" panose="02010609060101010101" charset="-122"/>
              <a:ea typeface="黑体" panose="02010609060101010101" charset="-122"/>
              <a:sym typeface="+mn-ea"/>
            </a:endParaRPr>
          </a:p>
        </p:txBody>
      </p:sp>
      <p:sp>
        <p:nvSpPr>
          <p:cNvPr id="15" name="椭圆 14"/>
          <p:cNvSpPr/>
          <p:nvPr/>
        </p:nvSpPr>
        <p:spPr>
          <a:xfrm>
            <a:off x="12552028"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椭圆 15"/>
          <p:cNvSpPr/>
          <p:nvPr/>
        </p:nvSpPr>
        <p:spPr>
          <a:xfrm>
            <a:off x="15434795" y="125089"/>
            <a:ext cx="273672" cy="273672"/>
          </a:xfrm>
          <a:prstGeom prst="ellipse">
            <a:avLst/>
          </a:prstGeom>
          <a:noFill/>
          <a:ln>
            <a:solidFill>
              <a:srgbClr val="BF1A25"/>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椭圆 16"/>
          <p:cNvSpPr/>
          <p:nvPr/>
        </p:nvSpPr>
        <p:spPr>
          <a:xfrm>
            <a:off x="22112146" y="125724"/>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文本框 36"/>
          <p:cNvSpPr txBox="1"/>
          <p:nvPr/>
        </p:nvSpPr>
        <p:spPr>
          <a:xfrm>
            <a:off x="19152870" y="593725"/>
            <a:ext cx="3733165" cy="521970"/>
          </a:xfrm>
          <a:prstGeom prst="rect">
            <a:avLst/>
          </a:prstGeom>
          <a:noFill/>
        </p:spPr>
        <p:txBody>
          <a:bodyPr wrap="square" rtlCol="0">
            <a:spAutoFit/>
          </a:bodyPr>
          <a:p>
            <a:pPr>
              <a:buClrTx/>
              <a:buSzTx/>
              <a:buFontTx/>
            </a:pPr>
            <a:r>
              <a:rPr lang="zh-CN" altLang="en-US" sz="2800" dirty="0">
                <a:latin typeface="黑体" panose="02010609060101010101" charset="-122"/>
                <a:ea typeface="黑体" panose="02010609060101010101" charset="-122"/>
                <a:sym typeface="+mn-ea"/>
              </a:rPr>
              <a:t>中文预训练模型选择</a:t>
            </a:r>
            <a:endParaRPr lang="zh-CN" altLang="en-US" sz="2800" dirty="0">
              <a:latin typeface="黑体" panose="02010609060101010101" charset="-122"/>
              <a:ea typeface="黑体" panose="02010609060101010101" charset="-122"/>
              <a:sym typeface="+mn-ea"/>
            </a:endParaRPr>
          </a:p>
        </p:txBody>
      </p:sp>
      <p:sp>
        <p:nvSpPr>
          <p:cNvPr id="39" name="椭圆 38"/>
          <p:cNvSpPr/>
          <p:nvPr/>
        </p:nvSpPr>
        <p:spPr>
          <a:xfrm>
            <a:off x="18879996" y="705479"/>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 name="文本框 1"/>
          <p:cNvSpPr txBox="1"/>
          <p:nvPr/>
        </p:nvSpPr>
        <p:spPr>
          <a:xfrm>
            <a:off x="19153818" y="1062990"/>
            <a:ext cx="2047145" cy="521970"/>
          </a:xfrm>
          <a:prstGeom prst="rect">
            <a:avLst/>
          </a:prstGeom>
          <a:noFill/>
        </p:spPr>
        <p:txBody>
          <a:bodyPr wrap="square" rtlCol="0">
            <a:spAutoFit/>
          </a:bodyPr>
          <a:p>
            <a:pPr>
              <a:buClrTx/>
              <a:buSzTx/>
              <a:buFontTx/>
            </a:pPr>
            <a:r>
              <a:rPr lang="zh-CN" altLang="en-US" sz="2800" dirty="0">
                <a:latin typeface="黑体" panose="02010609060101010101" charset="-122"/>
                <a:ea typeface="黑体" panose="02010609060101010101" charset="-122"/>
                <a:sym typeface="+mn-ea"/>
              </a:rPr>
              <a:t>特征工程</a:t>
            </a:r>
            <a:endParaRPr lang="zh-CN" altLang="en-US" sz="2800" dirty="0">
              <a:latin typeface="黑体" panose="02010609060101010101" charset="-122"/>
              <a:ea typeface="黑体" panose="02010609060101010101" charset="-122"/>
              <a:sym typeface="+mn-ea"/>
            </a:endParaRPr>
          </a:p>
        </p:txBody>
      </p:sp>
      <p:sp>
        <p:nvSpPr>
          <p:cNvPr id="5" name="椭圆 4"/>
          <p:cNvSpPr/>
          <p:nvPr/>
        </p:nvSpPr>
        <p:spPr>
          <a:xfrm>
            <a:off x="18879996" y="1216019"/>
            <a:ext cx="273672" cy="273672"/>
          </a:xfrm>
          <a:prstGeom prst="ellipse">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UNIT_TABLE_BEAUTIFY" val="smartTable{efd12203-a314-4f66-b14f-5924b708de69}"/>
  <p:tag name="TABLE_ENDDRAG_ORIGIN_RECT" val="1579*282"/>
  <p:tag name="TABLE_ENDDRAG_RECT" val="139*255*1579*2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WPS 演示</Application>
  <PresentationFormat>自定义</PresentationFormat>
  <Paragraphs>281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Arial</vt:lpstr>
      <vt:lpstr>微软雅黑</vt:lpstr>
      <vt:lpstr>黑体</vt:lpstr>
      <vt:lpstr>仿宋</vt:lpstr>
      <vt:lpstr>Times New Roman</vt:lpstr>
      <vt:lpstr>等线</vt:lpstr>
      <vt:lpstr>Wingdings</vt:lpstr>
      <vt:lpstr>Arial Unicode MS</vt:lpstr>
      <vt:lpstr>Calibri</vt:lpstr>
      <vt:lpstr>Office Theme</vt:lpstr>
      <vt:lpstr>多任务方面级剧本情感识别中期报告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Sigma_波色子</cp:lastModifiedBy>
  <cp:revision>265</cp:revision>
  <dcterms:created xsi:type="dcterms:W3CDTF">2021-11-28T07:39:00Z</dcterms:created>
  <dcterms:modified xsi:type="dcterms:W3CDTF">2021-11-30T05:04:58Z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A85D2FD2A7574C9686964C061993CD93</vt:lpwstr>
  </property>
  <property fmtid="{D5CDD505-2E9C-101B-9397-08002B2CF9AE}" pid="3" name="KSOProductBuildVer">
    <vt:lpwstr>2052-11.1.0.11115</vt:lpwstr>
  </property>
</Properties>
</file>