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752" r:id="rId3"/>
    <p:sldId id="983" r:id="rId4"/>
    <p:sldId id="3173" r:id="rId5"/>
    <p:sldId id="3176" r:id="rId6"/>
    <p:sldId id="3174" r:id="rId7"/>
    <p:sldId id="3177" r:id="rId8"/>
    <p:sldId id="446" r:id="rId9"/>
    <p:sldId id="3178" r:id="rId10"/>
    <p:sldId id="3181" r:id="rId11"/>
    <p:sldId id="3182" r:id="rId12"/>
    <p:sldId id="3183" r:id="rId13"/>
    <p:sldId id="3179" r:id="rId14"/>
    <p:sldId id="3175" r:id="rId15"/>
    <p:sldId id="318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E1BB"/>
    <a:srgbClr val="66B34D"/>
    <a:srgbClr val="128DC3"/>
    <a:srgbClr val="9DC3E6"/>
    <a:srgbClr val="F1F3C1"/>
    <a:srgbClr val="FCDFE1"/>
    <a:srgbClr val="99FFCC"/>
    <a:srgbClr val="C2E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605" autoAdjust="0"/>
  </p:normalViewPr>
  <p:slideViewPr>
    <p:cSldViewPr snapToGrid="0">
      <p:cViewPr varScale="1">
        <p:scale>
          <a:sx n="133" d="100"/>
          <a:sy n="133" d="100"/>
        </p:scale>
        <p:origin x="138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9B8AB-0B2F-4786-8470-758745AF4FE1}" type="datetimeFigureOut">
              <a:rPr lang="zh-CN" altLang="en-US" smtClean="0"/>
              <a:t>2021-06-14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3828A-3EB8-441C-B8D2-0157C9E0A8D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经过上述步骤，我们已经完成了对句子所有的解析。</a:t>
            </a:r>
            <a:endParaRPr lang="en-US" altLang="zh-CN"/>
          </a:p>
          <a:p>
            <a:r>
              <a:rPr lang="zh-CN" altLang="en-US"/>
              <a:t>把句子的含义用两个词表示，同时也分析出来句子的语气。</a:t>
            </a:r>
            <a:endParaRPr lang="en-US" altLang="zh-CN"/>
          </a:p>
          <a:p>
            <a:endParaRPr lang="en-US" altLang="zh-CN"/>
          </a:p>
          <a:p>
            <a:r>
              <a:rPr lang="zh-CN" altLang="en-US"/>
              <a:t>而这样一来，整个句子就能被表示为 “中恒集团的法人是谁”</a:t>
            </a:r>
            <a:endParaRPr lang="en-US" altLang="zh-CN"/>
          </a:p>
          <a:p>
            <a:r>
              <a:rPr lang="zh-CN" altLang="en-US"/>
              <a:t>那只要调用对应的</a:t>
            </a:r>
            <a:r>
              <a:rPr lang="en-US" altLang="zh-CN"/>
              <a:t>cypher</a:t>
            </a:r>
            <a:r>
              <a:rPr lang="zh-CN" altLang="en-US"/>
              <a:t>语句就可以了</a:t>
            </a:r>
            <a:endParaRPr lang="en-US" altLang="zh-CN"/>
          </a:p>
        </p:txBody>
      </p:sp>
      <p:sp>
        <p:nvSpPr>
          <p:cNvPr id="4" name="灯片编号占位符 3"/>
          <p:cNvSpPr>
            <a:spLocks noGrp="1"/>
          </p:cNvSpPr>
          <p:nvPr>
            <p:ph type="sldNum" sz="quarter" idx="5"/>
          </p:nvPr>
        </p:nvSpPr>
        <p:spPr/>
        <p:txBody>
          <a:bodyPr/>
          <a:lstStyle/>
          <a:p>
            <a:fld id="{41464DB0-CCE3-4363-801A-A01AADC6398D}" type="slidenum">
              <a:rPr lang="zh-CN" altLang="en-US" smtClean="0"/>
              <a:t>13</a:t>
            </a:fld>
            <a:endParaRPr lang="zh-CN" altLang="en-US"/>
          </a:p>
        </p:txBody>
      </p:sp>
    </p:spTree>
    <p:extLst>
      <p:ext uri="{BB962C8B-B14F-4D97-AF65-F5344CB8AC3E}">
        <p14:creationId xmlns:p14="http://schemas.microsoft.com/office/powerpoint/2010/main" val="1404274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正如前面提到过的，我们希望图谱分析具有人的智能，无须过多的协助。</a:t>
            </a:r>
            <a:endParaRPr lang="en-US" altLang="zh-CN"/>
          </a:p>
          <a:p>
            <a:r>
              <a:rPr lang="zh-CN" altLang="en-US"/>
              <a:t>而现在的查询系统往往需要人手动地从备选项中选择关键词与问题，增加了查询的时间成本与复杂度。因此，我们开发了一套语义问答系统，以直接理解用户的真实需求。</a:t>
            </a:r>
            <a:endParaRPr lang="en-US" altLang="zh-CN"/>
          </a:p>
          <a:p>
            <a:endParaRPr lang="en-US" altLang="zh-CN"/>
          </a:p>
          <a:p>
            <a:r>
              <a:rPr lang="zh-CN" altLang="en-US"/>
              <a:t>这套系统基本的实现思路是提取关键词，并根据关键词的语义对问题进行分类。下面是常见的问句类型</a:t>
            </a:r>
            <a:endParaRPr lang="en-US" altLang="zh-CN"/>
          </a:p>
          <a:p>
            <a:r>
              <a:rPr lang="zh-CN" altLang="en-US"/>
              <a:t>可以看出即便是同类问题，也没有特定的模板，这也是语义问答系统的创新之处。</a:t>
            </a:r>
            <a:endParaRPr lang="en-US" altLang="zh-CN"/>
          </a:p>
          <a:p>
            <a:endParaRPr lang="en-US" altLang="zh-CN"/>
          </a:p>
          <a:p>
            <a:r>
              <a:rPr lang="zh-CN" altLang="en-US"/>
              <a:t>同时除了直接疑问句以外，我们还可以回答断言式问题。对于事实不符的断言，我们会对其进行更正然后输出。</a:t>
            </a:r>
            <a:endParaRPr lang="en-US" altLang="zh-CN"/>
          </a:p>
          <a:p>
            <a:endParaRPr lang="en-US" altLang="zh-CN"/>
          </a:p>
        </p:txBody>
      </p:sp>
      <p:sp>
        <p:nvSpPr>
          <p:cNvPr id="4" name="灯片编号占位符 3"/>
          <p:cNvSpPr>
            <a:spLocks noGrp="1"/>
          </p:cNvSpPr>
          <p:nvPr>
            <p:ph type="sldNum" sz="quarter" idx="5"/>
          </p:nvPr>
        </p:nvSpPr>
        <p:spPr/>
        <p:txBody>
          <a:bodyPr/>
          <a:lstStyle/>
          <a:p>
            <a:fld id="{41464DB0-CCE3-4363-801A-A01AADC6398D}" type="slidenum">
              <a:rPr lang="zh-CN" altLang="en-US" smtClean="0"/>
              <a:t>9</a:t>
            </a:fld>
            <a:endParaRPr lang="zh-CN" altLang="en-US"/>
          </a:p>
        </p:txBody>
      </p:sp>
    </p:spTree>
    <p:extLst>
      <p:ext uri="{BB962C8B-B14F-4D97-AF65-F5344CB8AC3E}">
        <p14:creationId xmlns:p14="http://schemas.microsoft.com/office/powerpoint/2010/main" val="45691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下面我们以“</a:t>
            </a:r>
            <a:r>
              <a:rPr lang="zh-CN" altLang="en-US" b="1"/>
              <a:t>包峰是中恒集团的法人代表</a:t>
            </a:r>
            <a:r>
              <a:rPr lang="zh-CN" altLang="en-US"/>
              <a:t>”为例说明问答系统的工作流程。</a:t>
            </a:r>
            <a:endParaRPr lang="en-US" altLang="zh-CN"/>
          </a:p>
          <a:p>
            <a:r>
              <a:rPr lang="en-US" altLang="zh-CN"/>
              <a:t>1.</a:t>
            </a:r>
            <a:r>
              <a:rPr lang="zh-CN" altLang="en-US"/>
              <a:t>首先通过双向</a:t>
            </a:r>
            <a:r>
              <a:rPr lang="en-US" altLang="zh-CN"/>
              <a:t>GRU</a:t>
            </a:r>
            <a:r>
              <a:rPr lang="zh-CN" altLang="en-US"/>
              <a:t>网络对句子进行实体识别，这个网络能够学习句子的双向句意信息，并给出每个词的语义标签。</a:t>
            </a:r>
            <a:endParaRPr lang="en-US" altLang="zh-CN"/>
          </a:p>
          <a:p>
            <a:r>
              <a:rPr lang="en-US" altLang="zh-CN"/>
              <a:t>2.</a:t>
            </a:r>
            <a:r>
              <a:rPr lang="zh-CN" altLang="en-US"/>
              <a:t>接下来进行主副关键词识别，主关键词识别实际上就是将人名、机构名抽取出来；而副关键词识别是将普通的名词抽取出来。这样一个句子的关键部分便被我们抽取出来了</a:t>
            </a:r>
            <a:endParaRPr lang="en-US" altLang="zh-CN"/>
          </a:p>
          <a:p>
            <a:r>
              <a:rPr lang="zh-CN" altLang="en-US"/>
              <a:t>接着要对这些关键词进行筛选。</a:t>
            </a:r>
            <a:endParaRPr lang="en-US" altLang="zh-CN"/>
          </a:p>
          <a:p>
            <a:r>
              <a:rPr lang="en-US" altLang="zh-CN"/>
              <a:t>3.</a:t>
            </a:r>
            <a:r>
              <a:rPr lang="zh-CN" altLang="en-US"/>
              <a:t>第一种方法便是查询数据库剔除不存在的实体</a:t>
            </a:r>
            <a:endParaRPr lang="en-US" altLang="zh-CN"/>
          </a:p>
          <a:p>
            <a:r>
              <a:rPr lang="en-US" altLang="zh-CN"/>
              <a:t>4.</a:t>
            </a:r>
            <a:endParaRPr lang="zh-CN" altLang="en-US"/>
          </a:p>
        </p:txBody>
      </p:sp>
      <p:sp>
        <p:nvSpPr>
          <p:cNvPr id="4" name="灯片编号占位符 3"/>
          <p:cNvSpPr>
            <a:spLocks noGrp="1"/>
          </p:cNvSpPr>
          <p:nvPr>
            <p:ph type="sldNum" sz="quarter" idx="5"/>
          </p:nvPr>
        </p:nvSpPr>
        <p:spPr/>
        <p:txBody>
          <a:bodyPr/>
          <a:lstStyle/>
          <a:p>
            <a:fld id="{1793828A-3EB8-441C-B8D2-0157C9E0A8D0}" type="slidenum">
              <a:rPr lang="zh-CN" altLang="en-US" smtClean="0"/>
              <a:t>10</a:t>
            </a:fld>
            <a:endParaRPr lang="zh-CN" altLang="en-US"/>
          </a:p>
        </p:txBody>
      </p:sp>
    </p:spTree>
    <p:extLst>
      <p:ext uri="{BB962C8B-B14F-4D97-AF65-F5344CB8AC3E}">
        <p14:creationId xmlns:p14="http://schemas.microsoft.com/office/powerpoint/2010/main" val="3508917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4.</a:t>
            </a:r>
            <a:r>
              <a:rPr lang="zh-CN" altLang="en-US"/>
              <a:t>然而，这个句子中的副关键词依然有两个。我们可以通过计算它们与整个句子的语义相似度来选择最重要的关键词</a:t>
            </a:r>
            <a:endParaRPr lang="en-US" altLang="zh-CN"/>
          </a:p>
          <a:p>
            <a:r>
              <a:rPr lang="en-US" altLang="zh-CN"/>
              <a:t>5.</a:t>
            </a:r>
            <a:endParaRPr lang="zh-CN" altLang="en-US"/>
          </a:p>
        </p:txBody>
      </p:sp>
      <p:sp>
        <p:nvSpPr>
          <p:cNvPr id="4" name="灯片编号占位符 3"/>
          <p:cNvSpPr>
            <a:spLocks noGrp="1"/>
          </p:cNvSpPr>
          <p:nvPr>
            <p:ph type="sldNum" sz="quarter" idx="5"/>
          </p:nvPr>
        </p:nvSpPr>
        <p:spPr/>
        <p:txBody>
          <a:bodyPr/>
          <a:lstStyle/>
          <a:p>
            <a:fld id="{1793828A-3EB8-441C-B8D2-0157C9E0A8D0}" type="slidenum">
              <a:rPr lang="zh-CN" altLang="en-US" smtClean="0"/>
              <a:t>11</a:t>
            </a:fld>
            <a:endParaRPr lang="zh-CN" altLang="en-US"/>
          </a:p>
        </p:txBody>
      </p:sp>
    </p:spTree>
    <p:extLst>
      <p:ext uri="{BB962C8B-B14F-4D97-AF65-F5344CB8AC3E}">
        <p14:creationId xmlns:p14="http://schemas.microsoft.com/office/powerpoint/2010/main" val="316355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这样一来，我们就将句子彻底地简化了。整个句子只剩下 法人与中恒集团两个词。</a:t>
            </a:r>
            <a:endParaRPr lang="en-US" altLang="zh-CN"/>
          </a:p>
          <a:p>
            <a:r>
              <a:rPr lang="zh-CN" altLang="en-US"/>
              <a:t>接下来，我们还得判断句子的提问类型，从而让回答更精准。</a:t>
            </a:r>
          </a:p>
        </p:txBody>
      </p:sp>
      <p:sp>
        <p:nvSpPr>
          <p:cNvPr id="4" name="灯片编号占位符 3"/>
          <p:cNvSpPr>
            <a:spLocks noGrp="1"/>
          </p:cNvSpPr>
          <p:nvPr>
            <p:ph type="sldNum" sz="quarter" idx="5"/>
          </p:nvPr>
        </p:nvSpPr>
        <p:spPr/>
        <p:txBody>
          <a:bodyPr/>
          <a:lstStyle/>
          <a:p>
            <a:fld id="{1793828A-3EB8-441C-B8D2-0157C9E0A8D0}" type="slidenum">
              <a:rPr lang="zh-CN" altLang="en-US" smtClean="0"/>
              <a:t>12</a:t>
            </a:fld>
            <a:endParaRPr lang="zh-CN" altLang="en-US"/>
          </a:p>
        </p:txBody>
      </p:sp>
    </p:spTree>
    <p:extLst>
      <p:ext uri="{BB962C8B-B14F-4D97-AF65-F5344CB8AC3E}">
        <p14:creationId xmlns:p14="http://schemas.microsoft.com/office/powerpoint/2010/main" val="617982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FA2432C-B7BE-4FB5-ABFC-270D38C567C0}" type="datetimeFigureOut">
              <a:rPr lang="zh-CN" altLang="en-US" smtClean="0"/>
              <a:t>2021-06-14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677955-C2E6-4E33-A475-09B1E440D7B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FA2432C-B7BE-4FB5-ABFC-270D38C567C0}" type="datetimeFigureOut">
              <a:rPr lang="zh-CN" altLang="en-US" smtClean="0"/>
              <a:t>2021-06-14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677955-C2E6-4E33-A475-09B1E440D7B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FA2432C-B7BE-4FB5-ABFC-270D38C567C0}" type="datetimeFigureOut">
              <a:rPr lang="zh-CN" altLang="en-US" smtClean="0"/>
              <a:t>2021-06-14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677955-C2E6-4E33-A475-09B1E440D7B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10" name="矩形 9"/>
          <p:cNvSpPr/>
          <p:nvPr userDrawn="1"/>
        </p:nvSpPr>
        <p:spPr>
          <a:xfrm>
            <a:off x="11084978" y="6595300"/>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FA2432C-B7BE-4FB5-ABFC-270D38C567C0}" type="datetimeFigureOut">
              <a:rPr lang="zh-CN" altLang="en-US" smtClean="0"/>
              <a:t>2021-06-14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677955-C2E6-4E33-A475-09B1E440D7B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FA2432C-B7BE-4FB5-ABFC-270D38C567C0}" type="datetimeFigureOut">
              <a:rPr lang="zh-CN" altLang="en-US" smtClean="0"/>
              <a:t>2021-06-14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677955-C2E6-4E33-A475-09B1E440D7B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FA2432C-B7BE-4FB5-ABFC-270D38C567C0}" type="datetimeFigureOut">
              <a:rPr lang="zh-CN" altLang="en-US" smtClean="0"/>
              <a:t>2021-06-14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677955-C2E6-4E33-A475-09B1E440D7B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FA2432C-B7BE-4FB5-ABFC-270D38C567C0}" type="datetimeFigureOut">
              <a:rPr lang="zh-CN" altLang="en-US" smtClean="0"/>
              <a:t>2021-06-14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677955-C2E6-4E33-A475-09B1E440D7B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FA2432C-B7BE-4FB5-ABFC-270D38C567C0}" type="datetimeFigureOut">
              <a:rPr lang="zh-CN" altLang="en-US" smtClean="0"/>
              <a:t>2021-06-14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677955-C2E6-4E33-A475-09B1E440D7B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A2432C-B7BE-4FB5-ABFC-270D38C567C0}" type="datetimeFigureOut">
              <a:rPr lang="zh-CN" altLang="en-US" smtClean="0"/>
              <a:t>2021-06-14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677955-C2E6-4E33-A475-09B1E440D7B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FA2432C-B7BE-4FB5-ABFC-270D38C567C0}" type="datetimeFigureOut">
              <a:rPr lang="zh-CN" altLang="en-US" smtClean="0"/>
              <a:t>2021-06-14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677955-C2E6-4E33-A475-09B1E440D7B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FA2432C-B7BE-4FB5-ABFC-270D38C567C0}" type="datetimeFigureOut">
              <a:rPr lang="zh-CN" altLang="en-US" smtClean="0"/>
              <a:t>2021-06-14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677955-C2E6-4E33-A475-09B1E440D7B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A2432C-B7BE-4FB5-ABFC-270D38C567C0}" type="datetimeFigureOut">
              <a:rPr lang="zh-CN" altLang="en-US" smtClean="0"/>
              <a:t>2021-06-14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77955-C2E6-4E33-A475-09B1E440D7B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323003" y="1519716"/>
            <a:ext cx="9851929" cy="830997"/>
          </a:xfrm>
          <a:prstGeom prst="rect">
            <a:avLst/>
          </a:prstGeom>
          <a:noFill/>
        </p:spPr>
        <p:txBody>
          <a:bodyPr wrap="square" rtlCol="0">
            <a:spAutoFit/>
          </a:bodyPr>
          <a:lstStyle/>
          <a:p>
            <a:pPr algn="ctr"/>
            <a:r>
              <a:rPr lang="zh-CN" altLang="en-US" sz="4800" b="1" dirty="0">
                <a:solidFill>
                  <a:srgbClr val="C00000"/>
                </a:solidFill>
              </a:rPr>
              <a:t>金融知识图谱</a:t>
            </a: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543175" y="3969303"/>
            <a:ext cx="7105650" cy="584775"/>
          </a:xfrm>
          <a:prstGeom prst="rect">
            <a:avLst/>
          </a:prstGeom>
        </p:spPr>
        <p:txBody>
          <a:bodyPr wrap="square">
            <a:spAutoFit/>
          </a:bodyPr>
          <a:lstStyle/>
          <a:p>
            <a:pPr algn="ctr">
              <a:lnSpc>
                <a:spcPct val="100000"/>
              </a:lnSpc>
            </a:pPr>
            <a:r>
              <a:rPr lang="zh-CN" altLang="en-US" sz="3200" b="1" dirty="0">
                <a:solidFill>
                  <a:srgbClr val="333399"/>
                </a:solidFill>
                <a:latin typeface="微软雅黑" panose="020B0503020204020204" pitchFamily="34" charset="-122"/>
                <a:ea typeface="微软雅黑" panose="020B0503020204020204" pitchFamily="34" charset="-122"/>
              </a:rPr>
              <a:t>小组成员：杨予光  黄耀  王一鸣</a:t>
            </a:r>
          </a:p>
        </p:txBody>
      </p:sp>
      <p:sp>
        <p:nvSpPr>
          <p:cNvPr id="3" name="矩形 2"/>
          <p:cNvSpPr/>
          <p:nvPr/>
        </p:nvSpPr>
        <p:spPr>
          <a:xfrm>
            <a:off x="5080340" y="5653804"/>
            <a:ext cx="2031325" cy="461665"/>
          </a:xfrm>
          <a:prstGeom prst="rect">
            <a:avLst/>
          </a:prstGeom>
        </p:spPr>
        <p:txBody>
          <a:bodyPr wrap="none">
            <a:spAutoFit/>
          </a:bodyPr>
          <a:lstStyle/>
          <a:p>
            <a:pPr algn="ctr">
              <a:lnSpc>
                <a:spcPct val="100000"/>
              </a:lnSpc>
            </a:pPr>
            <a:r>
              <a:rPr lang="en-US" altLang="zh-CN" sz="2400" b="1" dirty="0">
                <a:solidFill>
                  <a:srgbClr val="333399"/>
                </a:solidFill>
                <a:latin typeface="Times New Roman" panose="02020603050405020304" pitchFamily="18" charset="0"/>
                <a:ea typeface="微软雅黑" panose="020B0503020204020204" pitchFamily="34" charset="-122"/>
                <a:cs typeface="Times New Roman" panose="02020603050405020304" pitchFamily="18" charset="0"/>
              </a:rPr>
              <a:t>2021</a:t>
            </a:r>
            <a:r>
              <a:rPr lang="zh-CN" altLang="en-US" sz="2400" b="1" dirty="0">
                <a:solidFill>
                  <a:srgbClr val="333399"/>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400" b="1" dirty="0">
                <a:solidFill>
                  <a:srgbClr val="333399"/>
                </a:solidFill>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400" b="1" dirty="0">
                <a:solidFill>
                  <a:srgbClr val="333399"/>
                </a:solidFill>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400" b="1" dirty="0">
                <a:solidFill>
                  <a:srgbClr val="333399"/>
                </a:solidFill>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b="1" dirty="0">
                <a:solidFill>
                  <a:srgbClr val="333399"/>
                </a:solidFill>
                <a:latin typeface="Times New Roman" panose="02020603050405020304" pitchFamily="18" charset="0"/>
                <a:ea typeface="微软雅黑" panose="020B0503020204020204" pitchFamily="34" charset="-122"/>
                <a:cs typeface="Times New Roman" panose="02020603050405020304" pitchFamily="18" charset="0"/>
              </a:rPr>
              <a:t>日</a:t>
            </a:r>
            <a:endParaRPr lang="en-US" altLang="zh-CN" sz="2400" b="1" dirty="0">
              <a:solidFill>
                <a:srgbClr val="3333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矩形 12"/>
          <p:cNvSpPr/>
          <p:nvPr/>
        </p:nvSpPr>
        <p:spPr>
          <a:xfrm>
            <a:off x="2600697" y="3191265"/>
            <a:ext cx="3982984" cy="13040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flipV="1">
            <a:off x="6578917" y="3191265"/>
            <a:ext cx="2885717" cy="526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pic>
        <p:nvPicPr>
          <p:cNvPr id="12" name="图片 11" descr="C:\Users\len\Desktop\7-140129231040534.png"/>
          <p:cNvPicPr/>
          <p:nvPr/>
        </p:nvPicPr>
        <p:blipFill rotWithShape="1">
          <a:blip r:embed="rId2" cstate="email"/>
          <a:srcRect/>
          <a:stretch>
            <a:fillRect/>
          </a:stretch>
        </p:blipFill>
        <p:spPr bwMode="auto">
          <a:xfrm>
            <a:off x="0" y="0"/>
            <a:ext cx="4765813" cy="9838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67722E0D-4B10-4779-A7EA-6E7A043EC96B}"/>
              </a:ext>
            </a:extLst>
          </p:cNvPr>
          <p:cNvSpPr txBox="1"/>
          <p:nvPr/>
        </p:nvSpPr>
        <p:spPr>
          <a:xfrm>
            <a:off x="312137" y="1652167"/>
            <a:ext cx="4834903" cy="590033"/>
          </a:xfrm>
          <a:prstGeom prst="rect">
            <a:avLst/>
          </a:prstGeom>
          <a:solidFill>
            <a:srgbClr val="D2FCFE"/>
          </a:solidFill>
          <a:ln w="28575">
            <a:solidFill>
              <a:srgbClr val="0000FF"/>
            </a:solidFill>
          </a:ln>
        </p:spPr>
        <p:txBody>
          <a:bodyPr wrap="square">
            <a:spAutoFit/>
          </a:bodyPr>
          <a:lstStyle/>
          <a:p>
            <a:pPr algn="ctr">
              <a:lnSpc>
                <a:spcPct val="150000"/>
              </a:lnSpc>
            </a:pPr>
            <a:endParaRPr lang="en-US" altLang="zh-CN" sz="2400" b="1" dirty="0">
              <a:solidFill>
                <a:srgbClr val="C00000"/>
              </a:solidFill>
            </a:endParaRPr>
          </a:p>
        </p:txBody>
      </p:sp>
      <p:pic>
        <p:nvPicPr>
          <p:cNvPr id="2" name="图片 1">
            <a:extLst>
              <a:ext uri="{FF2B5EF4-FFF2-40B4-BE49-F238E27FC236}">
                <a16:creationId xmlns:a16="http://schemas.microsoft.com/office/drawing/2014/main" id="{597D98FB-A994-43C1-955E-1C6B8AD7EB25}"/>
              </a:ext>
            </a:extLst>
          </p:cNvPr>
          <p:cNvPicPr>
            <a:picLocks noChangeAspect="1"/>
          </p:cNvPicPr>
          <p:nvPr/>
        </p:nvPicPr>
        <p:blipFill>
          <a:blip r:embed="rId3"/>
          <a:stretch>
            <a:fillRect/>
          </a:stretch>
        </p:blipFill>
        <p:spPr>
          <a:xfrm>
            <a:off x="5661102" y="1842066"/>
            <a:ext cx="6146052" cy="4213910"/>
          </a:xfrm>
          <a:prstGeom prst="rect">
            <a:avLst/>
          </a:prstGeom>
        </p:spPr>
      </p:pic>
      <p:sp>
        <p:nvSpPr>
          <p:cNvPr id="3" name="文本框 2">
            <a:extLst>
              <a:ext uri="{FF2B5EF4-FFF2-40B4-BE49-F238E27FC236}">
                <a16:creationId xmlns:a16="http://schemas.microsoft.com/office/drawing/2014/main" id="{3E9EEEF8-6BB4-4FCD-A6A7-730A68EC1EE5}"/>
              </a:ext>
            </a:extLst>
          </p:cNvPr>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成果展示</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C3B54EA-DDC0-46C1-832F-36520517A87D}"/>
              </a:ext>
            </a:extLst>
          </p:cNvPr>
          <p:cNvSpPr>
            <a:spLocks noChangeArrowheads="1"/>
          </p:cNvSpPr>
          <p:nvPr/>
        </p:nvSpPr>
        <p:spPr bwMode="auto">
          <a:xfrm>
            <a:off x="476809" y="936541"/>
            <a:ext cx="11155643" cy="589970"/>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zh-CN" altLang="en-US" sz="2800" b="1" spc="200" dirty="0">
                <a:solidFill>
                  <a:schemeClr val="bg1"/>
                </a:solidFill>
                <a:latin typeface="微软雅黑" panose="020B0503020204020204" pitchFamily="34" charset="-122"/>
                <a:ea typeface="微软雅黑" panose="020B0503020204020204" pitchFamily="34" charset="-122"/>
              </a:rPr>
              <a:t>技术方案：</a:t>
            </a:r>
            <a:r>
              <a:rPr kumimoji="1" lang="zh-CN" altLang="en-US" sz="2800" b="1" spc="200" dirty="0">
                <a:solidFill>
                  <a:srgbClr val="FFC000"/>
                </a:solidFill>
                <a:latin typeface="微软雅黑" panose="020B0503020204020204" pitchFamily="34" charset="-122"/>
                <a:ea typeface="微软雅黑" panose="020B0503020204020204" pitchFamily="34" charset="-122"/>
              </a:rPr>
              <a:t>问答系统</a:t>
            </a:r>
            <a:endParaRPr kumimoji="1" lang="zh-CN" altLang="en-US" sz="2800" b="1" spc="200" dirty="0">
              <a:solidFill>
                <a:srgbClr val="C0000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A01FACF-E84F-4CA9-9AEB-99D00A2BEFC6}"/>
              </a:ext>
            </a:extLst>
          </p:cNvPr>
          <p:cNvSpPr txBox="1"/>
          <p:nvPr/>
        </p:nvSpPr>
        <p:spPr>
          <a:xfrm>
            <a:off x="404883" y="1735079"/>
            <a:ext cx="5725949" cy="369332"/>
          </a:xfrm>
          <a:prstGeom prst="rect">
            <a:avLst/>
          </a:prstGeom>
          <a:noFill/>
        </p:spPr>
        <p:txBody>
          <a:bodyPr wrap="square" rtlCol="0">
            <a:spAutoFit/>
          </a:bodyPr>
          <a:lstStyle/>
          <a:p>
            <a:r>
              <a:rPr lang="zh-CN" altLang="en-US" b="1"/>
              <a:t>以 “包峰是中恒集团的法人代表” 为例</a:t>
            </a:r>
            <a:endParaRPr lang="en-US" altLang="zh-CN" b="1"/>
          </a:p>
        </p:txBody>
      </p:sp>
      <p:sp>
        <p:nvSpPr>
          <p:cNvPr id="20" name="矩形: 圆角 19">
            <a:extLst>
              <a:ext uri="{FF2B5EF4-FFF2-40B4-BE49-F238E27FC236}">
                <a16:creationId xmlns:a16="http://schemas.microsoft.com/office/drawing/2014/main" id="{E02D8DA7-D8E2-4641-9429-1E4572386DF7}"/>
              </a:ext>
            </a:extLst>
          </p:cNvPr>
          <p:cNvSpPr/>
          <p:nvPr/>
        </p:nvSpPr>
        <p:spPr>
          <a:xfrm>
            <a:off x="7467599" y="1842066"/>
            <a:ext cx="3919451" cy="181553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077B797-3D83-4B96-B193-6127FBA7F6C4}"/>
              </a:ext>
            </a:extLst>
          </p:cNvPr>
          <p:cNvSpPr txBox="1"/>
          <p:nvPr/>
        </p:nvSpPr>
        <p:spPr>
          <a:xfrm>
            <a:off x="580921" y="3691358"/>
            <a:ext cx="1968809" cy="369332"/>
          </a:xfrm>
          <a:prstGeom prst="rect">
            <a:avLst/>
          </a:prstGeom>
          <a:noFill/>
        </p:spPr>
        <p:txBody>
          <a:bodyPr wrap="none" rtlCol="0">
            <a:spAutoFit/>
          </a:bodyPr>
          <a:lstStyle/>
          <a:p>
            <a:r>
              <a:rPr lang="en-US" altLang="zh-CN" b="1"/>
              <a:t>2.</a:t>
            </a:r>
            <a:r>
              <a:rPr lang="zh-CN" altLang="en-US" b="1"/>
              <a:t>主副关键词识别</a:t>
            </a:r>
          </a:p>
        </p:txBody>
      </p:sp>
      <p:sp>
        <p:nvSpPr>
          <p:cNvPr id="23" name="文本框 22">
            <a:extLst>
              <a:ext uri="{FF2B5EF4-FFF2-40B4-BE49-F238E27FC236}">
                <a16:creationId xmlns:a16="http://schemas.microsoft.com/office/drawing/2014/main" id="{67936983-BE6F-4D0D-BC44-32185922B8EC}"/>
              </a:ext>
            </a:extLst>
          </p:cNvPr>
          <p:cNvSpPr txBox="1"/>
          <p:nvPr/>
        </p:nvSpPr>
        <p:spPr>
          <a:xfrm>
            <a:off x="854374" y="2889641"/>
            <a:ext cx="5436523" cy="646331"/>
          </a:xfrm>
          <a:prstGeom prst="rect">
            <a:avLst/>
          </a:prstGeom>
          <a:noFill/>
        </p:spPr>
        <p:txBody>
          <a:bodyPr wrap="square">
            <a:spAutoFit/>
          </a:bodyPr>
          <a:lstStyle/>
          <a:p>
            <a:r>
              <a:rPr lang="zh-CN" altLang="en-US"/>
              <a:t>分词结果:  ['包峰', '是', '中恒集团', '的', ‘法人</a:t>
            </a:r>
            <a:r>
              <a:rPr lang="en-US" altLang="zh-CN"/>
              <a:t>’, ’</a:t>
            </a:r>
            <a:r>
              <a:rPr lang="zh-CN" altLang="en-US"/>
              <a:t>代表']</a:t>
            </a:r>
          </a:p>
          <a:p>
            <a:r>
              <a:rPr lang="zh-CN" altLang="en-US"/>
              <a:t>实体标注:  ['PER', 'v', 'ORG', 'u', ‘n’</a:t>
            </a:r>
            <a:r>
              <a:rPr lang="en-US" altLang="zh-CN"/>
              <a:t>, ‘n’</a:t>
            </a:r>
            <a:r>
              <a:rPr lang="zh-CN" altLang="en-US"/>
              <a:t>]</a:t>
            </a:r>
          </a:p>
        </p:txBody>
      </p:sp>
      <p:sp>
        <p:nvSpPr>
          <p:cNvPr id="24" name="文本框 23">
            <a:extLst>
              <a:ext uri="{FF2B5EF4-FFF2-40B4-BE49-F238E27FC236}">
                <a16:creationId xmlns:a16="http://schemas.microsoft.com/office/drawing/2014/main" id="{CBA5A4AB-C21A-467D-9712-B7D20C07B16D}"/>
              </a:ext>
            </a:extLst>
          </p:cNvPr>
          <p:cNvSpPr txBox="1"/>
          <p:nvPr/>
        </p:nvSpPr>
        <p:spPr>
          <a:xfrm>
            <a:off x="580921" y="2498473"/>
            <a:ext cx="4677884" cy="369332"/>
          </a:xfrm>
          <a:prstGeom prst="rect">
            <a:avLst/>
          </a:prstGeom>
          <a:noFill/>
        </p:spPr>
        <p:txBody>
          <a:bodyPr wrap="none" rtlCol="0">
            <a:spAutoFit/>
          </a:bodyPr>
          <a:lstStyle/>
          <a:p>
            <a:r>
              <a:rPr lang="en-US" altLang="zh-CN" b="1"/>
              <a:t>1. </a:t>
            </a:r>
            <a:r>
              <a:rPr lang="zh-CN" altLang="en-US" b="1"/>
              <a:t>利用</a:t>
            </a:r>
            <a:r>
              <a:rPr lang="en-US" altLang="zh-CN" b="1"/>
              <a:t>Bi-GRU</a:t>
            </a:r>
            <a:r>
              <a:rPr lang="zh-CN" altLang="en-US" b="1"/>
              <a:t>网络进行分词与命名实体识别</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63BA726D-E1FF-4A6E-B981-5D1855B01851}"/>
                  </a:ext>
                </a:extLst>
              </p:cNvPr>
              <p:cNvSpPr txBox="1"/>
              <p:nvPr/>
            </p:nvSpPr>
            <p:spPr>
              <a:xfrm>
                <a:off x="1029763" y="4076376"/>
                <a:ext cx="4483920" cy="923330"/>
              </a:xfrm>
              <a:prstGeom prst="rect">
                <a:avLst/>
              </a:prstGeom>
              <a:noFill/>
            </p:spPr>
            <p:txBody>
              <a:bodyPr wrap="none" rtlCol="0">
                <a:spAutoFit/>
              </a:bodyPr>
              <a:lstStyle/>
              <a:p>
                <a:r>
                  <a:rPr lang="zh-CN" altLang="en-US"/>
                  <a:t>实体标注:  ['PER', 'v', 'ORG', 'u', ‘n’</a:t>
                </a:r>
                <a:r>
                  <a:rPr lang="en-US" altLang="zh-CN"/>
                  <a:t>, ‘n’</a:t>
                </a:r>
                <a:r>
                  <a:rPr lang="zh-CN" altLang="en-US"/>
                  <a:t>]</a:t>
                </a:r>
              </a:p>
              <a:p>
                <a:r>
                  <a:rPr lang="zh-CN" altLang="en-US"/>
                  <a:t>主关键词</a:t>
                </a:r>
                <a:r>
                  <a:rPr lang="en-US" altLang="zh-CN"/>
                  <a:t>:  [‘PER’,’ORG’]</a:t>
                </a:r>
                <a14:m>
                  <m:oMath xmlns:m="http://schemas.openxmlformats.org/officeDocument/2006/math">
                    <m:r>
                      <a:rPr lang="en-US" altLang="zh-CN" b="0" i="1" smtClean="0">
                        <a:latin typeface="Cambria Math" panose="02040503050406030204" pitchFamily="18" charset="0"/>
                      </a:rPr>
                      <m:t>→</m:t>
                    </m:r>
                  </m:oMath>
                </a14:m>
                <a:r>
                  <a:rPr lang="en-US" altLang="zh-CN"/>
                  <a:t>[‘</a:t>
                </a:r>
                <a:r>
                  <a:rPr lang="zh-CN" altLang="en-US"/>
                  <a:t>包峰</a:t>
                </a:r>
                <a:r>
                  <a:rPr lang="en-US" altLang="zh-CN"/>
                  <a:t>’,’</a:t>
                </a:r>
                <a:r>
                  <a:rPr lang="zh-CN" altLang="en-US"/>
                  <a:t>中恒集团</a:t>
                </a:r>
                <a:r>
                  <a:rPr lang="en-US" altLang="zh-CN"/>
                  <a:t>’]</a:t>
                </a:r>
              </a:p>
              <a:p>
                <a:r>
                  <a:rPr lang="zh-CN" altLang="en-US"/>
                  <a:t>副关键词：</a:t>
                </a:r>
                <a:r>
                  <a:rPr lang="en-US" altLang="zh-CN"/>
                  <a:t>[‘n’,’n’]</a:t>
                </a:r>
                <a14:m>
                  <m:oMath xmlns:m="http://schemas.openxmlformats.org/officeDocument/2006/math">
                    <m:r>
                      <a:rPr lang="en-US" altLang="zh-CN" b="0" i="1" smtClean="0">
                        <a:latin typeface="Cambria Math" panose="02040503050406030204" pitchFamily="18" charset="0"/>
                      </a:rPr>
                      <m:t>→</m:t>
                    </m:r>
                  </m:oMath>
                </a14:m>
                <a:r>
                  <a:rPr lang="en-US" altLang="zh-CN"/>
                  <a:t>[‘</a:t>
                </a:r>
                <a:r>
                  <a:rPr lang="zh-CN" altLang="en-US"/>
                  <a:t>法人</a:t>
                </a:r>
                <a:r>
                  <a:rPr lang="en-US" altLang="zh-CN"/>
                  <a:t>’,’</a:t>
                </a:r>
                <a:r>
                  <a:rPr lang="zh-CN" altLang="en-US"/>
                  <a:t>代表</a:t>
                </a:r>
                <a:r>
                  <a:rPr lang="en-US" altLang="zh-CN"/>
                  <a:t>’]</a:t>
                </a:r>
                <a:endParaRPr lang="zh-CN" altLang="en-US"/>
              </a:p>
            </p:txBody>
          </p:sp>
        </mc:Choice>
        <mc:Fallback xmlns="">
          <p:sp>
            <p:nvSpPr>
              <p:cNvPr id="26" name="文本框 25">
                <a:extLst>
                  <a:ext uri="{FF2B5EF4-FFF2-40B4-BE49-F238E27FC236}">
                    <a16:creationId xmlns:a16="http://schemas.microsoft.com/office/drawing/2014/main" id="{63BA726D-E1FF-4A6E-B981-5D1855B01851}"/>
                  </a:ext>
                </a:extLst>
              </p:cNvPr>
              <p:cNvSpPr txBox="1">
                <a:spLocks noRot="1" noChangeAspect="1" noMove="1" noResize="1" noEditPoints="1" noAdjustHandles="1" noChangeArrowheads="1" noChangeShapeType="1" noTextEdit="1"/>
              </p:cNvSpPr>
              <p:nvPr/>
            </p:nvSpPr>
            <p:spPr>
              <a:xfrm>
                <a:off x="1029763" y="4076376"/>
                <a:ext cx="4483920" cy="923330"/>
              </a:xfrm>
              <a:prstGeom prst="rect">
                <a:avLst/>
              </a:prstGeom>
              <a:blipFill>
                <a:blip r:embed="rId4"/>
                <a:stretch>
                  <a:fillRect l="-1224" t="-3974" r="-680" b="-9934"/>
                </a:stretch>
              </a:blipFill>
            </p:spPr>
            <p:txBody>
              <a:bodyPr/>
              <a:lstStyle/>
              <a:p>
                <a:r>
                  <a:rPr lang="zh-CN" altLang="en-US">
                    <a:noFill/>
                  </a:rPr>
                  <a:t> </a:t>
                </a:r>
              </a:p>
            </p:txBody>
          </p:sp>
        </mc:Fallback>
      </mc:AlternateContent>
      <p:sp>
        <p:nvSpPr>
          <p:cNvPr id="29" name="矩形: 圆角 28">
            <a:extLst>
              <a:ext uri="{FF2B5EF4-FFF2-40B4-BE49-F238E27FC236}">
                <a16:creationId xmlns:a16="http://schemas.microsoft.com/office/drawing/2014/main" id="{FEED60D5-4E35-4D6D-8C46-2454070D06BE}"/>
              </a:ext>
            </a:extLst>
          </p:cNvPr>
          <p:cNvSpPr/>
          <p:nvPr/>
        </p:nvSpPr>
        <p:spPr>
          <a:xfrm>
            <a:off x="7833865" y="3795931"/>
            <a:ext cx="3186917" cy="35986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65B0DB16-85E2-463F-952B-2E8E22CE8DC3}"/>
              </a:ext>
            </a:extLst>
          </p:cNvPr>
          <p:cNvSpPr txBox="1"/>
          <p:nvPr/>
        </p:nvSpPr>
        <p:spPr>
          <a:xfrm>
            <a:off x="580921" y="5155092"/>
            <a:ext cx="3369833" cy="369332"/>
          </a:xfrm>
          <a:prstGeom prst="rect">
            <a:avLst/>
          </a:prstGeom>
          <a:noFill/>
        </p:spPr>
        <p:txBody>
          <a:bodyPr wrap="none" rtlCol="0">
            <a:spAutoFit/>
          </a:bodyPr>
          <a:lstStyle/>
          <a:p>
            <a:r>
              <a:rPr lang="en-US" altLang="zh-CN" b="1"/>
              <a:t>3.</a:t>
            </a:r>
            <a:r>
              <a:rPr lang="zh-CN" altLang="en-US" b="1"/>
              <a:t>查询数据库剔除不存在的实体</a:t>
            </a:r>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90D4365F-4F1C-4495-95AD-F68A9E3C4447}"/>
                  </a:ext>
                </a:extLst>
              </p:cNvPr>
              <p:cNvSpPr txBox="1"/>
              <p:nvPr/>
            </p:nvSpPr>
            <p:spPr>
              <a:xfrm>
                <a:off x="1029763" y="5540110"/>
                <a:ext cx="4006225" cy="923330"/>
              </a:xfrm>
              <a:prstGeom prst="rect">
                <a:avLst/>
              </a:prstGeom>
              <a:noFill/>
            </p:spPr>
            <p:txBody>
              <a:bodyPr wrap="none" rtlCol="0">
                <a:spAutoFit/>
              </a:bodyPr>
              <a:lstStyle/>
              <a:p>
                <a:r>
                  <a:rPr lang="zh-CN" altLang="en-US"/>
                  <a:t>实体标注:  ['PER', 'v', 'ORG', 'u', ‘n’</a:t>
                </a:r>
                <a:r>
                  <a:rPr lang="en-US" altLang="zh-CN"/>
                  <a:t>, ‘n’</a:t>
                </a:r>
                <a:r>
                  <a:rPr lang="zh-CN" altLang="en-US"/>
                  <a:t>]</a:t>
                </a:r>
              </a:p>
              <a:p>
                <a:r>
                  <a:rPr lang="zh-CN" altLang="en-US"/>
                  <a:t>主关键词</a:t>
                </a:r>
                <a:r>
                  <a:rPr lang="en-US" altLang="zh-CN"/>
                  <a:t>:  [’ORG’]</a:t>
                </a:r>
                <a14:m>
                  <m:oMath xmlns:m="http://schemas.openxmlformats.org/officeDocument/2006/math">
                    <m:r>
                      <a:rPr lang="en-US" altLang="zh-CN" b="0" i="1" smtClean="0">
                        <a:latin typeface="Cambria Math" panose="02040503050406030204" pitchFamily="18" charset="0"/>
                      </a:rPr>
                      <m:t>→</m:t>
                    </m:r>
                  </m:oMath>
                </a14:m>
                <a:r>
                  <a:rPr lang="en-US" altLang="zh-CN"/>
                  <a:t>[’</a:t>
                </a:r>
                <a:r>
                  <a:rPr lang="zh-CN" altLang="en-US"/>
                  <a:t>中恒集团</a:t>
                </a:r>
                <a:r>
                  <a:rPr lang="en-US" altLang="zh-CN"/>
                  <a:t>’]</a:t>
                </a:r>
              </a:p>
              <a:p>
                <a:r>
                  <a:rPr lang="zh-CN" altLang="en-US"/>
                  <a:t>副关键词：</a:t>
                </a:r>
                <a:r>
                  <a:rPr lang="en-US" altLang="zh-CN"/>
                  <a:t>[‘n’,’n’]</a:t>
                </a:r>
                <a14:m>
                  <m:oMath xmlns:m="http://schemas.openxmlformats.org/officeDocument/2006/math">
                    <m:r>
                      <a:rPr lang="en-US" altLang="zh-CN" b="0" i="1" smtClean="0">
                        <a:latin typeface="Cambria Math" panose="02040503050406030204" pitchFamily="18" charset="0"/>
                      </a:rPr>
                      <m:t>→</m:t>
                    </m:r>
                  </m:oMath>
                </a14:m>
                <a:r>
                  <a:rPr lang="en-US" altLang="zh-CN"/>
                  <a:t>[‘</a:t>
                </a:r>
                <a:r>
                  <a:rPr lang="zh-CN" altLang="en-US"/>
                  <a:t>法人</a:t>
                </a:r>
                <a:r>
                  <a:rPr lang="en-US" altLang="zh-CN"/>
                  <a:t>’,’</a:t>
                </a:r>
                <a:r>
                  <a:rPr lang="zh-CN" altLang="en-US"/>
                  <a:t>代表</a:t>
                </a:r>
                <a:r>
                  <a:rPr lang="en-US" altLang="zh-CN"/>
                  <a:t>’]</a:t>
                </a:r>
                <a:endParaRPr lang="zh-CN" altLang="en-US"/>
              </a:p>
            </p:txBody>
          </p:sp>
        </mc:Choice>
        <mc:Fallback xmlns="">
          <p:sp>
            <p:nvSpPr>
              <p:cNvPr id="34" name="文本框 33">
                <a:extLst>
                  <a:ext uri="{FF2B5EF4-FFF2-40B4-BE49-F238E27FC236}">
                    <a16:creationId xmlns:a16="http://schemas.microsoft.com/office/drawing/2014/main" id="{90D4365F-4F1C-4495-95AD-F68A9E3C4447}"/>
                  </a:ext>
                </a:extLst>
              </p:cNvPr>
              <p:cNvSpPr txBox="1">
                <a:spLocks noRot="1" noChangeAspect="1" noMove="1" noResize="1" noEditPoints="1" noAdjustHandles="1" noChangeArrowheads="1" noChangeShapeType="1" noTextEdit="1"/>
              </p:cNvSpPr>
              <p:nvPr/>
            </p:nvSpPr>
            <p:spPr>
              <a:xfrm>
                <a:off x="1029763" y="5540110"/>
                <a:ext cx="4006225" cy="923330"/>
              </a:xfrm>
              <a:prstGeom prst="rect">
                <a:avLst/>
              </a:prstGeom>
              <a:blipFill>
                <a:blip r:embed="rId5"/>
                <a:stretch>
                  <a:fillRect l="-1370" t="-3974"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043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483524-AC23-4145-87B7-A2A5CC167411}"/>
              </a:ext>
            </a:extLst>
          </p:cNvPr>
          <p:cNvSpPr txBox="1"/>
          <p:nvPr/>
        </p:nvSpPr>
        <p:spPr>
          <a:xfrm>
            <a:off x="312137" y="1652167"/>
            <a:ext cx="4834903" cy="590033"/>
          </a:xfrm>
          <a:prstGeom prst="rect">
            <a:avLst/>
          </a:prstGeom>
          <a:solidFill>
            <a:srgbClr val="D2FCFE"/>
          </a:solidFill>
          <a:ln w="28575">
            <a:solidFill>
              <a:srgbClr val="0000FF"/>
            </a:solidFill>
          </a:ln>
        </p:spPr>
        <p:txBody>
          <a:bodyPr wrap="square">
            <a:spAutoFit/>
          </a:bodyPr>
          <a:lstStyle/>
          <a:p>
            <a:pPr algn="ctr">
              <a:lnSpc>
                <a:spcPct val="150000"/>
              </a:lnSpc>
            </a:pPr>
            <a:endParaRPr lang="en-US" altLang="zh-CN" sz="2400" b="1" dirty="0">
              <a:solidFill>
                <a:srgbClr val="C00000"/>
              </a:solidFill>
            </a:endParaRPr>
          </a:p>
        </p:txBody>
      </p:sp>
      <p:pic>
        <p:nvPicPr>
          <p:cNvPr id="3" name="图片 2">
            <a:extLst>
              <a:ext uri="{FF2B5EF4-FFF2-40B4-BE49-F238E27FC236}">
                <a16:creationId xmlns:a16="http://schemas.microsoft.com/office/drawing/2014/main" id="{D5D20278-C966-476E-B953-8BB9A79E435C}"/>
              </a:ext>
            </a:extLst>
          </p:cNvPr>
          <p:cNvPicPr>
            <a:picLocks noChangeAspect="1"/>
          </p:cNvPicPr>
          <p:nvPr/>
        </p:nvPicPr>
        <p:blipFill>
          <a:blip r:embed="rId3"/>
          <a:stretch>
            <a:fillRect/>
          </a:stretch>
        </p:blipFill>
        <p:spPr>
          <a:xfrm>
            <a:off x="5893104" y="2100324"/>
            <a:ext cx="6146052" cy="4213910"/>
          </a:xfrm>
          <a:prstGeom prst="rect">
            <a:avLst/>
          </a:prstGeom>
        </p:spPr>
      </p:pic>
      <p:sp>
        <p:nvSpPr>
          <p:cNvPr id="4" name="文本框 3">
            <a:extLst>
              <a:ext uri="{FF2B5EF4-FFF2-40B4-BE49-F238E27FC236}">
                <a16:creationId xmlns:a16="http://schemas.microsoft.com/office/drawing/2014/main" id="{46EBEC91-25F2-4C5B-A169-38BE6FAA10FC}"/>
              </a:ext>
            </a:extLst>
          </p:cNvPr>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成果展示</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D958622A-F3ED-4E89-B0CE-37229F6C9644}"/>
              </a:ext>
            </a:extLst>
          </p:cNvPr>
          <p:cNvSpPr>
            <a:spLocks noChangeArrowheads="1"/>
          </p:cNvSpPr>
          <p:nvPr/>
        </p:nvSpPr>
        <p:spPr bwMode="auto">
          <a:xfrm>
            <a:off x="476809" y="936541"/>
            <a:ext cx="11155643" cy="589970"/>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zh-CN" altLang="en-US" sz="2800" b="1" spc="200" dirty="0">
                <a:solidFill>
                  <a:schemeClr val="bg1"/>
                </a:solidFill>
                <a:latin typeface="微软雅黑" panose="020B0503020204020204" pitchFamily="34" charset="-122"/>
                <a:ea typeface="微软雅黑" panose="020B0503020204020204" pitchFamily="34" charset="-122"/>
              </a:rPr>
              <a:t>技术方案：</a:t>
            </a:r>
            <a:r>
              <a:rPr kumimoji="1" lang="zh-CN" altLang="en-US" sz="2800" b="1" spc="200" dirty="0">
                <a:solidFill>
                  <a:srgbClr val="FFC000"/>
                </a:solidFill>
                <a:latin typeface="微软雅黑" panose="020B0503020204020204" pitchFamily="34" charset="-122"/>
                <a:ea typeface="微软雅黑" panose="020B0503020204020204" pitchFamily="34" charset="-122"/>
              </a:rPr>
              <a:t>问答系统</a:t>
            </a:r>
            <a:endParaRPr kumimoji="1" lang="zh-CN" altLang="en-US" sz="2800" b="1" spc="200" dirty="0">
              <a:solidFill>
                <a:srgbClr val="C0000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38DC5439-60D8-4CA5-A24B-ED41BC836240}"/>
              </a:ext>
            </a:extLst>
          </p:cNvPr>
          <p:cNvSpPr txBox="1"/>
          <p:nvPr/>
        </p:nvSpPr>
        <p:spPr>
          <a:xfrm>
            <a:off x="404883" y="1735079"/>
            <a:ext cx="5725949" cy="369332"/>
          </a:xfrm>
          <a:prstGeom prst="rect">
            <a:avLst/>
          </a:prstGeom>
          <a:noFill/>
        </p:spPr>
        <p:txBody>
          <a:bodyPr wrap="square" rtlCol="0">
            <a:spAutoFit/>
          </a:bodyPr>
          <a:lstStyle/>
          <a:p>
            <a:r>
              <a:rPr lang="zh-CN" altLang="en-US" b="1"/>
              <a:t>以 “包峰是中恒集团的法人代表” 为例</a:t>
            </a:r>
            <a:endParaRPr lang="en-US" altLang="zh-CN" b="1"/>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7EC7A7F-7FC6-431F-B9A0-90BF78F7D23D}"/>
                  </a:ext>
                </a:extLst>
              </p:cNvPr>
              <p:cNvSpPr txBox="1"/>
              <p:nvPr/>
            </p:nvSpPr>
            <p:spPr>
              <a:xfrm>
                <a:off x="1294477" y="2798080"/>
                <a:ext cx="5436523" cy="923330"/>
              </a:xfrm>
              <a:prstGeom prst="rect">
                <a:avLst/>
              </a:prstGeom>
              <a:noFill/>
            </p:spPr>
            <p:txBody>
              <a:bodyPr wrap="square">
                <a:spAutoFit/>
              </a:bodyPr>
              <a:lstStyle/>
              <a:p>
                <a:r>
                  <a:rPr lang="zh-CN" altLang="en-US"/>
                  <a:t>主关键词</a:t>
                </a:r>
                <a:r>
                  <a:rPr lang="en-US" altLang="zh-CN"/>
                  <a:t>:  [’ORG’]</a:t>
                </a:r>
                <a14:m>
                  <m:oMath xmlns:m="http://schemas.openxmlformats.org/officeDocument/2006/math">
                    <m:r>
                      <a:rPr lang="en-US" altLang="zh-CN" b="0" i="1" smtClean="0">
                        <a:latin typeface="Cambria Math" panose="02040503050406030204" pitchFamily="18" charset="0"/>
                      </a:rPr>
                      <m:t>→</m:t>
                    </m:r>
                  </m:oMath>
                </a14:m>
                <a:r>
                  <a:rPr lang="en-US" altLang="zh-CN"/>
                  <a:t>[‘</a:t>
                </a:r>
                <a:r>
                  <a:rPr lang="zh-CN" altLang="en-US"/>
                  <a:t>中恒集团</a:t>
                </a:r>
                <a:r>
                  <a:rPr lang="en-US" altLang="zh-CN"/>
                  <a:t>’]</a:t>
                </a:r>
              </a:p>
              <a:p>
                <a:r>
                  <a:rPr lang="zh-CN" altLang="en-US"/>
                  <a:t>副关键词：</a:t>
                </a:r>
                <a:r>
                  <a:rPr lang="en-US" altLang="zh-CN"/>
                  <a:t>[‘n’,’n’]</a:t>
                </a:r>
                <a14:m>
                  <m:oMath xmlns:m="http://schemas.openxmlformats.org/officeDocument/2006/math">
                    <m:r>
                      <a:rPr lang="en-US" altLang="zh-CN" b="0" i="1" smtClean="0">
                        <a:latin typeface="Cambria Math" panose="02040503050406030204" pitchFamily="18" charset="0"/>
                      </a:rPr>
                      <m:t>→</m:t>
                    </m:r>
                  </m:oMath>
                </a14:m>
                <a:r>
                  <a:rPr lang="en-US" altLang="zh-CN"/>
                  <a:t>[‘</a:t>
                </a:r>
                <a:r>
                  <a:rPr lang="zh-CN" altLang="en-US"/>
                  <a:t>法人</a:t>
                </a:r>
                <a:r>
                  <a:rPr lang="en-US" altLang="zh-CN"/>
                  <a:t>’,’</a:t>
                </a:r>
                <a:r>
                  <a:rPr lang="zh-CN" altLang="en-US"/>
                  <a:t>代表</a:t>
                </a:r>
                <a:r>
                  <a:rPr lang="en-US" altLang="zh-CN"/>
                  <a:t>’]</a:t>
                </a:r>
              </a:p>
              <a:p>
                <a:endParaRPr lang="en-US" altLang="zh-CN"/>
              </a:p>
            </p:txBody>
          </p:sp>
        </mc:Choice>
        <mc:Fallback xmlns="">
          <p:sp>
            <p:nvSpPr>
              <p:cNvPr id="9" name="文本框 8">
                <a:extLst>
                  <a:ext uri="{FF2B5EF4-FFF2-40B4-BE49-F238E27FC236}">
                    <a16:creationId xmlns:a16="http://schemas.microsoft.com/office/drawing/2014/main" id="{C7EC7A7F-7FC6-431F-B9A0-90BF78F7D23D}"/>
                  </a:ext>
                </a:extLst>
              </p:cNvPr>
              <p:cNvSpPr txBox="1">
                <a:spLocks noRot="1" noChangeAspect="1" noMove="1" noResize="1" noEditPoints="1" noAdjustHandles="1" noChangeArrowheads="1" noChangeShapeType="1" noTextEdit="1"/>
              </p:cNvSpPr>
              <p:nvPr/>
            </p:nvSpPr>
            <p:spPr>
              <a:xfrm>
                <a:off x="1294477" y="2798080"/>
                <a:ext cx="5436523" cy="923330"/>
              </a:xfrm>
              <a:prstGeom prst="rect">
                <a:avLst/>
              </a:prstGeom>
              <a:blipFill>
                <a:blip r:embed="rId4"/>
                <a:stretch>
                  <a:fillRect l="-897" t="-3311"/>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9D9F0DA7-E59A-48FB-A823-6C0875A05B7D}"/>
              </a:ext>
            </a:extLst>
          </p:cNvPr>
          <p:cNvSpPr txBox="1"/>
          <p:nvPr/>
        </p:nvSpPr>
        <p:spPr>
          <a:xfrm>
            <a:off x="854374" y="2397961"/>
            <a:ext cx="4293163" cy="369332"/>
          </a:xfrm>
          <a:prstGeom prst="rect">
            <a:avLst/>
          </a:prstGeom>
          <a:noFill/>
        </p:spPr>
        <p:txBody>
          <a:bodyPr wrap="none" rtlCol="0">
            <a:spAutoFit/>
          </a:bodyPr>
          <a:lstStyle/>
          <a:p>
            <a:r>
              <a:rPr lang="en-US" altLang="zh-CN" b="1"/>
              <a:t>4.</a:t>
            </a:r>
            <a:r>
              <a:rPr lang="zh-CN" altLang="en-US" b="1"/>
              <a:t>计算词与句子的余弦相似度筛选关键词</a:t>
            </a:r>
          </a:p>
        </p:txBody>
      </p:sp>
      <p:sp>
        <p:nvSpPr>
          <p:cNvPr id="12" name="矩形: 圆角 11">
            <a:extLst>
              <a:ext uri="{FF2B5EF4-FFF2-40B4-BE49-F238E27FC236}">
                <a16:creationId xmlns:a16="http://schemas.microsoft.com/office/drawing/2014/main" id="{091E0F7B-FBB0-409E-B6D2-AAD5CDEC204A}"/>
              </a:ext>
            </a:extLst>
          </p:cNvPr>
          <p:cNvSpPr/>
          <p:nvPr/>
        </p:nvSpPr>
        <p:spPr>
          <a:xfrm>
            <a:off x="9245939" y="4368801"/>
            <a:ext cx="2526961" cy="49723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C722CED4-3D1E-4172-A585-8B751A602AFD}"/>
              </a:ext>
            </a:extLst>
          </p:cNvPr>
          <p:cNvCxnSpPr>
            <a:cxnSpLocks/>
          </p:cNvCxnSpPr>
          <p:nvPr/>
        </p:nvCxnSpPr>
        <p:spPr>
          <a:xfrm>
            <a:off x="1866900" y="3429000"/>
            <a:ext cx="0" cy="1663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26DD959-9B9A-441B-8A5B-45D553A2094C}"/>
                  </a:ext>
                </a:extLst>
              </p:cNvPr>
              <p:cNvSpPr txBox="1"/>
              <p:nvPr/>
            </p:nvSpPr>
            <p:spPr>
              <a:xfrm>
                <a:off x="1103502" y="5205833"/>
                <a:ext cx="4547371" cy="923330"/>
              </a:xfrm>
              <a:prstGeom prst="rect">
                <a:avLst/>
              </a:prstGeom>
              <a:noFill/>
            </p:spPr>
            <p:txBody>
              <a:bodyPr wrap="square">
                <a:spAutoFit/>
              </a:bodyPr>
              <a:lstStyle/>
              <a:p>
                <a:r>
                  <a:rPr lang="zh-CN" altLang="en-US"/>
                  <a:t>主关键词</a:t>
                </a:r>
                <a:r>
                  <a:rPr lang="en-US" altLang="zh-CN"/>
                  <a:t>:  [‘PER’,’ORG’]</a:t>
                </a:r>
                <a14:m>
                  <m:oMath xmlns:m="http://schemas.openxmlformats.org/officeDocument/2006/math">
                    <m:r>
                      <a:rPr lang="en-US" altLang="zh-CN" b="0" i="1" smtClean="0">
                        <a:latin typeface="Cambria Math" panose="02040503050406030204" pitchFamily="18" charset="0"/>
                      </a:rPr>
                      <m:t>→</m:t>
                    </m:r>
                  </m:oMath>
                </a14:m>
                <a:r>
                  <a:rPr lang="en-US" altLang="zh-CN"/>
                  <a:t>[‘</a:t>
                </a:r>
                <a:r>
                  <a:rPr lang="zh-CN" altLang="en-US"/>
                  <a:t>中恒集团</a:t>
                </a:r>
                <a:r>
                  <a:rPr lang="en-US" altLang="zh-CN"/>
                  <a:t>’]</a:t>
                </a:r>
              </a:p>
              <a:p>
                <a:r>
                  <a:rPr lang="zh-CN" altLang="en-US"/>
                  <a:t>副关键词：</a:t>
                </a:r>
                <a:r>
                  <a:rPr lang="en-US" altLang="zh-CN"/>
                  <a:t>[‘n’]</a:t>
                </a:r>
                <a14:m>
                  <m:oMath xmlns:m="http://schemas.openxmlformats.org/officeDocument/2006/math">
                    <m:r>
                      <a:rPr lang="en-US" altLang="zh-CN" b="0" i="1" smtClean="0">
                        <a:latin typeface="Cambria Math" panose="02040503050406030204" pitchFamily="18" charset="0"/>
                      </a:rPr>
                      <m:t>→</m:t>
                    </m:r>
                  </m:oMath>
                </a14:m>
                <a:r>
                  <a:rPr lang="en-US" altLang="zh-CN"/>
                  <a:t>[‘</a:t>
                </a:r>
                <a:r>
                  <a:rPr lang="zh-CN" altLang="en-US"/>
                  <a:t>法人</a:t>
                </a:r>
                <a:r>
                  <a:rPr lang="en-US" altLang="zh-CN"/>
                  <a:t>’]</a:t>
                </a:r>
              </a:p>
              <a:p>
                <a:r>
                  <a:rPr lang="en-US" altLang="zh-CN"/>
                  <a:t>Key = ‘</a:t>
                </a:r>
                <a:r>
                  <a:rPr lang="zh-CN" altLang="en-US"/>
                  <a:t>法人</a:t>
                </a:r>
                <a:r>
                  <a:rPr lang="en-US" altLang="zh-CN"/>
                  <a:t>’</a:t>
                </a:r>
              </a:p>
            </p:txBody>
          </p:sp>
        </mc:Choice>
        <mc:Fallback xmlns="">
          <p:sp>
            <p:nvSpPr>
              <p:cNvPr id="24" name="文本框 23">
                <a:extLst>
                  <a:ext uri="{FF2B5EF4-FFF2-40B4-BE49-F238E27FC236}">
                    <a16:creationId xmlns:a16="http://schemas.microsoft.com/office/drawing/2014/main" id="{F26DD959-9B9A-441B-8A5B-45D553A2094C}"/>
                  </a:ext>
                </a:extLst>
              </p:cNvPr>
              <p:cNvSpPr txBox="1">
                <a:spLocks noRot="1" noChangeAspect="1" noMove="1" noResize="1" noEditPoints="1" noAdjustHandles="1" noChangeArrowheads="1" noChangeShapeType="1" noTextEdit="1"/>
              </p:cNvSpPr>
              <p:nvPr/>
            </p:nvSpPr>
            <p:spPr>
              <a:xfrm>
                <a:off x="1103502" y="5205833"/>
                <a:ext cx="4547371" cy="923330"/>
              </a:xfrm>
              <a:prstGeom prst="rect">
                <a:avLst/>
              </a:prstGeom>
              <a:blipFill>
                <a:blip r:embed="rId5"/>
                <a:stretch>
                  <a:fillRect l="-1072" t="-3974" b="-9934"/>
                </a:stretch>
              </a:blipFill>
            </p:spPr>
            <p:txBody>
              <a:bodyPr/>
              <a:lstStyle/>
              <a:p>
                <a:r>
                  <a:rPr lang="zh-CN" altLang="en-US">
                    <a:noFill/>
                  </a:rPr>
                  <a:t> </a:t>
                </a:r>
              </a:p>
            </p:txBody>
          </p:sp>
        </mc:Fallback>
      </mc:AlternateContent>
      <p:pic>
        <p:nvPicPr>
          <p:cNvPr id="27" name="图片 26">
            <a:extLst>
              <a:ext uri="{FF2B5EF4-FFF2-40B4-BE49-F238E27FC236}">
                <a16:creationId xmlns:a16="http://schemas.microsoft.com/office/drawing/2014/main" id="{CDD449D9-82F6-4BEA-831D-29C6A3B0FD60}"/>
              </a:ext>
            </a:extLst>
          </p:cNvPr>
          <p:cNvPicPr>
            <a:picLocks noChangeAspect="1"/>
          </p:cNvPicPr>
          <p:nvPr/>
        </p:nvPicPr>
        <p:blipFill>
          <a:blip r:embed="rId6"/>
          <a:stretch>
            <a:fillRect/>
          </a:stretch>
        </p:blipFill>
        <p:spPr>
          <a:xfrm>
            <a:off x="2189990" y="3531647"/>
            <a:ext cx="1690012" cy="1192125"/>
          </a:xfrm>
          <a:prstGeom prst="rect">
            <a:avLst/>
          </a:prstGeom>
        </p:spPr>
      </p:pic>
    </p:spTree>
    <p:extLst>
      <p:ext uri="{BB962C8B-B14F-4D97-AF65-F5344CB8AC3E}">
        <p14:creationId xmlns:p14="http://schemas.microsoft.com/office/powerpoint/2010/main" val="214021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982C23-AF75-426F-A19A-A55D2D484B92}"/>
              </a:ext>
            </a:extLst>
          </p:cNvPr>
          <p:cNvSpPr txBox="1"/>
          <p:nvPr/>
        </p:nvSpPr>
        <p:spPr>
          <a:xfrm>
            <a:off x="312137" y="1652167"/>
            <a:ext cx="4834903" cy="590033"/>
          </a:xfrm>
          <a:prstGeom prst="rect">
            <a:avLst/>
          </a:prstGeom>
          <a:solidFill>
            <a:srgbClr val="D2FCFE"/>
          </a:solidFill>
          <a:ln w="28575">
            <a:solidFill>
              <a:srgbClr val="0000FF"/>
            </a:solidFill>
          </a:ln>
        </p:spPr>
        <p:txBody>
          <a:bodyPr wrap="square">
            <a:spAutoFit/>
          </a:bodyPr>
          <a:lstStyle/>
          <a:p>
            <a:pPr algn="ctr">
              <a:lnSpc>
                <a:spcPct val="150000"/>
              </a:lnSpc>
            </a:pPr>
            <a:endParaRPr lang="en-US" altLang="zh-CN" sz="2400" b="1" dirty="0">
              <a:solidFill>
                <a:srgbClr val="C00000"/>
              </a:solidFill>
            </a:endParaRPr>
          </a:p>
        </p:txBody>
      </p:sp>
      <p:pic>
        <p:nvPicPr>
          <p:cNvPr id="3" name="图片 2">
            <a:extLst>
              <a:ext uri="{FF2B5EF4-FFF2-40B4-BE49-F238E27FC236}">
                <a16:creationId xmlns:a16="http://schemas.microsoft.com/office/drawing/2014/main" id="{0B0C46F1-7595-4769-861E-F4A23C3F7E0E}"/>
              </a:ext>
            </a:extLst>
          </p:cNvPr>
          <p:cNvPicPr>
            <a:picLocks noChangeAspect="1"/>
          </p:cNvPicPr>
          <p:nvPr/>
        </p:nvPicPr>
        <p:blipFill>
          <a:blip r:embed="rId3"/>
          <a:stretch>
            <a:fillRect/>
          </a:stretch>
        </p:blipFill>
        <p:spPr>
          <a:xfrm>
            <a:off x="5893104" y="2100324"/>
            <a:ext cx="6146052" cy="4213910"/>
          </a:xfrm>
          <a:prstGeom prst="rect">
            <a:avLst/>
          </a:prstGeom>
        </p:spPr>
      </p:pic>
      <p:sp>
        <p:nvSpPr>
          <p:cNvPr id="4" name="文本框 3">
            <a:extLst>
              <a:ext uri="{FF2B5EF4-FFF2-40B4-BE49-F238E27FC236}">
                <a16:creationId xmlns:a16="http://schemas.microsoft.com/office/drawing/2014/main" id="{A3179FD4-382B-471D-90CF-AD1F4BCA909F}"/>
              </a:ext>
            </a:extLst>
          </p:cNvPr>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成果展示</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8691FED-AAAB-4941-994D-14DD55E98688}"/>
              </a:ext>
            </a:extLst>
          </p:cNvPr>
          <p:cNvSpPr>
            <a:spLocks noChangeArrowheads="1"/>
          </p:cNvSpPr>
          <p:nvPr/>
        </p:nvSpPr>
        <p:spPr bwMode="auto">
          <a:xfrm>
            <a:off x="476809" y="936541"/>
            <a:ext cx="11155643" cy="589970"/>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zh-CN" altLang="en-US" sz="2800" b="1" spc="200" dirty="0">
                <a:solidFill>
                  <a:schemeClr val="bg1"/>
                </a:solidFill>
                <a:latin typeface="微软雅黑" panose="020B0503020204020204" pitchFamily="34" charset="-122"/>
                <a:ea typeface="微软雅黑" panose="020B0503020204020204" pitchFamily="34" charset="-122"/>
              </a:rPr>
              <a:t>技术方案：</a:t>
            </a:r>
            <a:r>
              <a:rPr kumimoji="1" lang="zh-CN" altLang="en-US" sz="2800" b="1" spc="200" dirty="0">
                <a:solidFill>
                  <a:srgbClr val="FFC000"/>
                </a:solidFill>
                <a:latin typeface="微软雅黑" panose="020B0503020204020204" pitchFamily="34" charset="-122"/>
                <a:ea typeface="微软雅黑" panose="020B0503020204020204" pitchFamily="34" charset="-122"/>
              </a:rPr>
              <a:t>问答系统</a:t>
            </a:r>
            <a:endParaRPr kumimoji="1" lang="zh-CN" altLang="en-US" sz="2800" b="1" spc="200" dirty="0">
              <a:solidFill>
                <a:srgbClr val="C0000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F20E66A-9346-4B91-BA47-B9543AE84C32}"/>
              </a:ext>
            </a:extLst>
          </p:cNvPr>
          <p:cNvSpPr txBox="1"/>
          <p:nvPr/>
        </p:nvSpPr>
        <p:spPr>
          <a:xfrm>
            <a:off x="404883" y="1735079"/>
            <a:ext cx="5725949" cy="369332"/>
          </a:xfrm>
          <a:prstGeom prst="rect">
            <a:avLst/>
          </a:prstGeom>
          <a:noFill/>
        </p:spPr>
        <p:txBody>
          <a:bodyPr wrap="square" rtlCol="0">
            <a:spAutoFit/>
          </a:bodyPr>
          <a:lstStyle/>
          <a:p>
            <a:r>
              <a:rPr lang="zh-CN" altLang="en-US" b="1"/>
              <a:t>以 “包峰是中恒集团的法人代表” 为例</a:t>
            </a:r>
            <a:endParaRPr lang="en-US" altLang="zh-CN" b="1"/>
          </a:p>
        </p:txBody>
      </p:sp>
      <p:sp>
        <p:nvSpPr>
          <p:cNvPr id="8" name="文本框 7">
            <a:extLst>
              <a:ext uri="{FF2B5EF4-FFF2-40B4-BE49-F238E27FC236}">
                <a16:creationId xmlns:a16="http://schemas.microsoft.com/office/drawing/2014/main" id="{3F1B9CCD-75C5-4E03-A518-79175EF60F1A}"/>
              </a:ext>
            </a:extLst>
          </p:cNvPr>
          <p:cNvSpPr txBox="1"/>
          <p:nvPr/>
        </p:nvSpPr>
        <p:spPr>
          <a:xfrm>
            <a:off x="854374" y="2397961"/>
            <a:ext cx="3137397" cy="369332"/>
          </a:xfrm>
          <a:prstGeom prst="rect">
            <a:avLst/>
          </a:prstGeom>
          <a:noFill/>
        </p:spPr>
        <p:txBody>
          <a:bodyPr wrap="none" rtlCol="0">
            <a:spAutoFit/>
          </a:bodyPr>
          <a:lstStyle/>
          <a:p>
            <a:r>
              <a:rPr lang="en-US" altLang="zh-CN" b="1"/>
              <a:t>5.</a:t>
            </a:r>
            <a:r>
              <a:rPr lang="zh-CN" altLang="en-US" b="1"/>
              <a:t>利用</a:t>
            </a:r>
            <a:r>
              <a:rPr lang="en-US" altLang="zh-CN" b="1"/>
              <a:t>MLP</a:t>
            </a:r>
            <a:r>
              <a:rPr lang="zh-CN" altLang="en-US" b="1"/>
              <a:t>网络判断语句类型</a:t>
            </a:r>
          </a:p>
        </p:txBody>
      </p:sp>
      <p:sp>
        <p:nvSpPr>
          <p:cNvPr id="9" name="矩形: 圆角 8">
            <a:extLst>
              <a:ext uri="{FF2B5EF4-FFF2-40B4-BE49-F238E27FC236}">
                <a16:creationId xmlns:a16="http://schemas.microsoft.com/office/drawing/2014/main" id="{AC19D6F8-E2B4-46BD-B828-1227DD0A0F02}"/>
              </a:ext>
            </a:extLst>
          </p:cNvPr>
          <p:cNvSpPr/>
          <p:nvPr/>
        </p:nvSpPr>
        <p:spPr>
          <a:xfrm>
            <a:off x="9118600" y="4891835"/>
            <a:ext cx="2920556" cy="145013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880E20B9-1F92-4C31-8B96-3033D8ECEBA2}"/>
              </a:ext>
            </a:extLst>
          </p:cNvPr>
          <p:cNvCxnSpPr>
            <a:cxnSpLocks/>
          </p:cNvCxnSpPr>
          <p:nvPr/>
        </p:nvCxnSpPr>
        <p:spPr>
          <a:xfrm>
            <a:off x="3042983" y="3429000"/>
            <a:ext cx="0" cy="469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A4F80DD-076C-4AD1-8B9C-EF4678D3E781}"/>
                  </a:ext>
                </a:extLst>
              </p:cNvPr>
              <p:cNvSpPr txBox="1"/>
              <p:nvPr/>
            </p:nvSpPr>
            <p:spPr>
              <a:xfrm>
                <a:off x="1116202" y="2788886"/>
                <a:ext cx="4547371" cy="923330"/>
              </a:xfrm>
              <a:prstGeom prst="rect">
                <a:avLst/>
              </a:prstGeom>
              <a:noFill/>
            </p:spPr>
            <p:txBody>
              <a:bodyPr wrap="square">
                <a:spAutoFit/>
              </a:bodyPr>
              <a:lstStyle/>
              <a:p>
                <a:r>
                  <a:rPr lang="zh-CN" altLang="en-US"/>
                  <a:t>主关键词</a:t>
                </a:r>
                <a:r>
                  <a:rPr lang="en-US" altLang="zh-CN"/>
                  <a:t>:  [‘ORG’]</a:t>
                </a:r>
                <a14:m>
                  <m:oMath xmlns:m="http://schemas.openxmlformats.org/officeDocument/2006/math">
                    <m:r>
                      <a:rPr lang="en-US" altLang="zh-CN" b="0" i="1" smtClean="0">
                        <a:latin typeface="Cambria Math" panose="02040503050406030204" pitchFamily="18" charset="0"/>
                      </a:rPr>
                      <m:t>→</m:t>
                    </m:r>
                    <m:r>
                      <a:rPr lang="en-US" altLang="zh-CN" b="0" i="0" smtClean="0">
                        <a:latin typeface="Cambria Math" panose="02040503050406030204" pitchFamily="18" charset="0"/>
                      </a:rPr>
                      <m:t>[</m:t>
                    </m:r>
                  </m:oMath>
                </a14:m>
                <a:r>
                  <a:rPr lang="zh-CN" altLang="en-US"/>
                  <a:t>‘中恒集团</a:t>
                </a:r>
                <a:r>
                  <a:rPr lang="en-US" altLang="zh-CN"/>
                  <a:t>’]</a:t>
                </a:r>
              </a:p>
              <a:p>
                <a:r>
                  <a:rPr lang="zh-CN" altLang="en-US"/>
                  <a:t>副关键词：</a:t>
                </a:r>
                <a:r>
                  <a:rPr lang="en-US" altLang="zh-CN"/>
                  <a:t>[‘n’]</a:t>
                </a:r>
                <a14:m>
                  <m:oMath xmlns:m="http://schemas.openxmlformats.org/officeDocument/2006/math">
                    <m:r>
                      <a:rPr lang="en-US" altLang="zh-CN" b="0" i="1" smtClean="0">
                        <a:latin typeface="Cambria Math" panose="02040503050406030204" pitchFamily="18" charset="0"/>
                      </a:rPr>
                      <m:t>→</m:t>
                    </m:r>
                  </m:oMath>
                </a14:m>
                <a:r>
                  <a:rPr lang="en-US" altLang="zh-CN"/>
                  <a:t>[‘</a:t>
                </a:r>
                <a:r>
                  <a:rPr lang="zh-CN" altLang="en-US"/>
                  <a:t>法人</a:t>
                </a:r>
                <a:r>
                  <a:rPr lang="en-US" altLang="zh-CN"/>
                  <a:t>’]</a:t>
                </a:r>
              </a:p>
              <a:p>
                <a:r>
                  <a:rPr lang="en-US" altLang="zh-CN"/>
                  <a:t>Key</a:t>
                </a:r>
                <a:r>
                  <a:rPr lang="zh-CN" altLang="en-US"/>
                  <a:t>”： ‘法人’</a:t>
                </a:r>
                <a:endParaRPr lang="en-US" altLang="zh-CN"/>
              </a:p>
            </p:txBody>
          </p:sp>
        </mc:Choice>
        <mc:Fallback xmlns="">
          <p:sp>
            <p:nvSpPr>
              <p:cNvPr id="11" name="文本框 10">
                <a:extLst>
                  <a:ext uri="{FF2B5EF4-FFF2-40B4-BE49-F238E27FC236}">
                    <a16:creationId xmlns:a16="http://schemas.microsoft.com/office/drawing/2014/main" id="{1A4F80DD-076C-4AD1-8B9C-EF4678D3E781}"/>
                  </a:ext>
                </a:extLst>
              </p:cNvPr>
              <p:cNvSpPr txBox="1">
                <a:spLocks noRot="1" noChangeAspect="1" noMove="1" noResize="1" noEditPoints="1" noAdjustHandles="1" noChangeArrowheads="1" noChangeShapeType="1" noTextEdit="1"/>
              </p:cNvSpPr>
              <p:nvPr/>
            </p:nvSpPr>
            <p:spPr>
              <a:xfrm>
                <a:off x="1116202" y="2788886"/>
                <a:ext cx="4547371" cy="923330"/>
              </a:xfrm>
              <a:prstGeom prst="rect">
                <a:avLst/>
              </a:prstGeom>
              <a:blipFill>
                <a:blip r:embed="rId4"/>
                <a:stretch>
                  <a:fillRect l="-1072" t="-3289" b="-9211"/>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E5575A2D-BC01-4FBA-A7AB-01183977EA15}"/>
              </a:ext>
            </a:extLst>
          </p:cNvPr>
          <p:cNvGrpSpPr/>
          <p:nvPr/>
        </p:nvGrpSpPr>
        <p:grpSpPr>
          <a:xfrm rot="16200000">
            <a:off x="2334104" y="3941644"/>
            <a:ext cx="1352678" cy="1269913"/>
            <a:chOff x="9813448" y="4785413"/>
            <a:chExt cx="1734965" cy="1640788"/>
          </a:xfrm>
        </p:grpSpPr>
        <p:sp>
          <p:nvSpPr>
            <p:cNvPr id="15" name="矩形: 圆角 14">
              <a:extLst>
                <a:ext uri="{FF2B5EF4-FFF2-40B4-BE49-F238E27FC236}">
                  <a16:creationId xmlns:a16="http://schemas.microsoft.com/office/drawing/2014/main" id="{08DF9E63-7AC3-42FB-886F-39C95B96E720}"/>
                </a:ext>
              </a:extLst>
            </p:cNvPr>
            <p:cNvSpPr/>
            <p:nvPr/>
          </p:nvSpPr>
          <p:spPr>
            <a:xfrm>
              <a:off x="9813448" y="4785413"/>
              <a:ext cx="1734965" cy="1640788"/>
            </a:xfrm>
            <a:prstGeom prst="roundRect">
              <a:avLst/>
            </a:prstGeom>
            <a:solidFill>
              <a:srgbClr val="FCDF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6" name="椭圆 15">
              <a:extLst>
                <a:ext uri="{FF2B5EF4-FFF2-40B4-BE49-F238E27FC236}">
                  <a16:creationId xmlns:a16="http://schemas.microsoft.com/office/drawing/2014/main" id="{48B8C69B-4CAC-4120-A017-3AA1FFDD946E}"/>
                </a:ext>
              </a:extLst>
            </p:cNvPr>
            <p:cNvSpPr/>
            <p:nvPr/>
          </p:nvSpPr>
          <p:spPr>
            <a:xfrm>
              <a:off x="11101007" y="4847359"/>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91B2CA57-2ECB-4C9D-AE36-88F6A3412E92}"/>
                </a:ext>
              </a:extLst>
            </p:cNvPr>
            <p:cNvSpPr/>
            <p:nvPr/>
          </p:nvSpPr>
          <p:spPr>
            <a:xfrm>
              <a:off x="11101007" y="5233387"/>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3439B5C6-C4F5-46AB-A694-832203C122C8}"/>
                </a:ext>
              </a:extLst>
            </p:cNvPr>
            <p:cNvSpPr/>
            <p:nvPr/>
          </p:nvSpPr>
          <p:spPr>
            <a:xfrm>
              <a:off x="11090720" y="5728495"/>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6C8038A2-04CC-4426-BEB8-75E5FA88895D}"/>
                </a:ext>
              </a:extLst>
            </p:cNvPr>
            <p:cNvSpPr/>
            <p:nvPr/>
          </p:nvSpPr>
          <p:spPr>
            <a:xfrm>
              <a:off x="11090720" y="6131167"/>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E9597198-767E-4F1F-BDEE-F863E85806F7}"/>
                </a:ext>
              </a:extLst>
            </p:cNvPr>
            <p:cNvSpPr/>
            <p:nvPr/>
          </p:nvSpPr>
          <p:spPr>
            <a:xfrm>
              <a:off x="10718357" y="5351537"/>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5B03398F-3456-4576-A79E-CF22ECEAF6CE}"/>
                </a:ext>
              </a:extLst>
            </p:cNvPr>
            <p:cNvSpPr/>
            <p:nvPr/>
          </p:nvSpPr>
          <p:spPr>
            <a:xfrm>
              <a:off x="10708070" y="5615935"/>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FAF2D5F2-E13E-4925-87EC-E5391E7FDEB7}"/>
                </a:ext>
              </a:extLst>
            </p:cNvPr>
            <p:cNvSpPr/>
            <p:nvPr/>
          </p:nvSpPr>
          <p:spPr>
            <a:xfrm>
              <a:off x="10335707" y="4847359"/>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B4863CAF-7B67-4A2F-8D58-A9323BBC9CDC}"/>
                </a:ext>
              </a:extLst>
            </p:cNvPr>
            <p:cNvSpPr/>
            <p:nvPr/>
          </p:nvSpPr>
          <p:spPr>
            <a:xfrm>
              <a:off x="10335707" y="5233387"/>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EE7B2C1-04BB-4F1C-AB11-3102A7F566B6}"/>
                </a:ext>
              </a:extLst>
            </p:cNvPr>
            <p:cNvSpPr/>
            <p:nvPr/>
          </p:nvSpPr>
          <p:spPr>
            <a:xfrm>
              <a:off x="10325420" y="5728495"/>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277E8EB-A313-4792-913E-0ECDDB3502B4}"/>
                </a:ext>
              </a:extLst>
            </p:cNvPr>
            <p:cNvSpPr/>
            <p:nvPr/>
          </p:nvSpPr>
          <p:spPr>
            <a:xfrm>
              <a:off x="10325420" y="6131167"/>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2DD92110-55B1-4488-9517-F75BFC89038E}"/>
                </a:ext>
              </a:extLst>
            </p:cNvPr>
            <p:cNvSpPr/>
            <p:nvPr/>
          </p:nvSpPr>
          <p:spPr>
            <a:xfrm>
              <a:off x="9877014" y="5337743"/>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9918B93D-8F46-4DE7-9B99-8630A897ED08}"/>
                </a:ext>
              </a:extLst>
            </p:cNvPr>
            <p:cNvSpPr/>
            <p:nvPr/>
          </p:nvSpPr>
          <p:spPr>
            <a:xfrm>
              <a:off x="9866727" y="5602141"/>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100D7064-4E2D-4613-B719-23DEDD3EF47C}"/>
                </a:ext>
              </a:extLst>
            </p:cNvPr>
            <p:cNvCxnSpPr>
              <a:cxnSpLocks/>
              <a:stCxn id="16" idx="3"/>
              <a:endCxn id="20" idx="7"/>
            </p:cNvCxnSpPr>
            <p:nvPr/>
          </p:nvCxnSpPr>
          <p:spPr>
            <a:xfrm flipH="1">
              <a:off x="10896890" y="5024378"/>
              <a:ext cx="234748" cy="357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AA95D297-3E74-4BB8-9BD1-A6C3CE101561}"/>
                </a:ext>
              </a:extLst>
            </p:cNvPr>
            <p:cNvCxnSpPr>
              <a:stCxn id="17" idx="3"/>
              <a:endCxn id="20" idx="6"/>
            </p:cNvCxnSpPr>
            <p:nvPr/>
          </p:nvCxnSpPr>
          <p:spPr>
            <a:xfrm flipH="1">
              <a:off x="10927521" y="5410406"/>
              <a:ext cx="204117" cy="44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F4F2395-3656-48CE-8C05-06D024C1C2C4}"/>
                </a:ext>
              </a:extLst>
            </p:cNvPr>
            <p:cNvCxnSpPr>
              <a:cxnSpLocks/>
              <a:endCxn id="18" idx="1"/>
            </p:cNvCxnSpPr>
            <p:nvPr/>
          </p:nvCxnSpPr>
          <p:spPr>
            <a:xfrm>
              <a:off x="10886603" y="5540134"/>
              <a:ext cx="234748" cy="218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1A11C120-1A0A-48B0-B6EC-A252C57F7FCA}"/>
                </a:ext>
              </a:extLst>
            </p:cNvPr>
            <p:cNvCxnSpPr>
              <a:cxnSpLocks/>
              <a:endCxn id="19" idx="1"/>
            </p:cNvCxnSpPr>
            <p:nvPr/>
          </p:nvCxnSpPr>
          <p:spPr>
            <a:xfrm>
              <a:off x="10886603" y="5540134"/>
              <a:ext cx="234748" cy="62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5DBD1D2C-8482-4934-A560-E5BD052CE5DF}"/>
                </a:ext>
              </a:extLst>
            </p:cNvPr>
            <p:cNvCxnSpPr>
              <a:stCxn id="16" idx="3"/>
              <a:endCxn id="21" idx="0"/>
            </p:cNvCxnSpPr>
            <p:nvPr/>
          </p:nvCxnSpPr>
          <p:spPr>
            <a:xfrm flipH="1">
              <a:off x="10812652" y="5024378"/>
              <a:ext cx="318986" cy="5915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16020C06-1143-45FA-8D65-3C6D21AAD96E}"/>
                </a:ext>
              </a:extLst>
            </p:cNvPr>
            <p:cNvCxnSpPr>
              <a:stCxn id="17" idx="3"/>
              <a:endCxn id="21" idx="7"/>
            </p:cNvCxnSpPr>
            <p:nvPr/>
          </p:nvCxnSpPr>
          <p:spPr>
            <a:xfrm flipH="1">
              <a:off x="10886603" y="5410406"/>
              <a:ext cx="245035" cy="235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5717E80C-1971-4C4E-AF30-23C93B2B9922}"/>
                </a:ext>
              </a:extLst>
            </p:cNvPr>
            <p:cNvCxnSpPr>
              <a:stCxn id="18" idx="1"/>
              <a:endCxn id="21" idx="6"/>
            </p:cNvCxnSpPr>
            <p:nvPr/>
          </p:nvCxnSpPr>
          <p:spPr>
            <a:xfrm flipH="1" flipV="1">
              <a:off x="10917234" y="5719631"/>
              <a:ext cx="204117" cy="39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69CF3B43-E90D-455F-8209-D42BE0BA8661}"/>
                </a:ext>
              </a:extLst>
            </p:cNvPr>
            <p:cNvCxnSpPr>
              <a:stCxn id="21" idx="5"/>
              <a:endCxn id="19" idx="1"/>
            </p:cNvCxnSpPr>
            <p:nvPr/>
          </p:nvCxnSpPr>
          <p:spPr>
            <a:xfrm>
              <a:off x="10886603" y="5792954"/>
              <a:ext cx="234748" cy="368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A7AA8CDB-CD57-49ED-A619-A9CDC1A9B953}"/>
                </a:ext>
              </a:extLst>
            </p:cNvPr>
            <p:cNvCxnSpPr>
              <a:stCxn id="22" idx="5"/>
              <a:endCxn id="20" idx="0"/>
            </p:cNvCxnSpPr>
            <p:nvPr/>
          </p:nvCxnSpPr>
          <p:spPr>
            <a:xfrm>
              <a:off x="10514240" y="5024378"/>
              <a:ext cx="234748" cy="357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E065014-C224-48C0-A124-E35D960B1DD7}"/>
                </a:ext>
              </a:extLst>
            </p:cNvPr>
            <p:cNvCxnSpPr>
              <a:stCxn id="23" idx="6"/>
              <a:endCxn id="20" idx="1"/>
            </p:cNvCxnSpPr>
            <p:nvPr/>
          </p:nvCxnSpPr>
          <p:spPr>
            <a:xfrm>
              <a:off x="10544871" y="5337083"/>
              <a:ext cx="204117" cy="44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85BE1079-CF4C-4A4F-A977-7DF3F25DEAAB}"/>
                </a:ext>
              </a:extLst>
            </p:cNvPr>
            <p:cNvCxnSpPr>
              <a:stCxn id="20" idx="2"/>
              <a:endCxn id="24" idx="6"/>
            </p:cNvCxnSpPr>
            <p:nvPr/>
          </p:nvCxnSpPr>
          <p:spPr>
            <a:xfrm flipH="1">
              <a:off x="10534584" y="5455233"/>
              <a:ext cx="183773" cy="376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242DAEB0-C133-4444-A6C5-7AE307210C70}"/>
                </a:ext>
              </a:extLst>
            </p:cNvPr>
            <p:cNvCxnSpPr>
              <a:stCxn id="20" idx="2"/>
              <a:endCxn id="25" idx="5"/>
            </p:cNvCxnSpPr>
            <p:nvPr/>
          </p:nvCxnSpPr>
          <p:spPr>
            <a:xfrm flipH="1">
              <a:off x="10503953" y="5455233"/>
              <a:ext cx="214404" cy="852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12C518A2-5A18-4154-B5D6-E7B78C61BC86}"/>
                </a:ext>
              </a:extLst>
            </p:cNvPr>
            <p:cNvCxnSpPr>
              <a:stCxn id="22" idx="5"/>
              <a:endCxn id="21" idx="1"/>
            </p:cNvCxnSpPr>
            <p:nvPr/>
          </p:nvCxnSpPr>
          <p:spPr>
            <a:xfrm>
              <a:off x="10514240" y="5024378"/>
              <a:ext cx="224461" cy="621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B95944D2-E085-4F5C-9040-7D2B1173E865}"/>
                </a:ext>
              </a:extLst>
            </p:cNvPr>
            <p:cNvCxnSpPr>
              <a:stCxn id="23" idx="6"/>
              <a:endCxn id="21" idx="2"/>
            </p:cNvCxnSpPr>
            <p:nvPr/>
          </p:nvCxnSpPr>
          <p:spPr>
            <a:xfrm>
              <a:off x="10544871" y="5337083"/>
              <a:ext cx="163199" cy="382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4D02D423-703E-4A83-8379-C5A032E6C3A9}"/>
                </a:ext>
              </a:extLst>
            </p:cNvPr>
            <p:cNvCxnSpPr>
              <a:stCxn id="24" idx="6"/>
              <a:endCxn id="21" idx="3"/>
            </p:cNvCxnSpPr>
            <p:nvPr/>
          </p:nvCxnSpPr>
          <p:spPr>
            <a:xfrm flipV="1">
              <a:off x="10534584" y="5792954"/>
              <a:ext cx="204117" cy="39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A5946391-73D5-442D-8F52-B434CDCB7D2A}"/>
                </a:ext>
              </a:extLst>
            </p:cNvPr>
            <p:cNvCxnSpPr>
              <a:stCxn id="21" idx="4"/>
              <a:endCxn id="25" idx="6"/>
            </p:cNvCxnSpPr>
            <p:nvPr/>
          </p:nvCxnSpPr>
          <p:spPr>
            <a:xfrm flipH="1">
              <a:off x="10503953" y="5823326"/>
              <a:ext cx="308699" cy="338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7618199-393C-4AE2-8770-F70360ABAE53}"/>
                </a:ext>
              </a:extLst>
            </p:cNvPr>
            <p:cNvCxnSpPr>
              <a:stCxn id="22" idx="3"/>
              <a:endCxn id="26" idx="7"/>
            </p:cNvCxnSpPr>
            <p:nvPr/>
          </p:nvCxnSpPr>
          <p:spPr>
            <a:xfrm flipH="1">
              <a:off x="10055547" y="5024378"/>
              <a:ext cx="310791" cy="343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71B5EB54-82FE-449E-AB79-200911E4EDF3}"/>
                </a:ext>
              </a:extLst>
            </p:cNvPr>
            <p:cNvCxnSpPr>
              <a:stCxn id="26" idx="7"/>
              <a:endCxn id="23" idx="2"/>
            </p:cNvCxnSpPr>
            <p:nvPr/>
          </p:nvCxnSpPr>
          <p:spPr>
            <a:xfrm flipV="1">
              <a:off x="10055547" y="5337083"/>
              <a:ext cx="280160" cy="31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04CC90D-5A4A-49F0-BF02-94290AFFEAAD}"/>
                </a:ext>
              </a:extLst>
            </p:cNvPr>
            <p:cNvCxnSpPr>
              <a:stCxn id="26" idx="7"/>
              <a:endCxn id="24" idx="1"/>
            </p:cNvCxnSpPr>
            <p:nvPr/>
          </p:nvCxnSpPr>
          <p:spPr>
            <a:xfrm>
              <a:off x="10055547" y="5368115"/>
              <a:ext cx="300504" cy="390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894EC302-6A6B-497C-BF96-3728F00CF048}"/>
                </a:ext>
              </a:extLst>
            </p:cNvPr>
            <p:cNvCxnSpPr>
              <a:stCxn id="26" idx="7"/>
              <a:endCxn id="25" idx="1"/>
            </p:cNvCxnSpPr>
            <p:nvPr/>
          </p:nvCxnSpPr>
          <p:spPr>
            <a:xfrm>
              <a:off x="10055547" y="5368115"/>
              <a:ext cx="300504" cy="793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07825DB9-5313-4CB8-878C-2E1105320F3B}"/>
                </a:ext>
              </a:extLst>
            </p:cNvPr>
            <p:cNvCxnSpPr>
              <a:stCxn id="22" idx="3"/>
              <a:endCxn id="27" idx="6"/>
            </p:cNvCxnSpPr>
            <p:nvPr/>
          </p:nvCxnSpPr>
          <p:spPr>
            <a:xfrm flipH="1">
              <a:off x="10075891" y="5024378"/>
              <a:ext cx="290447" cy="681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75B2D1E9-789E-428B-AD40-ABC3EE282DD2}"/>
                </a:ext>
              </a:extLst>
            </p:cNvPr>
            <p:cNvCxnSpPr>
              <a:stCxn id="23" idx="2"/>
              <a:endCxn id="27" idx="7"/>
            </p:cNvCxnSpPr>
            <p:nvPr/>
          </p:nvCxnSpPr>
          <p:spPr>
            <a:xfrm flipH="1">
              <a:off x="10045260" y="5337083"/>
              <a:ext cx="290447" cy="295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0C42F3AE-93DD-4173-BE29-39398ADEE2D2}"/>
                </a:ext>
              </a:extLst>
            </p:cNvPr>
            <p:cNvCxnSpPr>
              <a:stCxn id="27" idx="7"/>
              <a:endCxn id="24" idx="2"/>
            </p:cNvCxnSpPr>
            <p:nvPr/>
          </p:nvCxnSpPr>
          <p:spPr>
            <a:xfrm>
              <a:off x="10045260" y="5632513"/>
              <a:ext cx="280160" cy="199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36DFEE97-5235-48D2-82BC-F3FDBA31BC22}"/>
                </a:ext>
              </a:extLst>
            </p:cNvPr>
            <p:cNvCxnSpPr>
              <a:stCxn id="27" idx="6"/>
              <a:endCxn id="25" idx="2"/>
            </p:cNvCxnSpPr>
            <p:nvPr/>
          </p:nvCxnSpPr>
          <p:spPr>
            <a:xfrm>
              <a:off x="10075891" y="5705837"/>
              <a:ext cx="249529" cy="529026"/>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0CEF3EDF-A08D-4F20-B0ED-A907526FE580}"/>
                  </a:ext>
                </a:extLst>
              </p:cNvPr>
              <p:cNvSpPr txBox="1"/>
              <p:nvPr/>
            </p:nvSpPr>
            <p:spPr>
              <a:xfrm>
                <a:off x="824853" y="5390904"/>
                <a:ext cx="4547371" cy="923330"/>
              </a:xfrm>
              <a:prstGeom prst="rect">
                <a:avLst/>
              </a:prstGeom>
              <a:noFill/>
            </p:spPr>
            <p:txBody>
              <a:bodyPr wrap="square">
                <a:spAutoFit/>
              </a:bodyPr>
              <a:lstStyle/>
              <a:p>
                <a:r>
                  <a:rPr lang="zh-CN" altLang="en-US"/>
                  <a:t>主关键词</a:t>
                </a:r>
                <a:r>
                  <a:rPr lang="en-US" altLang="zh-CN"/>
                  <a:t>:  [’ORG’]</a:t>
                </a:r>
                <a14:m>
                  <m:oMath xmlns:m="http://schemas.openxmlformats.org/officeDocument/2006/math">
                    <m:r>
                      <a:rPr lang="en-US" altLang="zh-CN" b="0" i="1" smtClean="0">
                        <a:latin typeface="Cambria Math" panose="02040503050406030204" pitchFamily="18" charset="0"/>
                      </a:rPr>
                      <m:t>→</m:t>
                    </m:r>
                  </m:oMath>
                </a14:m>
                <a:r>
                  <a:rPr lang="en-US" altLang="zh-CN"/>
                  <a:t>[’</a:t>
                </a:r>
                <a:r>
                  <a:rPr lang="zh-CN" altLang="en-US"/>
                  <a:t>中恒集团</a:t>
                </a:r>
                <a:r>
                  <a:rPr lang="en-US" altLang="zh-CN"/>
                  <a:t>’]</a:t>
                </a:r>
              </a:p>
              <a:p>
                <a:r>
                  <a:rPr lang="en-US" altLang="zh-CN"/>
                  <a:t>Key</a:t>
                </a:r>
                <a:r>
                  <a:rPr lang="zh-CN" altLang="en-US"/>
                  <a:t>： ‘法人’</a:t>
                </a:r>
                <a:endParaRPr lang="en-US" altLang="zh-CN"/>
              </a:p>
              <a:p>
                <a:r>
                  <a:rPr lang="zh-CN" altLang="en-US"/>
                  <a:t>语句类型：断言</a:t>
                </a:r>
                <a:endParaRPr lang="en-US" altLang="zh-CN"/>
              </a:p>
            </p:txBody>
          </p:sp>
        </mc:Choice>
        <mc:Fallback xmlns="">
          <p:sp>
            <p:nvSpPr>
              <p:cNvPr id="58" name="文本框 57">
                <a:extLst>
                  <a:ext uri="{FF2B5EF4-FFF2-40B4-BE49-F238E27FC236}">
                    <a16:creationId xmlns:a16="http://schemas.microsoft.com/office/drawing/2014/main" id="{0CEF3EDF-A08D-4F20-B0ED-A907526FE580}"/>
                  </a:ext>
                </a:extLst>
              </p:cNvPr>
              <p:cNvSpPr txBox="1">
                <a:spLocks noRot="1" noChangeAspect="1" noMove="1" noResize="1" noEditPoints="1" noAdjustHandles="1" noChangeArrowheads="1" noChangeShapeType="1" noTextEdit="1"/>
              </p:cNvSpPr>
              <p:nvPr/>
            </p:nvSpPr>
            <p:spPr>
              <a:xfrm>
                <a:off x="824853" y="5390904"/>
                <a:ext cx="4547371" cy="923330"/>
              </a:xfrm>
              <a:prstGeom prst="rect">
                <a:avLst/>
              </a:prstGeom>
              <a:blipFill>
                <a:blip r:embed="rId5"/>
                <a:stretch>
                  <a:fillRect l="-1072" t="-3289" b="-9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488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成果展示</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7" name="矩形 3"/>
          <p:cNvSpPr>
            <a:spLocks noChangeArrowheads="1"/>
          </p:cNvSpPr>
          <p:nvPr/>
        </p:nvSpPr>
        <p:spPr bwMode="auto">
          <a:xfrm>
            <a:off x="476809" y="936541"/>
            <a:ext cx="11155643" cy="589970"/>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zh-CN" altLang="en-US" sz="2800" b="1" spc="200" dirty="0">
                <a:solidFill>
                  <a:schemeClr val="bg1"/>
                </a:solidFill>
                <a:latin typeface="微软雅黑" panose="020B0503020204020204" pitchFamily="34" charset="-122"/>
                <a:ea typeface="微软雅黑" panose="020B0503020204020204" pitchFamily="34" charset="-122"/>
              </a:rPr>
              <a:t>技术方案：</a:t>
            </a:r>
            <a:r>
              <a:rPr kumimoji="1" lang="zh-CN" altLang="en-US" sz="2800" b="1" spc="200" dirty="0">
                <a:solidFill>
                  <a:srgbClr val="FFC000"/>
                </a:solidFill>
                <a:latin typeface="微软雅黑" panose="020B0503020204020204" pitchFamily="34" charset="-122"/>
                <a:ea typeface="微软雅黑" panose="020B0503020204020204" pitchFamily="34" charset="-122"/>
              </a:rPr>
              <a:t>前后端交互</a:t>
            </a:r>
            <a:endParaRPr kumimoji="1" lang="zh-CN" altLang="en-US" sz="2800" b="1" spc="200" dirty="0">
              <a:solidFill>
                <a:srgbClr val="C0000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DBC7B186-4CB9-4821-B2B1-760D4E2BE4D5}"/>
              </a:ext>
            </a:extLst>
          </p:cNvPr>
          <p:cNvSpPr txBox="1"/>
          <p:nvPr/>
        </p:nvSpPr>
        <p:spPr>
          <a:xfrm>
            <a:off x="312137" y="1652167"/>
            <a:ext cx="4834903" cy="590033"/>
          </a:xfrm>
          <a:prstGeom prst="rect">
            <a:avLst/>
          </a:prstGeom>
          <a:solidFill>
            <a:srgbClr val="D2FCFE"/>
          </a:solidFill>
          <a:ln w="28575">
            <a:solidFill>
              <a:srgbClr val="0000FF"/>
            </a:solidFill>
          </a:ln>
        </p:spPr>
        <p:txBody>
          <a:bodyPr wrap="square">
            <a:spAutoFit/>
          </a:bodyPr>
          <a:lstStyle/>
          <a:p>
            <a:pPr algn="ctr">
              <a:lnSpc>
                <a:spcPct val="150000"/>
              </a:lnSpc>
            </a:pPr>
            <a:endParaRPr lang="en-US" altLang="zh-CN" sz="2400" b="1" dirty="0">
              <a:solidFill>
                <a:srgbClr val="C00000"/>
              </a:solidFill>
            </a:endParaRPr>
          </a:p>
        </p:txBody>
      </p:sp>
      <p:pic>
        <p:nvPicPr>
          <p:cNvPr id="7" name="图片 6">
            <a:extLst>
              <a:ext uri="{FF2B5EF4-FFF2-40B4-BE49-F238E27FC236}">
                <a16:creationId xmlns:a16="http://schemas.microsoft.com/office/drawing/2014/main" id="{EC63D99D-22C9-49B6-8845-ABE11E38153D}"/>
              </a:ext>
            </a:extLst>
          </p:cNvPr>
          <p:cNvPicPr>
            <a:picLocks noChangeAspect="1"/>
          </p:cNvPicPr>
          <p:nvPr/>
        </p:nvPicPr>
        <p:blipFill>
          <a:blip r:embed="rId3"/>
          <a:stretch>
            <a:fillRect/>
          </a:stretch>
        </p:blipFill>
        <p:spPr>
          <a:xfrm>
            <a:off x="5893104" y="2100324"/>
            <a:ext cx="6146052" cy="4213910"/>
          </a:xfrm>
          <a:prstGeom prst="rect">
            <a:avLst/>
          </a:prstGeom>
        </p:spPr>
      </p:pic>
      <p:sp>
        <p:nvSpPr>
          <p:cNvPr id="8" name="文本框 7">
            <a:extLst>
              <a:ext uri="{FF2B5EF4-FFF2-40B4-BE49-F238E27FC236}">
                <a16:creationId xmlns:a16="http://schemas.microsoft.com/office/drawing/2014/main" id="{362E99A2-6061-4F3F-BCC7-F89EA384A4F6}"/>
              </a:ext>
            </a:extLst>
          </p:cNvPr>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成果展示</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B611D624-D598-4FD8-AA4B-06FC4512E449}"/>
              </a:ext>
            </a:extLst>
          </p:cNvPr>
          <p:cNvSpPr>
            <a:spLocks noChangeArrowheads="1"/>
          </p:cNvSpPr>
          <p:nvPr/>
        </p:nvSpPr>
        <p:spPr bwMode="auto">
          <a:xfrm>
            <a:off x="476809" y="936541"/>
            <a:ext cx="11155643" cy="589970"/>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zh-CN" altLang="en-US" sz="2800" b="1" spc="200" dirty="0">
                <a:solidFill>
                  <a:schemeClr val="bg1"/>
                </a:solidFill>
                <a:latin typeface="微软雅黑" panose="020B0503020204020204" pitchFamily="34" charset="-122"/>
                <a:ea typeface="微软雅黑" panose="020B0503020204020204" pitchFamily="34" charset="-122"/>
              </a:rPr>
              <a:t>技术方案：</a:t>
            </a:r>
            <a:r>
              <a:rPr kumimoji="1" lang="zh-CN" altLang="en-US" sz="2800" b="1" spc="200" dirty="0">
                <a:solidFill>
                  <a:srgbClr val="FFC000"/>
                </a:solidFill>
                <a:latin typeface="微软雅黑" panose="020B0503020204020204" pitchFamily="34" charset="-122"/>
                <a:ea typeface="微软雅黑" panose="020B0503020204020204" pitchFamily="34" charset="-122"/>
              </a:rPr>
              <a:t>问答系统</a:t>
            </a:r>
            <a:endParaRPr kumimoji="1" lang="zh-CN" altLang="en-US" sz="2800" b="1" spc="200" dirty="0">
              <a:solidFill>
                <a:srgbClr val="C00000"/>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6696889E-88C9-49CA-B174-DC66F91D4910}"/>
              </a:ext>
            </a:extLst>
          </p:cNvPr>
          <p:cNvSpPr txBox="1"/>
          <p:nvPr/>
        </p:nvSpPr>
        <p:spPr>
          <a:xfrm>
            <a:off x="404883" y="1735079"/>
            <a:ext cx="5725949" cy="369332"/>
          </a:xfrm>
          <a:prstGeom prst="rect">
            <a:avLst/>
          </a:prstGeom>
          <a:noFill/>
        </p:spPr>
        <p:txBody>
          <a:bodyPr wrap="square" rtlCol="0">
            <a:spAutoFit/>
          </a:bodyPr>
          <a:lstStyle/>
          <a:p>
            <a:r>
              <a:rPr lang="zh-CN" altLang="en-US" b="1"/>
              <a:t>以 “包峰是中恒集团的法人代表” 为例</a:t>
            </a:r>
            <a:endParaRPr lang="en-US" altLang="zh-CN" b="1"/>
          </a:p>
        </p:txBody>
      </p:sp>
      <p:sp>
        <p:nvSpPr>
          <p:cNvPr id="14" name="文本框 13">
            <a:extLst>
              <a:ext uri="{FF2B5EF4-FFF2-40B4-BE49-F238E27FC236}">
                <a16:creationId xmlns:a16="http://schemas.microsoft.com/office/drawing/2014/main" id="{5D09FF74-1781-41B3-88F9-12700602171D}"/>
              </a:ext>
            </a:extLst>
          </p:cNvPr>
          <p:cNvSpPr txBox="1"/>
          <p:nvPr/>
        </p:nvSpPr>
        <p:spPr>
          <a:xfrm>
            <a:off x="854374" y="2397961"/>
            <a:ext cx="3847528" cy="369332"/>
          </a:xfrm>
          <a:prstGeom prst="rect">
            <a:avLst/>
          </a:prstGeom>
          <a:noFill/>
        </p:spPr>
        <p:txBody>
          <a:bodyPr wrap="none" rtlCol="0">
            <a:spAutoFit/>
          </a:bodyPr>
          <a:lstStyle/>
          <a:p>
            <a:r>
              <a:rPr lang="en-US" altLang="zh-CN" b="1"/>
              <a:t>3.</a:t>
            </a:r>
            <a:r>
              <a:rPr lang="zh-CN" altLang="en-US" b="1"/>
              <a:t>根据已有信息匹配</a:t>
            </a:r>
            <a:r>
              <a:rPr lang="en-US" altLang="zh-CN" b="1"/>
              <a:t>cypher</a:t>
            </a:r>
            <a:r>
              <a:rPr lang="zh-CN" altLang="en-US" b="1"/>
              <a:t>查询语言</a:t>
            </a:r>
          </a:p>
        </p:txBody>
      </p:sp>
      <p:sp>
        <p:nvSpPr>
          <p:cNvPr id="15" name="矩形: 圆角 14">
            <a:extLst>
              <a:ext uri="{FF2B5EF4-FFF2-40B4-BE49-F238E27FC236}">
                <a16:creationId xmlns:a16="http://schemas.microsoft.com/office/drawing/2014/main" id="{4E877BF1-E8E0-4731-9A4A-90B0228B20D8}"/>
              </a:ext>
            </a:extLst>
          </p:cNvPr>
          <p:cNvSpPr/>
          <p:nvPr/>
        </p:nvSpPr>
        <p:spPr>
          <a:xfrm>
            <a:off x="5893104" y="5295900"/>
            <a:ext cx="4053955" cy="89133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4978B1B7-0674-4CEF-99D2-2BA7D00E7595}"/>
                  </a:ext>
                </a:extLst>
              </p:cNvPr>
              <p:cNvSpPr txBox="1"/>
              <p:nvPr/>
            </p:nvSpPr>
            <p:spPr>
              <a:xfrm>
                <a:off x="992227" y="2728242"/>
                <a:ext cx="4547371" cy="923330"/>
              </a:xfrm>
              <a:prstGeom prst="rect">
                <a:avLst/>
              </a:prstGeom>
              <a:noFill/>
            </p:spPr>
            <p:txBody>
              <a:bodyPr wrap="square">
                <a:spAutoFit/>
              </a:bodyPr>
              <a:lstStyle/>
              <a:p>
                <a:r>
                  <a:rPr lang="zh-CN" altLang="en-US"/>
                  <a:t>主关键词</a:t>
                </a:r>
                <a:r>
                  <a:rPr lang="en-US" altLang="zh-CN"/>
                  <a:t>:  [‘’ORG’]</a:t>
                </a:r>
                <a14:m>
                  <m:oMath xmlns:m="http://schemas.openxmlformats.org/officeDocument/2006/math">
                    <m:r>
                      <a:rPr lang="en-US" altLang="zh-CN" b="0" i="1" smtClean="0">
                        <a:latin typeface="Cambria Math" panose="02040503050406030204" pitchFamily="18" charset="0"/>
                      </a:rPr>
                      <m:t>→</m:t>
                    </m:r>
                  </m:oMath>
                </a14:m>
                <a:r>
                  <a:rPr lang="en-US" altLang="zh-CN"/>
                  <a:t>[’</a:t>
                </a:r>
                <a:r>
                  <a:rPr lang="zh-CN" altLang="en-US"/>
                  <a:t>中恒集团</a:t>
                </a:r>
                <a:r>
                  <a:rPr lang="en-US" altLang="zh-CN"/>
                  <a:t>’]</a:t>
                </a:r>
              </a:p>
              <a:p>
                <a:r>
                  <a:rPr lang="en-US" altLang="zh-CN"/>
                  <a:t>Key</a:t>
                </a:r>
                <a:r>
                  <a:rPr lang="zh-CN" altLang="en-US"/>
                  <a:t>： ‘法人’</a:t>
                </a:r>
                <a:endParaRPr lang="en-US" altLang="zh-CN"/>
              </a:p>
              <a:p>
                <a:r>
                  <a:rPr lang="zh-CN" altLang="en-US"/>
                  <a:t>语句类型：断言</a:t>
                </a:r>
                <a:endParaRPr lang="en-US" altLang="zh-CN"/>
              </a:p>
            </p:txBody>
          </p:sp>
        </mc:Choice>
        <mc:Fallback xmlns="">
          <p:sp>
            <p:nvSpPr>
              <p:cNvPr id="57" name="文本框 56">
                <a:extLst>
                  <a:ext uri="{FF2B5EF4-FFF2-40B4-BE49-F238E27FC236}">
                    <a16:creationId xmlns:a16="http://schemas.microsoft.com/office/drawing/2014/main" id="{4978B1B7-0674-4CEF-99D2-2BA7D00E7595}"/>
                  </a:ext>
                </a:extLst>
              </p:cNvPr>
              <p:cNvSpPr txBox="1">
                <a:spLocks noRot="1" noChangeAspect="1" noMove="1" noResize="1" noEditPoints="1" noAdjustHandles="1" noChangeArrowheads="1" noChangeShapeType="1" noTextEdit="1"/>
              </p:cNvSpPr>
              <p:nvPr/>
            </p:nvSpPr>
            <p:spPr>
              <a:xfrm>
                <a:off x="992227" y="2728242"/>
                <a:ext cx="4547371" cy="923330"/>
              </a:xfrm>
              <a:prstGeom prst="rect">
                <a:avLst/>
              </a:prstGeom>
              <a:blipFill>
                <a:blip r:embed="rId4"/>
                <a:stretch>
                  <a:fillRect l="-1206" t="-3974" b="-993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7B4E2DF4-6EAB-4883-8BCC-D3BBD94704A3}"/>
              </a:ext>
            </a:extLst>
          </p:cNvPr>
          <p:cNvSpPr txBox="1"/>
          <p:nvPr/>
        </p:nvSpPr>
        <p:spPr>
          <a:xfrm>
            <a:off x="1714500" y="4207279"/>
            <a:ext cx="304800" cy="369332"/>
          </a:xfrm>
          <a:prstGeom prst="rect">
            <a:avLst/>
          </a:prstGeom>
          <a:noFill/>
        </p:spPr>
        <p:txBody>
          <a:bodyPr wrap="square" rtlCol="0">
            <a:spAutoFit/>
          </a:bodyPr>
          <a:lstStyle/>
          <a:p>
            <a:endParaRPr lang="zh-CN" altLang="en-US"/>
          </a:p>
        </p:txBody>
      </p:sp>
      <p:cxnSp>
        <p:nvCxnSpPr>
          <p:cNvPr id="5" name="直接箭头连接符 4">
            <a:extLst>
              <a:ext uri="{FF2B5EF4-FFF2-40B4-BE49-F238E27FC236}">
                <a16:creationId xmlns:a16="http://schemas.microsoft.com/office/drawing/2014/main" id="{37AE410E-461C-4733-8CDE-0097D8CB2255}"/>
              </a:ext>
            </a:extLst>
          </p:cNvPr>
          <p:cNvCxnSpPr/>
          <p:nvPr/>
        </p:nvCxnSpPr>
        <p:spPr>
          <a:xfrm>
            <a:off x="2019300" y="3651572"/>
            <a:ext cx="0" cy="55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5035A972-1579-4B2E-8EF7-425698157AE2}"/>
              </a:ext>
            </a:extLst>
          </p:cNvPr>
          <p:cNvSpPr txBox="1"/>
          <p:nvPr/>
        </p:nvSpPr>
        <p:spPr>
          <a:xfrm>
            <a:off x="916479" y="4207279"/>
            <a:ext cx="3199915" cy="369332"/>
          </a:xfrm>
          <a:prstGeom prst="rect">
            <a:avLst/>
          </a:prstGeom>
          <a:noFill/>
        </p:spPr>
        <p:txBody>
          <a:bodyPr wrap="none" rtlCol="0">
            <a:spAutoFit/>
          </a:bodyPr>
          <a:lstStyle/>
          <a:p>
            <a:r>
              <a:rPr lang="en-US" altLang="zh-CN"/>
              <a:t>Cypher</a:t>
            </a:r>
            <a:r>
              <a:rPr lang="zh-CN" altLang="en-US"/>
              <a:t>查询：中恒集团的法人</a:t>
            </a:r>
          </a:p>
        </p:txBody>
      </p:sp>
      <p:pic>
        <p:nvPicPr>
          <p:cNvPr id="60" name="图片 59">
            <a:extLst>
              <a:ext uri="{FF2B5EF4-FFF2-40B4-BE49-F238E27FC236}">
                <a16:creationId xmlns:a16="http://schemas.microsoft.com/office/drawing/2014/main" id="{DA7B074B-0692-49BC-BBC0-4AD78998FB7B}"/>
              </a:ext>
            </a:extLst>
          </p:cNvPr>
          <p:cNvPicPr>
            <a:picLocks noChangeAspect="1"/>
          </p:cNvPicPr>
          <p:nvPr/>
        </p:nvPicPr>
        <p:blipFill>
          <a:blip r:embed="rId5"/>
          <a:stretch>
            <a:fillRect/>
          </a:stretch>
        </p:blipFill>
        <p:spPr>
          <a:xfrm>
            <a:off x="499881" y="4576611"/>
            <a:ext cx="5147040" cy="1922911"/>
          </a:xfrm>
          <a:prstGeom prst="rect">
            <a:avLst/>
          </a:prstGeom>
        </p:spPr>
      </p:pic>
    </p:spTree>
    <p:extLst>
      <p:ext uri="{BB962C8B-B14F-4D97-AF65-F5344CB8AC3E}">
        <p14:creationId xmlns:p14="http://schemas.microsoft.com/office/powerpoint/2010/main" val="372776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963" y="333375"/>
            <a:ext cx="11522075" cy="6199547"/>
          </a:xfrm>
          <a:prstGeom prst="rect">
            <a:avLst/>
          </a:prstGeom>
          <a:noFill/>
          <a:ln w="38100">
            <a:solidFill>
              <a:srgbClr val="33335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平行四边形 8"/>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p:nvGrpSpPr>
        <p:grpSpPr>
          <a:xfrm flipH="1" flipV="1">
            <a:off x="-93229" y="5734017"/>
            <a:ext cx="2110749" cy="1015024"/>
            <a:chOff x="1178522" y="5593172"/>
            <a:chExt cx="2110749" cy="1015024"/>
          </a:xfrm>
        </p:grpSpPr>
        <p:sp>
          <p:nvSpPr>
            <p:cNvPr id="10" name="平行四边形 9"/>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平行四边形 10"/>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7" name="平行四边形 16"/>
          <p:cNvSpPr/>
          <p:nvPr/>
        </p:nvSpPr>
        <p:spPr>
          <a:xfrm rot="20756560">
            <a:off x="10175377" y="3174139"/>
            <a:ext cx="2110749" cy="436696"/>
          </a:xfrm>
          <a:prstGeom prst="parallelogram">
            <a:avLst/>
          </a:prstGeom>
          <a:solidFill>
            <a:srgbClr val="E6EC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平行四边形 17"/>
          <p:cNvSpPr/>
          <p:nvPr/>
        </p:nvSpPr>
        <p:spPr>
          <a:xfrm rot="20756560">
            <a:off x="11139174" y="3493037"/>
            <a:ext cx="1132302"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平行四边形 18"/>
          <p:cNvSpPr/>
          <p:nvPr/>
        </p:nvSpPr>
        <p:spPr>
          <a:xfrm rot="20756560">
            <a:off x="-63870" y="2987931"/>
            <a:ext cx="570195" cy="377474"/>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3" name="直接连接符 12"/>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1248283" y="3912934"/>
            <a:ext cx="948405" cy="245592"/>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690" y="2722030"/>
            <a:ext cx="811052" cy="210024"/>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4400194" y="1847700"/>
            <a:ext cx="3391612" cy="1015663"/>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w="0"/>
                <a:solidFill>
                  <a:prstClr val="black">
                    <a:lumMod val="75000"/>
                    <a:lumOff val="25000"/>
                  </a:prstClr>
                </a:solidFill>
                <a:effectLst>
                  <a:outerShdw blurRad="38100" dist="19050" dir="2700000" algn="tl" rotWithShape="0">
                    <a:prstClr val="black">
                      <a:alpha val="40000"/>
                    </a:prstClr>
                  </a:outerShdw>
                </a:effectLst>
                <a:uLnTx/>
                <a:uFillTx/>
                <a:latin typeface="等线" panose="02010600030101010101" charset="-122"/>
                <a:ea typeface="等线" panose="02010600030101010101" charset="-122"/>
                <a:cs typeface="+mn-cs"/>
              </a:rPr>
              <a:t>PART 03</a:t>
            </a:r>
          </a:p>
        </p:txBody>
      </p:sp>
      <p:cxnSp>
        <p:nvCxnSpPr>
          <p:cNvPr id="32" name="直接连接符 31"/>
          <p:cNvCxnSpPr/>
          <p:nvPr/>
        </p:nvCxnSpPr>
        <p:spPr>
          <a:xfrm>
            <a:off x="3198744" y="2863363"/>
            <a:ext cx="579451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198744" y="3986484"/>
            <a:ext cx="579451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矩形 3"/>
          <p:cNvSpPr>
            <a:spLocks noChangeArrowheads="1"/>
          </p:cNvSpPr>
          <p:nvPr/>
        </p:nvSpPr>
        <p:spPr bwMode="auto">
          <a:xfrm>
            <a:off x="4237355" y="3080443"/>
            <a:ext cx="3717290" cy="630942"/>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fontAlgn="base">
              <a:lnSpc>
                <a:spcPts val="4200"/>
              </a:lnSpc>
              <a:spcBef>
                <a:spcPct val="0"/>
              </a:spcBef>
              <a:spcAft>
                <a:spcPct val="0"/>
              </a:spcAft>
              <a:buClr>
                <a:srgbClr val="FFC000"/>
              </a:buClr>
              <a:defRPr/>
            </a:pPr>
            <a:r>
              <a:rPr kumimoji="1" lang="zh-CN" altLang="en-US" sz="3600" b="1" spc="200" dirty="0">
                <a:solidFill>
                  <a:srgbClr val="FFC000"/>
                </a:solidFill>
                <a:latin typeface="微软雅黑" panose="020B0503020204020204" pitchFamily="34" charset="-122"/>
                <a:ea typeface="微软雅黑" panose="020B0503020204020204" pitchFamily="34" charset="-122"/>
              </a:rPr>
              <a:t>现场演示</a:t>
            </a:r>
            <a:endParaRPr kumimoji="1" lang="zh-CN" altLang="en-US" sz="3600" b="1" spc="2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B87C40-6FFE-4C2C-9D83-45E2E79986CE}"/>
              </a:ext>
            </a:extLst>
          </p:cNvPr>
          <p:cNvSpPr/>
          <p:nvPr/>
        </p:nvSpPr>
        <p:spPr>
          <a:xfrm>
            <a:off x="5132757" y="627703"/>
            <a:ext cx="4544874" cy="364398"/>
          </a:xfrm>
          <a:prstGeom prst="round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Input &amp; participate</a:t>
            </a:r>
            <a:endParaRPr lang="zh-CN" altLang="en-US"/>
          </a:p>
        </p:txBody>
      </p:sp>
      <mc:AlternateContent xmlns:mc="http://schemas.openxmlformats.org/markup-compatibility/2006" xmlns:a14="http://schemas.microsoft.com/office/drawing/2010/main">
        <mc:Choice Requires="a14">
          <p:sp>
            <p:nvSpPr>
              <p:cNvPr id="3" name="矩形: 圆角 2">
                <a:extLst>
                  <a:ext uri="{FF2B5EF4-FFF2-40B4-BE49-F238E27FC236}">
                    <a16:creationId xmlns:a16="http://schemas.microsoft.com/office/drawing/2014/main" id="{BA771628-ACEB-4F88-A5B7-146C45964746}"/>
                  </a:ext>
                </a:extLst>
              </p:cNvPr>
              <p:cNvSpPr/>
              <p:nvPr/>
            </p:nvSpPr>
            <p:spPr>
              <a:xfrm>
                <a:off x="5498169" y="1214274"/>
                <a:ext cx="670560" cy="364397"/>
              </a:xfrm>
              <a:prstGeom prst="roundRect">
                <a:avLst/>
              </a:prstGeom>
              <a:solidFill>
                <a:srgbClr val="FFE1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h</m:t>
                          </m:r>
                        </m:e>
                        <m:sub>
                          <m: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oMath>
                  </m:oMathPara>
                </a14:m>
                <a:endParaRPr lang="zh-CN" altLang="en-US">
                  <a:ln w="0"/>
                  <a:solidFill>
                    <a:schemeClr val="tx1"/>
                  </a:solidFill>
                  <a:effectLst>
                    <a:outerShdw blurRad="38100" dist="19050" dir="2700000" algn="tl" rotWithShape="0">
                      <a:schemeClr val="dk1">
                        <a:alpha val="40000"/>
                      </a:schemeClr>
                    </a:outerShdw>
                  </a:effectLst>
                </a:endParaRPr>
              </a:p>
            </p:txBody>
          </p:sp>
        </mc:Choice>
        <mc:Fallback xmlns="">
          <p:sp>
            <p:nvSpPr>
              <p:cNvPr id="3" name="矩形: 圆角 2">
                <a:extLst>
                  <a:ext uri="{FF2B5EF4-FFF2-40B4-BE49-F238E27FC236}">
                    <a16:creationId xmlns:a16="http://schemas.microsoft.com/office/drawing/2014/main" id="{BA771628-ACEB-4F88-A5B7-146C45964746}"/>
                  </a:ext>
                </a:extLst>
              </p:cNvPr>
              <p:cNvSpPr>
                <a:spLocks noRot="1" noChangeAspect="1" noMove="1" noResize="1" noEditPoints="1" noAdjustHandles="1" noChangeArrowheads="1" noChangeShapeType="1" noTextEdit="1"/>
              </p:cNvSpPr>
              <p:nvPr/>
            </p:nvSpPr>
            <p:spPr>
              <a:xfrm>
                <a:off x="5498169" y="1214274"/>
                <a:ext cx="670560" cy="364397"/>
              </a:xfrm>
              <a:prstGeom prst="roundRect">
                <a:avLst/>
              </a:prstGeom>
              <a:blipFill>
                <a:blip r:embed="rId2"/>
                <a:stretch>
                  <a:fillRect b="-48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圆角 3">
                <a:extLst>
                  <a:ext uri="{FF2B5EF4-FFF2-40B4-BE49-F238E27FC236}">
                    <a16:creationId xmlns:a16="http://schemas.microsoft.com/office/drawing/2014/main" id="{A9814E37-2144-48B1-BC1D-258C58E336E2}"/>
                  </a:ext>
                </a:extLst>
              </p:cNvPr>
              <p:cNvSpPr/>
              <p:nvPr/>
            </p:nvSpPr>
            <p:spPr>
              <a:xfrm>
                <a:off x="6584753" y="1202216"/>
                <a:ext cx="670560" cy="376455"/>
              </a:xfrm>
              <a:prstGeom prst="roundRect">
                <a:avLst/>
              </a:prstGeom>
              <a:solidFill>
                <a:srgbClr val="FFE1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h</m:t>
                          </m:r>
                        </m:e>
                        <m:sub>
                          <m: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oMath>
                  </m:oMathPara>
                </a14:m>
                <a:endParaRPr lang="zh-CN" altLang="en-US">
                  <a:ln w="0"/>
                  <a:solidFill>
                    <a:schemeClr val="tx1"/>
                  </a:solidFill>
                  <a:effectLst>
                    <a:outerShdw blurRad="38100" dist="19050" dir="2700000" algn="tl" rotWithShape="0">
                      <a:schemeClr val="dk1">
                        <a:alpha val="40000"/>
                      </a:schemeClr>
                    </a:outerShdw>
                  </a:effectLst>
                </a:endParaRPr>
              </a:p>
            </p:txBody>
          </p:sp>
        </mc:Choice>
        <mc:Fallback xmlns="">
          <p:sp>
            <p:nvSpPr>
              <p:cNvPr id="4" name="矩形: 圆角 3">
                <a:extLst>
                  <a:ext uri="{FF2B5EF4-FFF2-40B4-BE49-F238E27FC236}">
                    <a16:creationId xmlns:a16="http://schemas.microsoft.com/office/drawing/2014/main" id="{A9814E37-2144-48B1-BC1D-258C58E336E2}"/>
                  </a:ext>
                </a:extLst>
              </p:cNvPr>
              <p:cNvSpPr>
                <a:spLocks noRot="1" noChangeAspect="1" noMove="1" noResize="1" noEditPoints="1" noAdjustHandles="1" noChangeArrowheads="1" noChangeShapeType="1" noTextEdit="1"/>
              </p:cNvSpPr>
              <p:nvPr/>
            </p:nvSpPr>
            <p:spPr>
              <a:xfrm>
                <a:off x="6584753" y="1202216"/>
                <a:ext cx="670560" cy="376455"/>
              </a:xfrm>
              <a:prstGeom prst="roundRect">
                <a:avLst/>
              </a:prstGeom>
              <a:blipFill>
                <a:blip r:embed="rId3"/>
                <a:stretch>
                  <a:fillRect b="-3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圆角 4">
                <a:extLst>
                  <a:ext uri="{FF2B5EF4-FFF2-40B4-BE49-F238E27FC236}">
                    <a16:creationId xmlns:a16="http://schemas.microsoft.com/office/drawing/2014/main" id="{68B3B508-BBA2-4FC4-BCA5-4E31E5FC2602}"/>
                  </a:ext>
                </a:extLst>
              </p:cNvPr>
              <p:cNvSpPr/>
              <p:nvPr/>
            </p:nvSpPr>
            <p:spPr>
              <a:xfrm>
                <a:off x="7748656" y="1199034"/>
                <a:ext cx="670560" cy="376455"/>
              </a:xfrm>
              <a:prstGeom prst="roundRect">
                <a:avLst/>
              </a:prstGeom>
              <a:solidFill>
                <a:srgbClr val="FFE1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h</m:t>
                          </m:r>
                        </m:e>
                        <m:sub>
                          <m: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𝑛</m:t>
                          </m:r>
                          <m: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oMath>
                  </m:oMathPara>
                </a14:m>
                <a:endParaRPr lang="zh-CN" altLang="en-US">
                  <a:ln w="0"/>
                  <a:solidFill>
                    <a:schemeClr val="tx1"/>
                  </a:solidFill>
                  <a:effectLst>
                    <a:outerShdw blurRad="38100" dist="19050" dir="2700000" algn="tl" rotWithShape="0">
                      <a:schemeClr val="dk1">
                        <a:alpha val="40000"/>
                      </a:schemeClr>
                    </a:outerShdw>
                  </a:effectLst>
                </a:endParaRPr>
              </a:p>
            </p:txBody>
          </p:sp>
        </mc:Choice>
        <mc:Fallback xmlns="">
          <p:sp>
            <p:nvSpPr>
              <p:cNvPr id="5" name="矩形: 圆角 4">
                <a:extLst>
                  <a:ext uri="{FF2B5EF4-FFF2-40B4-BE49-F238E27FC236}">
                    <a16:creationId xmlns:a16="http://schemas.microsoft.com/office/drawing/2014/main" id="{68B3B508-BBA2-4FC4-BCA5-4E31E5FC2602}"/>
                  </a:ext>
                </a:extLst>
              </p:cNvPr>
              <p:cNvSpPr>
                <a:spLocks noRot="1" noChangeAspect="1" noMove="1" noResize="1" noEditPoints="1" noAdjustHandles="1" noChangeArrowheads="1" noChangeShapeType="1" noTextEdit="1"/>
              </p:cNvSpPr>
              <p:nvPr/>
            </p:nvSpPr>
            <p:spPr>
              <a:xfrm>
                <a:off x="7748656" y="1199034"/>
                <a:ext cx="670560" cy="376455"/>
              </a:xfrm>
              <a:prstGeom prst="roundRect">
                <a:avLst/>
              </a:prstGeom>
              <a:blipFill>
                <a:blip r:embed="rId4"/>
                <a:stretch>
                  <a:fillRect l="-2679"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圆角 5">
                <a:extLst>
                  <a:ext uri="{FF2B5EF4-FFF2-40B4-BE49-F238E27FC236}">
                    <a16:creationId xmlns:a16="http://schemas.microsoft.com/office/drawing/2014/main" id="{4309BFEC-5DE8-48CF-BDD3-DA22E909C89F}"/>
                  </a:ext>
                </a:extLst>
              </p:cNvPr>
              <p:cNvSpPr/>
              <p:nvPr/>
            </p:nvSpPr>
            <p:spPr>
              <a:xfrm>
                <a:off x="8731706" y="1199034"/>
                <a:ext cx="670560" cy="376455"/>
              </a:xfrm>
              <a:prstGeom prst="roundRect">
                <a:avLst/>
              </a:prstGeom>
              <a:solidFill>
                <a:srgbClr val="FFE1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h</m:t>
                          </m:r>
                        </m:e>
                        <m:sub>
                          <m: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𝑛</m:t>
                          </m:r>
                        </m:sub>
                      </m:sSub>
                    </m:oMath>
                  </m:oMathPara>
                </a14:m>
                <a:endParaRPr lang="zh-CN" altLang="en-US">
                  <a:ln w="0"/>
                  <a:solidFill>
                    <a:schemeClr val="tx1"/>
                  </a:solidFill>
                  <a:effectLst>
                    <a:outerShdw blurRad="38100" dist="19050" dir="2700000" algn="tl" rotWithShape="0">
                      <a:schemeClr val="dk1">
                        <a:alpha val="40000"/>
                      </a:schemeClr>
                    </a:outerShdw>
                  </a:effectLst>
                </a:endParaRPr>
              </a:p>
            </p:txBody>
          </p:sp>
        </mc:Choice>
        <mc:Fallback xmlns="">
          <p:sp>
            <p:nvSpPr>
              <p:cNvPr id="6" name="矩形: 圆角 5">
                <a:extLst>
                  <a:ext uri="{FF2B5EF4-FFF2-40B4-BE49-F238E27FC236}">
                    <a16:creationId xmlns:a16="http://schemas.microsoft.com/office/drawing/2014/main" id="{4309BFEC-5DE8-48CF-BDD3-DA22E909C89F}"/>
                  </a:ext>
                </a:extLst>
              </p:cNvPr>
              <p:cNvSpPr>
                <a:spLocks noRot="1" noChangeAspect="1" noMove="1" noResize="1" noEditPoints="1" noAdjustHandles="1" noChangeArrowheads="1" noChangeShapeType="1" noTextEdit="1"/>
              </p:cNvSpPr>
              <p:nvPr/>
            </p:nvSpPr>
            <p:spPr>
              <a:xfrm>
                <a:off x="8731706" y="1199034"/>
                <a:ext cx="670560" cy="376455"/>
              </a:xfrm>
              <a:prstGeom prst="roundRect">
                <a:avLst/>
              </a:prstGeom>
              <a:blipFill>
                <a:blip r:embed="rId5"/>
                <a:stretch>
                  <a:fillRect/>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3E1C9FBA-6191-4D67-A82E-6107ACFFEA81}"/>
              </a:ext>
            </a:extLst>
          </p:cNvPr>
          <p:cNvCxnSpPr>
            <a:stCxn id="3" idx="3"/>
            <a:endCxn id="4" idx="1"/>
          </p:cNvCxnSpPr>
          <p:nvPr/>
        </p:nvCxnSpPr>
        <p:spPr>
          <a:xfrm flipV="1">
            <a:off x="6168729" y="1390444"/>
            <a:ext cx="416024" cy="6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FFAFA2C6-0723-4087-8B17-E0F3A490B4C9}"/>
              </a:ext>
            </a:extLst>
          </p:cNvPr>
          <p:cNvCxnSpPr>
            <a:stCxn id="4" idx="3"/>
            <a:endCxn id="5" idx="1"/>
          </p:cNvCxnSpPr>
          <p:nvPr/>
        </p:nvCxnSpPr>
        <p:spPr>
          <a:xfrm flipV="1">
            <a:off x="7255313" y="1387262"/>
            <a:ext cx="493343" cy="3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B71456F-D489-4570-A3EE-1EA2A626049E}"/>
              </a:ext>
            </a:extLst>
          </p:cNvPr>
          <p:cNvCxnSpPr>
            <a:cxnSpLocks/>
            <a:stCxn id="5" idx="3"/>
            <a:endCxn id="6" idx="1"/>
          </p:cNvCxnSpPr>
          <p:nvPr/>
        </p:nvCxnSpPr>
        <p:spPr>
          <a:xfrm>
            <a:off x="8419216" y="1387262"/>
            <a:ext cx="3124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矩形: 圆角 9">
                <a:extLst>
                  <a:ext uri="{FF2B5EF4-FFF2-40B4-BE49-F238E27FC236}">
                    <a16:creationId xmlns:a16="http://schemas.microsoft.com/office/drawing/2014/main" id="{85B51F44-8850-4343-9964-8AF89EF6895A}"/>
                  </a:ext>
                </a:extLst>
              </p:cNvPr>
              <p:cNvSpPr/>
              <p:nvPr/>
            </p:nvSpPr>
            <p:spPr>
              <a:xfrm>
                <a:off x="5498169" y="1836181"/>
                <a:ext cx="670560" cy="364397"/>
              </a:xfrm>
              <a:prstGeom prst="roundRect">
                <a:avLst/>
              </a:prstGeom>
              <a:solidFill>
                <a:srgbClr val="FFE1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h</m:t>
                          </m:r>
                        </m:e>
                        <m:sub>
                          <m: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𝑛</m:t>
                          </m:r>
                        </m:sub>
                      </m:sSub>
                    </m:oMath>
                  </m:oMathPara>
                </a14:m>
                <a:endParaRPr lang="zh-CN" altLang="en-US">
                  <a:ln w="0"/>
                  <a:solidFill>
                    <a:schemeClr val="tx1"/>
                  </a:solidFill>
                  <a:effectLst>
                    <a:outerShdw blurRad="38100" dist="19050" dir="2700000" algn="tl" rotWithShape="0">
                      <a:schemeClr val="dk1">
                        <a:alpha val="40000"/>
                      </a:schemeClr>
                    </a:outerShdw>
                  </a:effectLst>
                </a:endParaRPr>
              </a:p>
            </p:txBody>
          </p:sp>
        </mc:Choice>
        <mc:Fallback xmlns="">
          <p:sp>
            <p:nvSpPr>
              <p:cNvPr id="10" name="矩形: 圆角 9">
                <a:extLst>
                  <a:ext uri="{FF2B5EF4-FFF2-40B4-BE49-F238E27FC236}">
                    <a16:creationId xmlns:a16="http://schemas.microsoft.com/office/drawing/2014/main" id="{85B51F44-8850-4343-9964-8AF89EF6895A}"/>
                  </a:ext>
                </a:extLst>
              </p:cNvPr>
              <p:cNvSpPr>
                <a:spLocks noRot="1" noChangeAspect="1" noMove="1" noResize="1" noEditPoints="1" noAdjustHandles="1" noChangeArrowheads="1" noChangeShapeType="1" noTextEdit="1"/>
              </p:cNvSpPr>
              <p:nvPr/>
            </p:nvSpPr>
            <p:spPr>
              <a:xfrm>
                <a:off x="5498169" y="1836181"/>
                <a:ext cx="670560" cy="364397"/>
              </a:xfrm>
              <a:prstGeom prst="roundRect">
                <a:avLst/>
              </a:prstGeom>
              <a:blipFill>
                <a:blip r:embed="rId6"/>
                <a:stretch>
                  <a:fillRect b="-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圆角 10">
                <a:extLst>
                  <a:ext uri="{FF2B5EF4-FFF2-40B4-BE49-F238E27FC236}">
                    <a16:creationId xmlns:a16="http://schemas.microsoft.com/office/drawing/2014/main" id="{0F26BC0B-01CE-4CA8-9610-F0E04A04FF40}"/>
                  </a:ext>
                </a:extLst>
              </p:cNvPr>
              <p:cNvSpPr/>
              <p:nvPr/>
            </p:nvSpPr>
            <p:spPr>
              <a:xfrm>
                <a:off x="6584753" y="1824123"/>
                <a:ext cx="670560" cy="376455"/>
              </a:xfrm>
              <a:prstGeom prst="roundRect">
                <a:avLst/>
              </a:prstGeom>
              <a:solidFill>
                <a:srgbClr val="FFE1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h</m:t>
                          </m:r>
                        </m:e>
                        <m:sub>
                          <m: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𝑛</m:t>
                          </m:r>
                          <m: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oMath>
                  </m:oMathPara>
                </a14:m>
                <a:endParaRPr lang="zh-CN" altLang="en-US">
                  <a:ln w="0"/>
                  <a:solidFill>
                    <a:schemeClr val="tx1"/>
                  </a:solidFill>
                  <a:effectLst>
                    <a:outerShdw blurRad="38100" dist="19050" dir="2700000" algn="tl" rotWithShape="0">
                      <a:schemeClr val="dk1">
                        <a:alpha val="40000"/>
                      </a:schemeClr>
                    </a:outerShdw>
                  </a:effectLst>
                </a:endParaRPr>
              </a:p>
            </p:txBody>
          </p:sp>
        </mc:Choice>
        <mc:Fallback xmlns="">
          <p:sp>
            <p:nvSpPr>
              <p:cNvPr id="11" name="矩形: 圆角 10">
                <a:extLst>
                  <a:ext uri="{FF2B5EF4-FFF2-40B4-BE49-F238E27FC236}">
                    <a16:creationId xmlns:a16="http://schemas.microsoft.com/office/drawing/2014/main" id="{0F26BC0B-01CE-4CA8-9610-F0E04A04FF40}"/>
                  </a:ext>
                </a:extLst>
              </p:cNvPr>
              <p:cNvSpPr>
                <a:spLocks noRot="1" noChangeAspect="1" noMove="1" noResize="1" noEditPoints="1" noAdjustHandles="1" noChangeArrowheads="1" noChangeShapeType="1" noTextEdit="1"/>
              </p:cNvSpPr>
              <p:nvPr/>
            </p:nvSpPr>
            <p:spPr>
              <a:xfrm>
                <a:off x="6584753" y="1824123"/>
                <a:ext cx="670560" cy="376455"/>
              </a:xfrm>
              <a:prstGeom prst="roundRect">
                <a:avLst/>
              </a:prstGeom>
              <a:blipFill>
                <a:blip r:embed="rId7"/>
                <a:stretch>
                  <a:fillRect l="-2679" b="-3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圆角 11">
                <a:extLst>
                  <a:ext uri="{FF2B5EF4-FFF2-40B4-BE49-F238E27FC236}">
                    <a16:creationId xmlns:a16="http://schemas.microsoft.com/office/drawing/2014/main" id="{252F7584-E9B4-48AC-9610-39BB1A4EE403}"/>
                  </a:ext>
                </a:extLst>
              </p:cNvPr>
              <p:cNvSpPr/>
              <p:nvPr/>
            </p:nvSpPr>
            <p:spPr>
              <a:xfrm>
                <a:off x="7748656" y="1820941"/>
                <a:ext cx="670560" cy="376455"/>
              </a:xfrm>
              <a:prstGeom prst="roundRect">
                <a:avLst/>
              </a:prstGeom>
              <a:solidFill>
                <a:srgbClr val="FFE1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h</m:t>
                          </m:r>
                        </m:e>
                        <m:sub>
                          <m: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oMath>
                  </m:oMathPara>
                </a14:m>
                <a:endParaRPr lang="zh-CN" altLang="en-US">
                  <a:ln w="0"/>
                  <a:solidFill>
                    <a:schemeClr val="tx1"/>
                  </a:solidFill>
                  <a:effectLst>
                    <a:outerShdw blurRad="38100" dist="19050" dir="2700000" algn="tl" rotWithShape="0">
                      <a:schemeClr val="dk1">
                        <a:alpha val="40000"/>
                      </a:schemeClr>
                    </a:outerShdw>
                  </a:effectLst>
                </a:endParaRPr>
              </a:p>
            </p:txBody>
          </p:sp>
        </mc:Choice>
        <mc:Fallback xmlns="">
          <p:sp>
            <p:nvSpPr>
              <p:cNvPr id="12" name="矩形: 圆角 11">
                <a:extLst>
                  <a:ext uri="{FF2B5EF4-FFF2-40B4-BE49-F238E27FC236}">
                    <a16:creationId xmlns:a16="http://schemas.microsoft.com/office/drawing/2014/main" id="{252F7584-E9B4-48AC-9610-39BB1A4EE403}"/>
                  </a:ext>
                </a:extLst>
              </p:cNvPr>
              <p:cNvSpPr>
                <a:spLocks noRot="1" noChangeAspect="1" noMove="1" noResize="1" noEditPoints="1" noAdjustHandles="1" noChangeArrowheads="1" noChangeShapeType="1" noTextEdit="1"/>
              </p:cNvSpPr>
              <p:nvPr/>
            </p:nvSpPr>
            <p:spPr>
              <a:xfrm>
                <a:off x="7748656" y="1820941"/>
                <a:ext cx="670560" cy="376455"/>
              </a:xfrm>
              <a:prstGeom prst="roundRect">
                <a:avLst/>
              </a:prstGeom>
              <a:blipFill>
                <a:blip r:embed="rId8"/>
                <a:stretch>
                  <a:fillRect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圆角 12">
                <a:extLst>
                  <a:ext uri="{FF2B5EF4-FFF2-40B4-BE49-F238E27FC236}">
                    <a16:creationId xmlns:a16="http://schemas.microsoft.com/office/drawing/2014/main" id="{C55D9CB4-0F9F-4515-A5E7-2544B3644020}"/>
                  </a:ext>
                </a:extLst>
              </p:cNvPr>
              <p:cNvSpPr/>
              <p:nvPr/>
            </p:nvSpPr>
            <p:spPr>
              <a:xfrm>
                <a:off x="8731706" y="1820941"/>
                <a:ext cx="670560" cy="376455"/>
              </a:xfrm>
              <a:prstGeom prst="roundRect">
                <a:avLst/>
              </a:prstGeom>
              <a:solidFill>
                <a:srgbClr val="FFE1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h</m:t>
                          </m:r>
                        </m:e>
                        <m:sub>
                          <m:r>
                            <a:rPr lang="en-US" altLang="zh-C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oMath>
                  </m:oMathPara>
                </a14:m>
                <a:endParaRPr lang="zh-CN" altLang="en-US">
                  <a:ln w="0"/>
                  <a:solidFill>
                    <a:schemeClr val="tx1"/>
                  </a:solidFill>
                  <a:effectLst>
                    <a:outerShdw blurRad="38100" dist="19050" dir="2700000" algn="tl" rotWithShape="0">
                      <a:schemeClr val="dk1">
                        <a:alpha val="40000"/>
                      </a:schemeClr>
                    </a:outerShdw>
                  </a:effectLst>
                </a:endParaRPr>
              </a:p>
            </p:txBody>
          </p:sp>
        </mc:Choice>
        <mc:Fallback xmlns="">
          <p:sp>
            <p:nvSpPr>
              <p:cNvPr id="13" name="矩形: 圆角 12">
                <a:extLst>
                  <a:ext uri="{FF2B5EF4-FFF2-40B4-BE49-F238E27FC236}">
                    <a16:creationId xmlns:a16="http://schemas.microsoft.com/office/drawing/2014/main" id="{C55D9CB4-0F9F-4515-A5E7-2544B3644020}"/>
                  </a:ext>
                </a:extLst>
              </p:cNvPr>
              <p:cNvSpPr>
                <a:spLocks noRot="1" noChangeAspect="1" noMove="1" noResize="1" noEditPoints="1" noAdjustHandles="1" noChangeArrowheads="1" noChangeShapeType="1" noTextEdit="1"/>
              </p:cNvSpPr>
              <p:nvPr/>
            </p:nvSpPr>
            <p:spPr>
              <a:xfrm>
                <a:off x="8731706" y="1820941"/>
                <a:ext cx="670560" cy="376455"/>
              </a:xfrm>
              <a:prstGeom prst="roundRect">
                <a:avLst/>
              </a:prstGeom>
              <a:blipFill>
                <a:blip r:embed="rId9"/>
                <a:stretch>
                  <a:fillRect b="-3175"/>
                </a:stretch>
              </a:blipFill>
            </p:spPr>
            <p:txBody>
              <a:bodyPr/>
              <a:lstStyle/>
              <a:p>
                <a:r>
                  <a:rPr lang="zh-CN" altLang="en-US">
                    <a:noFill/>
                  </a:rPr>
                  <a:t> </a:t>
                </a:r>
              </a:p>
            </p:txBody>
          </p:sp>
        </mc:Fallback>
      </mc:AlternateContent>
      <p:cxnSp>
        <p:nvCxnSpPr>
          <p:cNvPr id="14" name="直接箭头连接符 13">
            <a:extLst>
              <a:ext uri="{FF2B5EF4-FFF2-40B4-BE49-F238E27FC236}">
                <a16:creationId xmlns:a16="http://schemas.microsoft.com/office/drawing/2014/main" id="{F84F5442-A678-4139-9606-5B37BAED552C}"/>
              </a:ext>
            </a:extLst>
          </p:cNvPr>
          <p:cNvCxnSpPr>
            <a:cxnSpLocks/>
            <a:stCxn id="11" idx="1"/>
            <a:endCxn id="10" idx="3"/>
          </p:cNvCxnSpPr>
          <p:nvPr/>
        </p:nvCxnSpPr>
        <p:spPr>
          <a:xfrm flipH="1">
            <a:off x="6168729" y="2012351"/>
            <a:ext cx="416024" cy="6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6EBD4B0-F2E4-4AFC-B35F-6E485FBCEFA0}"/>
              </a:ext>
            </a:extLst>
          </p:cNvPr>
          <p:cNvCxnSpPr>
            <a:cxnSpLocks/>
            <a:stCxn id="12" idx="1"/>
            <a:endCxn id="11" idx="3"/>
          </p:cNvCxnSpPr>
          <p:nvPr/>
        </p:nvCxnSpPr>
        <p:spPr>
          <a:xfrm flipH="1">
            <a:off x="7255313" y="2009169"/>
            <a:ext cx="493343" cy="3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720CCF3-39F4-40DA-AC2F-362CC99B2309}"/>
              </a:ext>
            </a:extLst>
          </p:cNvPr>
          <p:cNvCxnSpPr>
            <a:cxnSpLocks/>
            <a:stCxn id="13" idx="1"/>
            <a:endCxn id="12" idx="3"/>
          </p:cNvCxnSpPr>
          <p:nvPr/>
        </p:nvCxnSpPr>
        <p:spPr>
          <a:xfrm flipH="1">
            <a:off x="8419216" y="2009169"/>
            <a:ext cx="3124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CF020BDA-2B0A-4A3B-A3A0-4BEF1317DCA7}"/>
              </a:ext>
            </a:extLst>
          </p:cNvPr>
          <p:cNvCxnSpPr>
            <a:cxnSpLocks/>
            <a:endCxn id="3" idx="0"/>
          </p:cNvCxnSpPr>
          <p:nvPr/>
        </p:nvCxnSpPr>
        <p:spPr>
          <a:xfrm>
            <a:off x="5824220" y="992101"/>
            <a:ext cx="9229" cy="222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18D0C058-26C0-4AC1-BEAD-C629A89A4D6C}"/>
              </a:ext>
            </a:extLst>
          </p:cNvPr>
          <p:cNvCxnSpPr>
            <a:cxnSpLocks/>
          </p:cNvCxnSpPr>
          <p:nvPr/>
        </p:nvCxnSpPr>
        <p:spPr>
          <a:xfrm>
            <a:off x="6920033" y="976861"/>
            <a:ext cx="9229" cy="222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8317B693-5CF6-4F50-BA1D-311A2D7C2AEA}"/>
              </a:ext>
            </a:extLst>
          </p:cNvPr>
          <p:cNvCxnSpPr>
            <a:cxnSpLocks/>
          </p:cNvCxnSpPr>
          <p:nvPr/>
        </p:nvCxnSpPr>
        <p:spPr>
          <a:xfrm>
            <a:off x="8083936" y="965222"/>
            <a:ext cx="9229" cy="222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A1293B74-F9AF-48D7-B902-ECC999C8FF8B}"/>
              </a:ext>
            </a:extLst>
          </p:cNvPr>
          <p:cNvCxnSpPr>
            <a:cxnSpLocks/>
          </p:cNvCxnSpPr>
          <p:nvPr/>
        </p:nvCxnSpPr>
        <p:spPr>
          <a:xfrm>
            <a:off x="9057757" y="965222"/>
            <a:ext cx="9229" cy="222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B0B058C-3B2B-4271-A925-E15336E1C158}"/>
              </a:ext>
            </a:extLst>
          </p:cNvPr>
          <p:cNvCxnSpPr>
            <a:cxnSpLocks/>
          </p:cNvCxnSpPr>
          <p:nvPr/>
        </p:nvCxnSpPr>
        <p:spPr>
          <a:xfrm>
            <a:off x="9048528" y="1614008"/>
            <a:ext cx="9229" cy="222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1F8C6CC6-7623-49F4-8686-71284FDC917B}"/>
              </a:ext>
            </a:extLst>
          </p:cNvPr>
          <p:cNvCxnSpPr>
            <a:cxnSpLocks/>
          </p:cNvCxnSpPr>
          <p:nvPr/>
        </p:nvCxnSpPr>
        <p:spPr>
          <a:xfrm>
            <a:off x="8074707" y="1598768"/>
            <a:ext cx="9229" cy="222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204ED51A-C51A-4D6F-8F1C-8AB5C2D87501}"/>
              </a:ext>
            </a:extLst>
          </p:cNvPr>
          <p:cNvCxnSpPr>
            <a:cxnSpLocks/>
          </p:cNvCxnSpPr>
          <p:nvPr/>
        </p:nvCxnSpPr>
        <p:spPr>
          <a:xfrm>
            <a:off x="6915418" y="1614007"/>
            <a:ext cx="9229" cy="222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4B9BB848-C0D4-4519-9160-783B28ACAEC7}"/>
              </a:ext>
            </a:extLst>
          </p:cNvPr>
          <p:cNvCxnSpPr>
            <a:cxnSpLocks/>
          </p:cNvCxnSpPr>
          <p:nvPr/>
        </p:nvCxnSpPr>
        <p:spPr>
          <a:xfrm>
            <a:off x="5833449" y="1614007"/>
            <a:ext cx="9229" cy="222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矩形: 圆角 24">
            <a:extLst>
              <a:ext uri="{FF2B5EF4-FFF2-40B4-BE49-F238E27FC236}">
                <a16:creationId xmlns:a16="http://schemas.microsoft.com/office/drawing/2014/main" id="{8CA847AB-6AEA-4781-9CC1-B8A6317243B7}"/>
              </a:ext>
            </a:extLst>
          </p:cNvPr>
          <p:cNvSpPr/>
          <p:nvPr/>
        </p:nvSpPr>
        <p:spPr>
          <a:xfrm>
            <a:off x="5092700" y="2484905"/>
            <a:ext cx="4544874" cy="364398"/>
          </a:xfrm>
          <a:prstGeom prst="roundRect">
            <a:avLst/>
          </a:prstGeom>
          <a:solidFill>
            <a:srgbClr val="C2E7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NER</a:t>
            </a:r>
            <a:endParaRPr lang="zh-CN" altLang="en-US">
              <a:ln w="0"/>
              <a:solidFill>
                <a:schemeClr val="tx1"/>
              </a:solidFill>
              <a:effectLst>
                <a:outerShdw blurRad="38100" dist="19050" dir="2700000" algn="tl" rotWithShape="0">
                  <a:schemeClr val="dk1">
                    <a:alpha val="40000"/>
                  </a:schemeClr>
                </a:outerShdw>
              </a:effectLst>
            </a:endParaRPr>
          </a:p>
        </p:txBody>
      </p:sp>
      <p:cxnSp>
        <p:nvCxnSpPr>
          <p:cNvPr id="26" name="直接箭头连接符 25">
            <a:extLst>
              <a:ext uri="{FF2B5EF4-FFF2-40B4-BE49-F238E27FC236}">
                <a16:creationId xmlns:a16="http://schemas.microsoft.com/office/drawing/2014/main" id="{E63BDCCC-B5D4-4433-9390-A27EC9DA102C}"/>
              </a:ext>
            </a:extLst>
          </p:cNvPr>
          <p:cNvCxnSpPr>
            <a:cxnSpLocks/>
          </p:cNvCxnSpPr>
          <p:nvPr/>
        </p:nvCxnSpPr>
        <p:spPr>
          <a:xfrm>
            <a:off x="5802969" y="2227687"/>
            <a:ext cx="9229" cy="222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8CC0970A-E9A5-487B-9208-93D0A5DDE8FB}"/>
              </a:ext>
            </a:extLst>
          </p:cNvPr>
          <p:cNvCxnSpPr>
            <a:cxnSpLocks/>
          </p:cNvCxnSpPr>
          <p:nvPr/>
        </p:nvCxnSpPr>
        <p:spPr>
          <a:xfrm>
            <a:off x="6927865" y="2245209"/>
            <a:ext cx="9229" cy="222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634A8089-6512-4478-9D46-60D41AFAA56F}"/>
              </a:ext>
            </a:extLst>
          </p:cNvPr>
          <p:cNvCxnSpPr>
            <a:cxnSpLocks/>
          </p:cNvCxnSpPr>
          <p:nvPr/>
        </p:nvCxnSpPr>
        <p:spPr>
          <a:xfrm>
            <a:off x="8083936" y="2214919"/>
            <a:ext cx="0" cy="269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041D71BB-B873-45FA-881A-D7D806772CEB}"/>
              </a:ext>
            </a:extLst>
          </p:cNvPr>
          <p:cNvCxnSpPr>
            <a:cxnSpLocks/>
          </p:cNvCxnSpPr>
          <p:nvPr/>
        </p:nvCxnSpPr>
        <p:spPr>
          <a:xfrm>
            <a:off x="9043913" y="2245209"/>
            <a:ext cx="9229" cy="222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矩形: 圆角 29">
            <a:extLst>
              <a:ext uri="{FF2B5EF4-FFF2-40B4-BE49-F238E27FC236}">
                <a16:creationId xmlns:a16="http://schemas.microsoft.com/office/drawing/2014/main" id="{F5F70F04-E882-4D92-ABDD-F26953BF6232}"/>
              </a:ext>
            </a:extLst>
          </p:cNvPr>
          <p:cNvSpPr/>
          <p:nvPr/>
        </p:nvSpPr>
        <p:spPr>
          <a:xfrm>
            <a:off x="7716319" y="3276066"/>
            <a:ext cx="1389075" cy="308386"/>
          </a:xfrm>
          <a:prstGeom prst="round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Vice keys</a:t>
            </a:r>
            <a:endParaRPr lang="zh-CN" altLang="en-US">
              <a:ln w="0"/>
              <a:solidFill>
                <a:schemeClr val="tx1"/>
              </a:solidFill>
              <a:effectLst>
                <a:outerShdw blurRad="38100" dist="19050" dir="2700000" algn="tl" rotWithShape="0">
                  <a:schemeClr val="dk1">
                    <a:alpha val="40000"/>
                  </a:schemeClr>
                </a:outerShdw>
              </a:effectLst>
            </a:endParaRPr>
          </a:p>
        </p:txBody>
      </p:sp>
      <p:sp>
        <p:nvSpPr>
          <p:cNvPr id="31" name="等腰三角形 30">
            <a:extLst>
              <a:ext uri="{FF2B5EF4-FFF2-40B4-BE49-F238E27FC236}">
                <a16:creationId xmlns:a16="http://schemas.microsoft.com/office/drawing/2014/main" id="{1D36B5F2-43E8-4A89-9672-9DBD2C457832}"/>
              </a:ext>
            </a:extLst>
          </p:cNvPr>
          <p:cNvSpPr/>
          <p:nvPr/>
        </p:nvSpPr>
        <p:spPr>
          <a:xfrm>
            <a:off x="7102135" y="2883248"/>
            <a:ext cx="569961" cy="402672"/>
          </a:xfrm>
          <a:prstGeom prst="triangle">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7362D61C-DDDF-48B5-BC0D-2B5DC882A5FA}"/>
              </a:ext>
            </a:extLst>
          </p:cNvPr>
          <p:cNvSpPr/>
          <p:nvPr/>
        </p:nvSpPr>
        <p:spPr>
          <a:xfrm>
            <a:off x="7784251" y="3845844"/>
            <a:ext cx="209164" cy="207391"/>
          </a:xfrm>
          <a:prstGeom prst="ellipse">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8EB52770-07D5-4715-AF00-1CCFE7223089}"/>
              </a:ext>
            </a:extLst>
          </p:cNvPr>
          <p:cNvSpPr/>
          <p:nvPr/>
        </p:nvSpPr>
        <p:spPr>
          <a:xfrm>
            <a:off x="8158120" y="3845844"/>
            <a:ext cx="209164" cy="207391"/>
          </a:xfrm>
          <a:prstGeom prst="ellipse">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7C5CE47-D925-4770-92C1-E1C70C80226D}"/>
              </a:ext>
            </a:extLst>
          </p:cNvPr>
          <p:cNvSpPr/>
          <p:nvPr/>
        </p:nvSpPr>
        <p:spPr>
          <a:xfrm>
            <a:off x="8527175" y="3845844"/>
            <a:ext cx="209164" cy="207391"/>
          </a:xfrm>
          <a:prstGeom prst="ellipse">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01CDAEEE-05AE-4437-9545-8361B0F4A323}"/>
              </a:ext>
            </a:extLst>
          </p:cNvPr>
          <p:cNvSpPr/>
          <p:nvPr/>
        </p:nvSpPr>
        <p:spPr>
          <a:xfrm>
            <a:off x="8896230" y="3845844"/>
            <a:ext cx="209164" cy="207391"/>
          </a:xfrm>
          <a:prstGeom prst="ellipse">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连接符: 曲线 35">
            <a:extLst>
              <a:ext uri="{FF2B5EF4-FFF2-40B4-BE49-F238E27FC236}">
                <a16:creationId xmlns:a16="http://schemas.microsoft.com/office/drawing/2014/main" id="{E9E5321F-4EBE-472E-B0B7-ACCA78F843E7}"/>
              </a:ext>
            </a:extLst>
          </p:cNvPr>
          <p:cNvCxnSpPr>
            <a:cxnSpLocks/>
            <a:stCxn id="33" idx="4"/>
            <a:endCxn id="32" idx="5"/>
          </p:cNvCxnSpPr>
          <p:nvPr/>
        </p:nvCxnSpPr>
        <p:spPr>
          <a:xfrm rot="5400000" flipH="1">
            <a:off x="8097557" y="3888090"/>
            <a:ext cx="30372" cy="299918"/>
          </a:xfrm>
          <a:prstGeom prst="curvedConnector3">
            <a:avLst>
              <a:gd name="adj1" fmla="val -401422"/>
            </a:avLst>
          </a:prstGeom>
          <a:ln>
            <a:tailEnd type="triangle"/>
          </a:ln>
        </p:spPr>
        <p:style>
          <a:lnRef idx="1">
            <a:schemeClr val="dk1"/>
          </a:lnRef>
          <a:fillRef idx="0">
            <a:schemeClr val="dk1"/>
          </a:fillRef>
          <a:effectRef idx="0">
            <a:schemeClr val="dk1"/>
          </a:effectRef>
          <a:fontRef idx="minor">
            <a:schemeClr val="tx1"/>
          </a:fontRef>
        </p:style>
      </p:cxnSp>
      <p:cxnSp>
        <p:nvCxnSpPr>
          <p:cNvPr id="37" name="连接符: 曲线 36">
            <a:extLst>
              <a:ext uri="{FF2B5EF4-FFF2-40B4-BE49-F238E27FC236}">
                <a16:creationId xmlns:a16="http://schemas.microsoft.com/office/drawing/2014/main" id="{88C053B2-31F1-489C-B92E-38F0A257EE6B}"/>
              </a:ext>
            </a:extLst>
          </p:cNvPr>
          <p:cNvCxnSpPr>
            <a:cxnSpLocks/>
            <a:stCxn id="34" idx="1"/>
            <a:endCxn id="33" idx="0"/>
          </p:cNvCxnSpPr>
          <p:nvPr/>
        </p:nvCxnSpPr>
        <p:spPr>
          <a:xfrm rot="16200000" flipV="1">
            <a:off x="8395068" y="3713478"/>
            <a:ext cx="30372" cy="295104"/>
          </a:xfrm>
          <a:prstGeom prst="curvedConnector3">
            <a:avLst>
              <a:gd name="adj1" fmla="val 501422"/>
            </a:avLst>
          </a:prstGeom>
          <a:ln>
            <a:tailEnd type="triangle"/>
          </a:ln>
        </p:spPr>
        <p:style>
          <a:lnRef idx="1">
            <a:schemeClr val="dk1"/>
          </a:lnRef>
          <a:fillRef idx="0">
            <a:schemeClr val="dk1"/>
          </a:fillRef>
          <a:effectRef idx="0">
            <a:schemeClr val="dk1"/>
          </a:effectRef>
          <a:fontRef idx="minor">
            <a:schemeClr val="tx1"/>
          </a:fontRef>
        </p:style>
      </p:cxnSp>
      <p:cxnSp>
        <p:nvCxnSpPr>
          <p:cNvPr id="38" name="连接符: 曲线 37">
            <a:extLst>
              <a:ext uri="{FF2B5EF4-FFF2-40B4-BE49-F238E27FC236}">
                <a16:creationId xmlns:a16="http://schemas.microsoft.com/office/drawing/2014/main" id="{A4E2B7A3-A8CC-45B8-9E27-AC9ED3FE5F8C}"/>
              </a:ext>
            </a:extLst>
          </p:cNvPr>
          <p:cNvCxnSpPr>
            <a:cxnSpLocks/>
            <a:stCxn id="35" idx="4"/>
            <a:endCxn id="34" idx="4"/>
          </p:cNvCxnSpPr>
          <p:nvPr/>
        </p:nvCxnSpPr>
        <p:spPr>
          <a:xfrm rot="5400000">
            <a:off x="8816285" y="3868708"/>
            <a:ext cx="12700" cy="369055"/>
          </a:xfrm>
          <a:prstGeom prst="curvedConnector3">
            <a:avLst>
              <a:gd name="adj1" fmla="val 1319984"/>
            </a:avLst>
          </a:prstGeom>
          <a:ln>
            <a:tailEnd type="triangle"/>
          </a:ln>
        </p:spPr>
        <p:style>
          <a:lnRef idx="1">
            <a:schemeClr val="dk1"/>
          </a:lnRef>
          <a:fillRef idx="0">
            <a:schemeClr val="dk1"/>
          </a:fillRef>
          <a:effectRef idx="0">
            <a:schemeClr val="dk1"/>
          </a:effectRef>
          <a:fontRef idx="minor">
            <a:schemeClr val="tx1"/>
          </a:fontRef>
        </p:style>
      </p:cxnSp>
      <p:sp>
        <p:nvSpPr>
          <p:cNvPr id="39" name="椭圆 38">
            <a:extLst>
              <a:ext uri="{FF2B5EF4-FFF2-40B4-BE49-F238E27FC236}">
                <a16:creationId xmlns:a16="http://schemas.microsoft.com/office/drawing/2014/main" id="{D9979B23-C6DA-4A4C-92FC-E4F51C44F99D}"/>
              </a:ext>
            </a:extLst>
          </p:cNvPr>
          <p:cNvSpPr/>
          <p:nvPr/>
        </p:nvSpPr>
        <p:spPr>
          <a:xfrm>
            <a:off x="6211580" y="4259091"/>
            <a:ext cx="364398" cy="364398"/>
          </a:xfrm>
          <a:prstGeom prst="ellipse">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M</a:t>
            </a:r>
            <a:endParaRPr lang="zh-CN" altLang="en-US"/>
          </a:p>
        </p:txBody>
      </p:sp>
      <p:sp>
        <p:nvSpPr>
          <p:cNvPr id="40" name="矩形: 圆角 39">
            <a:extLst>
              <a:ext uri="{FF2B5EF4-FFF2-40B4-BE49-F238E27FC236}">
                <a16:creationId xmlns:a16="http://schemas.microsoft.com/office/drawing/2014/main" id="{D2D626AC-02F3-44C3-AAA4-68130D9B775C}"/>
              </a:ext>
            </a:extLst>
          </p:cNvPr>
          <p:cNvSpPr/>
          <p:nvPr/>
        </p:nvSpPr>
        <p:spPr>
          <a:xfrm>
            <a:off x="5699645" y="3263982"/>
            <a:ext cx="1389075" cy="320470"/>
          </a:xfrm>
          <a:prstGeom prst="round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main key</a:t>
            </a:r>
            <a:endParaRPr lang="zh-CN" altLang="en-US">
              <a:ln w="0"/>
              <a:solidFill>
                <a:schemeClr val="tx1"/>
              </a:solidFill>
              <a:effectLst>
                <a:outerShdw blurRad="38100" dist="19050" dir="2700000" algn="tl" rotWithShape="0">
                  <a:schemeClr val="dk1">
                    <a:alpha val="40000"/>
                  </a:schemeClr>
                </a:outerShdw>
              </a:effectLst>
            </a:endParaRPr>
          </a:p>
        </p:txBody>
      </p:sp>
      <p:sp>
        <p:nvSpPr>
          <p:cNvPr id="41" name="左大括号 40">
            <a:extLst>
              <a:ext uri="{FF2B5EF4-FFF2-40B4-BE49-F238E27FC236}">
                <a16:creationId xmlns:a16="http://schemas.microsoft.com/office/drawing/2014/main" id="{BC88E710-9D22-4322-82FF-98FDFD113ABB}"/>
              </a:ext>
            </a:extLst>
          </p:cNvPr>
          <p:cNvSpPr/>
          <p:nvPr/>
        </p:nvSpPr>
        <p:spPr>
          <a:xfrm flipH="1">
            <a:off x="9216325" y="3439614"/>
            <a:ext cx="235215" cy="628488"/>
          </a:xfrm>
          <a:prstGeom prst="leftBrace">
            <a:avLst>
              <a:gd name="adj1" fmla="val 62497"/>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301A8957-6EC6-4925-850E-6A83C17B932B}"/>
              </a:ext>
            </a:extLst>
          </p:cNvPr>
          <p:cNvSpPr txBox="1"/>
          <p:nvPr/>
        </p:nvSpPr>
        <p:spPr>
          <a:xfrm>
            <a:off x="9498752" y="3521206"/>
            <a:ext cx="1219244" cy="369332"/>
          </a:xfrm>
          <a:prstGeom prst="rect">
            <a:avLst/>
          </a:prstGeom>
          <a:noFill/>
        </p:spPr>
        <p:txBody>
          <a:bodyPr wrap="square" rtlCol="0">
            <a:spAutoFit/>
          </a:bodyPr>
          <a:lstStyle/>
          <a:p>
            <a:r>
              <a:rPr lang="en-US" altLang="zh-CN"/>
              <a:t>rank</a:t>
            </a:r>
            <a:endParaRPr lang="zh-CN" altLang="en-US"/>
          </a:p>
        </p:txBody>
      </p:sp>
      <p:cxnSp>
        <p:nvCxnSpPr>
          <p:cNvPr id="43" name="直接箭头连接符 42">
            <a:extLst>
              <a:ext uri="{FF2B5EF4-FFF2-40B4-BE49-F238E27FC236}">
                <a16:creationId xmlns:a16="http://schemas.microsoft.com/office/drawing/2014/main" id="{F38BD857-E3A7-41A1-9F7F-434C81C7FB00}"/>
              </a:ext>
            </a:extLst>
          </p:cNvPr>
          <p:cNvCxnSpPr>
            <a:cxnSpLocks/>
            <a:stCxn id="40" idx="2"/>
            <a:endCxn id="39" idx="0"/>
          </p:cNvCxnSpPr>
          <p:nvPr/>
        </p:nvCxnSpPr>
        <p:spPr>
          <a:xfrm flipH="1">
            <a:off x="6393779" y="3584452"/>
            <a:ext cx="404" cy="674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72D9A5FA-CCB9-4C57-9B73-78B43D7D960A}"/>
              </a:ext>
            </a:extLst>
          </p:cNvPr>
          <p:cNvCxnSpPr>
            <a:cxnSpLocks/>
            <a:stCxn id="32" idx="4"/>
          </p:cNvCxnSpPr>
          <p:nvPr/>
        </p:nvCxnSpPr>
        <p:spPr>
          <a:xfrm>
            <a:off x="7888833" y="4053235"/>
            <a:ext cx="0" cy="239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a:extLst>
              <a:ext uri="{FF2B5EF4-FFF2-40B4-BE49-F238E27FC236}">
                <a16:creationId xmlns:a16="http://schemas.microsoft.com/office/drawing/2014/main" id="{C245D6C5-3AF4-473B-A03E-4842D4F290FF}"/>
              </a:ext>
            </a:extLst>
          </p:cNvPr>
          <p:cNvCxnSpPr>
            <a:endCxn id="35" idx="0"/>
          </p:cNvCxnSpPr>
          <p:nvPr/>
        </p:nvCxnSpPr>
        <p:spPr>
          <a:xfrm flipH="1">
            <a:off x="9000812" y="3584452"/>
            <a:ext cx="6350" cy="261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矩形: 圆角 45">
            <a:extLst>
              <a:ext uri="{FF2B5EF4-FFF2-40B4-BE49-F238E27FC236}">
                <a16:creationId xmlns:a16="http://schemas.microsoft.com/office/drawing/2014/main" id="{9631CD35-EA70-4A9A-921E-57119D537B4A}"/>
              </a:ext>
            </a:extLst>
          </p:cNvPr>
          <p:cNvSpPr/>
          <p:nvPr/>
        </p:nvSpPr>
        <p:spPr>
          <a:xfrm>
            <a:off x="7194295" y="4315681"/>
            <a:ext cx="1389075" cy="308386"/>
          </a:xfrm>
          <a:prstGeom prst="round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Vice key</a:t>
            </a:r>
            <a:endParaRPr lang="zh-CN" altLang="en-US">
              <a:ln w="0"/>
              <a:solidFill>
                <a:schemeClr val="tx1"/>
              </a:solidFill>
              <a:effectLst>
                <a:outerShdw blurRad="38100" dist="19050" dir="2700000" algn="tl" rotWithShape="0">
                  <a:schemeClr val="dk1">
                    <a:alpha val="40000"/>
                  </a:schemeClr>
                </a:outerShdw>
              </a:effectLst>
            </a:endParaRPr>
          </a:p>
        </p:txBody>
      </p:sp>
      <p:sp>
        <p:nvSpPr>
          <p:cNvPr id="47" name="矩形: 圆角 46">
            <a:extLst>
              <a:ext uri="{FF2B5EF4-FFF2-40B4-BE49-F238E27FC236}">
                <a16:creationId xmlns:a16="http://schemas.microsoft.com/office/drawing/2014/main" id="{9468E2EE-A707-4AA5-BEA0-8202F605C4F3}"/>
              </a:ext>
            </a:extLst>
          </p:cNvPr>
          <p:cNvSpPr/>
          <p:nvPr/>
        </p:nvSpPr>
        <p:spPr>
          <a:xfrm>
            <a:off x="5973476" y="5051046"/>
            <a:ext cx="1622871" cy="699408"/>
          </a:xfrm>
          <a:prstGeom prst="roundRect">
            <a:avLst/>
          </a:prstGeom>
          <a:solidFill>
            <a:srgbClr val="F1F3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Cypher Query</a:t>
            </a:r>
            <a:endParaRPr lang="zh-CN" altLang="en-US">
              <a:ln w="0"/>
              <a:solidFill>
                <a:schemeClr val="tx1"/>
              </a:solidFill>
              <a:effectLst>
                <a:outerShdw blurRad="38100" dist="19050" dir="2700000" algn="tl" rotWithShape="0">
                  <a:schemeClr val="dk1">
                    <a:alpha val="40000"/>
                  </a:schemeClr>
                </a:outerShdw>
              </a:effectLst>
            </a:endParaRPr>
          </a:p>
        </p:txBody>
      </p:sp>
      <p:grpSp>
        <p:nvGrpSpPr>
          <p:cNvPr id="48" name="组合 47">
            <a:extLst>
              <a:ext uri="{FF2B5EF4-FFF2-40B4-BE49-F238E27FC236}">
                <a16:creationId xmlns:a16="http://schemas.microsoft.com/office/drawing/2014/main" id="{9F23C76D-BEF4-4809-B605-2954E2F7040F}"/>
              </a:ext>
            </a:extLst>
          </p:cNvPr>
          <p:cNvGrpSpPr/>
          <p:nvPr/>
        </p:nvGrpSpPr>
        <p:grpSpPr>
          <a:xfrm>
            <a:off x="8839830" y="4584572"/>
            <a:ext cx="1734965" cy="1640788"/>
            <a:chOff x="9813448" y="4785413"/>
            <a:chExt cx="1734965" cy="1640788"/>
          </a:xfrm>
        </p:grpSpPr>
        <p:sp>
          <p:nvSpPr>
            <p:cNvPr id="49" name="矩形: 圆角 48">
              <a:extLst>
                <a:ext uri="{FF2B5EF4-FFF2-40B4-BE49-F238E27FC236}">
                  <a16:creationId xmlns:a16="http://schemas.microsoft.com/office/drawing/2014/main" id="{23FE17B7-1DE8-45C8-8DA1-A0F4A7693130}"/>
                </a:ext>
              </a:extLst>
            </p:cNvPr>
            <p:cNvSpPr/>
            <p:nvPr/>
          </p:nvSpPr>
          <p:spPr>
            <a:xfrm>
              <a:off x="9813448" y="4785413"/>
              <a:ext cx="1734965" cy="1640788"/>
            </a:xfrm>
            <a:prstGeom prst="roundRect">
              <a:avLst/>
            </a:prstGeom>
            <a:solidFill>
              <a:srgbClr val="FCDF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50" name="椭圆 49">
              <a:extLst>
                <a:ext uri="{FF2B5EF4-FFF2-40B4-BE49-F238E27FC236}">
                  <a16:creationId xmlns:a16="http://schemas.microsoft.com/office/drawing/2014/main" id="{F38916F8-899A-41F0-B96F-B4E2F45E4B7F}"/>
                </a:ext>
              </a:extLst>
            </p:cNvPr>
            <p:cNvSpPr/>
            <p:nvPr/>
          </p:nvSpPr>
          <p:spPr>
            <a:xfrm>
              <a:off x="11101007" y="4847359"/>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B288261E-3803-4D78-AAA2-C11BECCB4B0B}"/>
                </a:ext>
              </a:extLst>
            </p:cNvPr>
            <p:cNvSpPr/>
            <p:nvPr/>
          </p:nvSpPr>
          <p:spPr>
            <a:xfrm>
              <a:off x="11101007" y="5233387"/>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3B91975C-95C4-40CE-8633-FB12FDB432E2}"/>
                </a:ext>
              </a:extLst>
            </p:cNvPr>
            <p:cNvSpPr/>
            <p:nvPr/>
          </p:nvSpPr>
          <p:spPr>
            <a:xfrm>
              <a:off x="11090720" y="5728495"/>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A640E1A2-EBE7-4B91-B17D-52B7DA04106D}"/>
                </a:ext>
              </a:extLst>
            </p:cNvPr>
            <p:cNvSpPr/>
            <p:nvPr/>
          </p:nvSpPr>
          <p:spPr>
            <a:xfrm>
              <a:off x="11090720" y="6131167"/>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C57D6CA2-7308-4EF9-9F4E-CD7CAA49532C}"/>
                </a:ext>
              </a:extLst>
            </p:cNvPr>
            <p:cNvSpPr/>
            <p:nvPr/>
          </p:nvSpPr>
          <p:spPr>
            <a:xfrm>
              <a:off x="10718357" y="5351537"/>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33DA11B1-3804-464A-87CC-A57FA29D8BA2}"/>
                </a:ext>
              </a:extLst>
            </p:cNvPr>
            <p:cNvSpPr/>
            <p:nvPr/>
          </p:nvSpPr>
          <p:spPr>
            <a:xfrm>
              <a:off x="10708070" y="5615935"/>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69D8C1A3-7A41-4A6F-9057-BA7A2D687448}"/>
                </a:ext>
              </a:extLst>
            </p:cNvPr>
            <p:cNvSpPr/>
            <p:nvPr/>
          </p:nvSpPr>
          <p:spPr>
            <a:xfrm>
              <a:off x="10335707" y="4847359"/>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B13E6A8F-8438-4099-B339-81032FE1ABE7}"/>
                </a:ext>
              </a:extLst>
            </p:cNvPr>
            <p:cNvSpPr/>
            <p:nvPr/>
          </p:nvSpPr>
          <p:spPr>
            <a:xfrm>
              <a:off x="10335707" y="5233387"/>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7C048F5B-BA5E-4BE5-A621-1CD19A365016}"/>
                </a:ext>
              </a:extLst>
            </p:cNvPr>
            <p:cNvSpPr/>
            <p:nvPr/>
          </p:nvSpPr>
          <p:spPr>
            <a:xfrm>
              <a:off x="10325420" y="5728495"/>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4548C484-75FA-4EFB-AF04-AF8784102CB4}"/>
                </a:ext>
              </a:extLst>
            </p:cNvPr>
            <p:cNvSpPr/>
            <p:nvPr/>
          </p:nvSpPr>
          <p:spPr>
            <a:xfrm>
              <a:off x="10325420" y="6131167"/>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83EEC8CD-6A65-4452-BAF2-D5422A35400D}"/>
                </a:ext>
              </a:extLst>
            </p:cNvPr>
            <p:cNvSpPr/>
            <p:nvPr/>
          </p:nvSpPr>
          <p:spPr>
            <a:xfrm>
              <a:off x="9877014" y="5337743"/>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9DAD58F5-0C85-44E4-B1EB-06F12EC5624B}"/>
                </a:ext>
              </a:extLst>
            </p:cNvPr>
            <p:cNvSpPr/>
            <p:nvPr/>
          </p:nvSpPr>
          <p:spPr>
            <a:xfrm>
              <a:off x="9866727" y="5602141"/>
              <a:ext cx="209164" cy="207391"/>
            </a:xfrm>
            <a:prstGeom prst="ellipse">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0BDCFE9E-43D4-4D07-AA88-5F4C9FEF09AD}"/>
                </a:ext>
              </a:extLst>
            </p:cNvPr>
            <p:cNvCxnSpPr>
              <a:cxnSpLocks/>
              <a:stCxn id="50" idx="3"/>
              <a:endCxn id="54" idx="7"/>
            </p:cNvCxnSpPr>
            <p:nvPr/>
          </p:nvCxnSpPr>
          <p:spPr>
            <a:xfrm flipH="1">
              <a:off x="10896890" y="5024378"/>
              <a:ext cx="234748" cy="357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A7763A10-9356-407B-A791-825435C960E4}"/>
                </a:ext>
              </a:extLst>
            </p:cNvPr>
            <p:cNvCxnSpPr>
              <a:stCxn id="51" idx="3"/>
              <a:endCxn id="54" idx="6"/>
            </p:cNvCxnSpPr>
            <p:nvPr/>
          </p:nvCxnSpPr>
          <p:spPr>
            <a:xfrm flipH="1">
              <a:off x="10927521" y="5410406"/>
              <a:ext cx="204117" cy="44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9CF1B03B-DDFE-4261-92F7-397398CD2F2D}"/>
                </a:ext>
              </a:extLst>
            </p:cNvPr>
            <p:cNvCxnSpPr>
              <a:cxnSpLocks/>
              <a:endCxn id="52" idx="1"/>
            </p:cNvCxnSpPr>
            <p:nvPr/>
          </p:nvCxnSpPr>
          <p:spPr>
            <a:xfrm>
              <a:off x="10886603" y="5540134"/>
              <a:ext cx="234748" cy="218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08DF26AA-4579-40CD-80C1-E6D8623B0581}"/>
                </a:ext>
              </a:extLst>
            </p:cNvPr>
            <p:cNvCxnSpPr>
              <a:cxnSpLocks/>
              <a:endCxn id="53" idx="1"/>
            </p:cNvCxnSpPr>
            <p:nvPr/>
          </p:nvCxnSpPr>
          <p:spPr>
            <a:xfrm>
              <a:off x="10886603" y="5540134"/>
              <a:ext cx="234748" cy="62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B2E37CEC-0843-4ECB-B74F-4D1D48A51E54}"/>
                </a:ext>
              </a:extLst>
            </p:cNvPr>
            <p:cNvCxnSpPr>
              <a:stCxn id="50" idx="3"/>
              <a:endCxn id="55" idx="0"/>
            </p:cNvCxnSpPr>
            <p:nvPr/>
          </p:nvCxnSpPr>
          <p:spPr>
            <a:xfrm flipH="1">
              <a:off x="10812652" y="5024378"/>
              <a:ext cx="318986" cy="5915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FB616E94-B0C1-4764-9A22-B5E910375388}"/>
                </a:ext>
              </a:extLst>
            </p:cNvPr>
            <p:cNvCxnSpPr>
              <a:stCxn id="51" idx="3"/>
              <a:endCxn id="55" idx="7"/>
            </p:cNvCxnSpPr>
            <p:nvPr/>
          </p:nvCxnSpPr>
          <p:spPr>
            <a:xfrm flipH="1">
              <a:off x="10886603" y="5410406"/>
              <a:ext cx="245035" cy="235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96553B9C-1F64-4DFC-B6F8-BB15DD99DD81}"/>
                </a:ext>
              </a:extLst>
            </p:cNvPr>
            <p:cNvCxnSpPr>
              <a:stCxn id="52" idx="1"/>
              <a:endCxn id="55" idx="6"/>
            </p:cNvCxnSpPr>
            <p:nvPr/>
          </p:nvCxnSpPr>
          <p:spPr>
            <a:xfrm flipH="1" flipV="1">
              <a:off x="10917234" y="5719631"/>
              <a:ext cx="204117" cy="39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5573D4B6-9B5C-48EB-A355-D74F83EFB968}"/>
                </a:ext>
              </a:extLst>
            </p:cNvPr>
            <p:cNvCxnSpPr>
              <a:stCxn id="55" idx="5"/>
              <a:endCxn id="53" idx="1"/>
            </p:cNvCxnSpPr>
            <p:nvPr/>
          </p:nvCxnSpPr>
          <p:spPr>
            <a:xfrm>
              <a:off x="10886603" y="5792954"/>
              <a:ext cx="234748" cy="368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DA7ACA48-76B0-4228-BA24-9763933D8871}"/>
                </a:ext>
              </a:extLst>
            </p:cNvPr>
            <p:cNvCxnSpPr>
              <a:stCxn id="56" idx="5"/>
              <a:endCxn id="54" idx="0"/>
            </p:cNvCxnSpPr>
            <p:nvPr/>
          </p:nvCxnSpPr>
          <p:spPr>
            <a:xfrm>
              <a:off x="10514240" y="5024378"/>
              <a:ext cx="234748" cy="357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9F84165F-116A-4A63-9B97-A7878F5571ED}"/>
                </a:ext>
              </a:extLst>
            </p:cNvPr>
            <p:cNvCxnSpPr>
              <a:stCxn id="57" idx="6"/>
              <a:endCxn id="54" idx="1"/>
            </p:cNvCxnSpPr>
            <p:nvPr/>
          </p:nvCxnSpPr>
          <p:spPr>
            <a:xfrm>
              <a:off x="10544871" y="5337083"/>
              <a:ext cx="204117" cy="44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A03710E1-8927-4C2C-BDC4-C555ED983650}"/>
                </a:ext>
              </a:extLst>
            </p:cNvPr>
            <p:cNvCxnSpPr>
              <a:stCxn id="54" idx="2"/>
              <a:endCxn id="58" idx="6"/>
            </p:cNvCxnSpPr>
            <p:nvPr/>
          </p:nvCxnSpPr>
          <p:spPr>
            <a:xfrm flipH="1">
              <a:off x="10534584" y="5455233"/>
              <a:ext cx="183773" cy="376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E82F78CC-4D88-4FC3-8B98-501975406F15}"/>
                </a:ext>
              </a:extLst>
            </p:cNvPr>
            <p:cNvCxnSpPr>
              <a:stCxn id="54" idx="2"/>
              <a:endCxn id="59" idx="5"/>
            </p:cNvCxnSpPr>
            <p:nvPr/>
          </p:nvCxnSpPr>
          <p:spPr>
            <a:xfrm flipH="1">
              <a:off x="10503953" y="5455233"/>
              <a:ext cx="214404" cy="852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60AFBFC7-907D-487B-8156-470671E2072A}"/>
                </a:ext>
              </a:extLst>
            </p:cNvPr>
            <p:cNvCxnSpPr>
              <a:stCxn id="56" idx="5"/>
              <a:endCxn id="55" idx="1"/>
            </p:cNvCxnSpPr>
            <p:nvPr/>
          </p:nvCxnSpPr>
          <p:spPr>
            <a:xfrm>
              <a:off x="10514240" y="5024378"/>
              <a:ext cx="224461" cy="621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0CD907DE-CD93-45BC-85F4-C23A9011DB24}"/>
                </a:ext>
              </a:extLst>
            </p:cNvPr>
            <p:cNvCxnSpPr>
              <a:stCxn id="57" idx="6"/>
              <a:endCxn id="55" idx="2"/>
            </p:cNvCxnSpPr>
            <p:nvPr/>
          </p:nvCxnSpPr>
          <p:spPr>
            <a:xfrm>
              <a:off x="10544871" y="5337083"/>
              <a:ext cx="163199" cy="382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099225BB-283B-4F3B-950F-D0BBFB616C6B}"/>
                </a:ext>
              </a:extLst>
            </p:cNvPr>
            <p:cNvCxnSpPr>
              <a:stCxn id="58" idx="6"/>
              <a:endCxn id="55" idx="3"/>
            </p:cNvCxnSpPr>
            <p:nvPr/>
          </p:nvCxnSpPr>
          <p:spPr>
            <a:xfrm flipV="1">
              <a:off x="10534584" y="5792954"/>
              <a:ext cx="204117" cy="39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1DEFA72E-C88E-44AF-892E-A84FA7F626F1}"/>
                </a:ext>
              </a:extLst>
            </p:cNvPr>
            <p:cNvCxnSpPr>
              <a:stCxn id="55" idx="4"/>
              <a:endCxn id="59" idx="6"/>
            </p:cNvCxnSpPr>
            <p:nvPr/>
          </p:nvCxnSpPr>
          <p:spPr>
            <a:xfrm flipH="1">
              <a:off x="10503953" y="5823326"/>
              <a:ext cx="308699" cy="338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85D13A88-9574-4CAE-A854-054ADE8BF572}"/>
                </a:ext>
              </a:extLst>
            </p:cNvPr>
            <p:cNvCxnSpPr>
              <a:stCxn id="56" idx="3"/>
              <a:endCxn id="60" idx="7"/>
            </p:cNvCxnSpPr>
            <p:nvPr/>
          </p:nvCxnSpPr>
          <p:spPr>
            <a:xfrm flipH="1">
              <a:off x="10055547" y="5024378"/>
              <a:ext cx="310791" cy="343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93A40F56-1B85-4422-B63B-F63152A08383}"/>
                </a:ext>
              </a:extLst>
            </p:cNvPr>
            <p:cNvCxnSpPr>
              <a:stCxn id="60" idx="7"/>
              <a:endCxn id="57" idx="2"/>
            </p:cNvCxnSpPr>
            <p:nvPr/>
          </p:nvCxnSpPr>
          <p:spPr>
            <a:xfrm flipV="1">
              <a:off x="10055547" y="5337083"/>
              <a:ext cx="280160" cy="31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1B9665B3-601C-4E69-A8CC-DA4FDE98D82A}"/>
                </a:ext>
              </a:extLst>
            </p:cNvPr>
            <p:cNvCxnSpPr>
              <a:stCxn id="60" idx="7"/>
              <a:endCxn id="58" idx="1"/>
            </p:cNvCxnSpPr>
            <p:nvPr/>
          </p:nvCxnSpPr>
          <p:spPr>
            <a:xfrm>
              <a:off x="10055547" y="5368115"/>
              <a:ext cx="300504" cy="390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236ACC14-3DA3-4471-BB66-AFB5FB9F7B94}"/>
                </a:ext>
              </a:extLst>
            </p:cNvPr>
            <p:cNvCxnSpPr>
              <a:stCxn id="60" idx="7"/>
              <a:endCxn id="59" idx="1"/>
            </p:cNvCxnSpPr>
            <p:nvPr/>
          </p:nvCxnSpPr>
          <p:spPr>
            <a:xfrm>
              <a:off x="10055547" y="5368115"/>
              <a:ext cx="300504" cy="793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75DF1317-AF7F-44E4-ADC5-500291F4B348}"/>
                </a:ext>
              </a:extLst>
            </p:cNvPr>
            <p:cNvCxnSpPr>
              <a:stCxn id="56" idx="3"/>
              <a:endCxn id="61" idx="6"/>
            </p:cNvCxnSpPr>
            <p:nvPr/>
          </p:nvCxnSpPr>
          <p:spPr>
            <a:xfrm flipH="1">
              <a:off x="10075891" y="5024378"/>
              <a:ext cx="290447" cy="681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380390E8-F93D-456C-8DD1-226D61DCB8AA}"/>
                </a:ext>
              </a:extLst>
            </p:cNvPr>
            <p:cNvCxnSpPr>
              <a:stCxn id="57" idx="2"/>
              <a:endCxn id="61" idx="7"/>
            </p:cNvCxnSpPr>
            <p:nvPr/>
          </p:nvCxnSpPr>
          <p:spPr>
            <a:xfrm flipH="1">
              <a:off x="10045260" y="5337083"/>
              <a:ext cx="290447" cy="295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B413D4A1-EA4E-448D-A277-7A38EEAC1051}"/>
                </a:ext>
              </a:extLst>
            </p:cNvPr>
            <p:cNvCxnSpPr>
              <a:stCxn id="61" idx="7"/>
              <a:endCxn id="58" idx="2"/>
            </p:cNvCxnSpPr>
            <p:nvPr/>
          </p:nvCxnSpPr>
          <p:spPr>
            <a:xfrm>
              <a:off x="10045260" y="5632513"/>
              <a:ext cx="280160" cy="199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0DA34E62-59D3-48B5-B0DD-B2503C0CD511}"/>
                </a:ext>
              </a:extLst>
            </p:cNvPr>
            <p:cNvCxnSpPr>
              <a:stCxn id="61" idx="6"/>
              <a:endCxn id="59" idx="2"/>
            </p:cNvCxnSpPr>
            <p:nvPr/>
          </p:nvCxnSpPr>
          <p:spPr>
            <a:xfrm>
              <a:off x="10075891" y="5705837"/>
              <a:ext cx="249529" cy="52902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6" name="连接符: 肘形 85">
            <a:extLst>
              <a:ext uri="{FF2B5EF4-FFF2-40B4-BE49-F238E27FC236}">
                <a16:creationId xmlns:a16="http://schemas.microsoft.com/office/drawing/2014/main" id="{C6DB5135-6964-4E17-9BE2-B6583F28AEC6}"/>
              </a:ext>
            </a:extLst>
          </p:cNvPr>
          <p:cNvCxnSpPr>
            <a:stCxn id="46" idx="3"/>
            <a:endCxn id="49" idx="0"/>
          </p:cNvCxnSpPr>
          <p:nvPr/>
        </p:nvCxnSpPr>
        <p:spPr>
          <a:xfrm>
            <a:off x="8583370" y="4469874"/>
            <a:ext cx="1123943" cy="11469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68F6F8C9-B752-491B-B4ED-6F7AD0BFBB85}"/>
              </a:ext>
            </a:extLst>
          </p:cNvPr>
          <p:cNvCxnSpPr>
            <a:stCxn id="49" idx="1"/>
            <a:endCxn id="47" idx="3"/>
          </p:cNvCxnSpPr>
          <p:nvPr/>
        </p:nvCxnSpPr>
        <p:spPr>
          <a:xfrm flipH="1" flipV="1">
            <a:off x="7596347" y="5400750"/>
            <a:ext cx="1243483" cy="42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连接符: 肘形 87">
            <a:extLst>
              <a:ext uri="{FF2B5EF4-FFF2-40B4-BE49-F238E27FC236}">
                <a16:creationId xmlns:a16="http://schemas.microsoft.com/office/drawing/2014/main" id="{3CF402F3-58F0-4E9B-A92F-98D93FC49955}"/>
              </a:ext>
            </a:extLst>
          </p:cNvPr>
          <p:cNvCxnSpPr>
            <a:stCxn id="46" idx="1"/>
            <a:endCxn id="47" idx="0"/>
          </p:cNvCxnSpPr>
          <p:nvPr/>
        </p:nvCxnSpPr>
        <p:spPr>
          <a:xfrm rot="10800000" flipV="1">
            <a:off x="6784913" y="4469874"/>
            <a:ext cx="409383" cy="58117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9" name="直接箭头连接符 88">
            <a:extLst>
              <a:ext uri="{FF2B5EF4-FFF2-40B4-BE49-F238E27FC236}">
                <a16:creationId xmlns:a16="http://schemas.microsoft.com/office/drawing/2014/main" id="{7BEFAD55-4C98-44C3-96CC-7EB5B8B3A7F4}"/>
              </a:ext>
            </a:extLst>
          </p:cNvPr>
          <p:cNvCxnSpPr>
            <a:stCxn id="39" idx="4"/>
          </p:cNvCxnSpPr>
          <p:nvPr/>
        </p:nvCxnSpPr>
        <p:spPr>
          <a:xfrm>
            <a:off x="6393779" y="4623489"/>
            <a:ext cx="0" cy="4090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直接箭头连接符 89">
            <a:extLst>
              <a:ext uri="{FF2B5EF4-FFF2-40B4-BE49-F238E27FC236}">
                <a16:creationId xmlns:a16="http://schemas.microsoft.com/office/drawing/2014/main" id="{1A65E3A4-76BE-4B27-8CDC-0919F0D32881}"/>
              </a:ext>
            </a:extLst>
          </p:cNvPr>
          <p:cNvCxnSpPr>
            <a:cxnSpLocks/>
            <a:stCxn id="47" idx="1"/>
          </p:cNvCxnSpPr>
          <p:nvPr/>
        </p:nvCxnSpPr>
        <p:spPr>
          <a:xfrm flipH="1">
            <a:off x="5498169" y="5400750"/>
            <a:ext cx="4753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1" name="组合 90">
            <a:extLst>
              <a:ext uri="{FF2B5EF4-FFF2-40B4-BE49-F238E27FC236}">
                <a16:creationId xmlns:a16="http://schemas.microsoft.com/office/drawing/2014/main" id="{D61389AF-0498-4EF8-80F0-1C64FC4B9FC9}"/>
              </a:ext>
            </a:extLst>
          </p:cNvPr>
          <p:cNvGrpSpPr/>
          <p:nvPr/>
        </p:nvGrpSpPr>
        <p:grpSpPr>
          <a:xfrm>
            <a:off x="4433378" y="4952654"/>
            <a:ext cx="1005475" cy="976046"/>
            <a:chOff x="1409700" y="1804260"/>
            <a:chExt cx="1005475" cy="976046"/>
          </a:xfrm>
        </p:grpSpPr>
        <p:sp>
          <p:nvSpPr>
            <p:cNvPr id="92" name="椭圆 91">
              <a:extLst>
                <a:ext uri="{FF2B5EF4-FFF2-40B4-BE49-F238E27FC236}">
                  <a16:creationId xmlns:a16="http://schemas.microsoft.com/office/drawing/2014/main" id="{FA07748F-9DB6-45A2-A6C5-C5F391171B11}"/>
                </a:ext>
              </a:extLst>
            </p:cNvPr>
            <p:cNvSpPr/>
            <p:nvPr/>
          </p:nvSpPr>
          <p:spPr>
            <a:xfrm>
              <a:off x="1409700" y="1820941"/>
              <a:ext cx="774699" cy="774699"/>
            </a:xfrm>
            <a:prstGeom prst="ellipse">
              <a:avLst/>
            </a:prstGeom>
            <a:solidFill>
              <a:srgbClr val="128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0C4FCE16-3C90-4E4D-B335-6745BEA2190B}"/>
                </a:ext>
              </a:extLst>
            </p:cNvPr>
            <p:cNvSpPr/>
            <p:nvPr/>
          </p:nvSpPr>
          <p:spPr>
            <a:xfrm>
              <a:off x="1423261" y="1804260"/>
              <a:ext cx="222173" cy="222173"/>
            </a:xfrm>
            <a:prstGeom prst="ellipse">
              <a:avLst/>
            </a:prstGeom>
            <a:solidFill>
              <a:srgbClr val="66B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DA8E80C8-499C-4B93-BF53-ABA5525B8487}"/>
                </a:ext>
              </a:extLst>
            </p:cNvPr>
            <p:cNvSpPr/>
            <p:nvPr/>
          </p:nvSpPr>
          <p:spPr>
            <a:xfrm>
              <a:off x="1534347" y="2410974"/>
              <a:ext cx="369332" cy="369332"/>
            </a:xfrm>
            <a:prstGeom prst="ellipse">
              <a:avLst/>
            </a:prstGeom>
            <a:solidFill>
              <a:srgbClr val="66B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E94B33F6-C27A-4096-874E-3709235F931A}"/>
                </a:ext>
              </a:extLst>
            </p:cNvPr>
            <p:cNvSpPr/>
            <p:nvPr/>
          </p:nvSpPr>
          <p:spPr>
            <a:xfrm>
              <a:off x="1957613" y="1836180"/>
              <a:ext cx="457562" cy="457562"/>
            </a:xfrm>
            <a:prstGeom prst="ellipse">
              <a:avLst/>
            </a:prstGeom>
            <a:solidFill>
              <a:srgbClr val="66B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F034F04C-E485-4CB8-A023-160FBD9BFF0B}"/>
                </a:ext>
              </a:extLst>
            </p:cNvPr>
            <p:cNvSpPr/>
            <p:nvPr/>
          </p:nvSpPr>
          <p:spPr>
            <a:xfrm flipH="1">
              <a:off x="1493331" y="2069246"/>
              <a:ext cx="96515" cy="965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a:extLst>
                <a:ext uri="{FF2B5EF4-FFF2-40B4-BE49-F238E27FC236}">
                  <a16:creationId xmlns:a16="http://schemas.microsoft.com/office/drawing/2014/main" id="{E33BDD91-2B5F-4300-9F64-2961381612BB}"/>
                </a:ext>
              </a:extLst>
            </p:cNvPr>
            <p:cNvSpPr/>
            <p:nvPr/>
          </p:nvSpPr>
          <p:spPr>
            <a:xfrm>
              <a:off x="1726779" y="1867723"/>
              <a:ext cx="114300" cy="114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a:extLst>
                <a:ext uri="{FF2B5EF4-FFF2-40B4-BE49-F238E27FC236}">
                  <a16:creationId xmlns:a16="http://schemas.microsoft.com/office/drawing/2014/main" id="{77245445-0A7C-44D1-B35F-5E8BD55867A5}"/>
                </a:ext>
              </a:extLst>
            </p:cNvPr>
            <p:cNvSpPr/>
            <p:nvPr/>
          </p:nvSpPr>
          <p:spPr>
            <a:xfrm flipH="1">
              <a:off x="1484401" y="2233338"/>
              <a:ext cx="96515" cy="965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8985832F-BF8A-431F-A93E-A114FA916239}"/>
                </a:ext>
              </a:extLst>
            </p:cNvPr>
            <p:cNvSpPr/>
            <p:nvPr/>
          </p:nvSpPr>
          <p:spPr>
            <a:xfrm flipH="1">
              <a:off x="1548919" y="2334694"/>
              <a:ext cx="96515" cy="965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4E098EDC-AD54-4628-911D-192B13E6C0F8}"/>
                </a:ext>
              </a:extLst>
            </p:cNvPr>
            <p:cNvSpPr/>
            <p:nvPr/>
          </p:nvSpPr>
          <p:spPr>
            <a:xfrm flipH="1">
              <a:off x="1889362" y="2398082"/>
              <a:ext cx="96515" cy="965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15F04B3B-0194-4FF9-826A-287762D7F307}"/>
                </a:ext>
              </a:extLst>
            </p:cNvPr>
            <p:cNvSpPr/>
            <p:nvPr/>
          </p:nvSpPr>
          <p:spPr>
            <a:xfrm flipH="1">
              <a:off x="1976914" y="2298583"/>
              <a:ext cx="96515" cy="965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2" name="矩形: 圆角 101">
            <a:extLst>
              <a:ext uri="{FF2B5EF4-FFF2-40B4-BE49-F238E27FC236}">
                <a16:creationId xmlns:a16="http://schemas.microsoft.com/office/drawing/2014/main" id="{B7CADB12-02E8-4C10-8D59-E6F2F020BFE3}"/>
              </a:ext>
            </a:extLst>
          </p:cNvPr>
          <p:cNvSpPr/>
          <p:nvPr/>
        </p:nvSpPr>
        <p:spPr>
          <a:xfrm>
            <a:off x="2400839" y="5002866"/>
            <a:ext cx="1622871" cy="69940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n w="0"/>
                <a:solidFill>
                  <a:schemeClr val="tx1"/>
                </a:solidFill>
                <a:effectLst>
                  <a:outerShdw blurRad="38100" dist="19050" dir="2700000" algn="tl" rotWithShape="0">
                    <a:schemeClr val="dk1">
                      <a:alpha val="40000"/>
                    </a:schemeClr>
                  </a:outerShdw>
                </a:effectLst>
              </a:rPr>
              <a:t>Output Result</a:t>
            </a:r>
            <a:endParaRPr lang="zh-CN" altLang="en-US">
              <a:ln w="0"/>
              <a:solidFill>
                <a:schemeClr val="tx1"/>
              </a:solidFill>
              <a:effectLst>
                <a:outerShdw blurRad="38100" dist="19050" dir="2700000" algn="tl" rotWithShape="0">
                  <a:schemeClr val="dk1">
                    <a:alpha val="40000"/>
                  </a:schemeClr>
                </a:outerShdw>
              </a:effectLst>
            </a:endParaRPr>
          </a:p>
        </p:txBody>
      </p:sp>
      <p:cxnSp>
        <p:nvCxnSpPr>
          <p:cNvPr id="103" name="直接箭头连接符 102">
            <a:extLst>
              <a:ext uri="{FF2B5EF4-FFF2-40B4-BE49-F238E27FC236}">
                <a16:creationId xmlns:a16="http://schemas.microsoft.com/office/drawing/2014/main" id="{286961E4-42E4-487D-A2F9-352E2FF54CA9}"/>
              </a:ext>
            </a:extLst>
          </p:cNvPr>
          <p:cNvCxnSpPr>
            <a:cxnSpLocks/>
            <a:stCxn id="92" idx="2"/>
            <a:endCxn id="102" idx="3"/>
          </p:cNvCxnSpPr>
          <p:nvPr/>
        </p:nvCxnSpPr>
        <p:spPr>
          <a:xfrm flipH="1" flipV="1">
            <a:off x="4023710" y="5352570"/>
            <a:ext cx="409668" cy="4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 name="文本框 103">
            <a:extLst>
              <a:ext uri="{FF2B5EF4-FFF2-40B4-BE49-F238E27FC236}">
                <a16:creationId xmlns:a16="http://schemas.microsoft.com/office/drawing/2014/main" id="{61A15A25-F5CB-4BC1-8FB8-873B6825969C}"/>
              </a:ext>
            </a:extLst>
          </p:cNvPr>
          <p:cNvSpPr txBox="1"/>
          <p:nvPr/>
        </p:nvSpPr>
        <p:spPr>
          <a:xfrm>
            <a:off x="7780745" y="5066263"/>
            <a:ext cx="886781" cy="307777"/>
          </a:xfrm>
          <a:prstGeom prst="rect">
            <a:avLst/>
          </a:prstGeom>
          <a:noFill/>
        </p:spPr>
        <p:txBody>
          <a:bodyPr wrap="none" rtlCol="0">
            <a:spAutoFit/>
          </a:bodyPr>
          <a:lstStyle/>
          <a:p>
            <a:r>
              <a:rPr lang="en-US" altLang="zh-CN" sz="1400"/>
              <a:t>Question</a:t>
            </a:r>
            <a:endParaRPr lang="zh-CN" altLang="en-US" sz="1400"/>
          </a:p>
        </p:txBody>
      </p:sp>
      <p:sp>
        <p:nvSpPr>
          <p:cNvPr id="105" name="文本框 104">
            <a:extLst>
              <a:ext uri="{FF2B5EF4-FFF2-40B4-BE49-F238E27FC236}">
                <a16:creationId xmlns:a16="http://schemas.microsoft.com/office/drawing/2014/main" id="{5C3EB8AF-5162-4A95-B7D8-A5E3220BF635}"/>
              </a:ext>
            </a:extLst>
          </p:cNvPr>
          <p:cNvSpPr txBox="1"/>
          <p:nvPr/>
        </p:nvSpPr>
        <p:spPr>
          <a:xfrm>
            <a:off x="7646906" y="5403787"/>
            <a:ext cx="1486069" cy="307777"/>
          </a:xfrm>
          <a:prstGeom prst="rect">
            <a:avLst/>
          </a:prstGeom>
          <a:noFill/>
        </p:spPr>
        <p:txBody>
          <a:bodyPr wrap="square" rtlCol="0">
            <a:spAutoFit/>
          </a:bodyPr>
          <a:lstStyle/>
          <a:p>
            <a:r>
              <a:rPr lang="en-US" altLang="zh-CN" sz="1400"/>
              <a:t>Classfication</a:t>
            </a:r>
            <a:endParaRPr lang="zh-CN" altLang="en-US" sz="1400"/>
          </a:p>
        </p:txBody>
      </p:sp>
    </p:spTree>
    <p:extLst>
      <p:ext uri="{BB962C8B-B14F-4D97-AF65-F5344CB8AC3E}">
        <p14:creationId xmlns:p14="http://schemas.microsoft.com/office/powerpoint/2010/main" val="269275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1970"/>
          </a:xfrm>
          <a:prstGeom prst="rect">
            <a:avLst/>
          </a:prstGeom>
          <a:noFill/>
        </p:spPr>
        <p:txBody>
          <a:bodyPr wrap="square" rtlCol="0">
            <a:spAutoFit/>
          </a:bodyPr>
          <a:lstStyle/>
          <a:p>
            <a:r>
              <a:rPr lang="zh-CN" altLang="en-US" sz="2800" b="1" dirty="0">
                <a:latin typeface="微软雅黑" panose="020B0503020204020204" pitchFamily="34" charset="-122"/>
              </a:rPr>
              <a:t>目录</a:t>
            </a:r>
          </a:p>
        </p:txBody>
      </p:sp>
      <p:sp>
        <p:nvSpPr>
          <p:cNvPr id="17" name="矩形 3"/>
          <p:cNvSpPr>
            <a:spLocks noChangeArrowheads="1"/>
          </p:cNvSpPr>
          <p:nvPr/>
        </p:nvSpPr>
        <p:spPr bwMode="auto">
          <a:xfrm>
            <a:off x="5942965" y="1381709"/>
            <a:ext cx="3717290" cy="581762"/>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en-US" altLang="zh-CN" sz="2800" b="1" spc="200" dirty="0">
                <a:solidFill>
                  <a:schemeClr val="bg1"/>
                </a:solidFill>
                <a:latin typeface="微软雅黑" panose="020B0503020204020204" pitchFamily="34" charset="-122"/>
                <a:ea typeface="微软雅黑" panose="020B0503020204020204" pitchFamily="34" charset="-122"/>
              </a:rPr>
              <a:t>PART 1:</a:t>
            </a:r>
            <a:r>
              <a:rPr kumimoji="1" lang="zh-CN" altLang="en-US" sz="2800" b="1" spc="200" dirty="0">
                <a:solidFill>
                  <a:srgbClr val="FFC000"/>
                </a:solidFill>
                <a:latin typeface="微软雅黑" panose="020B0503020204020204" pitchFamily="34" charset="-122"/>
                <a:ea typeface="微软雅黑" panose="020B0503020204020204" pitchFamily="34" charset="-122"/>
              </a:rPr>
              <a:t>背景意义</a:t>
            </a:r>
            <a:endParaRPr kumimoji="1" lang="zh-CN" altLang="en-US" sz="2800" b="1" spc="200" dirty="0">
              <a:solidFill>
                <a:srgbClr val="C00000"/>
              </a:solidFill>
              <a:latin typeface="微软雅黑" panose="020B0503020204020204" pitchFamily="34" charset="-122"/>
              <a:ea typeface="微软雅黑" panose="020B0503020204020204" pitchFamily="34" charset="-122"/>
            </a:endParaRPr>
          </a:p>
        </p:txBody>
      </p:sp>
      <p:sp>
        <p:nvSpPr>
          <p:cNvPr id="2" name="矩形 3"/>
          <p:cNvSpPr>
            <a:spLocks noChangeArrowheads="1"/>
          </p:cNvSpPr>
          <p:nvPr/>
        </p:nvSpPr>
        <p:spPr bwMode="auto">
          <a:xfrm>
            <a:off x="6577965" y="2913965"/>
            <a:ext cx="3714750" cy="581762"/>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en-US" altLang="zh-CN" sz="2800" b="1" spc="200" dirty="0">
                <a:solidFill>
                  <a:schemeClr val="bg1"/>
                </a:solidFill>
                <a:latin typeface="微软雅黑" panose="020B0503020204020204" pitchFamily="34" charset="-122"/>
                <a:ea typeface="微软雅黑" panose="020B0503020204020204" pitchFamily="34" charset="-122"/>
              </a:rPr>
              <a:t>PART 2:</a:t>
            </a:r>
            <a:r>
              <a:rPr kumimoji="1" lang="zh-CN" altLang="en-US" sz="2800" b="1" spc="200" dirty="0">
                <a:solidFill>
                  <a:srgbClr val="FFC000"/>
                </a:solidFill>
                <a:latin typeface="微软雅黑" panose="020B0503020204020204" pitchFamily="34" charset="-122"/>
                <a:ea typeface="微软雅黑" panose="020B0503020204020204" pitchFamily="34" charset="-122"/>
              </a:rPr>
              <a:t>技术方案</a:t>
            </a:r>
          </a:p>
        </p:txBody>
      </p:sp>
      <p:sp>
        <p:nvSpPr>
          <p:cNvPr id="3" name="矩形 3"/>
          <p:cNvSpPr>
            <a:spLocks noChangeArrowheads="1"/>
          </p:cNvSpPr>
          <p:nvPr/>
        </p:nvSpPr>
        <p:spPr bwMode="auto">
          <a:xfrm>
            <a:off x="7181215" y="4486859"/>
            <a:ext cx="3714115" cy="581762"/>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algn="l" fontAlgn="base">
              <a:lnSpc>
                <a:spcPts val="4200"/>
              </a:lnSpc>
              <a:buClr>
                <a:srgbClr val="FFC000"/>
              </a:buClr>
              <a:buSzTx/>
              <a:buFont typeface="Wingdings" panose="05000000000000000000" pitchFamily="2" charset="2"/>
              <a:buChar char="p"/>
              <a:defRPr/>
            </a:pPr>
            <a:r>
              <a:rPr kumimoji="1" lang="en-US" altLang="zh-CN" sz="2800" b="1" spc="200" dirty="0">
                <a:solidFill>
                  <a:schemeClr val="bg1"/>
                </a:solidFill>
                <a:latin typeface="微软雅黑" panose="020B0503020204020204" pitchFamily="34" charset="-122"/>
                <a:ea typeface="微软雅黑" panose="020B0503020204020204" pitchFamily="34" charset="-122"/>
              </a:rPr>
              <a:t>PART 3:</a:t>
            </a:r>
            <a:r>
              <a:rPr kumimoji="1" lang="zh-CN" altLang="en-US" sz="2800" b="1" spc="200" dirty="0">
                <a:solidFill>
                  <a:srgbClr val="FFC000"/>
                </a:solidFill>
                <a:latin typeface="微软雅黑" panose="020B0503020204020204" pitchFamily="34" charset="-122"/>
                <a:ea typeface="微软雅黑" panose="020B0503020204020204" pitchFamily="34" charset="-122"/>
              </a:rPr>
              <a:t>现场演示</a:t>
            </a:r>
          </a:p>
        </p:txBody>
      </p:sp>
      <p:sp>
        <p:nvSpPr>
          <p:cNvPr id="6" name="矩形 5"/>
          <p:cNvSpPr/>
          <p:nvPr/>
        </p:nvSpPr>
        <p:spPr>
          <a:xfrm>
            <a:off x="695253" y="866819"/>
            <a:ext cx="9931394" cy="45719"/>
          </a:xfrm>
          <a:prstGeom prst="rect">
            <a:avLst/>
          </a:prstGeom>
          <a:solidFill>
            <a:srgbClr val="183884"/>
          </a:solidFill>
          <a:ln w="0">
            <a:solidFill>
              <a:srgbClr val="1838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dirty="0">
              <a:solidFill>
                <a:srgbClr val="183884"/>
              </a:solidFill>
              <a:ea typeface="微软雅黑" panose="020B0503020204020204" pitchFamily="34" charset="-122"/>
            </a:endParaRPr>
          </a:p>
        </p:txBody>
      </p:sp>
      <p:grpSp>
        <p:nvGrpSpPr>
          <p:cNvPr id="56" name="组合 55"/>
          <p:cNvGrpSpPr/>
          <p:nvPr/>
        </p:nvGrpSpPr>
        <p:grpSpPr>
          <a:xfrm>
            <a:off x="949480" y="2350296"/>
            <a:ext cx="4821171" cy="2835962"/>
            <a:chOff x="5687624" y="1413289"/>
            <a:chExt cx="761726" cy="448071"/>
          </a:xfrm>
          <a:solidFill>
            <a:srgbClr val="1F2E35"/>
          </a:solidFill>
        </p:grpSpPr>
        <p:sp>
          <p:nvSpPr>
            <p:cNvPr id="57" name="任意多边形 20"/>
            <p:cNvSpPr/>
            <p:nvPr/>
          </p:nvSpPr>
          <p:spPr>
            <a:xfrm rot="2700000">
              <a:off x="5812942" y="1413289"/>
              <a:ext cx="448071" cy="448071"/>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5CA1"/>
                </a:solidFill>
                <a:effectLst/>
                <a:uLnTx/>
                <a:uFillTx/>
                <a:latin typeface="等线" panose="02010600030101010101" charset="-122"/>
                <a:ea typeface="等线" panose="02010600030101010101" charset="-122"/>
                <a:cs typeface="+mn-cs"/>
              </a:endParaRPr>
            </a:p>
          </p:txBody>
        </p:sp>
        <p:sp>
          <p:nvSpPr>
            <p:cNvPr id="58" name="任意多边形 21"/>
            <p:cNvSpPr/>
            <p:nvPr/>
          </p:nvSpPr>
          <p:spPr>
            <a:xfrm rot="2700000">
              <a:off x="6260835" y="1459625"/>
              <a:ext cx="188515" cy="188515"/>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5CA1"/>
                </a:solidFill>
                <a:effectLst/>
                <a:uLnTx/>
                <a:uFillTx/>
                <a:latin typeface="等线" panose="02010600030101010101" charset="-122"/>
                <a:ea typeface="等线" panose="02010600030101010101" charset="-122"/>
                <a:cs typeface="+mn-cs"/>
              </a:endParaRPr>
            </a:p>
          </p:txBody>
        </p:sp>
        <p:sp>
          <p:nvSpPr>
            <p:cNvPr id="59" name="任意多边形 22"/>
            <p:cNvSpPr/>
            <p:nvPr/>
          </p:nvSpPr>
          <p:spPr>
            <a:xfrm rot="2700000">
              <a:off x="5687624" y="1660895"/>
              <a:ext cx="113810" cy="113810"/>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5CA1"/>
                </a:solidFill>
                <a:effectLst/>
                <a:uLnTx/>
                <a:uFillTx/>
                <a:latin typeface="等线" panose="02010600030101010101" charset="-122"/>
                <a:ea typeface="等线" panose="02010600030101010101" charset="-122"/>
                <a:cs typeface="+mn-cs"/>
              </a:endParaRPr>
            </a:p>
          </p:txBody>
        </p:sp>
        <p:sp>
          <p:nvSpPr>
            <p:cNvPr id="60" name="任意多边形 23"/>
            <p:cNvSpPr/>
            <p:nvPr/>
          </p:nvSpPr>
          <p:spPr>
            <a:xfrm rot="2700000">
              <a:off x="5749093" y="1601982"/>
              <a:ext cx="60720" cy="60720"/>
            </a:xfrm>
            <a:custGeom>
              <a:avLst/>
              <a:gdLst>
                <a:gd name="connsiteX0" fmla="*/ 704234 w 1072230"/>
                <a:gd name="connsiteY0" fmla="*/ 548838 h 1072230"/>
                <a:gd name="connsiteX1" fmla="*/ 693389 w 1072230"/>
                <a:gd name="connsiteY1" fmla="*/ 602554 h 1072230"/>
                <a:gd name="connsiteX2" fmla="*/ 602554 w 1072230"/>
                <a:gd name="connsiteY2" fmla="*/ 693389 h 1072230"/>
                <a:gd name="connsiteX3" fmla="*/ 568998 w 1072230"/>
                <a:gd name="connsiteY3" fmla="*/ 700164 h 1072230"/>
                <a:gd name="connsiteX4" fmla="*/ 568998 w 1072230"/>
                <a:gd name="connsiteY4" fmla="*/ 879092 h 1072230"/>
                <a:gd name="connsiteX5" fmla="*/ 598094 w 1072230"/>
                <a:gd name="connsiteY5" fmla="*/ 876524 h 1072230"/>
                <a:gd name="connsiteX6" fmla="*/ 879131 w 1072230"/>
                <a:gd name="connsiteY6" fmla="*/ 602427 h 1072230"/>
                <a:gd name="connsiteX7" fmla="*/ 884533 w 1072230"/>
                <a:gd name="connsiteY7" fmla="*/ 548838 h 1072230"/>
                <a:gd name="connsiteX8" fmla="*/ 187697 w 1072230"/>
                <a:gd name="connsiteY8" fmla="*/ 548838 h 1072230"/>
                <a:gd name="connsiteX9" fmla="*/ 193099 w 1072230"/>
                <a:gd name="connsiteY9" fmla="*/ 602427 h 1072230"/>
                <a:gd name="connsiteX10" fmla="*/ 474136 w 1072230"/>
                <a:gd name="connsiteY10" fmla="*/ 876524 h 1072230"/>
                <a:gd name="connsiteX11" fmla="*/ 509616 w 1072230"/>
                <a:gd name="connsiteY11" fmla="*/ 879655 h 1072230"/>
                <a:gd name="connsiteX12" fmla="*/ 509616 w 1072230"/>
                <a:gd name="connsiteY12" fmla="*/ 701453 h 1072230"/>
                <a:gd name="connsiteX13" fmla="*/ 469676 w 1072230"/>
                <a:gd name="connsiteY13" fmla="*/ 693389 h 1072230"/>
                <a:gd name="connsiteX14" fmla="*/ 378841 w 1072230"/>
                <a:gd name="connsiteY14" fmla="*/ 602554 h 1072230"/>
                <a:gd name="connsiteX15" fmla="*/ 367996 w 1072230"/>
                <a:gd name="connsiteY15" fmla="*/ 548838 h 1072230"/>
                <a:gd name="connsiteX16" fmla="*/ 536115 w 1072230"/>
                <a:gd name="connsiteY16" fmla="*/ 450771 h 1072230"/>
                <a:gd name="connsiteX17" fmla="*/ 450771 w 1072230"/>
                <a:gd name="connsiteY17" fmla="*/ 536115 h 1072230"/>
                <a:gd name="connsiteX18" fmla="*/ 536115 w 1072230"/>
                <a:gd name="connsiteY18" fmla="*/ 621459 h 1072230"/>
                <a:gd name="connsiteX19" fmla="*/ 621459 w 1072230"/>
                <a:gd name="connsiteY19" fmla="*/ 536115 h 1072230"/>
                <a:gd name="connsiteX20" fmla="*/ 536115 w 1072230"/>
                <a:gd name="connsiteY20" fmla="*/ 450771 h 1072230"/>
                <a:gd name="connsiteX21" fmla="*/ 568998 w 1072230"/>
                <a:gd name="connsiteY21" fmla="*/ 185050 h 1072230"/>
                <a:gd name="connsiteX22" fmla="*/ 568998 w 1072230"/>
                <a:gd name="connsiteY22" fmla="*/ 372066 h 1072230"/>
                <a:gd name="connsiteX23" fmla="*/ 602554 w 1072230"/>
                <a:gd name="connsiteY23" fmla="*/ 378841 h 1072230"/>
                <a:gd name="connsiteX24" fmla="*/ 693389 w 1072230"/>
                <a:gd name="connsiteY24" fmla="*/ 469676 h 1072230"/>
                <a:gd name="connsiteX25" fmla="*/ 697383 w 1072230"/>
                <a:gd name="connsiteY25" fmla="*/ 489456 h 1072230"/>
                <a:gd name="connsiteX26" fmla="*/ 882502 w 1072230"/>
                <a:gd name="connsiteY26" fmla="*/ 489456 h 1072230"/>
                <a:gd name="connsiteX27" fmla="*/ 880775 w 1072230"/>
                <a:gd name="connsiteY27" fmla="*/ 469885 h 1072230"/>
                <a:gd name="connsiteX28" fmla="*/ 606678 w 1072230"/>
                <a:gd name="connsiteY28" fmla="*/ 188848 h 1072230"/>
                <a:gd name="connsiteX29" fmla="*/ 509616 w 1072230"/>
                <a:gd name="connsiteY29" fmla="*/ 184073 h 1072230"/>
                <a:gd name="connsiteX30" fmla="*/ 474136 w 1072230"/>
                <a:gd name="connsiteY30" fmla="*/ 187204 h 1072230"/>
                <a:gd name="connsiteX31" fmla="*/ 193099 w 1072230"/>
                <a:gd name="connsiteY31" fmla="*/ 461301 h 1072230"/>
                <a:gd name="connsiteX32" fmla="*/ 190261 w 1072230"/>
                <a:gd name="connsiteY32" fmla="*/ 489456 h 1072230"/>
                <a:gd name="connsiteX33" fmla="*/ 374847 w 1072230"/>
                <a:gd name="connsiteY33" fmla="*/ 489456 h 1072230"/>
                <a:gd name="connsiteX34" fmla="*/ 378841 w 1072230"/>
                <a:gd name="connsiteY34" fmla="*/ 469676 h 1072230"/>
                <a:gd name="connsiteX35" fmla="*/ 469676 w 1072230"/>
                <a:gd name="connsiteY35" fmla="*/ 378841 h 1072230"/>
                <a:gd name="connsiteX36" fmla="*/ 509616 w 1072230"/>
                <a:gd name="connsiteY36" fmla="*/ 370777 h 1072230"/>
                <a:gd name="connsiteX37" fmla="*/ 536115 w 1072230"/>
                <a:gd name="connsiteY37" fmla="*/ 0 h 1072230"/>
                <a:gd name="connsiteX38" fmla="*/ 560453 w 1072230"/>
                <a:gd name="connsiteY38" fmla="*/ 2453 h 1072230"/>
                <a:gd name="connsiteX39" fmla="*/ 594600 w 1072230"/>
                <a:gd name="connsiteY39" fmla="*/ 91894 h 1072230"/>
                <a:gd name="connsiteX40" fmla="*/ 651562 w 1072230"/>
                <a:gd name="connsiteY40" fmla="*/ 13189 h 1072230"/>
                <a:gd name="connsiteX41" fmla="*/ 697807 w 1072230"/>
                <a:gd name="connsiteY41" fmla="*/ 27545 h 1072230"/>
                <a:gd name="connsiteX42" fmla="*/ 707577 w 1072230"/>
                <a:gd name="connsiteY42" fmla="*/ 122165 h 1072230"/>
                <a:gd name="connsiteX43" fmla="*/ 781521 w 1072230"/>
                <a:gd name="connsiteY43" fmla="*/ 62065 h 1072230"/>
                <a:gd name="connsiteX44" fmla="*/ 824168 w 1072230"/>
                <a:gd name="connsiteY44" fmla="*/ 85213 h 1072230"/>
                <a:gd name="connsiteX45" fmla="*/ 808874 w 1072230"/>
                <a:gd name="connsiteY45" fmla="*/ 180650 h 1072230"/>
                <a:gd name="connsiteX46" fmla="*/ 896385 w 1072230"/>
                <a:gd name="connsiteY46" fmla="*/ 141496 h 1072230"/>
                <a:gd name="connsiteX47" fmla="*/ 915206 w 1072230"/>
                <a:gd name="connsiteY47" fmla="*/ 157025 h 1072230"/>
                <a:gd name="connsiteX48" fmla="*/ 930734 w 1072230"/>
                <a:gd name="connsiteY48" fmla="*/ 175845 h 1072230"/>
                <a:gd name="connsiteX49" fmla="*/ 891580 w 1072230"/>
                <a:gd name="connsiteY49" fmla="*/ 263356 h 1072230"/>
                <a:gd name="connsiteX50" fmla="*/ 987017 w 1072230"/>
                <a:gd name="connsiteY50" fmla="*/ 248062 h 1072230"/>
                <a:gd name="connsiteX51" fmla="*/ 1010166 w 1072230"/>
                <a:gd name="connsiteY51" fmla="*/ 290710 h 1072230"/>
                <a:gd name="connsiteX52" fmla="*/ 950065 w 1072230"/>
                <a:gd name="connsiteY52" fmla="*/ 364653 h 1072230"/>
                <a:gd name="connsiteX53" fmla="*/ 1044685 w 1072230"/>
                <a:gd name="connsiteY53" fmla="*/ 374423 h 1072230"/>
                <a:gd name="connsiteX54" fmla="*/ 1059041 w 1072230"/>
                <a:gd name="connsiteY54" fmla="*/ 420668 h 1072230"/>
                <a:gd name="connsiteX55" fmla="*/ 980336 w 1072230"/>
                <a:gd name="connsiteY55" fmla="*/ 477630 h 1072230"/>
                <a:gd name="connsiteX56" fmla="*/ 1069777 w 1072230"/>
                <a:gd name="connsiteY56" fmla="*/ 511777 h 1072230"/>
                <a:gd name="connsiteX57" fmla="*/ 1072230 w 1072230"/>
                <a:gd name="connsiteY57" fmla="*/ 536115 h 1072230"/>
                <a:gd name="connsiteX58" fmla="*/ 1069777 w 1072230"/>
                <a:gd name="connsiteY58" fmla="*/ 560453 h 1072230"/>
                <a:gd name="connsiteX59" fmla="*/ 980336 w 1072230"/>
                <a:gd name="connsiteY59" fmla="*/ 594600 h 1072230"/>
                <a:gd name="connsiteX60" fmla="*/ 1059041 w 1072230"/>
                <a:gd name="connsiteY60" fmla="*/ 651562 h 1072230"/>
                <a:gd name="connsiteX61" fmla="*/ 1044685 w 1072230"/>
                <a:gd name="connsiteY61" fmla="*/ 697807 h 1072230"/>
                <a:gd name="connsiteX62" fmla="*/ 950065 w 1072230"/>
                <a:gd name="connsiteY62" fmla="*/ 707577 h 1072230"/>
                <a:gd name="connsiteX63" fmla="*/ 1010166 w 1072230"/>
                <a:gd name="connsiteY63" fmla="*/ 781521 h 1072230"/>
                <a:gd name="connsiteX64" fmla="*/ 987017 w 1072230"/>
                <a:gd name="connsiteY64" fmla="*/ 824168 h 1072230"/>
                <a:gd name="connsiteX65" fmla="*/ 891580 w 1072230"/>
                <a:gd name="connsiteY65" fmla="*/ 808874 h 1072230"/>
                <a:gd name="connsiteX66" fmla="*/ 930734 w 1072230"/>
                <a:gd name="connsiteY66" fmla="*/ 896385 h 1072230"/>
                <a:gd name="connsiteX67" fmla="*/ 915206 w 1072230"/>
                <a:gd name="connsiteY67" fmla="*/ 915206 h 1072230"/>
                <a:gd name="connsiteX68" fmla="*/ 896385 w 1072230"/>
                <a:gd name="connsiteY68" fmla="*/ 930734 h 1072230"/>
                <a:gd name="connsiteX69" fmla="*/ 808874 w 1072230"/>
                <a:gd name="connsiteY69" fmla="*/ 891580 h 1072230"/>
                <a:gd name="connsiteX70" fmla="*/ 824168 w 1072230"/>
                <a:gd name="connsiteY70" fmla="*/ 987017 h 1072230"/>
                <a:gd name="connsiteX71" fmla="*/ 781520 w 1072230"/>
                <a:gd name="connsiteY71" fmla="*/ 1010166 h 1072230"/>
                <a:gd name="connsiteX72" fmla="*/ 707577 w 1072230"/>
                <a:gd name="connsiteY72" fmla="*/ 950065 h 1072230"/>
                <a:gd name="connsiteX73" fmla="*/ 697807 w 1072230"/>
                <a:gd name="connsiteY73" fmla="*/ 1044685 h 1072230"/>
                <a:gd name="connsiteX74" fmla="*/ 651562 w 1072230"/>
                <a:gd name="connsiteY74" fmla="*/ 1059041 h 1072230"/>
                <a:gd name="connsiteX75" fmla="*/ 594600 w 1072230"/>
                <a:gd name="connsiteY75" fmla="*/ 980336 h 1072230"/>
                <a:gd name="connsiteX76" fmla="*/ 560453 w 1072230"/>
                <a:gd name="connsiteY76" fmla="*/ 1069777 h 1072230"/>
                <a:gd name="connsiteX77" fmla="*/ 536115 w 1072230"/>
                <a:gd name="connsiteY77" fmla="*/ 1072230 h 1072230"/>
                <a:gd name="connsiteX78" fmla="*/ 511777 w 1072230"/>
                <a:gd name="connsiteY78" fmla="*/ 1069777 h 1072230"/>
                <a:gd name="connsiteX79" fmla="*/ 477630 w 1072230"/>
                <a:gd name="connsiteY79" fmla="*/ 980336 h 1072230"/>
                <a:gd name="connsiteX80" fmla="*/ 420668 w 1072230"/>
                <a:gd name="connsiteY80" fmla="*/ 1059041 h 1072230"/>
                <a:gd name="connsiteX81" fmla="*/ 374423 w 1072230"/>
                <a:gd name="connsiteY81" fmla="*/ 1044685 h 1072230"/>
                <a:gd name="connsiteX82" fmla="*/ 364653 w 1072230"/>
                <a:gd name="connsiteY82" fmla="*/ 950065 h 1072230"/>
                <a:gd name="connsiteX83" fmla="*/ 290710 w 1072230"/>
                <a:gd name="connsiteY83" fmla="*/ 1010166 h 1072230"/>
                <a:gd name="connsiteX84" fmla="*/ 248062 w 1072230"/>
                <a:gd name="connsiteY84" fmla="*/ 987017 h 1072230"/>
                <a:gd name="connsiteX85" fmla="*/ 263356 w 1072230"/>
                <a:gd name="connsiteY85" fmla="*/ 891580 h 1072230"/>
                <a:gd name="connsiteX86" fmla="*/ 175845 w 1072230"/>
                <a:gd name="connsiteY86" fmla="*/ 930734 h 1072230"/>
                <a:gd name="connsiteX87" fmla="*/ 157025 w 1072230"/>
                <a:gd name="connsiteY87" fmla="*/ 915206 h 1072230"/>
                <a:gd name="connsiteX88" fmla="*/ 141496 w 1072230"/>
                <a:gd name="connsiteY88" fmla="*/ 896385 h 1072230"/>
                <a:gd name="connsiteX89" fmla="*/ 180650 w 1072230"/>
                <a:gd name="connsiteY89" fmla="*/ 808874 h 1072230"/>
                <a:gd name="connsiteX90" fmla="*/ 85213 w 1072230"/>
                <a:gd name="connsiteY90" fmla="*/ 824168 h 1072230"/>
                <a:gd name="connsiteX91" fmla="*/ 62065 w 1072230"/>
                <a:gd name="connsiteY91" fmla="*/ 781521 h 1072230"/>
                <a:gd name="connsiteX92" fmla="*/ 122165 w 1072230"/>
                <a:gd name="connsiteY92" fmla="*/ 707577 h 1072230"/>
                <a:gd name="connsiteX93" fmla="*/ 27545 w 1072230"/>
                <a:gd name="connsiteY93" fmla="*/ 697807 h 1072230"/>
                <a:gd name="connsiteX94" fmla="*/ 13189 w 1072230"/>
                <a:gd name="connsiteY94" fmla="*/ 651562 h 1072230"/>
                <a:gd name="connsiteX95" fmla="*/ 91894 w 1072230"/>
                <a:gd name="connsiteY95" fmla="*/ 594600 h 1072230"/>
                <a:gd name="connsiteX96" fmla="*/ 2453 w 1072230"/>
                <a:gd name="connsiteY96" fmla="*/ 560453 h 1072230"/>
                <a:gd name="connsiteX97" fmla="*/ 0 w 1072230"/>
                <a:gd name="connsiteY97" fmla="*/ 536115 h 1072230"/>
                <a:gd name="connsiteX98" fmla="*/ 2453 w 1072230"/>
                <a:gd name="connsiteY98" fmla="*/ 511777 h 1072230"/>
                <a:gd name="connsiteX99" fmla="*/ 91894 w 1072230"/>
                <a:gd name="connsiteY99" fmla="*/ 477630 h 1072230"/>
                <a:gd name="connsiteX100" fmla="*/ 13189 w 1072230"/>
                <a:gd name="connsiteY100" fmla="*/ 420668 h 1072230"/>
                <a:gd name="connsiteX101" fmla="*/ 27545 w 1072230"/>
                <a:gd name="connsiteY101" fmla="*/ 374423 h 1072230"/>
                <a:gd name="connsiteX102" fmla="*/ 122165 w 1072230"/>
                <a:gd name="connsiteY102" fmla="*/ 364653 h 1072230"/>
                <a:gd name="connsiteX103" fmla="*/ 62065 w 1072230"/>
                <a:gd name="connsiteY103" fmla="*/ 290710 h 1072230"/>
                <a:gd name="connsiteX104" fmla="*/ 85213 w 1072230"/>
                <a:gd name="connsiteY104" fmla="*/ 248062 h 1072230"/>
                <a:gd name="connsiteX105" fmla="*/ 180650 w 1072230"/>
                <a:gd name="connsiteY105" fmla="*/ 263356 h 1072230"/>
                <a:gd name="connsiteX106" fmla="*/ 141496 w 1072230"/>
                <a:gd name="connsiteY106" fmla="*/ 175845 h 1072230"/>
                <a:gd name="connsiteX107" fmla="*/ 157025 w 1072230"/>
                <a:gd name="connsiteY107" fmla="*/ 157025 h 1072230"/>
                <a:gd name="connsiteX108" fmla="*/ 175845 w 1072230"/>
                <a:gd name="connsiteY108" fmla="*/ 141496 h 1072230"/>
                <a:gd name="connsiteX109" fmla="*/ 263356 w 1072230"/>
                <a:gd name="connsiteY109" fmla="*/ 180650 h 1072230"/>
                <a:gd name="connsiteX110" fmla="*/ 248062 w 1072230"/>
                <a:gd name="connsiteY110" fmla="*/ 85213 h 1072230"/>
                <a:gd name="connsiteX111" fmla="*/ 290710 w 1072230"/>
                <a:gd name="connsiteY111" fmla="*/ 62065 h 1072230"/>
                <a:gd name="connsiteX112" fmla="*/ 364653 w 1072230"/>
                <a:gd name="connsiteY112" fmla="*/ 122165 h 1072230"/>
                <a:gd name="connsiteX113" fmla="*/ 374423 w 1072230"/>
                <a:gd name="connsiteY113" fmla="*/ 27545 h 1072230"/>
                <a:gd name="connsiteX114" fmla="*/ 420668 w 1072230"/>
                <a:gd name="connsiteY114" fmla="*/ 13189 h 1072230"/>
                <a:gd name="connsiteX115" fmla="*/ 477630 w 1072230"/>
                <a:gd name="connsiteY115" fmla="*/ 91894 h 1072230"/>
                <a:gd name="connsiteX116" fmla="*/ 511777 w 1072230"/>
                <a:gd name="connsiteY116" fmla="*/ 2453 h 107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72230" h="1072230">
                  <a:moveTo>
                    <a:pt x="704234" y="548838"/>
                  </a:moveTo>
                  <a:lnTo>
                    <a:pt x="693389" y="602554"/>
                  </a:lnTo>
                  <a:cubicBezTo>
                    <a:pt x="676115" y="643396"/>
                    <a:pt x="643396" y="676115"/>
                    <a:pt x="602554" y="693389"/>
                  </a:cubicBezTo>
                  <a:lnTo>
                    <a:pt x="568998" y="700164"/>
                  </a:lnTo>
                  <a:lnTo>
                    <a:pt x="568998" y="879092"/>
                  </a:lnTo>
                  <a:lnTo>
                    <a:pt x="598094" y="876524"/>
                  </a:lnTo>
                  <a:cubicBezTo>
                    <a:pt x="738911" y="851371"/>
                    <a:pt x="850563" y="742032"/>
                    <a:pt x="879131" y="602427"/>
                  </a:cubicBezTo>
                  <a:lnTo>
                    <a:pt x="884533" y="548838"/>
                  </a:lnTo>
                  <a:close/>
                  <a:moveTo>
                    <a:pt x="187697" y="548838"/>
                  </a:moveTo>
                  <a:lnTo>
                    <a:pt x="193099" y="602427"/>
                  </a:lnTo>
                  <a:cubicBezTo>
                    <a:pt x="221667" y="742032"/>
                    <a:pt x="333319" y="851371"/>
                    <a:pt x="474136" y="876524"/>
                  </a:cubicBezTo>
                  <a:lnTo>
                    <a:pt x="509616" y="879655"/>
                  </a:lnTo>
                  <a:lnTo>
                    <a:pt x="509616" y="701453"/>
                  </a:lnTo>
                  <a:lnTo>
                    <a:pt x="469676" y="693389"/>
                  </a:lnTo>
                  <a:cubicBezTo>
                    <a:pt x="428834" y="676115"/>
                    <a:pt x="396115" y="643396"/>
                    <a:pt x="378841" y="602554"/>
                  </a:cubicBezTo>
                  <a:lnTo>
                    <a:pt x="367996" y="548838"/>
                  </a:lnTo>
                  <a:close/>
                  <a:moveTo>
                    <a:pt x="536115" y="450771"/>
                  </a:moveTo>
                  <a:cubicBezTo>
                    <a:pt x="488981" y="450771"/>
                    <a:pt x="450771" y="488981"/>
                    <a:pt x="450771" y="536115"/>
                  </a:cubicBezTo>
                  <a:cubicBezTo>
                    <a:pt x="450771" y="583249"/>
                    <a:pt x="488981" y="621459"/>
                    <a:pt x="536115" y="621459"/>
                  </a:cubicBezTo>
                  <a:cubicBezTo>
                    <a:pt x="583249" y="621459"/>
                    <a:pt x="621459" y="583249"/>
                    <a:pt x="621459" y="536115"/>
                  </a:cubicBezTo>
                  <a:cubicBezTo>
                    <a:pt x="621459" y="488981"/>
                    <a:pt x="583249" y="450771"/>
                    <a:pt x="536115" y="450771"/>
                  </a:cubicBezTo>
                  <a:close/>
                  <a:moveTo>
                    <a:pt x="568998" y="185050"/>
                  </a:moveTo>
                  <a:lnTo>
                    <a:pt x="568998" y="372066"/>
                  </a:lnTo>
                  <a:lnTo>
                    <a:pt x="602554" y="378841"/>
                  </a:lnTo>
                  <a:cubicBezTo>
                    <a:pt x="643396" y="396115"/>
                    <a:pt x="676115" y="428834"/>
                    <a:pt x="693389" y="469676"/>
                  </a:cubicBezTo>
                  <a:lnTo>
                    <a:pt x="697383" y="489456"/>
                  </a:lnTo>
                  <a:lnTo>
                    <a:pt x="882502" y="489456"/>
                  </a:lnTo>
                  <a:lnTo>
                    <a:pt x="880775" y="469885"/>
                  </a:lnTo>
                  <a:cubicBezTo>
                    <a:pt x="855622" y="329068"/>
                    <a:pt x="746282" y="217416"/>
                    <a:pt x="606678" y="188848"/>
                  </a:cubicBezTo>
                  <a:close/>
                  <a:moveTo>
                    <a:pt x="509616" y="184073"/>
                  </a:moveTo>
                  <a:lnTo>
                    <a:pt x="474136" y="187204"/>
                  </a:lnTo>
                  <a:cubicBezTo>
                    <a:pt x="333319" y="212357"/>
                    <a:pt x="221667" y="321696"/>
                    <a:pt x="193099" y="461301"/>
                  </a:cubicBezTo>
                  <a:lnTo>
                    <a:pt x="190261" y="489456"/>
                  </a:lnTo>
                  <a:lnTo>
                    <a:pt x="374847" y="489456"/>
                  </a:lnTo>
                  <a:lnTo>
                    <a:pt x="378841" y="469676"/>
                  </a:lnTo>
                  <a:cubicBezTo>
                    <a:pt x="396115" y="428834"/>
                    <a:pt x="428834" y="396115"/>
                    <a:pt x="469676" y="378841"/>
                  </a:cubicBezTo>
                  <a:lnTo>
                    <a:pt x="509616" y="370777"/>
                  </a:lnTo>
                  <a:close/>
                  <a:moveTo>
                    <a:pt x="536115" y="0"/>
                  </a:moveTo>
                  <a:lnTo>
                    <a:pt x="560453" y="2453"/>
                  </a:lnTo>
                  <a:lnTo>
                    <a:pt x="594600" y="91894"/>
                  </a:lnTo>
                  <a:lnTo>
                    <a:pt x="651562" y="13189"/>
                  </a:lnTo>
                  <a:lnTo>
                    <a:pt x="697807" y="27545"/>
                  </a:lnTo>
                  <a:lnTo>
                    <a:pt x="707577" y="122165"/>
                  </a:lnTo>
                  <a:lnTo>
                    <a:pt x="781521" y="62065"/>
                  </a:lnTo>
                  <a:lnTo>
                    <a:pt x="824168" y="85213"/>
                  </a:lnTo>
                  <a:lnTo>
                    <a:pt x="808874" y="180650"/>
                  </a:lnTo>
                  <a:lnTo>
                    <a:pt x="896385" y="141496"/>
                  </a:lnTo>
                  <a:lnTo>
                    <a:pt x="915206" y="157025"/>
                  </a:lnTo>
                  <a:lnTo>
                    <a:pt x="930734" y="175845"/>
                  </a:lnTo>
                  <a:lnTo>
                    <a:pt x="891580" y="263356"/>
                  </a:lnTo>
                  <a:lnTo>
                    <a:pt x="987017" y="248062"/>
                  </a:lnTo>
                  <a:lnTo>
                    <a:pt x="1010166" y="290710"/>
                  </a:lnTo>
                  <a:lnTo>
                    <a:pt x="950065" y="364653"/>
                  </a:lnTo>
                  <a:lnTo>
                    <a:pt x="1044685" y="374423"/>
                  </a:lnTo>
                  <a:lnTo>
                    <a:pt x="1059041" y="420668"/>
                  </a:lnTo>
                  <a:lnTo>
                    <a:pt x="980336" y="477630"/>
                  </a:lnTo>
                  <a:lnTo>
                    <a:pt x="1069777" y="511777"/>
                  </a:lnTo>
                  <a:lnTo>
                    <a:pt x="1072230" y="536115"/>
                  </a:lnTo>
                  <a:lnTo>
                    <a:pt x="1069777" y="560453"/>
                  </a:lnTo>
                  <a:lnTo>
                    <a:pt x="980336" y="594600"/>
                  </a:lnTo>
                  <a:lnTo>
                    <a:pt x="1059041" y="651562"/>
                  </a:lnTo>
                  <a:lnTo>
                    <a:pt x="1044685" y="697807"/>
                  </a:lnTo>
                  <a:lnTo>
                    <a:pt x="950065" y="707577"/>
                  </a:lnTo>
                  <a:lnTo>
                    <a:pt x="1010166" y="781521"/>
                  </a:lnTo>
                  <a:lnTo>
                    <a:pt x="987017" y="824168"/>
                  </a:lnTo>
                  <a:lnTo>
                    <a:pt x="891580" y="808874"/>
                  </a:lnTo>
                  <a:lnTo>
                    <a:pt x="930734" y="896385"/>
                  </a:lnTo>
                  <a:lnTo>
                    <a:pt x="915206" y="915206"/>
                  </a:lnTo>
                  <a:lnTo>
                    <a:pt x="896385" y="930734"/>
                  </a:lnTo>
                  <a:lnTo>
                    <a:pt x="808874" y="891580"/>
                  </a:lnTo>
                  <a:lnTo>
                    <a:pt x="824168" y="987017"/>
                  </a:lnTo>
                  <a:lnTo>
                    <a:pt x="781520" y="1010166"/>
                  </a:lnTo>
                  <a:lnTo>
                    <a:pt x="707577" y="950065"/>
                  </a:lnTo>
                  <a:lnTo>
                    <a:pt x="697807" y="1044685"/>
                  </a:lnTo>
                  <a:lnTo>
                    <a:pt x="651562" y="1059041"/>
                  </a:lnTo>
                  <a:lnTo>
                    <a:pt x="594600" y="980336"/>
                  </a:lnTo>
                  <a:lnTo>
                    <a:pt x="560453" y="1069777"/>
                  </a:lnTo>
                  <a:lnTo>
                    <a:pt x="536115" y="1072230"/>
                  </a:lnTo>
                  <a:lnTo>
                    <a:pt x="511777" y="1069777"/>
                  </a:lnTo>
                  <a:lnTo>
                    <a:pt x="477630" y="980336"/>
                  </a:lnTo>
                  <a:lnTo>
                    <a:pt x="420668" y="1059041"/>
                  </a:lnTo>
                  <a:lnTo>
                    <a:pt x="374423" y="1044685"/>
                  </a:lnTo>
                  <a:lnTo>
                    <a:pt x="364653" y="950065"/>
                  </a:lnTo>
                  <a:lnTo>
                    <a:pt x="290710" y="1010166"/>
                  </a:lnTo>
                  <a:lnTo>
                    <a:pt x="248062" y="987017"/>
                  </a:lnTo>
                  <a:lnTo>
                    <a:pt x="263356" y="891580"/>
                  </a:lnTo>
                  <a:lnTo>
                    <a:pt x="175845" y="930734"/>
                  </a:lnTo>
                  <a:lnTo>
                    <a:pt x="157025" y="915206"/>
                  </a:lnTo>
                  <a:lnTo>
                    <a:pt x="141496" y="896385"/>
                  </a:lnTo>
                  <a:lnTo>
                    <a:pt x="180650" y="808874"/>
                  </a:lnTo>
                  <a:lnTo>
                    <a:pt x="85213" y="824168"/>
                  </a:lnTo>
                  <a:lnTo>
                    <a:pt x="62065" y="781521"/>
                  </a:lnTo>
                  <a:lnTo>
                    <a:pt x="122165" y="707577"/>
                  </a:lnTo>
                  <a:lnTo>
                    <a:pt x="27545" y="697807"/>
                  </a:lnTo>
                  <a:lnTo>
                    <a:pt x="13189" y="651562"/>
                  </a:lnTo>
                  <a:lnTo>
                    <a:pt x="91894" y="594600"/>
                  </a:lnTo>
                  <a:lnTo>
                    <a:pt x="2453" y="560453"/>
                  </a:lnTo>
                  <a:lnTo>
                    <a:pt x="0" y="536115"/>
                  </a:lnTo>
                  <a:lnTo>
                    <a:pt x="2453" y="511777"/>
                  </a:lnTo>
                  <a:lnTo>
                    <a:pt x="91894" y="477630"/>
                  </a:lnTo>
                  <a:lnTo>
                    <a:pt x="13189" y="420668"/>
                  </a:lnTo>
                  <a:lnTo>
                    <a:pt x="27545" y="374423"/>
                  </a:lnTo>
                  <a:lnTo>
                    <a:pt x="122165" y="364653"/>
                  </a:lnTo>
                  <a:lnTo>
                    <a:pt x="62065" y="290710"/>
                  </a:lnTo>
                  <a:lnTo>
                    <a:pt x="85213" y="248062"/>
                  </a:lnTo>
                  <a:lnTo>
                    <a:pt x="180650" y="263356"/>
                  </a:lnTo>
                  <a:lnTo>
                    <a:pt x="141496" y="175845"/>
                  </a:lnTo>
                  <a:lnTo>
                    <a:pt x="157025" y="157025"/>
                  </a:lnTo>
                  <a:lnTo>
                    <a:pt x="175845" y="141496"/>
                  </a:lnTo>
                  <a:lnTo>
                    <a:pt x="263356" y="180650"/>
                  </a:lnTo>
                  <a:lnTo>
                    <a:pt x="248062" y="85213"/>
                  </a:lnTo>
                  <a:lnTo>
                    <a:pt x="290710" y="62065"/>
                  </a:lnTo>
                  <a:lnTo>
                    <a:pt x="364653" y="122165"/>
                  </a:lnTo>
                  <a:lnTo>
                    <a:pt x="374423" y="27545"/>
                  </a:lnTo>
                  <a:lnTo>
                    <a:pt x="420668" y="13189"/>
                  </a:lnTo>
                  <a:lnTo>
                    <a:pt x="477630" y="91894"/>
                  </a:lnTo>
                  <a:lnTo>
                    <a:pt x="511777" y="2453"/>
                  </a:lnTo>
                  <a:close/>
                </a:path>
              </a:pathLst>
            </a:cu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5CA1"/>
                </a:solidFill>
                <a:effectLst/>
                <a:uLnTx/>
                <a:uFillTx/>
                <a:latin typeface="等线" panose="02010600030101010101" charset="-122"/>
                <a:ea typeface="等线" panose="02010600030101010101" charset="-122"/>
                <a:cs typeface="+mn-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963" y="333375"/>
            <a:ext cx="11522075" cy="6199547"/>
          </a:xfrm>
          <a:prstGeom prst="rect">
            <a:avLst/>
          </a:prstGeom>
          <a:noFill/>
          <a:ln w="38100">
            <a:solidFill>
              <a:srgbClr val="33335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平行四边形 8"/>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p:nvGrpSpPr>
        <p:grpSpPr>
          <a:xfrm flipH="1" flipV="1">
            <a:off x="-93229" y="5734017"/>
            <a:ext cx="2110749" cy="1015024"/>
            <a:chOff x="1178522" y="5593172"/>
            <a:chExt cx="2110749" cy="1015024"/>
          </a:xfrm>
        </p:grpSpPr>
        <p:sp>
          <p:nvSpPr>
            <p:cNvPr id="10" name="平行四边形 9"/>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平行四边形 10"/>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7" name="平行四边形 16"/>
          <p:cNvSpPr/>
          <p:nvPr/>
        </p:nvSpPr>
        <p:spPr>
          <a:xfrm rot="20756560">
            <a:off x="10175377" y="3174139"/>
            <a:ext cx="2110749" cy="436696"/>
          </a:xfrm>
          <a:prstGeom prst="parallelogram">
            <a:avLst/>
          </a:prstGeom>
          <a:solidFill>
            <a:srgbClr val="E6EC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平行四边形 17"/>
          <p:cNvSpPr/>
          <p:nvPr/>
        </p:nvSpPr>
        <p:spPr>
          <a:xfrm rot="20756560">
            <a:off x="11139174" y="3493037"/>
            <a:ext cx="1132302"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平行四边形 18"/>
          <p:cNvSpPr/>
          <p:nvPr/>
        </p:nvSpPr>
        <p:spPr>
          <a:xfrm rot="20756560">
            <a:off x="-63870" y="2987931"/>
            <a:ext cx="570195" cy="377474"/>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3" name="直接连接符 12"/>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1248283" y="3912934"/>
            <a:ext cx="948405" cy="245592"/>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690" y="2722030"/>
            <a:ext cx="811052" cy="210024"/>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4400194" y="1847700"/>
            <a:ext cx="3391612" cy="1015663"/>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w="0"/>
                <a:solidFill>
                  <a:prstClr val="black">
                    <a:lumMod val="75000"/>
                    <a:lumOff val="25000"/>
                  </a:prstClr>
                </a:solidFill>
                <a:effectLst>
                  <a:outerShdw blurRad="38100" dist="19050" dir="2700000" algn="tl" rotWithShape="0">
                    <a:prstClr val="black">
                      <a:alpha val="40000"/>
                    </a:prstClr>
                  </a:outerShdw>
                </a:effectLst>
                <a:uLnTx/>
                <a:uFillTx/>
                <a:latin typeface="等线" panose="02010600030101010101" charset="-122"/>
                <a:ea typeface="等线" panose="02010600030101010101" charset="-122"/>
                <a:cs typeface="+mn-cs"/>
              </a:rPr>
              <a:t>PART 01</a:t>
            </a:r>
          </a:p>
        </p:txBody>
      </p:sp>
      <p:cxnSp>
        <p:nvCxnSpPr>
          <p:cNvPr id="32" name="直接连接符 31"/>
          <p:cNvCxnSpPr/>
          <p:nvPr/>
        </p:nvCxnSpPr>
        <p:spPr>
          <a:xfrm>
            <a:off x="3198744" y="2863363"/>
            <a:ext cx="579451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198744" y="3986484"/>
            <a:ext cx="579451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矩形 3"/>
          <p:cNvSpPr>
            <a:spLocks noChangeArrowheads="1"/>
          </p:cNvSpPr>
          <p:nvPr/>
        </p:nvSpPr>
        <p:spPr bwMode="auto">
          <a:xfrm>
            <a:off x="4237355" y="3080443"/>
            <a:ext cx="3717290" cy="630942"/>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fontAlgn="base">
              <a:lnSpc>
                <a:spcPts val="4200"/>
              </a:lnSpc>
              <a:spcBef>
                <a:spcPct val="0"/>
              </a:spcBef>
              <a:spcAft>
                <a:spcPct val="0"/>
              </a:spcAft>
              <a:buClr>
                <a:srgbClr val="FFC000"/>
              </a:buClr>
              <a:defRPr/>
            </a:pPr>
            <a:r>
              <a:rPr kumimoji="1" lang="zh-CN" altLang="en-US" sz="3600" b="1" spc="200" dirty="0">
                <a:solidFill>
                  <a:srgbClr val="FFC000"/>
                </a:solidFill>
                <a:latin typeface="微软雅黑" panose="020B0503020204020204" pitchFamily="34" charset="-122"/>
                <a:ea typeface="微软雅黑" panose="020B0503020204020204" pitchFamily="34" charset="-122"/>
              </a:rPr>
              <a:t>背景意义</a:t>
            </a:r>
            <a:endParaRPr kumimoji="1" lang="zh-CN" altLang="en-US" sz="3600" b="1" spc="2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背景与意义：</a:t>
            </a:r>
            <a:r>
              <a:rPr lang="zh-CN" altLang="en-US" sz="2800" b="1" dirty="0">
                <a:solidFill>
                  <a:srgbClr val="C00000"/>
                </a:solidFill>
                <a:latin typeface="微软雅黑" panose="020B0503020204020204" pitchFamily="34" charset="-122"/>
                <a:ea typeface="微软雅黑" panose="020B0503020204020204" pitchFamily="34" charset="-122"/>
              </a:rPr>
              <a:t>知识图谱兴起</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4</a:t>
            </a:fld>
            <a:endParaRPr lang="zh-CN" altLang="en-US" dirty="0"/>
          </a:p>
        </p:txBody>
      </p:sp>
      <p:sp>
        <p:nvSpPr>
          <p:cNvPr id="16" name="矩形 3"/>
          <p:cNvSpPr>
            <a:spLocks noChangeArrowheads="1"/>
          </p:cNvSpPr>
          <p:nvPr/>
        </p:nvSpPr>
        <p:spPr bwMode="auto">
          <a:xfrm>
            <a:off x="1" y="6303595"/>
            <a:ext cx="12191999" cy="568810"/>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lvl="0" algn="ctr">
              <a:lnSpc>
                <a:spcPct val="120000"/>
              </a:lnSpc>
              <a:buClr>
                <a:srgbClr val="FFFFFF"/>
              </a:buClr>
              <a:defRPr/>
            </a:pPr>
            <a:r>
              <a:rPr lang="zh-CN" altLang="en-US" sz="2800" b="1" dirty="0">
                <a:solidFill>
                  <a:schemeClr val="bg1"/>
                </a:solidFill>
                <a:latin typeface="黑体" panose="02010609060101010101" pitchFamily="2" charset="-122"/>
              </a:rPr>
              <a:t>数字人文，金融风控；智能反馈，精准预测</a:t>
            </a:r>
          </a:p>
        </p:txBody>
      </p:sp>
      <p:sp>
        <p:nvSpPr>
          <p:cNvPr id="17" name="矩形 3"/>
          <p:cNvSpPr>
            <a:spLocks noChangeArrowheads="1"/>
          </p:cNvSpPr>
          <p:nvPr/>
        </p:nvSpPr>
        <p:spPr bwMode="auto">
          <a:xfrm>
            <a:off x="476809" y="940645"/>
            <a:ext cx="11155643" cy="581762"/>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zh-CN" altLang="en-US" sz="2800" b="1" spc="200" dirty="0">
                <a:solidFill>
                  <a:schemeClr val="bg1"/>
                </a:solidFill>
                <a:latin typeface="微软雅黑" panose="020B0503020204020204" pitchFamily="34" charset="-122"/>
                <a:ea typeface="微软雅黑" panose="020B0503020204020204" pitchFamily="34" charset="-122"/>
              </a:rPr>
              <a:t>场景：</a:t>
            </a:r>
            <a:r>
              <a:rPr kumimoji="1" lang="zh-CN" altLang="en-US" sz="2800" b="1" spc="200" dirty="0">
                <a:solidFill>
                  <a:srgbClr val="FFC000"/>
                </a:solidFill>
                <a:latin typeface="微软雅黑" panose="020B0503020204020204" pitchFamily="34" charset="-122"/>
                <a:ea typeface="微软雅黑" panose="020B0503020204020204" pitchFamily="34" charset="-122"/>
              </a:rPr>
              <a:t>金融风控领域</a:t>
            </a:r>
            <a:endParaRPr kumimoji="1" lang="zh-CN" altLang="en-US" sz="2800" b="1" spc="200" dirty="0">
              <a:solidFill>
                <a:srgbClr val="C00000"/>
              </a:solidFill>
              <a:latin typeface="微软雅黑" panose="020B0503020204020204" pitchFamily="34" charset="-122"/>
              <a:ea typeface="微软雅黑" panose="020B0503020204020204" pitchFamily="34" charset="-122"/>
            </a:endParaRPr>
          </a:p>
        </p:txBody>
      </p:sp>
      <p:sp>
        <p:nvSpPr>
          <p:cNvPr id="18" name="Rectangle 2"/>
          <p:cNvSpPr txBox="1">
            <a:spLocks noChangeArrowheads="1"/>
          </p:cNvSpPr>
          <p:nvPr/>
        </p:nvSpPr>
        <p:spPr bwMode="auto">
          <a:xfrm>
            <a:off x="695323" y="2305112"/>
            <a:ext cx="10801351" cy="1686987"/>
          </a:xfrm>
          <a:prstGeom prst="rect">
            <a:avLst/>
          </a:prstGeom>
          <a:solidFill>
            <a:srgbClr val="D2FCFE"/>
          </a:solidFill>
          <a:ln w="28575" cap="sq" algn="ctr">
            <a:solidFill>
              <a:srgbClr val="3333CC"/>
            </a:solidFill>
            <a:miter lim="800000"/>
          </a:ln>
          <a:effectLst/>
        </p:spPr>
        <p:txBody>
          <a:bodyPr wrap="square" tIns="54000" bIns="54000">
            <a:spAutoFit/>
          </a:bodyPr>
          <a:lstStyle>
            <a:lvl1pPr eaLnBrk="0" hangingPunct="0">
              <a:spcBef>
                <a:spcPct val="0"/>
              </a:spcBef>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spcBef>
                <a:spcPct val="0"/>
              </a:spcBef>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14000"/>
              </a:lnSpc>
              <a:defRPr/>
            </a:pPr>
            <a:r>
              <a:rPr lang="zh-CN" altLang="en-US" sz="2200" b="1" kern="0" dirty="0">
                <a:solidFill>
                  <a:srgbClr val="C00000"/>
                </a:solidFill>
                <a:latin typeface="微软雅黑" panose="020B0503020204020204" pitchFamily="34" charset="-122"/>
                <a:ea typeface="微软雅黑" panose="020B0503020204020204" pitchFamily="34" charset="-122"/>
              </a:rPr>
              <a:t>图谱分析优势</a:t>
            </a:r>
            <a:r>
              <a:rPr kumimoji="1" lang="zh-CN" altLang="en-US" sz="2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① 关系的表达能力强            满足企业各种角色关系的分析和管理需要。</a:t>
            </a:r>
            <a:endParaRPr lang="en-US" altLang="zh-CN" sz="2200" b="1" dirty="0">
              <a:latin typeface="微软雅黑" panose="020B0503020204020204" pitchFamily="34" charset="-122"/>
              <a:ea typeface="微软雅黑" panose="020B0503020204020204" pitchFamily="34" charset="-122"/>
            </a:endParaRPr>
          </a:p>
          <a:p>
            <a:pPr eaLnBrk="1" hangingPunct="1">
              <a:lnSpc>
                <a:spcPct val="114000"/>
              </a:lnSpc>
              <a:defRPr/>
            </a:pP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② 像人类思考一样去做分析             模拟人的思考过程，不需要协助</a:t>
            </a:r>
            <a:endParaRPr lang="en-US" altLang="zh-CN" sz="2200" b="1" dirty="0">
              <a:latin typeface="微软雅黑" panose="020B0503020204020204" pitchFamily="34" charset="-122"/>
              <a:ea typeface="微软雅黑" panose="020B0503020204020204" pitchFamily="34" charset="-122"/>
            </a:endParaRPr>
          </a:p>
          <a:p>
            <a:pPr eaLnBrk="1" hangingPunct="1">
              <a:lnSpc>
                <a:spcPct val="114000"/>
              </a:lnSpc>
              <a:defRPr/>
            </a:pP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③ 知识学习             提高系统智能性，降低知识依赖</a:t>
            </a:r>
            <a:endParaRPr lang="en-US" altLang="zh-CN" sz="2200" b="1" dirty="0">
              <a:latin typeface="微软雅黑" panose="020B0503020204020204" pitchFamily="34" charset="-122"/>
              <a:ea typeface="微软雅黑" panose="020B0503020204020204" pitchFamily="34" charset="-122"/>
            </a:endParaRPr>
          </a:p>
          <a:p>
            <a:pPr eaLnBrk="1" hangingPunct="1">
              <a:lnSpc>
                <a:spcPct val="114000"/>
              </a:lnSpc>
              <a:defRPr/>
            </a:pPr>
            <a:r>
              <a:rPr lang="en-US" altLang="zh-CN" sz="2200" b="1" dirty="0">
                <a:latin typeface="微软雅黑" panose="020B0503020204020204" pitchFamily="34" charset="-122"/>
                <a:ea typeface="微软雅黑" panose="020B0503020204020204" pitchFamily="34" charset="-122"/>
              </a:rPr>
              <a:t>		  ④ </a:t>
            </a:r>
            <a:r>
              <a:rPr lang="zh-CN" altLang="en-US" sz="2200" b="1" dirty="0">
                <a:latin typeface="微软雅黑" panose="020B0503020204020204" pitchFamily="34" charset="-122"/>
                <a:ea typeface="微软雅黑" panose="020B0503020204020204" pitchFamily="34" charset="-122"/>
              </a:rPr>
              <a:t>高速反馈             图式的数据存储方式，提取速度更快</a:t>
            </a:r>
            <a:endParaRPr lang="en-US" altLang="zh-CN" sz="2200" b="1" dirty="0">
              <a:latin typeface="微软雅黑" panose="020B0503020204020204" pitchFamily="34" charset="-122"/>
              <a:ea typeface="微软雅黑" panose="020B0503020204020204" pitchFamily="34" charset="-122"/>
            </a:endParaRPr>
          </a:p>
        </p:txBody>
      </p:sp>
      <p:sp>
        <p:nvSpPr>
          <p:cNvPr id="21" name="Rectangle 2"/>
          <p:cNvSpPr txBox="1">
            <a:spLocks noChangeArrowheads="1"/>
          </p:cNvSpPr>
          <p:nvPr/>
        </p:nvSpPr>
        <p:spPr bwMode="auto">
          <a:xfrm>
            <a:off x="695324" y="1652167"/>
            <a:ext cx="10801350" cy="489558"/>
          </a:xfrm>
          <a:prstGeom prst="rect">
            <a:avLst/>
          </a:prstGeom>
          <a:noFill/>
          <a:ln w="28575">
            <a:solidFill>
              <a:srgbClr val="3333CC"/>
            </a:solidFill>
            <a:miter lim="800000"/>
          </a:ln>
        </p:spPr>
        <p:txBody>
          <a:bodyPr wrap="square">
            <a:spAutoFit/>
          </a:bodyPr>
          <a:lstStyle>
            <a:defPPr>
              <a:defRPr lang="zh-CN"/>
            </a:defPPr>
            <a:lvl1pPr marL="342900" indent="-342900">
              <a:lnSpc>
                <a:spcPts val="4200"/>
              </a:lnSpc>
              <a:buChar char="p"/>
              <a:defRPr sz="2800">
                <a:solidFill>
                  <a:schemeClr val="bg1"/>
                </a:solidFill>
              </a:defRPr>
            </a:lvl1pPr>
          </a:lstStyle>
          <a:p>
            <a:pPr marL="0" lvl="0" indent="0" defTabSz="914400" eaLnBrk="0" fontAlgn="base" hangingPunct="0">
              <a:lnSpc>
                <a:spcPct val="130000"/>
              </a:lnSpc>
              <a:buClr>
                <a:srgbClr val="FFFFFF"/>
              </a:buClr>
              <a:buNone/>
              <a:defRPr/>
            </a:pPr>
            <a:r>
              <a:rPr lang="zh-CN" altLang="en-US" sz="2200" b="1" dirty="0">
                <a:solidFill>
                  <a:srgbClr val="C00000"/>
                </a:solidFill>
                <a:latin typeface="微软雅黑" panose="020B0503020204020204" pitchFamily="34" charset="-122"/>
                <a:ea typeface="微软雅黑" panose="020B0503020204020204" pitchFamily="34" charset="-122"/>
              </a:rPr>
              <a:t>金融行业特点：</a:t>
            </a:r>
            <a:r>
              <a:rPr lang="zh-CN" altLang="en-US" sz="2200" b="1" dirty="0">
                <a:solidFill>
                  <a:schemeClr val="tx1"/>
                </a:solidFill>
                <a:latin typeface="微软雅黑" panose="020B0503020204020204" pitchFamily="34" charset="-122"/>
                <a:ea typeface="微软雅黑" panose="020B0503020204020204" pitchFamily="34" charset="-122"/>
              </a:rPr>
              <a:t>垄断性、高风险性、效益依赖性</a:t>
            </a:r>
            <a:endParaRPr kumimoji="0" lang="en-US" altLang="zh-CN" sz="2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22" name="Rectangle 19"/>
          <p:cNvSpPr>
            <a:spLocks noChangeArrowheads="1"/>
          </p:cNvSpPr>
          <p:nvPr/>
        </p:nvSpPr>
        <p:spPr bwMode="auto">
          <a:xfrm>
            <a:off x="617502" y="5754583"/>
            <a:ext cx="2809808" cy="38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rtl="0" eaLnBrk="0" fontAlgn="base" latinLnBrk="0" hangingPunct="0">
              <a:lnSpc>
                <a:spcPct val="130000"/>
              </a:lnSpc>
              <a:spcBef>
                <a:spcPct val="50000"/>
              </a:spcBef>
              <a:spcAft>
                <a:spcPct val="10000"/>
              </a:spcAft>
              <a:buClr>
                <a:srgbClr val="FFFFFF"/>
              </a:buClr>
              <a:buSzTx/>
              <a:buFont typeface="Wingdings" panose="05000000000000000000" pitchFamily="2" charset="2"/>
              <a:buNone/>
              <a:defRPr/>
            </a:pPr>
            <a:r>
              <a:rPr lang="zh-CN" altLang="en-US" sz="1600" b="1" dirty="0">
                <a:solidFill>
                  <a:srgbClr val="003366"/>
                </a:solidFill>
                <a:latin typeface="微软雅黑" panose="020B0503020204020204" pitchFamily="34" charset="-122"/>
                <a:ea typeface="微软雅黑" panose="020B0503020204020204" pitchFamily="34" charset="-122"/>
                <a:cs typeface="Tahoma" panose="020B0604030504040204" pitchFamily="34" charset="0"/>
              </a:rPr>
              <a:t>直观高效</a:t>
            </a:r>
            <a:endParaRPr kumimoji="0" lang="zh-CN" altLang="en-US" sz="1600" b="1" i="0" u="none" strike="noStrike" kern="1200" cap="none" spc="0"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sp>
        <p:nvSpPr>
          <p:cNvPr id="33" name="Rectangle 19"/>
          <p:cNvSpPr>
            <a:spLocks noChangeArrowheads="1"/>
          </p:cNvSpPr>
          <p:nvPr/>
        </p:nvSpPr>
        <p:spPr bwMode="auto">
          <a:xfrm>
            <a:off x="4973365" y="5722210"/>
            <a:ext cx="1984701" cy="38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0" fontAlgn="base" latinLnBrk="0" hangingPunct="0">
              <a:lnSpc>
                <a:spcPct val="130000"/>
              </a:lnSpc>
              <a:spcBef>
                <a:spcPct val="50000"/>
              </a:spcBef>
              <a:spcAft>
                <a:spcPct val="10000"/>
              </a:spcAft>
              <a:buClr>
                <a:srgbClr val="FFFFFF"/>
              </a:buClr>
              <a:buSzTx/>
              <a:buFont typeface="Wingdings" panose="05000000000000000000" pitchFamily="2" charset="2"/>
              <a:buNone/>
              <a:defRPr/>
            </a:pPr>
            <a:r>
              <a:rPr lang="zh-CN" altLang="en-US" sz="1600" b="1" noProof="0" dirty="0">
                <a:solidFill>
                  <a:srgbClr val="003366"/>
                </a:solidFill>
                <a:latin typeface="微软雅黑" panose="020B0503020204020204" pitchFamily="34" charset="-122"/>
                <a:ea typeface="微软雅黑" panose="020B0503020204020204" pitchFamily="34" charset="-122"/>
                <a:cs typeface="Tahoma" panose="020B0604030504040204" pitchFamily="34" charset="0"/>
              </a:rPr>
              <a:t>关系清晰</a:t>
            </a:r>
            <a:endParaRPr kumimoji="0" lang="zh-CN" altLang="en-US" sz="1600" b="1" i="0" u="none" strike="noStrike" kern="1200" cap="none" spc="0"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cxnSp>
        <p:nvCxnSpPr>
          <p:cNvPr id="19" name="直接箭头连接符 18"/>
          <p:cNvCxnSpPr/>
          <p:nvPr/>
        </p:nvCxnSpPr>
        <p:spPr>
          <a:xfrm>
            <a:off x="5450890" y="2569447"/>
            <a:ext cx="861134" cy="0"/>
          </a:xfrm>
          <a:prstGeom prst="straightConnector1">
            <a:avLst/>
          </a:prstGeom>
          <a:ln w="38100">
            <a:solidFill>
              <a:srgbClr val="FF0000"/>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20" name="直接箭头连接符 19"/>
          <p:cNvCxnSpPr/>
          <p:nvPr/>
        </p:nvCxnSpPr>
        <p:spPr>
          <a:xfrm>
            <a:off x="6312024" y="2908278"/>
            <a:ext cx="861134" cy="0"/>
          </a:xfrm>
          <a:prstGeom prst="straightConnector1">
            <a:avLst/>
          </a:prstGeom>
          <a:ln w="38100">
            <a:solidFill>
              <a:srgbClr val="FF0000"/>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23" name="直接箭头连接符 22"/>
          <p:cNvCxnSpPr/>
          <p:nvPr/>
        </p:nvCxnSpPr>
        <p:spPr>
          <a:xfrm>
            <a:off x="4371164" y="3316651"/>
            <a:ext cx="861134" cy="0"/>
          </a:xfrm>
          <a:prstGeom prst="straightConnector1">
            <a:avLst/>
          </a:prstGeom>
          <a:ln w="38100">
            <a:solidFill>
              <a:srgbClr val="FF0000"/>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24" name="直接箭头连接符 23"/>
          <p:cNvCxnSpPr/>
          <p:nvPr/>
        </p:nvCxnSpPr>
        <p:spPr>
          <a:xfrm>
            <a:off x="4371164" y="3707268"/>
            <a:ext cx="861134" cy="0"/>
          </a:xfrm>
          <a:prstGeom prst="straightConnector1">
            <a:avLst/>
          </a:prstGeom>
          <a:ln w="38100">
            <a:solidFill>
              <a:srgbClr val="FF0000"/>
            </a:solidFill>
            <a:prstDash val="sysDash"/>
            <a:tailEnd type="triangle"/>
          </a:ln>
        </p:spPr>
        <p:style>
          <a:lnRef idx="1">
            <a:schemeClr val="accent6"/>
          </a:lnRef>
          <a:fillRef idx="0">
            <a:schemeClr val="accent6"/>
          </a:fillRef>
          <a:effectRef idx="0">
            <a:schemeClr val="accent6"/>
          </a:effectRef>
          <a:fontRef idx="minor">
            <a:schemeClr val="tx1"/>
          </a:fontRef>
        </p:style>
      </p:cxn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4930" y="4124288"/>
            <a:ext cx="2344420" cy="149479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Photocopy detail="2"/>
                    </a14:imgEffect>
                  </a14:imgLayer>
                </a14:imgProps>
              </a:ext>
              <a:ext uri="{28A0092B-C50C-407E-A947-70E740481C1C}">
                <a14:useLocalDpi xmlns:a14="http://schemas.microsoft.com/office/drawing/2010/main" val="0"/>
              </a:ext>
            </a:extLst>
          </a:blip>
          <a:srcRect/>
          <a:stretch>
            <a:fillRect/>
          </a:stretch>
        </p:blipFill>
        <p:spPr bwMode="auto">
          <a:xfrm>
            <a:off x="3527641" y="4124960"/>
            <a:ext cx="2254039" cy="153278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7531" y="4125159"/>
            <a:ext cx="2269749" cy="1512002"/>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8"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1095" y="4127500"/>
            <a:ext cx="2344420" cy="151828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8" name="Rectangle 19"/>
          <p:cNvSpPr>
            <a:spLocks noChangeArrowheads="1"/>
          </p:cNvSpPr>
          <p:nvPr/>
        </p:nvSpPr>
        <p:spPr bwMode="auto">
          <a:xfrm>
            <a:off x="9142780" y="5751267"/>
            <a:ext cx="1984701" cy="38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0" fontAlgn="base" latinLnBrk="0" hangingPunct="0">
              <a:lnSpc>
                <a:spcPct val="130000"/>
              </a:lnSpc>
              <a:spcBef>
                <a:spcPct val="50000"/>
              </a:spcBef>
              <a:spcAft>
                <a:spcPct val="10000"/>
              </a:spcAft>
              <a:buClr>
                <a:srgbClr val="FFFFFF"/>
              </a:buClr>
              <a:buSzTx/>
              <a:buFont typeface="Wingdings" panose="05000000000000000000" pitchFamily="2" charset="2"/>
              <a:buNone/>
              <a:defRPr/>
            </a:pPr>
            <a:r>
              <a:rPr lang="zh-CN" altLang="en-US" sz="1600" b="1" dirty="0">
                <a:solidFill>
                  <a:srgbClr val="003366"/>
                </a:solidFill>
                <a:latin typeface="微软雅黑" panose="020B0503020204020204" pitchFamily="34" charset="-122"/>
                <a:ea typeface="微软雅黑" panose="020B0503020204020204" pitchFamily="34" charset="-122"/>
                <a:cs typeface="Tahoma" panose="020B0604030504040204" pitchFamily="34" charset="0"/>
              </a:rPr>
              <a:t>模拟人脑</a:t>
            </a:r>
            <a:endParaRPr kumimoji="0" lang="zh-CN" altLang="en-US" sz="1600" b="1" i="0" u="none" strike="noStrike" kern="1200" cap="none" spc="0"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animEffect transition="in" filter="fade">
                                      <p:cBhvr>
                                        <p:cTn id="13" dur="500"/>
                                        <p:tgtEl>
                                          <p:spTgt spid="18">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xEl>
                                              <p:pRg st="1" end="1"/>
                                            </p:txEl>
                                          </p:spTgt>
                                        </p:tgtEl>
                                        <p:attrNameLst>
                                          <p:attrName>style.visibility</p:attrName>
                                        </p:attrNameLst>
                                      </p:cBhvr>
                                      <p:to>
                                        <p:strVal val="visible"/>
                                      </p:to>
                                    </p:set>
                                    <p:animEffect transition="in" filter="fade">
                                      <p:cBhvr>
                                        <p:cTn id="16" dur="500"/>
                                        <p:tgtEl>
                                          <p:spTgt spid="18">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fade">
                                      <p:cBhvr>
                                        <p:cTn id="19" dur="500"/>
                                        <p:tgtEl>
                                          <p:spTgt spid="18">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fade">
                                      <p:cBhvr>
                                        <p:cTn id="22" dur="500"/>
                                        <p:tgtEl>
                                          <p:spTgt spid="18">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1" grpId="0" animBg="1"/>
      <p:bldP spid="22" grpId="0"/>
      <p:bldP spid="33"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知识图谱对比</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t>5</a:t>
            </a:fld>
            <a:endParaRPr lang="zh-CN" altLang="en-US" dirty="0"/>
          </a:p>
        </p:txBody>
      </p:sp>
      <p:sp>
        <p:nvSpPr>
          <p:cNvPr id="31" name="矩形 3"/>
          <p:cNvSpPr>
            <a:spLocks noChangeArrowheads="1"/>
          </p:cNvSpPr>
          <p:nvPr/>
        </p:nvSpPr>
        <p:spPr bwMode="auto">
          <a:xfrm>
            <a:off x="341030" y="895588"/>
            <a:ext cx="11155643" cy="629920"/>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zh-CN" altLang="en-US" sz="2800" b="1" spc="200" dirty="0">
                <a:solidFill>
                  <a:schemeClr val="bg1"/>
                </a:solidFill>
                <a:latin typeface="微软雅黑" panose="020B0503020204020204" pitchFamily="34" charset="-122"/>
                <a:ea typeface="微软雅黑" panose="020B0503020204020204" pitchFamily="34" charset="-122"/>
              </a:rPr>
              <a:t>金融知识图谱</a:t>
            </a:r>
            <a:r>
              <a:rPr kumimoji="1" lang="en-US" altLang="zh-CN" sz="2800" b="1" spc="200" dirty="0">
                <a:solidFill>
                  <a:schemeClr val="bg1"/>
                </a:solidFill>
                <a:latin typeface="微软雅黑" panose="020B0503020204020204" pitchFamily="34" charset="-122"/>
                <a:ea typeface="微软雅黑" panose="020B0503020204020204" pitchFamily="34" charset="-122"/>
              </a:rPr>
              <a:t>VS</a:t>
            </a:r>
            <a:r>
              <a:rPr kumimoji="1" lang="zh-CN" altLang="en-US" sz="2800" b="1" spc="200" dirty="0">
                <a:solidFill>
                  <a:schemeClr val="bg1"/>
                </a:solidFill>
                <a:latin typeface="微软雅黑" panose="020B0503020204020204" pitchFamily="34" charset="-122"/>
                <a:ea typeface="微软雅黑" panose="020B0503020204020204" pitchFamily="34" charset="-122"/>
              </a:rPr>
              <a:t>通用知识图谱</a:t>
            </a:r>
          </a:p>
        </p:txBody>
      </p:sp>
      <p:sp>
        <p:nvSpPr>
          <p:cNvPr id="18" name="矩形 3"/>
          <p:cNvSpPr>
            <a:spLocks noChangeArrowheads="1"/>
          </p:cNvSpPr>
          <p:nvPr/>
        </p:nvSpPr>
        <p:spPr bwMode="auto">
          <a:xfrm>
            <a:off x="1" y="6284152"/>
            <a:ext cx="12191999" cy="607695"/>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lvl="0" algn="ctr">
              <a:lnSpc>
                <a:spcPct val="120000"/>
              </a:lnSpc>
              <a:buClr>
                <a:srgbClr val="FFFFFF"/>
              </a:buClr>
              <a:defRPr/>
            </a:pPr>
            <a:r>
              <a:rPr lang="zh-CN" altLang="en-US" sz="2800" b="1" dirty="0">
                <a:solidFill>
                  <a:schemeClr val="bg1"/>
                </a:solidFill>
                <a:latin typeface="黑体" panose="02010609060101010101" pitchFamily="2" charset="-122"/>
              </a:rPr>
              <a:t>通用知识图谱难以满足</a:t>
            </a:r>
            <a:r>
              <a:rPr kumimoji="1" lang="zh-CN" altLang="en-US" sz="2800" b="1" spc="200" dirty="0">
                <a:solidFill>
                  <a:srgbClr val="FFC000"/>
                </a:solidFill>
                <a:latin typeface="微软雅黑" panose="020B0503020204020204" pitchFamily="34" charset="-122"/>
              </a:rPr>
              <a:t>金融领域特定性</a:t>
            </a:r>
            <a:r>
              <a:rPr lang="zh-CN" altLang="en-US" sz="2800" b="1" dirty="0">
                <a:solidFill>
                  <a:schemeClr val="bg1"/>
                </a:solidFill>
                <a:latin typeface="黑体" panose="02010609060101010101" pitchFamily="2" charset="-122"/>
              </a:rPr>
              <a:t>要求</a:t>
            </a:r>
          </a:p>
        </p:txBody>
      </p:sp>
      <p:graphicFrame>
        <p:nvGraphicFramePr>
          <p:cNvPr id="6" name="表格 5"/>
          <p:cNvGraphicFramePr/>
          <p:nvPr/>
        </p:nvGraphicFramePr>
        <p:xfrm>
          <a:off x="391160" y="1683385"/>
          <a:ext cx="11054715" cy="4291330"/>
        </p:xfrm>
        <a:graphic>
          <a:graphicData uri="http://schemas.openxmlformats.org/drawingml/2006/table">
            <a:tbl>
              <a:tblPr firstRow="1" bandRow="1">
                <a:tableStyleId>{5C22544A-7EE6-4342-B048-85BDC9FD1C3A}</a:tableStyleId>
              </a:tblPr>
              <a:tblGrid>
                <a:gridCol w="3684905">
                  <a:extLst>
                    <a:ext uri="{9D8B030D-6E8A-4147-A177-3AD203B41FA5}">
                      <a16:colId xmlns:a16="http://schemas.microsoft.com/office/drawing/2014/main" val="20000"/>
                    </a:ext>
                  </a:extLst>
                </a:gridCol>
                <a:gridCol w="3684905">
                  <a:extLst>
                    <a:ext uri="{9D8B030D-6E8A-4147-A177-3AD203B41FA5}">
                      <a16:colId xmlns:a16="http://schemas.microsoft.com/office/drawing/2014/main" val="20001"/>
                    </a:ext>
                  </a:extLst>
                </a:gridCol>
                <a:gridCol w="3684905">
                  <a:extLst>
                    <a:ext uri="{9D8B030D-6E8A-4147-A177-3AD203B41FA5}">
                      <a16:colId xmlns:a16="http://schemas.microsoft.com/office/drawing/2014/main" val="20002"/>
                    </a:ext>
                  </a:extLst>
                </a:gridCol>
              </a:tblGrid>
              <a:tr h="756920">
                <a:tc>
                  <a:txBody>
                    <a:bodyPr/>
                    <a:lstStyle/>
                    <a:p>
                      <a:pPr algn="ctr">
                        <a:lnSpc>
                          <a:spcPct val="150000"/>
                        </a:lnSpc>
                        <a:buNone/>
                      </a:pPr>
                      <a:endParaRPr lang="zh-CN" altLang="en-US"/>
                    </a:p>
                  </a:txBody>
                  <a:tcPr>
                    <a:gradFill>
                      <a:gsLst>
                        <a:gs pos="0">
                          <a:srgbClr val="012D86"/>
                        </a:gs>
                        <a:gs pos="100000">
                          <a:srgbClr val="0E2557"/>
                        </a:gs>
                      </a:gsLst>
                      <a:lin ang="5400000" scaled="0"/>
                    </a:gradFill>
                  </a:tcPr>
                </a:tc>
                <a:tc>
                  <a:txBody>
                    <a:bodyPr/>
                    <a:lstStyle/>
                    <a:p>
                      <a:pPr algn="ctr">
                        <a:lnSpc>
                          <a:spcPct val="150000"/>
                        </a:lnSpc>
                        <a:buNone/>
                      </a:pPr>
                      <a:r>
                        <a:rPr lang="zh-CN" altLang="en-US" sz="2000" b="1">
                          <a:latin typeface="微软雅黑" panose="020B0503020204020204" pitchFamily="34" charset="-122"/>
                          <a:ea typeface="微软雅黑" panose="020B0503020204020204" pitchFamily="34" charset="-122"/>
                        </a:rPr>
                        <a:t>金融知识图谱</a:t>
                      </a:r>
                    </a:p>
                  </a:txBody>
                  <a:tcPr>
                    <a:gradFill>
                      <a:gsLst>
                        <a:gs pos="0">
                          <a:srgbClr val="012D86"/>
                        </a:gs>
                        <a:gs pos="100000">
                          <a:srgbClr val="0E2557"/>
                        </a:gs>
                      </a:gsLst>
                      <a:lin ang="5400000" scaled="0"/>
                    </a:gradFill>
                  </a:tcPr>
                </a:tc>
                <a:tc>
                  <a:txBody>
                    <a:bodyPr/>
                    <a:lstStyle/>
                    <a:p>
                      <a:pPr algn="ctr">
                        <a:lnSpc>
                          <a:spcPct val="150000"/>
                        </a:lnSpc>
                        <a:buNone/>
                      </a:pPr>
                      <a:r>
                        <a:rPr lang="zh-CN" altLang="en-US" sz="2000" b="1">
                          <a:latin typeface="微软雅黑" panose="020B0503020204020204" pitchFamily="34" charset="-122"/>
                          <a:ea typeface="微软雅黑" panose="020B0503020204020204" pitchFamily="34" charset="-122"/>
                        </a:rPr>
                        <a:t>通用知识图谱</a:t>
                      </a:r>
                    </a:p>
                  </a:txBody>
                  <a:tcPr>
                    <a:gradFill>
                      <a:gsLst>
                        <a:gs pos="0">
                          <a:srgbClr val="012D86"/>
                        </a:gs>
                        <a:gs pos="100000">
                          <a:srgbClr val="0E2557"/>
                        </a:gs>
                      </a:gsLst>
                      <a:lin ang="5400000" scaled="0"/>
                    </a:gradFill>
                  </a:tcPr>
                </a:tc>
                <a:extLst>
                  <a:ext uri="{0D108BD9-81ED-4DB2-BD59-A6C34878D82A}">
                    <a16:rowId xmlns:a16="http://schemas.microsoft.com/office/drawing/2014/main" val="10000"/>
                  </a:ext>
                </a:extLst>
              </a:tr>
              <a:tr h="588010">
                <a:tc>
                  <a:txBody>
                    <a:bodyPr/>
                    <a:lstStyle/>
                    <a:p>
                      <a:pPr algn="ctr">
                        <a:lnSpc>
                          <a:spcPct val="150000"/>
                        </a:lnSpc>
                        <a:buNone/>
                      </a:pPr>
                      <a:r>
                        <a:rPr lang="zh-CN" altLang="en-US" b="1">
                          <a:latin typeface="微软雅黑" panose="020B0503020204020204" pitchFamily="34" charset="-122"/>
                          <a:ea typeface="微软雅黑" panose="020B0503020204020204" pitchFamily="34" charset="-122"/>
                        </a:rPr>
                        <a:t>定义</a:t>
                      </a:r>
                    </a:p>
                  </a:txBody>
                  <a:tcPr>
                    <a:solidFill>
                      <a:schemeClr val="accent1">
                        <a:tint val="40000"/>
                      </a:schemeClr>
                    </a:solidFill>
                  </a:tcPr>
                </a:tc>
                <a:tc>
                  <a:txBody>
                    <a:bodyPr/>
                    <a:lstStyle/>
                    <a:p>
                      <a:pPr algn="ctr">
                        <a:lnSpc>
                          <a:spcPct val="150000"/>
                        </a:lnSpc>
                        <a:buNone/>
                      </a:pPr>
                      <a:r>
                        <a:rPr lang="zh-CN" altLang="en-US" b="1">
                          <a:latin typeface="微软雅黑" panose="020B0503020204020204" pitchFamily="34" charset="-122"/>
                          <a:ea typeface="微软雅黑" panose="020B0503020204020204" pitchFamily="34" charset="-122"/>
                        </a:rPr>
                        <a:t>面向金融领域的知识图谱</a:t>
                      </a:r>
                    </a:p>
                  </a:txBody>
                  <a:tcPr/>
                </a:tc>
                <a:tc>
                  <a:txBody>
                    <a:bodyPr/>
                    <a:lstStyle/>
                    <a:p>
                      <a:pPr algn="ctr">
                        <a:lnSpc>
                          <a:spcPct val="150000"/>
                        </a:lnSpc>
                        <a:buNone/>
                      </a:pPr>
                      <a:r>
                        <a:rPr lang="zh-CN" altLang="en-US" b="1">
                          <a:latin typeface="微软雅黑" panose="020B0503020204020204" pitchFamily="34" charset="-122"/>
                          <a:ea typeface="微软雅黑" panose="020B0503020204020204" pitchFamily="34" charset="-122"/>
                        </a:rPr>
                        <a:t>面向通用领域</a:t>
                      </a:r>
                    </a:p>
                  </a:txBody>
                  <a:tcPr/>
                </a:tc>
                <a:extLst>
                  <a:ext uri="{0D108BD9-81ED-4DB2-BD59-A6C34878D82A}">
                    <a16:rowId xmlns:a16="http://schemas.microsoft.com/office/drawing/2014/main" val="10001"/>
                  </a:ext>
                </a:extLst>
              </a:tr>
              <a:tr h="589280">
                <a:tc>
                  <a:txBody>
                    <a:bodyPr/>
                    <a:lstStyle/>
                    <a:p>
                      <a:pPr algn="ctr">
                        <a:lnSpc>
                          <a:spcPct val="150000"/>
                        </a:lnSpc>
                        <a:buNone/>
                      </a:pPr>
                      <a:r>
                        <a:rPr lang="zh-CN" altLang="en-US" b="1">
                          <a:latin typeface="微软雅黑" panose="020B0503020204020204" pitchFamily="34" charset="-122"/>
                          <a:ea typeface="微软雅黑" panose="020B0503020204020204" pitchFamily="34" charset="-122"/>
                        </a:rPr>
                        <a:t>样本容量</a:t>
                      </a:r>
                    </a:p>
                  </a:txBody>
                  <a:tcPr/>
                </a:tc>
                <a:tc>
                  <a:txBody>
                    <a:bodyPr/>
                    <a:lstStyle/>
                    <a:p>
                      <a:pPr algn="ctr">
                        <a:lnSpc>
                          <a:spcPct val="150000"/>
                        </a:lnSpc>
                        <a:buNone/>
                      </a:pPr>
                      <a:r>
                        <a:rPr lang="zh-CN" altLang="en-US" b="1">
                          <a:latin typeface="微软雅黑" panose="020B0503020204020204" pitchFamily="34" charset="-122"/>
                          <a:ea typeface="微软雅黑" panose="020B0503020204020204" pitchFamily="34" charset="-122"/>
                        </a:rPr>
                        <a:t>样本有限，限制机器学习</a:t>
                      </a:r>
                    </a:p>
                  </a:txBody>
                  <a:tcPr/>
                </a:tc>
                <a:tc>
                  <a:txBody>
                    <a:bodyPr/>
                    <a:lstStyle/>
                    <a:p>
                      <a:pPr algn="ctr">
                        <a:lnSpc>
                          <a:spcPct val="150000"/>
                        </a:lnSpc>
                        <a:buNone/>
                      </a:pPr>
                      <a:r>
                        <a:rPr lang="zh-CN" altLang="en-US" b="1">
                          <a:latin typeface="微软雅黑" panose="020B0503020204020204" pitchFamily="34" charset="-122"/>
                          <a:ea typeface="微软雅黑" panose="020B0503020204020204" pitchFamily="34" charset="-122"/>
                        </a:rPr>
                        <a:t>样本无限，便于机器学习</a:t>
                      </a:r>
                    </a:p>
                  </a:txBody>
                  <a:tcPr/>
                </a:tc>
                <a:extLst>
                  <a:ext uri="{0D108BD9-81ED-4DB2-BD59-A6C34878D82A}">
                    <a16:rowId xmlns:a16="http://schemas.microsoft.com/office/drawing/2014/main" val="10002"/>
                  </a:ext>
                </a:extLst>
              </a:tr>
              <a:tr h="589280">
                <a:tc>
                  <a:txBody>
                    <a:bodyPr/>
                    <a:lstStyle/>
                    <a:p>
                      <a:pPr algn="ctr">
                        <a:lnSpc>
                          <a:spcPct val="150000"/>
                        </a:lnSpc>
                        <a:buNone/>
                      </a:pPr>
                      <a:r>
                        <a:rPr lang="zh-CN" altLang="en-US" b="1">
                          <a:latin typeface="微软雅黑" panose="020B0503020204020204" pitchFamily="34" charset="-122"/>
                          <a:ea typeface="微软雅黑" panose="020B0503020204020204" pitchFamily="34" charset="-122"/>
                        </a:rPr>
                        <a:t>扩展偏好</a:t>
                      </a:r>
                    </a:p>
                  </a:txBody>
                  <a:tcPr/>
                </a:tc>
                <a:tc>
                  <a:txBody>
                    <a:bodyPr/>
                    <a:lstStyle/>
                    <a:p>
                      <a:pPr algn="ctr">
                        <a:lnSpc>
                          <a:spcPct val="150000"/>
                        </a:lnSpc>
                        <a:buNone/>
                      </a:pPr>
                      <a:r>
                        <a:rPr lang="zh-CN" altLang="en-US" b="1">
                          <a:latin typeface="微软雅黑" panose="020B0503020204020204" pitchFamily="34" charset="-122"/>
                          <a:ea typeface="微软雅黑" panose="020B0503020204020204" pitchFamily="34" charset="-122"/>
                        </a:rPr>
                        <a:t>金融知识的深度与专业度</a:t>
                      </a:r>
                    </a:p>
                  </a:txBody>
                  <a:tcPr/>
                </a:tc>
                <a:tc>
                  <a:txBody>
                    <a:bodyPr/>
                    <a:lstStyle/>
                    <a:p>
                      <a:pPr algn="ctr">
                        <a:lnSpc>
                          <a:spcPct val="150000"/>
                        </a:lnSpc>
                        <a:buNone/>
                      </a:pPr>
                      <a:r>
                        <a:rPr lang="zh-CN" altLang="en-US" b="1">
                          <a:latin typeface="微软雅黑" panose="020B0503020204020204" pitchFamily="34" charset="-122"/>
                          <a:ea typeface="微软雅黑" panose="020B0503020204020204" pitchFamily="34" charset="-122"/>
                        </a:rPr>
                        <a:t>知识的广度与覆盖面</a:t>
                      </a:r>
                    </a:p>
                  </a:txBody>
                  <a:tcPr/>
                </a:tc>
                <a:extLst>
                  <a:ext uri="{0D108BD9-81ED-4DB2-BD59-A6C34878D82A}">
                    <a16:rowId xmlns:a16="http://schemas.microsoft.com/office/drawing/2014/main" val="10003"/>
                  </a:ext>
                </a:extLst>
              </a:tr>
              <a:tr h="589915">
                <a:tc>
                  <a:txBody>
                    <a:bodyPr/>
                    <a:lstStyle/>
                    <a:p>
                      <a:pPr algn="ctr">
                        <a:lnSpc>
                          <a:spcPct val="150000"/>
                        </a:lnSpc>
                        <a:buNone/>
                      </a:pPr>
                      <a:r>
                        <a:rPr lang="zh-CN" altLang="en-US" b="1">
                          <a:latin typeface="微软雅黑" panose="020B0503020204020204" pitchFamily="34" charset="-122"/>
                          <a:ea typeface="微软雅黑" panose="020B0503020204020204" pitchFamily="34" charset="-122"/>
                        </a:rPr>
                        <a:t>目标客群</a:t>
                      </a:r>
                    </a:p>
                  </a:txBody>
                  <a:tcPr/>
                </a:tc>
                <a:tc>
                  <a:txBody>
                    <a:bodyPr/>
                    <a:lstStyle/>
                    <a:p>
                      <a:pPr algn="ctr">
                        <a:lnSpc>
                          <a:spcPct val="150000"/>
                        </a:lnSpc>
                        <a:buNone/>
                      </a:pPr>
                      <a:r>
                        <a:rPr lang="zh-CN" altLang="en-US" b="1">
                          <a:latin typeface="微软雅黑" panose="020B0503020204020204" pitchFamily="34" charset="-122"/>
                          <a:ea typeface="微软雅黑" panose="020B0503020204020204" pitchFamily="34" charset="-122"/>
                        </a:rPr>
                        <a:t>金融从业人员及投资者</a:t>
                      </a:r>
                    </a:p>
                  </a:txBody>
                  <a:tcPr/>
                </a:tc>
                <a:tc>
                  <a:txBody>
                    <a:bodyPr/>
                    <a:lstStyle/>
                    <a:p>
                      <a:pPr algn="ctr">
                        <a:lnSpc>
                          <a:spcPct val="150000"/>
                        </a:lnSpc>
                        <a:buNone/>
                      </a:pPr>
                      <a:r>
                        <a:rPr lang="zh-CN" altLang="en-US" b="1">
                          <a:latin typeface="微软雅黑" panose="020B0503020204020204" pitchFamily="34" charset="-122"/>
                          <a:ea typeface="微软雅黑" panose="020B0503020204020204" pitchFamily="34" charset="-122"/>
                        </a:rPr>
                        <a:t>大众用户</a:t>
                      </a:r>
                    </a:p>
                  </a:txBody>
                  <a:tcPr/>
                </a:tc>
                <a:extLst>
                  <a:ext uri="{0D108BD9-81ED-4DB2-BD59-A6C34878D82A}">
                    <a16:rowId xmlns:a16="http://schemas.microsoft.com/office/drawing/2014/main" val="10004"/>
                  </a:ext>
                </a:extLst>
              </a:tr>
              <a:tr h="588645">
                <a:tc>
                  <a:txBody>
                    <a:bodyPr/>
                    <a:lstStyle/>
                    <a:p>
                      <a:pPr algn="ctr">
                        <a:lnSpc>
                          <a:spcPct val="150000"/>
                        </a:lnSpc>
                        <a:buNone/>
                      </a:pPr>
                      <a:r>
                        <a:rPr lang="zh-CN" altLang="en-US" b="1">
                          <a:latin typeface="微软雅黑" panose="020B0503020204020204" pitchFamily="34" charset="-122"/>
                          <a:ea typeface="微软雅黑" panose="020B0503020204020204" pitchFamily="34" charset="-122"/>
                        </a:rPr>
                        <a:t>精度要求</a:t>
                      </a:r>
                    </a:p>
                  </a:txBody>
                  <a:tcPr/>
                </a:tc>
                <a:tc>
                  <a:txBody>
                    <a:bodyPr/>
                    <a:lstStyle/>
                    <a:p>
                      <a:pPr algn="ctr">
                        <a:lnSpc>
                          <a:spcPct val="150000"/>
                        </a:lnSpc>
                        <a:buNone/>
                      </a:pPr>
                      <a:r>
                        <a:rPr lang="en-US" altLang="zh-CN" b="1">
                          <a:latin typeface="微软雅黑" panose="020B0503020204020204" pitchFamily="34" charset="-122"/>
                          <a:ea typeface="微软雅黑" panose="020B0503020204020204" pitchFamily="34" charset="-122"/>
                          <a:cs typeface="微软雅黑" panose="020B0503020204020204" pitchFamily="34" charset="-122"/>
                        </a:rPr>
                        <a:t>95</a:t>
                      </a:r>
                      <a:r>
                        <a:rPr lang="zh-CN" altLang="en-US" b="1">
                          <a:latin typeface="微软雅黑" panose="020B0503020204020204" pitchFamily="34" charset="-122"/>
                          <a:ea typeface="微软雅黑" panose="020B0503020204020204" pitchFamily="34" charset="-122"/>
                          <a:cs typeface="微软雅黑" panose="020B0503020204020204" pitchFamily="34" charset="-122"/>
                        </a:rPr>
                        <a:t>％以上的准确率</a:t>
                      </a:r>
                    </a:p>
                  </a:txBody>
                  <a:tcPr/>
                </a:tc>
                <a:tc>
                  <a:txBody>
                    <a:bodyPr/>
                    <a:lstStyle/>
                    <a:p>
                      <a:pPr algn="ctr">
                        <a:lnSpc>
                          <a:spcPct val="150000"/>
                        </a:lnSpc>
                        <a:buNone/>
                      </a:pPr>
                      <a:r>
                        <a:rPr lang="zh-CN" altLang="en-US" b="1">
                          <a:latin typeface="微软雅黑" panose="020B0503020204020204" pitchFamily="34" charset="-122"/>
                          <a:ea typeface="微软雅黑" panose="020B0503020204020204" pitchFamily="34" charset="-122"/>
                        </a:rPr>
                        <a:t>有一定容错率</a:t>
                      </a:r>
                    </a:p>
                  </a:txBody>
                  <a:tcPr/>
                </a:tc>
                <a:extLst>
                  <a:ext uri="{0D108BD9-81ED-4DB2-BD59-A6C34878D82A}">
                    <a16:rowId xmlns:a16="http://schemas.microsoft.com/office/drawing/2014/main" val="10005"/>
                  </a:ext>
                </a:extLst>
              </a:tr>
              <a:tr h="589280">
                <a:tc>
                  <a:txBody>
                    <a:bodyPr/>
                    <a:lstStyle/>
                    <a:p>
                      <a:pPr algn="ctr">
                        <a:lnSpc>
                          <a:spcPct val="150000"/>
                        </a:lnSpc>
                        <a:buNone/>
                      </a:pPr>
                      <a:r>
                        <a:rPr lang="zh-CN" altLang="en-US" b="1">
                          <a:latin typeface="微软雅黑" panose="020B0503020204020204" pitchFamily="34" charset="-122"/>
                          <a:ea typeface="微软雅黑" panose="020B0503020204020204" pitchFamily="34" charset="-122"/>
                        </a:rPr>
                        <a:t>生产过程</a:t>
                      </a:r>
                    </a:p>
                  </a:txBody>
                  <a:tcPr/>
                </a:tc>
                <a:tc>
                  <a:txBody>
                    <a:bodyPr/>
                    <a:lstStyle/>
                    <a:p>
                      <a:pPr algn="ctr">
                        <a:lnSpc>
                          <a:spcPct val="150000"/>
                        </a:lnSpc>
                        <a:buNone/>
                      </a:pPr>
                      <a:r>
                        <a:rPr lang="zh-CN" altLang="en-US" b="1">
                          <a:latin typeface="微软雅黑" panose="020B0503020204020204" pitchFamily="34" charset="-122"/>
                          <a:ea typeface="微软雅黑" panose="020B0503020204020204" pitchFamily="34" charset="-122"/>
                        </a:rPr>
                        <a:t>需要金融专业知识人员参与</a:t>
                      </a:r>
                    </a:p>
                  </a:txBody>
                  <a:tcPr/>
                </a:tc>
                <a:tc>
                  <a:txBody>
                    <a:bodyPr/>
                    <a:lstStyle/>
                    <a:p>
                      <a:pPr algn="ctr">
                        <a:lnSpc>
                          <a:spcPct val="150000"/>
                        </a:lnSpc>
                        <a:buNone/>
                      </a:pPr>
                      <a:r>
                        <a:rPr lang="zh-CN" altLang="en-US" b="1">
                          <a:latin typeface="微软雅黑" panose="020B0503020204020204" pitchFamily="34" charset="-122"/>
                          <a:ea typeface="微软雅黑" panose="020B0503020204020204" pitchFamily="34" charset="-122"/>
                        </a:rPr>
                        <a:t>自动化抽取</a:t>
                      </a:r>
                    </a:p>
                  </a:txBody>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963" y="333375"/>
            <a:ext cx="11522075" cy="6199547"/>
          </a:xfrm>
          <a:prstGeom prst="rect">
            <a:avLst/>
          </a:prstGeom>
          <a:noFill/>
          <a:ln w="38100">
            <a:solidFill>
              <a:srgbClr val="33335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平行四边形 8"/>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p:nvGrpSpPr>
        <p:grpSpPr>
          <a:xfrm flipH="1" flipV="1">
            <a:off x="-93229" y="5734017"/>
            <a:ext cx="2110749" cy="1015024"/>
            <a:chOff x="1178522" y="5593172"/>
            <a:chExt cx="2110749" cy="1015024"/>
          </a:xfrm>
        </p:grpSpPr>
        <p:sp>
          <p:nvSpPr>
            <p:cNvPr id="10" name="平行四边形 9"/>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平行四边形 10"/>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7" name="平行四边形 16"/>
          <p:cNvSpPr/>
          <p:nvPr/>
        </p:nvSpPr>
        <p:spPr>
          <a:xfrm rot="20756560">
            <a:off x="10175377" y="3174139"/>
            <a:ext cx="2110749" cy="436696"/>
          </a:xfrm>
          <a:prstGeom prst="parallelogram">
            <a:avLst/>
          </a:prstGeom>
          <a:solidFill>
            <a:srgbClr val="E6EC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平行四边形 17"/>
          <p:cNvSpPr/>
          <p:nvPr/>
        </p:nvSpPr>
        <p:spPr>
          <a:xfrm rot="20756560">
            <a:off x="11139174" y="3493037"/>
            <a:ext cx="1132302"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平行四边形 18"/>
          <p:cNvSpPr/>
          <p:nvPr/>
        </p:nvSpPr>
        <p:spPr>
          <a:xfrm rot="20756560">
            <a:off x="-63870" y="2987931"/>
            <a:ext cx="570195" cy="377474"/>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3" name="直接连接符 12"/>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1248283" y="3912934"/>
            <a:ext cx="948405" cy="245592"/>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690" y="2722030"/>
            <a:ext cx="811052" cy="210024"/>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4400194" y="1847700"/>
            <a:ext cx="3391612" cy="1015663"/>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w="0"/>
                <a:solidFill>
                  <a:prstClr val="black">
                    <a:lumMod val="75000"/>
                    <a:lumOff val="25000"/>
                  </a:prstClr>
                </a:solidFill>
                <a:effectLst>
                  <a:outerShdw blurRad="38100" dist="19050" dir="2700000" algn="tl" rotWithShape="0">
                    <a:prstClr val="black">
                      <a:alpha val="40000"/>
                    </a:prstClr>
                  </a:outerShdw>
                </a:effectLst>
                <a:uLnTx/>
                <a:uFillTx/>
                <a:latin typeface="等线" panose="02010600030101010101" charset="-122"/>
                <a:ea typeface="等线" panose="02010600030101010101" charset="-122"/>
                <a:cs typeface="+mn-cs"/>
              </a:rPr>
              <a:t>PART 02</a:t>
            </a:r>
          </a:p>
        </p:txBody>
      </p:sp>
      <p:cxnSp>
        <p:nvCxnSpPr>
          <p:cNvPr id="32" name="直接连接符 31"/>
          <p:cNvCxnSpPr/>
          <p:nvPr/>
        </p:nvCxnSpPr>
        <p:spPr>
          <a:xfrm>
            <a:off x="3198744" y="2863363"/>
            <a:ext cx="579451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198744" y="3986484"/>
            <a:ext cx="579451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矩形 3"/>
          <p:cNvSpPr>
            <a:spLocks noChangeArrowheads="1"/>
          </p:cNvSpPr>
          <p:nvPr/>
        </p:nvSpPr>
        <p:spPr bwMode="auto">
          <a:xfrm>
            <a:off x="4237355" y="3080443"/>
            <a:ext cx="3717290" cy="630942"/>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fontAlgn="base">
              <a:lnSpc>
                <a:spcPts val="4200"/>
              </a:lnSpc>
              <a:spcBef>
                <a:spcPct val="0"/>
              </a:spcBef>
              <a:spcAft>
                <a:spcPct val="0"/>
              </a:spcAft>
              <a:buClr>
                <a:srgbClr val="FFC000"/>
              </a:buClr>
              <a:defRPr/>
            </a:pPr>
            <a:r>
              <a:rPr kumimoji="1" lang="zh-CN" altLang="en-US" sz="3600" b="1" spc="200" dirty="0">
                <a:solidFill>
                  <a:srgbClr val="FFC000"/>
                </a:solidFill>
                <a:latin typeface="微软雅黑" panose="020B0503020204020204" pitchFamily="34" charset="-122"/>
                <a:ea typeface="微软雅黑" panose="020B0503020204020204" pitchFamily="34" charset="-122"/>
              </a:rPr>
              <a:t>技术方案</a:t>
            </a:r>
            <a:endParaRPr kumimoji="1" lang="zh-CN" altLang="en-US" sz="3600" b="1" spc="2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技术方案：</a:t>
            </a:r>
            <a:r>
              <a:rPr lang="zh-CN" altLang="en-US" sz="2800" b="1" dirty="0">
                <a:solidFill>
                  <a:srgbClr val="C00000"/>
                </a:solidFill>
                <a:latin typeface="微软雅黑" panose="020B0503020204020204" pitchFamily="34" charset="-122"/>
                <a:ea typeface="微软雅黑" panose="020B0503020204020204" pitchFamily="34" charset="-122"/>
              </a:rPr>
              <a:t>基于金融知识图谱的问答系统</a:t>
            </a:r>
          </a:p>
        </p:txBody>
      </p:sp>
      <p:sp>
        <p:nvSpPr>
          <p:cNvPr id="17" name="矩形 3"/>
          <p:cNvSpPr>
            <a:spLocks noChangeArrowheads="1"/>
          </p:cNvSpPr>
          <p:nvPr/>
        </p:nvSpPr>
        <p:spPr bwMode="auto">
          <a:xfrm>
            <a:off x="476809" y="940645"/>
            <a:ext cx="11155643" cy="581762"/>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zh-CN" altLang="en-US" sz="2800" b="1" spc="200" dirty="0">
                <a:solidFill>
                  <a:schemeClr val="bg1"/>
                </a:solidFill>
                <a:latin typeface="微软雅黑" panose="020B0503020204020204" pitchFamily="34" charset="-122"/>
                <a:ea typeface="微软雅黑" panose="020B0503020204020204" pitchFamily="34" charset="-122"/>
              </a:rPr>
              <a:t>方案简介：</a:t>
            </a:r>
            <a:endParaRPr kumimoji="1" lang="zh-CN" altLang="en-US" sz="2800" b="1" spc="200" dirty="0">
              <a:solidFill>
                <a:srgbClr val="C00000"/>
              </a:solidFill>
              <a:latin typeface="微软雅黑" panose="020B0503020204020204" pitchFamily="34" charset="-122"/>
              <a:ea typeface="微软雅黑" panose="020B0503020204020204" pitchFamily="34" charset="-122"/>
            </a:endParaRPr>
          </a:p>
        </p:txBody>
      </p:sp>
      <p:sp>
        <p:nvSpPr>
          <p:cNvPr id="21" name="Rectangle 2"/>
          <p:cNvSpPr txBox="1">
            <a:spLocks noChangeArrowheads="1"/>
          </p:cNvSpPr>
          <p:nvPr/>
        </p:nvSpPr>
        <p:spPr bwMode="auto">
          <a:xfrm>
            <a:off x="803056" y="1652167"/>
            <a:ext cx="10080968" cy="438774"/>
          </a:xfrm>
          <a:prstGeom prst="rect">
            <a:avLst/>
          </a:prstGeom>
          <a:noFill/>
          <a:ln w="28575">
            <a:solidFill>
              <a:srgbClr val="3333CC"/>
            </a:solidFill>
            <a:miter lim="800000"/>
          </a:ln>
        </p:spPr>
        <p:txBody>
          <a:bodyPr wrap="square">
            <a:spAutoFit/>
          </a:bodyPr>
          <a:lstStyle>
            <a:defPPr>
              <a:defRPr lang="zh-CN"/>
            </a:defPPr>
            <a:lvl1pPr marL="342900" indent="-342900">
              <a:lnSpc>
                <a:spcPts val="4200"/>
              </a:lnSpc>
              <a:buChar char="p"/>
              <a:defRPr sz="2800">
                <a:solidFill>
                  <a:schemeClr val="bg1"/>
                </a:solidFill>
              </a:defRPr>
            </a:lvl1pPr>
          </a:lstStyle>
          <a:p>
            <a:pPr marL="0" lvl="0" indent="0" defTabSz="914400" eaLnBrk="0" fontAlgn="base" hangingPunct="0">
              <a:lnSpc>
                <a:spcPct val="110000"/>
              </a:lnSpc>
              <a:buClr>
                <a:srgbClr val="FFFFFF"/>
              </a:buClr>
              <a:buNone/>
              <a:defRPr/>
            </a:pPr>
            <a:r>
              <a:rPr lang="zh-CN" altLang="en-US" sz="2200" b="1" dirty="0">
                <a:solidFill>
                  <a:srgbClr val="C00000"/>
                </a:solidFill>
                <a:latin typeface="微软雅黑" panose="020B0503020204020204" pitchFamily="34" charset="-122"/>
                <a:ea typeface="微软雅黑" panose="020B0503020204020204" pitchFamily="34" charset="-122"/>
              </a:rPr>
              <a:t>数据来源：</a:t>
            </a:r>
            <a:r>
              <a:rPr lang="zh-CN" altLang="en-US" sz="2200" b="1" dirty="0" err="1">
                <a:solidFill>
                  <a:srgbClr val="C00000"/>
                </a:solidFill>
                <a:latin typeface="微软雅黑" panose="020B0503020204020204" pitchFamily="34" charset="-122"/>
                <a:ea typeface="微软雅黑" panose="020B0503020204020204" pitchFamily="34" charset="-122"/>
              </a:rPr>
              <a:t>锐思金融数据库</a:t>
            </a:r>
          </a:p>
        </p:txBody>
      </p:sp>
      <p:sp>
        <p:nvSpPr>
          <p:cNvPr id="28" name="Rectangle 2"/>
          <p:cNvSpPr txBox="1">
            <a:spLocks noChangeArrowheads="1"/>
          </p:cNvSpPr>
          <p:nvPr/>
        </p:nvSpPr>
        <p:spPr bwMode="auto">
          <a:xfrm>
            <a:off x="798610" y="5398685"/>
            <a:ext cx="10080967" cy="1116190"/>
          </a:xfrm>
          <a:prstGeom prst="rect">
            <a:avLst/>
          </a:prstGeom>
          <a:solidFill>
            <a:srgbClr val="D2FCFE"/>
          </a:solidFill>
          <a:ln w="28575" cap="sq" algn="ctr">
            <a:solidFill>
              <a:srgbClr val="3333CC"/>
            </a:solidFill>
            <a:miter lim="800000"/>
          </a:ln>
          <a:effectLst/>
        </p:spPr>
        <p:txBody>
          <a:bodyPr wrap="square" tIns="54000" bIns="54000" anchor="ctr">
            <a:spAutoFit/>
          </a:bodyPr>
          <a:lstStyle>
            <a:lvl1pPr eaLnBrk="0" hangingPunct="0">
              <a:spcBef>
                <a:spcPct val="0"/>
              </a:spcBef>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spcBef>
                <a:spcPct val="0"/>
              </a:spcBef>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285750" marR="0" lvl="0" indent="-285750" algn="l" defTabSz="914400" rtl="0" eaLnBrk="1" fontAlgn="auto" latinLnBrk="0" hangingPunct="1">
              <a:lnSpc>
                <a:spcPct val="125000"/>
              </a:lnSpc>
              <a:spcBef>
                <a:spcPct val="0"/>
              </a:spcBef>
              <a:spcAft>
                <a:spcPts val="0"/>
              </a:spcAft>
              <a:buClrTx/>
              <a:buSzTx/>
              <a:buFont typeface="Wingdings" panose="05000000000000000000" pitchFamily="2" charset="2"/>
              <a:buChar char="u"/>
              <a:defRPr/>
            </a:pPr>
            <a:r>
              <a:rPr lang="zh-CN" altLang="en-US" sz="1800" b="1" kern="0" dirty="0">
                <a:latin typeface="微软雅黑" panose="020B0503020204020204" pitchFamily="34" charset="-122"/>
                <a:ea typeface="微软雅黑" panose="020B0503020204020204" pitchFamily="34" charset="-122"/>
              </a:rPr>
              <a:t>知识图谱：数据处理、</a:t>
            </a:r>
            <a:r>
              <a:rPr lang="en-US" altLang="zh-CN" sz="1800" b="1" kern="0" dirty="0">
                <a:latin typeface="微软雅黑" panose="020B0503020204020204" pitchFamily="34" charset="-122"/>
                <a:ea typeface="微软雅黑" panose="020B0503020204020204" pitchFamily="34" charset="-122"/>
              </a:rPr>
              <a:t>neo4j</a:t>
            </a:r>
            <a:r>
              <a:rPr lang="zh-CN" altLang="en-US" sz="1800" b="1" kern="0" dirty="0">
                <a:latin typeface="微软雅黑" panose="020B0503020204020204" pitchFamily="34" charset="-122"/>
                <a:ea typeface="微软雅黑" panose="020B0503020204020204" pitchFamily="34" charset="-122"/>
              </a:rPr>
              <a:t>图数据库、</a:t>
            </a:r>
            <a:r>
              <a:rPr lang="en-US" altLang="zh-CN" sz="1800" b="1" kern="0" dirty="0">
                <a:latin typeface="微软雅黑" panose="020B0503020204020204" pitchFamily="34" charset="-122"/>
                <a:ea typeface="微软雅黑" panose="020B0503020204020204" pitchFamily="34" charset="-122"/>
              </a:rPr>
              <a:t>cypher</a:t>
            </a:r>
            <a:r>
              <a:rPr lang="zh-CN" altLang="en-US" sz="1800" b="1" kern="0">
                <a:latin typeface="微软雅黑" panose="020B0503020204020204" pitchFamily="34" charset="-122"/>
                <a:ea typeface="微软雅黑" panose="020B0503020204020204" pitchFamily="34" charset="-122"/>
              </a:rPr>
              <a:t>语言构建（</a:t>
            </a:r>
            <a:r>
              <a:rPr lang="en-US" altLang="zh-CN" sz="1800" b="1" kern="0">
                <a:latin typeface="微软雅黑" panose="020B0503020204020204" pitchFamily="34" charset="-122"/>
                <a:ea typeface="微软雅黑" panose="020B0503020204020204" pitchFamily="34" charset="-122"/>
              </a:rPr>
              <a:t>33.3%</a:t>
            </a:r>
            <a:r>
              <a:rPr lang="zh-CN" altLang="en-US" sz="1800" b="1" kern="0">
                <a:latin typeface="微软雅黑" panose="020B0503020204020204" pitchFamily="34" charset="-122"/>
                <a:ea typeface="微软雅黑" panose="020B0503020204020204" pitchFamily="34" charset="-122"/>
              </a:rPr>
              <a:t>）</a:t>
            </a:r>
            <a:r>
              <a:rPr lang="en-US" altLang="zh-CN" sz="1800" b="1" kern="0">
                <a:latin typeface="微软雅黑" panose="020B0503020204020204" pitchFamily="34" charset="-122"/>
                <a:ea typeface="微软雅黑" panose="020B0503020204020204" pitchFamily="34" charset="-122"/>
              </a:rPr>
              <a:t>	</a:t>
            </a:r>
            <a:endParaRPr lang="zh-CN" altLang="en-US" sz="1800" b="1" kern="0" dirty="0">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25000"/>
              </a:lnSpc>
              <a:spcBef>
                <a:spcPct val="0"/>
              </a:spcBef>
              <a:spcAft>
                <a:spcPts val="0"/>
              </a:spcAft>
              <a:buClrTx/>
              <a:buSzTx/>
              <a:buFont typeface="Wingdings" panose="05000000000000000000" pitchFamily="2" charset="2"/>
              <a:buChar char="u"/>
              <a:defRPr/>
            </a:pPr>
            <a:r>
              <a:rPr lang="zh-CN" altLang="en-US" sz="1800" b="1" kern="0" dirty="0">
                <a:latin typeface="微软雅黑" panose="020B0503020204020204" pitchFamily="34" charset="-122"/>
                <a:ea typeface="微软雅黑" panose="020B0503020204020204" pitchFamily="34" charset="-122"/>
              </a:rPr>
              <a:t>问答</a:t>
            </a:r>
            <a:r>
              <a:rPr lang="zh-CN" altLang="en-US" sz="1800" b="1" kern="0">
                <a:latin typeface="微软雅黑" panose="020B0503020204020204" pitchFamily="34" charset="-122"/>
                <a:ea typeface="微软雅黑" panose="020B0503020204020204" pitchFamily="34" charset="-122"/>
              </a:rPr>
              <a:t>系统：命名实体识别、关键词抽取、问题分类、</a:t>
            </a:r>
            <a:r>
              <a:rPr lang="en-US" altLang="zh-CN" sz="1800" b="1" kern="0">
                <a:latin typeface="微软雅黑" panose="020B0503020204020204" pitchFamily="34" charset="-122"/>
                <a:ea typeface="微软雅黑" panose="020B0503020204020204" pitchFamily="34" charset="-122"/>
              </a:rPr>
              <a:t>cypher</a:t>
            </a:r>
            <a:r>
              <a:rPr lang="zh-CN" altLang="en-US" sz="1800" b="1" kern="0">
                <a:latin typeface="微软雅黑" panose="020B0503020204020204" pitchFamily="34" charset="-122"/>
                <a:ea typeface="微软雅黑" panose="020B0503020204020204" pitchFamily="34" charset="-122"/>
              </a:rPr>
              <a:t>查询（</a:t>
            </a:r>
            <a:r>
              <a:rPr lang="en-US" altLang="zh-CN" sz="1800" b="1" kern="0">
                <a:latin typeface="微软雅黑" panose="020B0503020204020204" pitchFamily="34" charset="-122"/>
                <a:ea typeface="微软雅黑" panose="020B0503020204020204" pitchFamily="34" charset="-122"/>
              </a:rPr>
              <a:t>33.3%</a:t>
            </a:r>
            <a:r>
              <a:rPr lang="zh-CN" altLang="en-US" sz="1800" b="1" kern="0">
                <a:latin typeface="微软雅黑" panose="020B0503020204020204" pitchFamily="34" charset="-122"/>
                <a:ea typeface="微软雅黑" panose="020B0503020204020204" pitchFamily="34" charset="-122"/>
              </a:rPr>
              <a:t>）</a:t>
            </a:r>
            <a:r>
              <a:rPr lang="en-US" altLang="zh-CN" sz="1800" b="1" kern="0">
                <a:latin typeface="微软雅黑" panose="020B0503020204020204" pitchFamily="34" charset="-122"/>
                <a:ea typeface="微软雅黑" panose="020B0503020204020204" pitchFamily="34" charset="-122"/>
              </a:rPr>
              <a:t>	</a:t>
            </a:r>
            <a:endParaRPr lang="en-US" altLang="zh-CN" sz="1800" b="1" kern="0" dirty="0">
              <a:latin typeface="微软雅黑" panose="020B0503020204020204" pitchFamily="34" charset="-122"/>
              <a:ea typeface="微软雅黑" panose="020B0503020204020204" pitchFamily="34" charset="-122"/>
            </a:endParaRPr>
          </a:p>
          <a:p>
            <a:pPr marL="285750" lvl="0" indent="-285750" eaLnBrk="1" hangingPunct="1">
              <a:lnSpc>
                <a:spcPct val="125000"/>
              </a:lnSpc>
              <a:buFont typeface="Wingdings" panose="05000000000000000000" pitchFamily="2" charset="2"/>
              <a:buChar char="u"/>
              <a:defRPr/>
            </a:pPr>
            <a:r>
              <a:rPr lang="zh-CN" altLang="en-US" sz="1800" b="1" kern="0">
                <a:latin typeface="微软雅黑" panose="020B0503020204020204" pitchFamily="34" charset="-122"/>
                <a:ea typeface="微软雅黑" panose="020B0503020204020204" pitchFamily="34" charset="-122"/>
              </a:rPr>
              <a:t>前端可视化：数据处理、网页架构、图谱渲染、前后端交互（</a:t>
            </a:r>
            <a:r>
              <a:rPr lang="en-US" altLang="zh-CN" sz="1800" b="1" kern="0">
                <a:latin typeface="微软雅黑" panose="020B0503020204020204" pitchFamily="34" charset="-122"/>
                <a:ea typeface="微软雅黑" panose="020B0503020204020204" pitchFamily="34" charset="-122"/>
              </a:rPr>
              <a:t>33.3%</a:t>
            </a:r>
            <a:r>
              <a:rPr lang="zh-CN" altLang="en-US" sz="1800" b="1" kern="0">
                <a:latin typeface="微软雅黑" panose="020B0503020204020204" pitchFamily="34" charset="-122"/>
                <a:ea typeface="微软雅黑" panose="020B0503020204020204" pitchFamily="34" charset="-122"/>
              </a:rPr>
              <a:t>）</a:t>
            </a:r>
            <a:endParaRPr lang="en-US" altLang="zh-CN" sz="1800" b="1" kern="0" dirty="0">
              <a:latin typeface="微软雅黑" panose="020B0503020204020204" pitchFamily="34" charset="-122"/>
              <a:ea typeface="微软雅黑" panose="020B0503020204020204" pitchFamily="34" charset="-122"/>
            </a:endParaRPr>
          </a:p>
        </p:txBody>
      </p:sp>
      <p:sp>
        <p:nvSpPr>
          <p:cNvPr id="5" name="AutoShape 2" descr="電池沒電235141 - 下載免費插畫- illustAC"/>
          <p:cNvSpPr>
            <a:spLocks noChangeAspect="1" noChangeArrowheads="1"/>
          </p:cNvSpPr>
          <p:nvPr/>
        </p:nvSpPr>
        <p:spPr bwMode="auto">
          <a:xfrm>
            <a:off x="9242425" y="3413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Rectangle 19"/>
          <p:cNvSpPr>
            <a:spLocks noChangeArrowheads="1"/>
          </p:cNvSpPr>
          <p:nvPr/>
        </p:nvSpPr>
        <p:spPr bwMode="auto">
          <a:xfrm>
            <a:off x="7788275" y="4749165"/>
            <a:ext cx="28098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rtl="0" eaLnBrk="0" fontAlgn="base" latinLnBrk="0" hangingPunct="0">
              <a:lnSpc>
                <a:spcPct val="130000"/>
              </a:lnSpc>
              <a:spcBef>
                <a:spcPct val="50000"/>
              </a:spcBef>
              <a:spcAft>
                <a:spcPct val="10000"/>
              </a:spcAft>
              <a:buClr>
                <a:srgbClr val="FFFFFF"/>
              </a:buClr>
              <a:buSzTx/>
              <a:buFont typeface="Wingdings" panose="05000000000000000000" pitchFamily="2" charset="2"/>
              <a:buNone/>
              <a:defRPr/>
            </a:pPr>
            <a:r>
              <a:rPr kumimoji="0" lang="zh-CN" altLang="en-US" sz="1600" b="1" i="0" u="none" strike="noStrike" kern="1200" cap="none" spc="0"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cs typeface="Tahoma" panose="020B0604030504040204" pitchFamily="34" charset="0"/>
              </a:rPr>
              <a:t>前后端交互</a:t>
            </a:r>
          </a:p>
        </p:txBody>
      </p:sp>
      <p:sp>
        <p:nvSpPr>
          <p:cNvPr id="22" name="Rectangle 19"/>
          <p:cNvSpPr>
            <a:spLocks noChangeArrowheads="1"/>
          </p:cNvSpPr>
          <p:nvPr/>
        </p:nvSpPr>
        <p:spPr bwMode="auto">
          <a:xfrm>
            <a:off x="4372351" y="4734018"/>
            <a:ext cx="2809868" cy="38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rtl="0" eaLnBrk="0" fontAlgn="base" latinLnBrk="0" hangingPunct="0">
              <a:lnSpc>
                <a:spcPct val="130000"/>
              </a:lnSpc>
              <a:spcBef>
                <a:spcPct val="50000"/>
              </a:spcBef>
              <a:spcAft>
                <a:spcPct val="10000"/>
              </a:spcAft>
              <a:buClr>
                <a:srgbClr val="FFFFFF"/>
              </a:buClr>
              <a:buSzTx/>
              <a:buFont typeface="Wingdings" panose="05000000000000000000" pitchFamily="2" charset="2"/>
              <a:buNone/>
              <a:defRPr/>
            </a:pPr>
            <a:r>
              <a:rPr kumimoji="0" lang="zh-CN" altLang="en-US" sz="1600" b="1" i="0" u="none" strike="noStrike" kern="1200" cap="none" spc="0"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cs typeface="Tahoma" panose="020B0604030504040204" pitchFamily="34" charset="0"/>
              </a:rPr>
              <a:t>问答系统</a:t>
            </a:r>
          </a:p>
        </p:txBody>
      </p:sp>
      <p:sp>
        <p:nvSpPr>
          <p:cNvPr id="30" name="Rectangle 19"/>
          <p:cNvSpPr>
            <a:spLocks noChangeArrowheads="1"/>
          </p:cNvSpPr>
          <p:nvPr/>
        </p:nvSpPr>
        <p:spPr bwMode="auto">
          <a:xfrm>
            <a:off x="973344" y="4749165"/>
            <a:ext cx="28098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rtl="0" eaLnBrk="0" fontAlgn="base" latinLnBrk="0" hangingPunct="0">
              <a:lnSpc>
                <a:spcPct val="130000"/>
              </a:lnSpc>
              <a:spcBef>
                <a:spcPct val="50000"/>
              </a:spcBef>
              <a:spcAft>
                <a:spcPct val="10000"/>
              </a:spcAft>
              <a:buClr>
                <a:srgbClr val="FFFFFF"/>
              </a:buClr>
              <a:buSzTx/>
              <a:buFont typeface="Wingdings" panose="05000000000000000000" pitchFamily="2" charset="2"/>
              <a:buNone/>
              <a:defRPr/>
            </a:pPr>
            <a:r>
              <a:rPr lang="zh-CN" altLang="en-US" sz="1600" b="1" dirty="0">
                <a:solidFill>
                  <a:srgbClr val="003366"/>
                </a:solidFill>
                <a:latin typeface="微软雅黑" panose="020B0503020204020204" pitchFamily="34" charset="-122"/>
                <a:ea typeface="微软雅黑" panose="020B0503020204020204" pitchFamily="34" charset="-122"/>
                <a:cs typeface="Tahoma" panose="020B0604030504040204" pitchFamily="34" charset="0"/>
              </a:rPr>
              <a:t>知识图谱</a:t>
            </a:r>
            <a:endParaRPr kumimoji="0" lang="zh-CN" altLang="en-US" sz="1600" b="1" i="0" u="none" strike="noStrike" kern="1200" cap="none" spc="0"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pic>
        <p:nvPicPr>
          <p:cNvPr id="2" name="图片 1"/>
          <p:cNvPicPr>
            <a:picLocks noChangeAspect="1"/>
          </p:cNvPicPr>
          <p:nvPr/>
        </p:nvPicPr>
        <p:blipFill>
          <a:blip r:embed="rId3"/>
          <a:stretch>
            <a:fillRect/>
          </a:stretch>
        </p:blipFill>
        <p:spPr>
          <a:xfrm>
            <a:off x="4372610" y="1753870"/>
            <a:ext cx="3215640" cy="327660"/>
          </a:xfrm>
          <a:prstGeom prst="rect">
            <a:avLst/>
          </a:prstGeom>
        </p:spPr>
      </p:pic>
      <p:pic>
        <p:nvPicPr>
          <p:cNvPr id="6" name="图片 5">
            <a:extLst>
              <a:ext uri="{FF2B5EF4-FFF2-40B4-BE49-F238E27FC236}">
                <a16:creationId xmlns:a16="http://schemas.microsoft.com/office/drawing/2014/main" id="{C883B5A2-9C53-432D-8759-181D7A5580BE}"/>
              </a:ext>
            </a:extLst>
          </p:cNvPr>
          <p:cNvPicPr>
            <a:picLocks noChangeAspect="1"/>
          </p:cNvPicPr>
          <p:nvPr/>
        </p:nvPicPr>
        <p:blipFill>
          <a:blip r:embed="rId4"/>
          <a:stretch>
            <a:fillRect/>
          </a:stretch>
        </p:blipFill>
        <p:spPr>
          <a:xfrm>
            <a:off x="840598" y="2301233"/>
            <a:ext cx="3075366" cy="227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图片 9">
            <a:extLst>
              <a:ext uri="{FF2B5EF4-FFF2-40B4-BE49-F238E27FC236}">
                <a16:creationId xmlns:a16="http://schemas.microsoft.com/office/drawing/2014/main" id="{73F21D17-75BA-4217-BAFB-A2681F1405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939" y="5890123"/>
            <a:ext cx="194810" cy="1948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图片 12">
            <a:extLst>
              <a:ext uri="{FF2B5EF4-FFF2-40B4-BE49-F238E27FC236}">
                <a16:creationId xmlns:a16="http://schemas.microsoft.com/office/drawing/2014/main" id="{046F94A5-30C0-4082-A288-3573051FC7D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5939" y="6196209"/>
            <a:ext cx="198260" cy="1984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图片 14">
            <a:extLst>
              <a:ext uri="{FF2B5EF4-FFF2-40B4-BE49-F238E27FC236}">
                <a16:creationId xmlns:a16="http://schemas.microsoft.com/office/drawing/2014/main" id="{2F64A838-5321-4C30-9B45-2C3AED60231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7302" y="5562674"/>
            <a:ext cx="203447" cy="2034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图片 18">
            <a:extLst>
              <a:ext uri="{FF2B5EF4-FFF2-40B4-BE49-F238E27FC236}">
                <a16:creationId xmlns:a16="http://schemas.microsoft.com/office/drawing/2014/main" id="{DB23EB06-8444-4482-8744-EB0449A00CF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88275" y="2301233"/>
            <a:ext cx="3151573" cy="22746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图片 3">
            <a:extLst>
              <a:ext uri="{FF2B5EF4-FFF2-40B4-BE49-F238E27FC236}">
                <a16:creationId xmlns:a16="http://schemas.microsoft.com/office/drawing/2014/main" id="{356AF311-947E-4288-ACC2-101612C3CF19}"/>
              </a:ext>
            </a:extLst>
          </p:cNvPr>
          <p:cNvPicPr>
            <a:picLocks noChangeAspect="1"/>
          </p:cNvPicPr>
          <p:nvPr/>
        </p:nvPicPr>
        <p:blipFill>
          <a:blip r:embed="rId9"/>
          <a:stretch>
            <a:fillRect/>
          </a:stretch>
        </p:blipFill>
        <p:spPr>
          <a:xfrm>
            <a:off x="4247008" y="2305021"/>
            <a:ext cx="3151573" cy="227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8" grpId="0" bldLvl="0" animBg="1"/>
      <p:bldP spid="5" grpId="0"/>
      <p:bldP spid="23"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成果展示</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28" name="Rectangle 19"/>
          <p:cNvSpPr>
            <a:spLocks noChangeArrowheads="1"/>
          </p:cNvSpPr>
          <p:nvPr/>
        </p:nvSpPr>
        <p:spPr bwMode="auto">
          <a:xfrm>
            <a:off x="6211409" y="2283246"/>
            <a:ext cx="4217586"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ctr" eaLnBrk="0" fontAlgn="base" hangingPunct="0">
              <a:lnSpc>
                <a:spcPct val="150000"/>
              </a:lnSpc>
              <a:buClr>
                <a:srgbClr val="FFFFFF"/>
              </a:buClr>
              <a:defRPr/>
            </a:pPr>
            <a:r>
              <a:rPr lang="zh-CN" altLang="en-US" sz="2400" b="1" dirty="0">
                <a:solidFill>
                  <a:srgbClr val="003366"/>
                </a:solidFill>
                <a:latin typeface="微软雅黑" panose="020B0503020204020204" pitchFamily="34" charset="-122"/>
                <a:cs typeface="Tahoma" panose="020B0604030504040204" pitchFamily="34" charset="0"/>
              </a:rPr>
              <a:t>音乐家影响力网络图</a:t>
            </a:r>
            <a:endParaRPr kumimoji="0" lang="en-US" altLang="zh-CN" sz="2400" b="1" i="0" u="none" strike="noStrike" kern="1200" cap="none" spc="0" normalizeH="0" baseline="0" noProof="0" dirty="0">
              <a:ln>
                <a:noFill/>
              </a:ln>
              <a:solidFill>
                <a:srgbClr val="003366"/>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sp>
        <p:nvSpPr>
          <p:cNvPr id="17" name="矩形 3"/>
          <p:cNvSpPr>
            <a:spLocks noChangeArrowheads="1"/>
          </p:cNvSpPr>
          <p:nvPr/>
        </p:nvSpPr>
        <p:spPr bwMode="auto">
          <a:xfrm>
            <a:off x="476809" y="936541"/>
            <a:ext cx="11155643" cy="589970"/>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zh-CN" altLang="en-US" sz="2800" b="1" spc="200" dirty="0">
                <a:solidFill>
                  <a:schemeClr val="bg1"/>
                </a:solidFill>
                <a:latin typeface="微软雅黑" panose="020B0503020204020204" pitchFamily="34" charset="-122"/>
                <a:ea typeface="微软雅黑" panose="020B0503020204020204" pitchFamily="34" charset="-122"/>
              </a:rPr>
              <a:t>技术方案：</a:t>
            </a:r>
            <a:r>
              <a:rPr kumimoji="1" lang="zh-CN" altLang="en-US" sz="2800" b="1" spc="200" dirty="0">
                <a:solidFill>
                  <a:srgbClr val="FFC000"/>
                </a:solidFill>
                <a:latin typeface="微软雅黑" panose="020B0503020204020204" pitchFamily="34" charset="-122"/>
                <a:ea typeface="微软雅黑" panose="020B0503020204020204" pitchFamily="34" charset="-122"/>
              </a:rPr>
              <a:t>知识图谱</a:t>
            </a:r>
            <a:endParaRPr kumimoji="1" lang="zh-CN" altLang="en-US" sz="2800" b="1" spc="200" dirty="0">
              <a:solidFill>
                <a:srgbClr val="C0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283667" y="3150069"/>
            <a:ext cx="4431679" cy="590033"/>
          </a:xfrm>
          <a:prstGeom prst="rect">
            <a:avLst/>
          </a:prstGeom>
          <a:solidFill>
            <a:srgbClr val="D2FCFE"/>
          </a:solidFill>
          <a:ln w="28575">
            <a:solidFill>
              <a:srgbClr val="0000FF"/>
            </a:solidFill>
          </a:ln>
        </p:spPr>
        <p:txBody>
          <a:bodyPr wrap="square">
            <a:spAutoFit/>
          </a:bodyPr>
          <a:lstStyle/>
          <a:p>
            <a:pPr algn="ctr">
              <a:lnSpc>
                <a:spcPct val="150000"/>
              </a:lnSpc>
            </a:pPr>
            <a:endParaRPr lang="en-US" altLang="zh-CN" sz="2400" b="1" dirty="0">
              <a:solidFill>
                <a:srgbClr val="C00000"/>
              </a:solidFill>
            </a:endParaRPr>
          </a:p>
        </p:txBody>
      </p:sp>
      <p:sp>
        <p:nvSpPr>
          <p:cNvPr id="13" name="Rectangle 2"/>
          <p:cNvSpPr txBox="1">
            <a:spLocks noChangeArrowheads="1"/>
          </p:cNvSpPr>
          <p:nvPr/>
        </p:nvSpPr>
        <p:spPr bwMode="auto">
          <a:xfrm>
            <a:off x="220169" y="5988289"/>
            <a:ext cx="11751660" cy="475630"/>
          </a:xfrm>
          <a:prstGeom prst="rect">
            <a:avLst/>
          </a:prstGeom>
          <a:solidFill>
            <a:srgbClr val="D2FCFE"/>
          </a:solidFill>
          <a:ln w="28575" cap="sq" algn="ctr">
            <a:solidFill>
              <a:srgbClr val="3333CC"/>
            </a:solidFill>
            <a:miter lim="800000"/>
          </a:ln>
          <a:effectLst/>
        </p:spPr>
        <p:txBody>
          <a:bodyPr wrap="square" tIns="54000" bIns="54000" anchor="ctr">
            <a:spAutoFit/>
          </a:bodyPr>
          <a:lstStyle>
            <a:lvl1pPr eaLnBrk="0" hangingPunct="0">
              <a:spcBef>
                <a:spcPct val="0"/>
              </a:spcBef>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spcBef>
                <a:spcPct val="0"/>
              </a:spcBef>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spcBef>
                <a:spcPct val="0"/>
              </a:spcBef>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285750" lvl="0" indent="-285750" eaLnBrk="1" hangingPunct="1">
              <a:lnSpc>
                <a:spcPct val="150000"/>
              </a:lnSpc>
              <a:buFont typeface="Wingdings" panose="05000000000000000000" pitchFamily="2" charset="2"/>
              <a:buChar char="u"/>
              <a:defRPr/>
            </a:pPr>
            <a:endParaRPr lang="en-US" altLang="zh-CN" sz="1800"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0"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成果展示</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7" name="矩形 3"/>
          <p:cNvSpPr>
            <a:spLocks noChangeArrowheads="1"/>
          </p:cNvSpPr>
          <p:nvPr/>
        </p:nvSpPr>
        <p:spPr bwMode="auto">
          <a:xfrm>
            <a:off x="476809" y="936541"/>
            <a:ext cx="11155643" cy="589970"/>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fontAlgn="base">
              <a:lnSpc>
                <a:spcPts val="4200"/>
              </a:lnSpc>
              <a:spcBef>
                <a:spcPct val="0"/>
              </a:spcBef>
              <a:spcAft>
                <a:spcPct val="0"/>
              </a:spcAft>
              <a:buClr>
                <a:srgbClr val="FFC000"/>
              </a:buClr>
              <a:buFont typeface="Wingdings" panose="05000000000000000000" pitchFamily="2" charset="2"/>
              <a:buChar char="p"/>
              <a:defRPr/>
            </a:pPr>
            <a:r>
              <a:rPr kumimoji="1" lang="zh-CN" altLang="en-US" sz="2800" b="1" spc="200" dirty="0">
                <a:solidFill>
                  <a:schemeClr val="bg1"/>
                </a:solidFill>
                <a:latin typeface="微软雅黑" panose="020B0503020204020204" pitchFamily="34" charset="-122"/>
                <a:ea typeface="微软雅黑" panose="020B0503020204020204" pitchFamily="34" charset="-122"/>
              </a:rPr>
              <a:t>技术</a:t>
            </a:r>
            <a:r>
              <a:rPr kumimoji="1" lang="zh-CN" altLang="en-US" sz="2800" b="1" spc="200">
                <a:solidFill>
                  <a:schemeClr val="bg1"/>
                </a:solidFill>
                <a:latin typeface="微软雅黑" panose="020B0503020204020204" pitchFamily="34" charset="-122"/>
                <a:ea typeface="微软雅黑" panose="020B0503020204020204" pitchFamily="34" charset="-122"/>
              </a:rPr>
              <a:t>方案：</a:t>
            </a:r>
            <a:r>
              <a:rPr kumimoji="1" lang="zh-CN" altLang="en-US" sz="2800" b="1" spc="200">
                <a:solidFill>
                  <a:srgbClr val="FFC000"/>
                </a:solidFill>
                <a:latin typeface="微软雅黑" panose="020B0503020204020204" pitchFamily="34" charset="-122"/>
                <a:ea typeface="微软雅黑" panose="020B0503020204020204" pitchFamily="34" charset="-122"/>
              </a:rPr>
              <a:t>关系抽取</a:t>
            </a:r>
            <a:endParaRPr kumimoji="1" lang="zh-CN" altLang="en-US" sz="2800" b="1" spc="200" dirty="0">
              <a:solidFill>
                <a:srgbClr val="C0000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B50424FE-7797-415D-948A-474300CBFD9F}"/>
              </a:ext>
            </a:extLst>
          </p:cNvPr>
          <p:cNvSpPr txBox="1"/>
          <p:nvPr/>
        </p:nvSpPr>
        <p:spPr>
          <a:xfrm>
            <a:off x="476809" y="1933224"/>
            <a:ext cx="5725949" cy="369332"/>
          </a:xfrm>
          <a:prstGeom prst="rect">
            <a:avLst/>
          </a:prstGeom>
          <a:noFill/>
        </p:spPr>
        <p:txBody>
          <a:bodyPr wrap="square" rtlCol="0">
            <a:spAutoFit/>
          </a:bodyPr>
          <a:lstStyle/>
          <a:p>
            <a:r>
              <a:rPr lang="zh-CN" altLang="en-US"/>
              <a:t>基本思路：利用注意力权重提取实体关系</a:t>
            </a:r>
            <a:endParaRPr lang="en-US" altLang="zh-CN"/>
          </a:p>
        </p:txBody>
      </p:sp>
      <p:sp>
        <p:nvSpPr>
          <p:cNvPr id="8" name="矩形 7">
            <a:extLst>
              <a:ext uri="{FF2B5EF4-FFF2-40B4-BE49-F238E27FC236}">
                <a16:creationId xmlns:a16="http://schemas.microsoft.com/office/drawing/2014/main" id="{37921070-4B3F-47E9-A22B-E0710BC6C69C}"/>
              </a:ext>
            </a:extLst>
          </p:cNvPr>
          <p:cNvSpPr/>
          <p:nvPr/>
        </p:nvSpPr>
        <p:spPr>
          <a:xfrm>
            <a:off x="1104900" y="2556869"/>
            <a:ext cx="152400" cy="152400"/>
          </a:xfrm>
          <a:prstGeom prst="rect">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A616E993-5A7D-4A1B-9A56-8628F2316178}"/>
              </a:ext>
            </a:extLst>
          </p:cNvPr>
          <p:cNvSpPr txBox="1"/>
          <p:nvPr/>
        </p:nvSpPr>
        <p:spPr>
          <a:xfrm>
            <a:off x="1374538" y="2448403"/>
            <a:ext cx="1609736" cy="369332"/>
          </a:xfrm>
          <a:prstGeom prst="rect">
            <a:avLst/>
          </a:prstGeom>
          <a:noFill/>
        </p:spPr>
        <p:txBody>
          <a:bodyPr wrap="none" rtlCol="0">
            <a:spAutoFit/>
          </a:bodyPr>
          <a:lstStyle/>
          <a:p>
            <a:r>
              <a:rPr lang="zh-CN" altLang="en-US"/>
              <a:t>实体抽取技术</a:t>
            </a:r>
          </a:p>
        </p:txBody>
      </p:sp>
      <p:sp>
        <p:nvSpPr>
          <p:cNvPr id="16" name="文本框 15">
            <a:extLst>
              <a:ext uri="{FF2B5EF4-FFF2-40B4-BE49-F238E27FC236}">
                <a16:creationId xmlns:a16="http://schemas.microsoft.com/office/drawing/2014/main" id="{BCE858B0-51FA-417F-9F5E-FED60A2E97C2}"/>
              </a:ext>
            </a:extLst>
          </p:cNvPr>
          <p:cNvSpPr txBox="1"/>
          <p:nvPr/>
        </p:nvSpPr>
        <p:spPr>
          <a:xfrm>
            <a:off x="1693138" y="2857108"/>
            <a:ext cx="3185487" cy="369332"/>
          </a:xfrm>
          <a:prstGeom prst="rect">
            <a:avLst/>
          </a:prstGeom>
          <a:noFill/>
        </p:spPr>
        <p:txBody>
          <a:bodyPr wrap="none" rtlCol="0">
            <a:spAutoFit/>
          </a:bodyPr>
          <a:lstStyle/>
          <a:p>
            <a:r>
              <a:rPr lang="zh-CN" altLang="en-US"/>
              <a:t>利用现有的实体抽取框架实现</a:t>
            </a:r>
          </a:p>
        </p:txBody>
      </p:sp>
      <p:sp>
        <p:nvSpPr>
          <p:cNvPr id="18" name="矩形 17">
            <a:extLst>
              <a:ext uri="{FF2B5EF4-FFF2-40B4-BE49-F238E27FC236}">
                <a16:creationId xmlns:a16="http://schemas.microsoft.com/office/drawing/2014/main" id="{DF9250C7-66F1-4772-AE13-14BBE5D8F867}"/>
              </a:ext>
            </a:extLst>
          </p:cNvPr>
          <p:cNvSpPr/>
          <p:nvPr/>
        </p:nvSpPr>
        <p:spPr>
          <a:xfrm>
            <a:off x="1104900" y="3328602"/>
            <a:ext cx="152400" cy="152400"/>
          </a:xfrm>
          <a:prstGeom prst="rect">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E6B5D0FD-29EA-4856-A57D-CFF2789AE786}"/>
              </a:ext>
            </a:extLst>
          </p:cNvPr>
          <p:cNvSpPr txBox="1"/>
          <p:nvPr/>
        </p:nvSpPr>
        <p:spPr>
          <a:xfrm>
            <a:off x="1374538" y="3220136"/>
            <a:ext cx="1800493" cy="369332"/>
          </a:xfrm>
          <a:prstGeom prst="rect">
            <a:avLst/>
          </a:prstGeom>
          <a:noFill/>
        </p:spPr>
        <p:txBody>
          <a:bodyPr wrap="none" rtlCol="0">
            <a:spAutoFit/>
          </a:bodyPr>
          <a:lstStyle/>
          <a:p>
            <a:r>
              <a:rPr lang="zh-CN" altLang="en-US"/>
              <a:t>三元组自动提取</a:t>
            </a:r>
          </a:p>
        </p:txBody>
      </p:sp>
      <p:sp>
        <p:nvSpPr>
          <p:cNvPr id="20" name="文本框 19">
            <a:extLst>
              <a:ext uri="{FF2B5EF4-FFF2-40B4-BE49-F238E27FC236}">
                <a16:creationId xmlns:a16="http://schemas.microsoft.com/office/drawing/2014/main" id="{B1F3C516-6260-4570-846D-2F406180B70F}"/>
              </a:ext>
            </a:extLst>
          </p:cNvPr>
          <p:cNvSpPr txBox="1"/>
          <p:nvPr/>
        </p:nvSpPr>
        <p:spPr>
          <a:xfrm>
            <a:off x="1693138" y="3619261"/>
            <a:ext cx="2826415" cy="369332"/>
          </a:xfrm>
          <a:prstGeom prst="rect">
            <a:avLst/>
          </a:prstGeom>
          <a:noFill/>
        </p:spPr>
        <p:txBody>
          <a:bodyPr wrap="none" rtlCol="0">
            <a:spAutoFit/>
          </a:bodyPr>
          <a:lstStyle/>
          <a:p>
            <a:r>
              <a:rPr lang="en-US" altLang="zh-CN"/>
              <a:t>Beam search</a:t>
            </a:r>
            <a:r>
              <a:rPr lang="zh-CN" altLang="en-US"/>
              <a:t>定向搜索算法</a:t>
            </a:r>
          </a:p>
        </p:txBody>
      </p:sp>
      <p:sp>
        <p:nvSpPr>
          <p:cNvPr id="21" name="矩形 20">
            <a:extLst>
              <a:ext uri="{FF2B5EF4-FFF2-40B4-BE49-F238E27FC236}">
                <a16:creationId xmlns:a16="http://schemas.microsoft.com/office/drawing/2014/main" id="{3252408C-1683-4E07-BAA0-23FCA683746A}"/>
              </a:ext>
            </a:extLst>
          </p:cNvPr>
          <p:cNvSpPr/>
          <p:nvPr/>
        </p:nvSpPr>
        <p:spPr>
          <a:xfrm>
            <a:off x="1102688" y="4421268"/>
            <a:ext cx="152400" cy="152400"/>
          </a:xfrm>
          <a:prstGeom prst="rect">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1223D8CB-3760-4DE3-A931-921BE9B58B2B}"/>
              </a:ext>
            </a:extLst>
          </p:cNvPr>
          <p:cNvSpPr txBox="1"/>
          <p:nvPr/>
        </p:nvSpPr>
        <p:spPr>
          <a:xfrm>
            <a:off x="1372326" y="4312802"/>
            <a:ext cx="2031325" cy="369332"/>
          </a:xfrm>
          <a:prstGeom prst="rect">
            <a:avLst/>
          </a:prstGeom>
          <a:noFill/>
        </p:spPr>
        <p:txBody>
          <a:bodyPr wrap="none" rtlCol="0">
            <a:spAutoFit/>
          </a:bodyPr>
          <a:lstStyle/>
          <a:p>
            <a:r>
              <a:rPr lang="zh-CN" altLang="en-US"/>
              <a:t>过滤筛选实体关系</a:t>
            </a:r>
          </a:p>
        </p:txBody>
      </p:sp>
      <p:sp>
        <p:nvSpPr>
          <p:cNvPr id="23" name="文本框 22">
            <a:extLst>
              <a:ext uri="{FF2B5EF4-FFF2-40B4-BE49-F238E27FC236}">
                <a16:creationId xmlns:a16="http://schemas.microsoft.com/office/drawing/2014/main" id="{AB928A60-75F3-46F7-B3C0-CECC0DC20287}"/>
              </a:ext>
            </a:extLst>
          </p:cNvPr>
          <p:cNvSpPr txBox="1"/>
          <p:nvPr/>
        </p:nvSpPr>
        <p:spPr>
          <a:xfrm>
            <a:off x="1693138" y="4721507"/>
            <a:ext cx="2723823" cy="923330"/>
          </a:xfrm>
          <a:prstGeom prst="rect">
            <a:avLst/>
          </a:prstGeom>
          <a:noFill/>
        </p:spPr>
        <p:txBody>
          <a:bodyPr wrap="none" rtlCol="0">
            <a:spAutoFit/>
          </a:bodyPr>
          <a:lstStyle/>
          <a:p>
            <a:r>
              <a:rPr lang="zh-CN" altLang="en-US"/>
              <a:t>设置注意力权重阈值</a:t>
            </a:r>
            <a:endParaRPr lang="en-US" altLang="zh-CN"/>
          </a:p>
          <a:p>
            <a:r>
              <a:rPr lang="zh-CN" altLang="en-US"/>
              <a:t>设置实体关系频率阈值</a:t>
            </a:r>
            <a:endParaRPr lang="en-US" altLang="zh-CN"/>
          </a:p>
          <a:p>
            <a:r>
              <a:rPr lang="zh-CN" altLang="en-US"/>
              <a:t>实体关系必须是连续的词</a:t>
            </a:r>
          </a:p>
        </p:txBody>
      </p:sp>
      <p:sp>
        <p:nvSpPr>
          <p:cNvPr id="24" name="文本框 23">
            <a:extLst>
              <a:ext uri="{FF2B5EF4-FFF2-40B4-BE49-F238E27FC236}">
                <a16:creationId xmlns:a16="http://schemas.microsoft.com/office/drawing/2014/main" id="{6EE6E03A-21AE-4A61-AC2D-DBC07692310C}"/>
              </a:ext>
            </a:extLst>
          </p:cNvPr>
          <p:cNvSpPr txBox="1"/>
          <p:nvPr/>
        </p:nvSpPr>
        <p:spPr>
          <a:xfrm>
            <a:off x="1693138" y="3963423"/>
            <a:ext cx="3185487" cy="369332"/>
          </a:xfrm>
          <a:prstGeom prst="rect">
            <a:avLst/>
          </a:prstGeom>
          <a:noFill/>
        </p:spPr>
        <p:txBody>
          <a:bodyPr wrap="none" rtlCol="0">
            <a:spAutoFit/>
          </a:bodyPr>
          <a:lstStyle/>
          <a:p>
            <a:r>
              <a:rPr lang="zh-CN" altLang="en-US"/>
              <a:t>取最高注意力权重词为下个词</a:t>
            </a:r>
          </a:p>
        </p:txBody>
      </p:sp>
      <p:pic>
        <p:nvPicPr>
          <p:cNvPr id="1026" name="Picture 2">
            <a:extLst>
              <a:ext uri="{FF2B5EF4-FFF2-40B4-BE49-F238E27FC236}">
                <a16:creationId xmlns:a16="http://schemas.microsoft.com/office/drawing/2014/main" id="{8294B0E0-C8A9-4DBC-96C8-4C9FE380D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458" y="2448403"/>
            <a:ext cx="6751500" cy="3113192"/>
          </a:xfrm>
          <a:prstGeom prst="rect">
            <a:avLst/>
          </a:prstGeom>
          <a:noFill/>
          <a:extLst>
            <a:ext uri="{909E8E84-426E-40DD-AFC4-6F175D3DCCD1}">
              <a14:hiddenFill xmlns:a14="http://schemas.microsoft.com/office/drawing/2010/main">
                <a:solidFill>
                  <a:srgbClr val="FFFFFF"/>
                </a:solidFill>
              </a14:hiddenFill>
            </a:ext>
          </a:extLst>
        </p:spPr>
      </p:pic>
      <p:sp>
        <p:nvSpPr>
          <p:cNvPr id="28" name="文本框 27">
            <a:extLst>
              <a:ext uri="{FF2B5EF4-FFF2-40B4-BE49-F238E27FC236}">
                <a16:creationId xmlns:a16="http://schemas.microsoft.com/office/drawing/2014/main" id="{409FEDBE-EC58-48C2-9179-ADF6A9B8E3C7}"/>
              </a:ext>
            </a:extLst>
          </p:cNvPr>
          <p:cNvSpPr txBox="1"/>
          <p:nvPr/>
        </p:nvSpPr>
        <p:spPr>
          <a:xfrm>
            <a:off x="1684468" y="5560754"/>
            <a:ext cx="6094800" cy="369332"/>
          </a:xfrm>
          <a:prstGeom prst="rect">
            <a:avLst/>
          </a:prstGeom>
          <a:noFill/>
        </p:spPr>
        <p:txBody>
          <a:bodyPr wrap="square">
            <a:spAutoFit/>
          </a:bodyPr>
          <a:lstStyle/>
          <a:p>
            <a:r>
              <a:rPr lang="en-US" altLang="zh-CN" b="0" i="0">
                <a:solidFill>
                  <a:srgbClr val="4F4F4F"/>
                </a:solidFill>
                <a:effectLst/>
                <a:latin typeface="-apple-system"/>
              </a:rPr>
              <a:t>(Rolling Stone, wrote challenged, conventions)</a:t>
            </a:r>
            <a:endParaRPr lang="zh-CN" altLang="en-US"/>
          </a:p>
        </p:txBody>
      </p:sp>
      <p:sp>
        <p:nvSpPr>
          <p:cNvPr id="29" name="文本框 28">
            <a:extLst>
              <a:ext uri="{FF2B5EF4-FFF2-40B4-BE49-F238E27FC236}">
                <a16:creationId xmlns:a16="http://schemas.microsoft.com/office/drawing/2014/main" id="{017F5DDA-0B2A-462A-8655-AAA512A2692D}"/>
              </a:ext>
            </a:extLst>
          </p:cNvPr>
          <p:cNvSpPr txBox="1"/>
          <p:nvPr/>
        </p:nvSpPr>
        <p:spPr>
          <a:xfrm>
            <a:off x="5527910" y="1802072"/>
            <a:ext cx="6094800" cy="646331"/>
          </a:xfrm>
          <a:prstGeom prst="rect">
            <a:avLst/>
          </a:prstGeom>
          <a:noFill/>
        </p:spPr>
        <p:txBody>
          <a:bodyPr wrap="square">
            <a:spAutoFit/>
          </a:bodyPr>
          <a:lstStyle/>
          <a:p>
            <a:r>
              <a:rPr lang="en-US" altLang="zh-CN" b="0" i="0">
                <a:solidFill>
                  <a:srgbClr val="4F4F4F"/>
                </a:solidFill>
                <a:effectLst/>
                <a:latin typeface="-apple-system"/>
              </a:rPr>
              <a:t> Rolling Stone wrote: “No other pop song has so thoroughly challenged artistic conventions</a:t>
            </a:r>
            <a:endParaRPr lang="zh-CN" altLang="en-US"/>
          </a:p>
        </p:txBody>
      </p:sp>
    </p:spTree>
    <p:extLst>
      <p:ext uri="{BB962C8B-B14F-4D97-AF65-F5344CB8AC3E}">
        <p14:creationId xmlns:p14="http://schemas.microsoft.com/office/powerpoint/2010/main" val="36448379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1285</Words>
  <Application>Microsoft Office PowerPoint</Application>
  <PresentationFormat>宽屏</PresentationFormat>
  <Paragraphs>169</Paragraphs>
  <Slides>15</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-apple-system</vt:lpstr>
      <vt:lpstr>等线</vt:lpstr>
      <vt:lpstr>等线 Light</vt:lpstr>
      <vt:lpstr>黑体</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86157</dc:creator>
  <cp:lastModifiedBy>杨 予光</cp:lastModifiedBy>
  <cp:revision>108</cp:revision>
  <dcterms:created xsi:type="dcterms:W3CDTF">2021-06-06T10:37:00Z</dcterms:created>
  <dcterms:modified xsi:type="dcterms:W3CDTF">2021-06-13T16:34:43Z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2052-11.3.0.8858</vt:lpwstr>
  </property>
</Properties>
</file>