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86" r:id="rId10"/>
    <p:sldId id="262" r:id="rId11"/>
    <p:sldId id="287" r:id="rId12"/>
    <p:sldId id="271" r:id="rId13"/>
    <p:sldId id="288" r:id="rId14"/>
    <p:sldId id="291" r:id="rId15"/>
    <p:sldId id="289" r:id="rId16"/>
    <p:sldId id="265" r:id="rId17"/>
    <p:sldId id="297" r:id="rId18"/>
    <p:sldId id="298" r:id="rId19"/>
    <p:sldId id="290" r:id="rId20"/>
    <p:sldId id="279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88634" autoAdjust="0"/>
  </p:normalViewPr>
  <p:slideViewPr>
    <p:cSldViewPr snapToGrid="0">
      <p:cViewPr varScale="1">
        <p:scale>
          <a:sx n="86" d="100"/>
          <a:sy n="86" d="100"/>
        </p:scale>
        <p:origin x="245" y="-173"/>
      </p:cViewPr>
      <p:guideLst>
        <p:guide orient="horz" pos="2139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543397" y="3754304"/>
            <a:ext cx="6823235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Course Presentation</a:t>
            </a:r>
            <a:endParaRPr lang="zh-CN" altLang="en-US" sz="2400" b="1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411" y="1982452"/>
            <a:ext cx="11904954" cy="7670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多尺度特征融合的迁移学习分类</a:t>
            </a:r>
            <a:endParaRPr lang="zh-CN" altLang="en-US" sz="44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57619" y="4795483"/>
            <a:ext cx="6218119" cy="1013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人工智能研究院       </a:t>
            </a:r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19373314	</a:t>
            </a:r>
            <a:r>
              <a:rPr lang="zh-CN" altLang="en-US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杨予光（</a:t>
            </a:r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33%</a:t>
            </a:r>
            <a:r>
              <a:rPr lang="zh-CN" altLang="en-US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）</a:t>
            </a:r>
            <a:endParaRPr lang="en-US" altLang="zh-CN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		       19373202	</a:t>
            </a:r>
            <a:r>
              <a:rPr lang="zh-CN" altLang="en-US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冯赫天（</a:t>
            </a:r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33%</a:t>
            </a:r>
            <a:r>
              <a:rPr lang="zh-CN" altLang="en-US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）</a:t>
            </a:r>
            <a:endParaRPr lang="en-US" altLang="zh-CN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		       19373273	</a:t>
            </a:r>
            <a:r>
              <a:rPr lang="zh-CN" altLang="en-US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杨程鸿（</a:t>
            </a:r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33%</a:t>
            </a:r>
            <a:r>
              <a:rPr lang="zh-CN" altLang="en-US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/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48333" y="2506916"/>
            <a:ext cx="3306471" cy="3273825"/>
            <a:chOff x="1300233" y="1995959"/>
            <a:chExt cx="3306471" cy="3273825"/>
          </a:xfrm>
        </p:grpSpPr>
        <p:sp>
          <p:nvSpPr>
            <p:cNvPr id="3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85026" y="3016102"/>
              <a:ext cx="263923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Methods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 rot="10800000" flipV="1">
            <a:off x="786697" y="137252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思路</a:t>
            </a:r>
            <a:endParaRPr lang="zh-CN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2734946" y="1115852"/>
            <a:ext cx="8239260" cy="10214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对图片的特征提取的尺度不同，抽取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stage1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的特征图集合，使用全局池化降维，将特征图集合转化成长度为通道数的一维向量，再接入全连接层降维，将四个特征向量转化为相同的长度，最后进行拼接，构成模型的特征融合层。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736011" y="4203276"/>
            <a:ext cx="2218191" cy="83253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stage1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产生的结果，进行拼接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07919" y="26133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8" y="267581"/>
            <a:ext cx="2848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多尺度特征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捕捉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50065" y="315498"/>
            <a:ext cx="236156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CAPTURE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8212668" y="252856"/>
            <a:ext cx="3979330" cy="784828"/>
            <a:chOff x="8212667" y="252855"/>
            <a:chExt cx="3979330" cy="784828"/>
          </a:xfrm>
        </p:grpSpPr>
        <p:grpSp>
          <p:nvGrpSpPr>
            <p:cNvPr id="80" name="组 7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8212667" y="252855"/>
              <a:ext cx="3241434" cy="78482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567" y="2219836"/>
            <a:ext cx="7646387" cy="438530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82599" y="3061934"/>
              <a:ext cx="49822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多尺度特征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过滤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420325" y="3262061"/>
              <a:ext cx="249174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060267" y="252856"/>
            <a:ext cx="4131731" cy="1015661"/>
            <a:chOff x="8060266" y="252855"/>
            <a:chExt cx="4131731" cy="1015661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060266" y="252855"/>
              <a:ext cx="3393835" cy="1015661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337308" y="2539680"/>
            <a:ext cx="3306471" cy="3273825"/>
            <a:chOff x="1300233" y="1995959"/>
            <a:chExt cx="3306471" cy="3273825"/>
          </a:xfrm>
        </p:grpSpPr>
        <p:sp>
          <p:nvSpPr>
            <p:cNvPr id="3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57707" y="2771096"/>
              <a:ext cx="263923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Methods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 rot="10800000" flipV="1">
            <a:off x="786697" y="137252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思路</a:t>
            </a:r>
            <a:endParaRPr lang="zh-CN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2752090" y="1283970"/>
            <a:ext cx="8808085" cy="72961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借鉴机器翻译中常用的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机制，由于对图片的不同特征的注意力应该是不同的，我们现构造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层计算每一层尺度特征的权值。最终学习到的权值对特征向量进行加权。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976472" y="3943085"/>
            <a:ext cx="2218191" cy="145923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层，对特征融合得到的特征向量进行加权，得到更优的编码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94685" y="237490"/>
            <a:ext cx="11142345" cy="4845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494537" y="224315"/>
            <a:ext cx="2848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多尺度特征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359237" y="275148"/>
            <a:ext cx="2107565" cy="39751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8271934" y="252856"/>
            <a:ext cx="3920064" cy="1015661"/>
            <a:chOff x="8271933" y="252855"/>
            <a:chExt cx="3920064" cy="1015661"/>
          </a:xfrm>
        </p:grpSpPr>
        <p:grpSp>
          <p:nvGrpSpPr>
            <p:cNvPr id="80" name="组 7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8271933" y="252855"/>
              <a:ext cx="3182168" cy="1015661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r="28807"/>
          <a:stretch>
            <a:fillRect/>
          </a:stretch>
        </p:blipFill>
        <p:spPr>
          <a:xfrm>
            <a:off x="3878414" y="2039458"/>
            <a:ext cx="7402429" cy="2918405"/>
          </a:xfrm>
          <a:prstGeom prst="rect">
            <a:avLst/>
          </a:prstGeom>
        </p:spPr>
      </p:pic>
      <p:pic>
        <p:nvPicPr>
          <p:cNvPr id="1026" name="Picture 2" descr="Tanh函数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29" y="4983263"/>
            <a:ext cx="1619023" cy="1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280" y="4791493"/>
            <a:ext cx="1320158" cy="102200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15848" y="3264361"/>
              <a:ext cx="5286269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SUGGESTIONS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02118" y="252856"/>
            <a:ext cx="3989880" cy="553996"/>
            <a:chOff x="8202117" y="252855"/>
            <a:chExt cx="3989880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202117" y="252855"/>
              <a:ext cx="325198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1236980" y="1772285"/>
            <a:ext cx="0" cy="443611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36"/>
          <p:cNvSpPr/>
          <p:nvPr/>
        </p:nvSpPr>
        <p:spPr bwMode="auto">
          <a:xfrm>
            <a:off x="4514809" y="3929159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3997526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8" name="Freeform 44"/>
          <p:cNvSpPr>
            <a:spLocks noEditPoints="1"/>
          </p:cNvSpPr>
          <p:nvPr/>
        </p:nvSpPr>
        <p:spPr bwMode="auto">
          <a:xfrm>
            <a:off x="10126706" y="3918030"/>
            <a:ext cx="484783" cy="932275"/>
          </a:xfrm>
          <a:custGeom>
            <a:avLst/>
            <a:gdLst>
              <a:gd name="T0" fmla="*/ 112 w 112"/>
              <a:gd name="T1" fmla="*/ 56 h 216"/>
              <a:gd name="T2" fmla="*/ 56 w 112"/>
              <a:gd name="T3" fmla="*/ 0 h 216"/>
              <a:gd name="T4" fmla="*/ 0 w 112"/>
              <a:gd name="T5" fmla="*/ 56 h 216"/>
              <a:gd name="T6" fmla="*/ 36 w 112"/>
              <a:gd name="T7" fmla="*/ 108 h 216"/>
              <a:gd name="T8" fmla="*/ 36 w 112"/>
              <a:gd name="T9" fmla="*/ 216 h 216"/>
              <a:gd name="T10" fmla="*/ 76 w 112"/>
              <a:gd name="T11" fmla="*/ 216 h 216"/>
              <a:gd name="T12" fmla="*/ 76 w 112"/>
              <a:gd name="T13" fmla="*/ 188 h 216"/>
              <a:gd name="T14" fmla="*/ 88 w 112"/>
              <a:gd name="T15" fmla="*/ 176 h 216"/>
              <a:gd name="T16" fmla="*/ 76 w 112"/>
              <a:gd name="T17" fmla="*/ 164 h 216"/>
              <a:gd name="T18" fmla="*/ 76 w 112"/>
              <a:gd name="T19" fmla="*/ 148 h 216"/>
              <a:gd name="T20" fmla="*/ 96 w 112"/>
              <a:gd name="T21" fmla="*/ 128 h 216"/>
              <a:gd name="T22" fmla="*/ 76 w 112"/>
              <a:gd name="T23" fmla="*/ 108 h 216"/>
              <a:gd name="T24" fmla="*/ 112 w 112"/>
              <a:gd name="T25" fmla="*/ 56 h 216"/>
              <a:gd name="T26" fmla="*/ 60 w 112"/>
              <a:gd name="T27" fmla="*/ 64 h 216"/>
              <a:gd name="T28" fmla="*/ 52 w 112"/>
              <a:gd name="T29" fmla="*/ 64 h 216"/>
              <a:gd name="T30" fmla="*/ 52 w 112"/>
              <a:gd name="T31" fmla="*/ 32 h 216"/>
              <a:gd name="T32" fmla="*/ 60 w 112"/>
              <a:gd name="T33" fmla="*/ 32 h 216"/>
              <a:gd name="T34" fmla="*/ 60 w 112"/>
              <a:gd name="T35" fmla="*/ 6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216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0"/>
                  <a:pt x="15" y="100"/>
                  <a:pt x="36" y="108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7" y="100"/>
                  <a:pt x="112" y="79"/>
                  <a:pt x="112" y="56"/>
                </a:cubicBezTo>
                <a:close/>
                <a:moveTo>
                  <a:pt x="60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3839628" y="305177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29344" y="987843"/>
            <a:ext cx="2112010" cy="4692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训练集的数据增强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50083" y="287638"/>
            <a:ext cx="2954647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8212668" y="252856"/>
            <a:ext cx="3979330" cy="784828"/>
            <a:chOff x="8212667" y="252855"/>
            <a:chExt cx="3979330" cy="784828"/>
          </a:xfrm>
        </p:grpSpPr>
        <p:grpSp>
          <p:nvGrpSpPr>
            <p:cNvPr id="97" name="组 9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9" name="组 9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8" name="文本框 97"/>
            <p:cNvSpPr txBox="1"/>
            <p:nvPr/>
          </p:nvSpPr>
          <p:spPr>
            <a:xfrm>
              <a:off x="8212667" y="252855"/>
              <a:ext cx="3241434" cy="78482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75" y="2123440"/>
            <a:ext cx="1967230" cy="1690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55" y="2156460"/>
            <a:ext cx="2010410" cy="16275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4809" y="1542198"/>
            <a:ext cx="6967220" cy="4692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改变图片颜色：发现原始训练集中同一物种有可能有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多种颜色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5" y="2251710"/>
            <a:ext cx="1568450" cy="1492250"/>
          </a:xfrm>
          <a:prstGeom prst="rect">
            <a:avLst/>
          </a:prstGeom>
        </p:spPr>
      </p:pic>
      <p:pic>
        <p:nvPicPr>
          <p:cNvPr id="6" name="图片 5" descr="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5" y="2254250"/>
            <a:ext cx="1604645" cy="1489710"/>
          </a:xfrm>
          <a:prstGeom prst="rect">
            <a:avLst/>
          </a:prstGeom>
        </p:spPr>
      </p:pic>
      <p:pic>
        <p:nvPicPr>
          <p:cNvPr id="8" name="图片 7" descr="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440" y="2270760"/>
            <a:ext cx="1468120" cy="1468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74809" y="3929163"/>
            <a:ext cx="6725920" cy="4692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随机放大缩小：发现原始训练集中同一物种的图像有近有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4660265"/>
            <a:ext cx="2847975" cy="1600200"/>
          </a:xfrm>
          <a:prstGeom prst="rect">
            <a:avLst/>
          </a:prstGeom>
        </p:spPr>
      </p:pic>
      <p:pic>
        <p:nvPicPr>
          <p:cNvPr id="11" name="图片 10" descr="outpu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745" y="4660265"/>
            <a:ext cx="3766820" cy="164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6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消融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294837" y="3279601"/>
              <a:ext cx="315468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Ablation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02118" y="252856"/>
            <a:ext cx="3989880" cy="553996"/>
            <a:chOff x="8202117" y="252855"/>
            <a:chExt cx="3989880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202117" y="252855"/>
              <a:ext cx="325198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1500505" y="1772285"/>
            <a:ext cx="0" cy="443611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36"/>
          <p:cNvSpPr/>
          <p:nvPr/>
        </p:nvSpPr>
        <p:spPr bwMode="auto">
          <a:xfrm>
            <a:off x="4743409" y="5213129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7" name="Freeform 37"/>
          <p:cNvSpPr/>
          <p:nvPr/>
        </p:nvSpPr>
        <p:spPr bwMode="auto">
          <a:xfrm>
            <a:off x="4466835" y="5281496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8" name="Freeform 44"/>
          <p:cNvSpPr>
            <a:spLocks noEditPoints="1"/>
          </p:cNvSpPr>
          <p:nvPr/>
        </p:nvSpPr>
        <p:spPr bwMode="auto">
          <a:xfrm>
            <a:off x="10307681" y="4349195"/>
            <a:ext cx="484783" cy="932275"/>
          </a:xfrm>
          <a:custGeom>
            <a:avLst/>
            <a:gdLst>
              <a:gd name="T0" fmla="*/ 112 w 112"/>
              <a:gd name="T1" fmla="*/ 56 h 216"/>
              <a:gd name="T2" fmla="*/ 56 w 112"/>
              <a:gd name="T3" fmla="*/ 0 h 216"/>
              <a:gd name="T4" fmla="*/ 0 w 112"/>
              <a:gd name="T5" fmla="*/ 56 h 216"/>
              <a:gd name="T6" fmla="*/ 36 w 112"/>
              <a:gd name="T7" fmla="*/ 108 h 216"/>
              <a:gd name="T8" fmla="*/ 36 w 112"/>
              <a:gd name="T9" fmla="*/ 216 h 216"/>
              <a:gd name="T10" fmla="*/ 76 w 112"/>
              <a:gd name="T11" fmla="*/ 216 h 216"/>
              <a:gd name="T12" fmla="*/ 76 w 112"/>
              <a:gd name="T13" fmla="*/ 188 h 216"/>
              <a:gd name="T14" fmla="*/ 88 w 112"/>
              <a:gd name="T15" fmla="*/ 176 h 216"/>
              <a:gd name="T16" fmla="*/ 76 w 112"/>
              <a:gd name="T17" fmla="*/ 164 h 216"/>
              <a:gd name="T18" fmla="*/ 76 w 112"/>
              <a:gd name="T19" fmla="*/ 148 h 216"/>
              <a:gd name="T20" fmla="*/ 96 w 112"/>
              <a:gd name="T21" fmla="*/ 128 h 216"/>
              <a:gd name="T22" fmla="*/ 76 w 112"/>
              <a:gd name="T23" fmla="*/ 108 h 216"/>
              <a:gd name="T24" fmla="*/ 112 w 112"/>
              <a:gd name="T25" fmla="*/ 56 h 216"/>
              <a:gd name="T26" fmla="*/ 60 w 112"/>
              <a:gd name="T27" fmla="*/ 64 h 216"/>
              <a:gd name="T28" fmla="*/ 52 w 112"/>
              <a:gd name="T29" fmla="*/ 64 h 216"/>
              <a:gd name="T30" fmla="*/ 52 w 112"/>
              <a:gd name="T31" fmla="*/ 32 h 216"/>
              <a:gd name="T32" fmla="*/ 60 w 112"/>
              <a:gd name="T33" fmla="*/ 32 h 216"/>
              <a:gd name="T34" fmla="*/ 60 w 112"/>
              <a:gd name="T35" fmla="*/ 6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216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0"/>
                  <a:pt x="15" y="100"/>
                  <a:pt x="36" y="108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7" y="100"/>
                  <a:pt x="112" y="79"/>
                  <a:pt x="112" y="56"/>
                </a:cubicBezTo>
                <a:close/>
                <a:moveTo>
                  <a:pt x="60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4068228" y="43357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en-US" altLang="zh-CN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59629" y="287638"/>
            <a:ext cx="253555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Ablation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8212668" y="252856"/>
            <a:ext cx="3979330" cy="784828"/>
            <a:chOff x="8212667" y="252855"/>
            <a:chExt cx="3979330" cy="784828"/>
          </a:xfrm>
        </p:grpSpPr>
        <p:grpSp>
          <p:nvGrpSpPr>
            <p:cNvPr id="97" name="组 9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9" name="组 9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8" name="文本框 97"/>
            <p:cNvSpPr txBox="1"/>
            <p:nvPr/>
          </p:nvSpPr>
          <p:spPr>
            <a:xfrm>
              <a:off x="8212667" y="252855"/>
              <a:ext cx="3241434" cy="78482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25" name="表格 24"/>
          <p:cNvGraphicFramePr/>
          <p:nvPr>
            <p:custDataLst>
              <p:tags r:id="rId1"/>
            </p:custDataLst>
          </p:nvPr>
        </p:nvGraphicFramePr>
        <p:xfrm>
          <a:off x="2073275" y="2774950"/>
          <a:ext cx="673227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0"/>
                <a:gridCol w="1236980"/>
                <a:gridCol w="12153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Is Data Enhanced</a:t>
                      </a: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900" b="1">
                          <a:sym typeface="+mn-ea"/>
                        </a:rPr>
                        <a:t>Model</a:t>
                      </a:r>
                      <a:endParaRPr lang="en-US" altLang="zh-CN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No</a:t>
                      </a:r>
                      <a:endParaRPr lang="en-US" altLang="zh-CN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Yes</a:t>
                      </a:r>
                      <a:endParaRPr lang="en-US" altLang="zh-CN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900">
                          <a:sym typeface="+mn-ea"/>
                        </a:rPr>
                        <a:t>OurModel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95.06%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95.75%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OurModel-Attention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93.68%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95.73%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OurModel-Attention-FeatureCapture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91.51%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94.10%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993265" y="1693545"/>
            <a:ext cx="705993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训练集</a:t>
            </a:r>
            <a:r>
              <a:rPr lang="en-US" altLang="zh-CN"/>
              <a:t>|</a:t>
            </a:r>
            <a:r>
              <a:rPr lang="zh-CN" altLang="en-US"/>
              <a:t>验证集划分方式：从每类动物中选取</a:t>
            </a:r>
            <a:r>
              <a:rPr lang="en-US" altLang="zh-CN"/>
              <a:t>20</a:t>
            </a:r>
            <a:r>
              <a:rPr lang="zh-CN" altLang="en-US"/>
              <a:t>张图片作为验证集</a:t>
            </a:r>
            <a:endParaRPr lang="zh-CN" altLang="en-US"/>
          </a:p>
          <a:p>
            <a:r>
              <a:rPr lang="zh-CN" altLang="en-US"/>
              <a:t>验证集共</a:t>
            </a:r>
            <a:r>
              <a:rPr lang="en-US" altLang="zh-CN"/>
              <a:t>440</a:t>
            </a:r>
            <a:r>
              <a:rPr lang="zh-CN" altLang="en-US"/>
              <a:t>张</a:t>
            </a:r>
            <a:r>
              <a:rPr lang="zh-CN" altLang="en-US"/>
              <a:t>图片，训：验</a:t>
            </a:r>
            <a:r>
              <a:rPr lang="en-US" altLang="zh-CN"/>
              <a:t>≈7</a:t>
            </a:r>
            <a:r>
              <a:rPr lang="zh-CN" altLang="en-US"/>
              <a:t>：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2847434"/>
            <a:ext cx="13238448" cy="1296345"/>
            <a:chOff x="-21102" y="2847433"/>
            <a:chExt cx="1323844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1025346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7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37000" y="3085742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结论与建议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54211" y="3243558"/>
              <a:ext cx="5282789" cy="83099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SUGGESTIONS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80400" y="252856"/>
            <a:ext cx="3911598" cy="784828"/>
            <a:chOff x="8280399" y="252855"/>
            <a:chExt cx="3911598" cy="784828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280399" y="252855"/>
              <a:ext cx="3173701" cy="78482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19648" y="2155093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215481" y="1962775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2867973" y="2354319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2807273" y="4078974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3784600" y="2239645"/>
            <a:ext cx="7912100" cy="15284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特征工程：好的特征工程能够让简单的模型也能有很好的预测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效果。根据数据的特点选择合适的特征工程方法，当模型遇到瓶颈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时，记得在数据上下功夫。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4082" y="4015072"/>
            <a:ext cx="7131572" cy="20085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模型设计：①善于应用预训练模型，合理提取预训练模型的内容用于任务目标。②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思考模型不同结构的作用，而不是单纯的堆叠模型或者是增加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3712" y="1962775"/>
            <a:ext cx="2212787" cy="4447636"/>
          </a:xfrm>
          <a:prstGeom prst="rect">
            <a:avLst/>
          </a:prstGeom>
          <a:solidFill>
            <a:srgbClr val="4472C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245" y="3053590"/>
            <a:ext cx="1215709" cy="2218875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 议</a:t>
            </a:r>
            <a:endParaRPr lang="zh-CN" altLang="en-US" sz="67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43209" y="324999"/>
            <a:ext cx="4223435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8136468" y="252856"/>
            <a:ext cx="4055530" cy="553996"/>
            <a:chOff x="8136467" y="252855"/>
            <a:chExt cx="4055530" cy="553996"/>
          </a:xfrm>
        </p:grpSpPr>
        <p:grpSp>
          <p:nvGrpSpPr>
            <p:cNvPr id="48" name="组 4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8136467" y="252855"/>
              <a:ext cx="331763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8"/>
            <a:ext cx="469871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51492" y="3986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答辩人：杨予光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981612" y="4515841"/>
            <a:ext cx="6158739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Graduation Thesis Defense</a:t>
            </a:r>
            <a:endParaRPr lang="zh-CN" altLang="en-US" sz="1600" b="1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8085668" y="252856"/>
            <a:ext cx="4106330" cy="553996"/>
            <a:chOff x="8085667" y="252855"/>
            <a:chExt cx="4106330" cy="553996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8085667" y="252855"/>
              <a:ext cx="336843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0" y="5713686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3" y="558636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0" y="1183482"/>
            <a:ext cx="12197665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-5668" y="812121"/>
            <a:ext cx="12197665" cy="41702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86359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0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8" y="267581"/>
            <a:ext cx="9540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12843" y="302639"/>
            <a:ext cx="140271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53269" y="1378990"/>
            <a:ext cx="8842553" cy="89027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TOPIC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7950922" y="252856"/>
            <a:ext cx="4241076" cy="553996"/>
            <a:chOff x="7950921" y="252855"/>
            <a:chExt cx="4241076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7950921" y="252855"/>
              <a:ext cx="3503179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01350" y="2331863"/>
            <a:ext cx="10767476" cy="16084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刘偲老师介绍了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GoogleNet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等解决计算机视觉问题的经典模型，同时也介绍了关于深度卷积网络的解释性问题。因此我们基于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Resnet50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预训练模型，应用数据增强等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必要的特征工程手段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来提高模型的精确率。同时，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受到网络越深，图像特征越复杂这一理论的启发，我们提出了多尺度特征融合的图像分类模型，进一步提高了图片分类的效果，在测试集上达到了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97.2%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的准确率。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3" y="170594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1" y="231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297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1" y="358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797243" y="424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6521811" y="485351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419528" y="1576702"/>
            <a:ext cx="321959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718980" y="2110772"/>
            <a:ext cx="33820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多尺度特征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融合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309815" y="2823168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模型综述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676173" y="3467401"/>
            <a:ext cx="2585427" cy="120032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259396" y="4169275"/>
            <a:ext cx="33820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多尺度特征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捕捉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76172" y="4737401"/>
            <a:ext cx="249298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总结和反思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263399" y="2164884"/>
            <a:ext cx="1497518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BASED MODEL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439259" y="3485867"/>
            <a:ext cx="1792712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66821" y="4755867"/>
            <a:ext cx="1659425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33372" y="2737657"/>
            <a:ext cx="2116925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663453" y="4066896"/>
            <a:ext cx="2441483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733876" y="5383731"/>
            <a:ext cx="1210584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8258042" y="252856"/>
            <a:ext cx="3933956" cy="553996"/>
            <a:chOff x="8258041" y="252855"/>
            <a:chExt cx="3933956" cy="553996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8258041" y="252855"/>
              <a:ext cx="3196060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0" y="2780827"/>
            <a:ext cx="12434779" cy="1296345"/>
            <a:chOff x="-21102" y="2847433"/>
            <a:chExt cx="1243477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221676" y="2866861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57273" y="3129359"/>
              <a:ext cx="5003866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altLang="zh-CN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ResNet50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160942" y="3314024"/>
              <a:ext cx="2271773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 MODEL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153400" y="252856"/>
            <a:ext cx="4038598" cy="553996"/>
            <a:chOff x="8153399" y="252855"/>
            <a:chExt cx="4038598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153399" y="252855"/>
              <a:ext cx="3300702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374"/>
          <p:cNvSpPr txBox="1"/>
          <p:nvPr/>
        </p:nvSpPr>
        <p:spPr>
          <a:xfrm>
            <a:off x="540291" y="1606097"/>
            <a:ext cx="2211175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532500" y="2125989"/>
            <a:ext cx="4732189" cy="16616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（阶段），其中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0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的结构比较简单，可以视其为对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的预处理，后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都由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组成，结构较为相似。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1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，剩下的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分别包括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540291" y="3962683"/>
            <a:ext cx="4732189" cy="19816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中，输入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0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1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）得到输出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经过每一次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，通道数乘二，特征图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减小到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3810078" y="245065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96" name="文本框 395"/>
          <p:cNvSpPr txBox="1"/>
          <p:nvPr/>
        </p:nvSpPr>
        <p:spPr>
          <a:xfrm>
            <a:off x="647718" y="267581"/>
            <a:ext cx="323389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网络介绍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3881609" y="284099"/>
            <a:ext cx="1922313" cy="69249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8" name="组 397"/>
          <p:cNvGrpSpPr/>
          <p:nvPr/>
        </p:nvGrpSpPr>
        <p:grpSpPr>
          <a:xfrm>
            <a:off x="7937052" y="252856"/>
            <a:ext cx="4254946" cy="553996"/>
            <a:chOff x="8944491" y="252855"/>
            <a:chExt cx="3247506" cy="553996"/>
          </a:xfrm>
        </p:grpSpPr>
        <p:grpSp>
          <p:nvGrpSpPr>
            <p:cNvPr id="399" name="组 3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01" name="组 4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05" name="圆角矩形 40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圆角矩形 40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圆角矩形 40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圆角矩形 40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圆角矩形 40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03" name="圆角矩形 40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00" name="文本框 399"/>
            <p:cNvSpPr txBox="1"/>
            <p:nvPr/>
          </p:nvSpPr>
          <p:spPr>
            <a:xfrm>
              <a:off x="8944491" y="252855"/>
              <a:ext cx="2509609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3543" r="29520"/>
          <a:stretch>
            <a:fillRect/>
          </a:stretch>
        </p:blipFill>
        <p:spPr>
          <a:xfrm>
            <a:off x="5499781" y="858860"/>
            <a:ext cx="5954320" cy="6113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4818" y="1187528"/>
            <a:ext cx="2319867" cy="1769994"/>
            <a:chOff x="4525603" y="1803623"/>
            <a:chExt cx="2155851" cy="1769994"/>
          </a:xfrm>
        </p:grpSpPr>
        <p:sp>
          <p:nvSpPr>
            <p:cNvPr id="20" name="圆角矩形 19"/>
            <p:cNvSpPr/>
            <p:nvPr/>
          </p:nvSpPr>
          <p:spPr>
            <a:xfrm>
              <a:off x="4525603" y="1803623"/>
              <a:ext cx="2155850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25603" y="1835253"/>
              <a:ext cx="2155851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Baseline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准确率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3784930" y="272207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027068" y="1665054"/>
            <a:ext cx="1862337" cy="108798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91%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6589650" y="1653312"/>
            <a:ext cx="272237" cy="27085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991499" y="1884395"/>
            <a:ext cx="4462601" cy="8902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的模型，不做任何处理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能够达到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91%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的准确率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4818" y="3325707"/>
            <a:ext cx="6990847" cy="88677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如何进一步提升准确率？</a:t>
            </a:r>
            <a:endParaRPr lang="en-US" altLang="zh-CN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39334" y="4520636"/>
            <a:ext cx="9923457" cy="8535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前面的讲述中我们知道，在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的计算过程中，经过每个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，特征图的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都会减小，说明模型学习特征的尺度在不断缩小，是否能设计机制同时使用不同尺度的特征？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4930" y="252855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8" y="267581"/>
            <a:ext cx="323389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网络介绍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75819" y="316121"/>
            <a:ext cx="174918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MODEL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8153400" y="252856"/>
            <a:ext cx="4038598" cy="553996"/>
            <a:chOff x="8153399" y="252855"/>
            <a:chExt cx="4038598" cy="553996"/>
          </a:xfrm>
        </p:grpSpPr>
        <p:grpSp>
          <p:nvGrpSpPr>
            <p:cNvPr id="58" name="组 5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0" name="组 5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9" name="文本框 58"/>
            <p:cNvSpPr txBox="1"/>
            <p:nvPr/>
          </p:nvSpPr>
          <p:spPr>
            <a:xfrm>
              <a:off x="8153399" y="252855"/>
              <a:ext cx="330070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模型综述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206423" y="3264361"/>
              <a:ext cx="3408301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FRAMWORKS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29600" y="252856"/>
            <a:ext cx="3962398" cy="553996"/>
            <a:chOff x="8229599" y="252855"/>
            <a:chExt cx="3962398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229599" y="252855"/>
              <a:ext cx="322450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模型综述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91937" y="307046"/>
            <a:ext cx="273984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8153401" y="230101"/>
            <a:ext cx="4038597" cy="553996"/>
            <a:chOff x="8153400" y="230100"/>
            <a:chExt cx="4038597" cy="553996"/>
          </a:xfrm>
        </p:grpSpPr>
        <p:grpSp>
          <p:nvGrpSpPr>
            <p:cNvPr id="61" name="组 60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8153400" y="230100"/>
              <a:ext cx="3232940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47" y="863018"/>
            <a:ext cx="6540619" cy="3447391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24" y="4741027"/>
            <a:ext cx="6418502" cy="1742116"/>
          </a:xfrm>
          <a:prstGeom prst="rect">
            <a:avLst/>
          </a:prstGeom>
        </p:spPr>
      </p:pic>
      <p:cxnSp>
        <p:nvCxnSpPr>
          <p:cNvPr id="148" name="连接符: 曲线 147"/>
          <p:cNvCxnSpPr/>
          <p:nvPr/>
        </p:nvCxnSpPr>
        <p:spPr>
          <a:xfrm rot="5400000">
            <a:off x="4475200" y="3898153"/>
            <a:ext cx="2682618" cy="558981"/>
          </a:xfrm>
          <a:prstGeom prst="curvedConnector4">
            <a:avLst>
              <a:gd name="adj1" fmla="val 26506"/>
              <a:gd name="adj2" fmla="val 140896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6858000" y="2000812"/>
            <a:ext cx="429260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模型有两个核心部分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特征捕捉层和特征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过滤层（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层），其中，特征融合层主要抽取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Resnet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的特征，并加以融合，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层对特征融合层得到的向量进行加权，最终输入线性层得出分类结果。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圆角矩形 42"/>
          <p:cNvSpPr/>
          <p:nvPr/>
        </p:nvSpPr>
        <p:spPr>
          <a:xfrm rot="10800000" flipV="1">
            <a:off x="6480112" y="186277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83674" y="3089618"/>
              <a:ext cx="49822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多尺度特征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捕捉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224824" y="3262120"/>
              <a:ext cx="293497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CAPTURE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136468" y="252856"/>
            <a:ext cx="4055530" cy="553996"/>
            <a:chOff x="8136467" y="252855"/>
            <a:chExt cx="4055530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136467" y="252855"/>
              <a:ext cx="331763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fcec6c64-9c0c-43d3-aa3b-ed77c9558a5f}"/>
  <p:tag name="TABLE_ENDDRAG_ORIGIN_RECT" val="530*150"/>
  <p:tag name="TABLE_ENDDRAG_RECT" val="159*139*530*150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2800</Words>
  <Application>WPS 演示</Application>
  <PresentationFormat>宽屏</PresentationFormat>
  <Paragraphs>306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Segoe UI Semilight</vt:lpstr>
      <vt:lpstr>微软雅黑</vt:lpstr>
      <vt:lpstr>Eras Light ITC</vt:lpstr>
      <vt:lpstr>Yu Gothic UI Semilight</vt:lpstr>
      <vt:lpstr>Century Gothic</vt:lpstr>
      <vt:lpstr>Arial Unicode MS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笑云博文</dc:creator>
  <dc:description>1</dc:description>
  <dc:subject>1</dc:subject>
  <cp:lastModifiedBy>Sigma_波色子</cp:lastModifiedBy>
  <cp:revision>122</cp:revision>
  <dcterms:created xsi:type="dcterms:W3CDTF">2015-04-07T16:28:00Z</dcterms:created>
  <dcterms:modified xsi:type="dcterms:W3CDTF">2021-10-11T15:52:31Z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3FC8ADFE70F74D32866639263F7D31D0</vt:lpwstr>
  </property>
</Properties>
</file>