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86" r:id="rId10"/>
    <p:sldId id="262" r:id="rId11"/>
    <p:sldId id="287" r:id="rId12"/>
    <p:sldId id="271" r:id="rId13"/>
    <p:sldId id="288" r:id="rId14"/>
    <p:sldId id="291" r:id="rId15"/>
    <p:sldId id="289" r:id="rId16"/>
    <p:sldId id="265" r:id="rId17"/>
    <p:sldId id="297" r:id="rId18"/>
    <p:sldId id="298" r:id="rId19"/>
    <p:sldId id="290" r:id="rId20"/>
    <p:sldId id="279" r:id="rId21"/>
    <p:sldId id="283" r:id="rId22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A2A2A2"/>
    <a:srgbClr val="EBE9DC"/>
    <a:srgbClr val="540000"/>
    <a:srgbClr val="AD1C21"/>
    <a:srgbClr val="7B1216"/>
    <a:srgbClr val="BAB7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12" autoAdjust="0"/>
    <p:restoredTop sz="88634" autoAdjust="0"/>
  </p:normalViewPr>
  <p:slideViewPr>
    <p:cSldViewPr snapToGrid="0">
      <p:cViewPr varScale="1">
        <p:scale>
          <a:sx n="86" d="100"/>
          <a:sy n="86" d="100"/>
        </p:scale>
        <p:origin x="245" y="-173"/>
      </p:cViewPr>
      <p:guideLst>
        <p:guide orient="horz" pos="2139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3AA3F-A82B-43BF-B18C-5608A05C57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30F0D-1A5A-4EA2-B28F-0EC912CB6B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  <a:r>
              <a:rPr lang="en-US" altLang="zh-CN" dirty="0"/>
              <a:t>https://liangliangtuwen.tmall.com</a:t>
            </a:r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9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7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  <a:lvl6pPr marL="2286000" indent="0">
              <a:buNone/>
              <a:defRPr sz="1100"/>
            </a:lvl6pPr>
            <a:lvl7pPr marL="2743200" indent="0">
              <a:buNone/>
              <a:defRPr sz="1100"/>
            </a:lvl7pPr>
            <a:lvl8pPr marL="3200400" indent="0">
              <a:buNone/>
              <a:defRPr sz="1100"/>
            </a:lvl8pPr>
            <a:lvl9pPr marL="36576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  <a:lvl6pPr marL="2286000" indent="0">
              <a:buNone/>
              <a:defRPr sz="1100"/>
            </a:lvl6pPr>
            <a:lvl7pPr marL="2743200" indent="0">
              <a:buNone/>
              <a:defRPr sz="1100"/>
            </a:lvl7pPr>
            <a:lvl8pPr marL="3200400" indent="0">
              <a:buNone/>
              <a:defRPr sz="1100"/>
            </a:lvl8pPr>
            <a:lvl9pPr marL="36576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-8551" y="4672004"/>
            <a:ext cx="12192000" cy="123425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 rot="16200000">
            <a:off x="11436485" y="5106095"/>
            <a:ext cx="1271471" cy="363349"/>
            <a:chOff x="6507038" y="462977"/>
            <a:chExt cx="2430800" cy="471379"/>
          </a:xfrm>
        </p:grpSpPr>
        <p:grpSp>
          <p:nvGrpSpPr>
            <p:cNvPr id="62" name="组合 61"/>
            <p:cNvGrpSpPr/>
            <p:nvPr/>
          </p:nvGrpSpPr>
          <p:grpSpPr>
            <a:xfrm flipV="1">
              <a:off x="6507038" y="462977"/>
              <a:ext cx="1917435" cy="471379"/>
              <a:chOff x="810775" y="1533962"/>
              <a:chExt cx="7782374" cy="1913206"/>
            </a:xfrm>
          </p:grpSpPr>
          <p:sp>
            <p:nvSpPr>
              <p:cNvPr id="64" name="圆角矩形 63"/>
              <p:cNvSpPr/>
              <p:nvPr/>
            </p:nvSpPr>
            <p:spPr>
              <a:xfrm>
                <a:off x="2848247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81077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684875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4811283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3" name="圆角矩形 62"/>
            <p:cNvSpPr/>
            <p:nvPr/>
          </p:nvSpPr>
          <p:spPr>
            <a:xfrm flipV="1">
              <a:off x="8508051" y="462977"/>
              <a:ext cx="429787" cy="471379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2543397" y="3754304"/>
            <a:ext cx="6823235" cy="46166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zh-CN" sz="2400" b="1" spc="600" dirty="0">
                <a:solidFill>
                  <a:schemeClr val="bg1">
                    <a:lumMod val="50000"/>
                    <a:alpha val="78000"/>
                  </a:schemeClr>
                </a:solidFill>
                <a:latin typeface="Calibri" panose="020F0502020204030204" pitchFamily="34" charset="0"/>
                <a:cs typeface="Segoe UI Semilight" panose="020B0402040204020203" pitchFamily="34" charset="0"/>
              </a:rPr>
              <a:t>The Course Presentation</a:t>
            </a:r>
            <a:endParaRPr lang="zh-CN" altLang="en-US" sz="2400" b="1" spc="600" dirty="0">
              <a:solidFill>
                <a:schemeClr val="bg1">
                  <a:lumMod val="50000"/>
                  <a:alpha val="78000"/>
                </a:schemeClr>
              </a:solidFill>
              <a:latin typeface="Calibri" panose="020F0502020204030204" pitchFamily="34" charset="0"/>
              <a:cs typeface="Segoe UI Semilight" panose="020B0402040204020203" pitchFamily="3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15411" y="1982452"/>
            <a:ext cx="11904954" cy="76708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zh-CN" altLang="en-US" sz="4400" dirty="0">
                <a:ln w="0"/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多尺度特征融合的迁移学习分类</a:t>
            </a:r>
            <a:endParaRPr lang="zh-CN" altLang="en-US" sz="4400" dirty="0">
              <a:ln w="0"/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148729" y="5038688"/>
            <a:ext cx="6218119" cy="39751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人工智能研究院       </a:t>
            </a:r>
            <a:endParaRPr lang="zh-CN" altLang="en-US" sz="2000" dirty="0">
              <a:solidFill>
                <a:schemeClr val="bg1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57" name="圆角矩形 56"/>
          <p:cNvSpPr/>
          <p:nvPr/>
        </p:nvSpPr>
        <p:spPr>
          <a:xfrm rot="16200000" flipV="1">
            <a:off x="10447003" y="4634619"/>
            <a:ext cx="1282079" cy="1300156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76" name="Freeform 96"/>
          <p:cNvSpPr/>
          <p:nvPr/>
        </p:nvSpPr>
        <p:spPr bwMode="auto">
          <a:xfrm>
            <a:off x="10716633" y="4926395"/>
            <a:ext cx="742823" cy="716604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6" tIns="45718" rIns="91436" bIns="45718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248333" y="2506916"/>
            <a:ext cx="3306471" cy="3273825"/>
            <a:chOff x="1300233" y="1995959"/>
            <a:chExt cx="3306471" cy="3273825"/>
          </a:xfrm>
        </p:grpSpPr>
        <p:sp>
          <p:nvSpPr>
            <p:cNvPr id="31" name="圆角矩形 20"/>
            <p:cNvSpPr/>
            <p:nvPr/>
          </p:nvSpPr>
          <p:spPr>
            <a:xfrm>
              <a:off x="1432848" y="2127265"/>
              <a:ext cx="3041242" cy="301121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/>
            </a:p>
          </p:txBody>
        </p:sp>
        <p:sp>
          <p:nvSpPr>
            <p:cNvPr id="32" name="圆角矩形 20"/>
            <p:cNvSpPr/>
            <p:nvPr/>
          </p:nvSpPr>
          <p:spPr>
            <a:xfrm>
              <a:off x="1300233" y="1995959"/>
              <a:ext cx="3306471" cy="3273825"/>
            </a:xfrm>
            <a:prstGeom prst="ellipse">
              <a:avLst/>
            </a:prstGeom>
            <a:noFill/>
            <a:ln w="15875"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685026" y="3016102"/>
              <a:ext cx="2639238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Calibri" panose="020F0502020204030204" pitchFamily="34" charset="0"/>
                </a:rPr>
                <a:t>Methods</a:t>
              </a:r>
              <a:endParaRPr lang="zh-CN" altLang="en-US" sz="48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1" name="圆角矩形 50"/>
          <p:cNvSpPr/>
          <p:nvPr/>
        </p:nvSpPr>
        <p:spPr>
          <a:xfrm rot="10800000" flipV="1">
            <a:off x="786697" y="1372521"/>
            <a:ext cx="1299872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zh-CN" altLang="en-US" sz="2400" dirty="0"/>
              <a:t>思路</a:t>
            </a:r>
            <a:endParaRPr lang="zh-CN" altLang="en-US" sz="2400" dirty="0"/>
          </a:p>
        </p:txBody>
      </p:sp>
      <p:sp>
        <p:nvSpPr>
          <p:cNvPr id="60" name="矩形 59"/>
          <p:cNvSpPr/>
          <p:nvPr/>
        </p:nvSpPr>
        <p:spPr>
          <a:xfrm>
            <a:off x="2734946" y="1115852"/>
            <a:ext cx="8239260" cy="102142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由于不同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对图片的特征提取的尺度不同，抽取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stage1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的特征图集合，使用全局池化降维，将特征图集合转化成长度为通道数的一维向量，再接入全连接层降维，将四个特征向量转化为相同的长度，最后进行拼接，构成模型的特征融合层。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 rot="20638227">
            <a:off x="4752897" y="2516905"/>
            <a:ext cx="1937447" cy="3637043"/>
            <a:chOff x="4121315" y="642428"/>
            <a:chExt cx="2509212" cy="4731232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4542014" y="1292601"/>
              <a:ext cx="2088513" cy="4081059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33000"/>
                </a:schemeClr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4121315" y="642428"/>
              <a:ext cx="1152114" cy="2292893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33000"/>
                </a:schemeClr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矩形 61"/>
          <p:cNvSpPr/>
          <p:nvPr/>
        </p:nvSpPr>
        <p:spPr>
          <a:xfrm>
            <a:off x="736011" y="4203276"/>
            <a:ext cx="2218191" cy="83253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抽取</a:t>
            </a:r>
            <a:r>
              <a:rPr lang="en-US" altLang="zh-CN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stage1</a:t>
            </a:r>
            <a:r>
              <a: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产生的结果，进行拼接</a:t>
            </a:r>
            <a:endParaRPr lang="en-US" altLang="zh-CN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507919" y="26133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圆角矩形 75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77" name="文本框 76"/>
          <p:cNvSpPr txBox="1"/>
          <p:nvPr/>
        </p:nvSpPr>
        <p:spPr>
          <a:xfrm>
            <a:off x="647718" y="267581"/>
            <a:ext cx="2848610" cy="459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多尺度特征</a:t>
            </a:r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捕捉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450065" y="315498"/>
            <a:ext cx="2361565" cy="38227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CAPTURE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9" name="组 78"/>
          <p:cNvGrpSpPr/>
          <p:nvPr/>
        </p:nvGrpSpPr>
        <p:grpSpPr>
          <a:xfrm>
            <a:off x="8212668" y="252856"/>
            <a:ext cx="3979330" cy="784828"/>
            <a:chOff x="8212667" y="252855"/>
            <a:chExt cx="3979330" cy="784828"/>
          </a:xfrm>
        </p:grpSpPr>
        <p:grpSp>
          <p:nvGrpSpPr>
            <p:cNvPr id="80" name="组 79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82" name="组 8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86" name="圆角矩形 85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圆角矩形 86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圆角矩形 87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9" name="圆角矩形 88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" name="圆角矩形 89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3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84" name="圆角矩形 83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81" name="文本框 80"/>
            <p:cNvSpPr txBox="1"/>
            <p:nvPr/>
          </p:nvSpPr>
          <p:spPr>
            <a:xfrm>
              <a:off x="8212667" y="252855"/>
              <a:ext cx="3241434" cy="784828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北京航空航天大学 人工智能研究院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BEIHANG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  <a:p>
              <a:pPr algn="r"/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0567" y="2219836"/>
            <a:ext cx="7646387" cy="438530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2" y="2847434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4</a:t>
              </a:r>
              <a:endParaRPr lang="zh-CN" altLang="en-US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182599" y="3061934"/>
              <a:ext cx="4982210" cy="82867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zh-CN" altLang="en-US" sz="48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多尺度特征</a:t>
              </a:r>
              <a:r>
                <a:rPr lang="zh-CN" altLang="en-US" sz="48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过滤</a:t>
              </a:r>
              <a:endParaRPr lang="zh-CN" altLang="en-US" sz="4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3420325" y="3262061"/>
              <a:ext cx="2491740" cy="459105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FEATURE 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FILTER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8060267" y="252856"/>
            <a:ext cx="4131731" cy="1015661"/>
            <a:chOff x="8060266" y="252855"/>
            <a:chExt cx="4131731" cy="1015661"/>
          </a:xfrm>
        </p:grpSpPr>
        <p:grpSp>
          <p:nvGrpSpPr>
            <p:cNvPr id="28" name="组 27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30" name="组 2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34" name="圆角矩形 3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圆角矩形 3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圆角矩形 35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圆角矩形 36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圆角矩形 37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9" name="文本框 28"/>
            <p:cNvSpPr txBox="1"/>
            <p:nvPr/>
          </p:nvSpPr>
          <p:spPr>
            <a:xfrm>
              <a:off x="8060266" y="252855"/>
              <a:ext cx="3393835" cy="1015661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北京航空航天大学 人工智能研究院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BEIHANG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  <a:p>
              <a:pPr algn="r"/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  <a:p>
              <a:pPr algn="r"/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337308" y="2539680"/>
            <a:ext cx="3306471" cy="3273825"/>
            <a:chOff x="1300233" y="1995959"/>
            <a:chExt cx="3306471" cy="3273825"/>
          </a:xfrm>
        </p:grpSpPr>
        <p:sp>
          <p:nvSpPr>
            <p:cNvPr id="31" name="圆角矩形 20"/>
            <p:cNvSpPr/>
            <p:nvPr/>
          </p:nvSpPr>
          <p:spPr>
            <a:xfrm>
              <a:off x="1432848" y="2127265"/>
              <a:ext cx="3041242" cy="301121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/>
            </a:p>
          </p:txBody>
        </p:sp>
        <p:sp>
          <p:nvSpPr>
            <p:cNvPr id="32" name="圆角矩形 20"/>
            <p:cNvSpPr/>
            <p:nvPr/>
          </p:nvSpPr>
          <p:spPr>
            <a:xfrm>
              <a:off x="1300233" y="1995959"/>
              <a:ext cx="3306471" cy="3273825"/>
            </a:xfrm>
            <a:prstGeom prst="ellipse">
              <a:avLst/>
            </a:prstGeom>
            <a:noFill/>
            <a:ln w="15875"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757707" y="2771096"/>
              <a:ext cx="2639238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Calibri" panose="020F0502020204030204" pitchFamily="34" charset="0"/>
                </a:rPr>
                <a:t>Methods</a:t>
              </a:r>
              <a:endParaRPr lang="zh-CN" altLang="en-US" sz="48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1" name="圆角矩形 50"/>
          <p:cNvSpPr/>
          <p:nvPr/>
        </p:nvSpPr>
        <p:spPr>
          <a:xfrm rot="10800000" flipV="1">
            <a:off x="786697" y="1372521"/>
            <a:ext cx="1299872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zh-CN" altLang="en-US" sz="2400" dirty="0"/>
              <a:t>思路</a:t>
            </a:r>
            <a:endParaRPr lang="zh-CN" altLang="en-US" sz="2400" dirty="0"/>
          </a:p>
        </p:txBody>
      </p:sp>
      <p:sp>
        <p:nvSpPr>
          <p:cNvPr id="60" name="矩形 59"/>
          <p:cNvSpPr/>
          <p:nvPr/>
        </p:nvSpPr>
        <p:spPr>
          <a:xfrm>
            <a:off x="2752090" y="1283970"/>
            <a:ext cx="8808085" cy="72961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借鉴机器翻译中常用的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attention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机制，由于对图片的不同特征的注意力应该是不同的，我们现构造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attention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层计算每一层尺度特征的权值。最终学习到的权值对特征向量进行加权。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 rot="20638227">
            <a:off x="4752897" y="2516905"/>
            <a:ext cx="1937447" cy="3637043"/>
            <a:chOff x="4121315" y="642428"/>
            <a:chExt cx="2509212" cy="4731232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4542014" y="1292601"/>
              <a:ext cx="2088513" cy="4081059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33000"/>
                </a:schemeClr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4121315" y="642428"/>
              <a:ext cx="1152114" cy="2292893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33000"/>
                </a:schemeClr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矩形 61"/>
          <p:cNvSpPr/>
          <p:nvPr/>
        </p:nvSpPr>
        <p:spPr>
          <a:xfrm>
            <a:off x="976472" y="3943085"/>
            <a:ext cx="2218191" cy="145923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r>
              <a:rPr lang="en-US" altLang="zh-CN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Attention</a:t>
            </a:r>
            <a:r>
              <a: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层，对特征融合得到的特征向量进行加权，得到更优的编码</a:t>
            </a:r>
            <a:r>
              <a: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194685" y="237490"/>
            <a:ext cx="11142345" cy="48450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76" name="圆角矩形 75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77" name="文本框 76"/>
          <p:cNvSpPr txBox="1"/>
          <p:nvPr/>
        </p:nvSpPr>
        <p:spPr>
          <a:xfrm>
            <a:off x="494537" y="224315"/>
            <a:ext cx="2848610" cy="459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多尺度特征</a:t>
            </a:r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359237" y="275148"/>
            <a:ext cx="2107565" cy="39751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9" name="组 78"/>
          <p:cNvGrpSpPr/>
          <p:nvPr/>
        </p:nvGrpSpPr>
        <p:grpSpPr>
          <a:xfrm>
            <a:off x="8271934" y="252856"/>
            <a:ext cx="3920064" cy="1015661"/>
            <a:chOff x="8271933" y="252855"/>
            <a:chExt cx="3920064" cy="1015661"/>
          </a:xfrm>
        </p:grpSpPr>
        <p:grpSp>
          <p:nvGrpSpPr>
            <p:cNvPr id="80" name="组 79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82" name="组 8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86" name="圆角矩形 85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圆角矩形 86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圆角矩形 87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9" name="圆角矩形 88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" name="圆角矩形 89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3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84" name="圆角矩形 83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81" name="文本框 80"/>
            <p:cNvSpPr txBox="1"/>
            <p:nvPr/>
          </p:nvSpPr>
          <p:spPr>
            <a:xfrm>
              <a:off x="8271933" y="252855"/>
              <a:ext cx="3182168" cy="1015661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北京航空航天大学 人工智能研究院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BEIHANG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  <a:p>
              <a:pPr algn="r"/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  <a:p>
              <a:pPr algn="r"/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r="28807"/>
          <a:stretch>
            <a:fillRect/>
          </a:stretch>
        </p:blipFill>
        <p:spPr>
          <a:xfrm>
            <a:off x="3878414" y="2039458"/>
            <a:ext cx="7402429" cy="2918405"/>
          </a:xfrm>
          <a:prstGeom prst="rect">
            <a:avLst/>
          </a:prstGeom>
        </p:spPr>
      </p:pic>
      <p:pic>
        <p:nvPicPr>
          <p:cNvPr id="1026" name="Picture 2" descr="Tanh函数图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329" y="4983263"/>
            <a:ext cx="1619023" cy="102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280" y="4791493"/>
            <a:ext cx="1320158" cy="1022008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2" y="2847434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5</a:t>
              </a:r>
              <a:endParaRPr lang="zh-CN" altLang="en-US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8328226" y="3077396"/>
              <a:ext cx="2954651" cy="83099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zh-CN" altLang="en-US" sz="48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特征工程</a:t>
              </a:r>
              <a:endParaRPr lang="zh-CN" altLang="en-US" sz="4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2915848" y="3264361"/>
              <a:ext cx="5286269" cy="461663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pPr algn="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CONCLUSION AND SUGGESTIONS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8202118" y="252856"/>
            <a:ext cx="3989880" cy="553996"/>
            <a:chOff x="8202117" y="252855"/>
            <a:chExt cx="3989880" cy="553996"/>
          </a:xfrm>
        </p:grpSpPr>
        <p:grpSp>
          <p:nvGrpSpPr>
            <p:cNvPr id="28" name="组 27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30" name="组 2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34" name="圆角矩形 3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圆角矩形 3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圆角矩形 35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圆角矩形 36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圆角矩形 37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9" name="文本框 28"/>
            <p:cNvSpPr txBox="1"/>
            <p:nvPr/>
          </p:nvSpPr>
          <p:spPr>
            <a:xfrm>
              <a:off x="8202117" y="252855"/>
              <a:ext cx="3251984" cy="553996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北京航空航天大学 人工智能研究院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BEIHANG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>
            <a:off x="1236980" y="1772285"/>
            <a:ext cx="0" cy="443611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eeform 36"/>
          <p:cNvSpPr/>
          <p:nvPr/>
        </p:nvSpPr>
        <p:spPr bwMode="auto">
          <a:xfrm>
            <a:off x="4514809" y="3929159"/>
            <a:ext cx="655699" cy="724068"/>
          </a:xfrm>
          <a:custGeom>
            <a:avLst/>
            <a:gdLst>
              <a:gd name="T0" fmla="*/ 47 w 152"/>
              <a:gd name="T1" fmla="*/ 115 h 168"/>
              <a:gd name="T2" fmla="*/ 52 w 152"/>
              <a:gd name="T3" fmla="*/ 109 h 168"/>
              <a:gd name="T4" fmla="*/ 52 w 152"/>
              <a:gd name="T5" fmla="*/ 103 h 168"/>
              <a:gd name="T6" fmla="*/ 48 w 152"/>
              <a:gd name="T7" fmla="*/ 95 h 168"/>
              <a:gd name="T8" fmla="*/ 47 w 152"/>
              <a:gd name="T9" fmla="*/ 90 h 168"/>
              <a:gd name="T10" fmla="*/ 45 w 152"/>
              <a:gd name="T11" fmla="*/ 83 h 168"/>
              <a:gd name="T12" fmla="*/ 43 w 152"/>
              <a:gd name="T13" fmla="*/ 80 h 168"/>
              <a:gd name="T14" fmla="*/ 41 w 152"/>
              <a:gd name="T15" fmla="*/ 76 h 168"/>
              <a:gd name="T16" fmla="*/ 40 w 152"/>
              <a:gd name="T17" fmla="*/ 74 h 168"/>
              <a:gd name="T18" fmla="*/ 39 w 152"/>
              <a:gd name="T19" fmla="*/ 68 h 168"/>
              <a:gd name="T20" fmla="*/ 38 w 152"/>
              <a:gd name="T21" fmla="*/ 64 h 168"/>
              <a:gd name="T22" fmla="*/ 38 w 152"/>
              <a:gd name="T23" fmla="*/ 61 h 168"/>
              <a:gd name="T24" fmla="*/ 38 w 152"/>
              <a:gd name="T25" fmla="*/ 59 h 168"/>
              <a:gd name="T26" fmla="*/ 39 w 152"/>
              <a:gd name="T27" fmla="*/ 57 h 168"/>
              <a:gd name="T28" fmla="*/ 39 w 152"/>
              <a:gd name="T29" fmla="*/ 56 h 168"/>
              <a:gd name="T30" fmla="*/ 39 w 152"/>
              <a:gd name="T31" fmla="*/ 55 h 168"/>
              <a:gd name="T32" fmla="*/ 39 w 152"/>
              <a:gd name="T33" fmla="*/ 54 h 168"/>
              <a:gd name="T34" fmla="*/ 38 w 152"/>
              <a:gd name="T35" fmla="*/ 40 h 168"/>
              <a:gd name="T36" fmla="*/ 38 w 152"/>
              <a:gd name="T37" fmla="*/ 37 h 168"/>
              <a:gd name="T38" fmla="*/ 45 w 152"/>
              <a:gd name="T39" fmla="*/ 13 h 168"/>
              <a:gd name="T40" fmla="*/ 48 w 152"/>
              <a:gd name="T41" fmla="*/ 10 h 168"/>
              <a:gd name="T42" fmla="*/ 52 w 152"/>
              <a:gd name="T43" fmla="*/ 7 h 168"/>
              <a:gd name="T44" fmla="*/ 58 w 152"/>
              <a:gd name="T45" fmla="*/ 3 h 168"/>
              <a:gd name="T46" fmla="*/ 62 w 152"/>
              <a:gd name="T47" fmla="*/ 2 h 168"/>
              <a:gd name="T48" fmla="*/ 72 w 152"/>
              <a:gd name="T49" fmla="*/ 0 h 168"/>
              <a:gd name="T50" fmla="*/ 80 w 152"/>
              <a:gd name="T51" fmla="*/ 0 h 168"/>
              <a:gd name="T52" fmla="*/ 88 w 152"/>
              <a:gd name="T53" fmla="*/ 1 h 168"/>
              <a:gd name="T54" fmla="*/ 94 w 152"/>
              <a:gd name="T55" fmla="*/ 3 h 168"/>
              <a:gd name="T56" fmla="*/ 99 w 152"/>
              <a:gd name="T57" fmla="*/ 6 h 168"/>
              <a:gd name="T58" fmla="*/ 103 w 152"/>
              <a:gd name="T59" fmla="*/ 9 h 168"/>
              <a:gd name="T60" fmla="*/ 107 w 152"/>
              <a:gd name="T61" fmla="*/ 13 h 168"/>
              <a:gd name="T62" fmla="*/ 113 w 152"/>
              <a:gd name="T63" fmla="*/ 39 h 168"/>
              <a:gd name="T64" fmla="*/ 112 w 152"/>
              <a:gd name="T65" fmla="*/ 49 h 168"/>
              <a:gd name="T66" fmla="*/ 112 w 152"/>
              <a:gd name="T67" fmla="*/ 52 h 168"/>
              <a:gd name="T68" fmla="*/ 112 w 152"/>
              <a:gd name="T69" fmla="*/ 55 h 168"/>
              <a:gd name="T70" fmla="*/ 113 w 152"/>
              <a:gd name="T71" fmla="*/ 56 h 168"/>
              <a:gd name="T72" fmla="*/ 114 w 152"/>
              <a:gd name="T73" fmla="*/ 62 h 168"/>
              <a:gd name="T74" fmla="*/ 113 w 152"/>
              <a:gd name="T75" fmla="*/ 65 h 168"/>
              <a:gd name="T76" fmla="*/ 107 w 152"/>
              <a:gd name="T77" fmla="*/ 83 h 168"/>
              <a:gd name="T78" fmla="*/ 105 w 152"/>
              <a:gd name="T79" fmla="*/ 91 h 168"/>
              <a:gd name="T80" fmla="*/ 102 w 152"/>
              <a:gd name="T81" fmla="*/ 98 h 168"/>
              <a:gd name="T82" fmla="*/ 101 w 152"/>
              <a:gd name="T83" fmla="*/ 103 h 168"/>
              <a:gd name="T84" fmla="*/ 100 w 152"/>
              <a:gd name="T85" fmla="*/ 109 h 168"/>
              <a:gd name="T86" fmla="*/ 101 w 152"/>
              <a:gd name="T87" fmla="*/ 114 h 168"/>
              <a:gd name="T88" fmla="*/ 121 w 152"/>
              <a:gd name="T89" fmla="*/ 120 h 168"/>
              <a:gd name="T90" fmla="*/ 125 w 152"/>
              <a:gd name="T91" fmla="*/ 122 h 168"/>
              <a:gd name="T92" fmla="*/ 128 w 152"/>
              <a:gd name="T93" fmla="*/ 123 h 168"/>
              <a:gd name="T94" fmla="*/ 140 w 152"/>
              <a:gd name="T95" fmla="*/ 127 h 168"/>
              <a:gd name="T96" fmla="*/ 146 w 152"/>
              <a:gd name="T97" fmla="*/ 130 h 168"/>
              <a:gd name="T98" fmla="*/ 149 w 152"/>
              <a:gd name="T99" fmla="*/ 132 h 168"/>
              <a:gd name="T100" fmla="*/ 150 w 152"/>
              <a:gd name="T101" fmla="*/ 135 h 168"/>
              <a:gd name="T102" fmla="*/ 151 w 152"/>
              <a:gd name="T103" fmla="*/ 137 h 168"/>
              <a:gd name="T104" fmla="*/ 152 w 152"/>
              <a:gd name="T105" fmla="*/ 141 h 168"/>
              <a:gd name="T106" fmla="*/ 144 w 152"/>
              <a:gd name="T107" fmla="*/ 168 h 168"/>
              <a:gd name="T108" fmla="*/ 76 w 152"/>
              <a:gd name="T109" fmla="*/ 168 h 168"/>
              <a:gd name="T110" fmla="*/ 8 w 152"/>
              <a:gd name="T111" fmla="*/ 168 h 168"/>
              <a:gd name="T112" fmla="*/ 0 w 152"/>
              <a:gd name="T113" fmla="*/ 16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52" h="168">
                <a:moveTo>
                  <a:pt x="9" y="128"/>
                </a:moveTo>
                <a:cubicBezTo>
                  <a:pt x="16" y="126"/>
                  <a:pt x="30" y="120"/>
                  <a:pt x="42" y="117"/>
                </a:cubicBezTo>
                <a:cubicBezTo>
                  <a:pt x="44" y="116"/>
                  <a:pt x="45" y="116"/>
                  <a:pt x="47" y="115"/>
                </a:cubicBezTo>
                <a:cubicBezTo>
                  <a:pt x="47" y="115"/>
                  <a:pt x="47" y="115"/>
                  <a:pt x="47" y="115"/>
                </a:cubicBezTo>
                <a:cubicBezTo>
                  <a:pt x="49" y="115"/>
                  <a:pt x="50" y="114"/>
                  <a:pt x="51" y="114"/>
                </a:cubicBezTo>
                <a:cubicBezTo>
                  <a:pt x="52" y="113"/>
                  <a:pt x="52" y="113"/>
                  <a:pt x="52" y="109"/>
                </a:cubicBezTo>
                <a:cubicBezTo>
                  <a:pt x="52" y="108"/>
                  <a:pt x="52" y="107"/>
                  <a:pt x="52" y="106"/>
                </a:cubicBezTo>
                <a:cubicBezTo>
                  <a:pt x="52" y="105"/>
                  <a:pt x="52" y="105"/>
                  <a:pt x="52" y="104"/>
                </a:cubicBezTo>
                <a:cubicBezTo>
                  <a:pt x="52" y="104"/>
                  <a:pt x="52" y="104"/>
                  <a:pt x="52" y="103"/>
                </a:cubicBezTo>
                <a:cubicBezTo>
                  <a:pt x="51" y="103"/>
                  <a:pt x="51" y="102"/>
                  <a:pt x="51" y="102"/>
                </a:cubicBezTo>
                <a:cubicBezTo>
                  <a:pt x="51" y="101"/>
                  <a:pt x="50" y="99"/>
                  <a:pt x="49" y="98"/>
                </a:cubicBezTo>
                <a:cubicBezTo>
                  <a:pt x="49" y="97"/>
                  <a:pt x="49" y="96"/>
                  <a:pt x="48" y="95"/>
                </a:cubicBezTo>
                <a:cubicBezTo>
                  <a:pt x="48" y="95"/>
                  <a:pt x="48" y="94"/>
                  <a:pt x="48" y="94"/>
                </a:cubicBezTo>
                <a:cubicBezTo>
                  <a:pt x="48" y="93"/>
                  <a:pt x="47" y="92"/>
                  <a:pt x="47" y="91"/>
                </a:cubicBezTo>
                <a:cubicBezTo>
                  <a:pt x="47" y="91"/>
                  <a:pt x="47" y="91"/>
                  <a:pt x="47" y="90"/>
                </a:cubicBezTo>
                <a:cubicBezTo>
                  <a:pt x="46" y="89"/>
                  <a:pt x="46" y="88"/>
                  <a:pt x="46" y="87"/>
                </a:cubicBezTo>
                <a:cubicBezTo>
                  <a:pt x="46" y="87"/>
                  <a:pt x="46" y="86"/>
                  <a:pt x="45" y="85"/>
                </a:cubicBezTo>
                <a:cubicBezTo>
                  <a:pt x="45" y="84"/>
                  <a:pt x="45" y="84"/>
                  <a:pt x="45" y="83"/>
                </a:cubicBezTo>
                <a:cubicBezTo>
                  <a:pt x="45" y="83"/>
                  <a:pt x="45" y="83"/>
                  <a:pt x="45" y="83"/>
                </a:cubicBezTo>
                <a:cubicBezTo>
                  <a:pt x="45" y="83"/>
                  <a:pt x="45" y="83"/>
                  <a:pt x="45" y="83"/>
                </a:cubicBezTo>
                <a:cubicBezTo>
                  <a:pt x="44" y="83"/>
                  <a:pt x="44" y="81"/>
                  <a:pt x="43" y="80"/>
                </a:cubicBezTo>
                <a:cubicBezTo>
                  <a:pt x="43" y="80"/>
                  <a:pt x="43" y="79"/>
                  <a:pt x="42" y="79"/>
                </a:cubicBezTo>
                <a:cubicBezTo>
                  <a:pt x="42" y="79"/>
                  <a:pt x="42" y="79"/>
                  <a:pt x="42" y="78"/>
                </a:cubicBezTo>
                <a:cubicBezTo>
                  <a:pt x="42" y="78"/>
                  <a:pt x="41" y="77"/>
                  <a:pt x="41" y="76"/>
                </a:cubicBezTo>
                <a:cubicBezTo>
                  <a:pt x="41" y="76"/>
                  <a:pt x="41" y="76"/>
                  <a:pt x="41" y="76"/>
                </a:cubicBezTo>
                <a:cubicBezTo>
                  <a:pt x="41" y="76"/>
                  <a:pt x="41" y="75"/>
                  <a:pt x="40" y="74"/>
                </a:cubicBezTo>
                <a:cubicBezTo>
                  <a:pt x="40" y="74"/>
                  <a:pt x="40" y="74"/>
                  <a:pt x="40" y="74"/>
                </a:cubicBezTo>
                <a:cubicBezTo>
                  <a:pt x="40" y="73"/>
                  <a:pt x="40" y="72"/>
                  <a:pt x="40" y="71"/>
                </a:cubicBezTo>
                <a:cubicBezTo>
                  <a:pt x="40" y="71"/>
                  <a:pt x="40" y="71"/>
                  <a:pt x="40" y="71"/>
                </a:cubicBezTo>
                <a:cubicBezTo>
                  <a:pt x="39" y="70"/>
                  <a:pt x="39" y="69"/>
                  <a:pt x="39" y="68"/>
                </a:cubicBezTo>
                <a:cubicBezTo>
                  <a:pt x="39" y="67"/>
                  <a:pt x="39" y="67"/>
                  <a:pt x="38" y="66"/>
                </a:cubicBezTo>
                <a:cubicBezTo>
                  <a:pt x="38" y="66"/>
                  <a:pt x="38" y="65"/>
                  <a:pt x="38" y="65"/>
                </a:cubicBezTo>
                <a:cubicBezTo>
                  <a:pt x="38" y="65"/>
                  <a:pt x="38" y="64"/>
                  <a:pt x="38" y="64"/>
                </a:cubicBezTo>
                <a:cubicBezTo>
                  <a:pt x="38" y="63"/>
                  <a:pt x="38" y="63"/>
                  <a:pt x="38" y="63"/>
                </a:cubicBezTo>
                <a:cubicBezTo>
                  <a:pt x="38" y="63"/>
                  <a:pt x="38" y="62"/>
                  <a:pt x="38" y="62"/>
                </a:cubicBezTo>
                <a:cubicBezTo>
                  <a:pt x="38" y="62"/>
                  <a:pt x="38" y="61"/>
                  <a:pt x="38" y="61"/>
                </a:cubicBezTo>
                <a:cubicBezTo>
                  <a:pt x="38" y="61"/>
                  <a:pt x="38" y="61"/>
                  <a:pt x="38" y="60"/>
                </a:cubicBezTo>
                <a:cubicBezTo>
                  <a:pt x="38" y="60"/>
                  <a:pt x="38" y="60"/>
                  <a:pt x="38" y="60"/>
                </a:cubicBezTo>
                <a:cubicBezTo>
                  <a:pt x="38" y="59"/>
                  <a:pt x="38" y="59"/>
                  <a:pt x="38" y="59"/>
                </a:cubicBezTo>
                <a:cubicBezTo>
                  <a:pt x="38" y="59"/>
                  <a:pt x="38" y="58"/>
                  <a:pt x="38" y="58"/>
                </a:cubicBezTo>
                <a:cubicBezTo>
                  <a:pt x="38" y="58"/>
                  <a:pt x="38" y="58"/>
                  <a:pt x="38" y="58"/>
                </a:cubicBezTo>
                <a:cubicBezTo>
                  <a:pt x="38" y="58"/>
                  <a:pt x="38" y="57"/>
                  <a:pt x="39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7"/>
                  <a:pt x="39" y="56"/>
                  <a:pt x="39" y="56"/>
                </a:cubicBezTo>
                <a:cubicBezTo>
                  <a:pt x="39" y="56"/>
                  <a:pt x="39" y="56"/>
                  <a:pt x="39" y="56"/>
                </a:cubicBezTo>
                <a:cubicBezTo>
                  <a:pt x="39" y="56"/>
                  <a:pt x="39" y="55"/>
                  <a:pt x="39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9" y="55"/>
                  <a:pt x="39" y="54"/>
                  <a:pt x="39" y="54"/>
                </a:cubicBezTo>
                <a:cubicBezTo>
                  <a:pt x="39" y="54"/>
                  <a:pt x="39" y="54"/>
                  <a:pt x="39" y="54"/>
                </a:cubicBezTo>
                <a:cubicBezTo>
                  <a:pt x="40" y="51"/>
                  <a:pt x="39" y="47"/>
                  <a:pt x="39" y="42"/>
                </a:cubicBezTo>
                <a:cubicBezTo>
                  <a:pt x="39" y="42"/>
                  <a:pt x="39" y="42"/>
                  <a:pt x="39" y="42"/>
                </a:cubicBezTo>
                <a:cubicBezTo>
                  <a:pt x="39" y="42"/>
                  <a:pt x="39" y="41"/>
                  <a:pt x="38" y="40"/>
                </a:cubicBezTo>
                <a:cubicBezTo>
                  <a:pt x="38" y="40"/>
                  <a:pt x="38" y="40"/>
                  <a:pt x="38" y="39"/>
                </a:cubicBezTo>
                <a:cubicBezTo>
                  <a:pt x="38" y="39"/>
                  <a:pt x="38" y="38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8" y="36"/>
                  <a:pt x="38" y="35"/>
                  <a:pt x="38" y="35"/>
                </a:cubicBezTo>
                <a:cubicBezTo>
                  <a:pt x="38" y="31"/>
                  <a:pt x="38" y="27"/>
                  <a:pt x="40" y="22"/>
                </a:cubicBezTo>
                <a:cubicBezTo>
                  <a:pt x="41" y="19"/>
                  <a:pt x="43" y="16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6" y="12"/>
                  <a:pt x="46" y="11"/>
                  <a:pt x="47" y="11"/>
                </a:cubicBezTo>
                <a:cubicBezTo>
                  <a:pt x="47" y="10"/>
                  <a:pt x="48" y="10"/>
                  <a:pt x="48" y="10"/>
                </a:cubicBezTo>
                <a:cubicBezTo>
                  <a:pt x="48" y="9"/>
                  <a:pt x="49" y="9"/>
                  <a:pt x="49" y="9"/>
                </a:cubicBezTo>
                <a:cubicBezTo>
                  <a:pt x="50" y="8"/>
                  <a:pt x="50" y="8"/>
                  <a:pt x="51" y="7"/>
                </a:cubicBezTo>
                <a:cubicBezTo>
                  <a:pt x="51" y="7"/>
                  <a:pt x="51" y="7"/>
                  <a:pt x="52" y="7"/>
                </a:cubicBezTo>
                <a:cubicBezTo>
                  <a:pt x="52" y="6"/>
                  <a:pt x="53" y="6"/>
                  <a:pt x="54" y="5"/>
                </a:cubicBezTo>
                <a:cubicBezTo>
                  <a:pt x="54" y="5"/>
                  <a:pt x="54" y="5"/>
                  <a:pt x="55" y="5"/>
                </a:cubicBezTo>
                <a:cubicBezTo>
                  <a:pt x="56" y="4"/>
                  <a:pt x="57" y="4"/>
                  <a:pt x="58" y="3"/>
                </a:cubicBezTo>
                <a:cubicBezTo>
                  <a:pt x="58" y="3"/>
                  <a:pt x="58" y="3"/>
                  <a:pt x="58" y="3"/>
                </a:cubicBezTo>
                <a:cubicBezTo>
                  <a:pt x="59" y="3"/>
                  <a:pt x="60" y="2"/>
                  <a:pt x="62" y="2"/>
                </a:cubicBezTo>
                <a:cubicBezTo>
                  <a:pt x="62" y="2"/>
                  <a:pt x="62" y="2"/>
                  <a:pt x="62" y="2"/>
                </a:cubicBezTo>
                <a:cubicBezTo>
                  <a:pt x="63" y="1"/>
                  <a:pt x="65" y="1"/>
                  <a:pt x="66" y="1"/>
                </a:cubicBezTo>
                <a:cubicBezTo>
                  <a:pt x="66" y="1"/>
                  <a:pt x="67" y="1"/>
                  <a:pt x="67" y="1"/>
                </a:cubicBezTo>
                <a:cubicBezTo>
                  <a:pt x="68" y="0"/>
                  <a:pt x="70" y="0"/>
                  <a:pt x="72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1" y="0"/>
                  <a:pt x="82" y="0"/>
                  <a:pt x="83" y="0"/>
                </a:cubicBezTo>
                <a:cubicBezTo>
                  <a:pt x="84" y="1"/>
                  <a:pt x="84" y="1"/>
                  <a:pt x="85" y="1"/>
                </a:cubicBezTo>
                <a:cubicBezTo>
                  <a:pt x="86" y="1"/>
                  <a:pt x="87" y="1"/>
                  <a:pt x="88" y="1"/>
                </a:cubicBezTo>
                <a:cubicBezTo>
                  <a:pt x="88" y="1"/>
                  <a:pt x="89" y="2"/>
                  <a:pt x="90" y="2"/>
                </a:cubicBezTo>
                <a:cubicBezTo>
                  <a:pt x="91" y="2"/>
                  <a:pt x="91" y="2"/>
                  <a:pt x="92" y="3"/>
                </a:cubicBezTo>
                <a:cubicBezTo>
                  <a:pt x="93" y="3"/>
                  <a:pt x="93" y="3"/>
                  <a:pt x="94" y="3"/>
                </a:cubicBezTo>
                <a:cubicBezTo>
                  <a:pt x="94" y="4"/>
                  <a:pt x="95" y="4"/>
                  <a:pt x="96" y="4"/>
                </a:cubicBezTo>
                <a:cubicBezTo>
                  <a:pt x="96" y="4"/>
                  <a:pt x="97" y="5"/>
                  <a:pt x="97" y="5"/>
                </a:cubicBezTo>
                <a:cubicBezTo>
                  <a:pt x="98" y="5"/>
                  <a:pt x="98" y="6"/>
                  <a:pt x="99" y="6"/>
                </a:cubicBezTo>
                <a:cubicBezTo>
                  <a:pt x="99" y="6"/>
                  <a:pt x="100" y="7"/>
                  <a:pt x="100" y="7"/>
                </a:cubicBezTo>
                <a:cubicBezTo>
                  <a:pt x="101" y="7"/>
                  <a:pt x="101" y="8"/>
                  <a:pt x="102" y="8"/>
                </a:cubicBezTo>
                <a:cubicBezTo>
                  <a:pt x="102" y="8"/>
                  <a:pt x="103" y="9"/>
                  <a:pt x="103" y="9"/>
                </a:cubicBezTo>
                <a:cubicBezTo>
                  <a:pt x="103" y="9"/>
                  <a:pt x="104" y="10"/>
                  <a:pt x="105" y="11"/>
                </a:cubicBezTo>
                <a:cubicBezTo>
                  <a:pt x="105" y="11"/>
                  <a:pt x="105" y="11"/>
                  <a:pt x="105" y="11"/>
                </a:cubicBezTo>
                <a:cubicBezTo>
                  <a:pt x="106" y="12"/>
                  <a:pt x="106" y="12"/>
                  <a:pt x="107" y="13"/>
                </a:cubicBezTo>
                <a:cubicBezTo>
                  <a:pt x="113" y="22"/>
                  <a:pt x="115" y="32"/>
                  <a:pt x="114" y="37"/>
                </a:cubicBezTo>
                <a:cubicBezTo>
                  <a:pt x="114" y="37"/>
                  <a:pt x="114" y="37"/>
                  <a:pt x="114" y="37"/>
                </a:cubicBezTo>
                <a:cubicBezTo>
                  <a:pt x="113" y="38"/>
                  <a:pt x="113" y="39"/>
                  <a:pt x="113" y="39"/>
                </a:cubicBezTo>
                <a:cubicBezTo>
                  <a:pt x="113" y="42"/>
                  <a:pt x="113" y="45"/>
                  <a:pt x="112" y="47"/>
                </a:cubicBezTo>
                <a:cubicBezTo>
                  <a:pt x="112" y="47"/>
                  <a:pt x="112" y="47"/>
                  <a:pt x="112" y="47"/>
                </a:cubicBezTo>
                <a:cubicBezTo>
                  <a:pt x="112" y="48"/>
                  <a:pt x="112" y="49"/>
                  <a:pt x="112" y="49"/>
                </a:cubicBezTo>
                <a:cubicBezTo>
                  <a:pt x="112" y="49"/>
                  <a:pt x="112" y="50"/>
                  <a:pt x="112" y="50"/>
                </a:cubicBezTo>
                <a:cubicBezTo>
                  <a:pt x="112" y="50"/>
                  <a:pt x="112" y="51"/>
                  <a:pt x="112" y="51"/>
                </a:cubicBezTo>
                <a:cubicBezTo>
                  <a:pt x="112" y="52"/>
                  <a:pt x="112" y="52"/>
                  <a:pt x="112" y="52"/>
                </a:cubicBezTo>
                <a:cubicBezTo>
                  <a:pt x="112" y="53"/>
                  <a:pt x="112" y="53"/>
                  <a:pt x="112" y="54"/>
                </a:cubicBezTo>
                <a:cubicBezTo>
                  <a:pt x="112" y="54"/>
                  <a:pt x="112" y="54"/>
                  <a:pt x="112" y="54"/>
                </a:cubicBezTo>
                <a:cubicBezTo>
                  <a:pt x="112" y="54"/>
                  <a:pt x="112" y="54"/>
                  <a:pt x="112" y="55"/>
                </a:cubicBezTo>
                <a:cubicBezTo>
                  <a:pt x="112" y="55"/>
                  <a:pt x="112" y="55"/>
                  <a:pt x="112" y="55"/>
                </a:cubicBezTo>
                <a:cubicBezTo>
                  <a:pt x="112" y="55"/>
                  <a:pt x="112" y="55"/>
                  <a:pt x="112" y="55"/>
                </a:cubicBezTo>
                <a:cubicBezTo>
                  <a:pt x="112" y="55"/>
                  <a:pt x="112" y="55"/>
                  <a:pt x="113" y="56"/>
                </a:cubicBezTo>
                <a:cubicBezTo>
                  <a:pt x="113" y="57"/>
                  <a:pt x="113" y="59"/>
                  <a:pt x="114" y="60"/>
                </a:cubicBezTo>
                <a:cubicBezTo>
                  <a:pt x="114" y="61"/>
                  <a:pt x="114" y="61"/>
                  <a:pt x="114" y="61"/>
                </a:cubicBezTo>
                <a:cubicBezTo>
                  <a:pt x="114" y="61"/>
                  <a:pt x="114" y="61"/>
                  <a:pt x="114" y="62"/>
                </a:cubicBezTo>
                <a:cubicBezTo>
                  <a:pt x="114" y="62"/>
                  <a:pt x="114" y="62"/>
                  <a:pt x="114" y="63"/>
                </a:cubicBezTo>
                <a:cubicBezTo>
                  <a:pt x="113" y="63"/>
                  <a:pt x="113" y="63"/>
                  <a:pt x="113" y="64"/>
                </a:cubicBezTo>
                <a:cubicBezTo>
                  <a:pt x="113" y="64"/>
                  <a:pt x="113" y="65"/>
                  <a:pt x="113" y="65"/>
                </a:cubicBezTo>
                <a:cubicBezTo>
                  <a:pt x="113" y="65"/>
                  <a:pt x="113" y="66"/>
                  <a:pt x="113" y="66"/>
                </a:cubicBezTo>
                <a:cubicBezTo>
                  <a:pt x="113" y="67"/>
                  <a:pt x="113" y="67"/>
                  <a:pt x="113" y="68"/>
                </a:cubicBezTo>
                <a:cubicBezTo>
                  <a:pt x="111" y="76"/>
                  <a:pt x="109" y="80"/>
                  <a:pt x="107" y="83"/>
                </a:cubicBezTo>
                <a:cubicBezTo>
                  <a:pt x="107" y="83"/>
                  <a:pt x="107" y="83"/>
                  <a:pt x="106" y="83"/>
                </a:cubicBezTo>
                <a:cubicBezTo>
                  <a:pt x="106" y="86"/>
                  <a:pt x="106" y="88"/>
                  <a:pt x="105" y="90"/>
                </a:cubicBezTo>
                <a:cubicBezTo>
                  <a:pt x="105" y="91"/>
                  <a:pt x="105" y="91"/>
                  <a:pt x="105" y="91"/>
                </a:cubicBezTo>
                <a:cubicBezTo>
                  <a:pt x="104" y="92"/>
                  <a:pt x="104" y="93"/>
                  <a:pt x="104" y="93"/>
                </a:cubicBezTo>
                <a:cubicBezTo>
                  <a:pt x="104" y="94"/>
                  <a:pt x="104" y="95"/>
                  <a:pt x="103" y="95"/>
                </a:cubicBezTo>
                <a:cubicBezTo>
                  <a:pt x="103" y="96"/>
                  <a:pt x="103" y="97"/>
                  <a:pt x="102" y="98"/>
                </a:cubicBezTo>
                <a:cubicBezTo>
                  <a:pt x="102" y="99"/>
                  <a:pt x="102" y="99"/>
                  <a:pt x="101" y="100"/>
                </a:cubicBezTo>
                <a:cubicBezTo>
                  <a:pt x="101" y="100"/>
                  <a:pt x="101" y="100"/>
                  <a:pt x="101" y="101"/>
                </a:cubicBezTo>
                <a:cubicBezTo>
                  <a:pt x="101" y="101"/>
                  <a:pt x="101" y="102"/>
                  <a:pt x="101" y="103"/>
                </a:cubicBezTo>
                <a:cubicBezTo>
                  <a:pt x="101" y="103"/>
                  <a:pt x="101" y="103"/>
                  <a:pt x="101" y="104"/>
                </a:cubicBezTo>
                <a:cubicBezTo>
                  <a:pt x="101" y="104"/>
                  <a:pt x="101" y="105"/>
                  <a:pt x="100" y="106"/>
                </a:cubicBezTo>
                <a:cubicBezTo>
                  <a:pt x="100" y="107"/>
                  <a:pt x="100" y="108"/>
                  <a:pt x="100" y="109"/>
                </a:cubicBezTo>
                <a:cubicBezTo>
                  <a:pt x="100" y="112"/>
                  <a:pt x="100" y="113"/>
                  <a:pt x="101" y="113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101" y="114"/>
                  <a:pt x="101" y="114"/>
                  <a:pt x="102" y="114"/>
                </a:cubicBezTo>
                <a:cubicBezTo>
                  <a:pt x="102" y="114"/>
                  <a:pt x="103" y="114"/>
                  <a:pt x="104" y="115"/>
                </a:cubicBezTo>
                <a:cubicBezTo>
                  <a:pt x="109" y="116"/>
                  <a:pt x="115" y="118"/>
                  <a:pt x="121" y="120"/>
                </a:cubicBezTo>
                <a:cubicBezTo>
                  <a:pt x="121" y="120"/>
                  <a:pt x="121" y="120"/>
                  <a:pt x="122" y="120"/>
                </a:cubicBezTo>
                <a:cubicBezTo>
                  <a:pt x="122" y="121"/>
                  <a:pt x="123" y="121"/>
                  <a:pt x="124" y="121"/>
                </a:cubicBezTo>
                <a:cubicBezTo>
                  <a:pt x="124" y="121"/>
                  <a:pt x="124" y="121"/>
                  <a:pt x="125" y="122"/>
                </a:cubicBezTo>
                <a:cubicBezTo>
                  <a:pt x="125" y="122"/>
                  <a:pt x="126" y="122"/>
                  <a:pt x="126" y="122"/>
                </a:cubicBezTo>
                <a:cubicBezTo>
                  <a:pt x="127" y="122"/>
                  <a:pt x="127" y="122"/>
                  <a:pt x="128" y="123"/>
                </a:cubicBezTo>
                <a:cubicBezTo>
                  <a:pt x="128" y="123"/>
                  <a:pt x="128" y="123"/>
                  <a:pt x="128" y="123"/>
                </a:cubicBezTo>
                <a:cubicBezTo>
                  <a:pt x="129" y="123"/>
                  <a:pt x="130" y="123"/>
                  <a:pt x="130" y="124"/>
                </a:cubicBezTo>
                <a:cubicBezTo>
                  <a:pt x="131" y="124"/>
                  <a:pt x="131" y="124"/>
                  <a:pt x="131" y="124"/>
                </a:cubicBezTo>
                <a:cubicBezTo>
                  <a:pt x="134" y="125"/>
                  <a:pt x="138" y="126"/>
                  <a:pt x="140" y="127"/>
                </a:cubicBezTo>
                <a:cubicBezTo>
                  <a:pt x="142" y="128"/>
                  <a:pt x="143" y="128"/>
                  <a:pt x="144" y="129"/>
                </a:cubicBezTo>
                <a:cubicBezTo>
                  <a:pt x="145" y="129"/>
                  <a:pt x="145" y="130"/>
                  <a:pt x="146" y="130"/>
                </a:cubicBezTo>
                <a:cubicBezTo>
                  <a:pt x="146" y="130"/>
                  <a:pt x="146" y="130"/>
                  <a:pt x="146" y="130"/>
                </a:cubicBezTo>
                <a:cubicBezTo>
                  <a:pt x="147" y="131"/>
                  <a:pt x="147" y="131"/>
                  <a:pt x="147" y="131"/>
                </a:cubicBezTo>
                <a:cubicBezTo>
                  <a:pt x="148" y="131"/>
                  <a:pt x="148" y="131"/>
                  <a:pt x="148" y="132"/>
                </a:cubicBezTo>
                <a:cubicBezTo>
                  <a:pt x="148" y="132"/>
                  <a:pt x="149" y="132"/>
                  <a:pt x="149" y="132"/>
                </a:cubicBezTo>
                <a:cubicBezTo>
                  <a:pt x="149" y="133"/>
                  <a:pt x="149" y="133"/>
                  <a:pt x="149" y="133"/>
                </a:cubicBezTo>
                <a:cubicBezTo>
                  <a:pt x="150" y="133"/>
                  <a:pt x="150" y="134"/>
                  <a:pt x="150" y="134"/>
                </a:cubicBezTo>
                <a:cubicBezTo>
                  <a:pt x="150" y="134"/>
                  <a:pt x="150" y="134"/>
                  <a:pt x="150" y="135"/>
                </a:cubicBezTo>
                <a:cubicBezTo>
                  <a:pt x="150" y="135"/>
                  <a:pt x="150" y="135"/>
                  <a:pt x="151" y="135"/>
                </a:cubicBezTo>
                <a:cubicBezTo>
                  <a:pt x="151" y="136"/>
                  <a:pt x="151" y="136"/>
                  <a:pt x="151" y="136"/>
                </a:cubicBezTo>
                <a:cubicBezTo>
                  <a:pt x="151" y="137"/>
                  <a:pt x="151" y="137"/>
                  <a:pt x="151" y="137"/>
                </a:cubicBezTo>
                <a:cubicBezTo>
                  <a:pt x="151" y="137"/>
                  <a:pt x="151" y="138"/>
                  <a:pt x="151" y="138"/>
                </a:cubicBezTo>
                <a:cubicBezTo>
                  <a:pt x="151" y="138"/>
                  <a:pt x="151" y="139"/>
                  <a:pt x="151" y="139"/>
                </a:cubicBezTo>
                <a:cubicBezTo>
                  <a:pt x="152" y="139"/>
                  <a:pt x="152" y="140"/>
                  <a:pt x="152" y="141"/>
                </a:cubicBezTo>
                <a:cubicBezTo>
                  <a:pt x="152" y="145"/>
                  <a:pt x="152" y="157"/>
                  <a:pt x="152" y="160"/>
                </a:cubicBezTo>
                <a:cubicBezTo>
                  <a:pt x="152" y="160"/>
                  <a:pt x="152" y="161"/>
                  <a:pt x="152" y="161"/>
                </a:cubicBezTo>
                <a:cubicBezTo>
                  <a:pt x="152" y="164"/>
                  <a:pt x="150" y="168"/>
                  <a:pt x="144" y="168"/>
                </a:cubicBezTo>
                <a:cubicBezTo>
                  <a:pt x="144" y="168"/>
                  <a:pt x="144" y="168"/>
                  <a:pt x="144" y="168"/>
                </a:cubicBezTo>
                <a:cubicBezTo>
                  <a:pt x="138" y="168"/>
                  <a:pt x="102" y="168"/>
                  <a:pt x="85" y="168"/>
                </a:cubicBezTo>
                <a:cubicBezTo>
                  <a:pt x="80" y="168"/>
                  <a:pt x="76" y="168"/>
                  <a:pt x="76" y="168"/>
                </a:cubicBezTo>
                <a:cubicBezTo>
                  <a:pt x="75" y="168"/>
                  <a:pt x="75" y="168"/>
                  <a:pt x="75" y="168"/>
                </a:cubicBezTo>
                <a:cubicBezTo>
                  <a:pt x="75" y="168"/>
                  <a:pt x="72" y="168"/>
                  <a:pt x="66" y="168"/>
                </a:cubicBezTo>
                <a:cubicBezTo>
                  <a:pt x="50" y="168"/>
                  <a:pt x="13" y="168"/>
                  <a:pt x="8" y="168"/>
                </a:cubicBezTo>
                <a:cubicBezTo>
                  <a:pt x="8" y="168"/>
                  <a:pt x="7" y="168"/>
                  <a:pt x="7" y="168"/>
                </a:cubicBezTo>
                <a:cubicBezTo>
                  <a:pt x="2" y="168"/>
                  <a:pt x="0" y="164"/>
                  <a:pt x="0" y="161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37"/>
                  <a:pt x="2" y="131"/>
                  <a:pt x="9" y="1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lstStyle/>
          <a:p>
            <a:endParaRPr lang="zh-CN" altLang="en-US"/>
          </a:p>
        </p:txBody>
      </p:sp>
      <p:sp>
        <p:nvSpPr>
          <p:cNvPr id="67" name="Freeform 37"/>
          <p:cNvSpPr/>
          <p:nvPr/>
        </p:nvSpPr>
        <p:spPr bwMode="auto">
          <a:xfrm>
            <a:off x="4238235" y="3997526"/>
            <a:ext cx="407092" cy="587335"/>
          </a:xfrm>
          <a:custGeom>
            <a:avLst/>
            <a:gdLst>
              <a:gd name="T0" fmla="*/ 7 w 94"/>
              <a:gd name="T1" fmla="*/ 104 h 136"/>
              <a:gd name="T2" fmla="*/ 41 w 94"/>
              <a:gd name="T3" fmla="*/ 92 h 136"/>
              <a:gd name="T4" fmla="*/ 42 w 94"/>
              <a:gd name="T5" fmla="*/ 88 h 136"/>
              <a:gd name="T6" fmla="*/ 40 w 94"/>
              <a:gd name="T7" fmla="*/ 80 h 136"/>
              <a:gd name="T8" fmla="*/ 36 w 94"/>
              <a:gd name="T9" fmla="*/ 68 h 136"/>
              <a:gd name="T10" fmla="*/ 31 w 94"/>
              <a:gd name="T11" fmla="*/ 55 h 136"/>
              <a:gd name="T12" fmla="*/ 31 w 94"/>
              <a:gd name="T13" fmla="*/ 45 h 136"/>
              <a:gd name="T14" fmla="*/ 32 w 94"/>
              <a:gd name="T15" fmla="*/ 44 h 136"/>
              <a:gd name="T16" fmla="*/ 30 w 94"/>
              <a:gd name="T17" fmla="*/ 30 h 136"/>
              <a:gd name="T18" fmla="*/ 36 w 94"/>
              <a:gd name="T19" fmla="*/ 11 h 136"/>
              <a:gd name="T20" fmla="*/ 58 w 94"/>
              <a:gd name="T21" fmla="*/ 0 h 136"/>
              <a:gd name="T22" fmla="*/ 64 w 94"/>
              <a:gd name="T23" fmla="*/ 0 h 136"/>
              <a:gd name="T24" fmla="*/ 86 w 94"/>
              <a:gd name="T25" fmla="*/ 11 h 136"/>
              <a:gd name="T26" fmla="*/ 92 w 94"/>
              <a:gd name="T27" fmla="*/ 30 h 136"/>
              <a:gd name="T28" fmla="*/ 90 w 94"/>
              <a:gd name="T29" fmla="*/ 44 h 136"/>
              <a:gd name="T30" fmla="*/ 91 w 94"/>
              <a:gd name="T31" fmla="*/ 45 h 136"/>
              <a:gd name="T32" fmla="*/ 91 w 94"/>
              <a:gd name="T33" fmla="*/ 55 h 136"/>
              <a:gd name="T34" fmla="*/ 86 w 94"/>
              <a:gd name="T35" fmla="*/ 68 h 136"/>
              <a:gd name="T36" fmla="*/ 82 w 94"/>
              <a:gd name="T37" fmla="*/ 80 h 136"/>
              <a:gd name="T38" fmla="*/ 81 w 94"/>
              <a:gd name="T39" fmla="*/ 88 h 136"/>
              <a:gd name="T40" fmla="*/ 82 w 94"/>
              <a:gd name="T41" fmla="*/ 92 h 136"/>
              <a:gd name="T42" fmla="*/ 94 w 94"/>
              <a:gd name="T43" fmla="*/ 96 h 136"/>
              <a:gd name="T44" fmla="*/ 70 w 94"/>
              <a:gd name="T45" fmla="*/ 105 h 136"/>
              <a:gd name="T46" fmla="*/ 56 w 94"/>
              <a:gd name="T47" fmla="*/ 125 h 136"/>
              <a:gd name="T48" fmla="*/ 56 w 94"/>
              <a:gd name="T49" fmla="*/ 136 h 136"/>
              <a:gd name="T50" fmla="*/ 53 w 94"/>
              <a:gd name="T51" fmla="*/ 136 h 136"/>
              <a:gd name="T52" fmla="*/ 6 w 94"/>
              <a:gd name="T53" fmla="*/ 136 h 136"/>
              <a:gd name="T54" fmla="*/ 0 w 94"/>
              <a:gd name="T55" fmla="*/ 130 h 136"/>
              <a:gd name="T56" fmla="*/ 0 w 94"/>
              <a:gd name="T57" fmla="*/ 114 h 136"/>
              <a:gd name="T58" fmla="*/ 7 w 94"/>
              <a:gd name="T59" fmla="*/ 104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94" h="136">
                <a:moveTo>
                  <a:pt x="7" y="104"/>
                </a:moveTo>
                <a:cubicBezTo>
                  <a:pt x="14" y="101"/>
                  <a:pt x="31" y="95"/>
                  <a:pt x="41" y="92"/>
                </a:cubicBezTo>
                <a:cubicBezTo>
                  <a:pt x="42" y="92"/>
                  <a:pt x="42" y="92"/>
                  <a:pt x="42" y="88"/>
                </a:cubicBezTo>
                <a:cubicBezTo>
                  <a:pt x="42" y="85"/>
                  <a:pt x="41" y="82"/>
                  <a:pt x="40" y="80"/>
                </a:cubicBezTo>
                <a:cubicBezTo>
                  <a:pt x="38" y="77"/>
                  <a:pt x="37" y="72"/>
                  <a:pt x="36" y="68"/>
                </a:cubicBezTo>
                <a:cubicBezTo>
                  <a:pt x="35" y="66"/>
                  <a:pt x="33" y="62"/>
                  <a:pt x="31" y="55"/>
                </a:cubicBezTo>
                <a:cubicBezTo>
                  <a:pt x="30" y="49"/>
                  <a:pt x="31" y="47"/>
                  <a:pt x="31" y="45"/>
                </a:cubicBezTo>
                <a:cubicBezTo>
                  <a:pt x="31" y="45"/>
                  <a:pt x="32" y="45"/>
                  <a:pt x="32" y="44"/>
                </a:cubicBezTo>
                <a:cubicBezTo>
                  <a:pt x="32" y="43"/>
                  <a:pt x="31" y="36"/>
                  <a:pt x="30" y="30"/>
                </a:cubicBezTo>
                <a:cubicBezTo>
                  <a:pt x="30" y="26"/>
                  <a:pt x="31" y="18"/>
                  <a:pt x="36" y="11"/>
                </a:cubicBezTo>
                <a:cubicBezTo>
                  <a:pt x="39" y="6"/>
                  <a:pt x="46" y="1"/>
                  <a:pt x="58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76" y="1"/>
                  <a:pt x="83" y="6"/>
                  <a:pt x="86" y="11"/>
                </a:cubicBezTo>
                <a:cubicBezTo>
                  <a:pt x="91" y="18"/>
                  <a:pt x="92" y="26"/>
                  <a:pt x="92" y="30"/>
                </a:cubicBezTo>
                <a:cubicBezTo>
                  <a:pt x="91" y="36"/>
                  <a:pt x="90" y="43"/>
                  <a:pt x="90" y="44"/>
                </a:cubicBezTo>
                <a:cubicBezTo>
                  <a:pt x="91" y="45"/>
                  <a:pt x="91" y="45"/>
                  <a:pt x="91" y="45"/>
                </a:cubicBezTo>
                <a:cubicBezTo>
                  <a:pt x="92" y="47"/>
                  <a:pt x="92" y="49"/>
                  <a:pt x="91" y="55"/>
                </a:cubicBezTo>
                <a:cubicBezTo>
                  <a:pt x="90" y="62"/>
                  <a:pt x="87" y="66"/>
                  <a:pt x="86" y="68"/>
                </a:cubicBezTo>
                <a:cubicBezTo>
                  <a:pt x="85" y="72"/>
                  <a:pt x="84" y="77"/>
                  <a:pt x="82" y="80"/>
                </a:cubicBezTo>
                <a:cubicBezTo>
                  <a:pt x="81" y="82"/>
                  <a:pt x="81" y="84"/>
                  <a:pt x="81" y="88"/>
                </a:cubicBezTo>
                <a:cubicBezTo>
                  <a:pt x="81" y="92"/>
                  <a:pt x="81" y="92"/>
                  <a:pt x="82" y="92"/>
                </a:cubicBezTo>
                <a:cubicBezTo>
                  <a:pt x="85" y="93"/>
                  <a:pt x="90" y="95"/>
                  <a:pt x="94" y="96"/>
                </a:cubicBezTo>
                <a:cubicBezTo>
                  <a:pt x="84" y="99"/>
                  <a:pt x="75" y="103"/>
                  <a:pt x="70" y="105"/>
                </a:cubicBezTo>
                <a:cubicBezTo>
                  <a:pt x="60" y="109"/>
                  <a:pt x="56" y="118"/>
                  <a:pt x="56" y="125"/>
                </a:cubicBezTo>
                <a:cubicBezTo>
                  <a:pt x="56" y="136"/>
                  <a:pt x="56" y="136"/>
                  <a:pt x="56" y="136"/>
                </a:cubicBezTo>
                <a:cubicBezTo>
                  <a:pt x="55" y="136"/>
                  <a:pt x="54" y="136"/>
                  <a:pt x="53" y="136"/>
                </a:cubicBezTo>
                <a:cubicBezTo>
                  <a:pt x="40" y="136"/>
                  <a:pt x="10" y="136"/>
                  <a:pt x="6" y="136"/>
                </a:cubicBezTo>
                <a:cubicBezTo>
                  <a:pt x="1" y="136"/>
                  <a:pt x="0" y="132"/>
                  <a:pt x="0" y="130"/>
                </a:cubicBezTo>
                <a:cubicBezTo>
                  <a:pt x="0" y="128"/>
                  <a:pt x="0" y="117"/>
                  <a:pt x="0" y="114"/>
                </a:cubicBezTo>
                <a:cubicBezTo>
                  <a:pt x="0" y="110"/>
                  <a:pt x="2" y="106"/>
                  <a:pt x="7" y="1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lstStyle/>
          <a:p>
            <a:endParaRPr lang="zh-CN" altLang="en-US"/>
          </a:p>
        </p:txBody>
      </p:sp>
      <p:sp>
        <p:nvSpPr>
          <p:cNvPr id="68" name="Freeform 44"/>
          <p:cNvSpPr>
            <a:spLocks noEditPoints="1"/>
          </p:cNvSpPr>
          <p:nvPr/>
        </p:nvSpPr>
        <p:spPr bwMode="auto">
          <a:xfrm>
            <a:off x="10126706" y="3918030"/>
            <a:ext cx="484783" cy="932275"/>
          </a:xfrm>
          <a:custGeom>
            <a:avLst/>
            <a:gdLst>
              <a:gd name="T0" fmla="*/ 112 w 112"/>
              <a:gd name="T1" fmla="*/ 56 h 216"/>
              <a:gd name="T2" fmla="*/ 56 w 112"/>
              <a:gd name="T3" fmla="*/ 0 h 216"/>
              <a:gd name="T4" fmla="*/ 0 w 112"/>
              <a:gd name="T5" fmla="*/ 56 h 216"/>
              <a:gd name="T6" fmla="*/ 36 w 112"/>
              <a:gd name="T7" fmla="*/ 108 h 216"/>
              <a:gd name="T8" fmla="*/ 36 w 112"/>
              <a:gd name="T9" fmla="*/ 216 h 216"/>
              <a:gd name="T10" fmla="*/ 76 w 112"/>
              <a:gd name="T11" fmla="*/ 216 h 216"/>
              <a:gd name="T12" fmla="*/ 76 w 112"/>
              <a:gd name="T13" fmla="*/ 188 h 216"/>
              <a:gd name="T14" fmla="*/ 88 w 112"/>
              <a:gd name="T15" fmla="*/ 176 h 216"/>
              <a:gd name="T16" fmla="*/ 76 w 112"/>
              <a:gd name="T17" fmla="*/ 164 h 216"/>
              <a:gd name="T18" fmla="*/ 76 w 112"/>
              <a:gd name="T19" fmla="*/ 148 h 216"/>
              <a:gd name="T20" fmla="*/ 96 w 112"/>
              <a:gd name="T21" fmla="*/ 128 h 216"/>
              <a:gd name="T22" fmla="*/ 76 w 112"/>
              <a:gd name="T23" fmla="*/ 108 h 216"/>
              <a:gd name="T24" fmla="*/ 112 w 112"/>
              <a:gd name="T25" fmla="*/ 56 h 216"/>
              <a:gd name="T26" fmla="*/ 60 w 112"/>
              <a:gd name="T27" fmla="*/ 64 h 216"/>
              <a:gd name="T28" fmla="*/ 52 w 112"/>
              <a:gd name="T29" fmla="*/ 64 h 216"/>
              <a:gd name="T30" fmla="*/ 52 w 112"/>
              <a:gd name="T31" fmla="*/ 32 h 216"/>
              <a:gd name="T32" fmla="*/ 60 w 112"/>
              <a:gd name="T33" fmla="*/ 32 h 216"/>
              <a:gd name="T34" fmla="*/ 60 w 112"/>
              <a:gd name="T35" fmla="*/ 64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2" h="216">
                <a:moveTo>
                  <a:pt x="112" y="56"/>
                </a:moveTo>
                <a:cubicBezTo>
                  <a:pt x="112" y="25"/>
                  <a:pt x="87" y="0"/>
                  <a:pt x="56" y="0"/>
                </a:cubicBezTo>
                <a:cubicBezTo>
                  <a:pt x="25" y="0"/>
                  <a:pt x="0" y="25"/>
                  <a:pt x="0" y="56"/>
                </a:cubicBezTo>
                <a:cubicBezTo>
                  <a:pt x="0" y="80"/>
                  <a:pt x="15" y="100"/>
                  <a:pt x="36" y="108"/>
                </a:cubicBezTo>
                <a:cubicBezTo>
                  <a:pt x="36" y="216"/>
                  <a:pt x="36" y="216"/>
                  <a:pt x="36" y="216"/>
                </a:cubicBezTo>
                <a:cubicBezTo>
                  <a:pt x="76" y="216"/>
                  <a:pt x="76" y="216"/>
                  <a:pt x="76" y="216"/>
                </a:cubicBezTo>
                <a:cubicBezTo>
                  <a:pt x="76" y="188"/>
                  <a:pt x="76" y="188"/>
                  <a:pt x="76" y="188"/>
                </a:cubicBezTo>
                <a:cubicBezTo>
                  <a:pt x="88" y="176"/>
                  <a:pt x="88" y="176"/>
                  <a:pt x="88" y="176"/>
                </a:cubicBezTo>
                <a:cubicBezTo>
                  <a:pt x="76" y="164"/>
                  <a:pt x="76" y="164"/>
                  <a:pt x="76" y="164"/>
                </a:cubicBezTo>
                <a:cubicBezTo>
                  <a:pt x="76" y="148"/>
                  <a:pt x="76" y="148"/>
                  <a:pt x="76" y="148"/>
                </a:cubicBezTo>
                <a:cubicBezTo>
                  <a:pt x="96" y="128"/>
                  <a:pt x="96" y="128"/>
                  <a:pt x="96" y="128"/>
                </a:cubicBezTo>
                <a:cubicBezTo>
                  <a:pt x="76" y="108"/>
                  <a:pt x="76" y="108"/>
                  <a:pt x="76" y="108"/>
                </a:cubicBezTo>
                <a:cubicBezTo>
                  <a:pt x="97" y="100"/>
                  <a:pt x="112" y="79"/>
                  <a:pt x="112" y="56"/>
                </a:cubicBezTo>
                <a:close/>
                <a:moveTo>
                  <a:pt x="60" y="64"/>
                </a:moveTo>
                <a:cubicBezTo>
                  <a:pt x="52" y="64"/>
                  <a:pt x="52" y="64"/>
                  <a:pt x="52" y="64"/>
                </a:cubicBezTo>
                <a:cubicBezTo>
                  <a:pt x="52" y="32"/>
                  <a:pt x="52" y="32"/>
                  <a:pt x="52" y="32"/>
                </a:cubicBezTo>
                <a:cubicBezTo>
                  <a:pt x="60" y="32"/>
                  <a:pt x="60" y="32"/>
                  <a:pt x="60" y="32"/>
                </a:cubicBezTo>
                <a:lnTo>
                  <a:pt x="60" y="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6" tIns="45718" rIns="91436" bIns="45718" numCol="1" anchor="t" anchorCtr="0" compatLnSpc="1"/>
          <a:lstStyle/>
          <a:p>
            <a:endParaRPr lang="zh-CN" altLang="en-US"/>
          </a:p>
        </p:txBody>
      </p:sp>
      <p:sp>
        <p:nvSpPr>
          <p:cNvPr id="70" name="Oval 115"/>
          <p:cNvSpPr>
            <a:spLocks noChangeArrowheads="1"/>
          </p:cNvSpPr>
          <p:nvPr/>
        </p:nvSpPr>
        <p:spPr bwMode="auto">
          <a:xfrm>
            <a:off x="3839628" y="3051773"/>
            <a:ext cx="800809" cy="3442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lstStyle/>
          <a:p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929344" y="987843"/>
            <a:ext cx="2112010" cy="46926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训练集的数据增强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438403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93" name="圆角矩形 92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5</a:t>
            </a:r>
            <a:endParaRPr lang="zh-CN" altLang="en-US" sz="3600" dirty="0"/>
          </a:p>
        </p:txBody>
      </p:sp>
      <p:sp>
        <p:nvSpPr>
          <p:cNvPr id="94" name="文本框 93"/>
          <p:cNvSpPr txBox="1"/>
          <p:nvPr/>
        </p:nvSpPr>
        <p:spPr>
          <a:xfrm>
            <a:off x="647718" y="267581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2650083" y="287638"/>
            <a:ext cx="2954647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 ENGINEERING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6" name="组 95"/>
          <p:cNvGrpSpPr/>
          <p:nvPr/>
        </p:nvGrpSpPr>
        <p:grpSpPr>
          <a:xfrm>
            <a:off x="8212668" y="252856"/>
            <a:ext cx="3979330" cy="784828"/>
            <a:chOff x="8212667" y="252855"/>
            <a:chExt cx="3979330" cy="784828"/>
          </a:xfrm>
        </p:grpSpPr>
        <p:grpSp>
          <p:nvGrpSpPr>
            <p:cNvPr id="97" name="组 96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99" name="组 98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103" name="圆角矩形 102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4" name="圆角矩形 103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" name="圆角矩形 104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6" name="圆角矩形 105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7" name="圆角矩形 106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0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101" name="圆角矩形 100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98" name="文本框 97"/>
            <p:cNvSpPr txBox="1"/>
            <p:nvPr/>
          </p:nvSpPr>
          <p:spPr>
            <a:xfrm>
              <a:off x="8212667" y="252855"/>
              <a:ext cx="3241434" cy="784828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北京航空航天大学 人工智能研究院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BEIHANG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  <a:p>
              <a:pPr algn="r"/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775" y="2123440"/>
            <a:ext cx="1967230" cy="16903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155" y="2156460"/>
            <a:ext cx="2010410" cy="16275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74809" y="1542198"/>
            <a:ext cx="6967220" cy="46926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改变图片颜色：发现原始训练集中同一物种有可能有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多种颜色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505" y="2251710"/>
            <a:ext cx="1568450" cy="1492250"/>
          </a:xfrm>
          <a:prstGeom prst="rect">
            <a:avLst/>
          </a:prstGeom>
        </p:spPr>
      </p:pic>
      <p:pic>
        <p:nvPicPr>
          <p:cNvPr id="6" name="图片 5" descr="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5" y="2254250"/>
            <a:ext cx="1604645" cy="1489710"/>
          </a:xfrm>
          <a:prstGeom prst="rect">
            <a:avLst/>
          </a:prstGeom>
        </p:spPr>
      </p:pic>
      <p:pic>
        <p:nvPicPr>
          <p:cNvPr id="8" name="图片 7" descr="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3440" y="2270760"/>
            <a:ext cx="1468120" cy="14681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474809" y="3929163"/>
            <a:ext cx="6725920" cy="46926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随机放大缩小：发现原始训练集中同一物种的图像有近有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 descr="5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8400" y="4660265"/>
            <a:ext cx="2847975" cy="1600200"/>
          </a:xfrm>
          <a:prstGeom prst="rect">
            <a:avLst/>
          </a:prstGeom>
        </p:spPr>
      </p:pic>
      <p:pic>
        <p:nvPicPr>
          <p:cNvPr id="11" name="图片 10" descr="output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7745" y="4660265"/>
            <a:ext cx="3766820" cy="1649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2" y="2847434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6</a:t>
              </a:r>
              <a:endParaRPr lang="en-US" altLang="zh-CN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8328226" y="3077396"/>
              <a:ext cx="2924810" cy="82867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zh-CN" altLang="en-US" sz="48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消融</a:t>
              </a:r>
              <a:r>
                <a:rPr lang="zh-CN" altLang="en-US" sz="48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</a:t>
              </a:r>
              <a:endParaRPr lang="zh-CN" altLang="en-US" sz="4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3294837" y="3279601"/>
              <a:ext cx="3154680" cy="459105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pPr algn="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Ablation 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Experiment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8202118" y="252856"/>
            <a:ext cx="3989880" cy="553996"/>
            <a:chOff x="8202117" y="252855"/>
            <a:chExt cx="3989880" cy="553996"/>
          </a:xfrm>
        </p:grpSpPr>
        <p:grpSp>
          <p:nvGrpSpPr>
            <p:cNvPr id="28" name="组 27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30" name="组 2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34" name="圆角矩形 3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圆角矩形 3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圆角矩形 35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圆角矩形 36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圆角矩形 37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9" name="文本框 28"/>
            <p:cNvSpPr txBox="1"/>
            <p:nvPr/>
          </p:nvSpPr>
          <p:spPr>
            <a:xfrm>
              <a:off x="8202117" y="252855"/>
              <a:ext cx="3251984" cy="553996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北京航空航天大学 人工智能研究院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BEIHANG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>
            <a:off x="1500505" y="1772285"/>
            <a:ext cx="0" cy="443611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eeform 36"/>
          <p:cNvSpPr/>
          <p:nvPr/>
        </p:nvSpPr>
        <p:spPr bwMode="auto">
          <a:xfrm>
            <a:off x="4743409" y="5213129"/>
            <a:ext cx="655699" cy="724068"/>
          </a:xfrm>
          <a:custGeom>
            <a:avLst/>
            <a:gdLst>
              <a:gd name="T0" fmla="*/ 47 w 152"/>
              <a:gd name="T1" fmla="*/ 115 h 168"/>
              <a:gd name="T2" fmla="*/ 52 w 152"/>
              <a:gd name="T3" fmla="*/ 109 h 168"/>
              <a:gd name="T4" fmla="*/ 52 w 152"/>
              <a:gd name="T5" fmla="*/ 103 h 168"/>
              <a:gd name="T6" fmla="*/ 48 w 152"/>
              <a:gd name="T7" fmla="*/ 95 h 168"/>
              <a:gd name="T8" fmla="*/ 47 w 152"/>
              <a:gd name="T9" fmla="*/ 90 h 168"/>
              <a:gd name="T10" fmla="*/ 45 w 152"/>
              <a:gd name="T11" fmla="*/ 83 h 168"/>
              <a:gd name="T12" fmla="*/ 43 w 152"/>
              <a:gd name="T13" fmla="*/ 80 h 168"/>
              <a:gd name="T14" fmla="*/ 41 w 152"/>
              <a:gd name="T15" fmla="*/ 76 h 168"/>
              <a:gd name="T16" fmla="*/ 40 w 152"/>
              <a:gd name="T17" fmla="*/ 74 h 168"/>
              <a:gd name="T18" fmla="*/ 39 w 152"/>
              <a:gd name="T19" fmla="*/ 68 h 168"/>
              <a:gd name="T20" fmla="*/ 38 w 152"/>
              <a:gd name="T21" fmla="*/ 64 h 168"/>
              <a:gd name="T22" fmla="*/ 38 w 152"/>
              <a:gd name="T23" fmla="*/ 61 h 168"/>
              <a:gd name="T24" fmla="*/ 38 w 152"/>
              <a:gd name="T25" fmla="*/ 59 h 168"/>
              <a:gd name="T26" fmla="*/ 39 w 152"/>
              <a:gd name="T27" fmla="*/ 57 h 168"/>
              <a:gd name="T28" fmla="*/ 39 w 152"/>
              <a:gd name="T29" fmla="*/ 56 h 168"/>
              <a:gd name="T30" fmla="*/ 39 w 152"/>
              <a:gd name="T31" fmla="*/ 55 h 168"/>
              <a:gd name="T32" fmla="*/ 39 w 152"/>
              <a:gd name="T33" fmla="*/ 54 h 168"/>
              <a:gd name="T34" fmla="*/ 38 w 152"/>
              <a:gd name="T35" fmla="*/ 40 h 168"/>
              <a:gd name="T36" fmla="*/ 38 w 152"/>
              <a:gd name="T37" fmla="*/ 37 h 168"/>
              <a:gd name="T38" fmla="*/ 45 w 152"/>
              <a:gd name="T39" fmla="*/ 13 h 168"/>
              <a:gd name="T40" fmla="*/ 48 w 152"/>
              <a:gd name="T41" fmla="*/ 10 h 168"/>
              <a:gd name="T42" fmla="*/ 52 w 152"/>
              <a:gd name="T43" fmla="*/ 7 h 168"/>
              <a:gd name="T44" fmla="*/ 58 w 152"/>
              <a:gd name="T45" fmla="*/ 3 h 168"/>
              <a:gd name="T46" fmla="*/ 62 w 152"/>
              <a:gd name="T47" fmla="*/ 2 h 168"/>
              <a:gd name="T48" fmla="*/ 72 w 152"/>
              <a:gd name="T49" fmla="*/ 0 h 168"/>
              <a:gd name="T50" fmla="*/ 80 w 152"/>
              <a:gd name="T51" fmla="*/ 0 h 168"/>
              <a:gd name="T52" fmla="*/ 88 w 152"/>
              <a:gd name="T53" fmla="*/ 1 h 168"/>
              <a:gd name="T54" fmla="*/ 94 w 152"/>
              <a:gd name="T55" fmla="*/ 3 h 168"/>
              <a:gd name="T56" fmla="*/ 99 w 152"/>
              <a:gd name="T57" fmla="*/ 6 h 168"/>
              <a:gd name="T58" fmla="*/ 103 w 152"/>
              <a:gd name="T59" fmla="*/ 9 h 168"/>
              <a:gd name="T60" fmla="*/ 107 w 152"/>
              <a:gd name="T61" fmla="*/ 13 h 168"/>
              <a:gd name="T62" fmla="*/ 113 w 152"/>
              <a:gd name="T63" fmla="*/ 39 h 168"/>
              <a:gd name="T64" fmla="*/ 112 w 152"/>
              <a:gd name="T65" fmla="*/ 49 h 168"/>
              <a:gd name="T66" fmla="*/ 112 w 152"/>
              <a:gd name="T67" fmla="*/ 52 h 168"/>
              <a:gd name="T68" fmla="*/ 112 w 152"/>
              <a:gd name="T69" fmla="*/ 55 h 168"/>
              <a:gd name="T70" fmla="*/ 113 w 152"/>
              <a:gd name="T71" fmla="*/ 56 h 168"/>
              <a:gd name="T72" fmla="*/ 114 w 152"/>
              <a:gd name="T73" fmla="*/ 62 h 168"/>
              <a:gd name="T74" fmla="*/ 113 w 152"/>
              <a:gd name="T75" fmla="*/ 65 h 168"/>
              <a:gd name="T76" fmla="*/ 107 w 152"/>
              <a:gd name="T77" fmla="*/ 83 h 168"/>
              <a:gd name="T78" fmla="*/ 105 w 152"/>
              <a:gd name="T79" fmla="*/ 91 h 168"/>
              <a:gd name="T80" fmla="*/ 102 w 152"/>
              <a:gd name="T81" fmla="*/ 98 h 168"/>
              <a:gd name="T82" fmla="*/ 101 w 152"/>
              <a:gd name="T83" fmla="*/ 103 h 168"/>
              <a:gd name="T84" fmla="*/ 100 w 152"/>
              <a:gd name="T85" fmla="*/ 109 h 168"/>
              <a:gd name="T86" fmla="*/ 101 w 152"/>
              <a:gd name="T87" fmla="*/ 114 h 168"/>
              <a:gd name="T88" fmla="*/ 121 w 152"/>
              <a:gd name="T89" fmla="*/ 120 h 168"/>
              <a:gd name="T90" fmla="*/ 125 w 152"/>
              <a:gd name="T91" fmla="*/ 122 h 168"/>
              <a:gd name="T92" fmla="*/ 128 w 152"/>
              <a:gd name="T93" fmla="*/ 123 h 168"/>
              <a:gd name="T94" fmla="*/ 140 w 152"/>
              <a:gd name="T95" fmla="*/ 127 h 168"/>
              <a:gd name="T96" fmla="*/ 146 w 152"/>
              <a:gd name="T97" fmla="*/ 130 h 168"/>
              <a:gd name="T98" fmla="*/ 149 w 152"/>
              <a:gd name="T99" fmla="*/ 132 h 168"/>
              <a:gd name="T100" fmla="*/ 150 w 152"/>
              <a:gd name="T101" fmla="*/ 135 h 168"/>
              <a:gd name="T102" fmla="*/ 151 w 152"/>
              <a:gd name="T103" fmla="*/ 137 h 168"/>
              <a:gd name="T104" fmla="*/ 152 w 152"/>
              <a:gd name="T105" fmla="*/ 141 h 168"/>
              <a:gd name="T106" fmla="*/ 144 w 152"/>
              <a:gd name="T107" fmla="*/ 168 h 168"/>
              <a:gd name="T108" fmla="*/ 76 w 152"/>
              <a:gd name="T109" fmla="*/ 168 h 168"/>
              <a:gd name="T110" fmla="*/ 8 w 152"/>
              <a:gd name="T111" fmla="*/ 168 h 168"/>
              <a:gd name="T112" fmla="*/ 0 w 152"/>
              <a:gd name="T113" fmla="*/ 16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52" h="168">
                <a:moveTo>
                  <a:pt x="9" y="128"/>
                </a:moveTo>
                <a:cubicBezTo>
                  <a:pt x="16" y="126"/>
                  <a:pt x="30" y="120"/>
                  <a:pt x="42" y="117"/>
                </a:cubicBezTo>
                <a:cubicBezTo>
                  <a:pt x="44" y="116"/>
                  <a:pt x="45" y="116"/>
                  <a:pt x="47" y="115"/>
                </a:cubicBezTo>
                <a:cubicBezTo>
                  <a:pt x="47" y="115"/>
                  <a:pt x="47" y="115"/>
                  <a:pt x="47" y="115"/>
                </a:cubicBezTo>
                <a:cubicBezTo>
                  <a:pt x="49" y="115"/>
                  <a:pt x="50" y="114"/>
                  <a:pt x="51" y="114"/>
                </a:cubicBezTo>
                <a:cubicBezTo>
                  <a:pt x="52" y="113"/>
                  <a:pt x="52" y="113"/>
                  <a:pt x="52" y="109"/>
                </a:cubicBezTo>
                <a:cubicBezTo>
                  <a:pt x="52" y="108"/>
                  <a:pt x="52" y="107"/>
                  <a:pt x="52" y="106"/>
                </a:cubicBezTo>
                <a:cubicBezTo>
                  <a:pt x="52" y="105"/>
                  <a:pt x="52" y="105"/>
                  <a:pt x="52" y="104"/>
                </a:cubicBezTo>
                <a:cubicBezTo>
                  <a:pt x="52" y="104"/>
                  <a:pt x="52" y="104"/>
                  <a:pt x="52" y="103"/>
                </a:cubicBezTo>
                <a:cubicBezTo>
                  <a:pt x="51" y="103"/>
                  <a:pt x="51" y="102"/>
                  <a:pt x="51" y="102"/>
                </a:cubicBezTo>
                <a:cubicBezTo>
                  <a:pt x="51" y="101"/>
                  <a:pt x="50" y="99"/>
                  <a:pt x="49" y="98"/>
                </a:cubicBezTo>
                <a:cubicBezTo>
                  <a:pt x="49" y="97"/>
                  <a:pt x="49" y="96"/>
                  <a:pt x="48" y="95"/>
                </a:cubicBezTo>
                <a:cubicBezTo>
                  <a:pt x="48" y="95"/>
                  <a:pt x="48" y="94"/>
                  <a:pt x="48" y="94"/>
                </a:cubicBezTo>
                <a:cubicBezTo>
                  <a:pt x="48" y="93"/>
                  <a:pt x="47" y="92"/>
                  <a:pt x="47" y="91"/>
                </a:cubicBezTo>
                <a:cubicBezTo>
                  <a:pt x="47" y="91"/>
                  <a:pt x="47" y="91"/>
                  <a:pt x="47" y="90"/>
                </a:cubicBezTo>
                <a:cubicBezTo>
                  <a:pt x="46" y="89"/>
                  <a:pt x="46" y="88"/>
                  <a:pt x="46" y="87"/>
                </a:cubicBezTo>
                <a:cubicBezTo>
                  <a:pt x="46" y="87"/>
                  <a:pt x="46" y="86"/>
                  <a:pt x="45" y="85"/>
                </a:cubicBezTo>
                <a:cubicBezTo>
                  <a:pt x="45" y="84"/>
                  <a:pt x="45" y="84"/>
                  <a:pt x="45" y="83"/>
                </a:cubicBezTo>
                <a:cubicBezTo>
                  <a:pt x="45" y="83"/>
                  <a:pt x="45" y="83"/>
                  <a:pt x="45" y="83"/>
                </a:cubicBezTo>
                <a:cubicBezTo>
                  <a:pt x="45" y="83"/>
                  <a:pt x="45" y="83"/>
                  <a:pt x="45" y="83"/>
                </a:cubicBezTo>
                <a:cubicBezTo>
                  <a:pt x="44" y="83"/>
                  <a:pt x="44" y="81"/>
                  <a:pt x="43" y="80"/>
                </a:cubicBezTo>
                <a:cubicBezTo>
                  <a:pt x="43" y="80"/>
                  <a:pt x="43" y="79"/>
                  <a:pt x="42" y="79"/>
                </a:cubicBezTo>
                <a:cubicBezTo>
                  <a:pt x="42" y="79"/>
                  <a:pt x="42" y="79"/>
                  <a:pt x="42" y="78"/>
                </a:cubicBezTo>
                <a:cubicBezTo>
                  <a:pt x="42" y="78"/>
                  <a:pt x="41" y="77"/>
                  <a:pt x="41" y="76"/>
                </a:cubicBezTo>
                <a:cubicBezTo>
                  <a:pt x="41" y="76"/>
                  <a:pt x="41" y="76"/>
                  <a:pt x="41" y="76"/>
                </a:cubicBezTo>
                <a:cubicBezTo>
                  <a:pt x="41" y="76"/>
                  <a:pt x="41" y="75"/>
                  <a:pt x="40" y="74"/>
                </a:cubicBezTo>
                <a:cubicBezTo>
                  <a:pt x="40" y="74"/>
                  <a:pt x="40" y="74"/>
                  <a:pt x="40" y="74"/>
                </a:cubicBezTo>
                <a:cubicBezTo>
                  <a:pt x="40" y="73"/>
                  <a:pt x="40" y="72"/>
                  <a:pt x="40" y="71"/>
                </a:cubicBezTo>
                <a:cubicBezTo>
                  <a:pt x="40" y="71"/>
                  <a:pt x="40" y="71"/>
                  <a:pt x="40" y="71"/>
                </a:cubicBezTo>
                <a:cubicBezTo>
                  <a:pt x="39" y="70"/>
                  <a:pt x="39" y="69"/>
                  <a:pt x="39" y="68"/>
                </a:cubicBezTo>
                <a:cubicBezTo>
                  <a:pt x="39" y="67"/>
                  <a:pt x="39" y="67"/>
                  <a:pt x="38" y="66"/>
                </a:cubicBezTo>
                <a:cubicBezTo>
                  <a:pt x="38" y="66"/>
                  <a:pt x="38" y="65"/>
                  <a:pt x="38" y="65"/>
                </a:cubicBezTo>
                <a:cubicBezTo>
                  <a:pt x="38" y="65"/>
                  <a:pt x="38" y="64"/>
                  <a:pt x="38" y="64"/>
                </a:cubicBezTo>
                <a:cubicBezTo>
                  <a:pt x="38" y="63"/>
                  <a:pt x="38" y="63"/>
                  <a:pt x="38" y="63"/>
                </a:cubicBezTo>
                <a:cubicBezTo>
                  <a:pt x="38" y="63"/>
                  <a:pt x="38" y="62"/>
                  <a:pt x="38" y="62"/>
                </a:cubicBezTo>
                <a:cubicBezTo>
                  <a:pt x="38" y="62"/>
                  <a:pt x="38" y="61"/>
                  <a:pt x="38" y="61"/>
                </a:cubicBezTo>
                <a:cubicBezTo>
                  <a:pt x="38" y="61"/>
                  <a:pt x="38" y="61"/>
                  <a:pt x="38" y="60"/>
                </a:cubicBezTo>
                <a:cubicBezTo>
                  <a:pt x="38" y="60"/>
                  <a:pt x="38" y="60"/>
                  <a:pt x="38" y="60"/>
                </a:cubicBezTo>
                <a:cubicBezTo>
                  <a:pt x="38" y="59"/>
                  <a:pt x="38" y="59"/>
                  <a:pt x="38" y="59"/>
                </a:cubicBezTo>
                <a:cubicBezTo>
                  <a:pt x="38" y="59"/>
                  <a:pt x="38" y="58"/>
                  <a:pt x="38" y="58"/>
                </a:cubicBezTo>
                <a:cubicBezTo>
                  <a:pt x="38" y="58"/>
                  <a:pt x="38" y="58"/>
                  <a:pt x="38" y="58"/>
                </a:cubicBezTo>
                <a:cubicBezTo>
                  <a:pt x="38" y="58"/>
                  <a:pt x="38" y="57"/>
                  <a:pt x="39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7"/>
                  <a:pt x="39" y="56"/>
                  <a:pt x="39" y="56"/>
                </a:cubicBezTo>
                <a:cubicBezTo>
                  <a:pt x="39" y="56"/>
                  <a:pt x="39" y="56"/>
                  <a:pt x="39" y="56"/>
                </a:cubicBezTo>
                <a:cubicBezTo>
                  <a:pt x="39" y="56"/>
                  <a:pt x="39" y="55"/>
                  <a:pt x="39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9" y="55"/>
                  <a:pt x="39" y="54"/>
                  <a:pt x="39" y="54"/>
                </a:cubicBezTo>
                <a:cubicBezTo>
                  <a:pt x="39" y="54"/>
                  <a:pt x="39" y="54"/>
                  <a:pt x="39" y="54"/>
                </a:cubicBezTo>
                <a:cubicBezTo>
                  <a:pt x="40" y="51"/>
                  <a:pt x="39" y="47"/>
                  <a:pt x="39" y="42"/>
                </a:cubicBezTo>
                <a:cubicBezTo>
                  <a:pt x="39" y="42"/>
                  <a:pt x="39" y="42"/>
                  <a:pt x="39" y="42"/>
                </a:cubicBezTo>
                <a:cubicBezTo>
                  <a:pt x="39" y="42"/>
                  <a:pt x="39" y="41"/>
                  <a:pt x="38" y="40"/>
                </a:cubicBezTo>
                <a:cubicBezTo>
                  <a:pt x="38" y="40"/>
                  <a:pt x="38" y="40"/>
                  <a:pt x="38" y="39"/>
                </a:cubicBezTo>
                <a:cubicBezTo>
                  <a:pt x="38" y="39"/>
                  <a:pt x="38" y="38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8" y="36"/>
                  <a:pt x="38" y="35"/>
                  <a:pt x="38" y="35"/>
                </a:cubicBezTo>
                <a:cubicBezTo>
                  <a:pt x="38" y="31"/>
                  <a:pt x="38" y="27"/>
                  <a:pt x="40" y="22"/>
                </a:cubicBezTo>
                <a:cubicBezTo>
                  <a:pt x="41" y="19"/>
                  <a:pt x="43" y="16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6" y="12"/>
                  <a:pt x="46" y="11"/>
                  <a:pt x="47" y="11"/>
                </a:cubicBezTo>
                <a:cubicBezTo>
                  <a:pt x="47" y="10"/>
                  <a:pt x="48" y="10"/>
                  <a:pt x="48" y="10"/>
                </a:cubicBezTo>
                <a:cubicBezTo>
                  <a:pt x="48" y="9"/>
                  <a:pt x="49" y="9"/>
                  <a:pt x="49" y="9"/>
                </a:cubicBezTo>
                <a:cubicBezTo>
                  <a:pt x="50" y="8"/>
                  <a:pt x="50" y="8"/>
                  <a:pt x="51" y="7"/>
                </a:cubicBezTo>
                <a:cubicBezTo>
                  <a:pt x="51" y="7"/>
                  <a:pt x="51" y="7"/>
                  <a:pt x="52" y="7"/>
                </a:cubicBezTo>
                <a:cubicBezTo>
                  <a:pt x="52" y="6"/>
                  <a:pt x="53" y="6"/>
                  <a:pt x="54" y="5"/>
                </a:cubicBezTo>
                <a:cubicBezTo>
                  <a:pt x="54" y="5"/>
                  <a:pt x="54" y="5"/>
                  <a:pt x="55" y="5"/>
                </a:cubicBezTo>
                <a:cubicBezTo>
                  <a:pt x="56" y="4"/>
                  <a:pt x="57" y="4"/>
                  <a:pt x="58" y="3"/>
                </a:cubicBezTo>
                <a:cubicBezTo>
                  <a:pt x="58" y="3"/>
                  <a:pt x="58" y="3"/>
                  <a:pt x="58" y="3"/>
                </a:cubicBezTo>
                <a:cubicBezTo>
                  <a:pt x="59" y="3"/>
                  <a:pt x="60" y="2"/>
                  <a:pt x="62" y="2"/>
                </a:cubicBezTo>
                <a:cubicBezTo>
                  <a:pt x="62" y="2"/>
                  <a:pt x="62" y="2"/>
                  <a:pt x="62" y="2"/>
                </a:cubicBezTo>
                <a:cubicBezTo>
                  <a:pt x="63" y="1"/>
                  <a:pt x="65" y="1"/>
                  <a:pt x="66" y="1"/>
                </a:cubicBezTo>
                <a:cubicBezTo>
                  <a:pt x="66" y="1"/>
                  <a:pt x="67" y="1"/>
                  <a:pt x="67" y="1"/>
                </a:cubicBezTo>
                <a:cubicBezTo>
                  <a:pt x="68" y="0"/>
                  <a:pt x="70" y="0"/>
                  <a:pt x="72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1" y="0"/>
                  <a:pt x="82" y="0"/>
                  <a:pt x="83" y="0"/>
                </a:cubicBezTo>
                <a:cubicBezTo>
                  <a:pt x="84" y="1"/>
                  <a:pt x="84" y="1"/>
                  <a:pt x="85" y="1"/>
                </a:cubicBezTo>
                <a:cubicBezTo>
                  <a:pt x="86" y="1"/>
                  <a:pt x="87" y="1"/>
                  <a:pt x="88" y="1"/>
                </a:cubicBezTo>
                <a:cubicBezTo>
                  <a:pt x="88" y="1"/>
                  <a:pt x="89" y="2"/>
                  <a:pt x="90" y="2"/>
                </a:cubicBezTo>
                <a:cubicBezTo>
                  <a:pt x="91" y="2"/>
                  <a:pt x="91" y="2"/>
                  <a:pt x="92" y="3"/>
                </a:cubicBezTo>
                <a:cubicBezTo>
                  <a:pt x="93" y="3"/>
                  <a:pt x="93" y="3"/>
                  <a:pt x="94" y="3"/>
                </a:cubicBezTo>
                <a:cubicBezTo>
                  <a:pt x="94" y="4"/>
                  <a:pt x="95" y="4"/>
                  <a:pt x="96" y="4"/>
                </a:cubicBezTo>
                <a:cubicBezTo>
                  <a:pt x="96" y="4"/>
                  <a:pt x="97" y="5"/>
                  <a:pt x="97" y="5"/>
                </a:cubicBezTo>
                <a:cubicBezTo>
                  <a:pt x="98" y="5"/>
                  <a:pt x="98" y="6"/>
                  <a:pt x="99" y="6"/>
                </a:cubicBezTo>
                <a:cubicBezTo>
                  <a:pt x="99" y="6"/>
                  <a:pt x="100" y="7"/>
                  <a:pt x="100" y="7"/>
                </a:cubicBezTo>
                <a:cubicBezTo>
                  <a:pt x="101" y="7"/>
                  <a:pt x="101" y="8"/>
                  <a:pt x="102" y="8"/>
                </a:cubicBezTo>
                <a:cubicBezTo>
                  <a:pt x="102" y="8"/>
                  <a:pt x="103" y="9"/>
                  <a:pt x="103" y="9"/>
                </a:cubicBezTo>
                <a:cubicBezTo>
                  <a:pt x="103" y="9"/>
                  <a:pt x="104" y="10"/>
                  <a:pt x="105" y="11"/>
                </a:cubicBezTo>
                <a:cubicBezTo>
                  <a:pt x="105" y="11"/>
                  <a:pt x="105" y="11"/>
                  <a:pt x="105" y="11"/>
                </a:cubicBezTo>
                <a:cubicBezTo>
                  <a:pt x="106" y="12"/>
                  <a:pt x="106" y="12"/>
                  <a:pt x="107" y="13"/>
                </a:cubicBezTo>
                <a:cubicBezTo>
                  <a:pt x="113" y="22"/>
                  <a:pt x="115" y="32"/>
                  <a:pt x="114" y="37"/>
                </a:cubicBezTo>
                <a:cubicBezTo>
                  <a:pt x="114" y="37"/>
                  <a:pt x="114" y="37"/>
                  <a:pt x="114" y="37"/>
                </a:cubicBezTo>
                <a:cubicBezTo>
                  <a:pt x="113" y="38"/>
                  <a:pt x="113" y="39"/>
                  <a:pt x="113" y="39"/>
                </a:cubicBezTo>
                <a:cubicBezTo>
                  <a:pt x="113" y="42"/>
                  <a:pt x="113" y="45"/>
                  <a:pt x="112" y="47"/>
                </a:cubicBezTo>
                <a:cubicBezTo>
                  <a:pt x="112" y="47"/>
                  <a:pt x="112" y="47"/>
                  <a:pt x="112" y="47"/>
                </a:cubicBezTo>
                <a:cubicBezTo>
                  <a:pt x="112" y="48"/>
                  <a:pt x="112" y="49"/>
                  <a:pt x="112" y="49"/>
                </a:cubicBezTo>
                <a:cubicBezTo>
                  <a:pt x="112" y="49"/>
                  <a:pt x="112" y="50"/>
                  <a:pt x="112" y="50"/>
                </a:cubicBezTo>
                <a:cubicBezTo>
                  <a:pt x="112" y="50"/>
                  <a:pt x="112" y="51"/>
                  <a:pt x="112" y="51"/>
                </a:cubicBezTo>
                <a:cubicBezTo>
                  <a:pt x="112" y="52"/>
                  <a:pt x="112" y="52"/>
                  <a:pt x="112" y="52"/>
                </a:cubicBezTo>
                <a:cubicBezTo>
                  <a:pt x="112" y="53"/>
                  <a:pt x="112" y="53"/>
                  <a:pt x="112" y="54"/>
                </a:cubicBezTo>
                <a:cubicBezTo>
                  <a:pt x="112" y="54"/>
                  <a:pt x="112" y="54"/>
                  <a:pt x="112" y="54"/>
                </a:cubicBezTo>
                <a:cubicBezTo>
                  <a:pt x="112" y="54"/>
                  <a:pt x="112" y="54"/>
                  <a:pt x="112" y="55"/>
                </a:cubicBezTo>
                <a:cubicBezTo>
                  <a:pt x="112" y="55"/>
                  <a:pt x="112" y="55"/>
                  <a:pt x="112" y="55"/>
                </a:cubicBezTo>
                <a:cubicBezTo>
                  <a:pt x="112" y="55"/>
                  <a:pt x="112" y="55"/>
                  <a:pt x="112" y="55"/>
                </a:cubicBezTo>
                <a:cubicBezTo>
                  <a:pt x="112" y="55"/>
                  <a:pt x="112" y="55"/>
                  <a:pt x="113" y="56"/>
                </a:cubicBezTo>
                <a:cubicBezTo>
                  <a:pt x="113" y="57"/>
                  <a:pt x="113" y="59"/>
                  <a:pt x="114" y="60"/>
                </a:cubicBezTo>
                <a:cubicBezTo>
                  <a:pt x="114" y="61"/>
                  <a:pt x="114" y="61"/>
                  <a:pt x="114" y="61"/>
                </a:cubicBezTo>
                <a:cubicBezTo>
                  <a:pt x="114" y="61"/>
                  <a:pt x="114" y="61"/>
                  <a:pt x="114" y="62"/>
                </a:cubicBezTo>
                <a:cubicBezTo>
                  <a:pt x="114" y="62"/>
                  <a:pt x="114" y="62"/>
                  <a:pt x="114" y="63"/>
                </a:cubicBezTo>
                <a:cubicBezTo>
                  <a:pt x="113" y="63"/>
                  <a:pt x="113" y="63"/>
                  <a:pt x="113" y="64"/>
                </a:cubicBezTo>
                <a:cubicBezTo>
                  <a:pt x="113" y="64"/>
                  <a:pt x="113" y="65"/>
                  <a:pt x="113" y="65"/>
                </a:cubicBezTo>
                <a:cubicBezTo>
                  <a:pt x="113" y="65"/>
                  <a:pt x="113" y="66"/>
                  <a:pt x="113" y="66"/>
                </a:cubicBezTo>
                <a:cubicBezTo>
                  <a:pt x="113" y="67"/>
                  <a:pt x="113" y="67"/>
                  <a:pt x="113" y="68"/>
                </a:cubicBezTo>
                <a:cubicBezTo>
                  <a:pt x="111" y="76"/>
                  <a:pt x="109" y="80"/>
                  <a:pt x="107" y="83"/>
                </a:cubicBezTo>
                <a:cubicBezTo>
                  <a:pt x="107" y="83"/>
                  <a:pt x="107" y="83"/>
                  <a:pt x="106" y="83"/>
                </a:cubicBezTo>
                <a:cubicBezTo>
                  <a:pt x="106" y="86"/>
                  <a:pt x="106" y="88"/>
                  <a:pt x="105" y="90"/>
                </a:cubicBezTo>
                <a:cubicBezTo>
                  <a:pt x="105" y="91"/>
                  <a:pt x="105" y="91"/>
                  <a:pt x="105" y="91"/>
                </a:cubicBezTo>
                <a:cubicBezTo>
                  <a:pt x="104" y="92"/>
                  <a:pt x="104" y="93"/>
                  <a:pt x="104" y="93"/>
                </a:cubicBezTo>
                <a:cubicBezTo>
                  <a:pt x="104" y="94"/>
                  <a:pt x="104" y="95"/>
                  <a:pt x="103" y="95"/>
                </a:cubicBezTo>
                <a:cubicBezTo>
                  <a:pt x="103" y="96"/>
                  <a:pt x="103" y="97"/>
                  <a:pt x="102" y="98"/>
                </a:cubicBezTo>
                <a:cubicBezTo>
                  <a:pt x="102" y="99"/>
                  <a:pt x="102" y="99"/>
                  <a:pt x="101" y="100"/>
                </a:cubicBezTo>
                <a:cubicBezTo>
                  <a:pt x="101" y="100"/>
                  <a:pt x="101" y="100"/>
                  <a:pt x="101" y="101"/>
                </a:cubicBezTo>
                <a:cubicBezTo>
                  <a:pt x="101" y="101"/>
                  <a:pt x="101" y="102"/>
                  <a:pt x="101" y="103"/>
                </a:cubicBezTo>
                <a:cubicBezTo>
                  <a:pt x="101" y="103"/>
                  <a:pt x="101" y="103"/>
                  <a:pt x="101" y="104"/>
                </a:cubicBezTo>
                <a:cubicBezTo>
                  <a:pt x="101" y="104"/>
                  <a:pt x="101" y="105"/>
                  <a:pt x="100" y="106"/>
                </a:cubicBezTo>
                <a:cubicBezTo>
                  <a:pt x="100" y="107"/>
                  <a:pt x="100" y="108"/>
                  <a:pt x="100" y="109"/>
                </a:cubicBezTo>
                <a:cubicBezTo>
                  <a:pt x="100" y="112"/>
                  <a:pt x="100" y="113"/>
                  <a:pt x="101" y="113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101" y="114"/>
                  <a:pt x="101" y="114"/>
                  <a:pt x="102" y="114"/>
                </a:cubicBezTo>
                <a:cubicBezTo>
                  <a:pt x="102" y="114"/>
                  <a:pt x="103" y="114"/>
                  <a:pt x="104" y="115"/>
                </a:cubicBezTo>
                <a:cubicBezTo>
                  <a:pt x="109" y="116"/>
                  <a:pt x="115" y="118"/>
                  <a:pt x="121" y="120"/>
                </a:cubicBezTo>
                <a:cubicBezTo>
                  <a:pt x="121" y="120"/>
                  <a:pt x="121" y="120"/>
                  <a:pt x="122" y="120"/>
                </a:cubicBezTo>
                <a:cubicBezTo>
                  <a:pt x="122" y="121"/>
                  <a:pt x="123" y="121"/>
                  <a:pt x="124" y="121"/>
                </a:cubicBezTo>
                <a:cubicBezTo>
                  <a:pt x="124" y="121"/>
                  <a:pt x="124" y="121"/>
                  <a:pt x="125" y="122"/>
                </a:cubicBezTo>
                <a:cubicBezTo>
                  <a:pt x="125" y="122"/>
                  <a:pt x="126" y="122"/>
                  <a:pt x="126" y="122"/>
                </a:cubicBezTo>
                <a:cubicBezTo>
                  <a:pt x="127" y="122"/>
                  <a:pt x="127" y="122"/>
                  <a:pt x="128" y="123"/>
                </a:cubicBezTo>
                <a:cubicBezTo>
                  <a:pt x="128" y="123"/>
                  <a:pt x="128" y="123"/>
                  <a:pt x="128" y="123"/>
                </a:cubicBezTo>
                <a:cubicBezTo>
                  <a:pt x="129" y="123"/>
                  <a:pt x="130" y="123"/>
                  <a:pt x="130" y="124"/>
                </a:cubicBezTo>
                <a:cubicBezTo>
                  <a:pt x="131" y="124"/>
                  <a:pt x="131" y="124"/>
                  <a:pt x="131" y="124"/>
                </a:cubicBezTo>
                <a:cubicBezTo>
                  <a:pt x="134" y="125"/>
                  <a:pt x="138" y="126"/>
                  <a:pt x="140" y="127"/>
                </a:cubicBezTo>
                <a:cubicBezTo>
                  <a:pt x="142" y="128"/>
                  <a:pt x="143" y="128"/>
                  <a:pt x="144" y="129"/>
                </a:cubicBezTo>
                <a:cubicBezTo>
                  <a:pt x="145" y="129"/>
                  <a:pt x="145" y="130"/>
                  <a:pt x="146" y="130"/>
                </a:cubicBezTo>
                <a:cubicBezTo>
                  <a:pt x="146" y="130"/>
                  <a:pt x="146" y="130"/>
                  <a:pt x="146" y="130"/>
                </a:cubicBezTo>
                <a:cubicBezTo>
                  <a:pt x="147" y="131"/>
                  <a:pt x="147" y="131"/>
                  <a:pt x="147" y="131"/>
                </a:cubicBezTo>
                <a:cubicBezTo>
                  <a:pt x="148" y="131"/>
                  <a:pt x="148" y="131"/>
                  <a:pt x="148" y="132"/>
                </a:cubicBezTo>
                <a:cubicBezTo>
                  <a:pt x="148" y="132"/>
                  <a:pt x="149" y="132"/>
                  <a:pt x="149" y="132"/>
                </a:cubicBezTo>
                <a:cubicBezTo>
                  <a:pt x="149" y="133"/>
                  <a:pt x="149" y="133"/>
                  <a:pt x="149" y="133"/>
                </a:cubicBezTo>
                <a:cubicBezTo>
                  <a:pt x="150" y="133"/>
                  <a:pt x="150" y="134"/>
                  <a:pt x="150" y="134"/>
                </a:cubicBezTo>
                <a:cubicBezTo>
                  <a:pt x="150" y="134"/>
                  <a:pt x="150" y="134"/>
                  <a:pt x="150" y="135"/>
                </a:cubicBezTo>
                <a:cubicBezTo>
                  <a:pt x="150" y="135"/>
                  <a:pt x="150" y="135"/>
                  <a:pt x="151" y="135"/>
                </a:cubicBezTo>
                <a:cubicBezTo>
                  <a:pt x="151" y="136"/>
                  <a:pt x="151" y="136"/>
                  <a:pt x="151" y="136"/>
                </a:cubicBezTo>
                <a:cubicBezTo>
                  <a:pt x="151" y="137"/>
                  <a:pt x="151" y="137"/>
                  <a:pt x="151" y="137"/>
                </a:cubicBezTo>
                <a:cubicBezTo>
                  <a:pt x="151" y="137"/>
                  <a:pt x="151" y="138"/>
                  <a:pt x="151" y="138"/>
                </a:cubicBezTo>
                <a:cubicBezTo>
                  <a:pt x="151" y="138"/>
                  <a:pt x="151" y="139"/>
                  <a:pt x="151" y="139"/>
                </a:cubicBezTo>
                <a:cubicBezTo>
                  <a:pt x="152" y="139"/>
                  <a:pt x="152" y="140"/>
                  <a:pt x="152" y="141"/>
                </a:cubicBezTo>
                <a:cubicBezTo>
                  <a:pt x="152" y="145"/>
                  <a:pt x="152" y="157"/>
                  <a:pt x="152" y="160"/>
                </a:cubicBezTo>
                <a:cubicBezTo>
                  <a:pt x="152" y="160"/>
                  <a:pt x="152" y="161"/>
                  <a:pt x="152" y="161"/>
                </a:cubicBezTo>
                <a:cubicBezTo>
                  <a:pt x="152" y="164"/>
                  <a:pt x="150" y="168"/>
                  <a:pt x="144" y="168"/>
                </a:cubicBezTo>
                <a:cubicBezTo>
                  <a:pt x="144" y="168"/>
                  <a:pt x="144" y="168"/>
                  <a:pt x="144" y="168"/>
                </a:cubicBezTo>
                <a:cubicBezTo>
                  <a:pt x="138" y="168"/>
                  <a:pt x="102" y="168"/>
                  <a:pt x="85" y="168"/>
                </a:cubicBezTo>
                <a:cubicBezTo>
                  <a:pt x="80" y="168"/>
                  <a:pt x="76" y="168"/>
                  <a:pt x="76" y="168"/>
                </a:cubicBezTo>
                <a:cubicBezTo>
                  <a:pt x="75" y="168"/>
                  <a:pt x="75" y="168"/>
                  <a:pt x="75" y="168"/>
                </a:cubicBezTo>
                <a:cubicBezTo>
                  <a:pt x="75" y="168"/>
                  <a:pt x="72" y="168"/>
                  <a:pt x="66" y="168"/>
                </a:cubicBezTo>
                <a:cubicBezTo>
                  <a:pt x="50" y="168"/>
                  <a:pt x="13" y="168"/>
                  <a:pt x="8" y="168"/>
                </a:cubicBezTo>
                <a:cubicBezTo>
                  <a:pt x="8" y="168"/>
                  <a:pt x="7" y="168"/>
                  <a:pt x="7" y="168"/>
                </a:cubicBezTo>
                <a:cubicBezTo>
                  <a:pt x="2" y="168"/>
                  <a:pt x="0" y="164"/>
                  <a:pt x="0" y="161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37"/>
                  <a:pt x="2" y="131"/>
                  <a:pt x="9" y="1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lstStyle/>
          <a:p>
            <a:endParaRPr lang="zh-CN" altLang="en-US"/>
          </a:p>
        </p:txBody>
      </p:sp>
      <p:sp>
        <p:nvSpPr>
          <p:cNvPr id="67" name="Freeform 37"/>
          <p:cNvSpPr/>
          <p:nvPr/>
        </p:nvSpPr>
        <p:spPr bwMode="auto">
          <a:xfrm>
            <a:off x="4466835" y="5281496"/>
            <a:ext cx="407092" cy="587335"/>
          </a:xfrm>
          <a:custGeom>
            <a:avLst/>
            <a:gdLst>
              <a:gd name="T0" fmla="*/ 7 w 94"/>
              <a:gd name="T1" fmla="*/ 104 h 136"/>
              <a:gd name="T2" fmla="*/ 41 w 94"/>
              <a:gd name="T3" fmla="*/ 92 h 136"/>
              <a:gd name="T4" fmla="*/ 42 w 94"/>
              <a:gd name="T5" fmla="*/ 88 h 136"/>
              <a:gd name="T6" fmla="*/ 40 w 94"/>
              <a:gd name="T7" fmla="*/ 80 h 136"/>
              <a:gd name="T8" fmla="*/ 36 w 94"/>
              <a:gd name="T9" fmla="*/ 68 h 136"/>
              <a:gd name="T10" fmla="*/ 31 w 94"/>
              <a:gd name="T11" fmla="*/ 55 h 136"/>
              <a:gd name="T12" fmla="*/ 31 w 94"/>
              <a:gd name="T13" fmla="*/ 45 h 136"/>
              <a:gd name="T14" fmla="*/ 32 w 94"/>
              <a:gd name="T15" fmla="*/ 44 h 136"/>
              <a:gd name="T16" fmla="*/ 30 w 94"/>
              <a:gd name="T17" fmla="*/ 30 h 136"/>
              <a:gd name="T18" fmla="*/ 36 w 94"/>
              <a:gd name="T19" fmla="*/ 11 h 136"/>
              <a:gd name="T20" fmla="*/ 58 w 94"/>
              <a:gd name="T21" fmla="*/ 0 h 136"/>
              <a:gd name="T22" fmla="*/ 64 w 94"/>
              <a:gd name="T23" fmla="*/ 0 h 136"/>
              <a:gd name="T24" fmla="*/ 86 w 94"/>
              <a:gd name="T25" fmla="*/ 11 h 136"/>
              <a:gd name="T26" fmla="*/ 92 w 94"/>
              <a:gd name="T27" fmla="*/ 30 h 136"/>
              <a:gd name="T28" fmla="*/ 90 w 94"/>
              <a:gd name="T29" fmla="*/ 44 h 136"/>
              <a:gd name="T30" fmla="*/ 91 w 94"/>
              <a:gd name="T31" fmla="*/ 45 h 136"/>
              <a:gd name="T32" fmla="*/ 91 w 94"/>
              <a:gd name="T33" fmla="*/ 55 h 136"/>
              <a:gd name="T34" fmla="*/ 86 w 94"/>
              <a:gd name="T35" fmla="*/ 68 h 136"/>
              <a:gd name="T36" fmla="*/ 82 w 94"/>
              <a:gd name="T37" fmla="*/ 80 h 136"/>
              <a:gd name="T38" fmla="*/ 81 w 94"/>
              <a:gd name="T39" fmla="*/ 88 h 136"/>
              <a:gd name="T40" fmla="*/ 82 w 94"/>
              <a:gd name="T41" fmla="*/ 92 h 136"/>
              <a:gd name="T42" fmla="*/ 94 w 94"/>
              <a:gd name="T43" fmla="*/ 96 h 136"/>
              <a:gd name="T44" fmla="*/ 70 w 94"/>
              <a:gd name="T45" fmla="*/ 105 h 136"/>
              <a:gd name="T46" fmla="*/ 56 w 94"/>
              <a:gd name="T47" fmla="*/ 125 h 136"/>
              <a:gd name="T48" fmla="*/ 56 w 94"/>
              <a:gd name="T49" fmla="*/ 136 h 136"/>
              <a:gd name="T50" fmla="*/ 53 w 94"/>
              <a:gd name="T51" fmla="*/ 136 h 136"/>
              <a:gd name="T52" fmla="*/ 6 w 94"/>
              <a:gd name="T53" fmla="*/ 136 h 136"/>
              <a:gd name="T54" fmla="*/ 0 w 94"/>
              <a:gd name="T55" fmla="*/ 130 h 136"/>
              <a:gd name="T56" fmla="*/ 0 w 94"/>
              <a:gd name="T57" fmla="*/ 114 h 136"/>
              <a:gd name="T58" fmla="*/ 7 w 94"/>
              <a:gd name="T59" fmla="*/ 104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94" h="136">
                <a:moveTo>
                  <a:pt x="7" y="104"/>
                </a:moveTo>
                <a:cubicBezTo>
                  <a:pt x="14" y="101"/>
                  <a:pt x="31" y="95"/>
                  <a:pt x="41" y="92"/>
                </a:cubicBezTo>
                <a:cubicBezTo>
                  <a:pt x="42" y="92"/>
                  <a:pt x="42" y="92"/>
                  <a:pt x="42" y="88"/>
                </a:cubicBezTo>
                <a:cubicBezTo>
                  <a:pt x="42" y="85"/>
                  <a:pt x="41" y="82"/>
                  <a:pt x="40" y="80"/>
                </a:cubicBezTo>
                <a:cubicBezTo>
                  <a:pt x="38" y="77"/>
                  <a:pt x="37" y="72"/>
                  <a:pt x="36" y="68"/>
                </a:cubicBezTo>
                <a:cubicBezTo>
                  <a:pt x="35" y="66"/>
                  <a:pt x="33" y="62"/>
                  <a:pt x="31" y="55"/>
                </a:cubicBezTo>
                <a:cubicBezTo>
                  <a:pt x="30" y="49"/>
                  <a:pt x="31" y="47"/>
                  <a:pt x="31" y="45"/>
                </a:cubicBezTo>
                <a:cubicBezTo>
                  <a:pt x="31" y="45"/>
                  <a:pt x="32" y="45"/>
                  <a:pt x="32" y="44"/>
                </a:cubicBezTo>
                <a:cubicBezTo>
                  <a:pt x="32" y="43"/>
                  <a:pt x="31" y="36"/>
                  <a:pt x="30" y="30"/>
                </a:cubicBezTo>
                <a:cubicBezTo>
                  <a:pt x="30" y="26"/>
                  <a:pt x="31" y="18"/>
                  <a:pt x="36" y="11"/>
                </a:cubicBezTo>
                <a:cubicBezTo>
                  <a:pt x="39" y="6"/>
                  <a:pt x="46" y="1"/>
                  <a:pt x="58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76" y="1"/>
                  <a:pt x="83" y="6"/>
                  <a:pt x="86" y="11"/>
                </a:cubicBezTo>
                <a:cubicBezTo>
                  <a:pt x="91" y="18"/>
                  <a:pt x="92" y="26"/>
                  <a:pt x="92" y="30"/>
                </a:cubicBezTo>
                <a:cubicBezTo>
                  <a:pt x="91" y="36"/>
                  <a:pt x="90" y="43"/>
                  <a:pt x="90" y="44"/>
                </a:cubicBezTo>
                <a:cubicBezTo>
                  <a:pt x="91" y="45"/>
                  <a:pt x="91" y="45"/>
                  <a:pt x="91" y="45"/>
                </a:cubicBezTo>
                <a:cubicBezTo>
                  <a:pt x="92" y="47"/>
                  <a:pt x="92" y="49"/>
                  <a:pt x="91" y="55"/>
                </a:cubicBezTo>
                <a:cubicBezTo>
                  <a:pt x="90" y="62"/>
                  <a:pt x="87" y="66"/>
                  <a:pt x="86" y="68"/>
                </a:cubicBezTo>
                <a:cubicBezTo>
                  <a:pt x="85" y="72"/>
                  <a:pt x="84" y="77"/>
                  <a:pt x="82" y="80"/>
                </a:cubicBezTo>
                <a:cubicBezTo>
                  <a:pt x="81" y="82"/>
                  <a:pt x="81" y="84"/>
                  <a:pt x="81" y="88"/>
                </a:cubicBezTo>
                <a:cubicBezTo>
                  <a:pt x="81" y="92"/>
                  <a:pt x="81" y="92"/>
                  <a:pt x="82" y="92"/>
                </a:cubicBezTo>
                <a:cubicBezTo>
                  <a:pt x="85" y="93"/>
                  <a:pt x="90" y="95"/>
                  <a:pt x="94" y="96"/>
                </a:cubicBezTo>
                <a:cubicBezTo>
                  <a:pt x="84" y="99"/>
                  <a:pt x="75" y="103"/>
                  <a:pt x="70" y="105"/>
                </a:cubicBezTo>
                <a:cubicBezTo>
                  <a:pt x="60" y="109"/>
                  <a:pt x="56" y="118"/>
                  <a:pt x="56" y="125"/>
                </a:cubicBezTo>
                <a:cubicBezTo>
                  <a:pt x="56" y="136"/>
                  <a:pt x="56" y="136"/>
                  <a:pt x="56" y="136"/>
                </a:cubicBezTo>
                <a:cubicBezTo>
                  <a:pt x="55" y="136"/>
                  <a:pt x="54" y="136"/>
                  <a:pt x="53" y="136"/>
                </a:cubicBezTo>
                <a:cubicBezTo>
                  <a:pt x="40" y="136"/>
                  <a:pt x="10" y="136"/>
                  <a:pt x="6" y="136"/>
                </a:cubicBezTo>
                <a:cubicBezTo>
                  <a:pt x="1" y="136"/>
                  <a:pt x="0" y="132"/>
                  <a:pt x="0" y="130"/>
                </a:cubicBezTo>
                <a:cubicBezTo>
                  <a:pt x="0" y="128"/>
                  <a:pt x="0" y="117"/>
                  <a:pt x="0" y="114"/>
                </a:cubicBezTo>
                <a:cubicBezTo>
                  <a:pt x="0" y="110"/>
                  <a:pt x="2" y="106"/>
                  <a:pt x="7" y="1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lstStyle/>
          <a:p>
            <a:endParaRPr lang="zh-CN" altLang="en-US"/>
          </a:p>
        </p:txBody>
      </p:sp>
      <p:sp>
        <p:nvSpPr>
          <p:cNvPr id="68" name="Freeform 44"/>
          <p:cNvSpPr>
            <a:spLocks noEditPoints="1"/>
          </p:cNvSpPr>
          <p:nvPr/>
        </p:nvSpPr>
        <p:spPr bwMode="auto">
          <a:xfrm>
            <a:off x="10307681" y="4349195"/>
            <a:ext cx="484783" cy="932275"/>
          </a:xfrm>
          <a:custGeom>
            <a:avLst/>
            <a:gdLst>
              <a:gd name="T0" fmla="*/ 112 w 112"/>
              <a:gd name="T1" fmla="*/ 56 h 216"/>
              <a:gd name="T2" fmla="*/ 56 w 112"/>
              <a:gd name="T3" fmla="*/ 0 h 216"/>
              <a:gd name="T4" fmla="*/ 0 w 112"/>
              <a:gd name="T5" fmla="*/ 56 h 216"/>
              <a:gd name="T6" fmla="*/ 36 w 112"/>
              <a:gd name="T7" fmla="*/ 108 h 216"/>
              <a:gd name="T8" fmla="*/ 36 w 112"/>
              <a:gd name="T9" fmla="*/ 216 h 216"/>
              <a:gd name="T10" fmla="*/ 76 w 112"/>
              <a:gd name="T11" fmla="*/ 216 h 216"/>
              <a:gd name="T12" fmla="*/ 76 w 112"/>
              <a:gd name="T13" fmla="*/ 188 h 216"/>
              <a:gd name="T14" fmla="*/ 88 w 112"/>
              <a:gd name="T15" fmla="*/ 176 h 216"/>
              <a:gd name="T16" fmla="*/ 76 w 112"/>
              <a:gd name="T17" fmla="*/ 164 h 216"/>
              <a:gd name="T18" fmla="*/ 76 w 112"/>
              <a:gd name="T19" fmla="*/ 148 h 216"/>
              <a:gd name="T20" fmla="*/ 96 w 112"/>
              <a:gd name="T21" fmla="*/ 128 h 216"/>
              <a:gd name="T22" fmla="*/ 76 w 112"/>
              <a:gd name="T23" fmla="*/ 108 h 216"/>
              <a:gd name="T24" fmla="*/ 112 w 112"/>
              <a:gd name="T25" fmla="*/ 56 h 216"/>
              <a:gd name="T26" fmla="*/ 60 w 112"/>
              <a:gd name="T27" fmla="*/ 64 h 216"/>
              <a:gd name="T28" fmla="*/ 52 w 112"/>
              <a:gd name="T29" fmla="*/ 64 h 216"/>
              <a:gd name="T30" fmla="*/ 52 w 112"/>
              <a:gd name="T31" fmla="*/ 32 h 216"/>
              <a:gd name="T32" fmla="*/ 60 w 112"/>
              <a:gd name="T33" fmla="*/ 32 h 216"/>
              <a:gd name="T34" fmla="*/ 60 w 112"/>
              <a:gd name="T35" fmla="*/ 64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2" h="216">
                <a:moveTo>
                  <a:pt x="112" y="56"/>
                </a:moveTo>
                <a:cubicBezTo>
                  <a:pt x="112" y="25"/>
                  <a:pt x="87" y="0"/>
                  <a:pt x="56" y="0"/>
                </a:cubicBezTo>
                <a:cubicBezTo>
                  <a:pt x="25" y="0"/>
                  <a:pt x="0" y="25"/>
                  <a:pt x="0" y="56"/>
                </a:cubicBezTo>
                <a:cubicBezTo>
                  <a:pt x="0" y="80"/>
                  <a:pt x="15" y="100"/>
                  <a:pt x="36" y="108"/>
                </a:cubicBezTo>
                <a:cubicBezTo>
                  <a:pt x="36" y="216"/>
                  <a:pt x="36" y="216"/>
                  <a:pt x="36" y="216"/>
                </a:cubicBezTo>
                <a:cubicBezTo>
                  <a:pt x="76" y="216"/>
                  <a:pt x="76" y="216"/>
                  <a:pt x="76" y="216"/>
                </a:cubicBezTo>
                <a:cubicBezTo>
                  <a:pt x="76" y="188"/>
                  <a:pt x="76" y="188"/>
                  <a:pt x="76" y="188"/>
                </a:cubicBezTo>
                <a:cubicBezTo>
                  <a:pt x="88" y="176"/>
                  <a:pt x="88" y="176"/>
                  <a:pt x="88" y="176"/>
                </a:cubicBezTo>
                <a:cubicBezTo>
                  <a:pt x="76" y="164"/>
                  <a:pt x="76" y="164"/>
                  <a:pt x="76" y="164"/>
                </a:cubicBezTo>
                <a:cubicBezTo>
                  <a:pt x="76" y="148"/>
                  <a:pt x="76" y="148"/>
                  <a:pt x="76" y="148"/>
                </a:cubicBezTo>
                <a:cubicBezTo>
                  <a:pt x="96" y="128"/>
                  <a:pt x="96" y="128"/>
                  <a:pt x="96" y="128"/>
                </a:cubicBezTo>
                <a:cubicBezTo>
                  <a:pt x="76" y="108"/>
                  <a:pt x="76" y="108"/>
                  <a:pt x="76" y="108"/>
                </a:cubicBezTo>
                <a:cubicBezTo>
                  <a:pt x="97" y="100"/>
                  <a:pt x="112" y="79"/>
                  <a:pt x="112" y="56"/>
                </a:cubicBezTo>
                <a:close/>
                <a:moveTo>
                  <a:pt x="60" y="64"/>
                </a:moveTo>
                <a:cubicBezTo>
                  <a:pt x="52" y="64"/>
                  <a:pt x="52" y="64"/>
                  <a:pt x="52" y="64"/>
                </a:cubicBezTo>
                <a:cubicBezTo>
                  <a:pt x="52" y="32"/>
                  <a:pt x="52" y="32"/>
                  <a:pt x="52" y="32"/>
                </a:cubicBezTo>
                <a:cubicBezTo>
                  <a:pt x="60" y="32"/>
                  <a:pt x="60" y="32"/>
                  <a:pt x="60" y="32"/>
                </a:cubicBezTo>
                <a:lnTo>
                  <a:pt x="60" y="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6" tIns="45718" rIns="91436" bIns="45718" numCol="1" anchor="t" anchorCtr="0" compatLnSpc="1"/>
          <a:lstStyle/>
          <a:p>
            <a:endParaRPr lang="zh-CN" altLang="en-US"/>
          </a:p>
        </p:txBody>
      </p:sp>
      <p:sp>
        <p:nvSpPr>
          <p:cNvPr id="70" name="Oval 115"/>
          <p:cNvSpPr>
            <a:spLocks noChangeArrowheads="1"/>
          </p:cNvSpPr>
          <p:nvPr/>
        </p:nvSpPr>
        <p:spPr bwMode="auto">
          <a:xfrm>
            <a:off x="4068228" y="4335743"/>
            <a:ext cx="800809" cy="3442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lstStyle/>
          <a:p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2438403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93" name="圆角矩形 92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6</a:t>
            </a:r>
            <a:endParaRPr lang="en-US" altLang="zh-CN" sz="3600" dirty="0"/>
          </a:p>
        </p:txBody>
      </p:sp>
      <p:sp>
        <p:nvSpPr>
          <p:cNvPr id="94" name="文本框 93"/>
          <p:cNvSpPr txBox="1"/>
          <p:nvPr/>
        </p:nvSpPr>
        <p:spPr>
          <a:xfrm>
            <a:off x="647718" y="267581"/>
            <a:ext cx="1705610" cy="459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消融</a:t>
            </a:r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2859629" y="287638"/>
            <a:ext cx="2535555" cy="38227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Ablation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6" name="组 95"/>
          <p:cNvGrpSpPr/>
          <p:nvPr/>
        </p:nvGrpSpPr>
        <p:grpSpPr>
          <a:xfrm>
            <a:off x="8212668" y="252856"/>
            <a:ext cx="3979330" cy="784828"/>
            <a:chOff x="8212667" y="252855"/>
            <a:chExt cx="3979330" cy="784828"/>
          </a:xfrm>
        </p:grpSpPr>
        <p:grpSp>
          <p:nvGrpSpPr>
            <p:cNvPr id="97" name="组 96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99" name="组 98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103" name="圆角矩形 102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4" name="圆角矩形 103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" name="圆角矩形 104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6" name="圆角矩形 105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7" name="圆角矩形 106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0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101" name="圆角矩形 100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98" name="文本框 97"/>
            <p:cNvSpPr txBox="1"/>
            <p:nvPr/>
          </p:nvSpPr>
          <p:spPr>
            <a:xfrm>
              <a:off x="8212667" y="252855"/>
              <a:ext cx="3241434" cy="784828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北京航空航天大学 人工智能研究院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BEIHANG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  <a:p>
              <a:pPr algn="r"/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graphicFrame>
        <p:nvGraphicFramePr>
          <p:cNvPr id="25" name="表格 24"/>
          <p:cNvGraphicFramePr/>
          <p:nvPr>
            <p:custDataLst>
              <p:tags r:id="rId1"/>
            </p:custDataLst>
          </p:nvPr>
        </p:nvGraphicFramePr>
        <p:xfrm>
          <a:off x="2073275" y="2774950"/>
          <a:ext cx="673227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9900"/>
                <a:gridCol w="1236980"/>
                <a:gridCol w="121539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Is Data Enhanced</a:t>
                      </a:r>
                      <a:r>
                        <a:rPr lang="zh-CN" altLang="en-US"/>
                        <a:t>？</a:t>
                      </a:r>
                      <a:endParaRPr lang="zh-CN" altLang="en-US"/>
                    </a:p>
                  </a:txBody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900" b="1">
                          <a:sym typeface="+mn-ea"/>
                        </a:rPr>
                        <a:t>Model</a:t>
                      </a:r>
                      <a:endParaRPr lang="en-US" altLang="zh-CN" b="1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No</a:t>
                      </a:r>
                      <a:endParaRPr lang="en-US" altLang="zh-CN" b="1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Yes</a:t>
                      </a:r>
                      <a:endParaRPr lang="en-US" altLang="zh-CN" b="1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900">
                          <a:sym typeface="+mn-ea"/>
                        </a:rPr>
                        <a:t>OurModel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95.06%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95.75%</a:t>
                      </a:r>
                      <a:endParaRPr lang="en-US" altLang="zh-CN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OurModel-Attention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93.68%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95.73%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OurModel-Attention-FeatureCapture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91.51%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94.10%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1993265" y="1693545"/>
            <a:ext cx="7059930" cy="675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训练集</a:t>
            </a:r>
            <a:r>
              <a:rPr lang="en-US" altLang="zh-CN"/>
              <a:t>|</a:t>
            </a:r>
            <a:r>
              <a:rPr lang="zh-CN" altLang="en-US"/>
              <a:t>验证集划分方式：从每类动物中选取</a:t>
            </a:r>
            <a:r>
              <a:rPr lang="en-US" altLang="zh-CN"/>
              <a:t>20</a:t>
            </a:r>
            <a:r>
              <a:rPr lang="zh-CN" altLang="en-US"/>
              <a:t>张图片作为验证集</a:t>
            </a:r>
            <a:endParaRPr lang="zh-CN" altLang="en-US"/>
          </a:p>
          <a:p>
            <a:r>
              <a:rPr lang="zh-CN" altLang="en-US"/>
              <a:t>验证集共</a:t>
            </a:r>
            <a:r>
              <a:rPr lang="en-US" altLang="zh-CN"/>
              <a:t>440</a:t>
            </a:r>
            <a:r>
              <a:rPr lang="zh-CN" altLang="en-US"/>
              <a:t>张</a:t>
            </a:r>
            <a:r>
              <a:rPr lang="zh-CN" altLang="en-US"/>
              <a:t>图片，训：验</a:t>
            </a:r>
            <a:r>
              <a:rPr lang="en-US" altLang="zh-CN"/>
              <a:t>≈7</a:t>
            </a:r>
            <a:r>
              <a:rPr lang="zh-CN" altLang="en-US"/>
              <a:t>：</a:t>
            </a:r>
            <a:r>
              <a:rPr lang="en-US" altLang="zh-CN"/>
              <a:t>2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3" y="2847434"/>
            <a:ext cx="13238448" cy="1296345"/>
            <a:chOff x="-21102" y="2847433"/>
            <a:chExt cx="13238448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1025346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7</a:t>
              </a:r>
              <a:endParaRPr lang="en-US" altLang="zh-CN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8037000" y="3085742"/>
              <a:ext cx="3647148" cy="83099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zh-CN" altLang="en-US" sz="48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结论与建议</a:t>
              </a:r>
              <a:endParaRPr lang="zh-CN" altLang="en-US" sz="4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2754211" y="3243558"/>
              <a:ext cx="5282789" cy="830995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CONCLUSION AND SUGGESTIONS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8280400" y="252856"/>
            <a:ext cx="3911598" cy="784828"/>
            <a:chOff x="8280399" y="252855"/>
            <a:chExt cx="3911598" cy="784828"/>
          </a:xfrm>
        </p:grpSpPr>
        <p:grpSp>
          <p:nvGrpSpPr>
            <p:cNvPr id="28" name="组 27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30" name="组 2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34" name="圆角矩形 3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圆角矩形 3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圆角矩形 35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圆角矩形 36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圆角矩形 37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9" name="文本框 28"/>
            <p:cNvSpPr txBox="1"/>
            <p:nvPr/>
          </p:nvSpPr>
          <p:spPr>
            <a:xfrm>
              <a:off x="8280399" y="252855"/>
              <a:ext cx="3173701" cy="784828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北京航空航天大学 人工智能研究院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BEIHANG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  <a:p>
              <a:pPr algn="r"/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3219648" y="2155093"/>
            <a:ext cx="8972355" cy="4255319"/>
          </a:xfrm>
          <a:prstGeom prst="roundRect">
            <a:avLst>
              <a:gd name="adj" fmla="val 0"/>
            </a:avLst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3215481" y="1962775"/>
            <a:ext cx="8972355" cy="4255319"/>
          </a:xfrm>
          <a:prstGeom prst="roundRect">
            <a:avLst>
              <a:gd name="adj" fmla="val 0"/>
            </a:avLst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 rot="10800000" flipV="1">
            <a:off x="2867973" y="2354319"/>
            <a:ext cx="762083" cy="699319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24" name="圆角矩形 23"/>
          <p:cNvSpPr/>
          <p:nvPr/>
        </p:nvSpPr>
        <p:spPr>
          <a:xfrm rot="10800000" flipV="1">
            <a:off x="2807273" y="4078974"/>
            <a:ext cx="762083" cy="699319"/>
          </a:xfrm>
          <a:prstGeom prst="roundRect">
            <a:avLst>
              <a:gd name="adj" fmla="val 5039"/>
            </a:avLst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26" name="矩形 25"/>
          <p:cNvSpPr/>
          <p:nvPr/>
        </p:nvSpPr>
        <p:spPr>
          <a:xfrm>
            <a:off x="3784600" y="2239645"/>
            <a:ext cx="7912100" cy="152844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特征工程：好的特征工程能够让简单的模型也能有很好的预测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效果。根据数据的特点选择合适的特征工程方法，当模型遇到瓶颈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时，记得在数据上下功夫。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934082" y="4015072"/>
            <a:ext cx="7131572" cy="200850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模型设计：①善于应用预训练模型，合理提取预训练模型的内容用于任务目标。②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思考模型不同结构的作用，而不是单纯的堆叠模型或者是增加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参数。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3712" y="1962775"/>
            <a:ext cx="2212787" cy="4447636"/>
          </a:xfrm>
          <a:prstGeom prst="rect">
            <a:avLst/>
          </a:prstGeom>
          <a:solidFill>
            <a:srgbClr val="4472C4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63245" y="3053590"/>
            <a:ext cx="1215709" cy="2218875"/>
          </a:xfrm>
          <a:prstGeom prst="rect">
            <a:avLst/>
          </a:prstGeom>
          <a:noFill/>
        </p:spPr>
        <p:txBody>
          <a:bodyPr vert="eaVert" wrap="none" lIns="91436" tIns="45718" rIns="91436" bIns="45718" rtlCol="0">
            <a:spAutoFit/>
          </a:bodyPr>
          <a:lstStyle/>
          <a:p>
            <a:r>
              <a:rPr lang="zh-CN" altLang="en-US" sz="67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 议</a:t>
            </a:r>
            <a:endParaRPr lang="zh-CN" altLang="en-US" sz="67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807273" y="252859"/>
            <a:ext cx="938472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6</a:t>
            </a:r>
            <a:endParaRPr lang="zh-CN" altLang="en-US" sz="3600" dirty="0"/>
          </a:p>
        </p:txBody>
      </p:sp>
      <p:sp>
        <p:nvSpPr>
          <p:cNvPr id="45" name="文本框 44"/>
          <p:cNvSpPr txBox="1"/>
          <p:nvPr/>
        </p:nvSpPr>
        <p:spPr>
          <a:xfrm>
            <a:off x="647718" y="267582"/>
            <a:ext cx="2031321" cy="46166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结论与建议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943209" y="324999"/>
            <a:ext cx="4223435" cy="384719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 AND SUGGESTIONS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组 46"/>
          <p:cNvGrpSpPr/>
          <p:nvPr/>
        </p:nvGrpSpPr>
        <p:grpSpPr>
          <a:xfrm>
            <a:off x="8136468" y="252856"/>
            <a:ext cx="4055530" cy="553996"/>
            <a:chOff x="8136467" y="252855"/>
            <a:chExt cx="4055530" cy="553996"/>
          </a:xfrm>
        </p:grpSpPr>
        <p:grpSp>
          <p:nvGrpSpPr>
            <p:cNvPr id="48" name="组 47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50" name="组 4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54" name="圆角矩形 5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圆角矩形 55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圆角矩形 57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52" name="圆角矩形 51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49" name="文本框 48"/>
            <p:cNvSpPr txBox="1"/>
            <p:nvPr/>
          </p:nvSpPr>
          <p:spPr>
            <a:xfrm>
              <a:off x="8136467" y="252855"/>
              <a:ext cx="3317634" cy="553996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北京航空航天大学 人工智能研究院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BEIHANG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3711620" y="2246378"/>
            <a:ext cx="4698718" cy="144654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8800" dirty="0">
                <a:ln w="0"/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  <a:endParaRPr lang="zh-CN" altLang="en-US" sz="8800" dirty="0">
              <a:ln w="0"/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951492" y="398682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答辩人：杨予光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981612" y="4515841"/>
            <a:ext cx="6158739" cy="33855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zh-CN" sz="1600" b="1" spc="600" dirty="0">
                <a:solidFill>
                  <a:schemeClr val="bg1">
                    <a:lumMod val="50000"/>
                    <a:alpha val="78000"/>
                  </a:schemeClr>
                </a:solidFill>
                <a:latin typeface="Calibri" panose="020F0502020204030204" pitchFamily="34" charset="0"/>
                <a:cs typeface="Segoe UI Semilight" panose="020B0402040204020203" pitchFamily="34" charset="0"/>
              </a:rPr>
              <a:t>The Graduation Thesis Defense</a:t>
            </a:r>
            <a:endParaRPr lang="zh-CN" altLang="en-US" sz="1600" b="1" spc="600" dirty="0">
              <a:solidFill>
                <a:schemeClr val="bg1">
                  <a:lumMod val="50000"/>
                  <a:alpha val="78000"/>
                </a:schemeClr>
              </a:solidFill>
              <a:latin typeface="Calibri" panose="020F0502020204030204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V="1">
            <a:off x="4230668" y="3853601"/>
            <a:ext cx="3660629" cy="432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 42"/>
          <p:cNvGrpSpPr/>
          <p:nvPr/>
        </p:nvGrpSpPr>
        <p:grpSpPr>
          <a:xfrm>
            <a:off x="8085668" y="252856"/>
            <a:ext cx="4106330" cy="553996"/>
            <a:chOff x="8085667" y="252855"/>
            <a:chExt cx="4106330" cy="553996"/>
          </a:xfrm>
        </p:grpSpPr>
        <p:grpSp>
          <p:nvGrpSpPr>
            <p:cNvPr id="44" name="组 43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63" name="组 62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67" name="圆角矩形 66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圆角矩形 67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圆角矩形 68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圆角矩形 69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圆角矩形 70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4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65" name="圆角矩形 64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62" name="文本框 61"/>
            <p:cNvSpPr txBox="1"/>
            <p:nvPr/>
          </p:nvSpPr>
          <p:spPr>
            <a:xfrm>
              <a:off x="8085667" y="252855"/>
              <a:ext cx="3368434" cy="553996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北京航空航天大学 人工智能研究院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BEIHANG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sp>
        <p:nvSpPr>
          <p:cNvPr id="72" name="矩形 71"/>
          <p:cNvSpPr/>
          <p:nvPr/>
        </p:nvSpPr>
        <p:spPr>
          <a:xfrm>
            <a:off x="-8551" y="5623749"/>
            <a:ext cx="12192000" cy="123425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grpSp>
        <p:nvGrpSpPr>
          <p:cNvPr id="73" name="组合 60"/>
          <p:cNvGrpSpPr/>
          <p:nvPr/>
        </p:nvGrpSpPr>
        <p:grpSpPr>
          <a:xfrm rot="16200000">
            <a:off x="11436485" y="6057840"/>
            <a:ext cx="1271471" cy="363349"/>
            <a:chOff x="6507038" y="462977"/>
            <a:chExt cx="2430800" cy="471379"/>
          </a:xfrm>
        </p:grpSpPr>
        <p:grpSp>
          <p:nvGrpSpPr>
            <p:cNvPr id="74" name="组合 61"/>
            <p:cNvGrpSpPr/>
            <p:nvPr/>
          </p:nvGrpSpPr>
          <p:grpSpPr>
            <a:xfrm flipV="1">
              <a:off x="6507038" y="462977"/>
              <a:ext cx="1917435" cy="471379"/>
              <a:chOff x="810775" y="1533962"/>
              <a:chExt cx="7782374" cy="1913206"/>
            </a:xfrm>
          </p:grpSpPr>
          <p:sp>
            <p:nvSpPr>
              <p:cNvPr id="76" name="圆角矩形 75"/>
              <p:cNvSpPr/>
              <p:nvPr/>
            </p:nvSpPr>
            <p:spPr>
              <a:xfrm>
                <a:off x="2848247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圆角矩形 76"/>
              <p:cNvSpPr/>
              <p:nvPr/>
            </p:nvSpPr>
            <p:spPr>
              <a:xfrm>
                <a:off x="81077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圆角矩形 77"/>
              <p:cNvSpPr/>
              <p:nvPr/>
            </p:nvSpPr>
            <p:spPr>
              <a:xfrm>
                <a:off x="684875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圆角矩形 78"/>
              <p:cNvSpPr/>
              <p:nvPr/>
            </p:nvSpPr>
            <p:spPr>
              <a:xfrm>
                <a:off x="4811283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5" name="圆角矩形 74"/>
            <p:cNvSpPr/>
            <p:nvPr/>
          </p:nvSpPr>
          <p:spPr>
            <a:xfrm flipV="1">
              <a:off x="8508051" y="462977"/>
              <a:ext cx="429787" cy="471379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403710" y="5713686"/>
            <a:ext cx="6218119" cy="1015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endParaRPr lang="zh-CN" altLang="en-US" sz="6000" dirty="0">
              <a:solidFill>
                <a:schemeClr val="bg1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81" name="圆角矩形 80"/>
          <p:cNvSpPr/>
          <p:nvPr/>
        </p:nvSpPr>
        <p:spPr>
          <a:xfrm rot="16200000" flipV="1">
            <a:off x="10447003" y="5586366"/>
            <a:ext cx="1282079" cy="1300156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82" name="Freeform 96"/>
          <p:cNvSpPr/>
          <p:nvPr/>
        </p:nvSpPr>
        <p:spPr bwMode="auto">
          <a:xfrm>
            <a:off x="10716633" y="5878142"/>
            <a:ext cx="742823" cy="716604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6" tIns="45718" rIns="91436" bIns="45718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圆角矩形 55"/>
          <p:cNvSpPr/>
          <p:nvPr/>
        </p:nvSpPr>
        <p:spPr>
          <a:xfrm>
            <a:off x="0" y="1183482"/>
            <a:ext cx="12197665" cy="4170219"/>
          </a:xfrm>
          <a:prstGeom prst="roundRect">
            <a:avLst>
              <a:gd name="adj" fmla="val 0"/>
            </a:avLst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-5668" y="812121"/>
            <a:ext cx="12197665" cy="4170219"/>
          </a:xfrm>
          <a:prstGeom prst="roundRect">
            <a:avLst>
              <a:gd name="adj" fmla="val 0"/>
            </a:avLst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086359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0</a:t>
            </a:r>
            <a:endParaRPr lang="zh-CN" altLang="en-US" sz="3600" dirty="0"/>
          </a:p>
        </p:txBody>
      </p:sp>
      <p:sp>
        <p:nvSpPr>
          <p:cNvPr id="45" name="文本框 44"/>
          <p:cNvSpPr txBox="1"/>
          <p:nvPr/>
        </p:nvSpPr>
        <p:spPr>
          <a:xfrm>
            <a:off x="647718" y="267581"/>
            <a:ext cx="954099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前言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512843" y="302639"/>
            <a:ext cx="1402715" cy="38227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453269" y="1378990"/>
            <a:ext cx="8842553" cy="89027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zh-CN" altLang="en-US" sz="32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工作总结</a:t>
            </a:r>
            <a:endParaRPr lang="en-US" altLang="zh-CN" sz="32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TOPIC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 41"/>
          <p:cNvGrpSpPr/>
          <p:nvPr/>
        </p:nvGrpSpPr>
        <p:grpSpPr>
          <a:xfrm>
            <a:off x="7950922" y="252856"/>
            <a:ext cx="4241076" cy="553996"/>
            <a:chOff x="7950921" y="252855"/>
            <a:chExt cx="4241076" cy="553996"/>
          </a:xfrm>
        </p:grpSpPr>
        <p:grpSp>
          <p:nvGrpSpPr>
            <p:cNvPr id="43" name="组 4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50" name="组 4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54" name="圆角矩形 5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圆角矩形 70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圆角矩形 71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圆角矩形 72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52" name="圆角矩形 51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49" name="文本框 48"/>
            <p:cNvSpPr txBox="1"/>
            <p:nvPr/>
          </p:nvSpPr>
          <p:spPr>
            <a:xfrm>
              <a:off x="7950921" y="252855"/>
              <a:ext cx="3503179" cy="553996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北京航空航天大学 人工智能研究院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BEIHANG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601350" y="2331863"/>
            <a:ext cx="10767476" cy="160845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刘偲老师介绍了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GoogleNet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Resnet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等解决计算机视觉问题的经典模型，同时也介绍了关于深度卷积网络的解释性问题。因此我们基于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Resnet50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预训练模型，应用数据增强等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必要的特征工程手段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来提高模型的精确率。同时，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受到网络越深，图像特征越复杂这一理论的启发，我们提出了多尺度特征融合的图像分类模型，进一步提高了图片分类的效果，在测试集上达到了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97.2%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的准确率。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直接连接符 82"/>
          <p:cNvCxnSpPr/>
          <p:nvPr/>
        </p:nvCxnSpPr>
        <p:spPr>
          <a:xfrm flipH="1">
            <a:off x="6763951" y="1365189"/>
            <a:ext cx="1" cy="54928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6038455" y="0"/>
            <a:ext cx="0" cy="5643645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 rot="5400000">
            <a:off x="-2741856" y="2736809"/>
            <a:ext cx="6818603" cy="13449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14"/>
          <p:cNvGrpSpPr/>
          <p:nvPr/>
        </p:nvGrpSpPr>
        <p:grpSpPr>
          <a:xfrm>
            <a:off x="-22301" y="6654791"/>
            <a:ext cx="1271471" cy="203211"/>
            <a:chOff x="-22302" y="6654791"/>
            <a:chExt cx="1271471" cy="203210"/>
          </a:xfrm>
        </p:grpSpPr>
        <p:sp>
          <p:nvSpPr>
            <p:cNvPr id="9" name="圆角矩形 8"/>
            <p:cNvSpPr/>
            <p:nvPr/>
          </p:nvSpPr>
          <p:spPr>
            <a:xfrm flipV="1">
              <a:off x="240276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flipV="1">
              <a:off x="-2230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flipV="1">
              <a:off x="755838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 flipV="1">
              <a:off x="493260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102436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13075" y="245328"/>
            <a:ext cx="1031043" cy="4519883"/>
          </a:xfrm>
          <a:prstGeom prst="rect">
            <a:avLst/>
          </a:prstGeom>
          <a:noFill/>
        </p:spPr>
        <p:txBody>
          <a:bodyPr vert="eaVert" wrap="square" lIns="91436" tIns="45718" rIns="91436" bIns="45718" rtlCol="0">
            <a:spAutoFit/>
          </a:bodyPr>
          <a:lstStyle/>
          <a:p>
            <a:r>
              <a:rPr lang="en-US" altLang="zh-CN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CONTENTS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73" name="圆角矩形 72"/>
          <p:cNvSpPr/>
          <p:nvPr/>
        </p:nvSpPr>
        <p:spPr>
          <a:xfrm rot="10800000" flipV="1">
            <a:off x="5796313" y="1705945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74" name="圆角矩形 73"/>
          <p:cNvSpPr/>
          <p:nvPr/>
        </p:nvSpPr>
        <p:spPr>
          <a:xfrm rot="10800000" flipV="1">
            <a:off x="6521811" y="2313513"/>
            <a:ext cx="484287" cy="491115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75" name="圆角矩形 74"/>
          <p:cNvSpPr/>
          <p:nvPr/>
        </p:nvSpPr>
        <p:spPr>
          <a:xfrm rot="10800000" flipV="1">
            <a:off x="5797243" y="297688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76" name="圆角矩形 75"/>
          <p:cNvSpPr/>
          <p:nvPr/>
        </p:nvSpPr>
        <p:spPr>
          <a:xfrm rot="10800000" flipV="1">
            <a:off x="6521811" y="3583513"/>
            <a:ext cx="484287" cy="491115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5</a:t>
            </a:r>
            <a:endParaRPr lang="zh-CN" altLang="en-US" sz="3600" dirty="0"/>
          </a:p>
        </p:txBody>
      </p:sp>
      <p:sp>
        <p:nvSpPr>
          <p:cNvPr id="77" name="圆角矩形 76"/>
          <p:cNvSpPr/>
          <p:nvPr/>
        </p:nvSpPr>
        <p:spPr>
          <a:xfrm rot="10800000" flipV="1">
            <a:off x="5797243" y="424688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78" name="圆角矩形 77"/>
          <p:cNvSpPr/>
          <p:nvPr/>
        </p:nvSpPr>
        <p:spPr>
          <a:xfrm rot="10800000" flipV="1">
            <a:off x="6521811" y="4853512"/>
            <a:ext cx="484287" cy="491115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6</a:t>
            </a:r>
            <a:endParaRPr lang="zh-CN" altLang="en-US" sz="3600" dirty="0"/>
          </a:p>
        </p:txBody>
      </p:sp>
      <p:sp>
        <p:nvSpPr>
          <p:cNvPr id="87" name="文本框 86"/>
          <p:cNvSpPr txBox="1"/>
          <p:nvPr/>
        </p:nvSpPr>
        <p:spPr>
          <a:xfrm>
            <a:off x="2419528" y="1576702"/>
            <a:ext cx="3219591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3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ResNet50</a:t>
            </a:r>
            <a:r>
              <a:rPr lang="zh-CN" altLang="en-US" sz="3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3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7718980" y="2110772"/>
            <a:ext cx="3382010" cy="64389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l"/>
            <a:r>
              <a:rPr lang="zh-CN" altLang="en-US" sz="3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多尺度特征</a:t>
            </a:r>
            <a:r>
              <a:rPr lang="zh-CN" altLang="en-US" sz="3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融合</a:t>
            </a:r>
            <a:endParaRPr lang="zh-CN" altLang="en-US" sz="3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309815" y="2823168"/>
            <a:ext cx="2031317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模型综述</a:t>
            </a:r>
            <a:endParaRPr lang="zh-CN" altLang="en-US" sz="3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7676173" y="3467401"/>
            <a:ext cx="2585427" cy="120032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</a:t>
            </a:r>
            <a:endParaRPr lang="zh-CN" altLang="en-US" sz="3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2259396" y="4169275"/>
            <a:ext cx="3382010" cy="64389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多尺度特征</a:t>
            </a:r>
            <a:r>
              <a:rPr lang="zh-CN" altLang="en-US" sz="3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捕捉</a:t>
            </a:r>
            <a:endParaRPr lang="zh-CN" altLang="en-US" sz="3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7676172" y="4737401"/>
            <a:ext cx="2492982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总结和反思</a:t>
            </a:r>
            <a:endParaRPr lang="zh-CN" altLang="en-US" sz="3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3263399" y="2164884"/>
            <a:ext cx="1497518" cy="261606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sz="1100" dirty="0">
                <a:solidFill>
                  <a:srgbClr val="A2A2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BASED MODEL</a:t>
            </a:r>
            <a:endParaRPr lang="en-US" altLang="zh-CN" sz="1100" dirty="0">
              <a:solidFill>
                <a:srgbClr val="A2A2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439259" y="3485867"/>
            <a:ext cx="1792712" cy="26160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sz="1100" dirty="0">
                <a:solidFill>
                  <a:srgbClr val="A2A2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FRAMWORK</a:t>
            </a:r>
            <a:endParaRPr lang="en-US" altLang="zh-CN" sz="1100" dirty="0">
              <a:solidFill>
                <a:srgbClr val="A2A2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566821" y="4755867"/>
            <a:ext cx="1659425" cy="26160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sz="1100" dirty="0">
                <a:solidFill>
                  <a:srgbClr val="A2A2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METHODS</a:t>
            </a:r>
            <a:endParaRPr lang="en-US" altLang="zh-CN" sz="1100" dirty="0">
              <a:solidFill>
                <a:srgbClr val="A2A2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7633372" y="2737657"/>
            <a:ext cx="2116925" cy="26160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sz="1100" dirty="0">
                <a:solidFill>
                  <a:srgbClr val="A2A2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 AND DISCUSSION</a:t>
            </a:r>
            <a:endParaRPr lang="en-US" altLang="zh-CN" sz="1100" dirty="0">
              <a:solidFill>
                <a:srgbClr val="A2A2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7663453" y="4066896"/>
            <a:ext cx="2441483" cy="26160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sz="1100" dirty="0">
                <a:solidFill>
                  <a:srgbClr val="A2A2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 AND SUGGESTION</a:t>
            </a:r>
            <a:endParaRPr lang="en-US" altLang="zh-CN" sz="1100" dirty="0">
              <a:solidFill>
                <a:srgbClr val="A2A2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7733876" y="5383731"/>
            <a:ext cx="1210584" cy="26160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sz="1100" dirty="0">
                <a:solidFill>
                  <a:srgbClr val="A2A2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BIBLIOGRAPHY</a:t>
            </a:r>
            <a:endParaRPr lang="en-US" altLang="zh-CN" sz="1100" dirty="0">
              <a:solidFill>
                <a:srgbClr val="A2A2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8258042" y="252856"/>
            <a:ext cx="3933956" cy="553996"/>
            <a:chOff x="8258041" y="252855"/>
            <a:chExt cx="3933956" cy="553996"/>
          </a:xfrm>
        </p:grpSpPr>
        <p:grpSp>
          <p:nvGrpSpPr>
            <p:cNvPr id="3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2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96" name="圆角矩形 95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圆角矩形 96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圆角矩形 97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圆角矩形 98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圆角矩形 94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0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101" name="圆角矩形 100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8258041" y="252855"/>
              <a:ext cx="3196060" cy="553996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北京航空航天大学 人工智能研究院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BEIHANG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0" y="2780827"/>
            <a:ext cx="12434779" cy="1296345"/>
            <a:chOff x="-21102" y="2847433"/>
            <a:chExt cx="12434778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221676" y="2866861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1</a:t>
              </a:r>
              <a:endParaRPr lang="zh-CN" altLang="en-US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657273" y="3129359"/>
              <a:ext cx="5003866" cy="83099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en-US" altLang="zh-CN" sz="48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ResNet50</a:t>
              </a:r>
              <a:r>
                <a:rPr lang="zh-CN" altLang="en-US" sz="48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介绍</a:t>
              </a:r>
              <a:endParaRPr lang="zh-CN" altLang="en-US" sz="4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4160942" y="3314024"/>
              <a:ext cx="2271773" cy="461663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BASIC MODEL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8153400" y="252856"/>
            <a:ext cx="4038598" cy="553996"/>
            <a:chOff x="8153399" y="252855"/>
            <a:chExt cx="4038598" cy="553996"/>
          </a:xfrm>
        </p:grpSpPr>
        <p:grpSp>
          <p:nvGrpSpPr>
            <p:cNvPr id="28" name="组 27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30" name="组 2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34" name="圆角矩形 3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圆角矩形 3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圆角矩形 35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圆角矩形 36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圆角矩形 37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9" name="文本框 28"/>
            <p:cNvSpPr txBox="1"/>
            <p:nvPr/>
          </p:nvSpPr>
          <p:spPr>
            <a:xfrm>
              <a:off x="8153399" y="252855"/>
              <a:ext cx="3300702" cy="553996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北京航空航天大学 人工智能研究院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BEIHANG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文本框 374"/>
          <p:cNvSpPr txBox="1"/>
          <p:nvPr/>
        </p:nvSpPr>
        <p:spPr>
          <a:xfrm>
            <a:off x="540291" y="1606097"/>
            <a:ext cx="2211175" cy="52565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ResNet50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6" name="直接连接符 375"/>
          <p:cNvCxnSpPr/>
          <p:nvPr/>
        </p:nvCxnSpPr>
        <p:spPr>
          <a:xfrm>
            <a:off x="620874" y="2111364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接连接符 380"/>
          <p:cNvCxnSpPr/>
          <p:nvPr/>
        </p:nvCxnSpPr>
        <p:spPr>
          <a:xfrm>
            <a:off x="620874" y="4454696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矩形 381"/>
          <p:cNvSpPr/>
          <p:nvPr/>
        </p:nvSpPr>
        <p:spPr>
          <a:xfrm>
            <a:off x="532500" y="2125989"/>
            <a:ext cx="4732189" cy="166160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ResNet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分为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（阶段），其中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Stage 0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的结构比较简单，可以视其为对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的预处理，后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都由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Bottleneck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组成，结构较为相似。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Stage 1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Bottleneck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，剩下的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分别包括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Bottleneck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3" name="矩形 382"/>
          <p:cNvSpPr/>
          <p:nvPr/>
        </p:nvSpPr>
        <p:spPr>
          <a:xfrm>
            <a:off x="540291" y="3962683"/>
            <a:ext cx="4732189" cy="198169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ResNet50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中，输入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经过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ResNet50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个阶段（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Stage 0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Stage 1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）得到输出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之后的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Stage,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经过每一次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，通道数乘二，特征图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减小到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1/2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4" name="矩形 393"/>
          <p:cNvSpPr/>
          <p:nvPr/>
        </p:nvSpPr>
        <p:spPr>
          <a:xfrm>
            <a:off x="3810078" y="245065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395" name="圆角矩形 394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396" name="文本框 395"/>
          <p:cNvSpPr txBox="1"/>
          <p:nvPr/>
        </p:nvSpPr>
        <p:spPr>
          <a:xfrm>
            <a:off x="647718" y="267581"/>
            <a:ext cx="323389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2400" spc="6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ResNet</a:t>
            </a:r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网络介绍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7" name="矩形 396"/>
          <p:cNvSpPr/>
          <p:nvPr/>
        </p:nvSpPr>
        <p:spPr>
          <a:xfrm>
            <a:off x="3881609" y="284099"/>
            <a:ext cx="1922313" cy="692493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BASIC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8" name="组 397"/>
          <p:cNvGrpSpPr/>
          <p:nvPr/>
        </p:nvGrpSpPr>
        <p:grpSpPr>
          <a:xfrm>
            <a:off x="7937052" y="252856"/>
            <a:ext cx="4254946" cy="553996"/>
            <a:chOff x="8944491" y="252855"/>
            <a:chExt cx="3247506" cy="553996"/>
          </a:xfrm>
        </p:grpSpPr>
        <p:grpSp>
          <p:nvGrpSpPr>
            <p:cNvPr id="399" name="组 398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401" name="组 400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405" name="圆角矩形 404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6" name="圆角矩形 405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7" name="圆角矩形 406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8" name="圆角矩形 407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9" name="圆角矩形 408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02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403" name="圆角矩形 402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4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400" name="文本框 399"/>
            <p:cNvSpPr txBox="1"/>
            <p:nvPr/>
          </p:nvSpPr>
          <p:spPr>
            <a:xfrm>
              <a:off x="8944491" y="252855"/>
              <a:ext cx="2509609" cy="553996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北京航空航天大学 人工智能研究院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BEIHANG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l="13543" r="29520"/>
          <a:stretch>
            <a:fillRect/>
          </a:stretch>
        </p:blipFill>
        <p:spPr>
          <a:xfrm>
            <a:off x="5499781" y="858860"/>
            <a:ext cx="5954320" cy="61134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64818" y="1187528"/>
            <a:ext cx="2319867" cy="1769994"/>
            <a:chOff x="4525603" y="1803623"/>
            <a:chExt cx="2155851" cy="1769994"/>
          </a:xfrm>
        </p:grpSpPr>
        <p:sp>
          <p:nvSpPr>
            <p:cNvPr id="20" name="圆角矩形 19"/>
            <p:cNvSpPr/>
            <p:nvPr/>
          </p:nvSpPr>
          <p:spPr>
            <a:xfrm>
              <a:off x="4525603" y="1803623"/>
              <a:ext cx="2155850" cy="1738364"/>
            </a:xfrm>
            <a:prstGeom prst="roundRect">
              <a:avLst>
                <a:gd name="adj" fmla="val 4378"/>
              </a:avLst>
            </a:prstGeom>
            <a:solidFill>
              <a:srgbClr val="4472C4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4525603" y="1835253"/>
              <a:ext cx="2155851" cy="1738364"/>
            </a:xfrm>
            <a:prstGeom prst="roundRect">
              <a:avLst>
                <a:gd name="adj" fmla="val 4378"/>
              </a:avLst>
            </a:prstGeom>
            <a:solidFill>
              <a:srgbClr val="4472C4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en-US" altLang="zh-CN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Baseline</a:t>
              </a:r>
              <a:endPara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准确率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2" name="直接连接符 21"/>
          <p:cNvCxnSpPr/>
          <p:nvPr/>
        </p:nvCxnSpPr>
        <p:spPr>
          <a:xfrm>
            <a:off x="3784930" y="2722077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4027068" y="1665054"/>
            <a:ext cx="1862337" cy="1087984"/>
          </a:xfrm>
          <a:prstGeom prst="roundRect">
            <a:avLst>
              <a:gd name="adj" fmla="val 3819"/>
            </a:avLst>
          </a:prstGeom>
          <a:solidFill>
            <a:srgbClr val="4472C4">
              <a:alpha val="63000"/>
            </a:srgbClr>
          </a:solidFill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91%</a:t>
            </a:r>
            <a:endParaRPr lang="en-US" altLang="zh-CN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 rot="10800000" flipV="1">
            <a:off x="6589650" y="1653312"/>
            <a:ext cx="272237" cy="270859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27" name="矩形 26"/>
          <p:cNvSpPr/>
          <p:nvPr/>
        </p:nvSpPr>
        <p:spPr>
          <a:xfrm>
            <a:off x="6991499" y="1884395"/>
            <a:ext cx="4462601" cy="89027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ResNet50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的模型，不做任何处理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能够达到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91%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的准确率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64818" y="3325707"/>
            <a:ext cx="6990847" cy="88677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如何进一步提升准确率？</a:t>
            </a:r>
            <a:endParaRPr lang="en-US" altLang="zh-CN" sz="4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439334" y="4520636"/>
            <a:ext cx="9923457" cy="85356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前面的讲述中我们知道，在</a:t>
            </a:r>
            <a:r>
              <a:rPr lang="en-US" altLang="zh-CN" sz="2000" dirty="0" err="1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ResNet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的计算过程中，经过每个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，特征图的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都会减小，说明模型学习特征的尺度在不断缩小，是否能设计机制同时使用不同尺度的特征？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784930" y="252855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圆角矩形 53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55" name="文本框 54"/>
          <p:cNvSpPr txBox="1"/>
          <p:nvPr/>
        </p:nvSpPr>
        <p:spPr>
          <a:xfrm>
            <a:off x="647718" y="267581"/>
            <a:ext cx="323389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2400" spc="6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ResNet</a:t>
            </a:r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网络介绍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875819" y="316121"/>
            <a:ext cx="1749189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BASIC MODEL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7" name="组 56"/>
          <p:cNvGrpSpPr/>
          <p:nvPr/>
        </p:nvGrpSpPr>
        <p:grpSpPr>
          <a:xfrm>
            <a:off x="8153400" y="252856"/>
            <a:ext cx="4038598" cy="553996"/>
            <a:chOff x="8153399" y="252855"/>
            <a:chExt cx="4038598" cy="553996"/>
          </a:xfrm>
        </p:grpSpPr>
        <p:grpSp>
          <p:nvGrpSpPr>
            <p:cNvPr id="58" name="组 57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60" name="组 5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64" name="圆角矩形 6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圆角矩形 6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圆角矩形 65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圆角矩形 66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圆角矩形 67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1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62" name="圆角矩形 61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59" name="文本框 58"/>
            <p:cNvSpPr txBox="1"/>
            <p:nvPr/>
          </p:nvSpPr>
          <p:spPr>
            <a:xfrm>
              <a:off x="8153399" y="252855"/>
              <a:ext cx="3300701" cy="553996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北京航空航天大学 人工智能研究院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BEIHANG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2" y="2847434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2</a:t>
              </a:r>
              <a:endParaRPr lang="zh-CN" altLang="en-US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015674" y="3077396"/>
              <a:ext cx="2954651" cy="83099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zh-CN" altLang="en-US" sz="48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模型综述</a:t>
              </a:r>
              <a:endParaRPr lang="zh-CN" altLang="en-US" sz="4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5206423" y="3264361"/>
              <a:ext cx="3408301" cy="461663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MODEL FRAMWORKS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8229600" y="252856"/>
            <a:ext cx="3962398" cy="553996"/>
            <a:chOff x="8229599" y="252855"/>
            <a:chExt cx="3962398" cy="553996"/>
          </a:xfrm>
        </p:grpSpPr>
        <p:grpSp>
          <p:nvGrpSpPr>
            <p:cNvPr id="28" name="组 27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30" name="组 2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34" name="圆角矩形 3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圆角矩形 3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圆角矩形 35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圆角矩形 36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圆角矩形 37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9" name="文本框 28"/>
            <p:cNvSpPr txBox="1"/>
            <p:nvPr/>
          </p:nvSpPr>
          <p:spPr>
            <a:xfrm>
              <a:off x="8229599" y="252855"/>
              <a:ext cx="3224501" cy="553996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北京航空航天大学 人工智能研究院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BEIHANG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2438403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58" name="文本框 57"/>
          <p:cNvSpPr txBox="1"/>
          <p:nvPr/>
        </p:nvSpPr>
        <p:spPr>
          <a:xfrm>
            <a:off x="647718" y="267581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模型综述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491937" y="307046"/>
            <a:ext cx="2739845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 FRAMWORKS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0" name="组 59"/>
          <p:cNvGrpSpPr/>
          <p:nvPr/>
        </p:nvGrpSpPr>
        <p:grpSpPr>
          <a:xfrm>
            <a:off x="8153401" y="230101"/>
            <a:ext cx="4038597" cy="553996"/>
            <a:chOff x="8153400" y="230100"/>
            <a:chExt cx="4038597" cy="553996"/>
          </a:xfrm>
        </p:grpSpPr>
        <p:grpSp>
          <p:nvGrpSpPr>
            <p:cNvPr id="61" name="组 60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63" name="组 62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67" name="圆角矩形 66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圆角矩形 67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圆角矩形 68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圆角矩形 69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圆角矩形 70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4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65" name="圆角矩形 64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62" name="文本框 61"/>
            <p:cNvSpPr txBox="1"/>
            <p:nvPr/>
          </p:nvSpPr>
          <p:spPr>
            <a:xfrm>
              <a:off x="8153400" y="230100"/>
              <a:ext cx="3232940" cy="553996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北京航空航天大学 人工智能研究院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BEIHANG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47" y="863018"/>
            <a:ext cx="6540619" cy="3447391"/>
          </a:xfrm>
          <a:prstGeom prst="rect">
            <a:avLst/>
          </a:prstGeom>
        </p:spPr>
      </p:pic>
      <p:pic>
        <p:nvPicPr>
          <p:cNvPr id="146" name="图片 1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224" y="4741027"/>
            <a:ext cx="6418502" cy="1742116"/>
          </a:xfrm>
          <a:prstGeom prst="rect">
            <a:avLst/>
          </a:prstGeom>
        </p:spPr>
      </p:pic>
      <p:cxnSp>
        <p:nvCxnSpPr>
          <p:cNvPr id="148" name="连接符: 曲线 147"/>
          <p:cNvCxnSpPr/>
          <p:nvPr/>
        </p:nvCxnSpPr>
        <p:spPr>
          <a:xfrm rot="5400000">
            <a:off x="4475200" y="3898153"/>
            <a:ext cx="2682618" cy="558981"/>
          </a:xfrm>
          <a:prstGeom prst="curvedConnector4">
            <a:avLst>
              <a:gd name="adj1" fmla="val 26506"/>
              <a:gd name="adj2" fmla="val 140896"/>
            </a:avLst>
          </a:prstGeom>
          <a:ln w="19050">
            <a:solidFill>
              <a:schemeClr val="dk1">
                <a:alpha val="5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文本框 151"/>
          <p:cNvSpPr txBox="1"/>
          <p:nvPr/>
        </p:nvSpPr>
        <p:spPr>
          <a:xfrm>
            <a:off x="6858000" y="2000812"/>
            <a:ext cx="4292600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模型有两个核心部分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特征捕捉层和特征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过滤层（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Attention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层），其中，特征融合层主要抽取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Resnet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每个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stage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的特征，并加以融合，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Attention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层对特征融合层得到的向量进行加权，最终输入线性层得出分类结果。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3" name="圆角矩形 42"/>
          <p:cNvSpPr/>
          <p:nvPr/>
        </p:nvSpPr>
        <p:spPr>
          <a:xfrm rot="10800000" flipV="1">
            <a:off x="6480112" y="1862774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2" y="2847434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3</a:t>
              </a:r>
              <a:endParaRPr lang="zh-CN" altLang="en-US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983674" y="3089618"/>
              <a:ext cx="4982210" cy="82867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zh-CN" altLang="en-US" sz="48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多尺度特征</a:t>
              </a:r>
              <a:r>
                <a:rPr lang="zh-CN" altLang="en-US" sz="48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捕捉</a:t>
              </a:r>
              <a:endParaRPr lang="zh-CN" altLang="en-US" sz="4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3224824" y="3262120"/>
              <a:ext cx="2934970" cy="459105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FEATURE 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CAPTURE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8136468" y="252856"/>
            <a:ext cx="4055530" cy="553996"/>
            <a:chOff x="8136467" y="252855"/>
            <a:chExt cx="4055530" cy="553996"/>
          </a:xfrm>
        </p:grpSpPr>
        <p:grpSp>
          <p:nvGrpSpPr>
            <p:cNvPr id="28" name="组 27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30" name="组 2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34" name="圆角矩形 3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圆角矩形 3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圆角矩形 35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圆角矩形 36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圆角矩形 37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9" name="文本框 28"/>
            <p:cNvSpPr txBox="1"/>
            <p:nvPr/>
          </p:nvSpPr>
          <p:spPr>
            <a:xfrm>
              <a:off x="8136467" y="252855"/>
              <a:ext cx="3317634" cy="553996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北京航空航天大学 人工智能研究院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BEIHANG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ags/tag1.xml><?xml version="1.0" encoding="utf-8"?>
<p:tagLst xmlns:p="http://schemas.openxmlformats.org/presentationml/2006/main">
  <p:tag name="KSO_WM_UNIT_TABLE_BEAUTIFY" val="smartTable{fcec6c64-9c0c-43d3-aa3b-ed77c9558a5f}"/>
  <p:tag name="TABLE_ENDDRAG_ORIGIN_RECT" val="530*150"/>
  <p:tag name="TABLE_ENDDRAG_RECT" val="159*139*530*150"/>
</p:tagLst>
</file>

<file path=ppt/tags/tag2.xml><?xml version="1.0" encoding="utf-8"?>
<p:tagLst xmlns:p="http://schemas.openxmlformats.org/presentationml/2006/main">
  <p:tag name="KSO_WPP_MARK_KEY" val="d6a00420-cfd7-43ad-be8d-14f13b86766e"/>
  <p:tag name="COMMONDATA" val="eyJoZGlkIjoiNDg1ZGZhM2IyYWRkMzA0MDQ5MWUwYzQwZDY5MmE4ZWEifQ=="/>
</p:tagLst>
</file>

<file path=ppt/theme/theme1.xml><?xml version="1.0" encoding="utf-8"?>
<a:theme xmlns:a="http://schemas.openxmlformats.org/drawingml/2006/main" name="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2731</Words>
  <Application>WPS 演示</Application>
  <PresentationFormat>宽屏</PresentationFormat>
  <Paragraphs>304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Segoe UI Semilight</vt:lpstr>
      <vt:lpstr>微软雅黑</vt:lpstr>
      <vt:lpstr>Eras Light ITC</vt:lpstr>
      <vt:lpstr>Century Gothic</vt:lpstr>
      <vt:lpstr>Arial Unicode MS</vt:lpstr>
      <vt:lpstr>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笑云博文</dc:creator>
  <dc:description>1</dc:description>
  <dc:subject>1</dc:subject>
  <cp:lastModifiedBy>20220317085246</cp:lastModifiedBy>
  <cp:revision>123</cp:revision>
  <dcterms:created xsi:type="dcterms:W3CDTF">2015-04-07T16:28:00Z</dcterms:created>
  <dcterms:modified xsi:type="dcterms:W3CDTF">2023-04-22T07:56:30Z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3FC8ADFE70F74D32866639263F7D31D0</vt:lpwstr>
  </property>
</Properties>
</file>