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mn-lt"/>
        <a:ea typeface="+mn-ea"/>
        <a:cs typeface="+mn-cs"/>
        <a:sym typeface="Helvetica"/>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mn-lt"/>
        <a:ea typeface="+mn-ea"/>
        <a:cs typeface="+mn-cs"/>
        <a:sym typeface="Helvetica"/>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mn-lt"/>
        <a:ea typeface="+mn-ea"/>
        <a:cs typeface="+mn-cs"/>
        <a:sym typeface="Helvetica"/>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mn-lt"/>
        <a:ea typeface="+mn-ea"/>
        <a:cs typeface="+mn-cs"/>
        <a:sym typeface="Helvetica"/>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mn-lt"/>
        <a:ea typeface="+mn-ea"/>
        <a:cs typeface="+mn-cs"/>
        <a:sym typeface="Helvetica"/>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mn-lt"/>
        <a:ea typeface="+mn-ea"/>
        <a:cs typeface="+mn-cs"/>
        <a:sym typeface="Helvetica"/>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mn-lt"/>
        <a:ea typeface="+mn-ea"/>
        <a:cs typeface="+mn-cs"/>
        <a:sym typeface="Helvetica"/>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mn-lt"/>
        <a:ea typeface="+mn-ea"/>
        <a:cs typeface="+mn-cs"/>
        <a:sym typeface="Helvetica"/>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BD3E7"/>
          </a:solidFill>
        </a:fill>
      </a:tcStyle>
    </a:wholeTbl>
    <a:band2H>
      <a:tcTxStyle b="def" i="def"/>
      <a:tcStyle>
        <a:tcBdr/>
        <a:fill>
          <a:solidFill>
            <a:srgbClr val="E7EAF3"/>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FDACA"/>
          </a:solidFill>
        </a:fill>
      </a:tcStyle>
    </a:wholeTbl>
    <a:band2H>
      <a:tcTxStyle b="def" i="def"/>
      <a:tcStyle>
        <a:tcBdr/>
        <a:fill>
          <a:solidFill>
            <a:srgbClr val="E8EDE7"/>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4CCE9"/>
          </a:solidFill>
        </a:fill>
      </a:tcStyle>
    </a:wholeTbl>
    <a:band2H>
      <a:tcTxStyle b="def" i="def"/>
      <a:tcStyle>
        <a:tcBdr/>
        <a:fill>
          <a:solidFill>
            <a:srgbClr val="F2E7F4"/>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p:nvPr>
            <p:ph type="sldImg"/>
          </p:nvPr>
        </p:nvSpPr>
        <p:spPr>
          <a:xfrm>
            <a:off x="1143000" y="685800"/>
            <a:ext cx="4572000" cy="3429000"/>
          </a:xfrm>
          <a:prstGeom prst="rect">
            <a:avLst/>
          </a:prstGeom>
        </p:spPr>
        <p:txBody>
          <a:bodyPr/>
          <a:lstStyle/>
          <a:p>
            <a:pPr/>
          </a:p>
        </p:txBody>
      </p:sp>
      <p:sp>
        <p:nvSpPr>
          <p:cNvPr id="137" name="Shape 1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660400" y="4292600"/>
            <a:ext cx="11684000" cy="2222500"/>
          </a:xfrm>
          <a:prstGeom prst="rect">
            <a:avLst/>
          </a:prstGeom>
        </p:spPr>
        <p:txBody>
          <a:bodyPr/>
          <a:lstStyle>
            <a:lvl1pPr>
              <a:defRPr spc="992" sz="6200"/>
            </a:lvl1pPr>
          </a:lstStyle>
          <a:p>
            <a:pPr/>
            <a:r>
              <a:t>标题文本</a:t>
            </a:r>
          </a:p>
        </p:txBody>
      </p:sp>
      <p:sp>
        <p:nvSpPr>
          <p:cNvPr id="12" name="Shape 12"/>
          <p:cNvSpPr/>
          <p:nvPr>
            <p:ph type="body" sz="quarter" idx="1"/>
          </p:nvPr>
        </p:nvSpPr>
        <p:spPr>
          <a:xfrm>
            <a:off x="660400" y="3416300"/>
            <a:ext cx="11684000" cy="889000"/>
          </a:xfrm>
          <a:prstGeom prst="rect">
            <a:avLst/>
          </a:prstGeom>
        </p:spPr>
        <p:txBody>
          <a:bodyPr anchor="b"/>
          <a:lstStyle>
            <a:lvl1pPr marL="0" indent="0">
              <a:spcBef>
                <a:spcPts val="0"/>
              </a:spcBef>
              <a:buClrTx/>
              <a:buSzTx/>
              <a:buNone/>
              <a:defRPr cap="all" spc="384" sz="2400">
                <a:solidFill>
                  <a:srgbClr val="55D8FF"/>
                </a:solidFill>
                <a:latin typeface="Avenir Book"/>
                <a:ea typeface="Avenir Book"/>
                <a:cs typeface="Avenir Book"/>
                <a:sym typeface="Avenir Book"/>
              </a:defRPr>
            </a:lvl1pPr>
            <a:lvl2pPr marL="0" indent="0">
              <a:spcBef>
                <a:spcPts val="0"/>
              </a:spcBef>
              <a:buClrTx/>
              <a:buSzTx/>
              <a:buNone/>
              <a:defRPr cap="all" spc="384" sz="2400">
                <a:solidFill>
                  <a:srgbClr val="55D8FF"/>
                </a:solidFill>
                <a:latin typeface="Avenir Book"/>
                <a:ea typeface="Avenir Book"/>
                <a:cs typeface="Avenir Book"/>
                <a:sym typeface="Avenir Book"/>
              </a:defRPr>
            </a:lvl2pPr>
            <a:lvl3pPr marL="0" indent="0">
              <a:spcBef>
                <a:spcPts val="0"/>
              </a:spcBef>
              <a:buClrTx/>
              <a:buSzTx/>
              <a:buNone/>
              <a:defRPr cap="all" spc="384" sz="2400">
                <a:solidFill>
                  <a:srgbClr val="55D8FF"/>
                </a:solidFill>
                <a:latin typeface="Avenir Book"/>
                <a:ea typeface="Avenir Book"/>
                <a:cs typeface="Avenir Book"/>
                <a:sym typeface="Avenir Book"/>
              </a:defRPr>
            </a:lvl3pPr>
            <a:lvl4pPr marL="0" indent="0">
              <a:spcBef>
                <a:spcPts val="0"/>
              </a:spcBef>
              <a:buClrTx/>
              <a:buSzTx/>
              <a:buNone/>
              <a:defRPr cap="all" spc="384" sz="2400">
                <a:solidFill>
                  <a:srgbClr val="55D8FF"/>
                </a:solidFill>
                <a:latin typeface="Avenir Book"/>
                <a:ea typeface="Avenir Book"/>
                <a:cs typeface="Avenir Book"/>
                <a:sym typeface="Avenir Book"/>
              </a:defRPr>
            </a:lvl4pPr>
            <a:lvl5pPr marL="0" indent="0">
              <a:spcBef>
                <a:spcPts val="0"/>
              </a:spcBef>
              <a:buClrTx/>
              <a:buSzTx/>
              <a:buNone/>
              <a:defRPr cap="all" spc="384" sz="2400">
                <a:solidFill>
                  <a:srgbClr val="55D8FF"/>
                </a:solidFill>
                <a:latin typeface="Avenir Book"/>
                <a:ea typeface="Avenir Book"/>
                <a:cs typeface="Avenir Book"/>
                <a:sym typeface="Avenir Book"/>
              </a:defRPr>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93" name="Shape 93"/>
          <p:cNvSpPr/>
          <p:nvPr>
            <p:ph type="pic" sz="half" idx="13"/>
          </p:nvPr>
        </p:nvSpPr>
        <p:spPr>
          <a:xfrm>
            <a:off x="6502400" y="4879052"/>
            <a:ext cx="6502400" cy="4876803"/>
          </a:xfrm>
          <a:prstGeom prst="rect">
            <a:avLst/>
          </a:prstGeom>
        </p:spPr>
        <p:txBody>
          <a:bodyPr lIns="91439" tIns="45719" rIns="91439" bIns="45719" anchor="t">
            <a:noAutofit/>
          </a:bodyPr>
          <a:lstStyle/>
          <a:p>
            <a:pPr/>
          </a:p>
        </p:txBody>
      </p:sp>
      <p:sp>
        <p:nvSpPr>
          <p:cNvPr id="94" name="Shape 94"/>
          <p:cNvSpPr/>
          <p:nvPr>
            <p:ph type="pic" sz="half" idx="14"/>
          </p:nvPr>
        </p:nvSpPr>
        <p:spPr>
          <a:xfrm>
            <a:off x="6502400" y="0"/>
            <a:ext cx="6502400" cy="4876800"/>
          </a:xfrm>
          <a:prstGeom prst="rect">
            <a:avLst/>
          </a:prstGeom>
        </p:spPr>
        <p:txBody>
          <a:bodyPr lIns="91439" tIns="45719" rIns="91439" bIns="45719" anchor="t">
            <a:noAutofit/>
          </a:bodyPr>
          <a:lstStyle/>
          <a:p>
            <a:pPr/>
          </a:p>
        </p:txBody>
      </p:sp>
      <p:sp>
        <p:nvSpPr>
          <p:cNvPr id="95" name="Shape 95"/>
          <p:cNvSpPr/>
          <p:nvPr>
            <p:ph type="pic" idx="15"/>
          </p:nvPr>
        </p:nvSpPr>
        <p:spPr>
          <a:xfrm>
            <a:off x="0" y="0"/>
            <a:ext cx="6502400" cy="9753600"/>
          </a:xfrm>
          <a:prstGeom prst="rect">
            <a:avLst/>
          </a:prstGeom>
        </p:spPr>
        <p:txBody>
          <a:bodyPr lIns="91439" tIns="45719" rIns="91439" bIns="45719" anchor="t">
            <a:noAutofit/>
          </a:bodyPr>
          <a:lstStyle/>
          <a:p>
            <a:pPr/>
          </a:p>
        </p:txBody>
      </p:sp>
      <p:sp>
        <p:nvSpPr>
          <p:cNvPr id="96" name="Shape 9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103" name="Shape 103"/>
          <p:cNvSpPr/>
          <p:nvPr>
            <p:ph type="body" sz="quarter" idx="1"/>
          </p:nvPr>
        </p:nvSpPr>
        <p:spPr>
          <a:xfrm>
            <a:off x="1270000" y="6362700"/>
            <a:ext cx="10464800" cy="520700"/>
          </a:xfrm>
          <a:prstGeom prst="rect">
            <a:avLst/>
          </a:prstGeom>
        </p:spPr>
        <p:txBody>
          <a:bodyPr/>
          <a:lstStyle>
            <a:lvl1pPr marL="0" indent="0" algn="ctr">
              <a:spcBef>
                <a:spcPts val="0"/>
              </a:spcBef>
              <a:buClrTx/>
              <a:buSzTx/>
              <a:buNone/>
              <a:defRPr cap="all" spc="384" sz="2400">
                <a:solidFill>
                  <a:srgbClr val="55D8FF"/>
                </a:solidFill>
              </a:defRPr>
            </a:lvl1pPr>
          </a:lstStyle>
          <a:p>
            <a:pPr/>
            <a:r>
              <a:t>–Johnny Appleseed</a:t>
            </a:r>
          </a:p>
        </p:txBody>
      </p:sp>
      <p:sp>
        <p:nvSpPr>
          <p:cNvPr id="104" name="Shape 104"/>
          <p:cNvSpPr/>
          <p:nvPr>
            <p:ph type="body" sz="quarter" idx="13"/>
          </p:nvPr>
        </p:nvSpPr>
        <p:spPr>
          <a:xfrm>
            <a:off x="1270000" y="4235856"/>
            <a:ext cx="10464800" cy="748488"/>
          </a:xfrm>
          <a:prstGeom prst="rect">
            <a:avLst/>
          </a:prstGeom>
        </p:spPr>
        <p:txBody>
          <a:bodyPr/>
          <a:lstStyle/>
          <a:p>
            <a:pPr/>
          </a:p>
        </p:txBody>
      </p:sp>
      <p:sp>
        <p:nvSpPr>
          <p:cNvPr id="105" name="Shape 10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引文照片">
    <p:spTree>
      <p:nvGrpSpPr>
        <p:cNvPr id="1" name=""/>
        <p:cNvGrpSpPr/>
        <p:nvPr/>
      </p:nvGrpSpPr>
      <p:grpSpPr>
        <a:xfrm>
          <a:off x="0" y="0"/>
          <a:ext cx="0" cy="0"/>
          <a:chOff x="0" y="0"/>
          <a:chExt cx="0" cy="0"/>
        </a:xfrm>
      </p:grpSpPr>
      <p:sp>
        <p:nvSpPr>
          <p:cNvPr id="112" name="Shape 112"/>
          <p:cNvSpPr/>
          <p:nvPr>
            <p:ph type="body" sz="quarter" idx="1"/>
          </p:nvPr>
        </p:nvSpPr>
        <p:spPr>
          <a:xfrm>
            <a:off x="1270000" y="2959100"/>
            <a:ext cx="10464800" cy="520700"/>
          </a:xfrm>
          <a:prstGeom prst="rect">
            <a:avLst/>
          </a:prstGeom>
        </p:spPr>
        <p:txBody>
          <a:bodyPr anchor="t"/>
          <a:lstStyle>
            <a:lvl1pPr marL="0" indent="0" algn="ctr">
              <a:spcBef>
                <a:spcPts val="0"/>
              </a:spcBef>
              <a:buClrTx/>
              <a:buSzTx/>
              <a:buNone/>
              <a:defRPr cap="all" spc="384" sz="2400">
                <a:solidFill>
                  <a:srgbClr val="55D8FF"/>
                </a:solidFill>
              </a:defRPr>
            </a:lvl1pPr>
          </a:lstStyle>
          <a:p>
            <a:pPr/>
            <a:r>
              <a:t>–Johnny Appleseed</a:t>
            </a:r>
          </a:p>
        </p:txBody>
      </p:sp>
      <p:sp>
        <p:nvSpPr>
          <p:cNvPr id="113" name="Shape 113"/>
          <p:cNvSpPr/>
          <p:nvPr>
            <p:ph type="body" sz="quarter" idx="13"/>
          </p:nvPr>
        </p:nvSpPr>
        <p:spPr>
          <a:xfrm>
            <a:off x="1270000" y="1333905"/>
            <a:ext cx="10464800" cy="748488"/>
          </a:xfrm>
          <a:prstGeom prst="rect">
            <a:avLst/>
          </a:prstGeom>
        </p:spPr>
        <p:txBody>
          <a:bodyPr/>
          <a:lstStyle/>
          <a:p>
            <a:pPr/>
          </a:p>
        </p:txBody>
      </p:sp>
      <p:sp>
        <p:nvSpPr>
          <p:cNvPr id="114" name="Shape 114"/>
          <p:cNvSpPr/>
          <p:nvPr>
            <p:ph type="pic" idx="14"/>
          </p:nvPr>
        </p:nvSpPr>
        <p:spPr>
          <a:xfrm>
            <a:off x="-19050" y="3613150"/>
            <a:ext cx="13004800" cy="6134100"/>
          </a:xfrm>
          <a:prstGeom prst="rect">
            <a:avLst/>
          </a:prstGeom>
        </p:spPr>
        <p:txBody>
          <a:bodyPr lIns="91439" tIns="45719" rIns="91439" bIns="45719" anchor="t">
            <a:noAutofit/>
          </a:bodyPr>
          <a:lstStyle/>
          <a:p>
            <a:pPr/>
          </a:p>
        </p:txBody>
      </p:sp>
      <p:sp>
        <p:nvSpPr>
          <p:cNvPr id="115" name="Shape 1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22" name="Shape 12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23" name="Shape 1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30" name="Shape 1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21" name="Shape 21"/>
          <p:cNvSpPr/>
          <p:nvPr>
            <p:ph type="title"/>
          </p:nvPr>
        </p:nvSpPr>
        <p:spPr>
          <a:xfrm>
            <a:off x="660400" y="1003300"/>
            <a:ext cx="11684000" cy="1460500"/>
          </a:xfrm>
          <a:prstGeom prst="rect">
            <a:avLst/>
          </a:prstGeom>
        </p:spPr>
        <p:txBody>
          <a:bodyPr/>
          <a:lstStyle>
            <a:lvl1pPr>
              <a:defRPr spc="992" sz="6200"/>
            </a:lvl1pPr>
          </a:lstStyle>
          <a:p>
            <a:pPr/>
            <a:r>
              <a:t>标题文本</a:t>
            </a:r>
          </a:p>
        </p:txBody>
      </p:sp>
      <p:sp>
        <p:nvSpPr>
          <p:cNvPr id="22" name="Shape 22"/>
          <p:cNvSpPr/>
          <p:nvPr>
            <p:ph type="body" sz="quarter" idx="1"/>
          </p:nvPr>
        </p:nvSpPr>
        <p:spPr>
          <a:xfrm>
            <a:off x="660400" y="508000"/>
            <a:ext cx="11684000" cy="508000"/>
          </a:xfrm>
          <a:prstGeom prst="rect">
            <a:avLst/>
          </a:prstGeom>
        </p:spPr>
        <p:txBody>
          <a:bodyPr/>
          <a:lstStyle>
            <a:lvl1pPr marL="0" indent="0">
              <a:spcBef>
                <a:spcPts val="0"/>
              </a:spcBef>
              <a:buClrTx/>
              <a:buSzTx/>
              <a:buNone/>
              <a:defRPr cap="all" spc="384" sz="2400">
                <a:latin typeface="Avenir Book"/>
                <a:ea typeface="Avenir Book"/>
                <a:cs typeface="Avenir Book"/>
                <a:sym typeface="Avenir Book"/>
              </a:defRPr>
            </a:lvl1pPr>
            <a:lvl2pPr marL="0" indent="0">
              <a:spcBef>
                <a:spcPts val="0"/>
              </a:spcBef>
              <a:buClrTx/>
              <a:buSzTx/>
              <a:buNone/>
              <a:defRPr cap="all" spc="384" sz="2400">
                <a:latin typeface="Avenir Book"/>
                <a:ea typeface="Avenir Book"/>
                <a:cs typeface="Avenir Book"/>
                <a:sym typeface="Avenir Book"/>
              </a:defRPr>
            </a:lvl2pPr>
            <a:lvl3pPr marL="0" indent="0">
              <a:spcBef>
                <a:spcPts val="0"/>
              </a:spcBef>
              <a:buClrTx/>
              <a:buSzTx/>
              <a:buNone/>
              <a:defRPr cap="all" spc="384" sz="2400">
                <a:latin typeface="Avenir Book"/>
                <a:ea typeface="Avenir Book"/>
                <a:cs typeface="Avenir Book"/>
                <a:sym typeface="Avenir Book"/>
              </a:defRPr>
            </a:lvl3pPr>
            <a:lvl4pPr marL="0" indent="0">
              <a:spcBef>
                <a:spcPts val="0"/>
              </a:spcBef>
              <a:buClrTx/>
              <a:buSzTx/>
              <a:buNone/>
              <a:defRPr cap="all" spc="384" sz="2400">
                <a:latin typeface="Avenir Book"/>
                <a:ea typeface="Avenir Book"/>
                <a:cs typeface="Avenir Book"/>
                <a:sym typeface="Avenir Book"/>
              </a:defRPr>
            </a:lvl4pPr>
            <a:lvl5pPr marL="0" indent="0">
              <a:spcBef>
                <a:spcPts val="0"/>
              </a:spcBef>
              <a:buClrTx/>
              <a:buSzTx/>
              <a:buNone/>
              <a:defRPr cap="all" spc="384" sz="2400">
                <a:latin typeface="Avenir Book"/>
                <a:ea typeface="Avenir Book"/>
                <a:cs typeface="Avenir Book"/>
                <a:sym typeface="Avenir Book"/>
              </a:defRPr>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照片 - 水平（备选）">
    <p:spTree>
      <p:nvGrpSpPr>
        <p:cNvPr id="1" name=""/>
        <p:cNvGrpSpPr/>
        <p:nvPr/>
      </p:nvGrpSpPr>
      <p:grpSpPr>
        <a:xfrm>
          <a:off x="0" y="0"/>
          <a:ext cx="0" cy="0"/>
          <a:chOff x="0" y="0"/>
          <a:chExt cx="0" cy="0"/>
        </a:xfrm>
      </p:grpSpPr>
      <p:sp>
        <p:nvSpPr>
          <p:cNvPr id="30" name="Shape 30"/>
          <p:cNvSpPr/>
          <p:nvPr>
            <p:ph type="pic" idx="13"/>
          </p:nvPr>
        </p:nvSpPr>
        <p:spPr>
          <a:xfrm>
            <a:off x="0" y="2717800"/>
            <a:ext cx="13004800" cy="7035800"/>
          </a:xfrm>
          <a:prstGeom prst="rect">
            <a:avLst/>
          </a:prstGeom>
        </p:spPr>
        <p:txBody>
          <a:bodyPr lIns="91439" tIns="45719" rIns="91439" bIns="45719" anchor="t">
            <a:noAutofit/>
          </a:bodyPr>
          <a:lstStyle/>
          <a:p>
            <a:pPr/>
          </a:p>
        </p:txBody>
      </p:sp>
      <p:sp>
        <p:nvSpPr>
          <p:cNvPr id="31" name="Shape 31"/>
          <p:cNvSpPr/>
          <p:nvPr>
            <p:ph type="title"/>
          </p:nvPr>
        </p:nvSpPr>
        <p:spPr>
          <a:xfrm>
            <a:off x="660400" y="1003300"/>
            <a:ext cx="11684000" cy="1460500"/>
          </a:xfrm>
          <a:prstGeom prst="rect">
            <a:avLst/>
          </a:prstGeom>
        </p:spPr>
        <p:txBody>
          <a:bodyPr/>
          <a:lstStyle>
            <a:lvl1pPr>
              <a:defRPr spc="992" sz="6200"/>
            </a:lvl1pPr>
          </a:lstStyle>
          <a:p>
            <a:pPr/>
            <a:r>
              <a:t>标题文本</a:t>
            </a:r>
          </a:p>
        </p:txBody>
      </p:sp>
      <p:sp>
        <p:nvSpPr>
          <p:cNvPr id="32" name="Shape 32"/>
          <p:cNvSpPr/>
          <p:nvPr>
            <p:ph type="body" sz="quarter" idx="1"/>
          </p:nvPr>
        </p:nvSpPr>
        <p:spPr>
          <a:xfrm>
            <a:off x="660400" y="508000"/>
            <a:ext cx="11684000" cy="508000"/>
          </a:xfrm>
          <a:prstGeom prst="rect">
            <a:avLst/>
          </a:prstGeom>
        </p:spPr>
        <p:txBody>
          <a:bodyPr/>
          <a:lstStyle>
            <a:lvl1pPr marL="0" indent="0">
              <a:spcBef>
                <a:spcPts val="0"/>
              </a:spcBef>
              <a:buClrTx/>
              <a:buSzTx/>
              <a:buNone/>
              <a:defRPr cap="all" spc="384" sz="2400">
                <a:latin typeface="Avenir Book"/>
                <a:ea typeface="Avenir Book"/>
                <a:cs typeface="Avenir Book"/>
                <a:sym typeface="Avenir Book"/>
              </a:defRPr>
            </a:lvl1pPr>
            <a:lvl2pPr marL="0" indent="0">
              <a:spcBef>
                <a:spcPts val="0"/>
              </a:spcBef>
              <a:buClrTx/>
              <a:buSzTx/>
              <a:buNone/>
              <a:defRPr cap="all" spc="384" sz="2400">
                <a:latin typeface="Avenir Book"/>
                <a:ea typeface="Avenir Book"/>
                <a:cs typeface="Avenir Book"/>
                <a:sym typeface="Avenir Book"/>
              </a:defRPr>
            </a:lvl2pPr>
            <a:lvl3pPr marL="0" indent="0">
              <a:spcBef>
                <a:spcPts val="0"/>
              </a:spcBef>
              <a:buClrTx/>
              <a:buSzTx/>
              <a:buNone/>
              <a:defRPr cap="all" spc="384" sz="2400">
                <a:latin typeface="Avenir Book"/>
                <a:ea typeface="Avenir Book"/>
                <a:cs typeface="Avenir Book"/>
                <a:sym typeface="Avenir Book"/>
              </a:defRPr>
            </a:lvl3pPr>
            <a:lvl4pPr marL="0" indent="0">
              <a:spcBef>
                <a:spcPts val="0"/>
              </a:spcBef>
              <a:buClrTx/>
              <a:buSzTx/>
              <a:buNone/>
              <a:defRPr cap="all" spc="384" sz="2400">
                <a:latin typeface="Avenir Book"/>
                <a:ea typeface="Avenir Book"/>
                <a:cs typeface="Avenir Book"/>
                <a:sym typeface="Avenir Book"/>
              </a:defRPr>
            </a:lvl4pPr>
            <a:lvl5pPr marL="0" indent="0">
              <a:spcBef>
                <a:spcPts val="0"/>
              </a:spcBef>
              <a:buClrTx/>
              <a:buSzTx/>
              <a:buNone/>
              <a:defRPr cap="all" spc="384" sz="2400">
                <a:latin typeface="Avenir Book"/>
                <a:ea typeface="Avenir Book"/>
                <a:cs typeface="Avenir Book"/>
                <a:sym typeface="Avenir Book"/>
              </a:defRPr>
            </a:lvl5pPr>
          </a:lstStyle>
          <a:p>
            <a:pPr/>
            <a:r>
              <a:t>正文级别 1</a:t>
            </a:r>
          </a:p>
          <a:p>
            <a:pPr lvl="1"/>
            <a:r>
              <a:t>正文级别 2</a:t>
            </a:r>
          </a:p>
          <a:p>
            <a:pPr lvl="2"/>
            <a:r>
              <a:t>正文级别 3</a:t>
            </a:r>
          </a:p>
          <a:p>
            <a:pPr lvl="3"/>
            <a:r>
              <a:t>正文级别 4</a:t>
            </a:r>
          </a:p>
          <a:p>
            <a:pPr lvl="4"/>
            <a:r>
              <a:t>正文级别 5</a:t>
            </a:r>
          </a:p>
        </p:txBody>
      </p:sp>
      <p:sp>
        <p:nvSpPr>
          <p:cNvPr id="33" name="Shape 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40" name="Shape 40"/>
          <p:cNvSpPr/>
          <p:nvPr>
            <p:ph type="title"/>
          </p:nvPr>
        </p:nvSpPr>
        <p:spPr>
          <a:xfrm>
            <a:off x="660400" y="3759200"/>
            <a:ext cx="11684000" cy="2222500"/>
          </a:xfrm>
          <a:prstGeom prst="rect">
            <a:avLst/>
          </a:prstGeom>
        </p:spPr>
        <p:txBody>
          <a:bodyPr anchor="ctr"/>
          <a:lstStyle>
            <a:lvl1pPr>
              <a:defRPr spc="992" sz="6200"/>
            </a:lvl1pPr>
          </a:lstStyle>
          <a:p>
            <a:pPr/>
            <a:r>
              <a:t>标题文本</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48" name="Shape 48"/>
          <p:cNvSpPr/>
          <p:nvPr>
            <p:ph type="pic" idx="13"/>
          </p:nvPr>
        </p:nvSpPr>
        <p:spPr>
          <a:xfrm>
            <a:off x="6496050" y="6350"/>
            <a:ext cx="6502400" cy="9753600"/>
          </a:xfrm>
          <a:prstGeom prst="rect">
            <a:avLst/>
          </a:prstGeom>
        </p:spPr>
        <p:txBody>
          <a:bodyPr lIns="91439" tIns="45719" rIns="91439" bIns="45719" anchor="t">
            <a:noAutofit/>
          </a:bodyPr>
          <a:lstStyle/>
          <a:p>
            <a:pPr/>
          </a:p>
        </p:txBody>
      </p:sp>
      <p:sp>
        <p:nvSpPr>
          <p:cNvPr id="49" name="Shape 49"/>
          <p:cNvSpPr/>
          <p:nvPr>
            <p:ph type="title"/>
          </p:nvPr>
        </p:nvSpPr>
        <p:spPr>
          <a:xfrm>
            <a:off x="546100" y="4305300"/>
            <a:ext cx="5410200" cy="2984500"/>
          </a:xfrm>
          <a:prstGeom prst="rect">
            <a:avLst/>
          </a:prstGeom>
        </p:spPr>
        <p:txBody>
          <a:bodyPr/>
          <a:lstStyle/>
          <a:p>
            <a:pPr/>
            <a:r>
              <a:t>标题文本</a:t>
            </a:r>
          </a:p>
        </p:txBody>
      </p:sp>
      <p:sp>
        <p:nvSpPr>
          <p:cNvPr id="50" name="Shape 50"/>
          <p:cNvSpPr/>
          <p:nvPr>
            <p:ph type="body" sz="quarter" idx="1"/>
          </p:nvPr>
        </p:nvSpPr>
        <p:spPr>
          <a:xfrm>
            <a:off x="546100" y="3429000"/>
            <a:ext cx="5410200" cy="889000"/>
          </a:xfrm>
          <a:prstGeom prst="rect">
            <a:avLst/>
          </a:prstGeom>
        </p:spPr>
        <p:txBody>
          <a:bodyPr/>
          <a:lstStyle>
            <a:lvl1pPr marL="0" indent="0">
              <a:spcBef>
                <a:spcPts val="0"/>
              </a:spcBef>
              <a:buClrTx/>
              <a:buSzTx/>
              <a:buNone/>
              <a:defRPr cap="all" spc="384" sz="2400">
                <a:solidFill>
                  <a:srgbClr val="55D8FF"/>
                </a:solidFill>
                <a:latin typeface="Avenir Book"/>
                <a:ea typeface="Avenir Book"/>
                <a:cs typeface="Avenir Book"/>
                <a:sym typeface="Avenir Book"/>
              </a:defRPr>
            </a:lvl1pPr>
            <a:lvl2pPr marL="0" indent="0">
              <a:spcBef>
                <a:spcPts val="0"/>
              </a:spcBef>
              <a:buClrTx/>
              <a:buSzTx/>
              <a:buNone/>
              <a:defRPr cap="all" spc="384" sz="2400">
                <a:solidFill>
                  <a:srgbClr val="55D8FF"/>
                </a:solidFill>
                <a:latin typeface="Avenir Book"/>
                <a:ea typeface="Avenir Book"/>
                <a:cs typeface="Avenir Book"/>
                <a:sym typeface="Avenir Book"/>
              </a:defRPr>
            </a:lvl2pPr>
            <a:lvl3pPr marL="0" indent="0">
              <a:spcBef>
                <a:spcPts val="0"/>
              </a:spcBef>
              <a:buClrTx/>
              <a:buSzTx/>
              <a:buNone/>
              <a:defRPr cap="all" spc="384" sz="2400">
                <a:solidFill>
                  <a:srgbClr val="55D8FF"/>
                </a:solidFill>
                <a:latin typeface="Avenir Book"/>
                <a:ea typeface="Avenir Book"/>
                <a:cs typeface="Avenir Book"/>
                <a:sym typeface="Avenir Book"/>
              </a:defRPr>
            </a:lvl3pPr>
            <a:lvl4pPr marL="0" indent="0">
              <a:spcBef>
                <a:spcPts val="0"/>
              </a:spcBef>
              <a:buClrTx/>
              <a:buSzTx/>
              <a:buNone/>
              <a:defRPr cap="all" spc="384" sz="2400">
                <a:solidFill>
                  <a:srgbClr val="55D8FF"/>
                </a:solidFill>
                <a:latin typeface="Avenir Book"/>
                <a:ea typeface="Avenir Book"/>
                <a:cs typeface="Avenir Book"/>
                <a:sym typeface="Avenir Book"/>
              </a:defRPr>
            </a:lvl4pPr>
            <a:lvl5pPr marL="0" indent="0">
              <a:spcBef>
                <a:spcPts val="0"/>
              </a:spcBef>
              <a:buClrTx/>
              <a:buSzTx/>
              <a:buNone/>
              <a:defRPr cap="all" spc="384" sz="2400">
                <a:solidFill>
                  <a:srgbClr val="55D8FF"/>
                </a:solidFill>
                <a:latin typeface="Avenir Book"/>
                <a:ea typeface="Avenir Book"/>
                <a:cs typeface="Avenir Book"/>
                <a:sym typeface="Avenir Book"/>
              </a:defRPr>
            </a:lvl5pPr>
          </a:lstStyle>
          <a:p>
            <a:pPr/>
            <a:r>
              <a:t>正文级别 1</a:t>
            </a:r>
          </a:p>
          <a:p>
            <a:pPr lvl="1"/>
            <a:r>
              <a:t>正文级别 2</a:t>
            </a:r>
          </a:p>
          <a:p>
            <a:pPr lvl="2"/>
            <a:r>
              <a:t>正文级别 3</a:t>
            </a:r>
          </a:p>
          <a:p>
            <a:pPr lvl="3"/>
            <a:r>
              <a:t>正文级别 4</a:t>
            </a:r>
          </a:p>
          <a:p>
            <a:pPr lvl="4"/>
            <a:r>
              <a:t>正文级别 5</a:t>
            </a:r>
          </a:p>
        </p:txBody>
      </p:sp>
      <p:sp>
        <p:nvSpPr>
          <p:cNvPr id="51" name="Shape 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58" name="Shape 58"/>
          <p:cNvSpPr/>
          <p:nvPr>
            <p:ph type="title"/>
          </p:nvPr>
        </p:nvSpPr>
        <p:spPr>
          <a:prstGeom prst="rect">
            <a:avLst/>
          </a:prstGeom>
        </p:spPr>
        <p:txBody>
          <a:bodyPr/>
          <a:lstStyle/>
          <a:p>
            <a:pPr/>
            <a:r>
              <a:t>标题文本</a:t>
            </a:r>
          </a:p>
        </p:txBody>
      </p:sp>
      <p:sp>
        <p:nvSpPr>
          <p:cNvPr id="59" name="Shape 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66" name="Shape 66"/>
          <p:cNvSpPr/>
          <p:nvPr>
            <p:ph type="title"/>
          </p:nvPr>
        </p:nvSpPr>
        <p:spPr>
          <a:prstGeom prst="rect">
            <a:avLst/>
          </a:prstGeom>
        </p:spPr>
        <p:txBody>
          <a:bodyPr/>
          <a:lstStyle/>
          <a:p>
            <a:pPr/>
            <a:r>
              <a:t>标题文本</a:t>
            </a:r>
          </a:p>
        </p:txBody>
      </p:sp>
      <p:sp>
        <p:nvSpPr>
          <p:cNvPr id="67" name="Shape 6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75" name="Shape 75"/>
          <p:cNvSpPr/>
          <p:nvPr>
            <p:ph type="pic" idx="13"/>
          </p:nvPr>
        </p:nvSpPr>
        <p:spPr>
          <a:xfrm>
            <a:off x="6502400" y="0"/>
            <a:ext cx="6502400" cy="9753600"/>
          </a:xfrm>
          <a:prstGeom prst="rect">
            <a:avLst/>
          </a:prstGeom>
        </p:spPr>
        <p:txBody>
          <a:bodyPr lIns="91439" tIns="45719" rIns="91439" bIns="45719" anchor="t">
            <a:noAutofit/>
          </a:bodyPr>
          <a:lstStyle/>
          <a:p>
            <a:pPr/>
          </a:p>
        </p:txBody>
      </p:sp>
      <p:sp>
        <p:nvSpPr>
          <p:cNvPr id="76" name="Shape 76"/>
          <p:cNvSpPr/>
          <p:nvPr>
            <p:ph type="title"/>
          </p:nvPr>
        </p:nvSpPr>
        <p:spPr>
          <a:xfrm>
            <a:off x="660400" y="609600"/>
            <a:ext cx="5080000" cy="1854200"/>
          </a:xfrm>
          <a:prstGeom prst="rect">
            <a:avLst/>
          </a:prstGeom>
        </p:spPr>
        <p:txBody>
          <a:bodyPr/>
          <a:lstStyle/>
          <a:p>
            <a:pPr/>
            <a:r>
              <a:t>标题文本</a:t>
            </a:r>
          </a:p>
        </p:txBody>
      </p:sp>
      <p:sp>
        <p:nvSpPr>
          <p:cNvPr id="77" name="Shape 77"/>
          <p:cNvSpPr/>
          <p:nvPr>
            <p:ph type="body" sz="half" idx="1"/>
          </p:nvPr>
        </p:nvSpPr>
        <p:spPr>
          <a:xfrm>
            <a:off x="660400" y="2819400"/>
            <a:ext cx="5080000" cy="6057900"/>
          </a:xfrm>
          <a:prstGeom prst="rect">
            <a:avLst/>
          </a:prstGeom>
        </p:spPr>
        <p:txBody>
          <a:bodyPr/>
          <a:lstStyle>
            <a:lvl1pPr marL="393700" indent="-393700">
              <a:spcBef>
                <a:spcPts val="3200"/>
              </a:spcBef>
              <a:defRPr sz="3000"/>
            </a:lvl1pPr>
            <a:lvl2pPr marL="787400" indent="-393700">
              <a:spcBef>
                <a:spcPts val="3200"/>
              </a:spcBef>
              <a:defRPr sz="3000"/>
            </a:lvl2pPr>
            <a:lvl3pPr marL="1181100" indent="-393700">
              <a:spcBef>
                <a:spcPts val="3200"/>
              </a:spcBef>
              <a:defRPr sz="3000"/>
            </a:lvl3pPr>
            <a:lvl4pPr marL="1574800" indent="-393700">
              <a:spcBef>
                <a:spcPts val="3200"/>
              </a:spcBef>
              <a:defRPr sz="3000"/>
            </a:lvl4pPr>
            <a:lvl5pPr marL="1968500" indent="-393700">
              <a:spcBef>
                <a:spcPts val="3200"/>
              </a:spcBef>
              <a:defRPr sz="3000"/>
            </a:lvl5pPr>
          </a:lstStyle>
          <a:p>
            <a:pPr/>
            <a:r>
              <a:t>正文级别 1</a:t>
            </a:r>
          </a:p>
          <a:p>
            <a:pPr lvl="1"/>
            <a:r>
              <a:t>正文级别 2</a:t>
            </a:r>
          </a:p>
          <a:p>
            <a:pPr lvl="2"/>
            <a:r>
              <a:t>正文级别 3</a:t>
            </a:r>
          </a:p>
          <a:p>
            <a:pPr lvl="3"/>
            <a:r>
              <a:t>正文级别 4</a:t>
            </a:r>
          </a:p>
          <a:p>
            <a:pPr lvl="4"/>
            <a:r>
              <a:t>正文级别 5</a:t>
            </a:r>
          </a:p>
        </p:txBody>
      </p:sp>
      <p:sp>
        <p:nvSpPr>
          <p:cNvPr id="78" name="Shape 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85" name="Shape 85"/>
          <p:cNvSpPr/>
          <p:nvPr>
            <p:ph type="body" idx="1"/>
          </p:nvPr>
        </p:nvSpPr>
        <p:spPr>
          <a:xfrm>
            <a:off x="660400" y="1511300"/>
            <a:ext cx="11684000" cy="6718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660400" y="609600"/>
            <a:ext cx="11684000" cy="1422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标题文本</a:t>
            </a:r>
          </a:p>
        </p:txBody>
      </p:sp>
      <p:sp>
        <p:nvSpPr>
          <p:cNvPr id="3" name="Shape 3"/>
          <p:cNvSpPr/>
          <p:nvPr>
            <p:ph type="body" idx="1"/>
          </p:nvPr>
        </p:nvSpPr>
        <p:spPr>
          <a:xfrm>
            <a:off x="660400" y="2019300"/>
            <a:ext cx="11684000" cy="6718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6311897" y="9258300"/>
            <a:ext cx="352045" cy="419100"/>
          </a:xfrm>
          <a:prstGeom prst="rect">
            <a:avLst/>
          </a:prstGeom>
          <a:ln w="12700">
            <a:miter lim="400000"/>
          </a:ln>
        </p:spPr>
        <p:txBody>
          <a:bodyPr wrap="none" lIns="50800" tIns="50800" rIns="50800" bIns="50800">
            <a:spAutoFit/>
          </a:bodyPr>
          <a:lstStyle>
            <a:lvl1pPr>
              <a:defRPr sz="1800">
                <a:solidFill>
                  <a:srgbClr val="FFFFFF"/>
                </a:solidFill>
                <a:latin typeface="Avenir Light"/>
                <a:ea typeface="Avenir Light"/>
                <a:cs typeface="Avenir Light"/>
                <a:sym typeface="Avenir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Avenir Light"/>
          <a:ea typeface="Avenir Light"/>
          <a:cs typeface="Avenir Light"/>
          <a:sym typeface="Avenir Light"/>
        </a:defRPr>
      </a:lvl1pPr>
      <a:lvl2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Avenir Light"/>
          <a:ea typeface="Avenir Light"/>
          <a:cs typeface="Avenir Light"/>
          <a:sym typeface="Avenir Light"/>
        </a:defRPr>
      </a:lvl2pPr>
      <a:lvl3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Avenir Light"/>
          <a:ea typeface="Avenir Light"/>
          <a:cs typeface="Avenir Light"/>
          <a:sym typeface="Avenir Light"/>
        </a:defRPr>
      </a:lvl3pPr>
      <a:lvl4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Avenir Light"/>
          <a:ea typeface="Avenir Light"/>
          <a:cs typeface="Avenir Light"/>
          <a:sym typeface="Avenir Light"/>
        </a:defRPr>
      </a:lvl4pPr>
      <a:lvl5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Avenir Light"/>
          <a:ea typeface="Avenir Light"/>
          <a:cs typeface="Avenir Light"/>
          <a:sym typeface="Avenir Light"/>
        </a:defRPr>
      </a:lvl5pPr>
      <a:lvl6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Avenir Light"/>
          <a:ea typeface="Avenir Light"/>
          <a:cs typeface="Avenir Light"/>
          <a:sym typeface="Avenir Light"/>
        </a:defRPr>
      </a:lvl6pPr>
      <a:lvl7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Avenir Light"/>
          <a:ea typeface="Avenir Light"/>
          <a:cs typeface="Avenir Light"/>
          <a:sym typeface="Avenir Light"/>
        </a:defRPr>
      </a:lvl7pPr>
      <a:lvl8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Avenir Light"/>
          <a:ea typeface="Avenir Light"/>
          <a:cs typeface="Avenir Light"/>
          <a:sym typeface="Avenir Light"/>
        </a:defRPr>
      </a:lvl8pPr>
      <a:lvl9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Avenir Light"/>
          <a:ea typeface="Avenir Light"/>
          <a:cs typeface="Avenir Light"/>
          <a:sym typeface="Avenir Light"/>
        </a:defRPr>
      </a:lvl9pPr>
    </p:titleStyle>
    <p:bodyStyle>
      <a:lvl1pPr marL="469900" marR="0" indent="-469900" algn="l" defTabSz="584200" rtl="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Avenir Light"/>
          <a:ea typeface="Avenir Light"/>
          <a:cs typeface="Avenir Light"/>
          <a:sym typeface="Avenir Light"/>
        </a:defRPr>
      </a:lvl1pPr>
      <a:lvl2pPr marL="939800" marR="0" indent="-469900" algn="l" defTabSz="584200" rtl="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Avenir Light"/>
          <a:ea typeface="Avenir Light"/>
          <a:cs typeface="Avenir Light"/>
          <a:sym typeface="Avenir Light"/>
        </a:defRPr>
      </a:lvl2pPr>
      <a:lvl3pPr marL="1409700" marR="0" indent="-469900" algn="l" defTabSz="584200" rtl="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Avenir Light"/>
          <a:ea typeface="Avenir Light"/>
          <a:cs typeface="Avenir Light"/>
          <a:sym typeface="Avenir Light"/>
        </a:defRPr>
      </a:lvl3pPr>
      <a:lvl4pPr marL="1879600" marR="0" indent="-469900" algn="l" defTabSz="584200" rtl="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Avenir Light"/>
          <a:ea typeface="Avenir Light"/>
          <a:cs typeface="Avenir Light"/>
          <a:sym typeface="Avenir Light"/>
        </a:defRPr>
      </a:lvl4pPr>
      <a:lvl5pPr marL="2349500" marR="0" indent="-469900" algn="l" defTabSz="584200" rtl="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Avenir Light"/>
          <a:ea typeface="Avenir Light"/>
          <a:cs typeface="Avenir Light"/>
          <a:sym typeface="Avenir Light"/>
        </a:defRPr>
      </a:lvl5pPr>
      <a:lvl6pPr marL="2819400" marR="0" indent="-469900" algn="l" defTabSz="584200" rtl="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Avenir Light"/>
          <a:ea typeface="Avenir Light"/>
          <a:cs typeface="Avenir Light"/>
          <a:sym typeface="Avenir Light"/>
        </a:defRPr>
      </a:lvl6pPr>
      <a:lvl7pPr marL="3289300" marR="0" indent="-469900" algn="l" defTabSz="584200" rtl="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Avenir Light"/>
          <a:ea typeface="Avenir Light"/>
          <a:cs typeface="Avenir Light"/>
          <a:sym typeface="Avenir Light"/>
        </a:defRPr>
      </a:lvl7pPr>
      <a:lvl8pPr marL="3759200" marR="0" indent="-469900" algn="l" defTabSz="584200" rtl="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Avenir Light"/>
          <a:ea typeface="Avenir Light"/>
          <a:cs typeface="Avenir Light"/>
          <a:sym typeface="Avenir Light"/>
        </a:defRPr>
      </a:lvl8pPr>
      <a:lvl9pPr marL="4229100" marR="0" indent="-469900" algn="l" defTabSz="584200" rtl="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Avenir Light"/>
          <a:ea typeface="Avenir Light"/>
          <a:cs typeface="Avenir Light"/>
          <a:sym typeface="Avenir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acm.hdu.edu.cn/" TargetMode="External"/><Relationship Id="rId3" Type="http://schemas.openxmlformats.org/officeDocument/2006/relationships/hyperlink" Target="http://poj.org/" TargetMode="External"/><Relationship Id="rId4" Type="http://schemas.openxmlformats.org/officeDocument/2006/relationships/hyperlink" Target="http://acm.hust.edu.cn/vjudge/toIndex.action"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ctrTitle"/>
          </p:nvPr>
        </p:nvSpPr>
        <p:spPr>
          <a:prstGeom prst="rect">
            <a:avLst/>
          </a:prstGeom>
        </p:spPr>
        <p:txBody>
          <a:bodyPr/>
          <a:lstStyle/>
          <a:p>
            <a:pPr>
              <a:lnSpc>
                <a:spcPct val="90000"/>
              </a:lnSpc>
              <a:defRPr spc="0" sz="7200">
                <a:latin typeface="Songti SC Bold"/>
                <a:ea typeface="Songti SC Bold"/>
                <a:cs typeface="Songti SC Bold"/>
                <a:sym typeface="Songti SC Bold"/>
              </a:defRPr>
            </a:pPr>
            <a:r>
              <a:t>新手入门：</a:t>
            </a:r>
          </a:p>
          <a:p>
            <a:pPr>
              <a:lnSpc>
                <a:spcPct val="90000"/>
              </a:lnSpc>
              <a:defRPr spc="0" sz="5000">
                <a:latin typeface="Songti SC Bold"/>
                <a:ea typeface="Songti SC Bold"/>
                <a:cs typeface="Songti SC Bold"/>
                <a:sym typeface="Songti SC Bold"/>
              </a:defRPr>
            </a:pPr>
            <a:r>
              <a:t>介绍、复杂度分析与暴力</a:t>
            </a:r>
          </a:p>
        </p:txBody>
      </p:sp>
      <p:sp>
        <p:nvSpPr>
          <p:cNvPr id="140" name="Shape 140"/>
          <p:cNvSpPr/>
          <p:nvPr>
            <p:ph type="subTitle" sz="quarter" idx="1"/>
          </p:nvPr>
        </p:nvSpPr>
        <p:spPr>
          <a:prstGeom prst="rect">
            <a:avLst/>
          </a:prstGeom>
        </p:spPr>
        <p:txBody>
          <a:bodyPr/>
          <a:lstStyle>
            <a:lvl1pPr>
              <a:defRPr spc="300"/>
            </a:lvl1pPr>
          </a:lstStyle>
          <a:p>
            <a:pPr/>
            <a:r>
              <a:t>bistu-acm  左右</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nvSpPr>
        <p:spPr>
          <a:xfrm>
            <a:off x="761208" y="2005328"/>
            <a:ext cx="11482384" cy="5730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defTabSz="457200">
              <a:defRPr sz="4800">
                <a:solidFill>
                  <a:srgbClr val="FFFFFF"/>
                </a:solidFill>
                <a:latin typeface="Calibri"/>
                <a:ea typeface="Calibri"/>
                <a:cs typeface="Calibri"/>
                <a:sym typeface="Calibri"/>
              </a:defRPr>
            </a:pPr>
            <a:r>
              <a:t>求解算法的</a:t>
            </a:r>
            <a:r>
              <a:rPr b="1"/>
              <a:t>时间复杂度</a:t>
            </a:r>
            <a:r>
              <a:t>的</a:t>
            </a:r>
          </a:p>
          <a:p>
            <a:pPr algn="l" defTabSz="457200">
              <a:defRPr sz="4800">
                <a:solidFill>
                  <a:srgbClr val="FFFFFF"/>
                </a:solidFill>
                <a:latin typeface="Calibri"/>
                <a:ea typeface="Calibri"/>
                <a:cs typeface="Calibri"/>
                <a:sym typeface="Calibri"/>
              </a:defRPr>
            </a:pPr>
            <a:r>
              <a:t>具体步骤：</a:t>
            </a:r>
          </a:p>
          <a:p>
            <a:pPr algn="l" defTabSz="457200">
              <a:defRPr sz="1800">
                <a:solidFill>
                  <a:srgbClr val="FFFFFF"/>
                </a:solidFill>
                <a:latin typeface="Calibri"/>
                <a:ea typeface="Calibri"/>
                <a:cs typeface="Calibri"/>
                <a:sym typeface="Calibri"/>
              </a:defRPr>
            </a:pPr>
            <a:r>
              <a:t>　</a:t>
            </a:r>
            <a:r>
              <a:rPr sz="2400"/>
              <a:t>　</a:t>
            </a:r>
            <a:endParaRPr sz="2400"/>
          </a:p>
          <a:p>
            <a:pPr algn="l" defTabSz="457200">
              <a:defRPr sz="2400">
                <a:solidFill>
                  <a:srgbClr val="FFFFFF"/>
                </a:solidFill>
                <a:latin typeface="Calibri"/>
                <a:ea typeface="Calibri"/>
                <a:cs typeface="Calibri"/>
                <a:sym typeface="Calibri"/>
              </a:defRPr>
            </a:pPr>
            <a:r>
              <a:t>	⑴ 找出算法中的基本语句；</a:t>
            </a:r>
          </a:p>
          <a:p>
            <a:pPr algn="l" defTabSz="457200">
              <a:defRPr sz="2400">
                <a:solidFill>
                  <a:srgbClr val="FFFFFF"/>
                </a:solidFill>
                <a:latin typeface="Calibri"/>
                <a:ea typeface="Calibri"/>
                <a:cs typeface="Calibri"/>
                <a:sym typeface="Calibri"/>
              </a:defRPr>
            </a:pPr>
          </a:p>
          <a:p>
            <a:pPr algn="l" defTabSz="457200">
              <a:defRPr sz="2400">
                <a:solidFill>
                  <a:srgbClr val="FFFFFF"/>
                </a:solidFill>
                <a:latin typeface="Calibri"/>
                <a:ea typeface="Calibri"/>
                <a:cs typeface="Calibri"/>
                <a:sym typeface="Calibri"/>
              </a:defRPr>
            </a:pPr>
            <a:r>
              <a:t>　　算法中执行次数最多的那条语句就是基本语句，通常是最内层循环的循环体。</a:t>
            </a:r>
          </a:p>
          <a:p>
            <a:pPr algn="l" defTabSz="457200">
              <a:defRPr sz="2400">
                <a:solidFill>
                  <a:srgbClr val="FFFFFF"/>
                </a:solidFill>
                <a:latin typeface="Calibri"/>
                <a:ea typeface="Calibri"/>
                <a:cs typeface="Calibri"/>
                <a:sym typeface="Calibri"/>
              </a:defRPr>
            </a:pPr>
          </a:p>
          <a:p>
            <a:pPr algn="l" defTabSz="457200">
              <a:defRPr sz="2400">
                <a:solidFill>
                  <a:srgbClr val="FFFFFF"/>
                </a:solidFill>
                <a:latin typeface="Calibri"/>
                <a:ea typeface="Calibri"/>
                <a:cs typeface="Calibri"/>
                <a:sym typeface="Calibri"/>
              </a:defRPr>
            </a:pPr>
            <a:r>
              <a:t>　　⑵ 计算基本语句的执行次数的数量级；</a:t>
            </a:r>
          </a:p>
          <a:p>
            <a:pPr algn="l" defTabSz="457200">
              <a:defRPr sz="2400">
                <a:solidFill>
                  <a:srgbClr val="FFFFFF"/>
                </a:solidFill>
                <a:latin typeface="Calibri"/>
                <a:ea typeface="Calibri"/>
                <a:cs typeface="Calibri"/>
                <a:sym typeface="Calibri"/>
              </a:defRPr>
            </a:pPr>
          </a:p>
          <a:p>
            <a:pPr algn="l" defTabSz="457200">
              <a:defRPr sz="2400">
                <a:solidFill>
                  <a:srgbClr val="FFFFFF"/>
                </a:solidFill>
                <a:latin typeface="Calibri"/>
                <a:ea typeface="Calibri"/>
                <a:cs typeface="Calibri"/>
                <a:sym typeface="Calibri"/>
              </a:defRPr>
            </a:pPr>
            <a:r>
              <a:t>　　只需计算基本语句执行次数的数量级，这就意味着只要保证基本语句执行次数的函数中的最高次幂正确即可，可以忽略所有低次幂和最高次幂的系数。这样能够简化算法分析，并且使注意力集中在最重要的一点上：增长率。</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nvSpPr>
        <p:spPr>
          <a:xfrm>
            <a:off x="660942" y="805178"/>
            <a:ext cx="11682915" cy="7800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defTabSz="457200">
              <a:defRPr sz="2500">
                <a:solidFill>
                  <a:srgbClr val="FFFFFF"/>
                </a:solidFill>
                <a:latin typeface="Calibri"/>
                <a:ea typeface="Calibri"/>
                <a:cs typeface="Calibri"/>
                <a:sym typeface="Calibri"/>
              </a:defRPr>
            </a:pPr>
          </a:p>
          <a:p>
            <a:pPr algn="l" defTabSz="457200">
              <a:defRPr sz="2500">
                <a:solidFill>
                  <a:srgbClr val="FFFFFF"/>
                </a:solidFill>
                <a:latin typeface="Calibri"/>
                <a:ea typeface="Calibri"/>
                <a:cs typeface="Calibri"/>
                <a:sym typeface="Calibri"/>
              </a:defRPr>
            </a:pPr>
            <a:r>
              <a:t>　　⑶ 用</a:t>
            </a:r>
            <a:r>
              <a:rPr b="1"/>
              <a:t>大Ο</a:t>
            </a:r>
            <a:r>
              <a:t>记号表示算法的时间性能。</a:t>
            </a:r>
          </a:p>
          <a:p>
            <a:pPr algn="l" defTabSz="457200">
              <a:defRPr sz="2500">
                <a:solidFill>
                  <a:srgbClr val="FFFFFF"/>
                </a:solidFill>
                <a:latin typeface="Calibri"/>
                <a:ea typeface="Calibri"/>
                <a:cs typeface="Calibri"/>
                <a:sym typeface="Calibri"/>
              </a:defRPr>
            </a:pPr>
            <a:r>
              <a:t>　　将基本语句执行次数的数量级放入大Ο记号中。</a:t>
            </a:r>
          </a:p>
          <a:p>
            <a:pPr algn="l" defTabSz="457200">
              <a:defRPr sz="2500">
                <a:solidFill>
                  <a:srgbClr val="FFFFFF"/>
                </a:solidFill>
                <a:latin typeface="Calibri"/>
                <a:ea typeface="Calibri"/>
                <a:cs typeface="Calibri"/>
                <a:sym typeface="Calibri"/>
              </a:defRPr>
            </a:pPr>
            <a:r>
              <a:t>　　如果算法中包含嵌套的循环，则基本语句通常是最内层的循环体，如果算法中包含并列的循环，则将并列循环的时间复杂度相加。例如：</a:t>
            </a:r>
          </a:p>
          <a:p>
            <a:pPr algn="l" defTabSz="457200">
              <a:defRPr sz="2500">
                <a:solidFill>
                  <a:srgbClr val="FFFFFF"/>
                </a:solidFill>
                <a:latin typeface="Calibri"/>
                <a:ea typeface="Calibri"/>
                <a:cs typeface="Calibri"/>
                <a:sym typeface="Calibri"/>
              </a:defRPr>
            </a:pPr>
          </a:p>
          <a:p>
            <a:pPr algn="l" defTabSz="457200">
              <a:defRPr sz="2500">
                <a:solidFill>
                  <a:srgbClr val="FFFFFF"/>
                </a:solidFill>
                <a:latin typeface="Calibri"/>
                <a:ea typeface="Calibri"/>
                <a:cs typeface="Calibri"/>
                <a:sym typeface="Calibri"/>
              </a:defRPr>
            </a:pPr>
            <a:r>
              <a:t>　　</a:t>
            </a:r>
            <a:r>
              <a:rPr b="1"/>
              <a:t>for (i=1; i&lt;=n; i++)        // O(n)</a:t>
            </a:r>
            <a:endParaRPr b="1"/>
          </a:p>
          <a:p>
            <a:pPr algn="l" defTabSz="457200">
              <a:defRPr b="1" sz="2500">
                <a:solidFill>
                  <a:srgbClr val="FFFFFF"/>
                </a:solidFill>
                <a:latin typeface="Calibri"/>
                <a:ea typeface="Calibri"/>
                <a:cs typeface="Calibri"/>
                <a:sym typeface="Calibri"/>
              </a:defRPr>
            </a:pPr>
            <a:r>
              <a:t>　　	x++;</a:t>
            </a:r>
          </a:p>
          <a:p>
            <a:pPr algn="l" defTabSz="457200">
              <a:defRPr b="1" sz="2500">
                <a:solidFill>
                  <a:srgbClr val="FFFFFF"/>
                </a:solidFill>
                <a:latin typeface="Calibri"/>
                <a:ea typeface="Calibri"/>
                <a:cs typeface="Calibri"/>
                <a:sym typeface="Calibri"/>
              </a:defRPr>
            </a:pPr>
            <a:r>
              <a:t>	</a:t>
            </a:r>
          </a:p>
          <a:p>
            <a:pPr algn="l" defTabSz="457200">
              <a:defRPr b="1" sz="2500">
                <a:solidFill>
                  <a:srgbClr val="FFFFFF"/>
                </a:solidFill>
                <a:latin typeface="Calibri"/>
                <a:ea typeface="Calibri"/>
                <a:cs typeface="Calibri"/>
                <a:sym typeface="Calibri"/>
              </a:defRPr>
            </a:pPr>
            <a:r>
              <a:t>　　for (i=1; i&lt;=n; i++)	// O(N^2)</a:t>
            </a:r>
          </a:p>
          <a:p>
            <a:pPr algn="l" defTabSz="457200">
              <a:defRPr b="1" sz="2500">
                <a:solidFill>
                  <a:srgbClr val="FFFFFF"/>
                </a:solidFill>
                <a:latin typeface="Calibri"/>
                <a:ea typeface="Calibri"/>
                <a:cs typeface="Calibri"/>
                <a:sym typeface="Calibri"/>
              </a:defRPr>
            </a:pPr>
            <a:r>
              <a:t>　　for (j=1; j&lt;=n; j++)</a:t>
            </a:r>
          </a:p>
          <a:p>
            <a:pPr algn="l" defTabSz="457200">
              <a:defRPr b="1" sz="2500">
                <a:solidFill>
                  <a:srgbClr val="FFFFFF"/>
                </a:solidFill>
                <a:latin typeface="Calibri"/>
                <a:ea typeface="Calibri"/>
                <a:cs typeface="Calibri"/>
                <a:sym typeface="Calibri"/>
              </a:defRPr>
            </a:pPr>
            <a:r>
              <a:t>　　	x++;</a:t>
            </a:r>
          </a:p>
          <a:p>
            <a:pPr algn="l" defTabSz="457200">
              <a:defRPr sz="2500">
                <a:solidFill>
                  <a:srgbClr val="FFFFFF"/>
                </a:solidFill>
                <a:latin typeface="Calibri"/>
                <a:ea typeface="Calibri"/>
                <a:cs typeface="Calibri"/>
                <a:sym typeface="Calibri"/>
              </a:defRPr>
            </a:pPr>
          </a:p>
          <a:p>
            <a:pPr algn="l" defTabSz="457200">
              <a:defRPr sz="2500">
                <a:solidFill>
                  <a:srgbClr val="FFFFFF"/>
                </a:solidFill>
                <a:latin typeface="Calibri"/>
                <a:ea typeface="Calibri"/>
                <a:cs typeface="Calibri"/>
                <a:sym typeface="Calibri"/>
              </a:defRPr>
            </a:pPr>
            <a:r>
              <a:t>　　第一个for循环的时间复杂度为Ο(n)，第二个for循环的时间复杂度为Ο(n2)，则整个算法的时间复杂度为Ο(n+n2)=Ο(n2)。</a:t>
            </a:r>
          </a:p>
          <a:p>
            <a:pPr algn="l" defTabSz="457200">
              <a:defRPr sz="2500">
                <a:solidFill>
                  <a:srgbClr val="FFFFFF"/>
                </a:solidFill>
                <a:latin typeface="Calibri"/>
                <a:ea typeface="Calibri"/>
                <a:cs typeface="Calibri"/>
                <a:sym typeface="Calibri"/>
              </a:defRPr>
            </a:pPr>
          </a:p>
          <a:p>
            <a:pPr algn="l" defTabSz="457200">
              <a:defRPr sz="2500">
                <a:solidFill>
                  <a:srgbClr val="FFFFFF"/>
                </a:solidFill>
                <a:latin typeface="Calibri"/>
                <a:ea typeface="Calibri"/>
                <a:cs typeface="Calibri"/>
                <a:sym typeface="Calibri"/>
              </a:defRPr>
            </a:pPr>
            <a:r>
              <a:t>　　常见的算法时间复杂度由小到大依次为：</a:t>
            </a:r>
          </a:p>
          <a:p>
            <a:pPr algn="l" defTabSz="457200">
              <a:defRPr sz="2500">
                <a:solidFill>
                  <a:srgbClr val="FFFFFF"/>
                </a:solidFill>
                <a:latin typeface="Calibri"/>
                <a:ea typeface="Calibri"/>
                <a:cs typeface="Calibri"/>
                <a:sym typeface="Calibri"/>
              </a:defRPr>
            </a:pPr>
          </a:p>
          <a:p>
            <a:pPr algn="l" defTabSz="457200">
              <a:defRPr sz="2500">
                <a:solidFill>
                  <a:srgbClr val="FFFFFF"/>
                </a:solidFill>
                <a:latin typeface="Calibri"/>
                <a:ea typeface="Calibri"/>
                <a:cs typeface="Calibri"/>
                <a:sym typeface="Calibri"/>
              </a:defRPr>
            </a:pPr>
            <a:r>
              <a:t>　　Ο(1)＜Ο(log2n)＜Ο(n)＜Ο(nlog2n)＜Ο(n2)＜Ο(n3)＜…＜Ο(2n)＜Ο(n!)</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1" name="image2.png"/>
          <p:cNvPicPr>
            <a:picLocks noChangeAspect="1"/>
          </p:cNvPicPr>
          <p:nvPr/>
        </p:nvPicPr>
        <p:blipFill>
          <a:blip r:embed="rId2">
            <a:extLst/>
          </a:blip>
          <a:srcRect l="4428" t="20204" r="15996" b="10777"/>
          <a:stretch>
            <a:fillRect/>
          </a:stretch>
        </p:blipFill>
        <p:spPr>
          <a:xfrm>
            <a:off x="-12105" y="18224"/>
            <a:ext cx="13029176" cy="8475475"/>
          </a:xfrm>
          <a:prstGeom prst="rect">
            <a:avLst/>
          </a:prstGeom>
          <a:ln w="12700">
            <a:miter lim="400000"/>
          </a:ln>
        </p:spPr>
      </p:pic>
      <p:sp>
        <p:nvSpPr>
          <p:cNvPr id="172" name="Shape 172"/>
          <p:cNvSpPr/>
          <p:nvPr/>
        </p:nvSpPr>
        <p:spPr>
          <a:xfrm>
            <a:off x="1479550" y="8738057"/>
            <a:ext cx="10782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defRPr cap="all" sz="3000">
                <a:solidFill>
                  <a:srgbClr val="FFFFFF"/>
                </a:solidFill>
                <a:latin typeface="Songti SC Bold"/>
                <a:ea typeface="Songti SC Bold"/>
                <a:cs typeface="Songti SC Bold"/>
                <a:sym typeface="Songti SC Bold"/>
              </a:defRPr>
            </a:lvl1pPr>
          </a:lstStyle>
          <a:p>
            <a:pPr/>
            <a:r>
              <a:t>这部分内容在选修《算法分析与设计》中会讲解的更加清楚！！</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4" name="image3.png"/>
          <p:cNvPicPr>
            <a:picLocks noChangeAspect="1"/>
          </p:cNvPicPr>
          <p:nvPr/>
        </p:nvPicPr>
        <p:blipFill>
          <a:blip r:embed="rId2">
            <a:extLst/>
          </a:blip>
          <a:stretch>
            <a:fillRect/>
          </a:stretch>
        </p:blipFill>
        <p:spPr>
          <a:xfrm>
            <a:off x="-37989" y="1451367"/>
            <a:ext cx="13080779" cy="8115190"/>
          </a:xfrm>
          <a:prstGeom prst="rect">
            <a:avLst/>
          </a:prstGeom>
          <a:ln w="12700">
            <a:miter lim="400000"/>
          </a:ln>
        </p:spPr>
      </p:pic>
      <p:sp>
        <p:nvSpPr>
          <p:cNvPr id="175" name="Shape 175"/>
          <p:cNvSpPr/>
          <p:nvPr/>
        </p:nvSpPr>
        <p:spPr>
          <a:xfrm>
            <a:off x="491843" y="494506"/>
            <a:ext cx="925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defRPr cap="all" sz="3000">
                <a:solidFill>
                  <a:srgbClr val="FFFFFF"/>
                </a:solidFill>
                <a:latin typeface="Songti SC Bold"/>
                <a:ea typeface="Songti SC Bold"/>
                <a:cs typeface="Songti SC Bold"/>
                <a:sym typeface="Songti SC Bold"/>
              </a:defRPr>
            </a:lvl1pPr>
          </a:lstStyle>
          <a:p>
            <a:pPr/>
            <a:r>
              <a:t>数据范围是除了时间复杂度之外要考虑的另一个问题！</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ctrTitle"/>
          </p:nvPr>
        </p:nvSpPr>
        <p:spPr>
          <a:xfrm>
            <a:off x="1242891" y="7463117"/>
            <a:ext cx="11684005" cy="2222503"/>
          </a:xfrm>
          <a:prstGeom prst="rect">
            <a:avLst/>
          </a:prstGeom>
        </p:spPr>
        <p:txBody>
          <a:bodyPr/>
          <a:lstStyle/>
          <a:p>
            <a:pPr>
              <a:lnSpc>
                <a:spcPct val="90000"/>
              </a:lnSpc>
              <a:defRPr spc="0" sz="2000">
                <a:latin typeface="Songti SC Bold"/>
                <a:ea typeface="Songti SC Bold"/>
                <a:cs typeface="Songti SC Bold"/>
                <a:sym typeface="Songti SC Bold"/>
              </a:defRPr>
            </a:pPr>
          </a:p>
          <a:p>
            <a:pPr>
              <a:lnSpc>
                <a:spcPct val="90000"/>
              </a:lnSpc>
              <a:defRPr spc="0" sz="2000">
                <a:latin typeface="Songti SC Bold"/>
                <a:ea typeface="Songti SC Bold"/>
                <a:cs typeface="Songti SC Bold"/>
                <a:sym typeface="Songti SC Bold"/>
              </a:defRPr>
            </a:pPr>
            <a:r>
              <a:t>蓝桥杯比赛是出现暴力最多的比赛，几乎每道题都可以通过多个for循环解决</a:t>
            </a:r>
          </a:p>
        </p:txBody>
      </p:sp>
      <p:sp>
        <p:nvSpPr>
          <p:cNvPr id="178" name="Shape 178"/>
          <p:cNvSpPr/>
          <p:nvPr/>
        </p:nvSpPr>
        <p:spPr>
          <a:xfrm>
            <a:off x="1076077" y="3201536"/>
            <a:ext cx="7858181" cy="9942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defTabSz="914400">
              <a:defRPr b="1" sz="2800">
                <a:solidFill>
                  <a:srgbClr val="FFFFFF"/>
                </a:solidFill>
                <a:latin typeface="DejaVu Sans"/>
                <a:ea typeface="DejaVu Sans"/>
                <a:cs typeface="DejaVu Sans"/>
                <a:sym typeface="DejaVu Sans"/>
              </a:defRPr>
            </a:pPr>
            <a:r>
              <a:t>例：编写算法解如下数字迷 </a:t>
            </a:r>
          </a:p>
          <a:p>
            <a:pPr algn="l" defTabSz="914400">
              <a:defRPr b="1" sz="2800">
                <a:solidFill>
                  <a:srgbClr val="FFFFFF"/>
                </a:solidFill>
                <a:latin typeface="Arial"/>
                <a:ea typeface="Arial"/>
                <a:cs typeface="Arial"/>
                <a:sym typeface="Arial"/>
              </a:defRPr>
            </a:pPr>
            <a:r>
              <a:t> 	</a:t>
            </a:r>
            <a:r>
              <a:rPr b="0"/>
              <a:t>ABCAB * A = DDDDDD</a:t>
            </a:r>
          </a:p>
        </p:txBody>
      </p:sp>
      <p:sp>
        <p:nvSpPr>
          <p:cNvPr id="179" name="Shape 179"/>
          <p:cNvSpPr/>
          <p:nvPr/>
        </p:nvSpPr>
        <p:spPr>
          <a:xfrm>
            <a:off x="933200" y="4344546"/>
            <a:ext cx="5715044" cy="105889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indent="900000" algn="l" defTabSz="914400">
              <a:defRPr sz="1800">
                <a:solidFill>
                  <a:srgbClr val="FFFFFF"/>
                </a:solidFill>
                <a:latin typeface="DejaVu Sans"/>
                <a:ea typeface="DejaVu Sans"/>
                <a:cs typeface="DejaVu Sans"/>
                <a:sym typeface="DejaVu Sans"/>
              </a:defRPr>
            </a:pPr>
            <a:r>
              <a:t>分析</a:t>
            </a:r>
            <a:r>
              <a:rPr>
                <a:latin typeface="Arial"/>
                <a:ea typeface="Arial"/>
                <a:cs typeface="Arial"/>
                <a:sym typeface="Arial"/>
              </a:rPr>
              <a:t>1: </a:t>
            </a:r>
          </a:p>
          <a:p>
            <a:pPr indent="900000" algn="l" defTabSz="914400">
              <a:defRPr sz="1800">
                <a:solidFill>
                  <a:srgbClr val="FFFFFF"/>
                </a:solidFill>
                <a:latin typeface="DejaVu Sans"/>
                <a:ea typeface="DejaVu Sans"/>
                <a:cs typeface="DejaVu Sans"/>
                <a:sym typeface="DejaVu Sans"/>
              </a:defRPr>
            </a:pPr>
            <a:r>
              <a:t>枚举范围：</a:t>
            </a:r>
            <a:r>
              <a:rPr b="1">
                <a:latin typeface="Arial"/>
                <a:ea typeface="Arial"/>
                <a:cs typeface="Arial"/>
                <a:sym typeface="Arial"/>
              </a:rPr>
              <a:t>A</a:t>
            </a:r>
            <a:r>
              <a:rPr b="1"/>
              <a:t>：</a:t>
            </a:r>
            <a:r>
              <a:rPr b="1">
                <a:latin typeface="Arial"/>
                <a:ea typeface="Arial"/>
                <a:cs typeface="Arial"/>
                <a:sym typeface="Arial"/>
              </a:rPr>
              <a:t>3-9  B</a:t>
            </a:r>
            <a:r>
              <a:rPr b="1"/>
              <a:t>：</a:t>
            </a:r>
            <a:r>
              <a:rPr b="1">
                <a:latin typeface="Arial"/>
                <a:ea typeface="Arial"/>
                <a:cs typeface="Arial"/>
                <a:sym typeface="Arial"/>
              </a:rPr>
              <a:t>0-9  C</a:t>
            </a:r>
            <a:r>
              <a:rPr b="1"/>
              <a:t>：</a:t>
            </a:r>
            <a:r>
              <a:rPr b="1">
                <a:latin typeface="Arial"/>
                <a:ea typeface="Arial"/>
                <a:cs typeface="Arial"/>
                <a:sym typeface="Arial"/>
              </a:rPr>
              <a:t>0-9</a:t>
            </a:r>
            <a:endParaRPr b="1"/>
          </a:p>
          <a:p>
            <a:pPr indent="900000" algn="l" defTabSz="914400">
              <a:defRPr sz="1800">
                <a:solidFill>
                  <a:srgbClr val="FFFFFF"/>
                </a:solidFill>
                <a:latin typeface="DejaVu Sans"/>
                <a:ea typeface="DejaVu Sans"/>
                <a:cs typeface="DejaVu Sans"/>
                <a:sym typeface="DejaVu Sans"/>
              </a:defRPr>
            </a:pPr>
            <a:r>
              <a:t>共枚举</a:t>
            </a:r>
            <a:r>
              <a:rPr>
                <a:latin typeface="Arial"/>
                <a:ea typeface="Arial"/>
                <a:cs typeface="Arial"/>
                <a:sym typeface="Arial"/>
              </a:rPr>
              <a:t>700</a:t>
            </a:r>
            <a:r>
              <a:t>次</a:t>
            </a:r>
          </a:p>
        </p:txBody>
      </p:sp>
      <p:sp>
        <p:nvSpPr>
          <p:cNvPr id="180" name="Shape 180"/>
          <p:cNvSpPr/>
          <p:nvPr/>
        </p:nvSpPr>
        <p:spPr>
          <a:xfrm>
            <a:off x="933200" y="5416115"/>
            <a:ext cx="7000927" cy="13838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indent="900000" algn="l" defTabSz="914400">
              <a:defRPr sz="1800">
                <a:solidFill>
                  <a:srgbClr val="FFFFFF"/>
                </a:solidFill>
                <a:latin typeface="DejaVu Sans"/>
                <a:ea typeface="DejaVu Sans"/>
                <a:cs typeface="DejaVu Sans"/>
                <a:sym typeface="DejaVu Sans"/>
              </a:defRPr>
            </a:pPr>
            <a:r>
              <a:t>分析</a:t>
            </a:r>
            <a:r>
              <a:rPr>
                <a:latin typeface="Arial"/>
                <a:ea typeface="Arial"/>
                <a:cs typeface="Arial"/>
                <a:sym typeface="Arial"/>
              </a:rPr>
              <a:t>2: </a:t>
            </a:r>
          </a:p>
          <a:p>
            <a:pPr indent="900000" algn="l" defTabSz="914400">
              <a:defRPr sz="1800">
                <a:solidFill>
                  <a:srgbClr val="FFFFFF"/>
                </a:solidFill>
                <a:latin typeface="DejaVu Sans"/>
                <a:ea typeface="DejaVu Sans"/>
                <a:cs typeface="DejaVu Sans"/>
                <a:sym typeface="DejaVu Sans"/>
              </a:defRPr>
            </a:pPr>
            <a:r>
              <a:t>将算式变形为除法：</a:t>
            </a:r>
            <a:r>
              <a:rPr b="1">
                <a:latin typeface="Arial"/>
                <a:ea typeface="Arial"/>
                <a:cs typeface="Arial"/>
                <a:sym typeface="Arial"/>
              </a:rPr>
              <a:t>DDDDDD / A = ABCAB</a:t>
            </a:r>
            <a:endParaRPr b="1"/>
          </a:p>
          <a:p>
            <a:pPr indent="900000" algn="l" defTabSz="914400">
              <a:defRPr sz="1800">
                <a:solidFill>
                  <a:srgbClr val="FFFFFF"/>
                </a:solidFill>
                <a:latin typeface="DejaVu Sans"/>
                <a:ea typeface="DejaVu Sans"/>
                <a:cs typeface="DejaVu Sans"/>
                <a:sym typeface="DejaVu Sans"/>
              </a:defRPr>
            </a:pPr>
            <a:r>
              <a:t>枚举范围：</a:t>
            </a:r>
            <a:r>
              <a:rPr b="1">
                <a:latin typeface="Arial"/>
                <a:ea typeface="Arial"/>
                <a:cs typeface="Arial"/>
                <a:sym typeface="Arial"/>
              </a:rPr>
              <a:t>A</a:t>
            </a:r>
            <a:r>
              <a:rPr b="1"/>
              <a:t>：</a:t>
            </a:r>
            <a:r>
              <a:rPr b="1">
                <a:latin typeface="Arial"/>
                <a:ea typeface="Arial"/>
                <a:cs typeface="Arial"/>
                <a:sym typeface="Arial"/>
              </a:rPr>
              <a:t>3-9  D</a:t>
            </a:r>
            <a:r>
              <a:rPr b="1"/>
              <a:t>：</a:t>
            </a:r>
            <a:r>
              <a:rPr b="1">
                <a:latin typeface="Arial"/>
                <a:ea typeface="Arial"/>
                <a:cs typeface="Arial"/>
                <a:sym typeface="Arial"/>
              </a:rPr>
              <a:t>1-9</a:t>
            </a:r>
            <a:endParaRPr b="1"/>
          </a:p>
          <a:p>
            <a:pPr indent="900000" algn="l" defTabSz="914400">
              <a:defRPr sz="1800">
                <a:solidFill>
                  <a:srgbClr val="FFFFFF"/>
                </a:solidFill>
                <a:latin typeface="DejaVu Sans"/>
                <a:ea typeface="DejaVu Sans"/>
                <a:cs typeface="DejaVu Sans"/>
                <a:sym typeface="DejaVu Sans"/>
              </a:defRPr>
            </a:pPr>
            <a:r>
              <a:t>共枚举</a:t>
            </a:r>
            <a:r>
              <a:rPr>
                <a:latin typeface="Arial"/>
                <a:ea typeface="Arial"/>
                <a:cs typeface="Arial"/>
                <a:sym typeface="Arial"/>
              </a:rPr>
              <a:t>63</a:t>
            </a:r>
            <a:r>
              <a:t>次</a:t>
            </a:r>
          </a:p>
        </p:txBody>
      </p:sp>
      <p:sp>
        <p:nvSpPr>
          <p:cNvPr id="181" name="Shape 181"/>
          <p:cNvSpPr/>
          <p:nvPr/>
        </p:nvSpPr>
        <p:spPr>
          <a:xfrm>
            <a:off x="1104038" y="2026544"/>
            <a:ext cx="10848341" cy="8194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solidFill>
                  <a:srgbClr val="FFFFFF"/>
                </a:solidFill>
                <a:latin typeface="Avenir Light"/>
                <a:ea typeface="Avenir Light"/>
                <a:cs typeface="Avenir Light"/>
                <a:sym typeface="Avenir Light"/>
              </a:defRPr>
            </a:pPr>
            <a:r>
              <a:t>利用枚举所有的情况，或者其它大量运算又不用技巧的方式，来求解问题的方法。（百度百科）</a:t>
            </a:r>
          </a:p>
          <a:p>
            <a:pPr algn="l">
              <a:defRPr sz="2000">
                <a:solidFill>
                  <a:srgbClr val="FFFFFF"/>
                </a:solidFill>
                <a:latin typeface="Avenir Light"/>
                <a:ea typeface="Avenir Light"/>
                <a:cs typeface="Avenir Light"/>
                <a:sym typeface="Avenir Light"/>
              </a:defRPr>
            </a:pPr>
            <a:r>
              <a:t>（枚举状态、枚举子集、dfs、bfs都可以称暴力）</a:t>
            </a:r>
          </a:p>
        </p:txBody>
      </p:sp>
      <p:sp>
        <p:nvSpPr>
          <p:cNvPr id="182" name="Shape 182"/>
          <p:cNvSpPr/>
          <p:nvPr/>
        </p:nvSpPr>
        <p:spPr>
          <a:xfrm>
            <a:off x="825500" y="590550"/>
            <a:ext cx="11684000"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defRPr cap="all" sz="7200">
                <a:solidFill>
                  <a:srgbClr val="FFFFFF"/>
                </a:solidFill>
                <a:latin typeface="Songti SC Bold"/>
                <a:ea typeface="Songti SC Bold"/>
                <a:cs typeface="Songti SC Bold"/>
                <a:sym typeface="Songti SC Bold"/>
              </a:defRPr>
            </a:lvl1pPr>
          </a:lstStyle>
          <a:p>
            <a:pPr/>
            <a:r>
              <a:t>暴力</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79"/>
                                        </p:tgtEl>
                                        <p:attrNameLst>
                                          <p:attrName>style.visibility</p:attrName>
                                        </p:attrNameLst>
                                      </p:cBhvr>
                                      <p:to>
                                        <p:strVal val="visible"/>
                                      </p:to>
                                    </p:set>
                                    <p:anim calcmode="lin" valueType="num">
                                      <p:cBhvr>
                                        <p:cTn id="7" dur="500" fill="hold"/>
                                        <p:tgtEl>
                                          <p:spTgt spid="179"/>
                                        </p:tgtEl>
                                        <p:attrNameLst>
                                          <p:attrName>ppt_x</p:attrName>
                                        </p:attrNameLst>
                                      </p:cBhvr>
                                      <p:tavLst>
                                        <p:tav tm="0">
                                          <p:val>
                                            <p:strVal val="#ppt_x"/>
                                          </p:val>
                                        </p:tav>
                                        <p:tav tm="100000">
                                          <p:val>
                                            <p:strVal val="#ppt_x"/>
                                          </p:val>
                                        </p:tav>
                                      </p:tavLst>
                                    </p:anim>
                                    <p:anim calcmode="lin" valueType="num">
                                      <p:cBhvr>
                                        <p:cTn id="8" dur="500" fill="hold"/>
                                        <p:tgtEl>
                                          <p:spTgt spid="1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180"/>
                                        </p:tgtEl>
                                        <p:attrNameLst>
                                          <p:attrName>style.visibility</p:attrName>
                                        </p:attrNameLst>
                                      </p:cBhvr>
                                      <p:to>
                                        <p:strVal val="visible"/>
                                      </p:to>
                                    </p:set>
                                    <p:anim calcmode="lin" valueType="num">
                                      <p:cBhvr>
                                        <p:cTn id="13" dur="500" fill="hold"/>
                                        <p:tgtEl>
                                          <p:spTgt spid="180"/>
                                        </p:tgtEl>
                                        <p:attrNameLst>
                                          <p:attrName>ppt_x</p:attrName>
                                        </p:attrNameLst>
                                      </p:cBhvr>
                                      <p:tavLst>
                                        <p:tav tm="0">
                                          <p:val>
                                            <p:strVal val="#ppt_x"/>
                                          </p:val>
                                        </p:tav>
                                        <p:tav tm="100000">
                                          <p:val>
                                            <p:strVal val="#ppt_x"/>
                                          </p:val>
                                        </p:tav>
                                      </p:tavLst>
                                    </p:anim>
                                    <p:anim calcmode="lin" valueType="num">
                                      <p:cBhvr>
                                        <p:cTn id="14" dur="500" fill="hold"/>
                                        <p:tgtEl>
                                          <p:spTgt spid="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9" grpId="1"/>
      <p:bldP build="whole" bldLvl="1" animBg="1" rev="0" advAuto="0" spid="180" grpId="2"/>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ctrTitle"/>
          </p:nvPr>
        </p:nvSpPr>
        <p:spPr>
          <a:xfrm>
            <a:off x="660398" y="2749549"/>
            <a:ext cx="11684005" cy="2222502"/>
          </a:xfrm>
          <a:prstGeom prst="rect">
            <a:avLst/>
          </a:prstGeom>
        </p:spPr>
        <p:txBody>
          <a:bodyPr/>
          <a:lstStyle>
            <a:lvl1pPr>
              <a:lnSpc>
                <a:spcPct val="90000"/>
              </a:lnSpc>
              <a:defRPr spc="0" sz="7200">
                <a:latin typeface="Songti SC Bold"/>
                <a:ea typeface="Songti SC Bold"/>
                <a:cs typeface="Songti SC Bold"/>
                <a:sym typeface="Songti SC Bold"/>
              </a:defRPr>
            </a:lvl1pPr>
          </a:lstStyle>
          <a:p>
            <a:pPr/>
            <a:r>
              <a:t>题外话</a:t>
            </a:r>
          </a:p>
        </p:txBody>
      </p:sp>
      <p:sp>
        <p:nvSpPr>
          <p:cNvPr id="185" name="Shape 185"/>
          <p:cNvSpPr/>
          <p:nvPr/>
        </p:nvSpPr>
        <p:spPr>
          <a:xfrm>
            <a:off x="951601" y="4957278"/>
            <a:ext cx="10246361" cy="11816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solidFill>
                  <a:srgbClr val="FFFFFF"/>
                </a:solidFill>
                <a:latin typeface="Avenir Light"/>
                <a:ea typeface="Avenir Light"/>
                <a:cs typeface="Avenir Light"/>
                <a:sym typeface="Avenir Light"/>
              </a:defRPr>
            </a:pPr>
            <a:r>
              <a:t>我们集训一定会讲的内容：暴力枚举、二分（三分）、搜索、STL、并查集、数据结构初步</a:t>
            </a:r>
          </a:p>
          <a:p>
            <a:pPr algn="l">
              <a:defRPr sz="2000">
                <a:solidFill>
                  <a:srgbClr val="FFFFFF"/>
                </a:solidFill>
                <a:latin typeface="Avenir Light"/>
                <a:ea typeface="Avenir Light"/>
                <a:cs typeface="Avenir Light"/>
                <a:sym typeface="Avenir Light"/>
              </a:defRPr>
            </a:pPr>
            <a:r>
              <a:t>视训练情况决定的内容：dp（动态规划）、背包问题、贪心策略、基础图论</a:t>
            </a:r>
          </a:p>
          <a:p>
            <a:pPr algn="l">
              <a:defRPr sz="2000">
                <a:solidFill>
                  <a:srgbClr val="FFFFFF"/>
                </a:solidFill>
                <a:latin typeface="Avenir Light"/>
                <a:ea typeface="Avenir Light"/>
                <a:cs typeface="Avenir Light"/>
                <a:sym typeface="Avenir Light"/>
              </a:defRPr>
            </a:pPr>
            <a:r>
              <a:t>一定不讲的内容：计算几何、数论、线段树、树链剖分</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ctrTitle"/>
          </p:nvPr>
        </p:nvSpPr>
        <p:spPr>
          <a:xfrm>
            <a:off x="889000" y="831850"/>
            <a:ext cx="11684000" cy="2222500"/>
          </a:xfrm>
          <a:prstGeom prst="rect">
            <a:avLst/>
          </a:prstGeom>
        </p:spPr>
        <p:txBody>
          <a:bodyPr/>
          <a:lstStyle>
            <a:lvl1pPr>
              <a:lnSpc>
                <a:spcPct val="90000"/>
              </a:lnSpc>
              <a:defRPr spc="0" sz="7200">
                <a:latin typeface="Songti SC Bold"/>
                <a:ea typeface="Songti SC Bold"/>
                <a:cs typeface="Songti SC Bold"/>
                <a:sym typeface="Songti SC Bold"/>
              </a:defRPr>
            </a:lvl1pPr>
          </a:lstStyle>
          <a:p>
            <a:pPr/>
            <a:r>
              <a:t>tips</a:t>
            </a:r>
          </a:p>
        </p:txBody>
      </p:sp>
      <p:sp>
        <p:nvSpPr>
          <p:cNvPr id="188" name="Shape 188"/>
          <p:cNvSpPr/>
          <p:nvPr/>
        </p:nvSpPr>
        <p:spPr>
          <a:xfrm>
            <a:off x="977000" y="2040132"/>
            <a:ext cx="9390381" cy="65115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solidFill>
                  <a:srgbClr val="FFFFFF"/>
                </a:solidFill>
                <a:latin typeface="Avenir Light"/>
                <a:ea typeface="Avenir Light"/>
                <a:cs typeface="Avenir Light"/>
                <a:sym typeface="Avenir Light"/>
              </a:defRPr>
            </a:pPr>
            <a:r>
              <a:t>多组输入用</a:t>
            </a:r>
          </a:p>
          <a:p>
            <a:pPr algn="l">
              <a:defRPr sz="2000">
                <a:solidFill>
                  <a:srgbClr val="FFFFFF"/>
                </a:solidFill>
                <a:latin typeface="Avenir Light"/>
                <a:ea typeface="Avenir Light"/>
                <a:cs typeface="Avenir Light"/>
                <a:sym typeface="Avenir Light"/>
              </a:defRPr>
            </a:pPr>
            <a:r>
              <a:t>while(scanf(blablabla)!=EOF) </a:t>
            </a:r>
          </a:p>
          <a:p>
            <a:pPr algn="l">
              <a:defRPr sz="2000">
                <a:solidFill>
                  <a:srgbClr val="FFFFFF"/>
                </a:solidFill>
                <a:latin typeface="Avenir Light"/>
                <a:ea typeface="Avenir Light"/>
                <a:cs typeface="Avenir Light"/>
                <a:sym typeface="Avenir Light"/>
              </a:defRPr>
            </a:pPr>
            <a:r>
              <a:t>｛</a:t>
            </a:r>
          </a:p>
          <a:p>
            <a:pPr lvl="2" algn="l">
              <a:defRPr sz="2000">
                <a:solidFill>
                  <a:srgbClr val="FFFFFF"/>
                </a:solidFill>
                <a:latin typeface="Avenir Light"/>
                <a:ea typeface="Avenir Light"/>
                <a:cs typeface="Avenir Light"/>
                <a:sym typeface="Avenir Light"/>
              </a:defRPr>
            </a:pPr>
            <a:r>
              <a:t>        这轮输入需要进行的操作</a:t>
            </a:r>
          </a:p>
          <a:p>
            <a:pPr lvl="3" algn="l">
              <a:defRPr sz="2000">
                <a:solidFill>
                  <a:srgbClr val="FFFFFF"/>
                </a:solidFill>
                <a:latin typeface="Avenir Light"/>
                <a:ea typeface="Avenir Light"/>
                <a:cs typeface="Avenir Light"/>
                <a:sym typeface="Avenir Light"/>
              </a:defRPr>
            </a:pPr>
            <a:r>
              <a:t>   ｝</a:t>
            </a:r>
          </a:p>
          <a:p>
            <a:pPr algn="l">
              <a:defRPr sz="2000">
                <a:solidFill>
                  <a:srgbClr val="FFFFFF"/>
                </a:solidFill>
                <a:latin typeface="Avenir Light"/>
                <a:ea typeface="Avenir Light"/>
                <a:cs typeface="Avenir Light"/>
                <a:sym typeface="Avenir Light"/>
              </a:defRPr>
            </a:pPr>
          </a:p>
          <a:p>
            <a:pPr algn="l">
              <a:defRPr sz="2000">
                <a:solidFill>
                  <a:srgbClr val="FFFFFF"/>
                </a:solidFill>
                <a:latin typeface="Avenir Light"/>
                <a:ea typeface="Avenir Light"/>
                <a:cs typeface="Avenir Light"/>
                <a:sym typeface="Avenir Light"/>
              </a:defRPr>
            </a:pPr>
            <a:r>
              <a:t>可以用文本输入 fropen（“lalala.txt”,”r”,stdin）代替手工打测试数据</a:t>
            </a:r>
          </a:p>
          <a:p>
            <a:pPr algn="l">
              <a:defRPr sz="2000">
                <a:solidFill>
                  <a:srgbClr val="FFFFFF"/>
                </a:solidFill>
                <a:latin typeface="Avenir Light"/>
                <a:ea typeface="Avenir Light"/>
                <a:cs typeface="Avenir Light"/>
                <a:sym typeface="Avenir Light"/>
              </a:defRPr>
            </a:pPr>
          </a:p>
          <a:p>
            <a:pPr algn="l">
              <a:defRPr sz="2000">
                <a:solidFill>
                  <a:srgbClr val="FFFFFF"/>
                </a:solidFill>
                <a:latin typeface="Avenir Light"/>
                <a:ea typeface="Avenir Light"/>
                <a:cs typeface="Avenir Light"/>
                <a:sym typeface="Avenir Light"/>
              </a:defRPr>
            </a:pPr>
            <a:r>
              <a:t>cin／cout比scanf／printf要慢，有可能会导致TLE</a:t>
            </a:r>
          </a:p>
          <a:p>
            <a:pPr algn="l">
              <a:defRPr sz="2000">
                <a:solidFill>
                  <a:srgbClr val="FFFFFF"/>
                </a:solidFill>
                <a:latin typeface="Avenir Light"/>
                <a:ea typeface="Avenir Light"/>
                <a:cs typeface="Avenir Light"/>
                <a:sym typeface="Avenir Light"/>
              </a:defRPr>
            </a:pPr>
          </a:p>
          <a:p>
            <a:pPr algn="l">
              <a:defRPr sz="2000">
                <a:solidFill>
                  <a:srgbClr val="FFFFFF"/>
                </a:solidFill>
                <a:latin typeface="Avenir Light"/>
                <a:ea typeface="Avenir Light"/>
                <a:cs typeface="Avenir Light"/>
                <a:sym typeface="Avenir Light"/>
              </a:defRPr>
            </a:pPr>
            <a:r>
              <a:t>RE的出现有可能是数组开小了</a:t>
            </a:r>
          </a:p>
          <a:p>
            <a:pPr algn="l">
              <a:defRPr sz="2000">
                <a:solidFill>
                  <a:srgbClr val="FFFFFF"/>
                </a:solidFill>
                <a:latin typeface="Avenir Light"/>
                <a:ea typeface="Avenir Light"/>
                <a:cs typeface="Avenir Light"/>
                <a:sym typeface="Avenir Light"/>
              </a:defRPr>
            </a:pPr>
          </a:p>
          <a:p>
            <a:pPr algn="l">
              <a:defRPr sz="2000">
                <a:solidFill>
                  <a:srgbClr val="FFFFFF"/>
                </a:solidFill>
                <a:latin typeface="Avenir Light"/>
                <a:ea typeface="Avenir Light"/>
                <a:cs typeface="Avenir Light"/>
                <a:sym typeface="Avenir Light"/>
              </a:defRPr>
            </a:pPr>
            <a:r>
              <a:t>小白书 刘汝佳的《算法竞赛入门经典》</a:t>
            </a:r>
          </a:p>
          <a:p>
            <a:pPr algn="l">
              <a:defRPr sz="2000">
                <a:solidFill>
                  <a:srgbClr val="FFFFFF"/>
                </a:solidFill>
                <a:latin typeface="Avenir Light"/>
                <a:ea typeface="Avenir Light"/>
                <a:cs typeface="Avenir Light"/>
                <a:sym typeface="Avenir Light"/>
              </a:defRPr>
            </a:pPr>
            <a:r>
              <a:t>大白书 刘汝佳的《算法竞赛入门经典——训练指南》（小白书的扩充，题目较多）</a:t>
            </a:r>
          </a:p>
          <a:p>
            <a:pPr algn="l">
              <a:defRPr sz="2000">
                <a:solidFill>
                  <a:srgbClr val="FFFFFF"/>
                </a:solidFill>
                <a:latin typeface="Avenir Light"/>
                <a:ea typeface="Avenir Light"/>
                <a:cs typeface="Avenir Light"/>
                <a:sym typeface="Avenir Light"/>
              </a:defRPr>
            </a:pPr>
            <a:r>
              <a:t>小黑书 刘汝佳和黄亮的《算法艺术与信息学竞赛》</a:t>
            </a:r>
          </a:p>
          <a:p>
            <a:pPr algn="l">
              <a:defRPr sz="2000">
                <a:solidFill>
                  <a:srgbClr val="FFFFFF"/>
                </a:solidFill>
                <a:latin typeface="Avenir Light"/>
                <a:ea typeface="Avenir Light"/>
                <a:cs typeface="Avenir Light"/>
                <a:sym typeface="Avenir Light"/>
              </a:defRPr>
            </a:pPr>
            <a:r>
              <a:t>大黑书 《算法导论》</a:t>
            </a:r>
          </a:p>
          <a:p>
            <a:pPr algn="l">
              <a:defRPr sz="2000">
                <a:solidFill>
                  <a:srgbClr val="FFFFFF"/>
                </a:solidFill>
                <a:latin typeface="Avenir Light"/>
                <a:ea typeface="Avenir Light"/>
                <a:cs typeface="Avenir Light"/>
                <a:sym typeface="Avenir Light"/>
              </a:defRPr>
            </a:pPr>
            <a:r>
              <a:t>紫书 小白书第二版</a:t>
            </a:r>
          </a:p>
          <a:p>
            <a:pPr algn="l">
              <a:defRPr sz="2000">
                <a:solidFill>
                  <a:srgbClr val="FFFFFF"/>
                </a:solidFill>
                <a:latin typeface="Avenir Light"/>
                <a:ea typeface="Avenir Light"/>
                <a:cs typeface="Avenir Light"/>
                <a:sym typeface="Avenir Light"/>
              </a:defRPr>
            </a:pPr>
            <a:r>
              <a:t>日本人写的书 《挑战程序设计竞赛》</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nvSpPr>
        <p:spPr>
          <a:xfrm>
            <a:off x="871954" y="4127498"/>
            <a:ext cx="11736325" cy="149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latin typeface="Avenir Light"/>
                <a:ea typeface="Avenir Light"/>
                <a:cs typeface="Avenir Light"/>
                <a:sym typeface="Avenir Light"/>
              </a:defRPr>
            </a:lvl1pPr>
          </a:lstStyle>
          <a:p>
            <a:pPr/>
            <a:r>
              <a:t>http://acm.hust.edu.cn/vjudge/contest/view.action?cid=113426#overview</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ctrTitle"/>
          </p:nvPr>
        </p:nvSpPr>
        <p:spPr>
          <a:xfrm>
            <a:off x="1155645" y="3765550"/>
            <a:ext cx="11684005" cy="2222501"/>
          </a:xfrm>
          <a:prstGeom prst="rect">
            <a:avLst/>
          </a:prstGeom>
        </p:spPr>
        <p:txBody>
          <a:bodyPr/>
          <a:lstStyle>
            <a:lvl1pPr>
              <a:lnSpc>
                <a:spcPct val="90000"/>
              </a:lnSpc>
              <a:defRPr spc="0" sz="7200">
                <a:latin typeface="Songti SC Bold"/>
                <a:ea typeface="Songti SC Bold"/>
                <a:cs typeface="Songti SC Bold"/>
                <a:sym typeface="Songti SC Bold"/>
              </a:defRPr>
            </a:lvl1pPr>
          </a:lstStyle>
          <a:p>
            <a:pPr/>
            <a:r>
              <a:t>谢谢！</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ctrTitle"/>
          </p:nvPr>
        </p:nvSpPr>
        <p:spPr>
          <a:prstGeom prst="rect">
            <a:avLst/>
          </a:prstGeom>
        </p:spPr>
        <p:txBody>
          <a:bodyPr/>
          <a:lstStyle>
            <a:lvl1pPr>
              <a:lnSpc>
                <a:spcPct val="90000"/>
              </a:lnSpc>
              <a:defRPr spc="0" sz="7200">
                <a:latin typeface="Songti SC Bold"/>
                <a:ea typeface="Songti SC Bold"/>
                <a:cs typeface="Songti SC Bold"/>
                <a:sym typeface="Songti SC Bold"/>
              </a:defRPr>
            </a:lvl1pPr>
          </a:lstStyle>
          <a:p>
            <a:pPr/>
            <a:r>
              <a:t>介绍</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xfrm>
            <a:off x="660398" y="629236"/>
            <a:ext cx="11684005" cy="2222501"/>
          </a:xfrm>
          <a:prstGeom prst="rect">
            <a:avLst/>
          </a:prstGeom>
        </p:spPr>
        <p:txBody>
          <a:bodyPr/>
          <a:lstStyle>
            <a:lvl1pPr>
              <a:defRPr spc="900"/>
            </a:lvl1pPr>
          </a:lstStyle>
          <a:p>
            <a:pPr/>
            <a:r>
              <a:t>介绍</a:t>
            </a:r>
          </a:p>
        </p:txBody>
      </p:sp>
      <p:pic>
        <p:nvPicPr>
          <p:cNvPr id="145" name="image1.png"/>
          <p:cNvPicPr>
            <a:picLocks noChangeAspect="1"/>
          </p:cNvPicPr>
          <p:nvPr/>
        </p:nvPicPr>
        <p:blipFill>
          <a:blip r:embed="rId2">
            <a:extLst/>
          </a:blip>
          <a:stretch>
            <a:fillRect/>
          </a:stretch>
        </p:blipFill>
        <p:spPr>
          <a:xfrm>
            <a:off x="8302080" y="3437135"/>
            <a:ext cx="4137864" cy="2879199"/>
          </a:xfrm>
          <a:prstGeom prst="rect">
            <a:avLst/>
          </a:prstGeom>
          <a:ln w="12700">
            <a:miter lim="400000"/>
          </a:ln>
        </p:spPr>
      </p:pic>
      <p:sp>
        <p:nvSpPr>
          <p:cNvPr id="146" name="Shape 146"/>
          <p:cNvSpPr/>
          <p:nvPr/>
        </p:nvSpPr>
        <p:spPr>
          <a:xfrm>
            <a:off x="737794" y="3225819"/>
            <a:ext cx="7055164" cy="4147817"/>
          </a:xfrm>
          <a:prstGeom prst="rect">
            <a:avLst/>
          </a:prstGeom>
          <a:ln w="12700">
            <a:miter lim="400000"/>
          </a:ln>
          <a:effectLst>
            <a:outerShdw sx="100000" sy="100000" kx="0" ky="0" algn="b" rotWithShape="0" blurRad="63500" dist="89614" dir="5400000">
              <a:srgbClr val="000000">
                <a:alpha val="64696"/>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defRPr sz="2500">
                <a:solidFill>
                  <a:srgbClr val="FFFFFF"/>
                </a:solidFill>
                <a:latin typeface="Avenir Light"/>
                <a:ea typeface="Avenir Light"/>
                <a:cs typeface="Avenir Light"/>
                <a:sym typeface="Avenir Light"/>
              </a:defRPr>
            </a:pPr>
            <a:r>
              <a:t>ACM-Association for Computing Machinery </a:t>
            </a:r>
          </a:p>
          <a:p>
            <a:pPr algn="l">
              <a:defRPr sz="2500">
                <a:solidFill>
                  <a:srgbClr val="FFFFFF"/>
                </a:solidFill>
                <a:latin typeface="Avenir Light"/>
                <a:ea typeface="Avenir Light"/>
                <a:cs typeface="Avenir Light"/>
                <a:sym typeface="Avenir Light"/>
              </a:defRPr>
            </a:pPr>
            <a:r>
              <a:t>国际计算机学会</a:t>
            </a:r>
          </a:p>
          <a:p>
            <a:pPr algn="l">
              <a:defRPr sz="2500">
                <a:solidFill>
                  <a:srgbClr val="FFFFFF"/>
                </a:solidFill>
                <a:latin typeface="Avenir Light"/>
                <a:ea typeface="Avenir Light"/>
                <a:cs typeface="Avenir Light"/>
                <a:sym typeface="Avenir Light"/>
              </a:defRPr>
            </a:pPr>
            <a:r>
              <a:t>ICPC-International Collegiate Programming Contest </a:t>
            </a:r>
          </a:p>
          <a:p>
            <a:pPr algn="l">
              <a:defRPr sz="2500">
                <a:solidFill>
                  <a:srgbClr val="FFFFFF"/>
                </a:solidFill>
                <a:latin typeface="Avenir Light"/>
                <a:ea typeface="Avenir Light"/>
                <a:cs typeface="Avenir Light"/>
                <a:sym typeface="Avenir Light"/>
              </a:defRPr>
            </a:pPr>
            <a:r>
              <a:t>国际大学生程序设计竞赛·。</a:t>
            </a:r>
          </a:p>
          <a:p>
            <a:pPr algn="l">
              <a:defRPr sz="2500">
                <a:solidFill>
                  <a:srgbClr val="FFFFFF"/>
                </a:solidFill>
                <a:latin typeface="Avenir Light"/>
                <a:ea typeface="Avenir Light"/>
                <a:cs typeface="Avenir Light"/>
                <a:sym typeface="Avenir Light"/>
              </a:defRPr>
            </a:pPr>
          </a:p>
          <a:p>
            <a:pPr algn="l">
              <a:defRPr sz="2500">
                <a:solidFill>
                  <a:srgbClr val="FFFFFF"/>
                </a:solidFill>
                <a:latin typeface="Avenir Light"/>
                <a:ea typeface="Avenir Light"/>
                <a:cs typeface="Avenir Light"/>
                <a:sym typeface="Avenir Light"/>
              </a:defRPr>
            </a:pPr>
            <a:r>
              <a:t>ACM国际大学生程序设计竞赛</a:t>
            </a:r>
          </a:p>
          <a:p>
            <a:pPr algn="l">
              <a:defRPr sz="2500">
                <a:solidFill>
                  <a:srgbClr val="FFFFFF"/>
                </a:solidFill>
                <a:latin typeface="Avenir Light"/>
                <a:ea typeface="Avenir Light"/>
                <a:cs typeface="Avenir Light"/>
                <a:sym typeface="Avenir Light"/>
              </a:defRPr>
            </a:pPr>
            <a:r>
              <a:t>(英文全称：ACM International Collegiate Programming Contest（ACM-ICPC或ICPC）</a:t>
            </a:r>
          </a:p>
        </p:txBody>
      </p:sp>
      <p:sp>
        <p:nvSpPr>
          <p:cNvPr id="147" name="Shape 147"/>
          <p:cNvSpPr/>
          <p:nvPr/>
        </p:nvSpPr>
        <p:spPr>
          <a:xfrm>
            <a:off x="9795933" y="6501812"/>
            <a:ext cx="1150113"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latin typeface="Avenir Light"/>
                <a:ea typeface="Avenir Light"/>
                <a:cs typeface="Avenir Light"/>
                <a:sym typeface="Avenir Light"/>
              </a:defRPr>
            </a:lvl1pPr>
          </a:lstStyle>
          <a:p>
            <a:pPr/>
            <a:r>
              <a:t>logo</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xfrm>
            <a:off x="660400" y="629236"/>
            <a:ext cx="11684000" cy="2222501"/>
          </a:xfrm>
          <a:prstGeom prst="rect">
            <a:avLst/>
          </a:prstGeom>
        </p:spPr>
        <p:txBody>
          <a:bodyPr/>
          <a:lstStyle>
            <a:lvl1pPr>
              <a:defRPr spc="900"/>
            </a:lvl1pPr>
          </a:lstStyle>
          <a:p>
            <a:pPr/>
            <a:r>
              <a:t>比赛流程</a:t>
            </a:r>
          </a:p>
        </p:txBody>
      </p:sp>
      <p:pic>
        <p:nvPicPr>
          <p:cNvPr id="150" name="image1.png"/>
          <p:cNvPicPr>
            <a:picLocks noChangeAspect="1"/>
          </p:cNvPicPr>
          <p:nvPr/>
        </p:nvPicPr>
        <p:blipFill>
          <a:blip r:embed="rId2">
            <a:extLst/>
          </a:blip>
          <a:stretch>
            <a:fillRect/>
          </a:stretch>
        </p:blipFill>
        <p:spPr>
          <a:xfrm>
            <a:off x="8302080" y="3437135"/>
            <a:ext cx="4137864" cy="2879199"/>
          </a:xfrm>
          <a:prstGeom prst="rect">
            <a:avLst/>
          </a:prstGeom>
          <a:ln w="12700">
            <a:miter lim="400000"/>
          </a:ln>
        </p:spPr>
      </p:pic>
      <p:sp>
        <p:nvSpPr>
          <p:cNvPr id="151" name="Shape 151"/>
          <p:cNvSpPr/>
          <p:nvPr/>
        </p:nvSpPr>
        <p:spPr>
          <a:xfrm>
            <a:off x="737794" y="2963566"/>
            <a:ext cx="7055164" cy="4672325"/>
          </a:xfrm>
          <a:prstGeom prst="rect">
            <a:avLst/>
          </a:prstGeom>
          <a:ln w="12700">
            <a:miter lim="400000"/>
          </a:ln>
          <a:effectLst>
            <a:outerShdw sx="100000" sy="100000" kx="0" ky="0" algn="b" rotWithShape="0" blurRad="63500" dist="89614" dir="5400000">
              <a:srgbClr val="000000">
                <a:alpha val="64696"/>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defRPr sz="2500">
                <a:solidFill>
                  <a:srgbClr val="FFFFFF"/>
                </a:solidFill>
                <a:latin typeface="Avenir Light"/>
                <a:ea typeface="Avenir Light"/>
                <a:cs typeface="Avenir Light"/>
                <a:sym typeface="Avenir Light"/>
              </a:defRPr>
            </a:pPr>
            <a:r>
              <a:t>现在一般所说的ACM指的是区域赛（每年10月份左右进行），WF在第二年初夏举行</a:t>
            </a:r>
          </a:p>
          <a:p>
            <a:pPr algn="l">
              <a:defRPr sz="2500">
                <a:solidFill>
                  <a:srgbClr val="FFFFFF"/>
                </a:solidFill>
                <a:latin typeface="Avenir Light"/>
                <a:ea typeface="Avenir Light"/>
                <a:cs typeface="Avenir Light"/>
                <a:sym typeface="Avenir Light"/>
              </a:defRPr>
            </a:pPr>
          </a:p>
          <a:p>
            <a:pPr algn="l">
              <a:defRPr sz="2500">
                <a:solidFill>
                  <a:srgbClr val="FFFFFF"/>
                </a:solidFill>
                <a:latin typeface="Avenir Light"/>
                <a:ea typeface="Avenir Light"/>
                <a:cs typeface="Avenir Light"/>
                <a:sym typeface="Avenir Light"/>
              </a:defRPr>
            </a:pPr>
            <a:r>
              <a:t>一般怎么样进入区域赛呢？</a:t>
            </a:r>
          </a:p>
          <a:p>
            <a:pPr algn="l">
              <a:defRPr sz="2500">
                <a:solidFill>
                  <a:srgbClr val="FFFFFF"/>
                </a:solidFill>
                <a:latin typeface="Avenir Light"/>
                <a:ea typeface="Avenir Light"/>
                <a:cs typeface="Avenir Light"/>
                <a:sym typeface="Avenir Light"/>
              </a:defRPr>
            </a:pPr>
            <a:r>
              <a:t>校内选拔——&gt;训练——&gt;网络赛入围——&gt;训练</a:t>
            </a:r>
          </a:p>
          <a:p>
            <a:pPr algn="l">
              <a:defRPr sz="2500">
                <a:solidFill>
                  <a:srgbClr val="FFFFFF"/>
                </a:solidFill>
                <a:latin typeface="Avenir Light"/>
                <a:ea typeface="Avenir Light"/>
                <a:cs typeface="Avenir Light"/>
                <a:sym typeface="Avenir Light"/>
              </a:defRPr>
            </a:pPr>
            <a:r>
              <a:t>——&gt;区域赛</a:t>
            </a:r>
          </a:p>
          <a:p>
            <a:pPr algn="l">
              <a:defRPr sz="2500">
                <a:solidFill>
                  <a:srgbClr val="FFFFFF"/>
                </a:solidFill>
                <a:latin typeface="Avenir Light"/>
                <a:ea typeface="Avenir Light"/>
                <a:cs typeface="Avenir Light"/>
                <a:sym typeface="Avenir Light"/>
              </a:defRPr>
            </a:pPr>
          </a:p>
          <a:p>
            <a:pPr algn="l">
              <a:defRPr sz="2500">
                <a:solidFill>
                  <a:srgbClr val="FFFFFF"/>
                </a:solidFill>
                <a:latin typeface="Avenir Light"/>
                <a:ea typeface="Avenir Light"/>
                <a:cs typeface="Avenir Light"/>
                <a:sym typeface="Avenir Light"/>
              </a:defRPr>
            </a:pPr>
            <a:r>
              <a:t>比赛模式</a:t>
            </a:r>
          </a:p>
          <a:p>
            <a:pPr algn="l">
              <a:defRPr sz="2500">
                <a:solidFill>
                  <a:srgbClr val="FFFFFF"/>
                </a:solidFill>
                <a:latin typeface="Avenir Light"/>
                <a:ea typeface="Avenir Light"/>
                <a:cs typeface="Avenir Light"/>
                <a:sym typeface="Avenir Light"/>
              </a:defRPr>
            </a:pPr>
            <a:r>
              <a:t>比赛队伍由三个人组成，时长为5个小时，题量大概在9～11道题左右</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xfrm>
            <a:off x="660400" y="629236"/>
            <a:ext cx="11684000" cy="2222501"/>
          </a:xfrm>
          <a:prstGeom prst="rect">
            <a:avLst/>
          </a:prstGeom>
        </p:spPr>
        <p:txBody>
          <a:bodyPr/>
          <a:lstStyle>
            <a:lvl1pPr>
              <a:defRPr spc="900"/>
            </a:lvl1pPr>
          </a:lstStyle>
          <a:p>
            <a:pPr/>
            <a:r>
              <a:t>训练&amp;校赛安排</a:t>
            </a:r>
          </a:p>
        </p:txBody>
      </p:sp>
      <p:sp>
        <p:nvSpPr>
          <p:cNvPr id="154" name="Shape 154"/>
          <p:cNvSpPr/>
          <p:nvPr/>
        </p:nvSpPr>
        <p:spPr>
          <a:xfrm>
            <a:off x="716469" y="2697396"/>
            <a:ext cx="10711406" cy="5983220"/>
          </a:xfrm>
          <a:prstGeom prst="rect">
            <a:avLst/>
          </a:prstGeom>
          <a:ln w="12700">
            <a:miter lim="400000"/>
          </a:ln>
          <a:effectLst>
            <a:outerShdw sx="100000" sy="100000" kx="0" ky="0" algn="b" rotWithShape="0" blurRad="63500" dist="89614" dir="5400000">
              <a:srgbClr val="000000">
                <a:alpha val="64696"/>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solidFill>
                  <a:srgbClr val="FFFFFF"/>
                </a:solidFill>
                <a:latin typeface="Avenir Light"/>
                <a:ea typeface="Avenir Light"/>
                <a:cs typeface="Avenir Light"/>
                <a:sym typeface="Avenir Light"/>
              </a:defRPr>
            </a:pPr>
            <a:r>
              <a:t>2015-2016第二学期：有5～6次训练 （在第八周开始，第十四周左右结束）</a:t>
            </a:r>
          </a:p>
          <a:p>
            <a:pPr algn="l">
              <a:defRPr sz="3000">
                <a:solidFill>
                  <a:srgbClr val="FFFFFF"/>
                </a:solidFill>
                <a:latin typeface="Avenir Light"/>
                <a:ea typeface="Avenir Light"/>
                <a:cs typeface="Avenir Light"/>
                <a:sym typeface="Avenir Light"/>
              </a:defRPr>
            </a:pPr>
            <a:r>
              <a:t>暑假：到北京交通大学进行集训</a:t>
            </a:r>
          </a:p>
          <a:p>
            <a:pPr algn="l">
              <a:defRPr sz="3000">
                <a:solidFill>
                  <a:srgbClr val="FFFFFF"/>
                </a:solidFill>
                <a:latin typeface="Avenir Light"/>
                <a:ea typeface="Avenir Light"/>
                <a:cs typeface="Avenir Light"/>
                <a:sym typeface="Avenir Light"/>
              </a:defRPr>
            </a:pPr>
            <a:r>
              <a:t>（达到多校比赛水平的同学进行多校联合训练比赛）</a:t>
            </a:r>
          </a:p>
          <a:p>
            <a:pPr algn="l">
              <a:defRPr sz="3000">
                <a:solidFill>
                  <a:srgbClr val="FFFFFF"/>
                </a:solidFill>
                <a:latin typeface="Avenir Light"/>
                <a:ea typeface="Avenir Light"/>
                <a:cs typeface="Avenir Light"/>
                <a:sym typeface="Avenir Light"/>
              </a:defRPr>
            </a:pPr>
          </a:p>
          <a:p>
            <a:pPr algn="l">
              <a:defRPr sz="3000">
                <a:solidFill>
                  <a:srgbClr val="FFFFFF"/>
                </a:solidFill>
                <a:latin typeface="Avenir Light"/>
                <a:ea typeface="Avenir Light"/>
                <a:cs typeface="Avenir Light"/>
                <a:sym typeface="Avenir Light"/>
              </a:defRPr>
            </a:pPr>
            <a:r>
              <a:t>校赛安排：一般每年会有1～2次校赛，视每次选拔结果而定</a:t>
            </a:r>
          </a:p>
          <a:p>
            <a:pPr algn="l">
              <a:defRPr sz="3000">
                <a:solidFill>
                  <a:srgbClr val="FFFFFF"/>
                </a:solidFill>
                <a:latin typeface="Avenir Light"/>
                <a:ea typeface="Avenir Light"/>
                <a:cs typeface="Avenir Light"/>
                <a:sym typeface="Avenir Light"/>
              </a:defRPr>
            </a:pPr>
            <a:r>
              <a:t>本学期还有一次校赛，在第十周左右，请留意宣传</a:t>
            </a:r>
          </a:p>
          <a:p>
            <a:pPr algn="l">
              <a:defRPr sz="3000">
                <a:solidFill>
                  <a:srgbClr val="FFFFFF"/>
                </a:solidFill>
                <a:latin typeface="Avenir Light"/>
                <a:ea typeface="Avenir Light"/>
                <a:cs typeface="Avenir Light"/>
                <a:sym typeface="Avenir Light"/>
              </a:defRPr>
            </a:pPr>
          </a:p>
          <a:p>
            <a:pPr algn="l">
              <a:defRPr sz="3000">
                <a:solidFill>
                  <a:srgbClr val="FFFFFF"/>
                </a:solidFill>
                <a:latin typeface="Avenir Light"/>
                <a:ea typeface="Avenir Light"/>
                <a:cs typeface="Avenir Light"/>
                <a:sym typeface="Avenir Light"/>
              </a:defRPr>
            </a:pPr>
            <a:r>
              <a:t>除去校赛，还有没有其他途径进入集训队？</a:t>
            </a:r>
          </a:p>
          <a:p>
            <a:pPr algn="l">
              <a:defRPr sz="3000">
                <a:solidFill>
                  <a:srgbClr val="FFFFFF"/>
                </a:solidFill>
                <a:latin typeface="Avenir Light"/>
                <a:ea typeface="Avenir Light"/>
                <a:cs typeface="Avenir Light"/>
                <a:sym typeface="Avenir Light"/>
              </a:defRPr>
            </a:pPr>
            <a:r>
              <a:t>—— 杭电题数大于100的低年级学生</a:t>
            </a:r>
          </a:p>
          <a:p>
            <a:pPr algn="l">
              <a:defRPr sz="3000">
                <a:solidFill>
                  <a:srgbClr val="FFFFFF"/>
                </a:solidFill>
                <a:latin typeface="Avenir Light"/>
                <a:ea typeface="Avenir Light"/>
                <a:cs typeface="Avenir Light"/>
                <a:sym typeface="Avenir Light"/>
              </a:defRPr>
            </a:pPr>
            <a:r>
              <a:t>—— cf积分紫名以上（bc同等水平）</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xfrm>
            <a:off x="660400" y="629236"/>
            <a:ext cx="11684000" cy="2222501"/>
          </a:xfrm>
          <a:prstGeom prst="rect">
            <a:avLst/>
          </a:prstGeom>
        </p:spPr>
        <p:txBody>
          <a:bodyPr/>
          <a:lstStyle>
            <a:lvl1pPr>
              <a:defRPr spc="900"/>
            </a:lvl1pPr>
          </a:lstStyle>
          <a:p>
            <a:pPr/>
            <a:r>
              <a:t>其他比赛</a:t>
            </a:r>
          </a:p>
        </p:txBody>
      </p:sp>
      <p:sp>
        <p:nvSpPr>
          <p:cNvPr id="157" name="Shape 157"/>
          <p:cNvSpPr/>
          <p:nvPr/>
        </p:nvSpPr>
        <p:spPr>
          <a:xfrm>
            <a:off x="737794" y="2358096"/>
            <a:ext cx="11439729" cy="6670663"/>
          </a:xfrm>
          <a:prstGeom prst="rect">
            <a:avLst/>
          </a:prstGeom>
          <a:ln w="12700">
            <a:miter lim="400000"/>
          </a:ln>
          <a:effectLst>
            <a:outerShdw sx="100000" sy="100000" kx="0" ky="0" algn="b" rotWithShape="0" blurRad="63500" dist="89614" dir="5400000">
              <a:srgbClr val="000000">
                <a:alpha val="64696"/>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marL="493888" indent="-493888" algn="l">
              <a:lnSpc>
                <a:spcPct val="120000"/>
              </a:lnSpc>
              <a:buSzPct val="100000"/>
              <a:buAutoNum type="alphaUcPeriod" startAt="1"/>
              <a:defRPr sz="2500">
                <a:solidFill>
                  <a:srgbClr val="FFFFFF"/>
                </a:solidFill>
                <a:latin typeface="Avenir Light"/>
                <a:ea typeface="Avenir Light"/>
                <a:cs typeface="Avenir Light"/>
                <a:sym typeface="Avenir Light"/>
              </a:defRPr>
            </a:pPr>
            <a:r>
              <a:t>蓝桥杯  ——工信部组织的比赛，分A、B两组，比赛类型较多</a:t>
            </a:r>
          </a:p>
          <a:p>
            <a:pPr marL="493888" indent="-493888" algn="l">
              <a:lnSpc>
                <a:spcPct val="120000"/>
              </a:lnSpc>
              <a:buSzPct val="100000"/>
              <a:buAutoNum type="alphaUcPeriod" startAt="1"/>
              <a:defRPr sz="2500">
                <a:solidFill>
                  <a:srgbClr val="FFFFFF"/>
                </a:solidFill>
                <a:latin typeface="Avenir Light"/>
                <a:ea typeface="Avenir Light"/>
                <a:cs typeface="Avenir Light"/>
                <a:sym typeface="Avenir Light"/>
              </a:defRPr>
            </a:pPr>
            <a:r>
              <a:t>CCPC  ——中国大学生程序设计竞赛</a:t>
            </a:r>
          </a:p>
          <a:p>
            <a:pPr marL="493888" indent="-493888" algn="l">
              <a:lnSpc>
                <a:spcPct val="120000"/>
              </a:lnSpc>
              <a:buSzPct val="100000"/>
              <a:buAutoNum type="alphaUcPeriod" startAt="1"/>
              <a:defRPr sz="2500">
                <a:solidFill>
                  <a:srgbClr val="FFFFFF"/>
                </a:solidFill>
                <a:latin typeface="Avenir Light"/>
                <a:ea typeface="Avenir Light"/>
                <a:cs typeface="Avenir Light"/>
                <a:sym typeface="Avenir Light"/>
              </a:defRPr>
            </a:pPr>
            <a:r>
              <a:t>CCCC ——教育部组织的比赛，现在分为程序、大数据和应用比赛</a:t>
            </a:r>
          </a:p>
          <a:p>
            <a:pPr marL="493888" indent="-493888" algn="l">
              <a:lnSpc>
                <a:spcPct val="120000"/>
              </a:lnSpc>
              <a:buSzPct val="100000"/>
              <a:buAutoNum type="alphaUcPeriod" startAt="1"/>
              <a:defRPr sz="2500">
                <a:solidFill>
                  <a:srgbClr val="FFFFFF"/>
                </a:solidFill>
                <a:latin typeface="Avenir Light"/>
                <a:ea typeface="Avenir Light"/>
                <a:cs typeface="Avenir Light"/>
                <a:sym typeface="Avenir Light"/>
              </a:defRPr>
            </a:pPr>
            <a:r>
              <a:t>编程之美——微软组织的比赛</a:t>
            </a:r>
          </a:p>
          <a:p>
            <a:pPr marL="493888" indent="-493888" algn="l">
              <a:lnSpc>
                <a:spcPct val="120000"/>
              </a:lnSpc>
              <a:buSzPct val="100000"/>
              <a:buAutoNum type="alphaUcPeriod" startAt="1"/>
              <a:defRPr sz="2500">
                <a:solidFill>
                  <a:srgbClr val="FFFFFF"/>
                </a:solidFill>
                <a:latin typeface="Avenir Light"/>
                <a:ea typeface="Avenir Light"/>
                <a:cs typeface="Avenir Light"/>
                <a:sym typeface="Avenir Light"/>
              </a:defRPr>
            </a:pPr>
            <a:r>
              <a:t>Google code jam——谷歌组织的比赛</a:t>
            </a:r>
          </a:p>
          <a:p>
            <a:pPr marL="493888" indent="-493888" algn="l">
              <a:lnSpc>
                <a:spcPct val="120000"/>
              </a:lnSpc>
              <a:buSzPct val="100000"/>
              <a:buAutoNum type="alphaUcPeriod" startAt="1"/>
              <a:defRPr sz="2500">
                <a:solidFill>
                  <a:srgbClr val="FFFFFF"/>
                </a:solidFill>
                <a:latin typeface="Avenir Light"/>
                <a:ea typeface="Avenir Light"/>
                <a:cs typeface="Avenir Light"/>
                <a:sym typeface="Avenir Light"/>
              </a:defRPr>
            </a:pPr>
            <a:r>
              <a:t>百度之星——百度组织的比赛</a:t>
            </a:r>
          </a:p>
          <a:p>
            <a:pPr algn="l">
              <a:lnSpc>
                <a:spcPct val="120000"/>
              </a:lnSpc>
              <a:defRPr sz="2500">
                <a:solidFill>
                  <a:srgbClr val="FFFFFF"/>
                </a:solidFill>
                <a:latin typeface="Avenir Light"/>
                <a:ea typeface="Avenir Light"/>
                <a:cs typeface="Avenir Light"/>
                <a:sym typeface="Avenir Light"/>
              </a:defRPr>
            </a:pPr>
          </a:p>
          <a:p>
            <a:pPr marL="493888" indent="-493888" algn="l">
              <a:lnSpc>
                <a:spcPct val="120000"/>
              </a:lnSpc>
              <a:buSzPct val="100000"/>
              <a:buAutoNum type="alphaUcPeriod" startAt="7"/>
              <a:defRPr sz="2500">
                <a:solidFill>
                  <a:srgbClr val="FFFFFF"/>
                </a:solidFill>
                <a:latin typeface="Avenir Light"/>
                <a:ea typeface="Avenir Light"/>
                <a:cs typeface="Avenir Light"/>
                <a:sym typeface="Avenir Light"/>
              </a:defRPr>
            </a:pPr>
            <a:r>
              <a:t>Codeforces ——分为div1 和div2 ，对训练很有帮助</a:t>
            </a:r>
          </a:p>
          <a:p>
            <a:pPr marL="493888" indent="-493888" algn="l">
              <a:lnSpc>
                <a:spcPct val="120000"/>
              </a:lnSpc>
              <a:buSzPct val="100000"/>
              <a:buAutoNum type="alphaUcPeriod" startAt="7"/>
              <a:defRPr sz="2500">
                <a:solidFill>
                  <a:srgbClr val="FFFFFF"/>
                </a:solidFill>
                <a:latin typeface="Avenir Light"/>
                <a:ea typeface="Avenir Light"/>
                <a:cs typeface="Avenir Light"/>
                <a:sym typeface="Avenir Light"/>
              </a:defRPr>
            </a:pPr>
            <a:r>
              <a:t>Topcoder(SRM) ——有几种类型的竞赛</a:t>
            </a:r>
          </a:p>
          <a:p>
            <a:pPr marL="493888" indent="-493888" algn="l">
              <a:lnSpc>
                <a:spcPct val="120000"/>
              </a:lnSpc>
              <a:buSzPct val="100000"/>
              <a:buAutoNum type="alphaUcPeriod" startAt="7"/>
              <a:defRPr sz="2500">
                <a:solidFill>
                  <a:srgbClr val="FFFFFF"/>
                </a:solidFill>
                <a:latin typeface="Avenir Light"/>
                <a:ea typeface="Avenir Light"/>
                <a:cs typeface="Avenir Light"/>
                <a:sym typeface="Avenir Light"/>
              </a:defRPr>
            </a:pPr>
            <a:r>
              <a:t>Bestcoder ——国内版的cf</a:t>
            </a:r>
          </a:p>
          <a:p>
            <a:pPr algn="l">
              <a:lnSpc>
                <a:spcPct val="120000"/>
              </a:lnSpc>
              <a:defRPr sz="2500">
                <a:solidFill>
                  <a:srgbClr val="FFFFFF"/>
                </a:solidFill>
                <a:latin typeface="Avenir Light"/>
                <a:ea typeface="Avenir Light"/>
                <a:cs typeface="Avenir Light"/>
                <a:sym typeface="Avenir Light"/>
              </a:defRPr>
            </a:pPr>
            <a:r>
              <a:t>（下面这些比赛的题目会作为新人入门的题目，实时赛时间可以通过app：Recent Contest得知）</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xfrm>
            <a:off x="660400" y="629236"/>
            <a:ext cx="11684000" cy="2222501"/>
          </a:xfrm>
          <a:prstGeom prst="rect">
            <a:avLst/>
          </a:prstGeom>
        </p:spPr>
        <p:txBody>
          <a:bodyPr/>
          <a:lstStyle/>
          <a:p>
            <a:pPr>
              <a:defRPr spc="900"/>
            </a:pPr>
            <a:r>
              <a:t>oj</a:t>
            </a:r>
            <a:r>
              <a:rPr spc="600" sz="4000"/>
              <a:t>（oline judge）</a:t>
            </a:r>
          </a:p>
        </p:txBody>
      </p:sp>
      <p:sp>
        <p:nvSpPr>
          <p:cNvPr id="160" name="Shape 160"/>
          <p:cNvSpPr/>
          <p:nvPr/>
        </p:nvSpPr>
        <p:spPr>
          <a:xfrm>
            <a:off x="737792" y="3172553"/>
            <a:ext cx="11529216" cy="4095872"/>
          </a:xfrm>
          <a:prstGeom prst="rect">
            <a:avLst/>
          </a:prstGeom>
          <a:ln w="12700">
            <a:miter lim="400000"/>
          </a:ln>
          <a:effectLst>
            <a:outerShdw sx="100000" sy="100000" kx="0" ky="0" algn="b" rotWithShape="0" blurRad="63500" dist="89614" dir="5400000">
              <a:srgbClr val="000000">
                <a:alpha val="64696"/>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marL="326318" indent="-326318" algn="l">
              <a:buSzPct val="90000"/>
              <a:buChar char="•"/>
              <a:defRPr sz="4500">
                <a:solidFill>
                  <a:srgbClr val="FFFFFF"/>
                </a:solidFill>
                <a:latin typeface="Avenir Light"/>
                <a:ea typeface="Avenir Light"/>
                <a:cs typeface="Avenir Light"/>
                <a:sym typeface="Avenir Light"/>
              </a:defRPr>
            </a:pPr>
            <a:r>
              <a:t>杭电oj </a:t>
            </a:r>
            <a:r>
              <a:rPr u="sng">
                <a:solidFill>
                  <a:srgbClr val="0000FF"/>
                </a:solidFill>
                <a:uFill>
                  <a:solidFill>
                    <a:srgbClr val="0000FF"/>
                  </a:solidFill>
                </a:uFill>
                <a:hlinkClick r:id="rId2" invalidUrl="" action="" tgtFrame="" tooltip="" history="1" highlightClick="0" endSnd="0"/>
              </a:rPr>
              <a:t>http://acm.hdu.edu.cn/</a:t>
            </a:r>
          </a:p>
          <a:p>
            <a:pPr marL="326318" indent="-326318" algn="l">
              <a:buSzPct val="90000"/>
              <a:buChar char="•"/>
              <a:defRPr sz="4500">
                <a:solidFill>
                  <a:srgbClr val="FFFFFF"/>
                </a:solidFill>
                <a:latin typeface="Avenir Light"/>
                <a:ea typeface="Avenir Light"/>
                <a:cs typeface="Avenir Light"/>
                <a:sym typeface="Avenir Light"/>
              </a:defRPr>
            </a:pPr>
            <a:r>
              <a:t>北大oj </a:t>
            </a:r>
            <a:r>
              <a:rPr u="sng">
                <a:solidFill>
                  <a:srgbClr val="0000FF"/>
                </a:solidFill>
                <a:uFill>
                  <a:solidFill>
                    <a:srgbClr val="0000FF"/>
                  </a:solidFill>
                </a:uFill>
                <a:hlinkClick r:id="rId3" invalidUrl="" action="" tgtFrame="" tooltip="" history="1" highlightClick="0" endSnd="0"/>
              </a:rPr>
              <a:t>http://poj.org/</a:t>
            </a:r>
            <a:r>
              <a:t> </a:t>
            </a:r>
          </a:p>
          <a:p>
            <a:pPr algn="l">
              <a:defRPr sz="4500">
                <a:solidFill>
                  <a:srgbClr val="FFFFFF"/>
                </a:solidFill>
                <a:latin typeface="Avenir Light"/>
                <a:ea typeface="Avenir Light"/>
                <a:cs typeface="Avenir Light"/>
                <a:sym typeface="Avenir Light"/>
              </a:defRPr>
            </a:pPr>
            <a:r>
              <a:t>（  http://www.hihocoder.com/）</a:t>
            </a:r>
          </a:p>
          <a:p>
            <a:pPr marL="326318" indent="-326318" algn="l">
              <a:buSzPct val="90000"/>
              <a:buChar char="•"/>
              <a:defRPr sz="4500">
                <a:solidFill>
                  <a:srgbClr val="FFFFFF"/>
                </a:solidFill>
                <a:latin typeface="Avenir Light"/>
                <a:ea typeface="Avenir Light"/>
                <a:cs typeface="Avenir Light"/>
                <a:sym typeface="Avenir Light"/>
              </a:defRPr>
            </a:pPr>
            <a:r>
              <a:t>hust oj </a:t>
            </a:r>
            <a:r>
              <a:rPr u="sng">
                <a:solidFill>
                  <a:srgbClr val="0000FF"/>
                </a:solidFill>
                <a:uFill>
                  <a:solidFill>
                    <a:srgbClr val="0000FF"/>
                  </a:solidFill>
                </a:uFill>
                <a:hlinkClick r:id="rId4" invalidUrl="" action="" tgtFrame="" tooltip="" history="1" highlightClick="0" endSnd="0"/>
              </a:rPr>
              <a:t>http://acm.hust.edu.cn/vjudge/toIndex.action</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xfrm>
            <a:off x="660400" y="629236"/>
            <a:ext cx="11684000" cy="2222501"/>
          </a:xfrm>
          <a:prstGeom prst="rect">
            <a:avLst/>
          </a:prstGeom>
        </p:spPr>
        <p:txBody>
          <a:bodyPr/>
          <a:lstStyle>
            <a:lvl1pPr>
              <a:defRPr spc="900"/>
            </a:lvl1pPr>
          </a:lstStyle>
          <a:p>
            <a:pPr/>
            <a:r>
              <a:t>其他比赛</a:t>
            </a:r>
          </a:p>
        </p:txBody>
      </p:sp>
      <p:sp>
        <p:nvSpPr>
          <p:cNvPr id="163" name="Shape 163"/>
          <p:cNvSpPr/>
          <p:nvPr/>
        </p:nvSpPr>
        <p:spPr>
          <a:xfrm>
            <a:off x="737794" y="2573742"/>
            <a:ext cx="11439729" cy="5553573"/>
          </a:xfrm>
          <a:prstGeom prst="rect">
            <a:avLst/>
          </a:prstGeom>
          <a:ln w="12700">
            <a:miter lim="400000"/>
          </a:ln>
          <a:effectLst>
            <a:outerShdw sx="100000" sy="100000" kx="0" ky="0" algn="b" rotWithShape="0" blurRad="63500" dist="89614" dir="5400000">
              <a:srgbClr val="000000">
                <a:alpha val="64696"/>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marL="493888" indent="-493888" algn="l">
              <a:lnSpc>
                <a:spcPct val="120000"/>
              </a:lnSpc>
              <a:buSzPct val="100000"/>
              <a:buAutoNum type="alphaUcPeriod" startAt="1"/>
              <a:defRPr sz="2500">
                <a:solidFill>
                  <a:srgbClr val="FFFFFF"/>
                </a:solidFill>
                <a:latin typeface="Avenir Light"/>
                <a:ea typeface="Avenir Light"/>
                <a:cs typeface="Avenir Light"/>
                <a:sym typeface="Avenir Light"/>
              </a:defRPr>
            </a:pPr>
            <a:r>
              <a:t>蓝桥杯  ——工信部组织的比赛，分A、B两组，比赛类型较多</a:t>
            </a:r>
          </a:p>
          <a:p>
            <a:pPr marL="493888" indent="-493888" algn="l">
              <a:lnSpc>
                <a:spcPct val="120000"/>
              </a:lnSpc>
              <a:buSzPct val="100000"/>
              <a:buAutoNum type="alphaUcPeriod" startAt="1"/>
              <a:defRPr sz="2500">
                <a:solidFill>
                  <a:srgbClr val="FFFFFF"/>
                </a:solidFill>
                <a:latin typeface="Avenir Light"/>
                <a:ea typeface="Avenir Light"/>
                <a:cs typeface="Avenir Light"/>
                <a:sym typeface="Avenir Light"/>
              </a:defRPr>
            </a:pPr>
            <a:r>
              <a:t>CCPC  ——中国大学生程序设计竞赛</a:t>
            </a:r>
          </a:p>
          <a:p>
            <a:pPr marL="493888" indent="-493888" algn="l">
              <a:lnSpc>
                <a:spcPct val="120000"/>
              </a:lnSpc>
              <a:buSzPct val="100000"/>
              <a:buAutoNum type="alphaUcPeriod" startAt="1"/>
              <a:defRPr sz="2500">
                <a:solidFill>
                  <a:srgbClr val="FFFFFF"/>
                </a:solidFill>
                <a:latin typeface="Avenir Light"/>
                <a:ea typeface="Avenir Light"/>
                <a:cs typeface="Avenir Light"/>
                <a:sym typeface="Avenir Light"/>
              </a:defRPr>
            </a:pPr>
            <a:r>
              <a:t>CCCC ——教育部组织的比赛，现在分为程序、大数据和应用比赛</a:t>
            </a:r>
          </a:p>
          <a:p>
            <a:pPr marL="493888" indent="-493888" algn="l">
              <a:lnSpc>
                <a:spcPct val="120000"/>
              </a:lnSpc>
              <a:buSzPct val="100000"/>
              <a:buAutoNum type="alphaUcPeriod" startAt="1"/>
              <a:defRPr sz="2500">
                <a:solidFill>
                  <a:srgbClr val="FFFFFF"/>
                </a:solidFill>
                <a:latin typeface="Avenir Light"/>
                <a:ea typeface="Avenir Light"/>
                <a:cs typeface="Avenir Light"/>
                <a:sym typeface="Avenir Light"/>
              </a:defRPr>
            </a:pPr>
            <a:r>
              <a:t>编程之美——微软组织的比赛</a:t>
            </a:r>
          </a:p>
          <a:p>
            <a:pPr marL="493888" indent="-493888" algn="l">
              <a:lnSpc>
                <a:spcPct val="120000"/>
              </a:lnSpc>
              <a:buSzPct val="100000"/>
              <a:buAutoNum type="alphaUcPeriod" startAt="1"/>
              <a:defRPr sz="2500">
                <a:solidFill>
                  <a:srgbClr val="FFFFFF"/>
                </a:solidFill>
                <a:latin typeface="Avenir Light"/>
                <a:ea typeface="Avenir Light"/>
                <a:cs typeface="Avenir Light"/>
                <a:sym typeface="Avenir Light"/>
              </a:defRPr>
            </a:pPr>
            <a:r>
              <a:t>Google code jam——谷歌组织的比赛</a:t>
            </a:r>
          </a:p>
          <a:p>
            <a:pPr marL="493888" indent="-493888" algn="l">
              <a:lnSpc>
                <a:spcPct val="120000"/>
              </a:lnSpc>
              <a:buSzPct val="100000"/>
              <a:buAutoNum type="alphaUcPeriod" startAt="1"/>
              <a:defRPr sz="2500">
                <a:solidFill>
                  <a:srgbClr val="FFFFFF"/>
                </a:solidFill>
                <a:latin typeface="Avenir Light"/>
                <a:ea typeface="Avenir Light"/>
                <a:cs typeface="Avenir Light"/>
                <a:sym typeface="Avenir Light"/>
              </a:defRPr>
            </a:pPr>
            <a:r>
              <a:t>百度之星——百度组织的比赛</a:t>
            </a:r>
          </a:p>
          <a:p>
            <a:pPr algn="l">
              <a:lnSpc>
                <a:spcPct val="120000"/>
              </a:lnSpc>
              <a:defRPr sz="2500">
                <a:solidFill>
                  <a:srgbClr val="FFFFFF"/>
                </a:solidFill>
                <a:latin typeface="Avenir Light"/>
                <a:ea typeface="Avenir Light"/>
                <a:cs typeface="Avenir Light"/>
                <a:sym typeface="Avenir Light"/>
              </a:defRPr>
            </a:pPr>
          </a:p>
          <a:p>
            <a:pPr marL="493888" indent="-493888" algn="l">
              <a:lnSpc>
                <a:spcPct val="120000"/>
              </a:lnSpc>
              <a:buSzPct val="100000"/>
              <a:buAutoNum type="alphaUcPeriod" startAt="7"/>
              <a:defRPr sz="2500">
                <a:solidFill>
                  <a:srgbClr val="FFFFFF"/>
                </a:solidFill>
                <a:latin typeface="Avenir Light"/>
                <a:ea typeface="Avenir Light"/>
                <a:cs typeface="Avenir Light"/>
                <a:sym typeface="Avenir Light"/>
              </a:defRPr>
            </a:pPr>
            <a:r>
              <a:t>Codeforces ——分为div1 和div2 ，对训练很有帮助</a:t>
            </a:r>
          </a:p>
          <a:p>
            <a:pPr marL="493888" indent="-493888" algn="l">
              <a:lnSpc>
                <a:spcPct val="120000"/>
              </a:lnSpc>
              <a:buSzPct val="100000"/>
              <a:buAutoNum type="alphaUcPeriod" startAt="7"/>
              <a:defRPr sz="2500">
                <a:solidFill>
                  <a:srgbClr val="FFFFFF"/>
                </a:solidFill>
                <a:latin typeface="Avenir Light"/>
                <a:ea typeface="Avenir Light"/>
                <a:cs typeface="Avenir Light"/>
                <a:sym typeface="Avenir Light"/>
              </a:defRPr>
            </a:pPr>
            <a:r>
              <a:t>Topcoder(SRM) ——有几种类型的竞赛</a:t>
            </a:r>
          </a:p>
          <a:p>
            <a:pPr marL="493888" indent="-493888" algn="l">
              <a:lnSpc>
                <a:spcPct val="120000"/>
              </a:lnSpc>
              <a:buSzPct val="100000"/>
              <a:buAutoNum type="alphaUcPeriod" startAt="7"/>
              <a:defRPr sz="2500">
                <a:solidFill>
                  <a:srgbClr val="FFFFFF"/>
                </a:solidFill>
                <a:latin typeface="Avenir Light"/>
                <a:ea typeface="Avenir Light"/>
                <a:cs typeface="Avenir Light"/>
                <a:sym typeface="Avenir Light"/>
              </a:defRPr>
            </a:pPr>
            <a:r>
              <a:t>Bestcoder ——国内版的cf</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ctrTitle"/>
          </p:nvPr>
        </p:nvSpPr>
        <p:spPr>
          <a:xfrm>
            <a:off x="660400" y="3517081"/>
            <a:ext cx="11684000" cy="3276604"/>
          </a:xfrm>
          <a:prstGeom prst="rect">
            <a:avLst/>
          </a:prstGeom>
        </p:spPr>
        <p:txBody>
          <a:bodyPr/>
          <a:lstStyle/>
          <a:p>
            <a:pPr>
              <a:lnSpc>
                <a:spcPct val="90000"/>
              </a:lnSpc>
              <a:defRPr spc="0" sz="7200">
                <a:latin typeface="Songti SC Bold"/>
                <a:ea typeface="Songti SC Bold"/>
                <a:cs typeface="Songti SC Bold"/>
                <a:sym typeface="Songti SC Bold"/>
              </a:defRPr>
            </a:pPr>
            <a:r>
              <a:t>复杂度分析</a:t>
            </a:r>
          </a:p>
          <a:p>
            <a:pPr>
              <a:lnSpc>
                <a:spcPct val="90000"/>
              </a:lnSpc>
              <a:defRPr spc="0" sz="4000">
                <a:latin typeface="Songti SC Bold"/>
                <a:ea typeface="Songti SC Bold"/>
                <a:cs typeface="Songti SC Bold"/>
                <a:sym typeface="Songti SC Bold"/>
              </a:defRPr>
            </a:pPr>
            <a:r>
              <a:t>时间复杂度、空间复杂度（＊这部分资料源自北交）</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1">
  <a:themeElements>
    <a:clrScheme name="New_Template1">
      <a:dk1>
        <a:srgbClr val="000000"/>
      </a:dk1>
      <a:lt1>
        <a:srgbClr val="000000"/>
      </a:lt1>
      <a:dk2>
        <a:srgbClr val="A7A7A7"/>
      </a:dk2>
      <a:lt2>
        <a:srgbClr val="535353"/>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Helvetica Neue"/>
        <a:ea typeface="Helvetica Neue"/>
        <a:cs typeface="Helvetica Neue"/>
      </a:majorFont>
      <a:minorFont>
        <a:latin typeface="Helvetica"/>
        <a:ea typeface="Helvetica"/>
        <a:cs typeface="Helvetica"/>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A7A7A7"/>
      </a:dk2>
      <a:lt2>
        <a:srgbClr val="535353"/>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Helvetica Neue"/>
        <a:ea typeface="Helvetica Neue"/>
        <a:cs typeface="Helvetica Neue"/>
      </a:majorFont>
      <a:minorFont>
        <a:latin typeface="Helvetica"/>
        <a:ea typeface="Helvetica"/>
        <a:cs typeface="Helvetica"/>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