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6" r:id="rId27"/>
    <p:sldId id="288" r:id="rId28"/>
    <p:sldId id="282" r:id="rId29"/>
    <p:sldId id="287" r:id="rId30"/>
    <p:sldId id="283" r:id="rId31"/>
    <p:sldId id="285" r:id="rId32"/>
    <p:sldId id="27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6" d="100"/>
          <a:sy n="56" d="100"/>
        </p:scale>
        <p:origin x="-324" y="-7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4680129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Shape 94"/>
          <p:cNvSpPr>
            <a:spLocks noGrp="1"/>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lstStyle/>
          <a:p>
            <a:r>
              <a:t>标题文本</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7599626" y="5315690"/>
            <a:ext cx="3687036" cy="100127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lvl1pPr algn="l" defTabSz="438150">
              <a:lnSpc>
                <a:spcPct val="80000"/>
              </a:lnSpc>
              <a:spcBef>
                <a:spcPts val="1700"/>
              </a:spcBef>
              <a:defRPr sz="2100">
                <a:latin typeface="Baskerville"/>
                <a:ea typeface="Baskerville"/>
                <a:cs typeface="Baskerville"/>
                <a:sym typeface="Baskerville"/>
              </a:defRPr>
            </a:lvl1pPr>
          </a:lstStyle>
          <a:p>
            <a:pPr algn="r">
              <a:lnSpc>
                <a:spcPct val="100000"/>
              </a:lnSpc>
            </a:pPr>
            <a:r>
              <a:rPr dirty="0"/>
              <a:t>计科1306班 </a:t>
            </a:r>
            <a:r>
              <a:rPr dirty="0" err="1"/>
              <a:t>陈伟颖</a:t>
            </a:r>
            <a:r>
              <a:rPr dirty="0"/>
              <a:t> </a:t>
            </a:r>
            <a:endParaRPr lang="en-US" dirty="0" smtClean="0"/>
          </a:p>
          <a:p>
            <a:pPr algn="r">
              <a:lnSpc>
                <a:spcPct val="100000"/>
              </a:lnSpc>
            </a:pPr>
            <a:r>
              <a:rPr dirty="0" smtClean="0"/>
              <a:t>2013011266</a:t>
            </a:r>
            <a:endParaRPr dirty="0"/>
          </a:p>
        </p:txBody>
      </p:sp>
      <p:sp>
        <p:nvSpPr>
          <p:cNvPr id="120" name="Shape 120"/>
          <p:cNvSpPr/>
          <p:nvPr/>
        </p:nvSpPr>
        <p:spPr>
          <a:xfrm flipV="1">
            <a:off x="6787422" y="584199"/>
            <a:ext cx="5311445" cy="8585202"/>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21" name="Shape 121"/>
          <p:cNvSpPr/>
          <p:nvPr/>
        </p:nvSpPr>
        <p:spPr>
          <a:xfrm flipH="1" flipV="1">
            <a:off x="-8864" y="7268174"/>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2" name="Shape 122"/>
          <p:cNvSpPr>
            <a:spLocks noGrp="1"/>
          </p:cNvSpPr>
          <p:nvPr>
            <p:ph type="ctrTitle"/>
          </p:nvPr>
        </p:nvSpPr>
        <p:spPr>
          <a:xfrm>
            <a:off x="846666" y="2090208"/>
            <a:ext cx="10464801" cy="3278718"/>
          </a:xfrm>
          <a:prstGeom prst="rect">
            <a:avLst/>
          </a:prstGeom>
        </p:spPr>
        <p:txBody>
          <a:bodyPr/>
          <a:lstStyle/>
          <a:p>
            <a:pPr algn="r" defTabSz="457200">
              <a:lnSpc>
                <a:spcPts val="8200"/>
              </a:lnSpc>
              <a:spcBef>
                <a:spcPts val="1200"/>
              </a:spcBef>
              <a:defRPr sz="5000">
                <a:solidFill>
                  <a:schemeClr val="accent1">
                    <a:hueOff val="-136794"/>
                    <a:satOff val="-2150"/>
                    <a:lumOff val="15693"/>
                  </a:schemeClr>
                </a:solidFill>
                <a:latin typeface="Arial"/>
                <a:ea typeface="Arial"/>
                <a:cs typeface="Arial"/>
                <a:sym typeface="Arial"/>
              </a:defRPr>
            </a:pPr>
            <a:r>
              <a:rPr dirty="0" err="1"/>
              <a:t>嵌入式大作业</a:t>
            </a:r>
            <a:endParaRPr dirty="0"/>
          </a:p>
          <a:p>
            <a:pPr algn="r" defTabSz="457200">
              <a:lnSpc>
                <a:spcPts val="5800"/>
              </a:lnSpc>
              <a:spcBef>
                <a:spcPts val="1200"/>
              </a:spcBef>
              <a:defRPr sz="3000">
                <a:solidFill>
                  <a:schemeClr val="accent1">
                    <a:hueOff val="-136794"/>
                    <a:satOff val="-2150"/>
                    <a:lumOff val="15693"/>
                  </a:schemeClr>
                </a:solidFill>
                <a:latin typeface="Arial"/>
                <a:ea typeface="Arial"/>
                <a:cs typeface="Arial"/>
                <a:sym typeface="Arial"/>
              </a:defRPr>
            </a:pPr>
            <a:r>
              <a:rPr dirty="0"/>
              <a:t>设计1:</a:t>
            </a:r>
            <a:r>
              <a:rPr dirty="0" smtClean="0"/>
              <a:t>全自动洗衣机</a:t>
            </a:r>
            <a:r>
              <a:rPr lang="zh-CN" altLang="en-US" dirty="0" smtClean="0"/>
              <a:t>（自选）</a:t>
            </a:r>
            <a:r>
              <a:rPr dirty="0" smtClean="0"/>
              <a:t> </a:t>
            </a:r>
            <a:r>
              <a:rPr lang="en-US" dirty="0" smtClean="0"/>
              <a:t/>
            </a:r>
            <a:br>
              <a:rPr lang="en-US" dirty="0" smtClean="0"/>
            </a:br>
            <a:r>
              <a:rPr dirty="0" smtClean="0"/>
              <a:t>设计</a:t>
            </a:r>
            <a:r>
              <a:rPr dirty="0"/>
              <a:t>2:</a:t>
            </a:r>
            <a:r>
              <a:rPr dirty="0" smtClean="0"/>
              <a:t>智能手环</a:t>
            </a:r>
            <a:r>
              <a:rPr lang="zh-CN" altLang="en-US" dirty="0" smtClean="0"/>
              <a:t>（自选）</a:t>
            </a:r>
            <a:r>
              <a:rPr dirty="0" smtClean="0"/>
              <a:t> </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93" name="Shape 19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4" name="Shape 19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5" name="Shape 19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6" name="Shape 19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7" name="Shape 19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8" name="Shape 198"/>
          <p:cNvSpPr/>
          <p:nvPr/>
        </p:nvSpPr>
        <p:spPr>
          <a:xfrm>
            <a:off x="2065502" y="3931080"/>
            <a:ext cx="8873796" cy="29751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zh-CN" altLang="en-US" dirty="0" smtClean="0"/>
              <a:t>定时器；进水电磁阀；排水电磁阀；排水阀；</a:t>
            </a:r>
            <a:endParaRPr lang="en-US" altLang="zh-CN" dirty="0" smtClean="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zh-CN" altLang="en-US" dirty="0" smtClean="0"/>
              <a:t>直流电磁铁；水位开关；离合器；熔断器；蜂鸣箱</a:t>
            </a:r>
            <a:endParaRPr lang="en-US" altLang="zh-CN" dirty="0" smtClean="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r>
            <a:br>
              <a:rPr dirty="0"/>
            </a:br>
            <a:endParaRPr dirty="0"/>
          </a:p>
        </p:txBody>
      </p:sp>
      <p:sp>
        <p:nvSpPr>
          <p:cNvPr id="199" name="Shape 199"/>
          <p:cNvSpPr/>
          <p:nvPr/>
        </p:nvSpPr>
        <p:spPr>
          <a:xfrm>
            <a:off x="2571749" y="1781775"/>
            <a:ext cx="4305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软硬件构件设计</a:t>
            </a:r>
            <a:endParaRPr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7" name="Shape 207"/>
          <p:cNvSpPr/>
          <p:nvPr/>
        </p:nvSpPr>
        <p:spPr>
          <a:xfrm>
            <a:off x="1979035" y="2419495"/>
            <a:ext cx="5052077" cy="556562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sz="2000" dirty="0" smtClean="0">
                <a:ea typeface="宋体" pitchFamily="2" charset="-122"/>
              </a:rPr>
              <a:t>•</a:t>
            </a:r>
            <a:r>
              <a:rPr lang="en-US" sz="2000" dirty="0" smtClean="0">
                <a:ea typeface="宋体" pitchFamily="2" charset="-122"/>
              </a:rPr>
              <a:t> </a:t>
            </a:r>
            <a:r>
              <a:rPr lang="zh-CN" altLang="en-US" sz="2000" dirty="0" smtClean="0">
                <a:ea typeface="宋体" pitchFamily="2" charset="-122"/>
              </a:rPr>
              <a:t>硬件</a:t>
            </a:r>
            <a:r>
              <a:rPr lang="zh-CN" altLang="en-US" sz="2000" dirty="0">
                <a:ea typeface="宋体" pitchFamily="2" charset="-122"/>
              </a:rPr>
              <a:t>电路设计需要整体考虑：洗衣机进水、排水问题；水位显示、水位控制；</a:t>
            </a:r>
            <a:r>
              <a:rPr lang="zh-CN" altLang="en-US" sz="2000" dirty="0" smtClean="0">
                <a:ea typeface="宋体" pitchFamily="2" charset="-122"/>
              </a:rPr>
              <a:t>电动机</a:t>
            </a:r>
            <a:r>
              <a:rPr lang="zh-CN" altLang="en-US" sz="2000" dirty="0">
                <a:ea typeface="宋体" pitchFamily="2" charset="-122"/>
              </a:rPr>
              <a:t>状态切换、可能抖动的问题；</a:t>
            </a:r>
            <a:r>
              <a:rPr lang="zh-CN" altLang="en-US" sz="2000" dirty="0" smtClean="0">
                <a:ea typeface="宋体" pitchFamily="2" charset="-122"/>
              </a:rPr>
              <a:t>工作过程中</a:t>
            </a:r>
            <a:r>
              <a:rPr lang="zh-CN" altLang="en-US" sz="2000" dirty="0">
                <a:ea typeface="宋体" pitchFamily="2" charset="-122"/>
              </a:rPr>
              <a:t>的启动、暂停、复位及结束等问题</a:t>
            </a:r>
            <a:r>
              <a:rPr lang="zh-CN" altLang="en-US" sz="2000" dirty="0" smtClean="0">
                <a:ea typeface="宋体" pitchFamily="2" charset="-122"/>
              </a:rPr>
              <a:t>。</a:t>
            </a:r>
            <a:endParaRPr lang="en-US" altLang="zh-CN" sz="2000" dirty="0" smtClean="0">
              <a:ea typeface="宋体" pitchFamily="2" charset="-122"/>
            </a:endParaRPr>
          </a:p>
          <a:p>
            <a:pPr algn="l"/>
            <a:endParaRPr lang="en-US" altLang="zh-CN" sz="2000" dirty="0" smtClean="0">
              <a:ea typeface="宋体" pitchFamily="2" charset="-122"/>
            </a:endParaRPr>
          </a:p>
          <a:p>
            <a:pPr algn="l"/>
            <a:r>
              <a:rPr lang="en-US" altLang="zh-CN" sz="2000" dirty="0">
                <a:ea typeface="宋体" pitchFamily="2" charset="-122"/>
              </a:rPr>
              <a:t>• </a:t>
            </a:r>
            <a:r>
              <a:rPr lang="zh-CN" altLang="en-US" sz="2000" dirty="0">
                <a:ea typeface="宋体" pitchFamily="2" charset="-122"/>
              </a:rPr>
              <a:t>数字控制：</a:t>
            </a:r>
            <a:r>
              <a:rPr lang="zh-CN" altLang="en-US" sz="2000" dirty="0" smtClean="0">
                <a:ea typeface="宋体" pitchFamily="2" charset="-122"/>
              </a:rPr>
              <a:t>使用</a:t>
            </a:r>
            <a:r>
              <a:rPr lang="en-US" altLang="zh-CN" sz="2000" dirty="0" smtClean="0">
                <a:ea typeface="宋体" pitchFamily="2" charset="-122"/>
              </a:rPr>
              <a:t>AT89S52</a:t>
            </a:r>
            <a:r>
              <a:rPr lang="zh-CN" altLang="en-US" sz="2000" dirty="0" smtClean="0">
                <a:ea typeface="宋体" pitchFamily="2" charset="-122"/>
              </a:rPr>
              <a:t>进行嵌入式控制。该芯片具有</a:t>
            </a:r>
            <a:r>
              <a:rPr lang="en-US" altLang="zh-CN" sz="2000" dirty="0" smtClean="0">
                <a:ea typeface="宋体" pitchFamily="2" charset="-122"/>
              </a:rPr>
              <a:t>8k</a:t>
            </a:r>
            <a:r>
              <a:rPr lang="zh-CN" altLang="en-US" sz="2000" dirty="0" smtClean="0">
                <a:ea typeface="宋体" pitchFamily="2" charset="-122"/>
              </a:rPr>
              <a:t>字节的</a:t>
            </a:r>
            <a:r>
              <a:rPr lang="en-US" altLang="zh-CN" sz="2000" dirty="0" smtClean="0">
                <a:ea typeface="宋体" pitchFamily="2" charset="-122"/>
              </a:rPr>
              <a:t>flash</a:t>
            </a:r>
            <a:r>
              <a:rPr lang="zh-CN" altLang="en-US" sz="2000" dirty="0" smtClean="0">
                <a:ea typeface="宋体" pitchFamily="2" charset="-122"/>
              </a:rPr>
              <a:t>，</a:t>
            </a:r>
            <a:r>
              <a:rPr lang="en-US" altLang="zh-CN" sz="2000" dirty="0" smtClean="0">
                <a:ea typeface="宋体" pitchFamily="2" charset="-122"/>
              </a:rPr>
              <a:t>256</a:t>
            </a:r>
            <a:r>
              <a:rPr lang="zh-CN" altLang="en-US" sz="2000" dirty="0" smtClean="0">
                <a:ea typeface="宋体" pitchFamily="2" charset="-122"/>
              </a:rPr>
              <a:t>字节</a:t>
            </a:r>
            <a:r>
              <a:rPr lang="en-US" altLang="zh-CN" sz="2000" dirty="0" smtClean="0">
                <a:ea typeface="宋体" pitchFamily="2" charset="-122"/>
              </a:rPr>
              <a:t>ram</a:t>
            </a:r>
            <a:r>
              <a:rPr lang="zh-CN" altLang="en-US" sz="2000" dirty="0" smtClean="0">
                <a:ea typeface="宋体" pitchFamily="2" charset="-122"/>
              </a:rPr>
              <a:t>，</a:t>
            </a:r>
            <a:r>
              <a:rPr lang="en-US" altLang="zh-CN" sz="2000" dirty="0" smtClean="0">
                <a:ea typeface="宋体" pitchFamily="2" charset="-122"/>
              </a:rPr>
              <a:t>32</a:t>
            </a:r>
            <a:r>
              <a:rPr lang="zh-CN" altLang="en-US" sz="2000" dirty="0" smtClean="0">
                <a:ea typeface="宋体" pitchFamily="2" charset="-122"/>
              </a:rPr>
              <a:t>位</a:t>
            </a:r>
            <a:r>
              <a:rPr lang="en-US" altLang="zh-CN" sz="2000" dirty="0" smtClean="0">
                <a:ea typeface="宋体" pitchFamily="2" charset="-122"/>
              </a:rPr>
              <a:t>I/O</a:t>
            </a:r>
            <a:r>
              <a:rPr lang="zh-CN" altLang="en-US" sz="2000" dirty="0" smtClean="0">
                <a:ea typeface="宋体" pitchFamily="2" charset="-122"/>
              </a:rPr>
              <a:t>口，看门狗定时器，两个数据指针，三个</a:t>
            </a:r>
            <a:r>
              <a:rPr lang="en-US" altLang="zh-CN" sz="2000" dirty="0" smtClean="0">
                <a:ea typeface="宋体" pitchFamily="2" charset="-122"/>
              </a:rPr>
              <a:t>16</a:t>
            </a:r>
            <a:r>
              <a:rPr lang="zh-CN" altLang="en-US" sz="2000" dirty="0" smtClean="0">
                <a:ea typeface="宋体" pitchFamily="2" charset="-122"/>
              </a:rPr>
              <a:t>位定时器</a:t>
            </a:r>
            <a:r>
              <a:rPr lang="en-US" altLang="zh-CN" sz="2000" dirty="0" smtClean="0">
                <a:ea typeface="宋体" pitchFamily="2" charset="-122"/>
              </a:rPr>
              <a:t>/</a:t>
            </a:r>
            <a:r>
              <a:rPr lang="zh-CN" altLang="en-US" sz="2000" dirty="0" smtClean="0">
                <a:ea typeface="宋体" pitchFamily="2" charset="-122"/>
              </a:rPr>
              <a:t>计数器；一个六向量中断结构，全双工串行口，片内晶振及时钟电路。</a:t>
            </a:r>
            <a:endParaRPr lang="en-US" altLang="zh-CN" sz="2000" dirty="0" smtClean="0">
              <a:ea typeface="宋体" pitchFamily="2" charset="-122"/>
            </a:endParaRPr>
          </a:p>
          <a:p>
            <a:pPr algn="l"/>
            <a:r>
              <a:rPr lang="en-US" altLang="zh-CN" sz="2000" dirty="0">
                <a:ea typeface="宋体" pitchFamily="2" charset="-122"/>
              </a:rPr>
              <a:t>• </a:t>
            </a:r>
            <a:r>
              <a:rPr lang="zh-CN" altLang="en-US" sz="2000" dirty="0" smtClean="0">
                <a:ea typeface="宋体" pitchFamily="2" charset="-122"/>
              </a:rPr>
              <a:t>显示器：多功能</a:t>
            </a:r>
            <a:r>
              <a:rPr lang="en-US" altLang="zh-CN" sz="2000" dirty="0" smtClean="0">
                <a:ea typeface="宋体" pitchFamily="2" charset="-122"/>
              </a:rPr>
              <a:t>LED</a:t>
            </a:r>
            <a:r>
              <a:rPr lang="zh-CN" altLang="en-US" sz="2000" dirty="0" smtClean="0">
                <a:ea typeface="宋体" pitchFamily="2" charset="-122"/>
              </a:rPr>
              <a:t>显示模块</a:t>
            </a:r>
            <a:endParaRPr lang="en-US" altLang="zh-CN" sz="2000" dirty="0" smtClean="0">
              <a:ea typeface="宋体" pitchFamily="2" charset="-122"/>
            </a:endParaRPr>
          </a:p>
          <a:p>
            <a:pPr algn="l"/>
            <a:r>
              <a:rPr lang="en-US" altLang="zh-CN" sz="2000" dirty="0">
                <a:ea typeface="宋体" pitchFamily="2" charset="-122"/>
              </a:rPr>
              <a:t>• </a:t>
            </a:r>
            <a:r>
              <a:rPr lang="zh-CN" altLang="en-US" sz="2000" dirty="0">
                <a:ea typeface="宋体" pitchFamily="2" charset="-122"/>
              </a:rPr>
              <a:t>按键输入模块</a:t>
            </a:r>
            <a:r>
              <a:rPr lang="zh-CN" altLang="en-US" sz="2000" dirty="0" smtClean="0">
                <a:ea typeface="宋体" pitchFamily="2" charset="-122"/>
              </a:rPr>
              <a:t>：键盘矩阵电路</a:t>
            </a:r>
            <a:endParaRPr lang="en-US" altLang="zh-CN" sz="2000" dirty="0" smtClean="0">
              <a:ea typeface="宋体" pitchFamily="2" charset="-122"/>
            </a:endParaRPr>
          </a:p>
          <a:p>
            <a:pPr algn="l"/>
            <a:r>
              <a:rPr lang="en-US" altLang="zh-CN" sz="2000" dirty="0">
                <a:ea typeface="宋体" pitchFamily="2" charset="-122"/>
              </a:rPr>
              <a:t>• </a:t>
            </a:r>
            <a:r>
              <a:rPr lang="zh-CN" altLang="en-US" sz="2000" dirty="0">
                <a:ea typeface="宋体" pitchFamily="2" charset="-122"/>
              </a:rPr>
              <a:t>蜂</a:t>
            </a:r>
            <a:r>
              <a:rPr lang="zh-CN" altLang="en-US" sz="2000" dirty="0" smtClean="0">
                <a:ea typeface="宋体" pitchFamily="2" charset="-122"/>
              </a:rPr>
              <a:t>鸣报警：一块六反相斯密特触发器</a:t>
            </a:r>
            <a:r>
              <a:rPr lang="en-US" altLang="zh-CN" sz="2000" dirty="0" smtClean="0">
                <a:ea typeface="宋体" pitchFamily="2" charset="-122"/>
              </a:rPr>
              <a:t>IC</a:t>
            </a:r>
            <a:r>
              <a:rPr lang="zh-CN" altLang="en-US" sz="2000" dirty="0" smtClean="0">
                <a:ea typeface="宋体" pitchFamily="2" charset="-122"/>
              </a:rPr>
              <a:t>和一个带有反馈端子的压电器蜂鸣器组成</a:t>
            </a:r>
            <a:endParaRPr lang="en-US" altLang="zh-CN" sz="2000" dirty="0" smtClean="0">
              <a:ea typeface="宋体" pitchFamily="2" charset="-122"/>
            </a:endParaRPr>
          </a:p>
          <a:p>
            <a:pPr algn="l"/>
            <a:r>
              <a:rPr lang="en-US" altLang="zh-CN" sz="2000" dirty="0">
                <a:ea typeface="宋体" pitchFamily="2" charset="-122"/>
              </a:rPr>
              <a:t>• </a:t>
            </a:r>
            <a:r>
              <a:rPr lang="zh-CN" altLang="en-US" sz="2000" dirty="0" smtClean="0">
                <a:ea typeface="宋体" pitchFamily="2" charset="-122"/>
              </a:rPr>
              <a:t>电源电路、水位检测、电动机、排水电磁阀等：</a:t>
            </a:r>
            <a:endParaRPr lang="en-US" altLang="zh-CN" sz="2000" dirty="0" smtClean="0">
              <a:ea typeface="宋体" pitchFamily="2" charset="-122"/>
            </a:endParaRPr>
          </a:p>
          <a:p>
            <a:pPr algn="l"/>
            <a:endParaRPr lang="zh-CN" altLang="en-US" sz="1500" dirty="0">
              <a:ea typeface="宋体" pitchFamily="2" charset="-122"/>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sp>
        <p:nvSpPr>
          <p:cNvPr id="10" name="矩形 9"/>
          <p:cNvSpPr/>
          <p:nvPr/>
        </p:nvSpPr>
        <p:spPr>
          <a:xfrm>
            <a:off x="7654528" y="2630836"/>
            <a:ext cx="3226214" cy="1047410"/>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矩形 10"/>
          <p:cNvSpPr/>
          <p:nvPr/>
        </p:nvSpPr>
        <p:spPr>
          <a:xfrm>
            <a:off x="7654528" y="3863355"/>
            <a:ext cx="3226214" cy="3030769"/>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Box 11"/>
          <p:cNvSpPr txBox="1"/>
          <p:nvPr/>
        </p:nvSpPr>
        <p:spPr>
          <a:xfrm>
            <a:off x="8754675" y="2796721"/>
            <a:ext cx="10259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smtClean="0">
                <a:ln>
                  <a:noFill/>
                </a:ln>
                <a:solidFill>
                  <a:srgbClr val="FFFFFF"/>
                </a:solidFill>
                <a:effectLst/>
                <a:uFillTx/>
                <a:latin typeface="+mn-lt"/>
                <a:ea typeface="+mn-ea"/>
                <a:cs typeface="+mn-cs"/>
                <a:sym typeface="Helvetica Light"/>
              </a:rPr>
              <a:t>控制</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TextBox 12"/>
          <p:cNvSpPr txBox="1"/>
          <p:nvPr/>
        </p:nvSpPr>
        <p:spPr>
          <a:xfrm>
            <a:off x="8754674" y="4722149"/>
            <a:ext cx="10259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smtClean="0">
                <a:ln>
                  <a:noFill/>
                </a:ln>
                <a:solidFill>
                  <a:srgbClr val="FFFFFF"/>
                </a:solidFill>
                <a:effectLst/>
                <a:uFillTx/>
                <a:latin typeface="+mn-lt"/>
                <a:ea typeface="+mn-ea"/>
                <a:cs typeface="+mn-cs"/>
                <a:sym typeface="Helvetica Light"/>
              </a:rPr>
              <a:t>箱体</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11" name="Shape 211"/>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2" name="Shape 212"/>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3" name="Shape 213"/>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4" name="Shape 214"/>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5" name="Shape 21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6" name="Shape 216"/>
          <p:cNvSpPr/>
          <p:nvPr/>
        </p:nvSpPr>
        <p:spPr>
          <a:xfrm>
            <a:off x="2065502" y="2594443"/>
            <a:ext cx="8873796" cy="461664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sz="2000" dirty="0"/>
              <a:t>	</a:t>
            </a:r>
            <a:r>
              <a:rPr sz="2000" dirty="0" smtClean="0"/>
              <a:t>•</a:t>
            </a:r>
            <a:r>
              <a:rPr lang="en-US" sz="2000" dirty="0" smtClean="0"/>
              <a:t> </a:t>
            </a:r>
            <a:r>
              <a:rPr lang="zh-CN" altLang="en-US" sz="2000" dirty="0" smtClean="0"/>
              <a:t>初始化</a:t>
            </a:r>
            <a:r>
              <a:rPr lang="zh-CN" altLang="en-US" sz="2000" dirty="0"/>
              <a:t>及按键扫描，系统上电复位后，首先执行</a:t>
            </a:r>
            <a:r>
              <a:rPr lang="zh-CN" altLang="en-US" sz="2000" dirty="0" smtClean="0"/>
              <a:t>初始化</a:t>
            </a:r>
            <a:r>
              <a:rPr lang="en-US" altLang="zh-CN" sz="2000" dirty="0" smtClean="0"/>
              <a:t>,</a:t>
            </a:r>
            <a:r>
              <a:rPr lang="zh-CN" altLang="en-US" sz="2000" dirty="0" smtClean="0"/>
              <a:t>接着</a:t>
            </a:r>
            <a:r>
              <a:rPr lang="zh-CN" altLang="en-US" sz="2000" dirty="0"/>
              <a:t>进行按键扫描同时</a:t>
            </a:r>
            <a:r>
              <a:rPr lang="zh-CN" altLang="en-US" sz="2000" dirty="0" smtClean="0"/>
              <a:t>，数码</a:t>
            </a:r>
            <a:r>
              <a:rPr lang="zh-CN" altLang="en-US" sz="2000" dirty="0"/>
              <a:t>管显示当前状态</a:t>
            </a:r>
            <a:r>
              <a:rPr lang="zh-CN" altLang="en-US" sz="2000" dirty="0" smtClean="0"/>
              <a:t>。按下</a:t>
            </a:r>
            <a:r>
              <a:rPr lang="zh-CN" altLang="en-US" sz="2000" dirty="0"/>
              <a:t>水位模式按键后</a:t>
            </a:r>
            <a:r>
              <a:rPr lang="zh-CN" altLang="en-US" sz="2000" dirty="0" smtClean="0"/>
              <a:t>，单片机</a:t>
            </a:r>
            <a:r>
              <a:rPr lang="zh-CN" altLang="en-US" sz="2000" dirty="0"/>
              <a:t>根据程序执行第一步</a:t>
            </a:r>
            <a:r>
              <a:rPr lang="zh-CN" altLang="en-US" sz="2000" dirty="0" smtClean="0"/>
              <a:t>，即</a:t>
            </a:r>
            <a:r>
              <a:rPr lang="zh-CN" altLang="en-US" sz="2000" dirty="0"/>
              <a:t>检测</a:t>
            </a:r>
            <a:r>
              <a:rPr lang="zh-CN" altLang="en-US" sz="2000" dirty="0" smtClean="0"/>
              <a:t>水位</a:t>
            </a:r>
            <a:r>
              <a:rPr lang="zh-CN" altLang="en-US" sz="2000" dirty="0"/>
              <a:t>高、中、低状态，单片机检测出某一水位状态后，</a:t>
            </a:r>
            <a:r>
              <a:rPr lang="zh-CN" altLang="en-US" sz="2000" dirty="0" smtClean="0"/>
              <a:t>会据</a:t>
            </a:r>
            <a:r>
              <a:rPr lang="zh-CN" altLang="en-US" sz="2000" dirty="0"/>
              <a:t>程序给出相应动作，</a:t>
            </a:r>
            <a:r>
              <a:rPr lang="zh-CN" altLang="en-US" sz="2000" dirty="0" smtClean="0"/>
              <a:t>此时电机</a:t>
            </a:r>
            <a:r>
              <a:rPr lang="zh-CN" altLang="en-US" sz="2000" dirty="0"/>
              <a:t>开始工作，进行抽水机抽水；抽水到预定水位后，程序转为下一步准备状态。</a:t>
            </a:r>
            <a:r>
              <a:rPr lang="zh-CN" altLang="en-US" sz="2000" dirty="0" smtClean="0"/>
              <a:t>接着，启动</a:t>
            </a:r>
            <a:r>
              <a:rPr lang="zh-CN" altLang="en-US" sz="2000" dirty="0"/>
              <a:t>洗衣电动机</a:t>
            </a:r>
            <a:r>
              <a:rPr lang="zh-CN" altLang="en-US" sz="2000" dirty="0" smtClean="0"/>
              <a:t>，程序</a:t>
            </a:r>
            <a:r>
              <a:rPr lang="zh-CN" altLang="en-US" sz="2000" dirty="0"/>
              <a:t>会根据预先设置好的指令执行动作</a:t>
            </a:r>
            <a:r>
              <a:rPr lang="zh-CN" altLang="en-US" sz="2000" dirty="0" smtClean="0"/>
              <a:t>，电动机</a:t>
            </a:r>
            <a:r>
              <a:rPr lang="zh-CN" altLang="en-US" sz="2000" dirty="0"/>
              <a:t>带动滚筒在</a:t>
            </a:r>
            <a:r>
              <a:rPr lang="zh-CN" altLang="en-US" sz="2000" dirty="0" smtClean="0"/>
              <a:t>水中</a:t>
            </a:r>
            <a:r>
              <a:rPr lang="zh-CN" altLang="en-US" sz="2000" dirty="0"/>
              <a:t>转动，模拟洗衣机的各洗衣状态，即电动机正转，停转，反转，再停转</a:t>
            </a:r>
            <a:r>
              <a:rPr lang="zh-CN" altLang="en-US" sz="2000" dirty="0" smtClean="0"/>
              <a:t>，每个循环周期为</a:t>
            </a:r>
            <a:r>
              <a:rPr lang="en-US" altLang="zh-CN" sz="2000" dirty="0" smtClean="0"/>
              <a:t>20</a:t>
            </a:r>
            <a:r>
              <a:rPr lang="zh-CN" altLang="en-US" sz="2000" dirty="0" smtClean="0"/>
              <a:t>秒</a:t>
            </a:r>
            <a:r>
              <a:rPr lang="zh-CN" altLang="en-US" sz="2000" dirty="0"/>
              <a:t>，程序内部执行电机循环次数计数。与此同时</a:t>
            </a:r>
            <a:r>
              <a:rPr lang="zh-CN" altLang="en-US" sz="2000" dirty="0" smtClean="0"/>
              <a:t>，</a:t>
            </a:r>
            <a:r>
              <a:rPr lang="en-US" altLang="zh-CN" sz="2000" dirty="0" smtClean="0"/>
              <a:t>LED</a:t>
            </a:r>
            <a:r>
              <a:rPr lang="zh-CN" altLang="en-US" sz="2000" dirty="0" smtClean="0"/>
              <a:t>显示器也</a:t>
            </a:r>
            <a:r>
              <a:rPr lang="zh-CN" altLang="en-US" sz="2000" dirty="0"/>
              <a:t>会显示相应</a:t>
            </a:r>
            <a:r>
              <a:rPr lang="zh-CN" altLang="en-US" sz="2000" dirty="0" smtClean="0"/>
              <a:t>的状态</a:t>
            </a:r>
            <a:r>
              <a:rPr lang="zh-CN" altLang="en-US" sz="2000" dirty="0"/>
              <a:t>，兼有电机转动次数显示、洗衣重复次数显示。最后，</a:t>
            </a:r>
            <a:r>
              <a:rPr lang="zh-CN" altLang="en-US" sz="2000" dirty="0" smtClean="0"/>
              <a:t>洗衣过程</a:t>
            </a:r>
            <a:r>
              <a:rPr lang="zh-CN" altLang="en-US" sz="2000" dirty="0"/>
              <a:t>结束之时，</a:t>
            </a:r>
            <a:r>
              <a:rPr lang="zh-CN" altLang="en-US" sz="2000" dirty="0" smtClean="0"/>
              <a:t>蜂鸣器</a:t>
            </a:r>
            <a:r>
              <a:rPr lang="zh-CN" altLang="en-US" sz="2000" dirty="0"/>
              <a:t>会发出蜂鸣声，提示洗衣过程</a:t>
            </a:r>
            <a:r>
              <a:rPr lang="zh-CN" altLang="en-US" sz="2000" dirty="0" smtClean="0"/>
              <a:t>结束。*（洗衣程序为一次性写入的控制指令）</a:t>
            </a:r>
            <a:endParaRPr lang="zh-CN" altLang="en-US" sz="2000"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sz="2000" dirty="0"/>
              <a:t/>
            </a:r>
            <a:br>
              <a:rPr sz="2000" dirty="0"/>
            </a:br>
            <a:endParaRPr sz="2000" dirty="0"/>
          </a:p>
        </p:txBody>
      </p:sp>
      <p:sp>
        <p:nvSpPr>
          <p:cNvPr id="217" name="Shape 217"/>
          <p:cNvSpPr/>
          <p:nvPr/>
        </p:nvSpPr>
        <p:spPr>
          <a:xfrm>
            <a:off x="2325936" y="1324045"/>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软件设计</a:t>
            </a:r>
            <a:endParaRPr dirty="0"/>
          </a:p>
        </p:txBody>
      </p:sp>
      <p:sp>
        <p:nvSpPr>
          <p:cNvPr id="2" name="矩形 1"/>
          <p:cNvSpPr/>
          <p:nvPr/>
        </p:nvSpPr>
        <p:spPr>
          <a:xfrm>
            <a:off x="1389832" y="6601855"/>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初始化</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3475773" y="6251553"/>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按键扫描</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5498412" y="6246306"/>
            <a:ext cx="2084108"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预设程序启动</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3475772" y="7167784"/>
            <a:ext cx="2022640"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传感器扫描</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4" name="矩形 13"/>
          <p:cNvSpPr/>
          <p:nvPr/>
        </p:nvSpPr>
        <p:spPr>
          <a:xfrm>
            <a:off x="7942560" y="6741053"/>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600" dirty="0" smtClean="0"/>
              <a:t>LED</a:t>
            </a:r>
            <a:r>
              <a:rPr lang="zh-CN" altLang="en-US" sz="2600" dirty="0" smtClean="0"/>
              <a:t>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9926630" y="6741053"/>
            <a:ext cx="140030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结束</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4" name="肘形连接符 3"/>
          <p:cNvCxnSpPr>
            <a:stCxn id="2" idx="3"/>
          </p:cNvCxnSpPr>
          <p:nvPr/>
        </p:nvCxnSpPr>
        <p:spPr>
          <a:xfrm flipV="1">
            <a:off x="2974008" y="6496303"/>
            <a:ext cx="501764" cy="35690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 name="肘形连接符 5"/>
          <p:cNvCxnSpPr>
            <a:stCxn id="2" idx="3"/>
            <a:endCxn id="13" idx="1"/>
          </p:cNvCxnSpPr>
          <p:nvPr/>
        </p:nvCxnSpPr>
        <p:spPr>
          <a:xfrm>
            <a:off x="2974008" y="6853206"/>
            <a:ext cx="501764" cy="565929"/>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0" name="直接箭头连接符 9"/>
          <p:cNvCxnSpPr>
            <a:stCxn id="11" idx="3"/>
            <a:endCxn id="12" idx="1"/>
          </p:cNvCxnSpPr>
          <p:nvPr/>
        </p:nvCxnSpPr>
        <p:spPr>
          <a:xfrm flipV="1">
            <a:off x="5059949" y="6497657"/>
            <a:ext cx="438463" cy="5247"/>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9" name="肘形连接符 18"/>
          <p:cNvCxnSpPr>
            <a:stCxn id="13" idx="3"/>
            <a:endCxn id="14" idx="2"/>
          </p:cNvCxnSpPr>
          <p:nvPr/>
        </p:nvCxnSpPr>
        <p:spPr>
          <a:xfrm flipV="1">
            <a:off x="5498412" y="7243755"/>
            <a:ext cx="3236236" cy="175380"/>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1" name="肘形连接符 20"/>
          <p:cNvCxnSpPr>
            <a:stCxn id="12" idx="3"/>
            <a:endCxn id="14" idx="0"/>
          </p:cNvCxnSpPr>
          <p:nvPr/>
        </p:nvCxnSpPr>
        <p:spPr>
          <a:xfrm>
            <a:off x="7582520" y="6497657"/>
            <a:ext cx="1152128" cy="243396"/>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3" name="直接箭头连接符 22"/>
          <p:cNvCxnSpPr>
            <a:endCxn id="15" idx="1"/>
          </p:cNvCxnSpPr>
          <p:nvPr/>
        </p:nvCxnSpPr>
        <p:spPr>
          <a:xfrm>
            <a:off x="9526736" y="6992404"/>
            <a:ext cx="399894"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0" name="Shape 22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1" name="Shape 22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2" name="Shape 22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3" name="Shape 22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4" name="Shape 22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6" name="Shape 226"/>
          <p:cNvSpPr/>
          <p:nvPr/>
        </p:nvSpPr>
        <p:spPr>
          <a:xfrm>
            <a:off x="2533823" y="1091367"/>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系统集成</a:t>
            </a:r>
            <a:endParaRPr dirty="0"/>
          </a:p>
        </p:txBody>
      </p:sp>
      <p:sp>
        <p:nvSpPr>
          <p:cNvPr id="10" name="Shape 234"/>
          <p:cNvSpPr/>
          <p:nvPr/>
        </p:nvSpPr>
        <p:spPr>
          <a:xfrm>
            <a:off x="1893888" y="2474500"/>
            <a:ext cx="8873796" cy="66171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sz="2200" dirty="0" smtClean="0"/>
              <a:t>•</a:t>
            </a:r>
            <a:r>
              <a:rPr sz="2200" dirty="0"/>
              <a:t>	</a:t>
            </a:r>
            <a:r>
              <a:rPr lang="zh-CN" altLang="en-US" sz="2200" dirty="0" smtClean="0"/>
              <a:t>程序控制系统</a:t>
            </a:r>
            <a:r>
              <a:rPr lang="zh-CN" altLang="en-US" sz="2200" dirty="0"/>
              <a:t>接受来自操作面板的动作指令</a:t>
            </a:r>
            <a:r>
              <a:rPr lang="zh-CN" altLang="en-US" sz="2200" dirty="0" smtClean="0"/>
              <a:t>，直流</a:t>
            </a:r>
            <a:r>
              <a:rPr lang="zh-CN" altLang="en-US" sz="2200" dirty="0"/>
              <a:t>电源</a:t>
            </a:r>
            <a:r>
              <a:rPr lang="zh-CN" altLang="en-US" sz="2200" dirty="0" smtClean="0"/>
              <a:t>电路将</a:t>
            </a:r>
            <a:r>
              <a:rPr lang="zh-CN" altLang="en-US" sz="2200" dirty="0"/>
              <a:t>输入</a:t>
            </a:r>
            <a:r>
              <a:rPr lang="zh-CN" altLang="en-US" sz="2200" dirty="0" smtClean="0"/>
              <a:t>的</a:t>
            </a:r>
            <a:r>
              <a:rPr lang="en-US" altLang="zh-CN" sz="2200" dirty="0" smtClean="0"/>
              <a:t>220V</a:t>
            </a:r>
            <a:r>
              <a:rPr lang="zh-CN" altLang="en-US" sz="2200" dirty="0" smtClean="0"/>
              <a:t>交流电经过变压、整流、滤波、稳压后，变为稳定的低压直流电压（如</a:t>
            </a:r>
            <a:r>
              <a:rPr lang="en-US" altLang="zh-CN" sz="2200" dirty="0" smtClean="0"/>
              <a:t>+5V</a:t>
            </a:r>
            <a:r>
              <a:rPr lang="zh-CN" altLang="en-US" sz="2200" dirty="0" smtClean="0"/>
              <a:t>），送给控制器，控制器</a:t>
            </a:r>
            <a:r>
              <a:rPr lang="en-US" altLang="zh-CN" sz="2200" dirty="0" smtClean="0"/>
              <a:t>ROM</a:t>
            </a:r>
            <a:r>
              <a:rPr lang="zh-CN" altLang="en-US" sz="2200" dirty="0" smtClean="0"/>
              <a:t>内</a:t>
            </a:r>
            <a:r>
              <a:rPr lang="zh-CN" altLang="en-US" sz="2200" dirty="0"/>
              <a:t>已掩膜固化了</a:t>
            </a:r>
            <a:r>
              <a:rPr lang="zh-CN" altLang="en-US" sz="2200" dirty="0" smtClean="0"/>
              <a:t>全自动洗衣机操作</a:t>
            </a:r>
            <a:r>
              <a:rPr lang="zh-CN" altLang="en-US" sz="2200" dirty="0"/>
              <a:t>程序</a:t>
            </a:r>
            <a:r>
              <a:rPr lang="zh-CN" altLang="en-US" sz="2200" dirty="0" smtClean="0"/>
              <a:t>，控制器根据</a:t>
            </a:r>
            <a:r>
              <a:rPr lang="zh-CN" altLang="en-US" sz="2200" dirty="0"/>
              <a:t>输入指令和检测信号</a:t>
            </a:r>
            <a:r>
              <a:rPr lang="zh-CN" altLang="en-US" sz="2200" dirty="0" smtClean="0"/>
              <a:t>，调</a:t>
            </a:r>
            <a:r>
              <a:rPr lang="zh-CN" altLang="en-US" sz="2200" dirty="0"/>
              <a:t>出内部响应的操作程序</a:t>
            </a:r>
            <a:r>
              <a:rPr lang="zh-CN" altLang="en-US" sz="2200" dirty="0" smtClean="0"/>
              <a:t>，通过</a:t>
            </a:r>
            <a:r>
              <a:rPr lang="zh-CN" altLang="en-US" sz="2200" dirty="0"/>
              <a:t>电路</a:t>
            </a:r>
            <a:r>
              <a:rPr lang="zh-CN" altLang="en-US" sz="2200" dirty="0" smtClean="0"/>
              <a:t>运算</a:t>
            </a:r>
            <a:r>
              <a:rPr lang="zh-CN" altLang="en-US" sz="2200" dirty="0"/>
              <a:t>处理后</a:t>
            </a:r>
            <a:r>
              <a:rPr lang="zh-CN" altLang="en-US" sz="2200" dirty="0" smtClean="0"/>
              <a:t>，输出</a:t>
            </a:r>
            <a:r>
              <a:rPr lang="zh-CN" altLang="en-US" sz="2200" dirty="0"/>
              <a:t>各种电路控制信号</a:t>
            </a:r>
            <a:r>
              <a:rPr lang="zh-CN" altLang="en-US" sz="2200" dirty="0" smtClean="0"/>
              <a:t>，全自动洗衣机</a:t>
            </a:r>
            <a:r>
              <a:rPr lang="zh-CN" altLang="en-US" sz="2200" dirty="0"/>
              <a:t>开始工作前</a:t>
            </a:r>
            <a:r>
              <a:rPr lang="zh-CN" altLang="en-US" sz="2200" dirty="0" smtClean="0"/>
              <a:t>，进水</a:t>
            </a:r>
            <a:r>
              <a:rPr lang="zh-CN" altLang="en-US" sz="2200" dirty="0"/>
              <a:t>系统接到</a:t>
            </a:r>
            <a:r>
              <a:rPr lang="zh-CN" altLang="en-US" sz="2200" dirty="0" smtClean="0"/>
              <a:t>程序控制</a:t>
            </a:r>
            <a:r>
              <a:rPr lang="zh-CN" altLang="en-US" sz="2200" dirty="0"/>
              <a:t>器发出的指令打开进水阀</a:t>
            </a:r>
            <a:r>
              <a:rPr lang="zh-CN" altLang="en-US" sz="2200" dirty="0" smtClean="0"/>
              <a:t>，水位</a:t>
            </a:r>
            <a:r>
              <a:rPr lang="zh-CN" altLang="en-US" sz="2200" dirty="0"/>
              <a:t>传感器对水位进行控制</a:t>
            </a:r>
            <a:r>
              <a:rPr lang="zh-CN" altLang="en-US" sz="2200" dirty="0" smtClean="0"/>
              <a:t>，从而</a:t>
            </a:r>
            <a:r>
              <a:rPr lang="zh-CN" altLang="en-US" sz="2200" dirty="0"/>
              <a:t>保证洗衣机工作</a:t>
            </a:r>
            <a:r>
              <a:rPr lang="zh-CN" altLang="en-US" sz="2200" dirty="0" smtClean="0"/>
              <a:t>时的用水量，当</a:t>
            </a:r>
            <a:r>
              <a:rPr lang="zh-CN" altLang="en-US" sz="2200" dirty="0"/>
              <a:t>洗衣机进水达到所设定的水位时</a:t>
            </a:r>
            <a:r>
              <a:rPr lang="zh-CN" altLang="en-US" sz="2200" dirty="0" smtClean="0"/>
              <a:t>，水位</a:t>
            </a:r>
            <a:r>
              <a:rPr lang="zh-CN" altLang="en-US" sz="2200" dirty="0"/>
              <a:t>开关闭合</a:t>
            </a:r>
            <a:r>
              <a:rPr lang="zh-CN" altLang="en-US" sz="2200" dirty="0" smtClean="0"/>
              <a:t>，并</a:t>
            </a:r>
            <a:r>
              <a:rPr lang="zh-CN" altLang="en-US" sz="2200" dirty="0"/>
              <a:t>将闭合信号传输给</a:t>
            </a:r>
            <a:r>
              <a:rPr lang="zh-CN" altLang="en-US" sz="2200" dirty="0" smtClean="0"/>
              <a:t>单片机</a:t>
            </a:r>
            <a:r>
              <a:rPr lang="zh-CN" altLang="en-US" sz="2200" dirty="0"/>
              <a:t>，这时单片机经过判断，一方面不再向进水电路输入触发信号，电路开关截止</a:t>
            </a:r>
            <a:r>
              <a:rPr lang="zh-CN" altLang="en-US" sz="2200" dirty="0" smtClean="0"/>
              <a:t>，进</a:t>
            </a:r>
            <a:r>
              <a:rPr lang="zh-CN" altLang="en-US" sz="2200" dirty="0"/>
              <a:t>水阀关闭而停止进水</a:t>
            </a:r>
            <a:r>
              <a:rPr lang="zh-CN" altLang="en-US" sz="2200" dirty="0" smtClean="0"/>
              <a:t>；另一方面，控制器又</a:t>
            </a:r>
            <a:r>
              <a:rPr lang="zh-CN" altLang="en-US" sz="2200" dirty="0"/>
              <a:t>通过另外的输出端将触发信号交替</a:t>
            </a:r>
            <a:r>
              <a:rPr lang="zh-CN" altLang="en-US" sz="2200" dirty="0" smtClean="0"/>
              <a:t>输入程序</a:t>
            </a:r>
            <a:r>
              <a:rPr lang="zh-CN" altLang="en-US" sz="2200" dirty="0"/>
              <a:t>控制器内的电动机电路开关</a:t>
            </a:r>
            <a:r>
              <a:rPr lang="zh-CN" altLang="en-US" sz="2200" dirty="0" smtClean="0"/>
              <a:t>，使</a:t>
            </a:r>
            <a:r>
              <a:rPr lang="zh-CN" altLang="en-US" sz="2200" dirty="0"/>
              <a:t>开关处于交替导通状态</a:t>
            </a:r>
            <a:r>
              <a:rPr lang="zh-CN" altLang="en-US" sz="2200" dirty="0" smtClean="0"/>
              <a:t>，使</a:t>
            </a:r>
            <a:r>
              <a:rPr lang="zh-CN" altLang="en-US" sz="2200" dirty="0"/>
              <a:t>电机在电容器和</a:t>
            </a:r>
            <a:r>
              <a:rPr lang="zh-CN" altLang="en-US" sz="2200" dirty="0" smtClean="0"/>
              <a:t>电感线圈</a:t>
            </a:r>
            <a:r>
              <a:rPr lang="zh-CN" altLang="en-US" sz="2200" dirty="0"/>
              <a:t>配合下，实现正转和反转，电机又通过机械传动，使波轮正转和反转，以完成</a:t>
            </a:r>
            <a:r>
              <a:rPr lang="zh-CN" altLang="en-US" sz="2200" dirty="0" smtClean="0"/>
              <a:t>洗涤</a:t>
            </a:r>
            <a:r>
              <a:rPr lang="zh-CN" altLang="en-US" sz="2200" dirty="0"/>
              <a:t>和漂洗过程，洗涤和漂洗程序结束后，均应进行排水，这时，</a:t>
            </a:r>
            <a:r>
              <a:rPr lang="zh-CN" altLang="en-US" sz="2200" dirty="0" smtClean="0"/>
              <a:t>单片机通过</a:t>
            </a:r>
            <a:r>
              <a:rPr lang="zh-CN" altLang="en-US" sz="2200" dirty="0"/>
              <a:t>输出口</a:t>
            </a:r>
            <a:r>
              <a:rPr lang="zh-CN" altLang="en-US" sz="2200" dirty="0" smtClean="0"/>
              <a:t>将触发</a:t>
            </a:r>
            <a:r>
              <a:rPr lang="zh-CN" altLang="en-US" sz="2200" dirty="0"/>
              <a:t>信号输入排水阀电路开关，使开关转换为导通状态</a:t>
            </a:r>
            <a:r>
              <a:rPr lang="zh-CN" altLang="en-US" sz="2200" dirty="0" smtClean="0"/>
              <a:t>。</a:t>
            </a:r>
            <a:r>
              <a:rPr lang="zh-CN" altLang="en-US" sz="2200" dirty="0"/>
              <a:t>  </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sz="2200" dirty="0"/>
              <a:t/>
            </a:r>
            <a:br>
              <a:rPr sz="2200" dirty="0"/>
            </a:br>
            <a:endParaRPr sz="2200"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9" name="Shape 22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0" name="Shape 23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1" name="Shape 23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2" name="Shape 23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3" name="Shape 23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 name="矩形 1"/>
          <p:cNvSpPr/>
          <p:nvPr/>
        </p:nvSpPr>
        <p:spPr>
          <a:xfrm>
            <a:off x="2132922" y="2615510"/>
            <a:ext cx="8401926" cy="4493538"/>
          </a:xfrm>
          <a:prstGeom prst="rect">
            <a:avLst/>
          </a:prstGeom>
        </p:spPr>
        <p:txBody>
          <a:bodyPr wrap="square">
            <a:spAutoFit/>
          </a:bodyPr>
          <a:lstStyle/>
          <a:p>
            <a:pPr algn="l"/>
            <a:r>
              <a:rPr lang="zh-CN" altLang="en-US" sz="2200" dirty="0"/>
              <a:t>这时，</a:t>
            </a:r>
            <a:r>
              <a:rPr lang="en-US" altLang="zh-CN" sz="2200" dirty="0"/>
              <a:t>220V</a:t>
            </a:r>
            <a:r>
              <a:rPr lang="zh-CN" altLang="en-US" sz="2200" dirty="0"/>
              <a:t>交流电经过程序控制器内的整流器转换为直流电，直流电经过回路，使排水阀们开启，洗衣机完成排水，结束后</a:t>
            </a:r>
            <a:r>
              <a:rPr lang="zh-CN" altLang="en-US" sz="2200" dirty="0" smtClean="0"/>
              <a:t>，控制器通过</a:t>
            </a:r>
            <a:r>
              <a:rPr lang="zh-CN" altLang="en-US" sz="2200" dirty="0"/>
              <a:t>输出口将触发信号输入程序控制器内的电机电路开关，使开关转换为导通状态，电流经过回路，使电机正向旋转。电机又通过机械转动使脱水桶在规定脱水时间内正向高速旋转，甩干衣物内的水分，全自动洗衣机的整个洗衣程序结束</a:t>
            </a:r>
            <a:r>
              <a:rPr lang="zh-CN" altLang="en-US" sz="2200" dirty="0" smtClean="0"/>
              <a:t>。</a:t>
            </a:r>
            <a:endParaRPr lang="en-US" altLang="zh-CN" sz="2200" dirty="0" smtClean="0"/>
          </a:p>
          <a:p>
            <a:pPr algn="l"/>
            <a:endParaRPr lang="en-US" altLang="zh-CN" sz="2200" dirty="0"/>
          </a:p>
          <a:p>
            <a:pPr algn="l"/>
            <a:r>
              <a:rPr lang="en-US" altLang="zh-CN" sz="2200" dirty="0"/>
              <a:t>•	</a:t>
            </a:r>
            <a:r>
              <a:rPr lang="zh-CN" altLang="en-US" sz="2200" dirty="0" smtClean="0"/>
              <a:t>在洗衣机机盖在运行状态打开时，控制器检测到相应信号，使洗衣机开启中断，保存当前状态，并暂停运作，在显示器上提示相应信息。</a:t>
            </a:r>
            <a:endParaRPr lang="en-US" altLang="zh-CN" sz="2200" dirty="0" smtClean="0"/>
          </a:p>
          <a:p>
            <a:pPr algn="l"/>
            <a:endParaRPr lang="en-US" altLang="zh-CN" sz="2200" dirty="0"/>
          </a:p>
          <a:p>
            <a:pPr algn="l"/>
            <a:r>
              <a:rPr lang="en-US" altLang="zh-CN" sz="2200" dirty="0"/>
              <a:t>•	</a:t>
            </a:r>
            <a:r>
              <a:rPr lang="zh-CN" altLang="en-US" sz="2200" dirty="0" smtClean="0"/>
              <a:t>当按下儿童保护按钮时，控制器锁上洗衣机机盖，此时机盖不可打开，并在洗衣程序结束前，屏蔽所有按钮的中断请求</a:t>
            </a:r>
            <a:endParaRPr lang="zh-CN" altLang="en-US" sz="2200" dirty="0"/>
          </a:p>
        </p:txBody>
      </p:sp>
      <p:sp>
        <p:nvSpPr>
          <p:cNvPr id="11" name="Shape 226"/>
          <p:cNvSpPr/>
          <p:nvPr/>
        </p:nvSpPr>
        <p:spPr>
          <a:xfrm>
            <a:off x="2533823" y="1091367"/>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系统集成</a:t>
            </a:r>
            <a:endParaRPr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9" name="Shape 22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0" name="Shape 23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1" name="Shape 23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2" name="Shape 23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3" name="Shape 23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5" name="Shape 235"/>
          <p:cNvSpPr/>
          <p:nvPr/>
        </p:nvSpPr>
        <p:spPr>
          <a:xfrm>
            <a:off x="2108597" y="1423683"/>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smtClean="0"/>
              <a:t>系统测试</a:t>
            </a:r>
            <a:endParaRPr dirty="0"/>
          </a:p>
        </p:txBody>
      </p:sp>
      <p:sp>
        <p:nvSpPr>
          <p:cNvPr id="3" name="矩形 2"/>
          <p:cNvSpPr/>
          <p:nvPr/>
        </p:nvSpPr>
        <p:spPr>
          <a:xfrm>
            <a:off x="2083609" y="2934787"/>
            <a:ext cx="8282235" cy="810478"/>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测试一：正常洗涤程序</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将衣物放入洗衣机，关闭机盖，并按下预设洗衣程序相应的按钮</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1" name="矩形 10"/>
          <p:cNvSpPr/>
          <p:nvPr/>
        </p:nvSpPr>
        <p:spPr>
          <a:xfrm>
            <a:off x="2083609" y="4156720"/>
            <a:ext cx="8282235" cy="1118255"/>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测试二：洗涤过程中打开机盖</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将衣物放入洗衣机，关闭机盖，并按下预设洗衣程序相应的按钮。在洗涤未结束时将机盖打开。</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2" name="矩形 11"/>
          <p:cNvSpPr/>
          <p:nvPr/>
        </p:nvSpPr>
        <p:spPr>
          <a:xfrm>
            <a:off x="2083609" y="5668888"/>
            <a:ext cx="8282235" cy="1518364"/>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测试三：按下儿童保护按钮后，在洗涤过程中按其他按键或打开机盖</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将衣物放入洗衣机，关闭机盖，按下预设洗衣程序相应的按钮，并按下儿童保护按钮。在洗涤未结束时将机盖打开</a:t>
            </a:r>
            <a:r>
              <a:rPr lang="en-US" altLang="zh-CN" sz="2000" dirty="0" smtClean="0"/>
              <a:t>/</a:t>
            </a:r>
            <a:r>
              <a:rPr lang="zh-CN" altLang="en-US" sz="2000" dirty="0" smtClean="0"/>
              <a:t>按下其他按键。</a:t>
            </a:r>
            <a:endParaRPr kumimoji="0" lang="zh-CN" altLang="en-US" sz="2000" b="0" i="0" u="none" strike="noStrike" cap="none" spc="0" normalizeH="0" baseline="0" dirty="0">
              <a:ln>
                <a:noFill/>
              </a:ln>
              <a:solidFill>
                <a:srgbClr val="FFFFFF"/>
              </a:solidFill>
              <a:effectLst/>
              <a:uFillTx/>
              <a:sym typeface="Helvetica Light"/>
            </a:endParaRPr>
          </a:p>
        </p:txBody>
      </p:sp>
    </p:spTree>
    <p:extLst>
      <p:ext uri="{BB962C8B-B14F-4D97-AF65-F5344CB8AC3E}">
        <p14:creationId xmlns:p14="http://schemas.microsoft.com/office/powerpoint/2010/main" val="164891665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38" name="Shape 238"/>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9" name="Shape 239"/>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0" name="Shape 240"/>
          <p:cNvSpPr/>
          <p:nvPr/>
        </p:nvSpPr>
        <p:spPr>
          <a:xfrm flipH="1" flipV="1">
            <a:off x="10208153" y="1928089"/>
            <a:ext cx="1806709" cy="531792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1" name="Shape 241"/>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2" name="Shape 242"/>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3" name="Shape 243"/>
          <p:cNvSpPr/>
          <p:nvPr/>
        </p:nvSpPr>
        <p:spPr>
          <a:xfrm>
            <a:off x="4349749" y="3877152"/>
            <a:ext cx="4305301" cy="19992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pPr>
            <a:r>
              <a:t>设计二：智能手环 </a:t>
            </a:r>
            <a:br/>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33" name="Shape 13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4" name="Shape 13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5" name="Shape 13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6" name="Shape 13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7" name="Shape 13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8" name="Shape 138"/>
          <p:cNvSpPr/>
          <p:nvPr/>
        </p:nvSpPr>
        <p:spPr>
          <a:xfrm>
            <a:off x="2065502" y="3122903"/>
            <a:ext cx="8873796" cy="37702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a:t>
            </a:r>
            <a:r>
              <a:rPr dirty="0" err="1">
                <a:solidFill>
                  <a:schemeClr val="accent1">
                    <a:hueOff val="-136794"/>
                    <a:satOff val="-2150"/>
                    <a:lumOff val="15693"/>
                  </a:schemeClr>
                </a:solidFill>
              </a:rPr>
              <a:t>功能</a:t>
            </a:r>
            <a:r>
              <a:rPr dirty="0" smtClean="0">
                <a:solidFill>
                  <a:schemeClr val="accent1">
                    <a:hueOff val="-136794"/>
                    <a:satOff val="-2150"/>
                    <a:lumOff val="15693"/>
                  </a:schemeClr>
                </a:solidFill>
              </a:rPr>
              <a:t>：</a:t>
            </a:r>
            <a:r>
              <a:rPr lang="zh-CN" altLang="en-US" dirty="0" smtClean="0"/>
              <a:t>记录日常生活中的锻炼、睡眠等实时数据，并将相关数据传输到手机</a:t>
            </a:r>
            <a:r>
              <a:rPr lang="en-US" altLang="zh-CN" dirty="0" smtClean="0"/>
              <a:t>/</a:t>
            </a:r>
            <a:r>
              <a:rPr lang="zh-CN" altLang="en-US" dirty="0" smtClean="0"/>
              <a:t>平板上</a:t>
            </a:r>
            <a:endParaRPr lang="en-US" altLang="zh-CN" dirty="0" smtClean="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a:t>
            </a:r>
            <a:r>
              <a:rPr lang="en-US" altLang="zh-CN" dirty="0" err="1" smtClean="0">
                <a:solidFill>
                  <a:schemeClr val="accent1">
                    <a:hueOff val="-136794"/>
                    <a:satOff val="-2150"/>
                    <a:lumOff val="15693"/>
                  </a:schemeClr>
                </a:solidFill>
              </a:rPr>
              <a:t>app</a:t>
            </a:r>
            <a:r>
              <a:rPr dirty="0" err="1" smtClean="0">
                <a:solidFill>
                  <a:schemeClr val="accent1">
                    <a:hueOff val="-136794"/>
                    <a:satOff val="-2150"/>
                    <a:lumOff val="15693"/>
                  </a:schemeClr>
                </a:solidFill>
              </a:rPr>
              <a:t>界面</a:t>
            </a:r>
            <a:r>
              <a:rPr lang="en-US" altLang="zh-CN" dirty="0" smtClean="0">
                <a:solidFill>
                  <a:schemeClr val="accent1">
                    <a:hueOff val="-136794"/>
                    <a:satOff val="-2150"/>
                    <a:lumOff val="15693"/>
                  </a:schemeClr>
                </a:solidFill>
              </a:rPr>
              <a:t>/</a:t>
            </a:r>
            <a:r>
              <a:rPr lang="zh-CN" altLang="en-US" dirty="0" smtClean="0">
                <a:solidFill>
                  <a:schemeClr val="accent1">
                    <a:hueOff val="-136794"/>
                    <a:satOff val="-2150"/>
                    <a:lumOff val="15693"/>
                  </a:schemeClr>
                </a:solidFill>
              </a:rPr>
              <a:t>界面</a:t>
            </a:r>
            <a:r>
              <a:rPr dirty="0" smtClean="0">
                <a:solidFill>
                  <a:schemeClr val="accent1">
                    <a:hueOff val="-136794"/>
                    <a:satOff val="-2150"/>
                    <a:lumOff val="15693"/>
                  </a:schemeClr>
                </a:solidFill>
              </a:rPr>
              <a:t>：</a:t>
            </a:r>
            <a:r>
              <a:rPr dirty="0" err="1"/>
              <a:t>显示相关信息</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	</a:t>
            </a:r>
            <a:r>
              <a:rPr dirty="0" err="1" smtClean="0">
                <a:solidFill>
                  <a:schemeClr val="accent1">
                    <a:hueOff val="-136794"/>
                    <a:satOff val="-2150"/>
                    <a:lumOff val="15693"/>
                  </a:schemeClr>
                </a:solidFill>
              </a:rPr>
              <a:t>按钮</a:t>
            </a:r>
            <a:r>
              <a:rPr dirty="0" smtClean="0">
                <a:solidFill>
                  <a:schemeClr val="accent1">
                    <a:hueOff val="-136794"/>
                    <a:satOff val="-2150"/>
                    <a:lumOff val="15693"/>
                  </a:schemeClr>
                </a:solidFill>
              </a:rPr>
              <a:t>：</a:t>
            </a:r>
            <a:r>
              <a:rPr lang="zh-CN" altLang="en-US" dirty="0" smtClean="0"/>
              <a:t>开启数据传输</a:t>
            </a:r>
            <a:r>
              <a:rPr lang="en-US" altLang="zh-CN" dirty="0" smtClean="0"/>
              <a:t>/</a:t>
            </a:r>
            <a:r>
              <a:rPr lang="zh-CN" altLang="en-US" dirty="0" smtClean="0"/>
              <a:t>开关</a:t>
            </a:r>
            <a:endParaRPr dirty="0"/>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a:t>
            </a:r>
            <a:r>
              <a:rPr dirty="0" err="1">
                <a:solidFill>
                  <a:schemeClr val="accent1">
                    <a:hueOff val="-136794"/>
                    <a:satOff val="-2150"/>
                    <a:lumOff val="15693"/>
                  </a:schemeClr>
                </a:solidFill>
              </a:rPr>
              <a:t>性能</a:t>
            </a:r>
            <a:r>
              <a:rPr dirty="0" smtClean="0">
                <a:solidFill>
                  <a:schemeClr val="accent1">
                    <a:hueOff val="-136794"/>
                    <a:satOff val="-2150"/>
                    <a:lumOff val="15693"/>
                  </a:schemeClr>
                </a:solidFill>
              </a:rPr>
              <a:t>：</a:t>
            </a:r>
            <a:r>
              <a:rPr lang="zh-CN" altLang="en-US" dirty="0" smtClean="0"/>
              <a:t>防水、防摔、续航时间长</a:t>
            </a:r>
            <a:endParaRPr dirty="0"/>
          </a:p>
        </p:txBody>
      </p:sp>
      <p:sp>
        <p:nvSpPr>
          <p:cNvPr id="139" name="Shape 139"/>
          <p:cNvSpPr/>
          <p:nvPr/>
        </p:nvSpPr>
        <p:spPr>
          <a:xfrm>
            <a:off x="2728383" y="1928824"/>
            <a:ext cx="2654301" cy="812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》需求分析</a:t>
            </a:r>
          </a:p>
        </p:txBody>
      </p:sp>
    </p:spTree>
    <p:extLst>
      <p:ext uri="{BB962C8B-B14F-4D97-AF65-F5344CB8AC3E}">
        <p14:creationId xmlns:p14="http://schemas.microsoft.com/office/powerpoint/2010/main" val="55431597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42" name="Shape 14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3" name="Shape 14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4" name="Shape 14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5" name="Shape 14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6" name="Shape 14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7" name="Shape 147"/>
          <p:cNvSpPr/>
          <p:nvPr/>
        </p:nvSpPr>
        <p:spPr>
          <a:xfrm>
            <a:off x="2065502" y="3634364"/>
            <a:ext cx="8873796" cy="29751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成本：</a:t>
            </a:r>
            <a:r>
              <a:rPr dirty="0" smtClean="0"/>
              <a:t>总体设备价格不超过</a:t>
            </a:r>
            <a:r>
              <a:rPr lang="en-US" altLang="zh-CN" dirty="0" smtClean="0"/>
              <a:t>30</a:t>
            </a:r>
            <a:r>
              <a:rPr dirty="0" smtClean="0"/>
              <a:t>元</a:t>
            </a:r>
            <a:r>
              <a:rPr dirty="0"/>
              <a:t>。</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smtClean="0"/>
              <a:t> </a:t>
            </a:r>
            <a:r>
              <a:rPr dirty="0">
                <a:solidFill>
                  <a:schemeClr val="accent1">
                    <a:hueOff val="-136794"/>
                    <a:satOff val="-2150"/>
                    <a:lumOff val="15693"/>
                  </a:schemeClr>
                </a:solidFill>
              </a:rPr>
              <a:t>•	</a:t>
            </a:r>
            <a:r>
              <a:rPr dirty="0" err="1">
                <a:solidFill>
                  <a:schemeClr val="accent1">
                    <a:hueOff val="-136794"/>
                    <a:satOff val="-2150"/>
                    <a:lumOff val="15693"/>
                  </a:schemeClr>
                </a:solidFill>
              </a:rPr>
              <a:t>物理尺寸</a:t>
            </a:r>
            <a:r>
              <a:rPr dirty="0" smtClean="0">
                <a:solidFill>
                  <a:schemeClr val="accent1">
                    <a:hueOff val="-136794"/>
                    <a:satOff val="-2150"/>
                    <a:lumOff val="15693"/>
                  </a:schemeClr>
                </a:solidFill>
              </a:rPr>
              <a:t>：</a:t>
            </a:r>
            <a:r>
              <a:rPr lang="zh-CN" altLang="en-US" dirty="0" smtClean="0"/>
              <a:t>约</a:t>
            </a:r>
            <a:r>
              <a:rPr lang="en-US" altLang="zh-CN" sz="3000" dirty="0" smtClean="0">
                <a:sym typeface="Times"/>
              </a:rPr>
              <a:t>250*15*10.5mm </a:t>
            </a:r>
            <a:endParaRPr dirty="0"/>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重量</a:t>
            </a:r>
            <a:r>
              <a:rPr dirty="0" smtClean="0">
                <a:solidFill>
                  <a:schemeClr val="accent1">
                    <a:hueOff val="-136794"/>
                    <a:satOff val="-2150"/>
                    <a:lumOff val="15693"/>
                  </a:schemeClr>
                </a:solidFill>
              </a:rPr>
              <a:t>：</a:t>
            </a:r>
            <a:r>
              <a:rPr lang="en-US" altLang="zh-CN" dirty="0" smtClean="0"/>
              <a:t>5g~10g</a:t>
            </a:r>
            <a:r>
              <a:rPr dirty="0"/>
              <a:t/>
            </a:r>
            <a:br>
              <a:rPr dirty="0"/>
            </a:br>
            <a:endParaRPr dirty="0"/>
          </a:p>
        </p:txBody>
      </p:sp>
      <p:sp>
        <p:nvSpPr>
          <p:cNvPr id="148" name="Shape 148"/>
          <p:cNvSpPr/>
          <p:nvPr/>
        </p:nvSpPr>
        <p:spPr>
          <a:xfrm>
            <a:off x="2664883" y="1984350"/>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》需求分析</a:t>
            </a:r>
          </a:p>
        </p:txBody>
      </p:sp>
    </p:spTree>
    <p:extLst>
      <p:ext uri="{BB962C8B-B14F-4D97-AF65-F5344CB8AC3E}">
        <p14:creationId xmlns:p14="http://schemas.microsoft.com/office/powerpoint/2010/main" val="149539555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51" name="Shape 151"/>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2" name="Shape 152"/>
          <p:cNvSpPr/>
          <p:nvPr/>
        </p:nvSpPr>
        <p:spPr>
          <a:xfrm flipV="1">
            <a:off x="2876219" y="7499284"/>
            <a:ext cx="10108803" cy="169783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3" name="Shape 153"/>
          <p:cNvSpPr/>
          <p:nvPr/>
        </p:nvSpPr>
        <p:spPr>
          <a:xfrm flipH="1" flipV="1">
            <a:off x="11609982" y="2485596"/>
            <a:ext cx="714443" cy="504067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4" name="Shape 154"/>
          <p:cNvSpPr/>
          <p:nvPr/>
        </p:nvSpPr>
        <p:spPr>
          <a:xfrm flipH="1">
            <a:off x="125941" y="13162"/>
            <a:ext cx="7690182" cy="2243540"/>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5" name="Shape 15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6" name="Shape 156"/>
          <p:cNvSpPr/>
          <p:nvPr/>
        </p:nvSpPr>
        <p:spPr>
          <a:xfrm>
            <a:off x="9294283" y="8385150"/>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》规格说明</a:t>
            </a:r>
          </a:p>
        </p:txBody>
      </p:sp>
      <p:graphicFrame>
        <p:nvGraphicFramePr>
          <p:cNvPr id="157" name="Table 157"/>
          <p:cNvGraphicFramePr/>
          <p:nvPr>
            <p:extLst>
              <p:ext uri="{D42A27DB-BD31-4B8C-83A1-F6EECF244321}">
                <p14:modId xmlns:p14="http://schemas.microsoft.com/office/powerpoint/2010/main" val="256168222"/>
              </p:ext>
            </p:extLst>
          </p:nvPr>
        </p:nvGraphicFramePr>
        <p:xfrm>
          <a:off x="1528914" y="2046502"/>
          <a:ext cx="9946971" cy="5918856"/>
        </p:xfrm>
        <a:graphic>
          <a:graphicData uri="http://schemas.openxmlformats.org/drawingml/2006/table">
            <a:tbl>
              <a:tblPr firstRow="1">
                <a:tableStyleId>{2708684C-4D16-4618-839F-0558EEFCDFE6}</a:tableStyleId>
              </a:tblPr>
              <a:tblGrid>
                <a:gridCol w="2427694"/>
                <a:gridCol w="7519277"/>
              </a:tblGrid>
              <a:tr h="739857">
                <a:tc>
                  <a:txBody>
                    <a:bodyPr/>
                    <a:lstStyle/>
                    <a:p>
                      <a:pPr defTabSz="914400">
                        <a:defRPr b="0">
                          <a:solidFill>
                            <a:srgbClr val="000000"/>
                          </a:solidFill>
                        </a:defRPr>
                      </a:pPr>
                      <a:r>
                        <a:rPr sz="2800" b="1" dirty="0" err="1">
                          <a:solidFill>
                            <a:srgbClr val="FFFFFF"/>
                          </a:solidFill>
                          <a:sym typeface="Helvetica"/>
                        </a:rPr>
                        <a:t>名称</a:t>
                      </a:r>
                      <a:endParaRPr sz="2800" b="1" dirty="0">
                        <a:solidFill>
                          <a:srgbClr val="FFFFFF"/>
                        </a:solidFill>
                        <a:sym typeface="Helvetica"/>
                      </a:endParaRPr>
                    </a:p>
                  </a:txBody>
                  <a:tcPr marL="45720" marR="45720" anchor="ctr" horzOverflow="overflow">
                    <a:lnL w="12700">
                      <a:miter lim="400000"/>
                    </a:lnL>
                  </a:tcPr>
                </a:tc>
                <a:tc>
                  <a:txBody>
                    <a:bodyPr/>
                    <a:lstStyle/>
                    <a:p>
                      <a:pPr defTabSz="914400">
                        <a:defRPr b="0">
                          <a:solidFill>
                            <a:srgbClr val="000000"/>
                          </a:solidFill>
                        </a:defRPr>
                      </a:pPr>
                      <a:r>
                        <a:rPr lang="zh-CN" altLang="en-US" sz="2800" b="1" dirty="0" smtClean="0">
                          <a:solidFill>
                            <a:srgbClr val="FFFFFF"/>
                          </a:solidFill>
                          <a:sym typeface="Helvetica"/>
                        </a:rPr>
                        <a:t>智能手环</a:t>
                      </a:r>
                      <a:endParaRPr sz="2800" b="1" dirty="0">
                        <a:solidFill>
                          <a:srgbClr val="FFFFFF"/>
                        </a:solidFill>
                        <a:sym typeface="Helvetica"/>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目的</a:t>
                      </a:r>
                    </a:p>
                  </a:txBody>
                  <a:tcPr marL="45720" marR="45720" anchor="ctr" horzOverflow="overflow">
                    <a:lnL w="12700">
                      <a:miter lim="400000"/>
                    </a:lnL>
                  </a:tcPr>
                </a:tc>
                <a:tc>
                  <a:txBody>
                    <a:bodyPr/>
                    <a:lstStyle/>
                    <a:p>
                      <a:pPr defTabSz="914400">
                        <a:defRPr>
                          <a:solidFill>
                            <a:srgbClr val="000000"/>
                          </a:solidFill>
                        </a:defRPr>
                      </a:pPr>
                      <a:r>
                        <a:rPr lang="zh-CN" altLang="en-US" sz="2800" dirty="0" smtClean="0">
                          <a:solidFill>
                            <a:srgbClr val="FFFFFF"/>
                          </a:solidFill>
                        </a:rPr>
                        <a:t>引导健康生活</a:t>
                      </a:r>
                      <a:endParaRPr sz="2800" dirty="0">
                        <a:solidFill>
                          <a:srgbClr val="FFFFFF"/>
                        </a:solidFill>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功能</a:t>
                      </a:r>
                    </a:p>
                  </a:txBody>
                  <a:tcPr marL="45720" marR="45720" anchor="ctr" horzOverflow="overflow">
                    <a:lnL w="12700">
                      <a:miter lim="400000"/>
                    </a:lnL>
                  </a:tcPr>
                </a:tc>
                <a:tc>
                  <a:txBody>
                    <a:bodyPr/>
                    <a:lstStyle/>
                    <a:p>
                      <a:pPr marL="914400" marR="0" indent="-914400" algn="ctr" defTabSz="457200" rtl="0" eaLnBrk="1" fontAlgn="auto" latinLnBrk="0" hangingPunct="1">
                        <a:lnSpc>
                          <a:spcPts val="4700"/>
                        </a:lnSpc>
                        <a:spcBef>
                          <a:spcPts val="1200"/>
                        </a:spcBef>
                        <a:spcAft>
                          <a:spcPts val="0"/>
                        </a:spcAft>
                        <a:buClrTx/>
                        <a:buSzTx/>
                        <a:buFontTx/>
                        <a:buNone/>
                        <a:tabLst>
                          <a:tab pos="596900" algn="l"/>
                          <a:tab pos="914400" algn="l"/>
                        </a:tabLst>
                        <a:defRPr>
                          <a:solidFill>
                            <a:srgbClr val="000000"/>
                          </a:solidFill>
                        </a:defRPr>
                      </a:pPr>
                      <a:r>
                        <a:rPr lang="zh-CN" altLang="en-US" sz="2800" dirty="0" smtClean="0">
                          <a:solidFill>
                            <a:srgbClr val="FFFFFF"/>
                          </a:solidFill>
                        </a:rPr>
                        <a:t>记录锻炼</a:t>
                      </a:r>
                      <a:r>
                        <a:rPr lang="en-US" altLang="zh-CN" sz="2800" dirty="0" smtClean="0">
                          <a:solidFill>
                            <a:srgbClr val="FFFFFF"/>
                          </a:solidFill>
                        </a:rPr>
                        <a:t>/</a:t>
                      </a:r>
                      <a:r>
                        <a:rPr lang="zh-CN" altLang="en-US" sz="2800" dirty="0" smtClean="0">
                          <a:solidFill>
                            <a:srgbClr val="FFFFFF"/>
                          </a:solidFill>
                        </a:rPr>
                        <a:t>睡眠数据</a:t>
                      </a:r>
                    </a:p>
                  </a:txBody>
                  <a:tcPr marL="45720" marR="45720" anchor="ctr" horzOverflow="overflow">
                    <a:lnR w="12700">
                      <a:miter lim="400000"/>
                    </a:lnR>
                  </a:tcPr>
                </a:tc>
              </a:tr>
              <a:tr h="739857">
                <a:tc>
                  <a:txBody>
                    <a:bodyPr/>
                    <a:lstStyle/>
                    <a:p>
                      <a:pPr defTabSz="914400">
                        <a:defRPr>
                          <a:solidFill>
                            <a:srgbClr val="000000"/>
                          </a:solidFill>
                        </a:defRPr>
                      </a:pPr>
                      <a:r>
                        <a:rPr sz="2800" dirty="0" err="1">
                          <a:solidFill>
                            <a:srgbClr val="FFFFFF"/>
                          </a:solidFill>
                        </a:rPr>
                        <a:t>输入／输出</a:t>
                      </a:r>
                      <a:endParaRPr sz="2800" dirty="0">
                        <a:solidFill>
                          <a:srgbClr val="FFFFFF"/>
                        </a:solidFill>
                      </a:endParaRPr>
                    </a:p>
                  </a:txBody>
                  <a:tcPr marL="45720" marR="45720" anchor="ctr" horzOverflow="overflow">
                    <a:lnL w="12700">
                      <a:miter lim="400000"/>
                    </a:lnL>
                  </a:tcPr>
                </a:tc>
                <a:tc>
                  <a:txBody>
                    <a:bodyPr/>
                    <a:lstStyle/>
                    <a:p>
                      <a:pPr defTabSz="914400">
                        <a:defRPr>
                          <a:solidFill>
                            <a:srgbClr val="000000"/>
                          </a:solidFill>
                        </a:defRPr>
                      </a:pPr>
                      <a:r>
                        <a:rPr lang="zh-CN" altLang="en-US" sz="2800" dirty="0" smtClean="0">
                          <a:solidFill>
                            <a:srgbClr val="FFFFFF"/>
                          </a:solidFill>
                        </a:rPr>
                        <a:t>按钮输入</a:t>
                      </a:r>
                      <a:r>
                        <a:rPr sz="2800" dirty="0" smtClean="0">
                          <a:solidFill>
                            <a:srgbClr val="FFFFFF"/>
                          </a:solidFill>
                        </a:rPr>
                        <a:t>；</a:t>
                      </a:r>
                      <a:r>
                        <a:rPr sz="2800" dirty="0" err="1">
                          <a:solidFill>
                            <a:srgbClr val="FFFFFF"/>
                          </a:solidFill>
                        </a:rPr>
                        <a:t>相关信息</a:t>
                      </a:r>
                      <a:endParaRPr sz="2800" dirty="0">
                        <a:solidFill>
                          <a:srgbClr val="FFFFFF"/>
                        </a:solidFill>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成本</a:t>
                      </a:r>
                    </a:p>
                  </a:txBody>
                  <a:tcPr marL="45720" marR="45720" anchor="ctr" horzOverflow="overflow">
                    <a:lnL w="12700">
                      <a:miter lim="400000"/>
                    </a:lnL>
                  </a:tcPr>
                </a:tc>
                <a:tc>
                  <a:txBody>
                    <a:bodyPr/>
                    <a:lstStyle/>
                    <a:p>
                      <a:pPr defTabSz="914400">
                        <a:defRPr sz="2800"/>
                      </a:pPr>
                      <a:r>
                        <a:rPr lang="en-US" altLang="zh-CN" dirty="0" smtClean="0"/>
                        <a:t>30</a:t>
                      </a:r>
                      <a:r>
                        <a:rPr lang="zh-CN" altLang="en-US" dirty="0" smtClean="0"/>
                        <a:t>元左右</a:t>
                      </a:r>
                      <a:endParaRPr dirty="0"/>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性能</a:t>
                      </a:r>
                    </a:p>
                  </a:txBody>
                  <a:tcPr marL="45720" marR="45720" anchor="ctr" horzOverflow="overflow">
                    <a:lnL w="12700">
                      <a:miter lim="400000"/>
                    </a:lnL>
                  </a:tcPr>
                </a:tc>
                <a:tc>
                  <a:txBody>
                    <a:bodyPr/>
                    <a:lstStyle/>
                    <a:p>
                      <a:pPr marL="914400" lvl="1" indent="-685800" defTabSz="457200">
                        <a:lnSpc>
                          <a:spcPts val="5000"/>
                        </a:lnSpc>
                        <a:spcBef>
                          <a:spcPts val="1200"/>
                        </a:spcBef>
                        <a:tabLst>
                          <a:tab pos="596900" algn="l"/>
                          <a:tab pos="914400" algn="l"/>
                        </a:tabLst>
                        <a:defRPr sz="3000">
                          <a:latin typeface="Times"/>
                          <a:ea typeface="Times"/>
                          <a:cs typeface="Times"/>
                          <a:sym typeface="Times"/>
                        </a:defRPr>
                      </a:pPr>
                      <a:r>
                        <a:rPr lang="zh-CN" altLang="en-US" dirty="0" smtClean="0"/>
                        <a:t>防水、防摔</a:t>
                      </a:r>
                      <a:endParaRPr dirty="0"/>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功耗</a:t>
                      </a:r>
                    </a:p>
                  </a:txBody>
                  <a:tcPr marL="45720" marR="45720" anchor="ctr" horzOverflow="overflow">
                    <a:lnL w="12700">
                      <a:miter lim="400000"/>
                    </a:lnL>
                  </a:tcPr>
                </a:tc>
                <a:tc>
                  <a:txBody>
                    <a:bodyPr/>
                    <a:lstStyle/>
                    <a:p>
                      <a:pPr defTabSz="914400">
                        <a:defRPr>
                          <a:solidFill>
                            <a:srgbClr val="000000"/>
                          </a:solidFill>
                        </a:defRPr>
                      </a:pPr>
                      <a:r>
                        <a:rPr lang="zh-CN" altLang="en-US" sz="2800" dirty="0" smtClean="0">
                          <a:solidFill>
                            <a:srgbClr val="FFFFFF"/>
                          </a:solidFill>
                        </a:rPr>
                        <a:t>续航约</a:t>
                      </a:r>
                      <a:r>
                        <a:rPr lang="en-US" altLang="zh-CN" sz="2800" dirty="0" smtClean="0">
                          <a:solidFill>
                            <a:srgbClr val="FFFFFF"/>
                          </a:solidFill>
                        </a:rPr>
                        <a:t>30</a:t>
                      </a:r>
                      <a:r>
                        <a:rPr lang="zh-CN" altLang="en-US" sz="2800" dirty="0" smtClean="0">
                          <a:solidFill>
                            <a:srgbClr val="FFFFFF"/>
                          </a:solidFill>
                        </a:rPr>
                        <a:t>天</a:t>
                      </a:r>
                      <a:endParaRPr sz="2800" dirty="0">
                        <a:solidFill>
                          <a:srgbClr val="FFFFFF"/>
                        </a:solidFill>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外观</a:t>
                      </a:r>
                    </a:p>
                  </a:txBody>
                  <a:tcPr marL="45720" marR="45720" anchor="ctr" horzOverflow="overflow">
                    <a:lnL w="12700">
                      <a:miter lim="400000"/>
                    </a:lnL>
                    <a:lnB w="12700">
                      <a:miter lim="400000"/>
                    </a:lnB>
                  </a:tcPr>
                </a:tc>
                <a:tc>
                  <a:txBody>
                    <a:bodyPr/>
                    <a:lstStyle/>
                    <a:p>
                      <a:pPr defTabSz="914400">
                        <a:defRPr>
                          <a:solidFill>
                            <a:srgbClr val="000000"/>
                          </a:solidFill>
                        </a:defRPr>
                      </a:pPr>
                      <a:r>
                        <a:rPr lang="zh-CN" altLang="en-US" sz="2800" dirty="0" smtClean="0">
                          <a:solidFill>
                            <a:schemeClr val="tx1"/>
                          </a:solidFill>
                        </a:rPr>
                        <a:t>约</a:t>
                      </a:r>
                      <a:r>
                        <a:rPr lang="en-US" altLang="zh-CN" sz="2800" dirty="0" smtClean="0">
                          <a:solidFill>
                            <a:schemeClr val="tx1"/>
                          </a:solidFill>
                          <a:sym typeface="Times"/>
                        </a:rPr>
                        <a:t>250*15*10.5mm </a:t>
                      </a:r>
                      <a:r>
                        <a:rPr sz="2800" dirty="0" smtClean="0">
                          <a:solidFill>
                            <a:srgbClr val="FFFFFF"/>
                          </a:solidFill>
                        </a:rPr>
                        <a:t>，&lt;</a:t>
                      </a:r>
                      <a:r>
                        <a:rPr lang="en-US" altLang="zh-CN" sz="2800" dirty="0" smtClean="0">
                          <a:solidFill>
                            <a:srgbClr val="FFFFFF"/>
                          </a:solidFill>
                        </a:rPr>
                        <a:t>10</a:t>
                      </a:r>
                      <a:r>
                        <a:rPr sz="2800" dirty="0" smtClean="0">
                          <a:solidFill>
                            <a:srgbClr val="FFFFFF"/>
                          </a:solidFill>
                        </a:rPr>
                        <a:t>g</a:t>
                      </a:r>
                      <a:endParaRPr sz="2800" dirty="0">
                        <a:solidFill>
                          <a:srgbClr val="FFFFFF"/>
                        </a:solidFill>
                      </a:endParaRPr>
                    </a:p>
                  </a:txBody>
                  <a:tcPr marL="45720" marR="45720" anchor="ctr" horzOverflow="overflow">
                    <a:lnR w="12700">
                      <a:miter lim="400000"/>
                    </a:lnR>
                    <a:lnB w="12700">
                      <a:miter lim="400000"/>
                    </a:lnB>
                  </a:tcPr>
                </a:tc>
              </a:tr>
            </a:tbl>
          </a:graphicData>
        </a:graphic>
      </p:graphicFrame>
    </p:spTree>
    <p:extLst>
      <p:ext uri="{BB962C8B-B14F-4D97-AF65-F5344CB8AC3E}">
        <p14:creationId xmlns:p14="http://schemas.microsoft.com/office/powerpoint/2010/main" val="394900424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25" name="Shape 125"/>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6" name="Shape 126"/>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7" name="Shape 127"/>
          <p:cNvSpPr/>
          <p:nvPr/>
        </p:nvSpPr>
        <p:spPr>
          <a:xfrm flipH="1" flipV="1">
            <a:off x="10208153" y="1928089"/>
            <a:ext cx="1806709" cy="531792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8" name="Shape 128"/>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9" name="Shape 129"/>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0" name="Shape 130"/>
          <p:cNvSpPr/>
          <p:nvPr/>
        </p:nvSpPr>
        <p:spPr>
          <a:xfrm>
            <a:off x="3841749" y="3877152"/>
            <a:ext cx="5321301" cy="19992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pPr>
            <a:r>
              <a:t>设计一：全自动洗衣机 </a:t>
            </a:r>
            <a:br/>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0" name="Shape 16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1" name="Shape 16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2" name="Shape 16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3" name="Shape 16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4" name="Shape 16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5" name="Shape 165"/>
          <p:cNvSpPr/>
          <p:nvPr/>
        </p:nvSpPr>
        <p:spPr>
          <a:xfrm>
            <a:off x="2064510" y="2936975"/>
            <a:ext cx="8873796" cy="615553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smtClean="0"/>
              <a:t>可充电的电源模块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a:t>控制模块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a:t>蓝</a:t>
            </a:r>
            <a:r>
              <a:rPr lang="zh-CN" altLang="en-US" dirty="0" smtClean="0"/>
              <a:t>牙模块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smtClean="0"/>
              <a:t>存储模块和加速计模块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en-US" dirty="0" smtClean="0"/>
              <a:t> </a:t>
            </a:r>
            <a:r>
              <a:rPr lang="zh-CN" altLang="en-US" dirty="0" smtClean="0"/>
              <a:t>客户端</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a:t>实时</a:t>
            </a:r>
            <a:r>
              <a:rPr lang="zh-CN" altLang="en-US" dirty="0" smtClean="0"/>
              <a:t>传输数据</a:t>
            </a:r>
            <a:endParaRPr dirty="0">
              <a:latin typeface="Times New Roman"/>
              <a:ea typeface="Times New Roman"/>
              <a:cs typeface="Times New Roman"/>
              <a:sym typeface="Times New Roman"/>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r>
            <a:br>
              <a:rPr dirty="0"/>
            </a:br>
            <a:endParaRPr dirty="0"/>
          </a:p>
        </p:txBody>
      </p:sp>
      <p:sp>
        <p:nvSpPr>
          <p:cNvPr id="166" name="Shape 166"/>
          <p:cNvSpPr/>
          <p:nvPr/>
        </p:nvSpPr>
        <p:spPr>
          <a:xfrm>
            <a:off x="2656416" y="1791940"/>
            <a:ext cx="3797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》体系结构设计</a:t>
            </a:r>
          </a:p>
        </p:txBody>
      </p:sp>
    </p:spTree>
    <p:extLst>
      <p:ext uri="{BB962C8B-B14F-4D97-AF65-F5344CB8AC3E}">
        <p14:creationId xmlns:p14="http://schemas.microsoft.com/office/powerpoint/2010/main" val="301590318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120725" y="3192206"/>
            <a:ext cx="2664297" cy="3202665"/>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68" name="Shape 16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9" name="Shape 16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0" name="Shape 17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1" name="Shape 17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2" name="Shape 17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3" name="Shape 17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4" name="Shape 174"/>
          <p:cNvSpPr/>
          <p:nvPr/>
        </p:nvSpPr>
        <p:spPr>
          <a:xfrm>
            <a:off x="2720602" y="1865817"/>
            <a:ext cx="3702795" cy="14023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总体工作框图</a:t>
            </a:r>
            <a:endParaRPr dirty="0"/>
          </a:p>
        </p:txBody>
      </p:sp>
      <p:sp>
        <p:nvSpPr>
          <p:cNvPr id="2" name="矩形 1"/>
          <p:cNvSpPr/>
          <p:nvPr/>
        </p:nvSpPr>
        <p:spPr>
          <a:xfrm>
            <a:off x="2613968" y="4528567"/>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传感器</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2648201" y="6100936"/>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按钮</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5552774" y="4482347"/>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控制模块</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8518624" y="4282926"/>
            <a:ext cx="1579157" cy="102592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000" b="0" i="0" u="none" strike="noStrike" cap="none" spc="0" normalizeH="0" baseline="0" dirty="0" smtClean="0">
                <a:ln>
                  <a:noFill/>
                </a:ln>
                <a:solidFill>
                  <a:srgbClr val="FFFFFF"/>
                </a:solidFill>
                <a:effectLst/>
                <a:uFillTx/>
                <a:latin typeface="+mn-lt"/>
                <a:ea typeface="+mn-ea"/>
                <a:cs typeface="+mn-cs"/>
                <a:sym typeface="Helvetica Light"/>
              </a:rPr>
              <a:t>LED</a:t>
            </a:r>
          </a:p>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显示屏</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840" y="6011391"/>
            <a:ext cx="3048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矩形 38"/>
          <p:cNvSpPr/>
          <p:nvPr/>
        </p:nvSpPr>
        <p:spPr>
          <a:xfrm>
            <a:off x="5552774" y="3536329"/>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加速计</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9" name="矩形 28"/>
          <p:cNvSpPr/>
          <p:nvPr/>
        </p:nvSpPr>
        <p:spPr>
          <a:xfrm>
            <a:off x="5552773" y="5422221"/>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蓝牙模块</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5" name="矩形 54"/>
          <p:cNvSpPr/>
          <p:nvPr/>
        </p:nvSpPr>
        <p:spPr>
          <a:xfrm>
            <a:off x="8518623" y="6343575"/>
            <a:ext cx="1579157"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客户端</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6" name="矩形 55"/>
          <p:cNvSpPr/>
          <p:nvPr/>
        </p:nvSpPr>
        <p:spPr>
          <a:xfrm>
            <a:off x="5663294" y="7122881"/>
            <a:ext cx="1579157"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电源</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48" name="直接箭头连接符 47"/>
          <p:cNvCxnSpPr>
            <a:stCxn id="28" idx="3"/>
            <a:endCxn id="15" idx="1"/>
          </p:cNvCxnSpPr>
          <p:nvPr/>
        </p:nvCxnSpPr>
        <p:spPr>
          <a:xfrm>
            <a:off x="7785022" y="4793539"/>
            <a:ext cx="733602" cy="2348"/>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0" name="肘形连接符 49"/>
          <p:cNvCxnSpPr>
            <a:stCxn id="28" idx="3"/>
            <a:endCxn id="55" idx="1"/>
          </p:cNvCxnSpPr>
          <p:nvPr/>
        </p:nvCxnSpPr>
        <p:spPr>
          <a:xfrm>
            <a:off x="7785022" y="4793539"/>
            <a:ext cx="733601" cy="183216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2" name="直接箭头连接符 51"/>
          <p:cNvCxnSpPr>
            <a:stCxn id="56" idx="0"/>
            <a:endCxn id="28" idx="2"/>
          </p:cNvCxnSpPr>
          <p:nvPr/>
        </p:nvCxnSpPr>
        <p:spPr>
          <a:xfrm flipV="1">
            <a:off x="6452873" y="6394871"/>
            <a:ext cx="1" cy="72801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7" name="直接箭头连接符 56"/>
          <p:cNvCxnSpPr>
            <a:stCxn id="1028" idx="3"/>
            <a:endCxn id="12" idx="1"/>
          </p:cNvCxnSpPr>
          <p:nvPr/>
        </p:nvCxnSpPr>
        <p:spPr>
          <a:xfrm flipV="1">
            <a:off x="1766640" y="6383065"/>
            <a:ext cx="881561" cy="33139"/>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9" name="肘形连接符 58"/>
          <p:cNvCxnSpPr>
            <a:stCxn id="12" idx="3"/>
            <a:endCxn id="28" idx="1"/>
          </p:cNvCxnSpPr>
          <p:nvPr/>
        </p:nvCxnSpPr>
        <p:spPr>
          <a:xfrm flipV="1">
            <a:off x="4452526" y="4793539"/>
            <a:ext cx="668199" cy="1589526"/>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1" name="肘形连接符 60"/>
          <p:cNvCxnSpPr>
            <a:stCxn id="2" idx="3"/>
            <a:endCxn id="28" idx="1"/>
          </p:cNvCxnSpPr>
          <p:nvPr/>
        </p:nvCxnSpPr>
        <p:spPr>
          <a:xfrm flipV="1">
            <a:off x="4418293" y="4793539"/>
            <a:ext cx="702432" cy="17157"/>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8338495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77" name="Shape 177"/>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8" name="Shape 178"/>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9" name="Shape 179"/>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0" name="Shape 180"/>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1" name="Shape 181"/>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2" name="Shape 182"/>
          <p:cNvSpPr/>
          <p:nvPr/>
        </p:nvSpPr>
        <p:spPr>
          <a:xfrm>
            <a:off x="2678269" y="1530221"/>
            <a:ext cx="1670795" cy="14023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类图</a:t>
            </a:r>
            <a:endParaRPr dirty="0"/>
          </a:p>
        </p:txBody>
      </p:sp>
      <p:grpSp>
        <p:nvGrpSpPr>
          <p:cNvPr id="3" name="组合 2"/>
          <p:cNvGrpSpPr/>
          <p:nvPr/>
        </p:nvGrpSpPr>
        <p:grpSpPr>
          <a:xfrm>
            <a:off x="7816123" y="4339619"/>
            <a:ext cx="2088232" cy="1057908"/>
            <a:chOff x="4846216" y="3057754"/>
            <a:chExt cx="2088232" cy="1057908"/>
          </a:xfrm>
        </p:grpSpPr>
        <p:sp>
          <p:nvSpPr>
            <p:cNvPr id="2" name="矩形 1"/>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客户端</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矩形 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矩形 11"/>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4" name="组合 13"/>
          <p:cNvGrpSpPr/>
          <p:nvPr/>
        </p:nvGrpSpPr>
        <p:grpSpPr>
          <a:xfrm>
            <a:off x="5278264" y="2716560"/>
            <a:ext cx="2088232" cy="1057908"/>
            <a:chOff x="4846216" y="3057754"/>
            <a:chExt cx="2088232" cy="1057908"/>
          </a:xfrm>
        </p:grpSpPr>
        <p:sp>
          <p:nvSpPr>
            <p:cNvPr id="15" name="矩形 1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a:t>智能手环</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矩形 1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矩形 1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8" name="组合 17"/>
          <p:cNvGrpSpPr/>
          <p:nvPr/>
        </p:nvGrpSpPr>
        <p:grpSpPr>
          <a:xfrm>
            <a:off x="2678269" y="4345512"/>
            <a:ext cx="2088232" cy="1058370"/>
            <a:chOff x="4846216" y="3057754"/>
            <a:chExt cx="2088232" cy="1058370"/>
          </a:xfrm>
        </p:grpSpPr>
        <p:sp>
          <p:nvSpPr>
            <p:cNvPr id="19" name="矩形 18"/>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0" name="矩形 1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矩形 20"/>
            <p:cNvSpPr/>
            <p:nvPr/>
          </p:nvSpPr>
          <p:spPr>
            <a:xfrm>
              <a:off x="4846216" y="3861053"/>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2" name="组合 21"/>
          <p:cNvGrpSpPr/>
          <p:nvPr/>
        </p:nvGrpSpPr>
        <p:grpSpPr>
          <a:xfrm>
            <a:off x="1425434" y="5933777"/>
            <a:ext cx="2088232" cy="1057908"/>
            <a:chOff x="4846216" y="3057754"/>
            <a:chExt cx="2088232" cy="1057908"/>
          </a:xfrm>
        </p:grpSpPr>
        <p:sp>
          <p:nvSpPr>
            <p:cNvPr id="23" name="矩形 22"/>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传感器</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4" name="矩形 23"/>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矩形 24"/>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6" name="组合 25"/>
          <p:cNvGrpSpPr/>
          <p:nvPr/>
        </p:nvGrpSpPr>
        <p:grpSpPr>
          <a:xfrm>
            <a:off x="3910112" y="5895374"/>
            <a:ext cx="2088232" cy="1057908"/>
            <a:chOff x="4846216" y="3057754"/>
            <a:chExt cx="2088232" cy="1057908"/>
          </a:xfrm>
        </p:grpSpPr>
        <p:sp>
          <p:nvSpPr>
            <p:cNvPr id="27" name="矩形 26"/>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发送模块</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8" name="矩形 27"/>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矩形 28"/>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0" name="组合 29"/>
          <p:cNvGrpSpPr/>
          <p:nvPr/>
        </p:nvGrpSpPr>
        <p:grpSpPr>
          <a:xfrm>
            <a:off x="6574408" y="5933777"/>
            <a:ext cx="2088232" cy="1057908"/>
            <a:chOff x="4846216" y="3057754"/>
            <a:chExt cx="2088232" cy="1057908"/>
          </a:xfrm>
        </p:grpSpPr>
        <p:sp>
          <p:nvSpPr>
            <p:cNvPr id="31" name="矩形 30"/>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屏幕显示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2" name="矩形 31"/>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矩形 32"/>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4" name="组合 33"/>
          <p:cNvGrpSpPr/>
          <p:nvPr/>
        </p:nvGrpSpPr>
        <p:grpSpPr>
          <a:xfrm>
            <a:off x="9022680" y="5907124"/>
            <a:ext cx="2088232" cy="1057908"/>
            <a:chOff x="4846216" y="3057754"/>
            <a:chExt cx="2088232" cy="1057908"/>
          </a:xfrm>
        </p:grpSpPr>
        <p:sp>
          <p:nvSpPr>
            <p:cNvPr id="35" name="矩形 3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 信息处理</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6" name="矩形 3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矩形 3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cxnSp>
        <p:nvCxnSpPr>
          <p:cNvPr id="5" name="肘形连接符 4"/>
          <p:cNvCxnSpPr>
            <a:stCxn id="17" idx="2"/>
            <a:endCxn id="19" idx="0"/>
          </p:cNvCxnSpPr>
          <p:nvPr/>
        </p:nvCxnSpPr>
        <p:spPr>
          <a:xfrm rot="5400000">
            <a:off x="4736861" y="2759993"/>
            <a:ext cx="571044" cy="259999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7" name="肘形连接符 6"/>
          <p:cNvCxnSpPr>
            <a:stCxn id="17" idx="2"/>
            <a:endCxn id="2" idx="0"/>
          </p:cNvCxnSpPr>
          <p:nvPr/>
        </p:nvCxnSpPr>
        <p:spPr>
          <a:xfrm rot="16200000" flipH="1">
            <a:off x="7308734" y="2788113"/>
            <a:ext cx="565151" cy="2537859"/>
          </a:xfrm>
          <a:prstGeom prst="bentConnector3">
            <a:avLst>
              <a:gd name="adj1" fmla="val 50000"/>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3" name="肘形连接符 12"/>
          <p:cNvCxnSpPr>
            <a:stCxn id="21" idx="2"/>
            <a:endCxn id="23" idx="0"/>
          </p:cNvCxnSpPr>
          <p:nvPr/>
        </p:nvCxnSpPr>
        <p:spPr>
          <a:xfrm rot="5400000">
            <a:off x="2831021" y="5042412"/>
            <a:ext cx="529895" cy="125283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39" name="肘形连接符 38"/>
          <p:cNvCxnSpPr>
            <a:stCxn id="21" idx="2"/>
            <a:endCxn id="27" idx="0"/>
          </p:cNvCxnSpPr>
          <p:nvPr/>
        </p:nvCxnSpPr>
        <p:spPr>
          <a:xfrm rot="16200000" flipH="1">
            <a:off x="4092560" y="5033706"/>
            <a:ext cx="491492" cy="123184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1" name="肘形连接符 40"/>
          <p:cNvCxnSpPr>
            <a:stCxn id="12" idx="2"/>
            <a:endCxn id="31" idx="0"/>
          </p:cNvCxnSpPr>
          <p:nvPr/>
        </p:nvCxnSpPr>
        <p:spPr>
          <a:xfrm rot="5400000">
            <a:off x="7971257" y="5044795"/>
            <a:ext cx="536250" cy="124171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3" name="肘形连接符 42"/>
          <p:cNvCxnSpPr>
            <a:stCxn id="12" idx="2"/>
            <a:endCxn id="35" idx="0"/>
          </p:cNvCxnSpPr>
          <p:nvPr/>
        </p:nvCxnSpPr>
        <p:spPr>
          <a:xfrm rot="16200000" flipH="1">
            <a:off x="9208719" y="5049046"/>
            <a:ext cx="509597" cy="1206557"/>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6972382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85" name="Shape 185"/>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6" name="Shape 186"/>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7" name="Shape 187"/>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8" name="Shape 188"/>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9" name="Shape 189"/>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0" name="Shape 190"/>
          <p:cNvSpPr/>
          <p:nvPr/>
        </p:nvSpPr>
        <p:spPr>
          <a:xfrm>
            <a:off x="2627469" y="1984350"/>
            <a:ext cx="2178795" cy="14023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顺序图</a:t>
            </a:r>
            <a:endParaRPr dirty="0"/>
          </a:p>
        </p:txBody>
      </p:sp>
      <p:sp>
        <p:nvSpPr>
          <p:cNvPr id="3" name="矩形 2"/>
          <p:cNvSpPr/>
          <p:nvPr/>
        </p:nvSpPr>
        <p:spPr>
          <a:xfrm>
            <a:off x="2253928"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：按钮</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4990232" y="3459281"/>
            <a:ext cx="2480151"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：控制器</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8158584"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：客户端</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4" name="矩形 3"/>
          <p:cNvSpPr/>
          <p:nvPr/>
        </p:nvSpPr>
        <p:spPr>
          <a:xfrm>
            <a:off x="3136026"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矩形 13"/>
          <p:cNvSpPr/>
          <p:nvPr/>
        </p:nvSpPr>
        <p:spPr>
          <a:xfrm>
            <a:off x="6185302"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矩形 14"/>
          <p:cNvSpPr/>
          <p:nvPr/>
        </p:nvSpPr>
        <p:spPr>
          <a:xfrm>
            <a:off x="9085687"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6" name="直接箭头连接符 5"/>
          <p:cNvCxnSpPr/>
          <p:nvPr/>
        </p:nvCxnSpPr>
        <p:spPr>
          <a:xfrm>
            <a:off x="3293919" y="473278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8" name="直接箭头连接符 7"/>
          <p:cNvCxnSpPr/>
          <p:nvPr/>
        </p:nvCxnSpPr>
        <p:spPr>
          <a:xfrm>
            <a:off x="6439393" y="5854798"/>
            <a:ext cx="2583287"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直接箭头连接符 21"/>
          <p:cNvCxnSpPr/>
          <p:nvPr/>
        </p:nvCxnSpPr>
        <p:spPr>
          <a:xfrm>
            <a:off x="3293919" y="545286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直接箭头连接符 17"/>
          <p:cNvCxnSpPr/>
          <p:nvPr/>
        </p:nvCxnSpPr>
        <p:spPr>
          <a:xfrm>
            <a:off x="3293919" y="6460976"/>
            <a:ext cx="2708550"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9" name="TextBox 18"/>
          <p:cNvSpPr txBox="1"/>
          <p:nvPr/>
        </p:nvSpPr>
        <p:spPr>
          <a:xfrm>
            <a:off x="4374362" y="4190256"/>
            <a:ext cx="6155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开启</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1" name="TextBox 30"/>
          <p:cNvSpPr txBox="1"/>
          <p:nvPr/>
        </p:nvSpPr>
        <p:spPr>
          <a:xfrm>
            <a:off x="7128728" y="5308848"/>
            <a:ext cx="11285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sym typeface="Helvetica Light"/>
              </a:rPr>
              <a:t>发送信息</a:t>
            </a:r>
            <a:endParaRPr kumimoji="0" lang="zh-CN" altLang="en-US" sz="2000" b="0" i="0" u="none" strike="noStrike" cap="none" spc="0" normalizeH="0" baseline="0" dirty="0">
              <a:ln>
                <a:noFill/>
              </a:ln>
              <a:solidFill>
                <a:srgbClr val="FFFFFF"/>
              </a:solidFill>
              <a:effectLst/>
              <a:uFillTx/>
              <a:sym typeface="Helvetica Light"/>
            </a:endParaRPr>
          </a:p>
        </p:txBody>
      </p:sp>
      <p:sp>
        <p:nvSpPr>
          <p:cNvPr id="32" name="TextBox 31"/>
          <p:cNvSpPr txBox="1"/>
          <p:nvPr/>
        </p:nvSpPr>
        <p:spPr>
          <a:xfrm>
            <a:off x="4374360" y="4975117"/>
            <a:ext cx="6155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a:t>动作</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4" name="TextBox 33"/>
          <p:cNvSpPr txBox="1"/>
          <p:nvPr/>
        </p:nvSpPr>
        <p:spPr>
          <a:xfrm>
            <a:off x="4326385" y="5978599"/>
            <a:ext cx="6155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a:t>关闭</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17399555"/>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93" name="Shape 19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4" name="Shape 19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5" name="Shape 19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6" name="Shape 19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7" name="Shape 19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8" name="Shape 198"/>
          <p:cNvSpPr/>
          <p:nvPr/>
        </p:nvSpPr>
        <p:spPr>
          <a:xfrm>
            <a:off x="635140" y="1320509"/>
            <a:ext cx="9827700" cy="67190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endParaRPr lang="en-US" altLang="zh-CN" sz="2000" dirty="0" smtClean="0">
              <a:sym typeface="Times"/>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en-US" altLang="zh-CN" sz="2000" dirty="0">
                <a:sym typeface="Times"/>
              </a:rPr>
              <a:t>	</a:t>
            </a:r>
            <a:r>
              <a:rPr lang="en-US" altLang="zh-CN" sz="2000" dirty="0" smtClean="0">
                <a:sym typeface="Times"/>
              </a:rPr>
              <a:t>			</a:t>
            </a:r>
            <a:r>
              <a:rPr lang="zh-CN" altLang="en-US" sz="2000" dirty="0" smtClean="0">
                <a:sym typeface="Times"/>
              </a:rPr>
              <a:t>通过</a:t>
            </a:r>
            <a:r>
              <a:rPr lang="zh-CN" altLang="en-US" sz="2000" dirty="0">
                <a:sym typeface="Times"/>
              </a:rPr>
              <a:t>单片机的协调可以实现将加速计模块的数据</a:t>
            </a:r>
            <a:r>
              <a:rPr lang="zh-CN" altLang="en-US" sz="2000" dirty="0" smtClean="0">
                <a:sym typeface="Times"/>
              </a:rPr>
              <a:t>通过蓝</a:t>
            </a:r>
            <a:r>
              <a:rPr lang="zh-CN" altLang="en-US" sz="2000" dirty="0">
                <a:sym typeface="Times"/>
              </a:rPr>
              <a:t>牙实时地传送给客户端程序。在客户端部分则负责将收集到的实时数据以折线图的形式动态地展示</a:t>
            </a:r>
            <a:r>
              <a:rPr lang="zh-CN" altLang="en-US" sz="2000" dirty="0" smtClean="0">
                <a:sym typeface="Times"/>
              </a:rPr>
              <a:t>出来，先</a:t>
            </a:r>
            <a:r>
              <a:rPr lang="zh-CN" altLang="en-US" sz="2000" dirty="0">
                <a:sym typeface="Times"/>
              </a:rPr>
              <a:t>将有效数据保存在手环的小型存储器中，上位机周期性地将数据收集并同步到服务器</a:t>
            </a:r>
            <a:r>
              <a:rPr lang="zh-CN" altLang="en-US" sz="2000" dirty="0" smtClean="0">
                <a:sym typeface="Times"/>
              </a:rPr>
              <a:t>端。</a:t>
            </a:r>
            <a:endParaRPr lang="en-US" altLang="zh-CN" sz="2000" dirty="0" smtClean="0">
              <a:sym typeface="Times"/>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en-US" altLang="zh-CN" sz="2000" dirty="0" smtClean="0">
                <a:sym typeface="Times"/>
              </a:rPr>
              <a:t>				</a:t>
            </a:r>
            <a:r>
              <a:rPr lang="zh-CN" altLang="en-US" sz="2000" dirty="0" smtClean="0">
                <a:sym typeface="Times"/>
              </a:rPr>
              <a:t>因为</a:t>
            </a:r>
            <a:r>
              <a:rPr lang="zh-CN" altLang="en-US" sz="2000" dirty="0">
                <a:sym typeface="Times"/>
              </a:rPr>
              <a:t>加速计可以实时获取自身的</a:t>
            </a:r>
            <a:r>
              <a:rPr lang="en-US" altLang="zh-CN" sz="2000" dirty="0">
                <a:sym typeface="Times"/>
              </a:rPr>
              <a:t>X\Y\Z</a:t>
            </a:r>
            <a:r>
              <a:rPr lang="zh-CN" altLang="en-US" sz="2000" dirty="0">
                <a:sym typeface="Times"/>
              </a:rPr>
              <a:t>三个轴向的加速度。当其静止时合加速度会在重力加速度附近波动；当佩戴者处于深度睡眠过程中时，其合加速度将呈现出长时间的稳定于重力加速度附近；当其随着运动的佩戴者手臂而做周期性摆动时，其数据也是有一定规律可循的。这样，设计时只要通过分析从加速计获的数据就能实现对运动或睡眠质量的记录。</a:t>
            </a:r>
            <a:endParaRPr sz="2000" dirty="0"/>
          </a:p>
        </p:txBody>
      </p:sp>
      <p:sp>
        <p:nvSpPr>
          <p:cNvPr id="199" name="Shape 199"/>
          <p:cNvSpPr/>
          <p:nvPr/>
        </p:nvSpPr>
        <p:spPr>
          <a:xfrm>
            <a:off x="2397944" y="1038679"/>
            <a:ext cx="4305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软硬件构件设计</a:t>
            </a:r>
            <a:endParaRPr dirty="0"/>
          </a:p>
        </p:txBody>
      </p:sp>
    </p:spTree>
    <p:extLst>
      <p:ext uri="{BB962C8B-B14F-4D97-AF65-F5344CB8AC3E}">
        <p14:creationId xmlns:p14="http://schemas.microsoft.com/office/powerpoint/2010/main" val="287677632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pic>
        <p:nvPicPr>
          <p:cNvPr id="2050" name="Picture 2" descr="http://pic.w2bc.com/upload/201507/30/2015073021075137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781" y="2419494"/>
            <a:ext cx="7673295" cy="4826517"/>
          </a:xfrm>
          <a:prstGeom prst="rect">
            <a:avLst/>
          </a:prstGeom>
          <a:noFill/>
          <a:extLst>
            <a:ext uri="{909E8E84-426E-40DD-AFC4-6F175D3DCCD1}">
              <a14:hiddenFill xmlns:a14="http://schemas.microsoft.com/office/drawing/2010/main">
                <a:solidFill>
                  <a:srgbClr val="FFFFFF"/>
                </a:solidFill>
              </a14:hiddenFill>
            </a:ext>
          </a:extLst>
        </p:spPr>
      </p:pic>
      <p:sp>
        <p:nvSpPr>
          <p:cNvPr id="15" name="Shape 208"/>
          <p:cNvSpPr/>
          <p:nvPr/>
        </p:nvSpPr>
        <p:spPr>
          <a:xfrm>
            <a:off x="5477445" y="7109048"/>
            <a:ext cx="1384995" cy="7559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lang="zh-CN" altLang="en-US" sz="2000" dirty="0" smtClean="0"/>
              <a:t>硬件电路图</a:t>
            </a:r>
            <a:endParaRPr sz="2000" dirty="0"/>
          </a:p>
        </p:txBody>
      </p:sp>
    </p:spTree>
    <p:extLst>
      <p:ext uri="{BB962C8B-B14F-4D97-AF65-F5344CB8AC3E}">
        <p14:creationId xmlns:p14="http://schemas.microsoft.com/office/powerpoint/2010/main" val="3171922650"/>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sp>
        <p:nvSpPr>
          <p:cNvPr id="2" name="矩形 1"/>
          <p:cNvSpPr/>
          <p:nvPr/>
        </p:nvSpPr>
        <p:spPr>
          <a:xfrm>
            <a:off x="2253928" y="2419495"/>
            <a:ext cx="5976664" cy="4324261"/>
          </a:xfrm>
          <a:prstGeom prst="rect">
            <a:avLst/>
          </a:prstGeom>
        </p:spPr>
        <p:txBody>
          <a:bodyPr wrap="square">
            <a:spAutoFit/>
          </a:bodyPr>
          <a:lstStyle/>
          <a:p>
            <a:pPr algn="l"/>
            <a:r>
              <a:rPr lang="zh-CN" altLang="en-US" sz="2500" dirty="0"/>
              <a:t>蓝牙</a:t>
            </a:r>
            <a:r>
              <a:rPr lang="zh-CN" altLang="en-US" sz="2500" dirty="0" smtClean="0"/>
              <a:t>模块</a:t>
            </a:r>
            <a:r>
              <a:rPr lang="en-US" altLang="zh-CN" sz="2500" dirty="0"/>
              <a:t>:</a:t>
            </a:r>
            <a:r>
              <a:rPr lang="zh-CN" altLang="en-US" sz="2500" dirty="0" smtClean="0"/>
              <a:t>采用</a:t>
            </a:r>
            <a:r>
              <a:rPr lang="en-US" altLang="zh-CN" sz="2500" dirty="0" smtClean="0"/>
              <a:t>HC-06</a:t>
            </a:r>
            <a:r>
              <a:rPr lang="zh-CN" altLang="en-US" sz="2500" dirty="0" smtClean="0"/>
              <a:t>模块</a:t>
            </a:r>
            <a:r>
              <a:rPr lang="en-US" altLang="zh-CN" sz="2500" dirty="0" smtClean="0"/>
              <a:t>.</a:t>
            </a:r>
          </a:p>
          <a:p>
            <a:pPr algn="l"/>
            <a:endParaRPr lang="en-US" altLang="zh-CN" sz="2500" dirty="0" smtClean="0"/>
          </a:p>
          <a:p>
            <a:pPr algn="l"/>
            <a:r>
              <a:rPr lang="zh-CN" altLang="en-US" sz="2500" dirty="0" smtClean="0"/>
              <a:t>加速计：采用</a:t>
            </a:r>
            <a:r>
              <a:rPr lang="en-US" altLang="zh-CN" sz="2500" dirty="0" smtClean="0"/>
              <a:t>MPU6050</a:t>
            </a:r>
            <a:r>
              <a:rPr lang="zh-CN" altLang="en-US" sz="2500" dirty="0"/>
              <a:t>模块。该模块不仅含有加速计的功能，还具有陀螺仪的功能，其在汽车防侧翻、相机云台稳定、机器人平衡、空中鼠标、姿态识别等众多领域都有应用，这里我们只是利用了它的加速计功能</a:t>
            </a:r>
            <a:r>
              <a:rPr lang="zh-CN" altLang="en-US" sz="2500" dirty="0" smtClean="0"/>
              <a:t>。它</a:t>
            </a:r>
            <a:r>
              <a:rPr lang="zh-CN" altLang="en-US" sz="2500" dirty="0"/>
              <a:t>集成了</a:t>
            </a:r>
            <a:r>
              <a:rPr lang="en-US" altLang="zh-CN" sz="2500" dirty="0"/>
              <a:t>3</a:t>
            </a:r>
            <a:r>
              <a:rPr lang="zh-CN" altLang="en-US" sz="2500" dirty="0"/>
              <a:t>轴</a:t>
            </a:r>
            <a:r>
              <a:rPr lang="en-US" altLang="zh-CN" sz="2500" dirty="0"/>
              <a:t>MEMS</a:t>
            </a:r>
            <a:r>
              <a:rPr lang="zh-CN" altLang="en-US" sz="2500" dirty="0"/>
              <a:t>陀螺仪，</a:t>
            </a:r>
            <a:r>
              <a:rPr lang="en-US" altLang="zh-CN" sz="2500" dirty="0"/>
              <a:t>3</a:t>
            </a:r>
            <a:r>
              <a:rPr lang="zh-CN" altLang="en-US" sz="2500" dirty="0"/>
              <a:t>轴</a:t>
            </a:r>
            <a:r>
              <a:rPr lang="en-US" altLang="zh-CN" sz="2500" dirty="0"/>
              <a:t>MEMS</a:t>
            </a:r>
            <a:r>
              <a:rPr lang="zh-CN" altLang="en-US" sz="2500" dirty="0"/>
              <a:t>加速计，以及</a:t>
            </a:r>
            <a:r>
              <a:rPr lang="en-US" altLang="zh-CN" sz="2500" dirty="0"/>
              <a:t>1</a:t>
            </a:r>
            <a:r>
              <a:rPr lang="zh-CN" altLang="en-US" sz="2500" dirty="0"/>
              <a:t>个可扩展的数字运动处理器</a:t>
            </a:r>
            <a:r>
              <a:rPr lang="en-US" altLang="zh-CN" sz="2500" dirty="0"/>
              <a:t>DMP(Digital Motion Processor)</a:t>
            </a:r>
            <a:r>
              <a:rPr lang="zh-CN" altLang="en-US" sz="2500" dirty="0" smtClean="0"/>
              <a:t>。</a:t>
            </a:r>
            <a:endParaRPr lang="zh-CN" altLang="en-US" sz="25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921" y="3671987"/>
            <a:ext cx="18478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856471"/>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sp>
        <p:nvSpPr>
          <p:cNvPr id="2" name="矩形 1"/>
          <p:cNvSpPr/>
          <p:nvPr/>
        </p:nvSpPr>
        <p:spPr>
          <a:xfrm>
            <a:off x="1965896" y="4995780"/>
            <a:ext cx="8784976" cy="2862322"/>
          </a:xfrm>
          <a:prstGeom prst="rect">
            <a:avLst/>
          </a:prstGeom>
        </p:spPr>
        <p:txBody>
          <a:bodyPr wrap="square">
            <a:spAutoFit/>
          </a:bodyPr>
          <a:lstStyle/>
          <a:p>
            <a:pPr algn="l"/>
            <a:r>
              <a:rPr lang="zh-CN" altLang="en-US" sz="2000" b="1" dirty="0"/>
              <a:t>串行数据传送：</a:t>
            </a:r>
            <a:endParaRPr lang="zh-CN" altLang="en-US" sz="2000" dirty="0"/>
          </a:p>
          <a:p>
            <a:pPr algn="l"/>
            <a:r>
              <a:rPr lang="zh-CN" altLang="en-US" sz="2000" dirty="0"/>
              <a:t>　　在总线备用时</a:t>
            </a:r>
            <a:r>
              <a:rPr lang="en-US" altLang="zh-CN" sz="2000" dirty="0"/>
              <a:t>SDA</a:t>
            </a:r>
            <a:r>
              <a:rPr lang="zh-CN" altLang="en-US" sz="2000" dirty="0"/>
              <a:t>和</a:t>
            </a:r>
            <a:r>
              <a:rPr lang="en-US" altLang="zh-CN" sz="2000" dirty="0"/>
              <a:t>SCL</a:t>
            </a:r>
            <a:r>
              <a:rPr lang="zh-CN" altLang="en-US" sz="2000" dirty="0"/>
              <a:t>都必须保持高电平状态，只有关闭</a:t>
            </a:r>
            <a:r>
              <a:rPr lang="en-US" altLang="zh-CN" sz="2000" dirty="0"/>
              <a:t>I2C</a:t>
            </a:r>
            <a:r>
              <a:rPr lang="zh-CN" altLang="en-US" sz="2000" dirty="0"/>
              <a:t>总线时才能使</a:t>
            </a:r>
            <a:r>
              <a:rPr lang="en-US" altLang="zh-CN" sz="2000" dirty="0"/>
              <a:t>SCL</a:t>
            </a:r>
            <a:r>
              <a:rPr lang="zh-CN" altLang="en-US" sz="2000" dirty="0"/>
              <a:t>钳位在低电平。在</a:t>
            </a:r>
            <a:r>
              <a:rPr lang="en-US" altLang="zh-CN" sz="2000" dirty="0"/>
              <a:t>I2C</a:t>
            </a:r>
            <a:r>
              <a:rPr lang="zh-CN" altLang="en-US" sz="2000" dirty="0"/>
              <a:t>总线数据传输时，在时钟线高电平期间，数据线上必须保持有稳定的逻辑电平（也就是说在数据传输期间只有时钟线低电平期间，才允许数据线上的电平发生变化）</a:t>
            </a:r>
            <a:r>
              <a:rPr lang="zh-CN" altLang="en-US" sz="2000" dirty="0" smtClean="0"/>
              <a:t>。</a:t>
            </a:r>
            <a:r>
              <a:rPr lang="zh-CN" altLang="en-US" sz="2000" dirty="0"/>
              <a:t>对于每一个时钟脉冲期间一比特的数据将会被传送，</a:t>
            </a:r>
            <a:r>
              <a:rPr lang="en-US" altLang="zh-CN" sz="2000" dirty="0"/>
              <a:t>SDA</a:t>
            </a:r>
            <a:r>
              <a:rPr lang="zh-CN" altLang="en-US" sz="2000" dirty="0"/>
              <a:t>只能在时钟信号为低电平时才能改变。下面是代码中发送一字节的函数：在循环体内每次将</a:t>
            </a:r>
            <a:r>
              <a:rPr lang="en-US" altLang="zh-CN" sz="2000" dirty="0" err="1"/>
              <a:t>dat</a:t>
            </a:r>
            <a:r>
              <a:rPr lang="zh-CN" altLang="en-US" sz="2000" dirty="0"/>
              <a:t>内的最高位移出到</a:t>
            </a:r>
            <a:r>
              <a:rPr lang="en-US" altLang="zh-CN" sz="2000" dirty="0"/>
              <a:t>CY</a:t>
            </a:r>
            <a:r>
              <a:rPr lang="zh-CN" altLang="en-US" sz="2000" dirty="0"/>
              <a:t>中，进而赋值给</a:t>
            </a:r>
            <a:r>
              <a:rPr lang="en-US" altLang="zh-CN" sz="2000" dirty="0"/>
              <a:t>SDA(</a:t>
            </a:r>
            <a:r>
              <a:rPr lang="zh-CN" altLang="en-US" sz="2000" dirty="0"/>
              <a:t>这时</a:t>
            </a:r>
            <a:r>
              <a:rPr lang="en-US" altLang="zh-CN" sz="2000" dirty="0"/>
              <a:t>SCL</a:t>
            </a:r>
            <a:r>
              <a:rPr lang="zh-CN" altLang="en-US" sz="2000" dirty="0"/>
              <a:t>为低，</a:t>
            </a:r>
            <a:r>
              <a:rPr lang="en-US" altLang="zh-CN" sz="2000" dirty="0"/>
              <a:t>SDA</a:t>
            </a:r>
            <a:r>
              <a:rPr lang="zh-CN" altLang="en-US" sz="2000" dirty="0"/>
              <a:t>可改变</a:t>
            </a:r>
            <a:r>
              <a:rPr lang="en-US" altLang="zh-CN" sz="2000" dirty="0"/>
              <a:t>)</a:t>
            </a:r>
            <a:r>
              <a:rPr lang="zh-CN" altLang="en-US" sz="2000" dirty="0"/>
              <a:t>。接着拉高</a:t>
            </a:r>
            <a:r>
              <a:rPr lang="en-US" altLang="zh-CN" sz="2000" dirty="0"/>
              <a:t>SCL</a:t>
            </a:r>
            <a:r>
              <a:rPr lang="zh-CN" altLang="en-US" sz="2000" dirty="0"/>
              <a:t>并保持</a:t>
            </a:r>
            <a:r>
              <a:rPr lang="en-US" altLang="zh-CN" sz="2000" dirty="0"/>
              <a:t>5us</a:t>
            </a:r>
            <a:r>
              <a:rPr lang="zh-CN" altLang="en-US" sz="2000" dirty="0"/>
              <a:t>，最后再拉低</a:t>
            </a:r>
            <a:r>
              <a:rPr lang="en-US" altLang="zh-CN" sz="2000" dirty="0"/>
              <a:t>SCL</a:t>
            </a:r>
            <a:r>
              <a:rPr lang="zh-CN" altLang="en-US" sz="2000" dirty="0"/>
              <a:t>实现一个时钟脉冲将</a:t>
            </a:r>
            <a:r>
              <a:rPr lang="en-US" altLang="zh-CN" sz="2000" dirty="0" err="1"/>
              <a:t>dat</a:t>
            </a:r>
            <a:r>
              <a:rPr lang="zh-CN" altLang="en-US" sz="2000" dirty="0"/>
              <a:t>中最高位送出</a:t>
            </a:r>
            <a:r>
              <a:rPr lang="zh-CN" altLang="en-US" sz="2000" dirty="0" smtClean="0"/>
              <a:t>。</a:t>
            </a:r>
            <a:endParaRPr lang="zh-CN" alt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394" y="2227360"/>
            <a:ext cx="5977979" cy="23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96157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11" name="Shape 211"/>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2" name="Shape 212"/>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3" name="Shape 213"/>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4" name="Shape 214"/>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5" name="Shape 21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6" name="Shape 216"/>
          <p:cNvSpPr/>
          <p:nvPr/>
        </p:nvSpPr>
        <p:spPr>
          <a:xfrm>
            <a:off x="2065502" y="2198456"/>
            <a:ext cx="8873796" cy="564257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lang="en-US" altLang="zh-CN" sz="2000" dirty="0" smtClean="0"/>
              <a:t>    • MPU-60X0</a:t>
            </a:r>
            <a:r>
              <a:rPr lang="zh-CN" altLang="en-US" sz="2000" dirty="0"/>
              <a:t>对陀螺仪和加速计分别用了三个</a:t>
            </a:r>
            <a:r>
              <a:rPr lang="en-US" altLang="zh-CN" sz="2000" dirty="0"/>
              <a:t>16</a:t>
            </a:r>
            <a:r>
              <a:rPr lang="zh-CN" altLang="en-US" sz="2000" dirty="0"/>
              <a:t>位的</a:t>
            </a:r>
            <a:r>
              <a:rPr lang="en-US" altLang="zh-CN" sz="2000" dirty="0"/>
              <a:t>ADC</a:t>
            </a:r>
            <a:r>
              <a:rPr lang="zh-CN" altLang="en-US" sz="2000" dirty="0"/>
              <a:t>，将其测量的模拟量转化为可输出的数字量。为了精确跟踪快速和慢速运动，传感器的测量范围是可控的，陀螺仪可测范围为</a:t>
            </a:r>
            <a:r>
              <a:rPr lang="en-US" altLang="zh-CN" sz="2000" dirty="0"/>
              <a:t>±250</a:t>
            </a:r>
            <a:r>
              <a:rPr lang="zh-CN" altLang="en-US" sz="2000" dirty="0"/>
              <a:t>，</a:t>
            </a:r>
            <a:r>
              <a:rPr lang="en-US" altLang="zh-CN" sz="2000" dirty="0"/>
              <a:t>±500</a:t>
            </a:r>
            <a:r>
              <a:rPr lang="zh-CN" altLang="en-US" sz="2000" dirty="0"/>
              <a:t>，</a:t>
            </a:r>
            <a:r>
              <a:rPr lang="en-US" altLang="zh-CN" sz="2000" dirty="0"/>
              <a:t>±1000</a:t>
            </a:r>
            <a:r>
              <a:rPr lang="zh-CN" altLang="en-US" sz="2000" dirty="0"/>
              <a:t>，</a:t>
            </a:r>
            <a:r>
              <a:rPr lang="en-US" altLang="zh-CN" sz="2000" dirty="0"/>
              <a:t>±2000°/</a:t>
            </a:r>
            <a:r>
              <a:rPr lang="zh-CN" altLang="en-US" sz="2000" dirty="0"/>
              <a:t>秒</a:t>
            </a:r>
            <a:r>
              <a:rPr lang="en-US" altLang="zh-CN" sz="2000" dirty="0"/>
              <a:t>(</a:t>
            </a:r>
            <a:r>
              <a:rPr lang="en-US" altLang="zh-CN" sz="2000" dirty="0" err="1"/>
              <a:t>dps</a:t>
            </a:r>
            <a:r>
              <a:rPr lang="en-US" altLang="zh-CN" sz="2000" dirty="0"/>
              <a:t>)</a:t>
            </a:r>
            <a:r>
              <a:rPr lang="zh-CN" altLang="en-US" sz="2000" dirty="0"/>
              <a:t>，加速计可测范围为</a:t>
            </a:r>
            <a:r>
              <a:rPr lang="en-US" altLang="zh-CN" sz="2000" dirty="0"/>
              <a:t>±2</a:t>
            </a:r>
            <a:r>
              <a:rPr lang="zh-CN" altLang="en-US" sz="2000" dirty="0"/>
              <a:t>，</a:t>
            </a:r>
            <a:r>
              <a:rPr lang="en-US" altLang="zh-CN" sz="2000" dirty="0"/>
              <a:t>±4</a:t>
            </a:r>
            <a:r>
              <a:rPr lang="zh-CN" altLang="en-US" sz="2000" dirty="0"/>
              <a:t>，</a:t>
            </a:r>
            <a:r>
              <a:rPr lang="en-US" altLang="zh-CN" sz="2000" dirty="0"/>
              <a:t>±8</a:t>
            </a:r>
            <a:r>
              <a:rPr lang="zh-CN" altLang="en-US" sz="2000" dirty="0"/>
              <a:t>，</a:t>
            </a:r>
            <a:r>
              <a:rPr lang="en-US" altLang="zh-CN" sz="2000" dirty="0"/>
              <a:t>±16g(</a:t>
            </a:r>
            <a:r>
              <a:rPr lang="zh-CN" altLang="en-US" sz="2000" dirty="0"/>
              <a:t>重力加速度</a:t>
            </a:r>
            <a:r>
              <a:rPr lang="en-US" altLang="zh-CN" sz="2000" dirty="0"/>
              <a:t>)</a:t>
            </a:r>
            <a:r>
              <a:rPr lang="zh-CN" altLang="en-US" sz="2000" dirty="0"/>
              <a:t>。如图</a:t>
            </a:r>
            <a:r>
              <a:rPr lang="en-US" altLang="zh-CN" sz="2000" dirty="0"/>
              <a:t>5_3</a:t>
            </a:r>
            <a:r>
              <a:rPr lang="zh-CN" altLang="en-US" sz="2000" dirty="0"/>
              <a:t>是直接从</a:t>
            </a:r>
            <a:r>
              <a:rPr lang="en-US" altLang="zh-CN" sz="2000" dirty="0"/>
              <a:t>16</a:t>
            </a:r>
            <a:r>
              <a:rPr lang="zh-CN" altLang="en-US" sz="2000" dirty="0"/>
              <a:t>位</a:t>
            </a:r>
            <a:r>
              <a:rPr lang="en-US" altLang="zh-CN" sz="2000" dirty="0"/>
              <a:t>ADC</a:t>
            </a:r>
            <a:r>
              <a:rPr lang="zh-CN" altLang="en-US" sz="2000" dirty="0"/>
              <a:t>中读出的</a:t>
            </a:r>
            <a:r>
              <a:rPr lang="en-US" altLang="zh-CN" sz="2000" dirty="0"/>
              <a:t>6</a:t>
            </a:r>
            <a:r>
              <a:rPr lang="zh-CN" altLang="en-US" sz="2000" dirty="0"/>
              <a:t>轴的数据（从左到右依次为加速计</a:t>
            </a:r>
            <a:r>
              <a:rPr lang="en-US" altLang="zh-CN" sz="2000" dirty="0"/>
              <a:t>X</a:t>
            </a:r>
            <a:r>
              <a:rPr lang="zh-CN" altLang="en-US" sz="2000" dirty="0"/>
              <a:t>轴数据、</a:t>
            </a:r>
            <a:r>
              <a:rPr lang="en-US" altLang="zh-CN" sz="2000" dirty="0"/>
              <a:t>Y</a:t>
            </a:r>
            <a:r>
              <a:rPr lang="zh-CN" altLang="en-US" sz="2000" dirty="0"/>
              <a:t>轴数据、</a:t>
            </a:r>
            <a:r>
              <a:rPr lang="en-US" altLang="zh-CN" sz="2000" dirty="0"/>
              <a:t>Z</a:t>
            </a:r>
            <a:r>
              <a:rPr lang="zh-CN" altLang="en-US" sz="2000" dirty="0"/>
              <a:t>轴数据、陀螺仪</a:t>
            </a:r>
            <a:r>
              <a:rPr lang="en-US" altLang="zh-CN" sz="2000" dirty="0"/>
              <a:t>X</a:t>
            </a:r>
            <a:r>
              <a:rPr lang="zh-CN" altLang="en-US" sz="2000" dirty="0"/>
              <a:t>极数据、</a:t>
            </a:r>
            <a:r>
              <a:rPr lang="en-US" altLang="zh-CN" sz="2000" dirty="0"/>
              <a:t>Y</a:t>
            </a:r>
            <a:r>
              <a:rPr lang="zh-CN" altLang="en-US" sz="2000" dirty="0"/>
              <a:t>极数据、</a:t>
            </a:r>
            <a:r>
              <a:rPr lang="en-US" altLang="zh-CN" sz="2000" dirty="0"/>
              <a:t>Z</a:t>
            </a:r>
            <a:r>
              <a:rPr lang="zh-CN" altLang="en-US" sz="2000" dirty="0"/>
              <a:t>极数据）； </a:t>
            </a:r>
            <a:r>
              <a:rPr lang="en-US" altLang="zh-CN" sz="2000" dirty="0"/>
              <a:t>MPU</a:t>
            </a:r>
            <a:r>
              <a:rPr lang="zh-CN" altLang="en-US" sz="2000" dirty="0"/>
              <a:t>是一个</a:t>
            </a:r>
            <a:r>
              <a:rPr lang="en-US" altLang="zh-CN" sz="2000" dirty="0"/>
              <a:t>16</a:t>
            </a:r>
            <a:r>
              <a:rPr lang="zh-CN" altLang="en-US" sz="2000" dirty="0"/>
              <a:t>位</a:t>
            </a:r>
            <a:r>
              <a:rPr lang="en-US" altLang="zh-CN" sz="2000" dirty="0"/>
              <a:t>AD</a:t>
            </a:r>
            <a:r>
              <a:rPr lang="zh-CN" altLang="en-US" sz="2000" dirty="0"/>
              <a:t>量程可程控的设备，这里设置的加速度传感器的测量量程为正负</a:t>
            </a:r>
            <a:r>
              <a:rPr lang="en-US" altLang="zh-CN" sz="2000" dirty="0"/>
              <a:t>2g(</a:t>
            </a:r>
            <a:r>
              <a:rPr lang="zh-CN" altLang="en-US" sz="2000" dirty="0"/>
              <a:t>这里的</a:t>
            </a:r>
            <a:r>
              <a:rPr lang="en-US" altLang="zh-CN" sz="2000" dirty="0"/>
              <a:t>g</a:t>
            </a:r>
            <a:r>
              <a:rPr lang="zh-CN" altLang="en-US" sz="2000" dirty="0"/>
              <a:t>为重力加速度），陀螺仪的量程为正负</a:t>
            </a:r>
            <a:r>
              <a:rPr lang="en-US" altLang="zh-CN" sz="2000" dirty="0"/>
              <a:t>2000°/s</a:t>
            </a:r>
            <a:r>
              <a:rPr lang="zh-CN" altLang="en-US" sz="2000" dirty="0"/>
              <a:t>。所以要用下面的公式进行转化</a:t>
            </a:r>
            <a:r>
              <a:rPr lang="zh-CN" altLang="en-US" sz="2000" dirty="0" smtClean="0"/>
              <a:t>：</a:t>
            </a:r>
            <a:endParaRPr lang="en-US" altLang="zh-CN" sz="2000" dirty="0" smtClean="0"/>
          </a:p>
          <a:p>
            <a:pPr algn="l"/>
            <a:endParaRPr lang="en-US" altLang="zh-CN" sz="2000" dirty="0"/>
          </a:p>
          <a:p>
            <a:pPr algn="l"/>
            <a:endParaRPr lang="en-US" altLang="zh-CN" sz="2000" dirty="0" smtClean="0"/>
          </a:p>
          <a:p>
            <a:pPr algn="l"/>
            <a:endParaRPr lang="en-US" altLang="zh-CN" sz="2000" dirty="0"/>
          </a:p>
          <a:p>
            <a:pPr algn="l"/>
            <a:endParaRPr lang="en-US" altLang="zh-CN" sz="2000" dirty="0" smtClean="0"/>
          </a:p>
          <a:p>
            <a:pPr algn="l"/>
            <a:endParaRPr lang="en-US" sz="2000" dirty="0" smtClean="0"/>
          </a:p>
          <a:p>
            <a:pPr algn="l"/>
            <a:endParaRPr lang="en-US" sz="2000" dirty="0" smtClean="0"/>
          </a:p>
          <a:p>
            <a:pPr algn="l"/>
            <a:r>
              <a:rPr sz="2000" dirty="0"/>
              <a:t>	</a:t>
            </a:r>
            <a:r>
              <a:rPr sz="2000" dirty="0" smtClean="0"/>
              <a:t>•</a:t>
            </a:r>
            <a:r>
              <a:rPr lang="zh-CN" altLang="en-US" sz="2000" dirty="0"/>
              <a:t>一个摆臂周期其合加速度会在重力加速度上下波动</a:t>
            </a:r>
            <a:r>
              <a:rPr lang="zh-CN" altLang="en-US" sz="2000" dirty="0" smtClean="0"/>
              <a:t>，只要</a:t>
            </a:r>
            <a:r>
              <a:rPr lang="zh-CN" altLang="en-US" sz="2000" dirty="0"/>
              <a:t>选取合适的阈值（黑线代表阈值），每次检测出合加速度大于该阈值则认为是一次摆臂，从而可以实现记步的功能。</a:t>
            </a:r>
            <a:r>
              <a:rPr sz="2000" dirty="0"/>
              <a:t/>
            </a:r>
            <a:br>
              <a:rPr sz="2000" dirty="0"/>
            </a:br>
            <a:endParaRPr sz="2000" dirty="0"/>
          </a:p>
        </p:txBody>
      </p:sp>
      <p:sp>
        <p:nvSpPr>
          <p:cNvPr id="217" name="Shape 217"/>
          <p:cNvSpPr/>
          <p:nvPr/>
        </p:nvSpPr>
        <p:spPr>
          <a:xfrm>
            <a:off x="2278648" y="1038679"/>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软件设计</a:t>
            </a:r>
            <a:endParaRP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394" y="4994589"/>
            <a:ext cx="3373244" cy="98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14841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11" name="Shape 211"/>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2" name="Shape 212"/>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3" name="Shape 213"/>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4" name="Shape 214"/>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5" name="Shape 21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7" name="Shape 217"/>
          <p:cNvSpPr/>
          <p:nvPr/>
        </p:nvSpPr>
        <p:spPr>
          <a:xfrm>
            <a:off x="2278648" y="1038679"/>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软件设计</a:t>
            </a:r>
            <a:endParaRPr dirty="0"/>
          </a:p>
        </p:txBody>
      </p:sp>
      <p:sp>
        <p:nvSpPr>
          <p:cNvPr id="2" name="矩形 1"/>
          <p:cNvSpPr/>
          <p:nvPr/>
        </p:nvSpPr>
        <p:spPr>
          <a:xfrm>
            <a:off x="1092283" y="4650533"/>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初始化</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3178224" y="4300231"/>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原始数据</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5200863" y="4294984"/>
            <a:ext cx="2084108"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传送到服务器</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4042319" y="5216462"/>
            <a:ext cx="2604097"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分析后的结果</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4" name="矩形 13"/>
          <p:cNvSpPr/>
          <p:nvPr/>
        </p:nvSpPr>
        <p:spPr>
          <a:xfrm>
            <a:off x="7645011" y="4789731"/>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9629081" y="4789731"/>
            <a:ext cx="140030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a:t>退出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4" name="肘形连接符 3"/>
          <p:cNvCxnSpPr>
            <a:stCxn id="2" idx="3"/>
          </p:cNvCxnSpPr>
          <p:nvPr/>
        </p:nvCxnSpPr>
        <p:spPr>
          <a:xfrm flipV="1">
            <a:off x="2676459" y="4544981"/>
            <a:ext cx="501764" cy="35690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 name="肘形连接符 5"/>
          <p:cNvCxnSpPr>
            <a:stCxn id="2" idx="3"/>
            <a:endCxn id="13" idx="1"/>
          </p:cNvCxnSpPr>
          <p:nvPr/>
        </p:nvCxnSpPr>
        <p:spPr>
          <a:xfrm>
            <a:off x="2676459" y="4901884"/>
            <a:ext cx="1365860" cy="565929"/>
          </a:xfrm>
          <a:prstGeom prst="bentConnector3">
            <a:avLst>
              <a:gd name="adj1" fmla="val 19006"/>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0" name="直接箭头连接符 9"/>
          <p:cNvCxnSpPr>
            <a:stCxn id="11" idx="3"/>
            <a:endCxn id="12" idx="1"/>
          </p:cNvCxnSpPr>
          <p:nvPr/>
        </p:nvCxnSpPr>
        <p:spPr>
          <a:xfrm flipV="1">
            <a:off x="4762400" y="4546335"/>
            <a:ext cx="438463" cy="5247"/>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9" name="肘形连接符 18"/>
          <p:cNvCxnSpPr>
            <a:stCxn id="13" idx="3"/>
            <a:endCxn id="14" idx="2"/>
          </p:cNvCxnSpPr>
          <p:nvPr/>
        </p:nvCxnSpPr>
        <p:spPr>
          <a:xfrm flipV="1">
            <a:off x="6646416" y="5292433"/>
            <a:ext cx="1790683" cy="175380"/>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1" name="肘形连接符 20"/>
          <p:cNvCxnSpPr>
            <a:stCxn id="12" idx="3"/>
            <a:endCxn id="14" idx="0"/>
          </p:cNvCxnSpPr>
          <p:nvPr/>
        </p:nvCxnSpPr>
        <p:spPr>
          <a:xfrm>
            <a:off x="7284971" y="4546335"/>
            <a:ext cx="1152128" cy="243396"/>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3" name="直接箭头连接符 22"/>
          <p:cNvCxnSpPr>
            <a:endCxn id="15" idx="1"/>
          </p:cNvCxnSpPr>
          <p:nvPr/>
        </p:nvCxnSpPr>
        <p:spPr>
          <a:xfrm>
            <a:off x="9229187" y="5041082"/>
            <a:ext cx="399894"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8732430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33" name="Shape 13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4" name="Shape 13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5" name="Shape 13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6" name="Shape 13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7" name="Shape 13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8" name="Shape 138"/>
          <p:cNvSpPr/>
          <p:nvPr/>
        </p:nvSpPr>
        <p:spPr>
          <a:xfrm>
            <a:off x="2065502" y="2861733"/>
            <a:ext cx="8873796" cy="4292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功能：</a:t>
            </a:r>
            <a:r>
              <a:t>泡浸-洗涤-漂洗-脱水；预先设定好N个程序，洗衣时选择其中一个程序，打开水龙头和启动洗衣机开关后洗衣的全过程就会自动完成，洗衣完成时由蜂鸣器发出响声。</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界面：</a:t>
            </a:r>
            <a:r>
              <a:t>显示相关信息</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	可选择按钮：</a:t>
            </a:r>
            <a:r>
              <a:t>开关／洗涤程序／水位</a:t>
            </a:r>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性能：</a:t>
            </a:r>
            <a:r>
              <a:t>洗涤时噪音小，箱体不发黄、不生锈</a:t>
            </a:r>
          </a:p>
        </p:txBody>
      </p:sp>
      <p:sp>
        <p:nvSpPr>
          <p:cNvPr id="139" name="Shape 139"/>
          <p:cNvSpPr/>
          <p:nvPr/>
        </p:nvSpPr>
        <p:spPr>
          <a:xfrm>
            <a:off x="2728383" y="1780456"/>
            <a:ext cx="2654301" cy="812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需求分析</a:t>
            </a:r>
            <a:endParaRPr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0" name="Shape 22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1" name="Shape 22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2" name="Shape 22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3" name="Shape 22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4" name="Shape 22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6" name="Shape 226"/>
          <p:cNvSpPr/>
          <p:nvPr/>
        </p:nvSpPr>
        <p:spPr>
          <a:xfrm>
            <a:off x="2533823" y="1091367"/>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系统集成</a:t>
            </a:r>
            <a:endParaRPr dirty="0"/>
          </a:p>
        </p:txBody>
      </p:sp>
      <p:sp>
        <p:nvSpPr>
          <p:cNvPr id="10" name="Shape 234"/>
          <p:cNvSpPr/>
          <p:nvPr/>
        </p:nvSpPr>
        <p:spPr>
          <a:xfrm>
            <a:off x="1902768" y="3148608"/>
            <a:ext cx="8488064" cy="424731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sz="2200" dirty="0" smtClean="0"/>
              <a:t>•</a:t>
            </a:r>
            <a:r>
              <a:rPr sz="2200" dirty="0"/>
              <a:t>	</a:t>
            </a:r>
            <a:r>
              <a:rPr lang="zh-CN" altLang="en-US" sz="2200" dirty="0" smtClean="0"/>
              <a:t>控制器中写入已编程的硬件控制程序，实时接收从加速计传来的数据，并定时通过蓝牙模块发送至客户端。加速计通过已制定的算法计算出原始数据，写入存储器中，通过按键开启蓝牙中断，向上位机发送数据</a:t>
            </a:r>
            <a:endParaRPr lang="en-US" altLang="zh-CN" sz="2200" dirty="0" smtClean="0"/>
          </a:p>
          <a:p>
            <a:pPr algn="l"/>
            <a:endParaRPr lang="en-US" altLang="zh-CN" sz="2200" dirty="0"/>
          </a:p>
          <a:p>
            <a:pPr algn="l"/>
            <a:r>
              <a:rPr lang="zh-CN" altLang="en-US" sz="2200" dirty="0"/>
              <a:t> </a:t>
            </a:r>
            <a:r>
              <a:rPr lang="en-US" altLang="zh-CN" sz="2200" dirty="0"/>
              <a:t>•</a:t>
            </a:r>
            <a:r>
              <a:rPr lang="zh-CN" altLang="en-US" sz="2200" dirty="0"/>
              <a:t>	</a:t>
            </a:r>
            <a:r>
              <a:rPr lang="zh-CN" altLang="en-US" sz="2200" dirty="0" smtClean="0"/>
              <a:t>客户端打开蓝牙搜索，通过通信模块接收到手环传输的设备，根据制定的算法进行相应计算，得出当前运动</a:t>
            </a:r>
            <a:r>
              <a:rPr lang="en-US" altLang="zh-CN" sz="2200" dirty="0" smtClean="0"/>
              <a:t>/</a:t>
            </a:r>
            <a:r>
              <a:rPr lang="zh-CN" altLang="en-US" sz="2200" dirty="0" smtClean="0"/>
              <a:t>睡眠状况。将其信息显示在</a:t>
            </a:r>
            <a:r>
              <a:rPr lang="en-US" altLang="zh-CN" sz="2200" dirty="0" smtClean="0"/>
              <a:t>app</a:t>
            </a:r>
            <a:r>
              <a:rPr lang="zh-CN" altLang="en-US" sz="2200" dirty="0" smtClean="0"/>
              <a:t>中，并传送至服务器中。</a:t>
            </a:r>
            <a:endParaRPr lang="zh-CN" altLang="en-US" sz="2200"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sz="2200" dirty="0"/>
              <a:t/>
            </a:r>
            <a:br>
              <a:rPr sz="2200" dirty="0"/>
            </a:br>
            <a:endParaRPr sz="2200" dirty="0"/>
          </a:p>
        </p:txBody>
      </p:sp>
    </p:spTree>
    <p:extLst>
      <p:ext uri="{BB962C8B-B14F-4D97-AF65-F5344CB8AC3E}">
        <p14:creationId xmlns:p14="http://schemas.microsoft.com/office/powerpoint/2010/main" val="253640346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9" name="Shape 22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0" name="Shape 23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1" name="Shape 23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2" name="Shape 23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3" name="Shape 23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5" name="Shape 235"/>
          <p:cNvSpPr/>
          <p:nvPr/>
        </p:nvSpPr>
        <p:spPr>
          <a:xfrm>
            <a:off x="2108597" y="1423683"/>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smtClean="0"/>
              <a:t>系统测试</a:t>
            </a:r>
            <a:endParaRPr dirty="0"/>
          </a:p>
        </p:txBody>
      </p:sp>
      <p:sp>
        <p:nvSpPr>
          <p:cNvPr id="3" name="矩形 2"/>
          <p:cNvSpPr/>
          <p:nvPr/>
        </p:nvSpPr>
        <p:spPr>
          <a:xfrm>
            <a:off x="2083609" y="2934787"/>
            <a:ext cx="8282235" cy="810478"/>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测试一：开启手环、关闭手环</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按下手环按钮进行开关，观察指示灯</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1" name="矩形 10"/>
          <p:cNvSpPr/>
          <p:nvPr/>
        </p:nvSpPr>
        <p:spPr>
          <a:xfrm>
            <a:off x="2083609" y="4228728"/>
            <a:ext cx="8282235" cy="1118255"/>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测试二：平静时传输数据</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在平静的状态下向上位机发起传输请求，打开监测</a:t>
            </a:r>
            <a:r>
              <a:rPr lang="en-US" altLang="zh-CN" sz="2000" dirty="0" smtClean="0"/>
              <a:t>app</a:t>
            </a:r>
            <a:r>
              <a:rPr lang="zh-CN" altLang="en-US" sz="2000" dirty="0" smtClean="0"/>
              <a:t>，查看相关数据。</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2" name="矩形 11"/>
          <p:cNvSpPr/>
          <p:nvPr/>
        </p:nvSpPr>
        <p:spPr>
          <a:xfrm>
            <a:off x="2083609" y="5868942"/>
            <a:ext cx="8282235" cy="1118255"/>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测试三：运动时传输数据</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进行摆臂</a:t>
            </a:r>
            <a:r>
              <a:rPr lang="en-US" altLang="zh-CN" sz="2000" dirty="0" smtClean="0"/>
              <a:t>/</a:t>
            </a:r>
            <a:r>
              <a:rPr lang="zh-CN" altLang="en-US" sz="2000" dirty="0" smtClean="0"/>
              <a:t>走路</a:t>
            </a:r>
            <a:r>
              <a:rPr lang="en-US" altLang="zh-CN" sz="2000" dirty="0" smtClean="0"/>
              <a:t>/</a:t>
            </a:r>
            <a:r>
              <a:rPr lang="zh-CN" altLang="en-US" sz="2000" dirty="0" smtClean="0"/>
              <a:t>跑步动作后，打开蓝牙传输模块，并在上位机查看相关数据。</a:t>
            </a:r>
            <a:endParaRPr kumimoji="0" lang="zh-CN" altLang="en-US" sz="2000" b="0" i="0" u="none" strike="noStrike" cap="none" spc="0" normalizeH="0" baseline="0" dirty="0">
              <a:ln>
                <a:noFill/>
              </a:ln>
              <a:solidFill>
                <a:srgbClr val="FFFFFF"/>
              </a:solidFill>
              <a:effectLst/>
              <a:uFillTx/>
              <a:sym typeface="Helvetica Light"/>
            </a:endParaRPr>
          </a:p>
        </p:txBody>
      </p:sp>
    </p:spTree>
    <p:extLst>
      <p:ext uri="{BB962C8B-B14F-4D97-AF65-F5344CB8AC3E}">
        <p14:creationId xmlns:p14="http://schemas.microsoft.com/office/powerpoint/2010/main" val="254437329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nvSpPr>
        <p:spPr>
          <a:xfrm flipH="1" flipV="1">
            <a:off x="228004" y="5182392"/>
            <a:ext cx="5708916" cy="4561684"/>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46" name="Shape 246"/>
          <p:cNvSpPr/>
          <p:nvPr/>
        </p:nvSpPr>
        <p:spPr>
          <a:xfrm flipV="1">
            <a:off x="779594" y="3474248"/>
            <a:ext cx="213217" cy="2225605"/>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7" name="Shape 247"/>
          <p:cNvSpPr/>
          <p:nvPr/>
        </p:nvSpPr>
        <p:spPr>
          <a:xfrm flipV="1">
            <a:off x="3064404" y="6362303"/>
            <a:ext cx="10182424" cy="116324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8" name="Shape 248"/>
          <p:cNvSpPr/>
          <p:nvPr/>
        </p:nvSpPr>
        <p:spPr>
          <a:xfrm flipH="1" flipV="1">
            <a:off x="9700087" y="2602181"/>
            <a:ext cx="965929" cy="3969739"/>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9" name="Shape 249"/>
          <p:cNvSpPr/>
          <p:nvPr/>
        </p:nvSpPr>
        <p:spPr>
          <a:xfrm flipH="1">
            <a:off x="-82947" y="13162"/>
            <a:ext cx="7899070" cy="3886074"/>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50" name="Shape 250"/>
          <p:cNvSpPr/>
          <p:nvPr/>
        </p:nvSpPr>
        <p:spPr>
          <a:xfrm flipH="1" flipV="1">
            <a:off x="5770099" y="973671"/>
            <a:ext cx="7188995" cy="316269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51" name="Shape 251"/>
          <p:cNvSpPr/>
          <p:nvPr/>
        </p:nvSpPr>
        <p:spPr>
          <a:xfrm>
            <a:off x="6127750" y="3877152"/>
            <a:ext cx="749301" cy="19992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pPr>
            <a:r>
              <a:rPr dirty="0"/>
              <a:t>完 </a:t>
            </a:r>
            <a:br>
              <a:rPr dirty="0"/>
            </a:br>
            <a:endParaRPr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42" name="Shape 14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3" name="Shape 14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4" name="Shape 14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5" name="Shape 14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6" name="Shape 14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7" name="Shape 147"/>
          <p:cNvSpPr/>
          <p:nvPr/>
        </p:nvSpPr>
        <p:spPr>
          <a:xfrm>
            <a:off x="2065502" y="3540800"/>
            <a:ext cx="8873796" cy="316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成本：</a:t>
            </a:r>
            <a:r>
              <a:t>总体设备价格不超过1000元。</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功耗：</a:t>
            </a:r>
            <a:r>
              <a:t>家用电220V，400W内</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物理尺寸：</a:t>
            </a:r>
            <a:r>
              <a:t>长、宽0.5米内，高一米左右</a:t>
            </a:r>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重量：</a:t>
            </a:r>
            <a:r>
              <a:t>8公斤左右</a:t>
            </a:r>
            <a:br/>
            <a:endParaRPr/>
          </a:p>
        </p:txBody>
      </p:sp>
      <p:sp>
        <p:nvSpPr>
          <p:cNvPr id="148" name="Shape 148"/>
          <p:cNvSpPr/>
          <p:nvPr/>
        </p:nvSpPr>
        <p:spPr>
          <a:xfrm>
            <a:off x="2664883" y="1984350"/>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》需求分析</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51" name="Shape 151"/>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2" name="Shape 152"/>
          <p:cNvSpPr/>
          <p:nvPr/>
        </p:nvSpPr>
        <p:spPr>
          <a:xfrm flipV="1">
            <a:off x="2876219" y="7499284"/>
            <a:ext cx="10108803" cy="169783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3" name="Shape 153"/>
          <p:cNvSpPr/>
          <p:nvPr/>
        </p:nvSpPr>
        <p:spPr>
          <a:xfrm flipH="1" flipV="1">
            <a:off x="11609982" y="2485596"/>
            <a:ext cx="714443" cy="504067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4" name="Shape 154"/>
          <p:cNvSpPr/>
          <p:nvPr/>
        </p:nvSpPr>
        <p:spPr>
          <a:xfrm flipH="1">
            <a:off x="125941" y="13162"/>
            <a:ext cx="7690182" cy="2243540"/>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5" name="Shape 15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6" name="Shape 156"/>
          <p:cNvSpPr/>
          <p:nvPr/>
        </p:nvSpPr>
        <p:spPr>
          <a:xfrm>
            <a:off x="9294283" y="8385150"/>
            <a:ext cx="2781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》规格说明</a:t>
            </a:r>
          </a:p>
        </p:txBody>
      </p:sp>
      <p:graphicFrame>
        <p:nvGraphicFramePr>
          <p:cNvPr id="157" name="Table 157"/>
          <p:cNvGraphicFramePr/>
          <p:nvPr>
            <p:extLst>
              <p:ext uri="{D42A27DB-BD31-4B8C-83A1-F6EECF244321}">
                <p14:modId xmlns:p14="http://schemas.microsoft.com/office/powerpoint/2010/main" val="1484963856"/>
              </p:ext>
            </p:extLst>
          </p:nvPr>
        </p:nvGraphicFramePr>
        <p:xfrm>
          <a:off x="1528914" y="2046502"/>
          <a:ext cx="9946971" cy="5918856"/>
        </p:xfrm>
        <a:graphic>
          <a:graphicData uri="http://schemas.openxmlformats.org/drawingml/2006/table">
            <a:tbl>
              <a:tblPr firstRow="1">
                <a:tableStyleId>{2708684C-4D16-4618-839F-0558EEFCDFE6}</a:tableStyleId>
              </a:tblPr>
              <a:tblGrid>
                <a:gridCol w="2427694"/>
                <a:gridCol w="7519277"/>
              </a:tblGrid>
              <a:tr h="739857">
                <a:tc>
                  <a:txBody>
                    <a:bodyPr/>
                    <a:lstStyle/>
                    <a:p>
                      <a:pPr defTabSz="914400">
                        <a:defRPr b="0">
                          <a:solidFill>
                            <a:srgbClr val="000000"/>
                          </a:solidFill>
                        </a:defRPr>
                      </a:pPr>
                      <a:r>
                        <a:rPr sz="2800" b="1" dirty="0" err="1">
                          <a:solidFill>
                            <a:srgbClr val="FFFFFF"/>
                          </a:solidFill>
                          <a:sym typeface="Helvetica"/>
                        </a:rPr>
                        <a:t>名称</a:t>
                      </a:r>
                      <a:endParaRPr sz="2800" b="1" dirty="0">
                        <a:solidFill>
                          <a:srgbClr val="FFFFFF"/>
                        </a:solidFill>
                        <a:sym typeface="Helvetica"/>
                      </a:endParaRPr>
                    </a:p>
                  </a:txBody>
                  <a:tcPr marL="45720" marR="45720" anchor="ctr" horzOverflow="overflow">
                    <a:lnL w="12700">
                      <a:miter lim="400000"/>
                    </a:lnL>
                  </a:tcPr>
                </a:tc>
                <a:tc>
                  <a:txBody>
                    <a:bodyPr/>
                    <a:lstStyle/>
                    <a:p>
                      <a:pPr defTabSz="914400">
                        <a:defRPr b="0">
                          <a:solidFill>
                            <a:srgbClr val="000000"/>
                          </a:solidFill>
                        </a:defRPr>
                      </a:pPr>
                      <a:r>
                        <a:rPr sz="2800" b="1">
                          <a:solidFill>
                            <a:srgbClr val="FFFFFF"/>
                          </a:solidFill>
                          <a:sym typeface="Helvetica"/>
                        </a:rPr>
                        <a:t>全自动洗衣机</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目的</a:t>
                      </a:r>
                    </a:p>
                  </a:txBody>
                  <a:tcPr marL="45720" marR="45720" anchor="ctr" horzOverflow="overflow">
                    <a:lnL w="12700">
                      <a:miter lim="400000"/>
                    </a:lnL>
                  </a:tcPr>
                </a:tc>
                <a:tc>
                  <a:txBody>
                    <a:bodyPr/>
                    <a:lstStyle/>
                    <a:p>
                      <a:pPr defTabSz="914400">
                        <a:defRPr>
                          <a:solidFill>
                            <a:srgbClr val="000000"/>
                          </a:solidFill>
                        </a:defRPr>
                      </a:pPr>
                      <a:r>
                        <a:rPr sz="2800">
                          <a:solidFill>
                            <a:srgbClr val="FFFFFF"/>
                          </a:solidFill>
                        </a:rPr>
                        <a:t>方便地洗衣服</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功能</a:t>
                      </a:r>
                    </a:p>
                  </a:txBody>
                  <a:tcPr marL="45720" marR="45720" anchor="ctr" horzOverflow="overflow">
                    <a:lnL w="12700">
                      <a:miter lim="400000"/>
                    </a:lnL>
                  </a:tcPr>
                </a:tc>
                <a:tc>
                  <a:txBody>
                    <a:bodyPr/>
                    <a:lstStyle/>
                    <a:p>
                      <a:pPr marL="914400" indent="-914400" defTabSz="457200">
                        <a:lnSpc>
                          <a:spcPts val="4700"/>
                        </a:lnSpc>
                        <a:spcBef>
                          <a:spcPts val="1200"/>
                        </a:spcBef>
                        <a:tabLst>
                          <a:tab pos="596900" algn="l"/>
                          <a:tab pos="914400" algn="l"/>
                        </a:tabLst>
                        <a:defRPr>
                          <a:solidFill>
                            <a:srgbClr val="000000"/>
                          </a:solidFill>
                        </a:defRPr>
                      </a:pPr>
                      <a:r>
                        <a:rPr sz="2800">
                          <a:solidFill>
                            <a:srgbClr val="FFFFFF"/>
                          </a:solidFill>
                          <a:latin typeface="Times"/>
                          <a:ea typeface="Times"/>
                          <a:cs typeface="Times"/>
                          <a:sym typeface="Times"/>
                        </a:rPr>
                        <a:t>泡浸-洗涤-漂洗-脱水</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输入／输出</a:t>
                      </a:r>
                    </a:p>
                  </a:txBody>
                  <a:tcPr marL="45720" marR="45720" anchor="ctr" horzOverflow="overflow">
                    <a:lnL w="12700">
                      <a:miter lim="400000"/>
                    </a:lnL>
                  </a:tcPr>
                </a:tc>
                <a:tc>
                  <a:txBody>
                    <a:bodyPr/>
                    <a:lstStyle/>
                    <a:p>
                      <a:pPr defTabSz="914400">
                        <a:defRPr>
                          <a:solidFill>
                            <a:srgbClr val="000000"/>
                          </a:solidFill>
                        </a:defRPr>
                      </a:pPr>
                      <a:r>
                        <a:rPr sz="2800">
                          <a:solidFill>
                            <a:srgbClr val="FFFFFF"/>
                          </a:solidFill>
                        </a:rPr>
                        <a:t>开关／洗涤程序／水位；相关信息</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成本</a:t>
                      </a:r>
                    </a:p>
                  </a:txBody>
                  <a:tcPr marL="45720" marR="45720" anchor="ctr" horzOverflow="overflow">
                    <a:lnL w="12700">
                      <a:miter lim="400000"/>
                    </a:lnL>
                  </a:tcPr>
                </a:tc>
                <a:tc>
                  <a:txBody>
                    <a:bodyPr/>
                    <a:lstStyle/>
                    <a:p>
                      <a:pPr defTabSz="914400">
                        <a:defRPr sz="2800"/>
                      </a:pPr>
                      <a:r>
                        <a:rPr lang="en-US" altLang="zh-CN" dirty="0" smtClean="0"/>
                        <a:t>500</a:t>
                      </a:r>
                      <a:r>
                        <a:rPr lang="zh-CN" altLang="en-US" dirty="0" smtClean="0"/>
                        <a:t>左右</a:t>
                      </a:r>
                      <a:endParaRPr dirty="0"/>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性能</a:t>
                      </a:r>
                    </a:p>
                  </a:txBody>
                  <a:tcPr marL="45720" marR="45720" anchor="ctr" horzOverflow="overflow">
                    <a:lnL w="12700">
                      <a:miter lim="400000"/>
                    </a:lnL>
                  </a:tcPr>
                </a:tc>
                <a:tc>
                  <a:txBody>
                    <a:bodyPr/>
                    <a:lstStyle/>
                    <a:p>
                      <a:pPr marL="914400" lvl="1" indent="-685800" defTabSz="457200">
                        <a:lnSpc>
                          <a:spcPts val="5000"/>
                        </a:lnSpc>
                        <a:spcBef>
                          <a:spcPts val="1200"/>
                        </a:spcBef>
                        <a:tabLst>
                          <a:tab pos="596900" algn="l"/>
                          <a:tab pos="914400" algn="l"/>
                        </a:tabLst>
                        <a:defRPr sz="3000">
                          <a:latin typeface="Times"/>
                          <a:ea typeface="Times"/>
                          <a:cs typeface="Times"/>
                          <a:sym typeface="Times"/>
                        </a:defRPr>
                      </a:pPr>
                      <a:r>
                        <a:t>噪音小、寿命长</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功耗</a:t>
                      </a:r>
                    </a:p>
                  </a:txBody>
                  <a:tcPr marL="45720" marR="45720" anchor="ctr" horzOverflow="overflow">
                    <a:lnL w="12700">
                      <a:miter lim="400000"/>
                    </a:lnL>
                  </a:tcPr>
                </a:tc>
                <a:tc>
                  <a:txBody>
                    <a:bodyPr/>
                    <a:lstStyle/>
                    <a:p>
                      <a:pPr defTabSz="914400">
                        <a:defRPr>
                          <a:solidFill>
                            <a:srgbClr val="000000"/>
                          </a:solidFill>
                        </a:defRPr>
                      </a:pPr>
                      <a:r>
                        <a:rPr sz="2800">
                          <a:solidFill>
                            <a:srgbClr val="FFFFFF"/>
                          </a:solidFill>
                        </a:rPr>
                        <a:t>220V/400W</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外观</a:t>
                      </a:r>
                    </a:p>
                  </a:txBody>
                  <a:tcPr marL="45720" marR="45720" anchor="ctr" horzOverflow="overflow">
                    <a:lnL w="12700">
                      <a:miter lim="400000"/>
                    </a:lnL>
                    <a:lnB w="12700">
                      <a:miter lim="400000"/>
                    </a:lnB>
                  </a:tcPr>
                </a:tc>
                <a:tc>
                  <a:txBody>
                    <a:bodyPr/>
                    <a:lstStyle/>
                    <a:p>
                      <a:pPr defTabSz="914400">
                        <a:defRPr>
                          <a:solidFill>
                            <a:srgbClr val="000000"/>
                          </a:solidFill>
                        </a:defRPr>
                      </a:pPr>
                      <a:r>
                        <a:rPr sz="2800">
                          <a:solidFill>
                            <a:srgbClr val="FFFFFF"/>
                          </a:solidFill>
                        </a:rPr>
                        <a:t>约0.5*0.5*1m，&lt;8kg</a:t>
                      </a:r>
                    </a:p>
                  </a:txBody>
                  <a:tcPr marL="45720" marR="45720" anchor="ctr" horzOverflow="overflow">
                    <a:lnR w="12700">
                      <a:miter lim="400000"/>
                    </a:lnR>
                    <a:lnB w="12700">
                      <a:miter lim="400000"/>
                    </a:lnB>
                  </a:tcPr>
                </a:tc>
              </a:tr>
            </a:tbl>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0" name="Shape 16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1" name="Shape 16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2" name="Shape 16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3" name="Shape 16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4" name="Shape 16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5" name="Shape 165"/>
          <p:cNvSpPr/>
          <p:nvPr/>
        </p:nvSpPr>
        <p:spPr>
          <a:xfrm>
            <a:off x="2064510" y="3436640"/>
            <a:ext cx="8873796" cy="5156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选择按钮</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显示器</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洗涤程序</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脱水程序</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开盖即停</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蜂鸣</a:t>
            </a:r>
            <a:endParaRPr dirty="0">
              <a:latin typeface="Times New Roman"/>
              <a:ea typeface="Times New Roman"/>
              <a:cs typeface="Times New Roman"/>
              <a:sym typeface="Times New Roman"/>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r>
            <a:br>
              <a:rPr dirty="0"/>
            </a:br>
            <a:endParaRPr dirty="0"/>
          </a:p>
        </p:txBody>
      </p:sp>
      <p:sp>
        <p:nvSpPr>
          <p:cNvPr id="166" name="Shape 166"/>
          <p:cNvSpPr/>
          <p:nvPr/>
        </p:nvSpPr>
        <p:spPr>
          <a:xfrm>
            <a:off x="2656416" y="1791940"/>
            <a:ext cx="3797301" cy="13808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》体系结构设计</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142360" y="3192206"/>
            <a:ext cx="2488848" cy="2267710"/>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68" name="Shape 16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9" name="Shape 16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0" name="Shape 17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1" name="Shape 17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2" name="Shape 17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3" name="Shape 17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4" name="Shape 174"/>
          <p:cNvSpPr/>
          <p:nvPr/>
        </p:nvSpPr>
        <p:spPr>
          <a:xfrm>
            <a:off x="2720602" y="1865817"/>
            <a:ext cx="3702795" cy="14023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总体工作框图</a:t>
            </a:r>
            <a:endParaRPr dirty="0"/>
          </a:p>
        </p:txBody>
      </p:sp>
      <p:sp>
        <p:nvSpPr>
          <p:cNvPr id="2" name="矩形 1"/>
          <p:cNvSpPr/>
          <p:nvPr/>
        </p:nvSpPr>
        <p:spPr>
          <a:xfrm>
            <a:off x="3669836" y="4632366"/>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传感器</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3669835" y="6112743"/>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按钮</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6574408" y="4482347"/>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格式转换</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4" name="矩形 13"/>
          <p:cNvSpPr/>
          <p:nvPr/>
        </p:nvSpPr>
        <p:spPr>
          <a:xfrm>
            <a:off x="6502400" y="6100936"/>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机械部件</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9315731" y="5046604"/>
            <a:ext cx="1579157" cy="102592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000" b="0" i="0" u="none" strike="noStrike" cap="none" spc="0" normalizeH="0" baseline="0" dirty="0" smtClean="0">
                <a:ln>
                  <a:noFill/>
                </a:ln>
                <a:solidFill>
                  <a:srgbClr val="FFFFFF"/>
                </a:solidFill>
                <a:effectLst/>
                <a:uFillTx/>
                <a:latin typeface="+mn-lt"/>
                <a:ea typeface="+mn-ea"/>
                <a:cs typeface="+mn-cs"/>
                <a:sym typeface="Helvetica Light"/>
              </a:rPr>
              <a:t>LED</a:t>
            </a:r>
          </a:p>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显示屏</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474" y="6011391"/>
            <a:ext cx="3048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肘形连接符 4"/>
          <p:cNvCxnSpPr>
            <a:stCxn id="1028" idx="3"/>
            <a:endCxn id="12" idx="1"/>
          </p:cNvCxnSpPr>
          <p:nvPr/>
        </p:nvCxnSpPr>
        <p:spPr>
          <a:xfrm flipV="1">
            <a:off x="2788274" y="6394872"/>
            <a:ext cx="881561" cy="21332"/>
          </a:xfrm>
          <a:prstGeom prst="bentConnector3">
            <a:avLst>
              <a:gd name="adj1" fmla="val 1979"/>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7" name="肘形连接符 6"/>
          <p:cNvCxnSpPr>
            <a:stCxn id="2" idx="3"/>
            <a:endCxn id="28" idx="1"/>
          </p:cNvCxnSpPr>
          <p:nvPr/>
        </p:nvCxnSpPr>
        <p:spPr>
          <a:xfrm flipV="1">
            <a:off x="5474161" y="4326061"/>
            <a:ext cx="668199" cy="588434"/>
          </a:xfrm>
          <a:prstGeom prst="bentConnector3">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9" name="肘形连接符 8"/>
          <p:cNvCxnSpPr>
            <a:stCxn id="12" idx="3"/>
            <a:endCxn id="28" idx="1"/>
          </p:cNvCxnSpPr>
          <p:nvPr/>
        </p:nvCxnSpPr>
        <p:spPr>
          <a:xfrm flipV="1">
            <a:off x="5474160" y="4326061"/>
            <a:ext cx="668200" cy="2068811"/>
          </a:xfrm>
          <a:prstGeom prst="bentConnector3">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6" name="肘形连接符 15"/>
          <p:cNvCxnSpPr>
            <a:stCxn id="28" idx="2"/>
            <a:endCxn id="14" idx="0"/>
          </p:cNvCxnSpPr>
          <p:nvPr/>
        </p:nvCxnSpPr>
        <p:spPr>
          <a:xfrm rot="16200000" flipH="1">
            <a:off x="7075163" y="5771536"/>
            <a:ext cx="641020" cy="17779"/>
          </a:xfrm>
          <a:prstGeom prst="bentConnector3">
            <a:avLst>
              <a:gd name="adj1" fmla="val -10757"/>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肘形连接符 17"/>
          <p:cNvCxnSpPr>
            <a:stCxn id="28" idx="3"/>
            <a:endCxn id="15" idx="1"/>
          </p:cNvCxnSpPr>
          <p:nvPr/>
        </p:nvCxnSpPr>
        <p:spPr>
          <a:xfrm>
            <a:off x="8631208" y="4326061"/>
            <a:ext cx="684523" cy="1233504"/>
          </a:xfrm>
          <a:prstGeom prst="bentConnector3">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sp>
        <p:nvSpPr>
          <p:cNvPr id="39" name="矩形 38"/>
          <p:cNvSpPr/>
          <p:nvPr/>
        </p:nvSpPr>
        <p:spPr>
          <a:xfrm>
            <a:off x="6574408" y="3536329"/>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77" name="Shape 177"/>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8" name="Shape 178"/>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9" name="Shape 179"/>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0" name="Shape 180"/>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1" name="Shape 181"/>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2" name="Shape 182"/>
          <p:cNvSpPr/>
          <p:nvPr/>
        </p:nvSpPr>
        <p:spPr>
          <a:xfrm>
            <a:off x="2678269" y="1530221"/>
            <a:ext cx="1670795" cy="14023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类图</a:t>
            </a:r>
            <a:endParaRPr dirty="0"/>
          </a:p>
        </p:txBody>
      </p:sp>
      <p:grpSp>
        <p:nvGrpSpPr>
          <p:cNvPr id="3" name="组合 2"/>
          <p:cNvGrpSpPr/>
          <p:nvPr/>
        </p:nvGrpSpPr>
        <p:grpSpPr>
          <a:xfrm>
            <a:off x="7816123" y="4339619"/>
            <a:ext cx="2088232" cy="1057908"/>
            <a:chOff x="4846216" y="3057754"/>
            <a:chExt cx="2088232" cy="1057908"/>
          </a:xfrm>
        </p:grpSpPr>
        <p:sp>
          <p:nvSpPr>
            <p:cNvPr id="2" name="矩形 1"/>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格式转换</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矩形 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矩形 11"/>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4" name="组合 13"/>
          <p:cNvGrpSpPr/>
          <p:nvPr/>
        </p:nvGrpSpPr>
        <p:grpSpPr>
          <a:xfrm>
            <a:off x="5278264" y="2716560"/>
            <a:ext cx="2088232" cy="1057908"/>
            <a:chOff x="4846216" y="3057754"/>
            <a:chExt cx="2088232" cy="1057908"/>
          </a:xfrm>
        </p:grpSpPr>
        <p:sp>
          <p:nvSpPr>
            <p:cNvPr id="15" name="矩形 1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全自动洗衣机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矩形 1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矩形 1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8" name="组合 17"/>
          <p:cNvGrpSpPr/>
          <p:nvPr/>
        </p:nvGrpSpPr>
        <p:grpSpPr>
          <a:xfrm>
            <a:off x="2678269" y="4345512"/>
            <a:ext cx="2088232" cy="1058370"/>
            <a:chOff x="4846216" y="3057754"/>
            <a:chExt cx="2088232" cy="1058370"/>
          </a:xfrm>
        </p:grpSpPr>
        <p:sp>
          <p:nvSpPr>
            <p:cNvPr id="19" name="矩形 18"/>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0" name="矩形 1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矩形 20"/>
            <p:cNvSpPr/>
            <p:nvPr/>
          </p:nvSpPr>
          <p:spPr>
            <a:xfrm>
              <a:off x="4846216" y="3861053"/>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2" name="组合 21"/>
          <p:cNvGrpSpPr/>
          <p:nvPr/>
        </p:nvGrpSpPr>
        <p:grpSpPr>
          <a:xfrm>
            <a:off x="1425434" y="5933777"/>
            <a:ext cx="2088232" cy="1057908"/>
            <a:chOff x="4846216" y="3057754"/>
            <a:chExt cx="2088232" cy="1057908"/>
          </a:xfrm>
        </p:grpSpPr>
        <p:sp>
          <p:nvSpPr>
            <p:cNvPr id="23" name="矩形 22"/>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键盘接收</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4" name="矩形 23"/>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矩形 24"/>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6" name="组合 25"/>
          <p:cNvGrpSpPr/>
          <p:nvPr/>
        </p:nvGrpSpPr>
        <p:grpSpPr>
          <a:xfrm>
            <a:off x="3910112" y="5895374"/>
            <a:ext cx="2088232" cy="1057908"/>
            <a:chOff x="4846216" y="3057754"/>
            <a:chExt cx="2088232" cy="1057908"/>
          </a:xfrm>
        </p:grpSpPr>
        <p:sp>
          <p:nvSpPr>
            <p:cNvPr id="27" name="矩形 26"/>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洗涤程序匹配</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8" name="矩形 27"/>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矩形 28"/>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0" name="组合 29"/>
          <p:cNvGrpSpPr/>
          <p:nvPr/>
        </p:nvGrpSpPr>
        <p:grpSpPr>
          <a:xfrm>
            <a:off x="6574408" y="5933777"/>
            <a:ext cx="2088232" cy="1057908"/>
            <a:chOff x="4846216" y="3057754"/>
            <a:chExt cx="2088232" cy="1057908"/>
          </a:xfrm>
        </p:grpSpPr>
        <p:sp>
          <p:nvSpPr>
            <p:cNvPr id="31" name="矩形 30"/>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屏幕显示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2" name="矩形 31"/>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矩形 32"/>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4" name="组合 33"/>
          <p:cNvGrpSpPr/>
          <p:nvPr/>
        </p:nvGrpSpPr>
        <p:grpSpPr>
          <a:xfrm>
            <a:off x="9022680" y="5907124"/>
            <a:ext cx="2088232" cy="1057908"/>
            <a:chOff x="4846216" y="3057754"/>
            <a:chExt cx="2088232" cy="1057908"/>
          </a:xfrm>
        </p:grpSpPr>
        <p:sp>
          <p:nvSpPr>
            <p:cNvPr id="35" name="矩形 3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机械控制</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6" name="矩形 3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矩形 3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cxnSp>
        <p:nvCxnSpPr>
          <p:cNvPr id="5" name="肘形连接符 4"/>
          <p:cNvCxnSpPr>
            <a:stCxn id="17" idx="2"/>
            <a:endCxn id="19" idx="0"/>
          </p:cNvCxnSpPr>
          <p:nvPr/>
        </p:nvCxnSpPr>
        <p:spPr>
          <a:xfrm rot="5400000">
            <a:off x="4736861" y="2759993"/>
            <a:ext cx="571044" cy="259999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7" name="肘形连接符 6"/>
          <p:cNvCxnSpPr>
            <a:stCxn id="17" idx="2"/>
            <a:endCxn id="2" idx="0"/>
          </p:cNvCxnSpPr>
          <p:nvPr/>
        </p:nvCxnSpPr>
        <p:spPr>
          <a:xfrm rot="16200000" flipH="1">
            <a:off x="7308734" y="2788113"/>
            <a:ext cx="565151" cy="2537859"/>
          </a:xfrm>
          <a:prstGeom prst="bentConnector3">
            <a:avLst>
              <a:gd name="adj1" fmla="val 50000"/>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3" name="肘形连接符 12"/>
          <p:cNvCxnSpPr>
            <a:stCxn id="21" idx="2"/>
            <a:endCxn id="23" idx="0"/>
          </p:cNvCxnSpPr>
          <p:nvPr/>
        </p:nvCxnSpPr>
        <p:spPr>
          <a:xfrm rot="5400000">
            <a:off x="2831021" y="5042412"/>
            <a:ext cx="529895" cy="125283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39" name="肘形连接符 38"/>
          <p:cNvCxnSpPr>
            <a:stCxn id="21" idx="2"/>
            <a:endCxn id="27" idx="0"/>
          </p:cNvCxnSpPr>
          <p:nvPr/>
        </p:nvCxnSpPr>
        <p:spPr>
          <a:xfrm rot="16200000" flipH="1">
            <a:off x="4092560" y="5033706"/>
            <a:ext cx="491492" cy="123184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1" name="肘形连接符 40"/>
          <p:cNvCxnSpPr>
            <a:stCxn id="12" idx="2"/>
            <a:endCxn id="31" idx="0"/>
          </p:cNvCxnSpPr>
          <p:nvPr/>
        </p:nvCxnSpPr>
        <p:spPr>
          <a:xfrm rot="5400000">
            <a:off x="7971257" y="5044795"/>
            <a:ext cx="536250" cy="124171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3" name="肘形连接符 42"/>
          <p:cNvCxnSpPr>
            <a:stCxn id="12" idx="2"/>
            <a:endCxn id="35" idx="0"/>
          </p:cNvCxnSpPr>
          <p:nvPr/>
        </p:nvCxnSpPr>
        <p:spPr>
          <a:xfrm rot="16200000" flipH="1">
            <a:off x="9208719" y="5049046"/>
            <a:ext cx="509597" cy="1206557"/>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85" name="Shape 185"/>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6" name="Shape 186"/>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7" name="Shape 187"/>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8" name="Shape 188"/>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9" name="Shape 189"/>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0" name="Shape 190"/>
          <p:cNvSpPr/>
          <p:nvPr/>
        </p:nvSpPr>
        <p:spPr>
          <a:xfrm>
            <a:off x="2627469" y="1984350"/>
            <a:ext cx="2178795" cy="14023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顺序图</a:t>
            </a:r>
            <a:endParaRPr dirty="0"/>
          </a:p>
        </p:txBody>
      </p:sp>
      <p:sp>
        <p:nvSpPr>
          <p:cNvPr id="3" name="矩形 2"/>
          <p:cNvSpPr/>
          <p:nvPr/>
        </p:nvSpPr>
        <p:spPr>
          <a:xfrm>
            <a:off x="2253928"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4990232" y="3459281"/>
            <a:ext cx="2480151"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：洗涤程序匹配</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8158584"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：显示信息</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4" name="矩形 3"/>
          <p:cNvSpPr/>
          <p:nvPr/>
        </p:nvSpPr>
        <p:spPr>
          <a:xfrm>
            <a:off x="3136026"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矩形 13"/>
          <p:cNvSpPr/>
          <p:nvPr/>
        </p:nvSpPr>
        <p:spPr>
          <a:xfrm>
            <a:off x="6185302"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矩形 14"/>
          <p:cNvSpPr/>
          <p:nvPr/>
        </p:nvSpPr>
        <p:spPr>
          <a:xfrm>
            <a:off x="9085687"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6" name="直接箭头连接符 5"/>
          <p:cNvCxnSpPr/>
          <p:nvPr/>
        </p:nvCxnSpPr>
        <p:spPr>
          <a:xfrm>
            <a:off x="3293919" y="473278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8" name="直接箭头连接符 7"/>
          <p:cNvCxnSpPr/>
          <p:nvPr/>
        </p:nvCxnSpPr>
        <p:spPr>
          <a:xfrm>
            <a:off x="6439393" y="5020816"/>
            <a:ext cx="2583287"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直接箭头连接符 21"/>
          <p:cNvCxnSpPr/>
          <p:nvPr/>
        </p:nvCxnSpPr>
        <p:spPr>
          <a:xfrm>
            <a:off x="3293919" y="545286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直接箭头连接符 17"/>
          <p:cNvCxnSpPr/>
          <p:nvPr/>
        </p:nvCxnSpPr>
        <p:spPr>
          <a:xfrm>
            <a:off x="3293919" y="6460976"/>
            <a:ext cx="2708550"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9" name="TextBox 18"/>
          <p:cNvSpPr txBox="1"/>
          <p:nvPr/>
        </p:nvSpPr>
        <p:spPr>
          <a:xfrm>
            <a:off x="4117878" y="4190256"/>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按钮信息</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1" name="TextBox 30"/>
          <p:cNvSpPr txBox="1"/>
          <p:nvPr/>
        </p:nvSpPr>
        <p:spPr>
          <a:xfrm>
            <a:off x="7128728" y="4474866"/>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a:t>洗涤</a:t>
            </a:r>
            <a:r>
              <a:rPr kumimoji="0" lang="zh-CN" altLang="en-US" sz="2000" b="0" i="0" u="none" strike="noStrike" cap="none" spc="0" normalizeH="0" baseline="0" dirty="0" smtClean="0">
                <a:ln>
                  <a:noFill/>
                </a:ln>
                <a:solidFill>
                  <a:srgbClr val="FFFFFF"/>
                </a:solidFill>
                <a:effectLst/>
                <a:uFillTx/>
                <a:sym typeface="Helvetica Light"/>
              </a:rPr>
              <a:t>信息</a:t>
            </a:r>
            <a:endParaRPr kumimoji="0" lang="zh-CN" altLang="en-US" sz="2000" b="0" i="0" u="none" strike="noStrike" cap="none" spc="0" normalizeH="0" baseline="0" dirty="0">
              <a:ln>
                <a:noFill/>
              </a:ln>
              <a:solidFill>
                <a:srgbClr val="FFFFFF"/>
              </a:solidFill>
              <a:effectLst/>
              <a:uFillTx/>
              <a:sym typeface="Helvetica Light"/>
            </a:endParaRPr>
          </a:p>
        </p:txBody>
      </p:sp>
      <p:sp>
        <p:nvSpPr>
          <p:cNvPr id="32" name="TextBox 31"/>
          <p:cNvSpPr txBox="1"/>
          <p:nvPr/>
        </p:nvSpPr>
        <p:spPr>
          <a:xfrm>
            <a:off x="4117878" y="4975117"/>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按钮信息</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4" name="TextBox 33"/>
          <p:cNvSpPr txBox="1"/>
          <p:nvPr/>
        </p:nvSpPr>
        <p:spPr>
          <a:xfrm>
            <a:off x="4069904" y="5978599"/>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打开盖子</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35" name="直接箭头连接符 34"/>
          <p:cNvCxnSpPr/>
          <p:nvPr/>
        </p:nvCxnSpPr>
        <p:spPr>
          <a:xfrm>
            <a:off x="6401340" y="6749008"/>
            <a:ext cx="2583287"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
        <p:nvSpPr>
          <p:cNvPr id="36" name="TextBox 35"/>
          <p:cNvSpPr txBox="1"/>
          <p:nvPr/>
        </p:nvSpPr>
        <p:spPr>
          <a:xfrm>
            <a:off x="6901829" y="6268006"/>
            <a:ext cx="164147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smtClean="0"/>
              <a:t>停止洗涤</a:t>
            </a:r>
            <a:r>
              <a:rPr kumimoji="0" lang="zh-CN" altLang="en-US" sz="2000" b="0" i="0" u="none" strike="noStrike" cap="none" spc="0" normalizeH="0" baseline="0" dirty="0" smtClean="0">
                <a:ln>
                  <a:noFill/>
                </a:ln>
                <a:solidFill>
                  <a:srgbClr val="FFFFFF"/>
                </a:solidFill>
                <a:effectLst/>
                <a:uFillTx/>
                <a:sym typeface="Helvetica Light"/>
              </a:rPr>
              <a:t>信息</a:t>
            </a:r>
            <a:endParaRPr kumimoji="0" lang="zh-CN" altLang="en-US" sz="2000" b="0" i="0" u="none" strike="noStrike" cap="none" spc="0" normalizeH="0" baseline="0" dirty="0">
              <a:ln>
                <a:noFill/>
              </a:ln>
              <a:solidFill>
                <a:srgbClr val="FFFFFF"/>
              </a:solidFill>
              <a:effectLst/>
              <a:uFillTx/>
              <a:sym typeface="Helvetica Light"/>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TotalTime>
  <Words>884</Words>
  <Application>Microsoft Office PowerPoint</Application>
  <PresentationFormat>自定义</PresentationFormat>
  <Paragraphs>207</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Black</vt:lpstr>
      <vt:lpstr>嵌入式大作业 设计1:全自动洗衣机（自选）  设计2:智能手环（自选）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嵌入式大作业 设计1:全自动洗衣机 设计2:智能手环</dc:title>
  <dc:creator>Firo</dc:creator>
  <cp:lastModifiedBy>Firo</cp:lastModifiedBy>
  <cp:revision>19</cp:revision>
  <dcterms:modified xsi:type="dcterms:W3CDTF">2016-04-11T19:47:12Z</dcterms:modified>
</cp:coreProperties>
</file>