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3" r:id="rId8"/>
    <p:sldId id="262" r:id="rId9"/>
    <p:sldId id="268" r:id="rId10"/>
    <p:sldId id="270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3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0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8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51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4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6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22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6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2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0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6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C03C8D-F293-4F78-AC72-F420040DF55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1219-4240-4158-8BD4-A30E6E6B7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7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35D2-FE63-4F80-B0A2-340B31AF3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1324"/>
          </a:xfrm>
        </p:spPr>
        <p:txBody>
          <a:bodyPr/>
          <a:lstStyle/>
          <a:p>
            <a:r>
              <a:rPr lang="en-US" dirty="0"/>
              <a:t>APB PROTOCOL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3166-C662-41E5-9B7D-A8F47A05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4194314"/>
            <a:ext cx="2849217" cy="106348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Name: 	Caprio Mistry</a:t>
            </a:r>
          </a:p>
          <a:p>
            <a:pPr algn="l"/>
            <a:r>
              <a:rPr lang="en-US" dirty="0"/>
              <a:t>Date</a:t>
            </a:r>
            <a:r>
              <a:rPr lang="en-US"/>
              <a:t>: 13-01-2023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87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A620-0935-4A04-ADF2-564BFF64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 Operation – Slave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3B18-372E-4405-B40F-1FB7FA92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72BFC-E300-4981-9CBD-E5196C521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1" t="16216" r="19891" b="51885"/>
          <a:stretch/>
        </p:blipFill>
        <p:spPr>
          <a:xfrm>
            <a:off x="838200" y="1633159"/>
            <a:ext cx="7682948" cy="2208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D127C9-D947-4B48-8A3E-F7DCE606F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14" t="15636" r="24347" b="59424"/>
          <a:stretch/>
        </p:blipFill>
        <p:spPr>
          <a:xfrm>
            <a:off x="838199" y="3976859"/>
            <a:ext cx="8544340" cy="22001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50FB84-9FF8-4B2A-AD72-AC8B89CDD0AB}"/>
              </a:ext>
            </a:extLst>
          </p:cNvPr>
          <p:cNvSpPr/>
          <p:nvPr/>
        </p:nvSpPr>
        <p:spPr>
          <a:xfrm>
            <a:off x="9571219" y="4436016"/>
            <a:ext cx="1878240" cy="1071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Read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BB51A-7269-4E60-897A-15F80DC59741}"/>
              </a:ext>
            </a:extLst>
          </p:cNvPr>
          <p:cNvSpPr/>
          <p:nvPr/>
        </p:nvSpPr>
        <p:spPr>
          <a:xfrm>
            <a:off x="9571219" y="2201686"/>
            <a:ext cx="1878240" cy="1071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Write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2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B1E7-8C9E-4147-9E16-2B5DAA49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 Operation – Slave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AF4B-248C-44F1-8E29-0D6DD273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1334B-33A0-45C6-918F-E3762C058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0" t="16216" r="22609" b="54012"/>
          <a:stretch/>
        </p:blipFill>
        <p:spPr>
          <a:xfrm>
            <a:off x="838200" y="1825624"/>
            <a:ext cx="8994913" cy="226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4989F-6D37-41EA-A249-E5A52B3D7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1" t="15636" r="2500" b="53818"/>
          <a:stretch/>
        </p:blipFill>
        <p:spPr>
          <a:xfrm>
            <a:off x="838200" y="4229858"/>
            <a:ext cx="9766852" cy="2093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B8CC83-D2C1-49A5-BE2B-7B45BBD388FB}"/>
              </a:ext>
            </a:extLst>
          </p:cNvPr>
          <p:cNvSpPr/>
          <p:nvPr/>
        </p:nvSpPr>
        <p:spPr>
          <a:xfrm>
            <a:off x="10721008" y="4326617"/>
            <a:ext cx="1197537" cy="788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Read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B5D94-DB85-4E0B-8343-C528CD15CFE1}"/>
              </a:ext>
            </a:extLst>
          </p:cNvPr>
          <p:cNvSpPr/>
          <p:nvPr/>
        </p:nvSpPr>
        <p:spPr>
          <a:xfrm>
            <a:off x="10721008" y="2092287"/>
            <a:ext cx="1197537" cy="788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Write </a:t>
            </a:r>
          </a:p>
          <a:p>
            <a:r>
              <a:rPr lang="en-US" dirty="0">
                <a:solidFill>
                  <a:schemeClr val="tx1"/>
                </a:solidFill>
              </a:rPr>
              <a:t>Operation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9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C9E-3B5B-4D57-BF8F-5F54C95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1A5C-E871-46C3-9209-086844A6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Discussed about the APB Protocol.</a:t>
            </a:r>
          </a:p>
          <a:p>
            <a:r>
              <a:rPr lang="en-US" dirty="0"/>
              <a:t>Studied the simulation results of APB Protocol with two slaves.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0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D6A-867E-49EE-B5DF-88011B6A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A045-132E-4120-8E5E-4BA12C54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AMBA Bus Architecture.</a:t>
            </a:r>
          </a:p>
          <a:p>
            <a:r>
              <a:rPr lang="en-IN" dirty="0"/>
              <a:t>APB Interface Diagram.</a:t>
            </a:r>
          </a:p>
          <a:p>
            <a:r>
              <a:rPr lang="en-IN" dirty="0"/>
              <a:t>Operation Of APB.</a:t>
            </a:r>
          </a:p>
          <a:p>
            <a:r>
              <a:rPr lang="en-IN" dirty="0"/>
              <a:t>PIN Description.</a:t>
            </a:r>
          </a:p>
          <a:p>
            <a:r>
              <a:rPr lang="en-IN" dirty="0"/>
              <a:t>Master Simulation Result.</a:t>
            </a:r>
          </a:p>
          <a:p>
            <a:r>
              <a:rPr lang="en-IN" dirty="0"/>
              <a:t>APB Interface Diagram with two slaves.</a:t>
            </a:r>
          </a:p>
          <a:p>
            <a:r>
              <a:rPr lang="en-IN" dirty="0"/>
              <a:t>Simulation Results of APB Protocol.</a:t>
            </a:r>
          </a:p>
        </p:txBody>
      </p:sp>
    </p:spTree>
    <p:extLst>
      <p:ext uri="{BB962C8B-B14F-4D97-AF65-F5344CB8AC3E}">
        <p14:creationId xmlns:p14="http://schemas.microsoft.com/office/powerpoint/2010/main" val="72664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3443-ADB3-47CA-95CB-04206E5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AMBA 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D21E4-4E60-4E0B-AE96-05F3F91DE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4" t="44442" r="19783" b="9911"/>
          <a:stretch/>
        </p:blipFill>
        <p:spPr>
          <a:xfrm>
            <a:off x="838200" y="1825625"/>
            <a:ext cx="6808304" cy="2838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0F6B9-1C47-4338-BD51-50156DEF7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3" t="34195" r="25108" b="21145"/>
          <a:stretch/>
        </p:blipFill>
        <p:spPr>
          <a:xfrm>
            <a:off x="6692344" y="3191791"/>
            <a:ext cx="4661455" cy="32705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0C5A7F3-6DB5-4273-AD93-FA22EB926DD8}"/>
              </a:ext>
            </a:extLst>
          </p:cNvPr>
          <p:cNvSpPr/>
          <p:nvPr/>
        </p:nvSpPr>
        <p:spPr>
          <a:xfrm>
            <a:off x="4876801" y="2429652"/>
            <a:ext cx="980660" cy="163001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F22366-3A5F-45F5-A3C8-6276ACF70EC8}"/>
              </a:ext>
            </a:extLst>
          </p:cNvPr>
          <p:cNvCxnSpPr>
            <a:cxnSpLocks/>
            <a:stCxn id="10" idx="7"/>
          </p:cNvCxnSpPr>
          <p:nvPr/>
        </p:nvCxnSpPr>
        <p:spPr>
          <a:xfrm>
            <a:off x="5713847" y="2668362"/>
            <a:ext cx="2635023" cy="5762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57DB4-53B6-458C-9580-1334D6119E64}"/>
              </a:ext>
            </a:extLst>
          </p:cNvPr>
          <p:cNvCxnSpPr>
            <a:cxnSpLocks/>
          </p:cNvCxnSpPr>
          <p:nvPr/>
        </p:nvCxnSpPr>
        <p:spPr>
          <a:xfrm>
            <a:off x="5362664" y="4087398"/>
            <a:ext cx="1329681" cy="208956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518C-EF89-4B66-9D52-A0768919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48"/>
            <a:ext cx="10515600" cy="1171952"/>
          </a:xfrm>
        </p:spPr>
        <p:txBody>
          <a:bodyPr/>
          <a:lstStyle/>
          <a:p>
            <a:r>
              <a:rPr lang="en-US" dirty="0"/>
              <a:t>Interface Diagram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01654-6D8D-43D6-83A2-969A11745FE2}"/>
              </a:ext>
            </a:extLst>
          </p:cNvPr>
          <p:cNvSpPr/>
          <p:nvPr/>
        </p:nvSpPr>
        <p:spPr>
          <a:xfrm>
            <a:off x="702365" y="3591341"/>
            <a:ext cx="1008672" cy="9674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Dummy Signals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C39D18-2EA0-4B96-9A0C-9E047747A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2" t="26609" r="28043" b="24046"/>
          <a:stretch/>
        </p:blipFill>
        <p:spPr>
          <a:xfrm>
            <a:off x="2112597" y="1646764"/>
            <a:ext cx="6732000" cy="43807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8A9B888-6A78-406D-9CEA-D66A53D8ABAD}"/>
              </a:ext>
            </a:extLst>
          </p:cNvPr>
          <p:cNvSpPr/>
          <p:nvPr/>
        </p:nvSpPr>
        <p:spPr>
          <a:xfrm>
            <a:off x="2679254" y="3075372"/>
            <a:ext cx="1342783" cy="1705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READ_WRITE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EE75B9-D232-4182-B532-D7ADC5ABD627}"/>
              </a:ext>
            </a:extLst>
          </p:cNvPr>
          <p:cNvSpPr/>
          <p:nvPr/>
        </p:nvSpPr>
        <p:spPr>
          <a:xfrm>
            <a:off x="2732126" y="2337569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err="1">
                <a:solidFill>
                  <a:schemeClr val="tx1"/>
                </a:solidFill>
              </a:rPr>
              <a:t>PRESETn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030AB-FA9E-4A0C-9930-70B8E636644A}"/>
              </a:ext>
            </a:extLst>
          </p:cNvPr>
          <p:cNvSpPr/>
          <p:nvPr/>
        </p:nvSpPr>
        <p:spPr>
          <a:xfrm>
            <a:off x="2679118" y="1982583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PCLK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44E9BA-A93C-4E49-AC04-8B54304C1A68}"/>
              </a:ext>
            </a:extLst>
          </p:cNvPr>
          <p:cNvCxnSpPr>
            <a:cxnSpLocks/>
          </p:cNvCxnSpPr>
          <p:nvPr/>
        </p:nvCxnSpPr>
        <p:spPr>
          <a:xfrm>
            <a:off x="5541592" y="2271712"/>
            <a:ext cx="18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71F849-6E6C-478B-A0C0-A2EBEAE32CF6}"/>
              </a:ext>
            </a:extLst>
          </p:cNvPr>
          <p:cNvSpPr/>
          <p:nvPr/>
        </p:nvSpPr>
        <p:spPr>
          <a:xfrm>
            <a:off x="5674112" y="2046428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PWRITE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3AC798-C16D-4F3B-AD63-A2CC78ADAC9B}"/>
              </a:ext>
            </a:extLst>
          </p:cNvPr>
          <p:cNvSpPr/>
          <p:nvPr/>
        </p:nvSpPr>
        <p:spPr>
          <a:xfrm>
            <a:off x="2705622" y="2695835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transfer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7E59B-D551-47BF-8CCF-F55702C71551}"/>
              </a:ext>
            </a:extLst>
          </p:cNvPr>
          <p:cNvSpPr/>
          <p:nvPr/>
        </p:nvSpPr>
        <p:spPr>
          <a:xfrm>
            <a:off x="5747011" y="2337569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PREADY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42A216-EF01-428A-BA33-4C7186FC190B}"/>
              </a:ext>
            </a:extLst>
          </p:cNvPr>
          <p:cNvSpPr/>
          <p:nvPr/>
        </p:nvSpPr>
        <p:spPr>
          <a:xfrm>
            <a:off x="5669683" y="2693040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PSEL1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15B2B1-265E-4A2F-8C30-3B03D8656AF0}"/>
              </a:ext>
            </a:extLst>
          </p:cNvPr>
          <p:cNvSpPr/>
          <p:nvPr/>
        </p:nvSpPr>
        <p:spPr>
          <a:xfrm>
            <a:off x="5753620" y="3042755"/>
            <a:ext cx="1243535" cy="198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PENABLE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89F5795-E180-4F0A-87BF-A0221B9D3306}"/>
              </a:ext>
            </a:extLst>
          </p:cNvPr>
          <p:cNvSpPr/>
          <p:nvPr/>
        </p:nvSpPr>
        <p:spPr>
          <a:xfrm>
            <a:off x="1832225" y="2792430"/>
            <a:ext cx="186530" cy="302400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E8E3-16DB-4F81-913E-F5F3C597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APB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DC82-A0AB-44A0-B99C-48CB03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IDLE 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ACCESS/ENABLE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84556-2E4C-4FB2-AECC-C844DFEF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9" t="24641" r="33478" b="14379"/>
          <a:stretch/>
        </p:blipFill>
        <p:spPr>
          <a:xfrm>
            <a:off x="6096000" y="909225"/>
            <a:ext cx="5222172" cy="53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1147-5C5D-4E9A-BF87-22707AC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33800" cy="642040"/>
          </a:xfrm>
        </p:spPr>
        <p:txBody>
          <a:bodyPr>
            <a:normAutofit fontScale="90000"/>
          </a:bodyPr>
          <a:lstStyle/>
          <a:p>
            <a:r>
              <a:rPr lang="en-US" dirty="0"/>
              <a:t>PIN Description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84F7BE-98DA-48EF-8310-37D13319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40181"/>
              </p:ext>
            </p:extLst>
          </p:nvPr>
        </p:nvGraphicFramePr>
        <p:xfrm>
          <a:off x="838200" y="1160426"/>
          <a:ext cx="10515601" cy="714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5888">
                  <a:extLst>
                    <a:ext uri="{9D8B030D-6E8A-4147-A177-3AD203B41FA5}">
                      <a16:colId xmlns:a16="http://schemas.microsoft.com/office/drawing/2014/main" val="1696246290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1423352717"/>
                    </a:ext>
                  </a:extLst>
                </a:gridCol>
                <a:gridCol w="6440557">
                  <a:extLst>
                    <a:ext uri="{9D8B030D-6E8A-4147-A177-3AD203B41FA5}">
                      <a16:colId xmlns:a16="http://schemas.microsoft.com/office/drawing/2014/main" val="1484550141"/>
                    </a:ext>
                  </a:extLst>
                </a:gridCol>
                <a:gridCol w="1268896">
                  <a:extLst>
                    <a:ext uri="{9D8B030D-6E8A-4147-A177-3AD203B41FA5}">
                      <a16:colId xmlns:a16="http://schemas.microsoft.com/office/drawing/2014/main" val="754784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WIDTH(Bit)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Transfer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Bus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APB enable signal. If high APB is activated else APB is disabled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6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PCLK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Clock Source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 APB functionality occurs at rising edge.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32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PRESETn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Bus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 active low signal.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6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APB address bus can be up to 32 bits.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PSEL1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There is a PSEL for each slave. It’s an active high signal.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78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PENABLE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indicates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 of a data transfer. It’s an active high signal.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0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PWRITE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APB bridge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Indicates the data transfer direction.</a:t>
                      </a:r>
                    </a:p>
                    <a:p>
                      <a:pPr algn="l"/>
                      <a:r>
                        <a:rPr lang="en-US" dirty="0"/>
                        <a:t>PWRITE=1 indicates APB write access(Master to slave) </a:t>
                      </a:r>
                    </a:p>
                    <a:p>
                      <a:pPr algn="l"/>
                      <a:r>
                        <a:rPr lang="en-US" dirty="0"/>
                        <a:t>PWRITE=0 indicates APB read access(Slave to master)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1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PREADY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This is an input from Slave. It is used to enter access state.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PSLVERR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This indicates a transfer failure by the slave.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9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PRDATA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Data. The selected slave drives this bus during read operation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7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PWDATA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Slave Interface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Write data. This bus is driven by the peripheral bus bridge unit during write cycles when PWRITE is high.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4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61D-63E8-4EDF-ABC1-99941FBF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Write Operation</a:t>
            </a:r>
            <a:endParaRPr lang="en-IN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D6815FB-2F42-487E-AAA0-9BB8E6DB47BB}"/>
              </a:ext>
            </a:extLst>
          </p:cNvPr>
          <p:cNvSpPr/>
          <p:nvPr/>
        </p:nvSpPr>
        <p:spPr>
          <a:xfrm rot="5400000" flipV="1">
            <a:off x="5658042" y="2309839"/>
            <a:ext cx="201125" cy="792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2811C0C-D44B-4531-9E31-91657D1E0B15}"/>
              </a:ext>
            </a:extLst>
          </p:cNvPr>
          <p:cNvSpPr/>
          <p:nvPr/>
        </p:nvSpPr>
        <p:spPr>
          <a:xfrm rot="5400000" flipV="1">
            <a:off x="6432595" y="2345839"/>
            <a:ext cx="201125" cy="720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9A065B3-C970-4245-866C-C4B010633358}"/>
              </a:ext>
            </a:extLst>
          </p:cNvPr>
          <p:cNvSpPr/>
          <p:nvPr/>
        </p:nvSpPr>
        <p:spPr>
          <a:xfrm rot="5400000" flipV="1">
            <a:off x="4427608" y="1891907"/>
            <a:ext cx="201125" cy="1656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F67AF-177E-44AF-BCAD-70643015C97C}"/>
              </a:ext>
            </a:extLst>
          </p:cNvPr>
          <p:cNvSpPr/>
          <p:nvPr/>
        </p:nvSpPr>
        <p:spPr>
          <a:xfrm>
            <a:off x="3830003" y="2239412"/>
            <a:ext cx="1174059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IDLE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E37E5-E6A4-42E5-A9A2-1B7C307E36D7}"/>
              </a:ext>
            </a:extLst>
          </p:cNvPr>
          <p:cNvSpPr/>
          <p:nvPr/>
        </p:nvSpPr>
        <p:spPr>
          <a:xfrm>
            <a:off x="5201013" y="2253480"/>
            <a:ext cx="1063803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SETUP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9697FF-2EE9-4E06-A228-3558E928FBCC}"/>
              </a:ext>
            </a:extLst>
          </p:cNvPr>
          <p:cNvSpPr/>
          <p:nvPr/>
        </p:nvSpPr>
        <p:spPr>
          <a:xfrm>
            <a:off x="6197974" y="2239411"/>
            <a:ext cx="808807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ENABLE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94387-CE1A-4037-AE3A-39A85EA7C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6" t="19888" r="21413" b="37772"/>
          <a:stretch/>
        </p:blipFill>
        <p:spPr>
          <a:xfrm>
            <a:off x="1397544" y="2820470"/>
            <a:ext cx="9759533" cy="3667643"/>
          </a:xfrm>
          <a:prstGeom prst="rect">
            <a:avLst/>
          </a:prstGeom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03178F03-E4FF-470A-BB76-12570549A0C2}"/>
              </a:ext>
            </a:extLst>
          </p:cNvPr>
          <p:cNvSpPr/>
          <p:nvPr/>
        </p:nvSpPr>
        <p:spPr>
          <a:xfrm rot="5400000" flipV="1">
            <a:off x="8720189" y="2241831"/>
            <a:ext cx="201125" cy="93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2AA74BF-A460-4622-9A7B-CFC50BADA99E}"/>
              </a:ext>
            </a:extLst>
          </p:cNvPr>
          <p:cNvSpPr/>
          <p:nvPr/>
        </p:nvSpPr>
        <p:spPr>
          <a:xfrm rot="5400000" flipV="1">
            <a:off x="9898888" y="2007745"/>
            <a:ext cx="201125" cy="1404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F5951A5-173B-494F-A64C-0FFDE79F6D5C}"/>
              </a:ext>
            </a:extLst>
          </p:cNvPr>
          <p:cNvSpPr/>
          <p:nvPr/>
        </p:nvSpPr>
        <p:spPr>
          <a:xfrm rot="5400000" flipV="1">
            <a:off x="7545701" y="1975492"/>
            <a:ext cx="133582" cy="1476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CA6BF-5DC0-488D-89F9-821EDAAF2D93}"/>
              </a:ext>
            </a:extLst>
          </p:cNvPr>
          <p:cNvSpPr/>
          <p:nvPr/>
        </p:nvSpPr>
        <p:spPr>
          <a:xfrm>
            <a:off x="7117910" y="2263747"/>
            <a:ext cx="954154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387FA-4FA8-42EB-A0E0-0148B38C3AD3}"/>
              </a:ext>
            </a:extLst>
          </p:cNvPr>
          <p:cNvSpPr/>
          <p:nvPr/>
        </p:nvSpPr>
        <p:spPr>
          <a:xfrm>
            <a:off x="8239399" y="2268016"/>
            <a:ext cx="1174059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D24D6-3480-4893-B767-135A99F17EE7}"/>
              </a:ext>
            </a:extLst>
          </p:cNvPr>
          <p:cNvSpPr/>
          <p:nvPr/>
        </p:nvSpPr>
        <p:spPr>
          <a:xfrm>
            <a:off x="9491377" y="2270167"/>
            <a:ext cx="1174059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ENABLE State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7693DFA-5988-438B-8377-4C9863F01D38}"/>
              </a:ext>
            </a:extLst>
          </p:cNvPr>
          <p:cNvSpPr/>
          <p:nvPr/>
        </p:nvSpPr>
        <p:spPr>
          <a:xfrm rot="5400000">
            <a:off x="5229367" y="433057"/>
            <a:ext cx="123581" cy="3204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4F59C18-390F-4D7C-831B-E17864EFE5DE}"/>
              </a:ext>
            </a:extLst>
          </p:cNvPr>
          <p:cNvSpPr/>
          <p:nvPr/>
        </p:nvSpPr>
        <p:spPr>
          <a:xfrm rot="5400000">
            <a:off x="8739368" y="121922"/>
            <a:ext cx="123581" cy="3816000"/>
          </a:xfrm>
          <a:prstGeom prst="leftBrace">
            <a:avLst/>
          </a:prstGeom>
          <a:ln>
            <a:solidFill>
              <a:srgbClr val="EDC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045A43-2DB5-424E-AAE9-82AAE19CFB25}"/>
              </a:ext>
            </a:extLst>
          </p:cNvPr>
          <p:cNvSpPr/>
          <p:nvPr/>
        </p:nvSpPr>
        <p:spPr>
          <a:xfrm>
            <a:off x="7612492" y="1569876"/>
            <a:ext cx="2483423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with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097EA-CEE3-415F-95F4-F5A91A7DEF95}"/>
              </a:ext>
            </a:extLst>
          </p:cNvPr>
          <p:cNvSpPr/>
          <p:nvPr/>
        </p:nvSpPr>
        <p:spPr>
          <a:xfrm>
            <a:off x="3421109" y="1596806"/>
            <a:ext cx="3968114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without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CFD0B5F-140E-4E13-9AB8-F0A168281725}"/>
              </a:ext>
            </a:extLst>
          </p:cNvPr>
          <p:cNvSpPr/>
          <p:nvPr/>
        </p:nvSpPr>
        <p:spPr>
          <a:xfrm>
            <a:off x="1195448" y="3261858"/>
            <a:ext cx="202096" cy="154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DD73042-7D4B-484C-8DBE-95881871CAF1}"/>
              </a:ext>
            </a:extLst>
          </p:cNvPr>
          <p:cNvSpPr/>
          <p:nvPr/>
        </p:nvSpPr>
        <p:spPr>
          <a:xfrm>
            <a:off x="1195448" y="5255639"/>
            <a:ext cx="202096" cy="10999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99DCAF-02F2-4ADC-B0AD-56843C163B24}"/>
              </a:ext>
            </a:extLst>
          </p:cNvPr>
          <p:cNvSpPr/>
          <p:nvPr/>
        </p:nvSpPr>
        <p:spPr>
          <a:xfrm>
            <a:off x="-76760" y="3805040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Input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94B48-6B4F-43B1-857F-D8782E6615B0}"/>
              </a:ext>
            </a:extLst>
          </p:cNvPr>
          <p:cNvSpPr/>
          <p:nvPr/>
        </p:nvSpPr>
        <p:spPr>
          <a:xfrm>
            <a:off x="-91388" y="5574786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Output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0481-4D25-47B0-9979-98D2AC1F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45"/>
            <a:ext cx="5257800" cy="1255079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Read Operation</a:t>
            </a:r>
            <a:endParaRPr lang="en-IN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9E2F4F5-D848-473E-89CA-D3DEFDDA4A99}"/>
              </a:ext>
            </a:extLst>
          </p:cNvPr>
          <p:cNvSpPr/>
          <p:nvPr/>
        </p:nvSpPr>
        <p:spPr>
          <a:xfrm>
            <a:off x="927655" y="3525071"/>
            <a:ext cx="202096" cy="147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E7B137A-E519-4FE1-A769-F3B46374B579}"/>
              </a:ext>
            </a:extLst>
          </p:cNvPr>
          <p:cNvSpPr/>
          <p:nvPr/>
        </p:nvSpPr>
        <p:spPr>
          <a:xfrm>
            <a:off x="927655" y="5058528"/>
            <a:ext cx="202096" cy="10999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07BCF-5A21-4C73-B859-7D53AE4A427C}"/>
              </a:ext>
            </a:extLst>
          </p:cNvPr>
          <p:cNvSpPr/>
          <p:nvPr/>
        </p:nvSpPr>
        <p:spPr>
          <a:xfrm>
            <a:off x="-344553" y="3844219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Input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FF89-B6DA-4EE1-A631-DCB33483A1E9}"/>
              </a:ext>
            </a:extLst>
          </p:cNvPr>
          <p:cNvSpPr/>
          <p:nvPr/>
        </p:nvSpPr>
        <p:spPr>
          <a:xfrm>
            <a:off x="-344553" y="5373551"/>
            <a:ext cx="1272208" cy="461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Output Signals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9D9B43D-8248-47D6-A7F0-14B1466C16CF}"/>
              </a:ext>
            </a:extLst>
          </p:cNvPr>
          <p:cNvSpPr/>
          <p:nvPr/>
        </p:nvSpPr>
        <p:spPr>
          <a:xfrm rot="5400000" flipV="1">
            <a:off x="5751191" y="2679862"/>
            <a:ext cx="201125" cy="93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FB483F7-05CA-4AEB-911B-823381BEBB13}"/>
              </a:ext>
            </a:extLst>
          </p:cNvPr>
          <p:cNvSpPr/>
          <p:nvPr/>
        </p:nvSpPr>
        <p:spPr>
          <a:xfrm rot="5400000" flipV="1">
            <a:off x="6659403" y="2733862"/>
            <a:ext cx="201125" cy="828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9FDCB9C-FD31-4A2D-9535-14948CEBF27F}"/>
              </a:ext>
            </a:extLst>
          </p:cNvPr>
          <p:cNvSpPr/>
          <p:nvPr/>
        </p:nvSpPr>
        <p:spPr>
          <a:xfrm rot="5400000" flipV="1">
            <a:off x="4482187" y="2344144"/>
            <a:ext cx="133582" cy="1620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7887C-74BD-4A7D-8608-8F1325A93CAA}"/>
              </a:ext>
            </a:extLst>
          </p:cNvPr>
          <p:cNvSpPr/>
          <p:nvPr/>
        </p:nvSpPr>
        <p:spPr>
          <a:xfrm>
            <a:off x="3951997" y="2684913"/>
            <a:ext cx="1196783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25F7BF-1351-4668-9AF6-A5CE8D24E804}"/>
              </a:ext>
            </a:extLst>
          </p:cNvPr>
          <p:cNvSpPr/>
          <p:nvPr/>
        </p:nvSpPr>
        <p:spPr>
          <a:xfrm>
            <a:off x="5464436" y="2433394"/>
            <a:ext cx="835669" cy="615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  <a:p>
            <a:r>
              <a:rPr lang="en-US" dirty="0">
                <a:solidFill>
                  <a:schemeClr val="tx1"/>
                </a:solidFill>
              </a:rPr>
              <a:t>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8E854-0BE8-4978-898C-D19708861CCF}"/>
              </a:ext>
            </a:extLst>
          </p:cNvPr>
          <p:cNvSpPr/>
          <p:nvPr/>
        </p:nvSpPr>
        <p:spPr>
          <a:xfrm>
            <a:off x="6435420" y="2435346"/>
            <a:ext cx="936001" cy="574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ENABLE </a:t>
            </a:r>
          </a:p>
          <a:p>
            <a:r>
              <a:rPr lang="en-US" dirty="0">
                <a:solidFill>
                  <a:schemeClr val="tx1"/>
                </a:solidFill>
              </a:rPr>
              <a:t>State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9E6C2-6F19-427F-ADA3-48EA9ED45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1" t="21629" r="19478" b="45505"/>
          <a:stretch/>
        </p:blipFill>
        <p:spPr>
          <a:xfrm>
            <a:off x="1129751" y="3231391"/>
            <a:ext cx="10723883" cy="3138796"/>
          </a:xfrm>
          <a:prstGeom prst="rect">
            <a:avLst/>
          </a:prstGeom>
        </p:spPr>
      </p:pic>
      <p:sp>
        <p:nvSpPr>
          <p:cNvPr id="20" name="Left Brace 19">
            <a:extLst>
              <a:ext uri="{FF2B5EF4-FFF2-40B4-BE49-F238E27FC236}">
                <a16:creationId xmlns:a16="http://schemas.microsoft.com/office/drawing/2014/main" id="{33EBE39A-2F06-4D48-A397-1E9818A0DB5E}"/>
              </a:ext>
            </a:extLst>
          </p:cNvPr>
          <p:cNvSpPr/>
          <p:nvPr/>
        </p:nvSpPr>
        <p:spPr>
          <a:xfrm rot="5400000" flipV="1">
            <a:off x="9251701" y="2691584"/>
            <a:ext cx="201125" cy="936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6403185-056B-4E72-B09A-65DEFEE003CD}"/>
              </a:ext>
            </a:extLst>
          </p:cNvPr>
          <p:cNvSpPr/>
          <p:nvPr/>
        </p:nvSpPr>
        <p:spPr>
          <a:xfrm rot="5400000" flipV="1">
            <a:off x="10524902" y="2354268"/>
            <a:ext cx="201125" cy="158400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0BC389A-33CA-43CD-9267-2A55199225A5}"/>
              </a:ext>
            </a:extLst>
          </p:cNvPr>
          <p:cNvSpPr/>
          <p:nvPr/>
        </p:nvSpPr>
        <p:spPr>
          <a:xfrm rot="5400000" flipV="1">
            <a:off x="7966376" y="2318600"/>
            <a:ext cx="133582" cy="169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A082F-B698-45DF-8162-D9923CE6EE25}"/>
              </a:ext>
            </a:extLst>
          </p:cNvPr>
          <p:cNvSpPr/>
          <p:nvPr/>
        </p:nvSpPr>
        <p:spPr>
          <a:xfrm>
            <a:off x="7410269" y="2643162"/>
            <a:ext cx="1196783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7E161C-CCB9-49F5-9F58-1DB0AA96CD6D}"/>
              </a:ext>
            </a:extLst>
          </p:cNvPr>
          <p:cNvSpPr/>
          <p:nvPr/>
        </p:nvSpPr>
        <p:spPr>
          <a:xfrm>
            <a:off x="8545827" y="2661499"/>
            <a:ext cx="1304594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46469-1796-48E9-900B-A45947B53C75}"/>
              </a:ext>
            </a:extLst>
          </p:cNvPr>
          <p:cNvSpPr/>
          <p:nvPr/>
        </p:nvSpPr>
        <p:spPr>
          <a:xfrm>
            <a:off x="9896281" y="2677718"/>
            <a:ext cx="1519561" cy="338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ENABLE State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8D3207E-61D6-4744-9CA1-3003ED395145}"/>
              </a:ext>
            </a:extLst>
          </p:cNvPr>
          <p:cNvSpPr/>
          <p:nvPr/>
        </p:nvSpPr>
        <p:spPr>
          <a:xfrm rot="5400000">
            <a:off x="5343376" y="238658"/>
            <a:ext cx="123581" cy="3564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A57199C-3569-4289-A706-35B9E080542C}"/>
              </a:ext>
            </a:extLst>
          </p:cNvPr>
          <p:cNvSpPr/>
          <p:nvPr/>
        </p:nvSpPr>
        <p:spPr>
          <a:xfrm rot="5400000">
            <a:off x="9266054" y="-71924"/>
            <a:ext cx="123581" cy="4176000"/>
          </a:xfrm>
          <a:prstGeom prst="leftBrace">
            <a:avLst/>
          </a:prstGeom>
          <a:ln>
            <a:solidFill>
              <a:srgbClr val="EDC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A0BFAE-899A-43FA-A16A-D4F19F514758}"/>
              </a:ext>
            </a:extLst>
          </p:cNvPr>
          <p:cNvSpPr/>
          <p:nvPr/>
        </p:nvSpPr>
        <p:spPr>
          <a:xfrm>
            <a:off x="8086132" y="1569643"/>
            <a:ext cx="2483423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with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25A2EF-2749-418E-B1F1-29E4540246E9}"/>
              </a:ext>
            </a:extLst>
          </p:cNvPr>
          <p:cNvSpPr/>
          <p:nvPr/>
        </p:nvSpPr>
        <p:spPr>
          <a:xfrm>
            <a:off x="3421109" y="1596806"/>
            <a:ext cx="3968114" cy="35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without wait state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C2BB-280B-4B69-88AF-5CA2610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FF320-E99F-474C-A5C5-ECC87C6B1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9" t="21163" r="21878" b="28396"/>
          <a:stretch/>
        </p:blipFill>
        <p:spPr>
          <a:xfrm>
            <a:off x="2670701" y="550980"/>
            <a:ext cx="5963480" cy="54938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6AABE9-E7DE-4E8C-B5D7-514B11863E90}"/>
              </a:ext>
            </a:extLst>
          </p:cNvPr>
          <p:cNvCxnSpPr/>
          <p:nvPr/>
        </p:nvCxnSpPr>
        <p:spPr>
          <a:xfrm>
            <a:off x="4797285" y="6031189"/>
            <a:ext cx="2014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0EC27E-2651-485F-A7EB-EDD3682D4353}"/>
              </a:ext>
            </a:extLst>
          </p:cNvPr>
          <p:cNvSpPr/>
          <p:nvPr/>
        </p:nvSpPr>
        <p:spPr>
          <a:xfrm>
            <a:off x="3988903" y="919575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D2EF4-9922-43C5-BBF0-1777836F01F1}"/>
              </a:ext>
            </a:extLst>
          </p:cNvPr>
          <p:cNvSpPr/>
          <p:nvPr/>
        </p:nvSpPr>
        <p:spPr>
          <a:xfrm>
            <a:off x="3988904" y="1367095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0A428-764F-46D5-B83B-95EF9502B23B}"/>
              </a:ext>
            </a:extLst>
          </p:cNvPr>
          <p:cNvSpPr/>
          <p:nvPr/>
        </p:nvSpPr>
        <p:spPr>
          <a:xfrm>
            <a:off x="2961856" y="949727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0D711-582D-4859-801F-8236246BA85D}"/>
              </a:ext>
            </a:extLst>
          </p:cNvPr>
          <p:cNvSpPr/>
          <p:nvPr/>
        </p:nvSpPr>
        <p:spPr>
          <a:xfrm>
            <a:off x="2961856" y="1367095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B7DD28-8478-41D0-92C0-AD654CAF156F}"/>
              </a:ext>
            </a:extLst>
          </p:cNvPr>
          <p:cNvSpPr/>
          <p:nvPr/>
        </p:nvSpPr>
        <p:spPr>
          <a:xfrm>
            <a:off x="6838119" y="2410445"/>
            <a:ext cx="1616768" cy="518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2E77B-EF93-47A6-BDE3-17947137ABDB}"/>
              </a:ext>
            </a:extLst>
          </p:cNvPr>
          <p:cNvSpPr/>
          <p:nvPr/>
        </p:nvSpPr>
        <p:spPr>
          <a:xfrm>
            <a:off x="6824469" y="4255534"/>
            <a:ext cx="1616767" cy="518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E5829-3432-4769-816E-07AA7025468C}"/>
              </a:ext>
            </a:extLst>
          </p:cNvPr>
          <p:cNvSpPr/>
          <p:nvPr/>
        </p:nvSpPr>
        <p:spPr>
          <a:xfrm>
            <a:off x="4892536" y="4408677"/>
            <a:ext cx="1823827" cy="518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3B612-0E91-4CDD-9F1E-93C5E27294FB}"/>
              </a:ext>
            </a:extLst>
          </p:cNvPr>
          <p:cNvSpPr/>
          <p:nvPr/>
        </p:nvSpPr>
        <p:spPr>
          <a:xfrm>
            <a:off x="4916556" y="2449856"/>
            <a:ext cx="1823827" cy="518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78D0C-0C99-4888-B816-C1A35AF050AF}"/>
              </a:ext>
            </a:extLst>
          </p:cNvPr>
          <p:cNvSpPr/>
          <p:nvPr/>
        </p:nvSpPr>
        <p:spPr>
          <a:xfrm>
            <a:off x="4878887" y="3554742"/>
            <a:ext cx="1823827" cy="212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386D15-CCDB-4B1F-9805-650B6D49210E}"/>
              </a:ext>
            </a:extLst>
          </p:cNvPr>
          <p:cNvSpPr/>
          <p:nvPr/>
        </p:nvSpPr>
        <p:spPr>
          <a:xfrm>
            <a:off x="6824468" y="3497798"/>
            <a:ext cx="794303" cy="212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D6637-8AC5-4A33-9088-D0953C6078A6}"/>
              </a:ext>
            </a:extLst>
          </p:cNvPr>
          <p:cNvSpPr/>
          <p:nvPr/>
        </p:nvSpPr>
        <p:spPr>
          <a:xfrm>
            <a:off x="3988903" y="3531963"/>
            <a:ext cx="794303" cy="178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9A4E10-3A7B-42D1-B305-FEBB9E9016F3}"/>
              </a:ext>
            </a:extLst>
          </p:cNvPr>
          <p:cNvSpPr/>
          <p:nvPr/>
        </p:nvSpPr>
        <p:spPr>
          <a:xfrm>
            <a:off x="2961856" y="3531963"/>
            <a:ext cx="927654" cy="237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AE1AD-B3F3-4F96-B126-368C0CF11167}"/>
              </a:ext>
            </a:extLst>
          </p:cNvPr>
          <p:cNvSpPr/>
          <p:nvPr/>
        </p:nvSpPr>
        <p:spPr>
          <a:xfrm>
            <a:off x="7692886" y="3164816"/>
            <a:ext cx="795127" cy="383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APB2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ACA342-B762-4592-A094-6308ADE231DA}"/>
              </a:ext>
            </a:extLst>
          </p:cNvPr>
          <p:cNvSpPr/>
          <p:nvPr/>
        </p:nvSpPr>
        <p:spPr>
          <a:xfrm>
            <a:off x="7692886" y="5030850"/>
            <a:ext cx="795127" cy="383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APB2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86F2C2-C421-4833-9C65-EACF1DD5F6CA}"/>
              </a:ext>
            </a:extLst>
          </p:cNvPr>
          <p:cNvSpPr/>
          <p:nvPr/>
        </p:nvSpPr>
        <p:spPr>
          <a:xfrm>
            <a:off x="2809460" y="2160104"/>
            <a:ext cx="1033670" cy="518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APB Master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97513-D7F0-4055-8374-4CE8CC714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92" t="40089" r="53971" b="18783"/>
          <a:stretch/>
        </p:blipFill>
        <p:spPr>
          <a:xfrm>
            <a:off x="89841" y="474538"/>
            <a:ext cx="2595009" cy="339322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6B3C49F-663A-49F3-9D52-13AE4698603F}"/>
              </a:ext>
            </a:extLst>
          </p:cNvPr>
          <p:cNvSpPr/>
          <p:nvPr/>
        </p:nvSpPr>
        <p:spPr>
          <a:xfrm>
            <a:off x="4922103" y="5454058"/>
            <a:ext cx="1823827" cy="212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503B2-7BDD-48CF-BA7D-A0EEBD31CCDD}"/>
              </a:ext>
            </a:extLst>
          </p:cNvPr>
          <p:cNvSpPr/>
          <p:nvPr/>
        </p:nvSpPr>
        <p:spPr>
          <a:xfrm>
            <a:off x="6826740" y="5424415"/>
            <a:ext cx="794303" cy="212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0BE3F5-CFF6-4156-A011-14F834AAE1C0}"/>
              </a:ext>
            </a:extLst>
          </p:cNvPr>
          <p:cNvSpPr/>
          <p:nvPr/>
        </p:nvSpPr>
        <p:spPr>
          <a:xfrm>
            <a:off x="9243003" y="31595"/>
            <a:ext cx="2066919" cy="2829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APB Interface with Slaves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8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897</TotalTime>
  <Words>373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APB PROTOCOL</vt:lpstr>
      <vt:lpstr>Content</vt:lpstr>
      <vt:lpstr>AMBA ARCHITECTURE</vt:lpstr>
      <vt:lpstr>Interface Diagram</vt:lpstr>
      <vt:lpstr>Operation of APB</vt:lpstr>
      <vt:lpstr>PIN Description</vt:lpstr>
      <vt:lpstr>Master Write Operation</vt:lpstr>
      <vt:lpstr>Master Read Operation</vt:lpstr>
      <vt:lpstr>PowerPoint Presentation</vt:lpstr>
      <vt:lpstr>Read-Write Operation – Slave 1</vt:lpstr>
      <vt:lpstr>Read-Write Operation – Slave 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 PROTOCOL</dc:title>
  <dc:creator>Krishna Agrawal</dc:creator>
  <cp:lastModifiedBy>Caprio Mistry</cp:lastModifiedBy>
  <cp:revision>40</cp:revision>
  <dcterms:created xsi:type="dcterms:W3CDTF">2021-05-28T15:19:21Z</dcterms:created>
  <dcterms:modified xsi:type="dcterms:W3CDTF">2023-01-21T11:25:28Z</dcterms:modified>
</cp:coreProperties>
</file>