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56" r:id="rId5"/>
    <p:sldId id="257" r:id="rId6"/>
    <p:sldId id="259" r:id="rId7"/>
    <p:sldId id="260" r:id="rId8"/>
    <p:sldId id="262"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8018D9-30BB-4A4A-9D1C-F7060FF985D8}">
          <p14:sldIdLst>
            <p14:sldId id="283"/>
            <p14:sldId id="284"/>
            <p14:sldId id="285"/>
            <p14:sldId id="256"/>
            <p14:sldId id="257"/>
            <p14:sldId id="259"/>
            <p14:sldId id="260"/>
            <p14:sldId id="262"/>
            <p14:sldId id="263"/>
            <p14:sldId id="267"/>
            <p14:sldId id="268"/>
            <p14:sldId id="269"/>
            <p14:sldId id="270"/>
            <p14:sldId id="271"/>
            <p14:sldId id="272"/>
            <p14:sldId id="273"/>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7FD5-50F0-EFB2-C567-1DEF3B0B8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93EBE7-8AF7-0F64-1257-F996A5F3C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2546FA-42E7-5F59-99F0-38C2F15BF478}"/>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5" name="Footer Placeholder 4">
            <a:extLst>
              <a:ext uri="{FF2B5EF4-FFF2-40B4-BE49-F238E27FC236}">
                <a16:creationId xmlns:a16="http://schemas.microsoft.com/office/drawing/2014/main" id="{9E332B3E-AEBB-8CDF-54D2-0AC2CDA6D8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7D10E3-CD52-A8DF-B533-B744D7CC37C4}"/>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1233182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8608-5F42-8442-38E5-245D1F008A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E8B8E9-6E66-434F-716B-5D2043691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E28E9-08B5-3F10-2460-7D70172F16DF}"/>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5" name="Footer Placeholder 4">
            <a:extLst>
              <a:ext uri="{FF2B5EF4-FFF2-40B4-BE49-F238E27FC236}">
                <a16:creationId xmlns:a16="http://schemas.microsoft.com/office/drawing/2014/main" id="{E05F864C-B2BE-46E2-4128-B29FDD2CE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93541-4491-8DAB-3CCF-A353F8AAF8B8}"/>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3190416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D7696F-3F66-3A1B-EFDF-EC0D8EC468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D4D65C-34EB-8B88-0596-81FAD8A92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A9AD5-E4F6-457E-B3B9-D308C536A38D}"/>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5" name="Footer Placeholder 4">
            <a:extLst>
              <a:ext uri="{FF2B5EF4-FFF2-40B4-BE49-F238E27FC236}">
                <a16:creationId xmlns:a16="http://schemas.microsoft.com/office/drawing/2014/main" id="{F3E864F5-10BC-1C52-15D4-3D5BF1AB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AAFCA-66AB-BA80-D440-7FAE8119DC9B}"/>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1058325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05EC-60F7-D42D-2A2F-8614C4682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5513D4-69AD-6257-EE33-E031984C6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3E560-7F5E-C4D8-354A-8AD52DD26F5E}"/>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5" name="Footer Placeholder 4">
            <a:extLst>
              <a:ext uri="{FF2B5EF4-FFF2-40B4-BE49-F238E27FC236}">
                <a16:creationId xmlns:a16="http://schemas.microsoft.com/office/drawing/2014/main" id="{53944E02-BC86-6B5B-B604-EBC40D5F7D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D84CE-A4C0-5545-A7FE-91332E808CEA}"/>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209634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19C2-048B-D506-6959-F2D7A24D6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E783C0-6EC0-0106-E941-735AC9AFE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5CEA1-695A-8523-949B-2651DE6B4BAC}"/>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5" name="Footer Placeholder 4">
            <a:extLst>
              <a:ext uri="{FF2B5EF4-FFF2-40B4-BE49-F238E27FC236}">
                <a16:creationId xmlns:a16="http://schemas.microsoft.com/office/drawing/2014/main" id="{5F3D8AA0-FA4B-9B56-EE87-2F67DC463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59F431-2F54-11A7-6C94-56B011794357}"/>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2373949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EC59-0305-D817-F598-A449037E5C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D525F7-7370-3504-59EF-44F6101F36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AD62CC-A6AE-85C9-1F62-CABC2D559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CC44FB-5EBA-D005-4FA2-4EC60F5256F3}"/>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6" name="Footer Placeholder 5">
            <a:extLst>
              <a:ext uri="{FF2B5EF4-FFF2-40B4-BE49-F238E27FC236}">
                <a16:creationId xmlns:a16="http://schemas.microsoft.com/office/drawing/2014/main" id="{830D3AC5-4150-56DA-AB42-B6966774D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33D2A-CC2D-4FA7-3996-3CE00209A7B7}"/>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308087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0239-6784-6136-8F70-817E01F431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13139-10D5-55DF-C57F-D08B4A390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12E05-BA82-4558-BFF2-F8600101EB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6845C2-0758-8661-7CC0-1DAE1FF01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AC2AD7-F5D3-71A6-522D-DBA778077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85F255-934B-A77B-F62D-01920948FD28}"/>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8" name="Footer Placeholder 7">
            <a:extLst>
              <a:ext uri="{FF2B5EF4-FFF2-40B4-BE49-F238E27FC236}">
                <a16:creationId xmlns:a16="http://schemas.microsoft.com/office/drawing/2014/main" id="{B1498585-1ED5-A2E9-703F-F14EFC76E8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2162F1-9245-E3E1-9D37-E425DC3F2BA2}"/>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676780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28B-EED3-10DE-A465-7441BF9D7D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C3AB18-458B-C920-61D4-EAD13B5B56D2}"/>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4" name="Footer Placeholder 3">
            <a:extLst>
              <a:ext uri="{FF2B5EF4-FFF2-40B4-BE49-F238E27FC236}">
                <a16:creationId xmlns:a16="http://schemas.microsoft.com/office/drawing/2014/main" id="{1924F127-5B19-8D31-0757-C2747A8CC1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900D9C-7147-CC6A-1DDE-90F7F47D10F0}"/>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3896279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10284-E818-4674-1E24-9A57DBED33F3}"/>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3" name="Footer Placeholder 2">
            <a:extLst>
              <a:ext uri="{FF2B5EF4-FFF2-40B4-BE49-F238E27FC236}">
                <a16:creationId xmlns:a16="http://schemas.microsoft.com/office/drawing/2014/main" id="{BAF22883-A6DD-5D45-E620-BF87FE3A63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8BA263-D7D3-EF63-3A0E-7ACFCCB71693}"/>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3028570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3863-5590-281C-320C-8D616EA06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FE70ED-D9AA-0EE1-8844-AC0D7F6DD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8BF0F9-4738-66AF-188D-7B419C616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97653-FFEB-9ABD-F3F6-80107FCAF116}"/>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6" name="Footer Placeholder 5">
            <a:extLst>
              <a:ext uri="{FF2B5EF4-FFF2-40B4-BE49-F238E27FC236}">
                <a16:creationId xmlns:a16="http://schemas.microsoft.com/office/drawing/2014/main" id="{A37A4752-F079-038D-F853-0A0F0566D2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6C89B-47E1-550C-0A67-41C300F01AE3}"/>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876854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E5DE-2146-A500-DCAF-24FF899A5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554481-AEC7-CB04-C4F2-E6B64D4B53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EEABB0-0B80-AC4B-F544-1DF1BE023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4BFDD-ACAD-A22E-F303-38040E6CA594}"/>
              </a:ext>
            </a:extLst>
          </p:cNvPr>
          <p:cNvSpPr>
            <a:spLocks noGrp="1"/>
          </p:cNvSpPr>
          <p:nvPr>
            <p:ph type="dt" sz="half" idx="10"/>
          </p:nvPr>
        </p:nvSpPr>
        <p:spPr/>
        <p:txBody>
          <a:bodyPr/>
          <a:lstStyle/>
          <a:p>
            <a:fld id="{727FD415-6C5E-4C62-8C23-2B1BBC4EA74F}" type="datetimeFigureOut">
              <a:rPr lang="en-IN" smtClean="0"/>
              <a:t>23-06-2022</a:t>
            </a:fld>
            <a:endParaRPr lang="en-IN"/>
          </a:p>
        </p:txBody>
      </p:sp>
      <p:sp>
        <p:nvSpPr>
          <p:cNvPr id="6" name="Footer Placeholder 5">
            <a:extLst>
              <a:ext uri="{FF2B5EF4-FFF2-40B4-BE49-F238E27FC236}">
                <a16:creationId xmlns:a16="http://schemas.microsoft.com/office/drawing/2014/main" id="{4ACD1091-15A9-D603-3785-0BB5B70B3F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A3522-BD9D-4A09-EBFE-DB6CF54409B6}"/>
              </a:ext>
            </a:extLst>
          </p:cNvPr>
          <p:cNvSpPr>
            <a:spLocks noGrp="1"/>
          </p:cNvSpPr>
          <p:nvPr>
            <p:ph type="sldNum" sz="quarter" idx="12"/>
          </p:nvPr>
        </p:nvSpPr>
        <p:spPr/>
        <p:txBody>
          <a:bodyPr/>
          <a:lstStyle/>
          <a:p>
            <a:fld id="{2C77DFFF-8D97-470A-8FE3-ABBE8B897980}" type="slidenum">
              <a:rPr lang="en-IN" smtClean="0"/>
              <a:t>‹#›</a:t>
            </a:fld>
            <a:endParaRPr lang="en-IN"/>
          </a:p>
        </p:txBody>
      </p:sp>
    </p:spTree>
    <p:extLst>
      <p:ext uri="{BB962C8B-B14F-4D97-AF65-F5344CB8AC3E}">
        <p14:creationId xmlns:p14="http://schemas.microsoft.com/office/powerpoint/2010/main" val="1588928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E64A95-4B8C-8801-E802-CB6D00B99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C1145E-66A2-EB28-81B8-5CA9663B7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B82DC-F56D-621C-9822-5292D1B07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D415-6C5E-4C62-8C23-2B1BBC4EA74F}" type="datetimeFigureOut">
              <a:rPr lang="en-IN" smtClean="0"/>
              <a:t>23-06-2022</a:t>
            </a:fld>
            <a:endParaRPr lang="en-IN"/>
          </a:p>
        </p:txBody>
      </p:sp>
      <p:sp>
        <p:nvSpPr>
          <p:cNvPr id="5" name="Footer Placeholder 4">
            <a:extLst>
              <a:ext uri="{FF2B5EF4-FFF2-40B4-BE49-F238E27FC236}">
                <a16:creationId xmlns:a16="http://schemas.microsoft.com/office/drawing/2014/main" id="{61D69272-E82B-1BA4-6029-B0E6E0F56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15D231-2FF7-A047-99B9-BEBD3FD1F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7DFFF-8D97-470A-8FE3-ABBE8B897980}" type="slidenum">
              <a:rPr lang="en-IN" smtClean="0"/>
              <a:t>‹#›</a:t>
            </a:fld>
            <a:endParaRPr lang="en-IN"/>
          </a:p>
        </p:txBody>
      </p:sp>
    </p:spTree>
    <p:extLst>
      <p:ext uri="{BB962C8B-B14F-4D97-AF65-F5344CB8AC3E}">
        <p14:creationId xmlns:p14="http://schemas.microsoft.com/office/powerpoint/2010/main" val="633618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C85C-8CC4-295C-7AE9-2F39DFD69894}"/>
              </a:ext>
            </a:extLst>
          </p:cNvPr>
          <p:cNvSpPr>
            <a:spLocks noGrp="1"/>
          </p:cNvSpPr>
          <p:nvPr>
            <p:ph type="title"/>
          </p:nvPr>
        </p:nvSpPr>
        <p:spPr>
          <a:xfrm>
            <a:off x="335666" y="1805651"/>
            <a:ext cx="11424212" cy="4768768"/>
          </a:xfrm>
        </p:spPr>
        <p:txBody>
          <a:bodyPr>
            <a:normAutofit fontScale="90000"/>
          </a:bodyPr>
          <a:lstStyle/>
          <a:p>
            <a:pPr algn="ctr"/>
            <a:r>
              <a:rPr lang="en-US" sz="3200" b="1" i="0" u="sng" strike="noStrike" baseline="0" dirty="0">
                <a:solidFill>
                  <a:srgbClr val="000000"/>
                </a:solidFill>
                <a:latin typeface="Calibri" panose="020F0502020204030204" pitchFamily="34" charset="0"/>
              </a:rPr>
              <a:t>Full Adder Design Using Reversible Logic with Different Tools for Low Power VLSI</a:t>
            </a:r>
            <a:br>
              <a:rPr lang="en-US" sz="3200" b="0" i="0" u="none" strike="noStrike" baseline="0" dirty="0">
                <a:solidFill>
                  <a:srgbClr val="000000"/>
                </a:solidFill>
                <a:latin typeface="Calibri" panose="020F0502020204030204" pitchFamily="34" charset="0"/>
              </a:rPr>
            </a:br>
            <a:br>
              <a:rPr lang="en-US" sz="3200" b="0" i="0" u="none" strike="noStrike" baseline="0" dirty="0">
                <a:solidFill>
                  <a:srgbClr val="000000"/>
                </a:solidFill>
                <a:latin typeface="Calibri" panose="020F0502020204030204" pitchFamily="34" charset="0"/>
              </a:rPr>
            </a:br>
            <a:r>
              <a:rPr lang="en-IN" sz="2800" b="0" i="0" u="none" strike="noStrike" baseline="0" dirty="0">
                <a:solidFill>
                  <a:srgbClr val="000000"/>
                </a:solidFill>
                <a:latin typeface="Calibri" panose="020F0502020204030204" pitchFamily="34" charset="0"/>
              </a:rPr>
              <a:t>A PROJECT REPORT </a:t>
            </a:r>
            <a:br>
              <a:rPr lang="en-IN" sz="3200" b="0" i="0" u="none" strike="noStrike" baseline="0" dirty="0">
                <a:solidFill>
                  <a:srgbClr val="000000"/>
                </a:solidFill>
                <a:latin typeface="Calibri" panose="020F0502020204030204" pitchFamily="34" charset="0"/>
              </a:rPr>
            </a:br>
            <a:br>
              <a:rPr lang="en-IN" sz="3200" b="0" i="0" u="none" strike="noStrike" baseline="0" dirty="0">
                <a:solidFill>
                  <a:srgbClr val="000000"/>
                </a:solidFill>
                <a:latin typeface="Calibri" panose="020F0502020204030204" pitchFamily="34" charset="0"/>
              </a:rPr>
            </a:br>
            <a:r>
              <a:rPr lang="en-IN" sz="2400" b="0" i="1" u="none" strike="noStrike" baseline="0" dirty="0">
                <a:solidFill>
                  <a:srgbClr val="000000"/>
                </a:solidFill>
                <a:latin typeface="Calibri" panose="020F0502020204030204" pitchFamily="34" charset="0"/>
              </a:rPr>
              <a:t>Submitted by </a:t>
            </a:r>
            <a:br>
              <a:rPr lang="en-IN" sz="2400" b="0" i="0" u="none" strike="noStrike" baseline="0" dirty="0">
                <a:solidFill>
                  <a:srgbClr val="000000"/>
                </a:solidFill>
                <a:latin typeface="Calibri" panose="020F0502020204030204" pitchFamily="34" charset="0"/>
              </a:rPr>
            </a:br>
            <a:r>
              <a:rPr lang="en-IN" sz="2400" b="1" i="0" u="none" strike="noStrike" baseline="0" dirty="0">
                <a:solidFill>
                  <a:srgbClr val="000000"/>
                </a:solidFill>
                <a:latin typeface="Calibri" panose="020F0502020204030204" pitchFamily="34" charset="0"/>
              </a:rPr>
              <a:t>Caprio Mistry </a:t>
            </a:r>
            <a:br>
              <a:rPr lang="en-IN" sz="2400" b="0" i="0" u="none" strike="noStrike" baseline="0" dirty="0">
                <a:solidFill>
                  <a:srgbClr val="000000"/>
                </a:solidFill>
                <a:latin typeface="Calibri" panose="020F0502020204030204" pitchFamily="34" charset="0"/>
              </a:rPr>
            </a:br>
            <a:r>
              <a:rPr lang="en-IN" sz="2400" b="1" i="0" u="none" strike="noStrike" baseline="0" dirty="0" err="1">
                <a:solidFill>
                  <a:srgbClr val="000000"/>
                </a:solidFill>
                <a:latin typeface="Calibri" panose="020F0502020204030204" pitchFamily="34" charset="0"/>
              </a:rPr>
              <a:t>Ashis</a:t>
            </a:r>
            <a:r>
              <a:rPr lang="en-IN" sz="2400" b="1" i="0" u="none" strike="noStrike" baseline="0" dirty="0">
                <a:solidFill>
                  <a:srgbClr val="000000"/>
                </a:solidFill>
                <a:latin typeface="Calibri" panose="020F0502020204030204" pitchFamily="34" charset="0"/>
              </a:rPr>
              <a:t> Paul </a:t>
            </a:r>
            <a:br>
              <a:rPr lang="en-IN" sz="2400" b="0" i="0" u="none" strike="noStrike" baseline="0" dirty="0">
                <a:solidFill>
                  <a:srgbClr val="000000"/>
                </a:solidFill>
                <a:latin typeface="Calibri" panose="020F0502020204030204" pitchFamily="34" charset="0"/>
              </a:rPr>
            </a:br>
            <a:r>
              <a:rPr lang="en-IN" sz="2400" b="1" i="0" u="none" strike="noStrike" baseline="0" dirty="0">
                <a:solidFill>
                  <a:srgbClr val="000000"/>
                </a:solidFill>
                <a:latin typeface="Calibri" panose="020F0502020204030204" pitchFamily="34" charset="0"/>
              </a:rPr>
              <a:t>Sugata Roy Chowdhury</a:t>
            </a:r>
            <a:br>
              <a:rPr lang="en-IN" sz="2400" b="0" i="0" u="none" strike="noStrike" baseline="0" dirty="0">
                <a:solidFill>
                  <a:srgbClr val="000000"/>
                </a:solidFill>
                <a:latin typeface="Calibri" panose="020F0502020204030204" pitchFamily="34" charset="0"/>
              </a:rPr>
            </a:br>
            <a:r>
              <a:rPr lang="en-IN" sz="2400" b="1" i="0" u="none" strike="noStrike" baseline="0" dirty="0" err="1">
                <a:solidFill>
                  <a:srgbClr val="000000"/>
                </a:solidFill>
                <a:latin typeface="Calibri" panose="020F0502020204030204" pitchFamily="34" charset="0"/>
              </a:rPr>
              <a:t>Swarnali</a:t>
            </a:r>
            <a:r>
              <a:rPr lang="en-IN" sz="2400" b="1" i="0" u="none" strike="noStrike" baseline="0" dirty="0">
                <a:solidFill>
                  <a:srgbClr val="000000"/>
                </a:solidFill>
                <a:latin typeface="Calibri" panose="020F0502020204030204" pitchFamily="34" charset="0"/>
              </a:rPr>
              <a:t> Mitra </a:t>
            </a:r>
            <a:br>
              <a:rPr lang="en-IN" sz="2400" b="1" i="0" u="none" strike="noStrike" baseline="0" dirty="0">
                <a:solidFill>
                  <a:srgbClr val="000000"/>
                </a:solidFill>
                <a:latin typeface="Calibri" panose="020F0502020204030204" pitchFamily="34" charset="0"/>
              </a:rPr>
            </a:br>
            <a:br>
              <a:rPr lang="en-IN"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sz="1800" b="0" i="1" u="none" strike="noStrike" baseline="0" dirty="0">
                <a:solidFill>
                  <a:srgbClr val="000000"/>
                </a:solidFill>
                <a:latin typeface="Calibri" panose="020F0502020204030204" pitchFamily="34" charset="0"/>
              </a:rPr>
              <a:t>in partial fulfillment for the award of the degree </a:t>
            </a:r>
            <a:br>
              <a:rPr lang="en-US" sz="1800" b="0" i="0" u="none" strike="noStrike" baseline="0" dirty="0">
                <a:solidFill>
                  <a:srgbClr val="000000"/>
                </a:solidFill>
                <a:latin typeface="Calibri" panose="020F0502020204030204" pitchFamily="34" charset="0"/>
              </a:rPr>
            </a:br>
            <a:r>
              <a:rPr lang="en-IN" sz="1800" b="0" i="1" u="none" strike="noStrike" baseline="0" dirty="0">
                <a:solidFill>
                  <a:srgbClr val="000000"/>
                </a:solidFill>
                <a:latin typeface="Calibri" panose="020F0502020204030204" pitchFamily="34" charset="0"/>
              </a:rPr>
              <a:t>of </a:t>
            </a:r>
            <a:br>
              <a:rPr lang="en-IN" sz="1800" b="0" i="0" u="none" strike="noStrike" baseline="0" dirty="0">
                <a:solidFill>
                  <a:srgbClr val="000000"/>
                </a:solidFill>
                <a:latin typeface="Calibri" panose="020F0502020204030204" pitchFamily="34" charset="0"/>
              </a:rPr>
            </a:br>
            <a:r>
              <a:rPr lang="en-IN" sz="1800" b="1" i="0" u="none" strike="noStrike" baseline="0" dirty="0">
                <a:solidFill>
                  <a:srgbClr val="000000"/>
                </a:solidFill>
                <a:latin typeface="Calibri" panose="020F0502020204030204" pitchFamily="34" charset="0"/>
              </a:rPr>
              <a:t>BACHELOR OF TECHNOLOGY </a:t>
            </a:r>
            <a:br>
              <a:rPr lang="en-IN" sz="1800" b="0" i="0" u="none" strike="noStrike" baseline="0" dirty="0">
                <a:solidFill>
                  <a:srgbClr val="000000"/>
                </a:solidFill>
                <a:latin typeface="Calibri" panose="020F0502020204030204" pitchFamily="34" charset="0"/>
              </a:rPr>
            </a:br>
            <a:r>
              <a:rPr lang="en-IN" sz="1800" b="1" i="0" u="none" strike="noStrike" baseline="0" dirty="0">
                <a:solidFill>
                  <a:srgbClr val="000000"/>
                </a:solidFill>
                <a:latin typeface="Calibri" panose="020F0502020204030204" pitchFamily="34" charset="0"/>
              </a:rPr>
              <a:t>in </a:t>
            </a:r>
            <a:br>
              <a:rPr lang="en-IN" sz="1800" b="0" i="0" u="none" strike="noStrike" baseline="0" dirty="0">
                <a:solidFill>
                  <a:srgbClr val="000000"/>
                </a:solidFill>
                <a:latin typeface="Calibri" panose="020F0502020204030204" pitchFamily="34" charset="0"/>
              </a:rPr>
            </a:br>
            <a:r>
              <a:rPr lang="en-US" sz="1800" b="1" i="0" u="none" strike="noStrike" baseline="0" dirty="0">
                <a:solidFill>
                  <a:srgbClr val="000000"/>
                </a:solidFill>
                <a:latin typeface="Calibri" panose="020F0502020204030204" pitchFamily="34" charset="0"/>
              </a:rPr>
              <a:t>Department of Electronics &amp; communication Engineering </a:t>
            </a:r>
            <a:endParaRPr lang="en-IN" sz="2400" dirty="0"/>
          </a:p>
        </p:txBody>
      </p:sp>
      <p:pic>
        <p:nvPicPr>
          <p:cNvPr id="5" name="Picture 4">
            <a:extLst>
              <a:ext uri="{FF2B5EF4-FFF2-40B4-BE49-F238E27FC236}">
                <a16:creationId xmlns:a16="http://schemas.microsoft.com/office/drawing/2014/main" id="{8408A512-0A63-4075-AA4F-3013BB1376D5}"/>
              </a:ext>
            </a:extLst>
          </p:cNvPr>
          <p:cNvPicPr>
            <a:picLocks noChangeAspect="1"/>
          </p:cNvPicPr>
          <p:nvPr/>
        </p:nvPicPr>
        <p:blipFill>
          <a:blip r:embed="rId2"/>
          <a:stretch>
            <a:fillRect/>
          </a:stretch>
        </p:blipFill>
        <p:spPr>
          <a:xfrm>
            <a:off x="5252641" y="120527"/>
            <a:ext cx="1590261" cy="1570383"/>
          </a:xfrm>
          <a:prstGeom prst="rect">
            <a:avLst/>
          </a:prstGeom>
        </p:spPr>
      </p:pic>
    </p:spTree>
    <p:extLst>
      <p:ext uri="{BB962C8B-B14F-4D97-AF65-F5344CB8AC3E}">
        <p14:creationId xmlns:p14="http://schemas.microsoft.com/office/powerpoint/2010/main" val="272522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CD7E-3816-D8AF-45EF-E5A24A9A5173}"/>
              </a:ext>
            </a:extLst>
          </p:cNvPr>
          <p:cNvSpPr>
            <a:spLocks noGrp="1"/>
          </p:cNvSpPr>
          <p:nvPr>
            <p:ph type="title"/>
          </p:nvPr>
        </p:nvSpPr>
        <p:spPr>
          <a:xfrm>
            <a:off x="289367" y="365125"/>
            <a:ext cx="11064433" cy="1325563"/>
          </a:xfrm>
        </p:spPr>
        <p:txBody>
          <a:bodyPr/>
          <a:lstStyle/>
          <a:p>
            <a:r>
              <a:rPr lang="en-US" b="1" u="sng" dirty="0">
                <a:latin typeface="+mn-lt"/>
              </a:rPr>
              <a:t>VLSI Technology’s Advantages</a:t>
            </a:r>
            <a:endParaRPr lang="en-IN" b="1" u="sng" dirty="0">
              <a:latin typeface="+mn-lt"/>
            </a:endParaRPr>
          </a:p>
        </p:txBody>
      </p:sp>
      <p:sp>
        <p:nvSpPr>
          <p:cNvPr id="3" name="Content Placeholder 2">
            <a:extLst>
              <a:ext uri="{FF2B5EF4-FFF2-40B4-BE49-F238E27FC236}">
                <a16:creationId xmlns:a16="http://schemas.microsoft.com/office/drawing/2014/main" id="{2CCCD2D5-92B0-8CBD-0C29-4090C723FCDB}"/>
              </a:ext>
            </a:extLst>
          </p:cNvPr>
          <p:cNvSpPr>
            <a:spLocks noGrp="1"/>
          </p:cNvSpPr>
          <p:nvPr>
            <p:ph idx="1"/>
          </p:nvPr>
        </p:nvSpPr>
        <p:spPr>
          <a:xfrm>
            <a:off x="289367" y="1825625"/>
            <a:ext cx="11064433" cy="4351338"/>
          </a:xfrm>
        </p:spPr>
        <p:txBody>
          <a:bodyPr/>
          <a:lstStyle/>
          <a:p>
            <a:pPr algn="just"/>
            <a:r>
              <a:rPr lang="en-US" dirty="0"/>
              <a:t>Circuits have been made smaller</a:t>
            </a:r>
            <a:r>
              <a:rPr lang="en-IN" dirty="0"/>
              <a:t>.</a:t>
            </a:r>
          </a:p>
          <a:p>
            <a:pPr algn="just"/>
            <a:r>
              <a:rPr lang="en-IN" dirty="0"/>
              <a:t>Devices have become more cost-effective.</a:t>
            </a:r>
          </a:p>
          <a:p>
            <a:pPr algn="just"/>
            <a:r>
              <a:rPr lang="en-IN" dirty="0"/>
              <a:t>In terms of circuit operating speed, the performance has improved.</a:t>
            </a:r>
          </a:p>
          <a:p>
            <a:pPr algn="just"/>
            <a:r>
              <a:rPr lang="en-IN" dirty="0"/>
              <a:t>When compared to separate components, it consumes less energy.</a:t>
            </a:r>
          </a:p>
          <a:p>
            <a:pPr algn="just"/>
            <a:r>
              <a:rPr lang="en-IN" dirty="0"/>
              <a:t>Devices that are more dependable.</a:t>
            </a:r>
            <a:endParaRPr lang="en-US" dirty="0"/>
          </a:p>
        </p:txBody>
      </p:sp>
    </p:spTree>
    <p:extLst>
      <p:ext uri="{BB962C8B-B14F-4D97-AF65-F5344CB8AC3E}">
        <p14:creationId xmlns:p14="http://schemas.microsoft.com/office/powerpoint/2010/main" val="4038129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9A3B23-B122-3A01-D3C0-B4DD2C1B2AFD}"/>
              </a:ext>
            </a:extLst>
          </p:cNvPr>
          <p:cNvSpPr>
            <a:spLocks noGrp="1"/>
          </p:cNvSpPr>
          <p:nvPr>
            <p:ph type="title"/>
          </p:nvPr>
        </p:nvSpPr>
        <p:spPr>
          <a:xfrm>
            <a:off x="328914" y="231495"/>
            <a:ext cx="5412130" cy="949124"/>
          </a:xfrm>
        </p:spPr>
        <p:txBody>
          <a:bodyPr>
            <a:normAutofit fontScale="90000"/>
          </a:bodyPr>
          <a:lstStyle/>
          <a:p>
            <a:r>
              <a:rPr lang="en-US" b="1" u="sng" dirty="0">
                <a:latin typeface="+mn-lt"/>
              </a:rPr>
              <a:t>Objective and Planning</a:t>
            </a:r>
            <a:endParaRPr lang="en-IN" b="1" u="sng" dirty="0">
              <a:latin typeface="+mn-lt"/>
            </a:endParaRPr>
          </a:p>
        </p:txBody>
      </p:sp>
      <p:sp>
        <p:nvSpPr>
          <p:cNvPr id="5" name="Content Placeholder 4">
            <a:extLst>
              <a:ext uri="{FF2B5EF4-FFF2-40B4-BE49-F238E27FC236}">
                <a16:creationId xmlns:a16="http://schemas.microsoft.com/office/drawing/2014/main" id="{F88DBAEB-F8AB-C446-4C31-D51D4E080283}"/>
              </a:ext>
            </a:extLst>
          </p:cNvPr>
          <p:cNvSpPr>
            <a:spLocks noGrp="1"/>
          </p:cNvSpPr>
          <p:nvPr>
            <p:ph sz="half" idx="1"/>
          </p:nvPr>
        </p:nvSpPr>
        <p:spPr>
          <a:xfrm>
            <a:off x="328913" y="1825625"/>
            <a:ext cx="5181600" cy="4351338"/>
          </a:xfrm>
        </p:spPr>
        <p:txBody>
          <a:bodyPr>
            <a:normAutofit/>
          </a:bodyPr>
          <a:lstStyle/>
          <a:p>
            <a:pPr marL="0" indent="0" algn="just">
              <a:buNone/>
            </a:pPr>
            <a:r>
              <a:rPr lang="en-US" sz="2400" b="0" i="0" u="none" strike="noStrike" baseline="0" dirty="0">
                <a:solidFill>
                  <a:srgbClr val="000000"/>
                </a:solidFill>
                <a:latin typeface="Calibri" panose="020F0502020204030204" pitchFamily="34" charset="0"/>
              </a:rPr>
              <a:t>To design, simulate and synthesize a full adder circuit with implementing the concept of reversible computing. Nanotechnology should enable us to construct mole amounts of logic components. Unless the energy dissipation per logic operation is decreased to less than petajoules, the raw cost of power may become prohibitive, and the system may soon overheat. </a:t>
            </a:r>
            <a:endParaRPr lang="en-IN" sz="2400" dirty="0"/>
          </a:p>
        </p:txBody>
      </p:sp>
      <p:pic>
        <p:nvPicPr>
          <p:cNvPr id="8" name="Content Placeholder 7">
            <a:extLst>
              <a:ext uri="{FF2B5EF4-FFF2-40B4-BE49-F238E27FC236}">
                <a16:creationId xmlns:a16="http://schemas.microsoft.com/office/drawing/2014/main" id="{47C33FF3-ECDB-912E-9C40-1387B1570D9D}"/>
              </a:ext>
            </a:extLst>
          </p:cNvPr>
          <p:cNvPicPr>
            <a:picLocks noGrp="1" noChangeAspect="1"/>
          </p:cNvPicPr>
          <p:nvPr>
            <p:ph sz="half" idx="2"/>
          </p:nvPr>
        </p:nvPicPr>
        <p:blipFill>
          <a:blip r:embed="rId2"/>
          <a:stretch>
            <a:fillRect/>
          </a:stretch>
        </p:blipFill>
        <p:spPr>
          <a:xfrm>
            <a:off x="5741043" y="231495"/>
            <a:ext cx="5960962" cy="63950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70391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E04C-EF60-C82E-56F2-1AE7B1B7E6A9}"/>
              </a:ext>
            </a:extLst>
          </p:cNvPr>
          <p:cNvSpPr>
            <a:spLocks noGrp="1"/>
          </p:cNvSpPr>
          <p:nvPr>
            <p:ph type="title"/>
          </p:nvPr>
        </p:nvSpPr>
        <p:spPr>
          <a:xfrm>
            <a:off x="196770" y="196771"/>
            <a:ext cx="11157030" cy="1053295"/>
          </a:xfrm>
        </p:spPr>
        <p:txBody>
          <a:bodyPr/>
          <a:lstStyle/>
          <a:p>
            <a:r>
              <a:rPr lang="en-US" b="1" u="sng" dirty="0">
                <a:latin typeface="+mn-lt"/>
              </a:rPr>
              <a:t>Requirement Analysis</a:t>
            </a:r>
            <a:endParaRPr lang="en-IN" b="1" u="sng" dirty="0">
              <a:latin typeface="+mn-lt"/>
            </a:endParaRPr>
          </a:p>
        </p:txBody>
      </p:sp>
      <p:sp>
        <p:nvSpPr>
          <p:cNvPr id="6" name="Content Placeholder 5">
            <a:extLst>
              <a:ext uri="{FF2B5EF4-FFF2-40B4-BE49-F238E27FC236}">
                <a16:creationId xmlns:a16="http://schemas.microsoft.com/office/drawing/2014/main" id="{13F2216B-CC36-45EF-D58E-E95CE15F82FE}"/>
              </a:ext>
            </a:extLst>
          </p:cNvPr>
          <p:cNvSpPr>
            <a:spLocks noGrp="1"/>
          </p:cNvSpPr>
          <p:nvPr>
            <p:ph idx="1"/>
          </p:nvPr>
        </p:nvSpPr>
        <p:spPr>
          <a:xfrm>
            <a:off x="196770" y="1331089"/>
            <a:ext cx="11157030" cy="5330140"/>
          </a:xfrm>
        </p:spPr>
        <p:txBody>
          <a:bodyPr>
            <a:normAutofit/>
          </a:bodyPr>
          <a:lstStyle/>
          <a:p>
            <a:pPr algn="just"/>
            <a:r>
              <a:rPr lang="en-US" sz="2000" b="1" dirty="0"/>
              <a:t>Low-Power VLSI</a:t>
            </a:r>
            <a:r>
              <a:rPr lang="en-US" sz="2000" dirty="0"/>
              <a:t>: </a:t>
            </a:r>
            <a:r>
              <a:rPr lang="en-US" sz="2000" b="0" i="0" u="none" strike="noStrike" baseline="0" dirty="0">
                <a:solidFill>
                  <a:srgbClr val="323232"/>
                </a:solidFill>
                <a:latin typeface="Calibri" panose="020F0502020204030204" pitchFamily="34" charset="0"/>
              </a:rPr>
              <a:t>Reversible computing spans computational models that are both forward and backward deterministic. These models have applications in program inversion and bidirectional computing, and are also interesting as a study of theoretical properties. A reversible computation does, thus, not have to use energy, though this is impossible to avoid in practice, due to the way computers are build. It is, however, not always obvious how to implement reversible computing systems. The restriction to avoid information loss imposes new design criteria that need to be incorporated into the design; criteria that do not follow directly from conventional models. </a:t>
            </a:r>
          </a:p>
          <a:p>
            <a:pPr algn="just"/>
            <a:r>
              <a:rPr lang="en-US" sz="2000" b="1" dirty="0">
                <a:solidFill>
                  <a:srgbClr val="323232"/>
                </a:solidFill>
              </a:rPr>
              <a:t>Over-heating</a:t>
            </a:r>
            <a:r>
              <a:rPr lang="en-US" sz="2000" dirty="0">
                <a:solidFill>
                  <a:srgbClr val="323232"/>
                </a:solidFill>
              </a:rPr>
              <a:t>: </a:t>
            </a:r>
            <a:r>
              <a:rPr lang="en-US" sz="2000" b="0" i="0" u="none" strike="noStrike" baseline="0" dirty="0">
                <a:solidFill>
                  <a:srgbClr val="212121"/>
                </a:solidFill>
                <a:latin typeface="Calibri" panose="020F0502020204030204" pitchFamily="34" charset="0"/>
              </a:rPr>
              <a:t>Whenever we use any handheld device like our smartphones, laptops or computers, the logic gates which are designed using the transistors start to work. The use of transistors for designing the logic gates is as fast as switches. But the debating point is about the heating of the devices. We all face the fact that our processors and mobile devices discharge lots of heat. The reason behind it is the increase of transistors on-chip (TOC). </a:t>
            </a:r>
          </a:p>
          <a:p>
            <a:pPr algn="just"/>
            <a:r>
              <a:rPr lang="en-US" sz="2000" b="1" dirty="0">
                <a:solidFill>
                  <a:srgbClr val="212121"/>
                </a:solidFill>
              </a:rPr>
              <a:t>I/O Bit Loss</a:t>
            </a:r>
            <a:r>
              <a:rPr lang="en-US" sz="2000" dirty="0">
                <a:solidFill>
                  <a:srgbClr val="212121"/>
                </a:solidFill>
              </a:rPr>
              <a:t>: </a:t>
            </a:r>
            <a:r>
              <a:rPr lang="en-US" sz="2000" b="0" i="0" u="none" strike="noStrike" baseline="0" dirty="0">
                <a:solidFill>
                  <a:srgbClr val="000000"/>
                </a:solidFill>
                <a:latin typeface="Calibri" panose="020F0502020204030204" pitchFamily="34" charset="0"/>
              </a:rPr>
              <a:t>A reversible circuit has exactly as many outputs as inputs. Each input can be reconstructed from the output; no bits are lost but in conventional logics cannot reconstruct the input from the output, so reversible circuits will not give off heat from bit loss. </a:t>
            </a:r>
            <a:endParaRPr lang="en-US" sz="2000" b="1" i="0" u="none" strike="noStrike" baseline="0" dirty="0">
              <a:solidFill>
                <a:srgbClr val="212121"/>
              </a:solidFill>
              <a:latin typeface="Calibri" panose="020F0502020204030204" pitchFamily="34" charset="0"/>
            </a:endParaRPr>
          </a:p>
          <a:p>
            <a:pPr algn="just"/>
            <a:endParaRPr lang="en-IN" sz="2000" dirty="0"/>
          </a:p>
        </p:txBody>
      </p:sp>
    </p:spTree>
    <p:extLst>
      <p:ext uri="{BB962C8B-B14F-4D97-AF65-F5344CB8AC3E}">
        <p14:creationId xmlns:p14="http://schemas.microsoft.com/office/powerpoint/2010/main" val="4262938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32E2-E87F-4205-9038-5061975E722F}"/>
              </a:ext>
            </a:extLst>
          </p:cNvPr>
          <p:cNvSpPr>
            <a:spLocks noGrp="1"/>
          </p:cNvSpPr>
          <p:nvPr>
            <p:ph type="title"/>
          </p:nvPr>
        </p:nvSpPr>
        <p:spPr/>
        <p:txBody>
          <a:bodyPr/>
          <a:lstStyle/>
          <a:p>
            <a:r>
              <a:rPr lang="en-US" b="1" u="sng" dirty="0">
                <a:latin typeface="+mn-lt"/>
              </a:rPr>
              <a:t>Tools required and used</a:t>
            </a:r>
            <a:endParaRPr lang="en-IN" b="1" u="sng" dirty="0">
              <a:latin typeface="+mn-lt"/>
            </a:endParaRPr>
          </a:p>
        </p:txBody>
      </p:sp>
      <p:sp>
        <p:nvSpPr>
          <p:cNvPr id="3" name="Content Placeholder 2">
            <a:extLst>
              <a:ext uri="{FF2B5EF4-FFF2-40B4-BE49-F238E27FC236}">
                <a16:creationId xmlns:a16="http://schemas.microsoft.com/office/drawing/2014/main" id="{2AE90585-C730-A946-E8B6-B779C6B3ED65}"/>
              </a:ext>
            </a:extLst>
          </p:cNvPr>
          <p:cNvSpPr>
            <a:spLocks noGrp="1"/>
          </p:cNvSpPr>
          <p:nvPr>
            <p:ph idx="1"/>
          </p:nvPr>
        </p:nvSpPr>
        <p:spPr/>
        <p:txBody>
          <a:bodyPr/>
          <a:lstStyle/>
          <a:p>
            <a:pPr algn="just"/>
            <a:r>
              <a:rPr lang="en-US" dirty="0"/>
              <a:t>DSCH( National Instruments Corps.</a:t>
            </a:r>
            <a:r>
              <a:rPr lang="en-IN" dirty="0"/>
              <a:t>)</a:t>
            </a:r>
          </a:p>
          <a:p>
            <a:pPr algn="just"/>
            <a:r>
              <a:rPr lang="en-US" dirty="0" err="1"/>
              <a:t>Microwind</a:t>
            </a:r>
            <a:r>
              <a:rPr lang="en-US" dirty="0"/>
              <a:t> 3.1 (National Instruments Corps.)</a:t>
            </a:r>
          </a:p>
        </p:txBody>
      </p:sp>
    </p:spTree>
    <p:extLst>
      <p:ext uri="{BB962C8B-B14F-4D97-AF65-F5344CB8AC3E}">
        <p14:creationId xmlns:p14="http://schemas.microsoft.com/office/powerpoint/2010/main" val="492928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2AA9-0185-631E-2C3B-5383DCF4C225}"/>
              </a:ext>
            </a:extLst>
          </p:cNvPr>
          <p:cNvSpPr>
            <a:spLocks noGrp="1"/>
          </p:cNvSpPr>
          <p:nvPr>
            <p:ph type="title"/>
          </p:nvPr>
        </p:nvSpPr>
        <p:spPr>
          <a:xfrm>
            <a:off x="335666" y="237281"/>
            <a:ext cx="11018134" cy="1082233"/>
          </a:xfrm>
        </p:spPr>
        <p:txBody>
          <a:bodyPr/>
          <a:lstStyle/>
          <a:p>
            <a:r>
              <a:rPr lang="en-US" b="1" u="sng" dirty="0">
                <a:latin typeface="+mn-lt"/>
              </a:rPr>
              <a:t>System Flow</a:t>
            </a:r>
            <a:endParaRPr lang="en-IN" b="1" u="sng" dirty="0">
              <a:latin typeface="+mn-lt"/>
            </a:endParaRPr>
          </a:p>
        </p:txBody>
      </p:sp>
      <p:pic>
        <p:nvPicPr>
          <p:cNvPr id="5" name="Content Placeholder 4">
            <a:extLst>
              <a:ext uri="{FF2B5EF4-FFF2-40B4-BE49-F238E27FC236}">
                <a16:creationId xmlns:a16="http://schemas.microsoft.com/office/drawing/2014/main" id="{C6FB9263-CA53-E181-F76C-95B14350E9BB}"/>
              </a:ext>
            </a:extLst>
          </p:cNvPr>
          <p:cNvPicPr>
            <a:picLocks noGrp="1" noChangeAspect="1"/>
          </p:cNvPicPr>
          <p:nvPr>
            <p:ph idx="1"/>
          </p:nvPr>
        </p:nvPicPr>
        <p:blipFill>
          <a:blip r:embed="rId2"/>
          <a:stretch>
            <a:fillRect/>
          </a:stretch>
        </p:blipFill>
        <p:spPr>
          <a:xfrm>
            <a:off x="335667" y="1458410"/>
            <a:ext cx="11528384" cy="5162309"/>
          </a:xfrm>
        </p:spPr>
      </p:pic>
    </p:spTree>
    <p:extLst>
      <p:ext uri="{BB962C8B-B14F-4D97-AF65-F5344CB8AC3E}">
        <p14:creationId xmlns:p14="http://schemas.microsoft.com/office/powerpoint/2010/main" val="1332233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2030-F62C-DC72-0080-A64AAF3FB156}"/>
              </a:ext>
            </a:extLst>
          </p:cNvPr>
          <p:cNvSpPr>
            <a:spLocks noGrp="1"/>
          </p:cNvSpPr>
          <p:nvPr>
            <p:ph type="title"/>
          </p:nvPr>
        </p:nvSpPr>
        <p:spPr>
          <a:xfrm>
            <a:off x="181337" y="104776"/>
            <a:ext cx="11158618" cy="1098992"/>
          </a:xfrm>
        </p:spPr>
        <p:txBody>
          <a:bodyPr>
            <a:normAutofit fontScale="90000"/>
          </a:bodyPr>
          <a:lstStyle/>
          <a:p>
            <a:r>
              <a:rPr lang="en-US" b="1" u="sng" dirty="0">
                <a:latin typeface="+mn-lt"/>
              </a:rPr>
              <a:t>Proposed Design:</a:t>
            </a:r>
            <a:r>
              <a:rPr lang="en-US" b="1" dirty="0">
                <a:latin typeface="+mn-lt"/>
              </a:rPr>
              <a:t> Gate Level Designs using DSCH</a:t>
            </a:r>
            <a:endParaRPr lang="en-IN" b="1" dirty="0">
              <a:latin typeface="+mn-lt"/>
            </a:endParaRPr>
          </a:p>
        </p:txBody>
      </p:sp>
      <p:sp>
        <p:nvSpPr>
          <p:cNvPr id="4" name="Text Placeholder 3">
            <a:extLst>
              <a:ext uri="{FF2B5EF4-FFF2-40B4-BE49-F238E27FC236}">
                <a16:creationId xmlns:a16="http://schemas.microsoft.com/office/drawing/2014/main" id="{C32A165E-55B9-7209-581D-B331764EAE29}"/>
              </a:ext>
            </a:extLst>
          </p:cNvPr>
          <p:cNvSpPr>
            <a:spLocks noGrp="1"/>
          </p:cNvSpPr>
          <p:nvPr>
            <p:ph type="body" idx="1"/>
          </p:nvPr>
        </p:nvSpPr>
        <p:spPr>
          <a:xfrm>
            <a:off x="181337" y="1138329"/>
            <a:ext cx="5157787" cy="477395"/>
          </a:xfrm>
        </p:spPr>
        <p:txBody>
          <a:bodyPr/>
          <a:lstStyle/>
          <a:p>
            <a:r>
              <a:rPr lang="en-US" dirty="0"/>
              <a:t>Feynman Gate(FG)</a:t>
            </a:r>
            <a:endParaRPr lang="en-IN" dirty="0"/>
          </a:p>
        </p:txBody>
      </p:sp>
      <p:sp>
        <p:nvSpPr>
          <p:cNvPr id="5" name="Content Placeholder 4">
            <a:extLst>
              <a:ext uri="{FF2B5EF4-FFF2-40B4-BE49-F238E27FC236}">
                <a16:creationId xmlns:a16="http://schemas.microsoft.com/office/drawing/2014/main" id="{2A16A076-3BF0-22E4-865C-929750D09469}"/>
              </a:ext>
            </a:extLst>
          </p:cNvPr>
          <p:cNvSpPr>
            <a:spLocks noGrp="1"/>
          </p:cNvSpPr>
          <p:nvPr>
            <p:ph sz="half" idx="2"/>
          </p:nvPr>
        </p:nvSpPr>
        <p:spPr>
          <a:xfrm>
            <a:off x="181336" y="1709256"/>
            <a:ext cx="6971818" cy="3071088"/>
          </a:xfrm>
        </p:spPr>
        <p:txBody>
          <a:bodyPr>
            <a:normAutofit/>
          </a:bodyPr>
          <a:lstStyle/>
          <a:p>
            <a:pPr marL="0" indent="0" algn="just">
              <a:buNone/>
            </a:pPr>
            <a:r>
              <a:rPr lang="en-US" sz="2200" b="0" i="0" u="none" strike="noStrike" baseline="0" dirty="0">
                <a:solidFill>
                  <a:srgbClr val="000000"/>
                </a:solidFill>
                <a:latin typeface="Calibri" panose="020F0502020204030204" pitchFamily="34" charset="0"/>
              </a:rPr>
              <a:t>Feynman gate is a 2 inputs 2 outputs (2x2) reversible gate. Another name for Feynman gate is Controlled NOT gate having the mapping (A, B) to (P=A, Q=A</a:t>
            </a:r>
            <a:r>
              <a:rPr lang="en-US" sz="2200" b="0" i="0" u="none" strike="noStrike" baseline="0" dirty="0">
                <a:solidFill>
                  <a:srgbClr val="000000"/>
                </a:solidFill>
                <a:latin typeface="Cambria Math" panose="02040503050406030204" pitchFamily="18" charset="0"/>
              </a:rPr>
              <a:t>⊕</a:t>
            </a:r>
            <a:r>
              <a:rPr lang="en-US" sz="2200" b="0" i="0" u="none" strike="noStrike" baseline="0" dirty="0">
                <a:solidFill>
                  <a:srgbClr val="000000"/>
                </a:solidFill>
                <a:latin typeface="Calibri" panose="020F0502020204030204" pitchFamily="34" charset="0"/>
              </a:rPr>
              <a:t>B) where A, B are the inputs and P, Q are the outputs, respectively. This gate is useful for copying the required outputs. Therefore, it can be known as a copying gate. It has a quantum cost of one. Its logic circuit is shown in below. </a:t>
            </a:r>
            <a:endParaRPr lang="en-IN" sz="2200" dirty="0"/>
          </a:p>
        </p:txBody>
      </p:sp>
      <p:pic>
        <p:nvPicPr>
          <p:cNvPr id="11" name="Content Placeholder 10">
            <a:extLst>
              <a:ext uri="{FF2B5EF4-FFF2-40B4-BE49-F238E27FC236}">
                <a16:creationId xmlns:a16="http://schemas.microsoft.com/office/drawing/2014/main" id="{EA740B42-3046-B431-EC3E-407993307B90}"/>
              </a:ext>
            </a:extLst>
          </p:cNvPr>
          <p:cNvPicPr>
            <a:picLocks noGrp="1" noChangeAspect="1"/>
          </p:cNvPicPr>
          <p:nvPr>
            <p:ph sz="quarter" idx="4"/>
          </p:nvPr>
        </p:nvPicPr>
        <p:blipFill>
          <a:blip r:embed="rId2"/>
          <a:stretch>
            <a:fillRect/>
          </a:stretch>
        </p:blipFill>
        <p:spPr>
          <a:xfrm>
            <a:off x="7277284" y="1583654"/>
            <a:ext cx="4733379" cy="5029216"/>
          </a:xfrm>
        </p:spPr>
      </p:pic>
      <p:pic>
        <p:nvPicPr>
          <p:cNvPr id="9" name="Picture 8">
            <a:extLst>
              <a:ext uri="{FF2B5EF4-FFF2-40B4-BE49-F238E27FC236}">
                <a16:creationId xmlns:a16="http://schemas.microsoft.com/office/drawing/2014/main" id="{C94D9EE1-3DD1-A63F-FE4A-CDE15682B3F7}"/>
              </a:ext>
            </a:extLst>
          </p:cNvPr>
          <p:cNvPicPr>
            <a:picLocks noChangeAspect="1"/>
          </p:cNvPicPr>
          <p:nvPr/>
        </p:nvPicPr>
        <p:blipFill>
          <a:blip r:embed="rId3"/>
          <a:stretch>
            <a:fillRect/>
          </a:stretch>
        </p:blipFill>
        <p:spPr>
          <a:xfrm>
            <a:off x="181336" y="4583575"/>
            <a:ext cx="3958542" cy="2029295"/>
          </a:xfrm>
          <a:prstGeom prst="rect">
            <a:avLst/>
          </a:prstGeom>
        </p:spPr>
      </p:pic>
      <p:pic>
        <p:nvPicPr>
          <p:cNvPr id="6" name="Picture 5">
            <a:extLst>
              <a:ext uri="{FF2B5EF4-FFF2-40B4-BE49-F238E27FC236}">
                <a16:creationId xmlns:a16="http://schemas.microsoft.com/office/drawing/2014/main" id="{F74C5F6E-5302-8DC3-A03B-5D0BA44D3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778" y="4098261"/>
            <a:ext cx="2787620" cy="1503885"/>
          </a:xfrm>
          <a:prstGeom prst="rect">
            <a:avLst/>
          </a:prstGeom>
        </p:spPr>
      </p:pic>
    </p:spTree>
    <p:extLst>
      <p:ext uri="{BB962C8B-B14F-4D97-AF65-F5344CB8AC3E}">
        <p14:creationId xmlns:p14="http://schemas.microsoft.com/office/powerpoint/2010/main" val="107418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A001-09F9-F600-64CF-87C3A8F3976A}"/>
              </a:ext>
            </a:extLst>
          </p:cNvPr>
          <p:cNvSpPr>
            <a:spLocks noGrp="1"/>
          </p:cNvSpPr>
          <p:nvPr>
            <p:ph type="title"/>
          </p:nvPr>
        </p:nvSpPr>
        <p:spPr>
          <a:xfrm>
            <a:off x="185195" y="104775"/>
            <a:ext cx="11632557" cy="1208107"/>
          </a:xfrm>
        </p:spPr>
        <p:txBody>
          <a:bodyPr>
            <a:normAutofit fontScale="90000"/>
          </a:bodyPr>
          <a:lstStyle/>
          <a:p>
            <a:r>
              <a:rPr lang="en-US" b="1" u="sng" dirty="0">
                <a:latin typeface="+mn-lt"/>
              </a:rPr>
              <a:t>Proposed Design:</a:t>
            </a:r>
            <a:r>
              <a:rPr lang="en-US" b="1" dirty="0">
                <a:latin typeface="+mn-lt"/>
              </a:rPr>
              <a:t> Gate Level Designs using DSCH (contd.)</a:t>
            </a:r>
            <a:endParaRPr lang="en-IN" dirty="0">
              <a:latin typeface="+mn-lt"/>
            </a:endParaRPr>
          </a:p>
        </p:txBody>
      </p:sp>
      <p:sp>
        <p:nvSpPr>
          <p:cNvPr id="3" name="Text Placeholder 2">
            <a:extLst>
              <a:ext uri="{FF2B5EF4-FFF2-40B4-BE49-F238E27FC236}">
                <a16:creationId xmlns:a16="http://schemas.microsoft.com/office/drawing/2014/main" id="{574DFC00-6B1D-C75F-84D8-B9A00762EDC2}"/>
              </a:ext>
            </a:extLst>
          </p:cNvPr>
          <p:cNvSpPr>
            <a:spLocks noGrp="1"/>
          </p:cNvSpPr>
          <p:nvPr>
            <p:ph type="body" idx="1"/>
          </p:nvPr>
        </p:nvSpPr>
        <p:spPr>
          <a:xfrm>
            <a:off x="185193" y="1312882"/>
            <a:ext cx="5157787" cy="532436"/>
          </a:xfrm>
        </p:spPr>
        <p:txBody>
          <a:bodyPr/>
          <a:lstStyle/>
          <a:p>
            <a:r>
              <a:rPr lang="en-US" dirty="0"/>
              <a:t>Fredkin Gate(FRG)</a:t>
            </a:r>
            <a:endParaRPr lang="en-IN" dirty="0"/>
          </a:p>
        </p:txBody>
      </p:sp>
      <p:sp>
        <p:nvSpPr>
          <p:cNvPr id="4" name="Content Placeholder 3">
            <a:extLst>
              <a:ext uri="{FF2B5EF4-FFF2-40B4-BE49-F238E27FC236}">
                <a16:creationId xmlns:a16="http://schemas.microsoft.com/office/drawing/2014/main" id="{61C94445-F9AC-90AF-A783-69A80ACF2669}"/>
              </a:ext>
            </a:extLst>
          </p:cNvPr>
          <p:cNvSpPr>
            <a:spLocks noGrp="1"/>
          </p:cNvSpPr>
          <p:nvPr>
            <p:ph sz="half" idx="2"/>
          </p:nvPr>
        </p:nvSpPr>
        <p:spPr>
          <a:xfrm>
            <a:off x="185194" y="1845318"/>
            <a:ext cx="6377652" cy="1928029"/>
          </a:xfrm>
        </p:spPr>
        <p:txBody>
          <a:bodyPr>
            <a:normAutofit/>
          </a:bodyPr>
          <a:lstStyle/>
          <a:p>
            <a:pPr marL="0" indent="0" algn="just">
              <a:buNone/>
            </a:pPr>
            <a:r>
              <a:rPr lang="en-US" sz="2200" b="0" i="0" u="none" strike="noStrike" baseline="0" dirty="0">
                <a:solidFill>
                  <a:srgbClr val="000000"/>
                </a:solidFill>
                <a:latin typeface="Calibri" panose="020F0502020204030204" pitchFamily="34" charset="0"/>
              </a:rPr>
              <a:t>Fredkin gate is a 3 inputs 3 outputs (3x3) reversible gate having the mapping (A, B, C) to (P=A, Q=A’B</a:t>
            </a:r>
            <a:r>
              <a:rPr lang="en-US" sz="2200" b="0" i="0" u="none" strike="noStrike" baseline="0" dirty="0">
                <a:solidFill>
                  <a:srgbClr val="000000"/>
                </a:solidFill>
                <a:latin typeface="Cambria Math" panose="02040503050406030204" pitchFamily="18" charset="0"/>
              </a:rPr>
              <a:t>⊕</a:t>
            </a:r>
            <a:r>
              <a:rPr lang="en-US" sz="2200" b="0" i="0" u="none" strike="noStrike" baseline="0" dirty="0">
                <a:solidFill>
                  <a:srgbClr val="000000"/>
                </a:solidFill>
                <a:latin typeface="Calibri" panose="020F0502020204030204" pitchFamily="34" charset="0"/>
              </a:rPr>
              <a:t>AC, R=AB</a:t>
            </a:r>
            <a:r>
              <a:rPr lang="en-US" sz="2200" b="0" i="0" u="none" strike="noStrike" baseline="0" dirty="0">
                <a:solidFill>
                  <a:srgbClr val="000000"/>
                </a:solidFill>
                <a:latin typeface="Cambria Math" panose="02040503050406030204" pitchFamily="18" charset="0"/>
              </a:rPr>
              <a:t>⊕</a:t>
            </a:r>
            <a:r>
              <a:rPr lang="en-US" sz="2200" b="0" i="0" u="none" strike="noStrike" baseline="0" dirty="0">
                <a:solidFill>
                  <a:srgbClr val="000000"/>
                </a:solidFill>
                <a:latin typeface="Calibri" panose="020F0502020204030204" pitchFamily="34" charset="0"/>
              </a:rPr>
              <a:t>A’C), where A, B, C are the inputs and P, Q, R are the outputs, respectively. It is also known as a Controlled Permutation gate. It has a quantum cost of five. Its logic circuit is shown in below. </a:t>
            </a:r>
            <a:endParaRPr lang="en-IN" sz="2200" dirty="0"/>
          </a:p>
        </p:txBody>
      </p:sp>
      <p:pic>
        <p:nvPicPr>
          <p:cNvPr id="10" name="Content Placeholder 9">
            <a:extLst>
              <a:ext uri="{FF2B5EF4-FFF2-40B4-BE49-F238E27FC236}">
                <a16:creationId xmlns:a16="http://schemas.microsoft.com/office/drawing/2014/main" id="{E5CDF262-553D-F57D-3924-33287B98CCAB}"/>
              </a:ext>
            </a:extLst>
          </p:cNvPr>
          <p:cNvPicPr>
            <a:picLocks noGrp="1" noChangeAspect="1"/>
          </p:cNvPicPr>
          <p:nvPr>
            <p:ph sz="quarter" idx="4"/>
          </p:nvPr>
        </p:nvPicPr>
        <p:blipFill>
          <a:blip r:embed="rId2"/>
          <a:stretch>
            <a:fillRect/>
          </a:stretch>
        </p:blipFill>
        <p:spPr>
          <a:xfrm>
            <a:off x="6670877" y="1579100"/>
            <a:ext cx="5335929" cy="5039961"/>
          </a:xfrm>
        </p:spPr>
      </p:pic>
      <p:pic>
        <p:nvPicPr>
          <p:cNvPr id="8" name="Picture 7">
            <a:extLst>
              <a:ext uri="{FF2B5EF4-FFF2-40B4-BE49-F238E27FC236}">
                <a16:creationId xmlns:a16="http://schemas.microsoft.com/office/drawing/2014/main" id="{7C57CCCA-397C-A5C9-C748-3CF39728486A}"/>
              </a:ext>
            </a:extLst>
          </p:cNvPr>
          <p:cNvPicPr>
            <a:picLocks noChangeAspect="1"/>
          </p:cNvPicPr>
          <p:nvPr/>
        </p:nvPicPr>
        <p:blipFill>
          <a:blip r:embed="rId3"/>
          <a:stretch>
            <a:fillRect/>
          </a:stretch>
        </p:blipFill>
        <p:spPr>
          <a:xfrm>
            <a:off x="185193" y="3832065"/>
            <a:ext cx="3080205" cy="1713053"/>
          </a:xfrm>
          <a:prstGeom prst="rect">
            <a:avLst/>
          </a:prstGeom>
        </p:spPr>
      </p:pic>
      <p:pic>
        <p:nvPicPr>
          <p:cNvPr id="6" name="Picture 5">
            <a:extLst>
              <a:ext uri="{FF2B5EF4-FFF2-40B4-BE49-F238E27FC236}">
                <a16:creationId xmlns:a16="http://schemas.microsoft.com/office/drawing/2014/main" id="{CB7F97D3-F2AE-F8F4-C574-81F6C8197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429" y="4640688"/>
            <a:ext cx="3038047" cy="1808860"/>
          </a:xfrm>
          <a:prstGeom prst="rect">
            <a:avLst/>
          </a:prstGeom>
        </p:spPr>
      </p:pic>
    </p:spTree>
    <p:extLst>
      <p:ext uri="{BB962C8B-B14F-4D97-AF65-F5344CB8AC3E}">
        <p14:creationId xmlns:p14="http://schemas.microsoft.com/office/powerpoint/2010/main" val="2674384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118A-87BA-018B-8832-1181F1AE2EA9}"/>
              </a:ext>
            </a:extLst>
          </p:cNvPr>
          <p:cNvSpPr>
            <a:spLocks noGrp="1"/>
          </p:cNvSpPr>
          <p:nvPr>
            <p:ph type="title"/>
          </p:nvPr>
        </p:nvSpPr>
        <p:spPr>
          <a:xfrm>
            <a:off x="0" y="104776"/>
            <a:ext cx="12191999" cy="1150958"/>
          </a:xfrm>
        </p:spPr>
        <p:txBody>
          <a:bodyPr>
            <a:normAutofit fontScale="90000"/>
          </a:bodyPr>
          <a:lstStyle/>
          <a:p>
            <a:r>
              <a:rPr lang="en-US" b="1" u="sng" dirty="0">
                <a:latin typeface="+mn-lt"/>
              </a:rPr>
              <a:t>Proposed Design:</a:t>
            </a:r>
            <a:r>
              <a:rPr lang="en-US" b="1" dirty="0">
                <a:latin typeface="+mn-lt"/>
              </a:rPr>
              <a:t> Gate Level Designs using DSCH (contd.)</a:t>
            </a:r>
            <a:endParaRPr lang="en-IN" dirty="0">
              <a:latin typeface="+mn-lt"/>
            </a:endParaRPr>
          </a:p>
        </p:txBody>
      </p:sp>
      <p:sp>
        <p:nvSpPr>
          <p:cNvPr id="3" name="Text Placeholder 2">
            <a:extLst>
              <a:ext uri="{FF2B5EF4-FFF2-40B4-BE49-F238E27FC236}">
                <a16:creationId xmlns:a16="http://schemas.microsoft.com/office/drawing/2014/main" id="{8F29ADA7-221C-F68C-C33A-F315EE077EA9}"/>
              </a:ext>
            </a:extLst>
          </p:cNvPr>
          <p:cNvSpPr>
            <a:spLocks noGrp="1"/>
          </p:cNvSpPr>
          <p:nvPr>
            <p:ph type="body" idx="1"/>
          </p:nvPr>
        </p:nvSpPr>
        <p:spPr>
          <a:xfrm>
            <a:off x="163975" y="1255734"/>
            <a:ext cx="5157787" cy="425429"/>
          </a:xfrm>
        </p:spPr>
        <p:txBody>
          <a:bodyPr/>
          <a:lstStyle/>
          <a:p>
            <a:r>
              <a:rPr lang="en-US" dirty="0"/>
              <a:t>Toffoli Gate(TG)</a:t>
            </a:r>
            <a:endParaRPr lang="en-IN" dirty="0"/>
          </a:p>
        </p:txBody>
      </p:sp>
      <p:sp>
        <p:nvSpPr>
          <p:cNvPr id="4" name="Content Placeholder 3">
            <a:extLst>
              <a:ext uri="{FF2B5EF4-FFF2-40B4-BE49-F238E27FC236}">
                <a16:creationId xmlns:a16="http://schemas.microsoft.com/office/drawing/2014/main" id="{0B5338B5-A7B0-62A9-5919-A2781B1257F0}"/>
              </a:ext>
            </a:extLst>
          </p:cNvPr>
          <p:cNvSpPr>
            <a:spLocks noGrp="1"/>
          </p:cNvSpPr>
          <p:nvPr>
            <p:ph sz="half" idx="2"/>
          </p:nvPr>
        </p:nvSpPr>
        <p:spPr>
          <a:xfrm>
            <a:off x="163975" y="1681163"/>
            <a:ext cx="5157787" cy="2115333"/>
          </a:xfrm>
        </p:spPr>
        <p:txBody>
          <a:bodyPr>
            <a:normAutofit/>
          </a:bodyPr>
          <a:lstStyle/>
          <a:p>
            <a:pPr marL="0" indent="0" algn="just">
              <a:buNone/>
            </a:pPr>
            <a:r>
              <a:rPr lang="en-US" sz="2200" b="0" i="0" u="none" strike="noStrike" baseline="0" dirty="0">
                <a:solidFill>
                  <a:srgbClr val="000000"/>
                </a:solidFill>
                <a:latin typeface="Calibri" panose="020F0502020204030204" pitchFamily="34" charset="0"/>
              </a:rPr>
              <a:t>Toffoli Gate is a 3 inputs 3 outputs (3x3) reversible gate having the mapping (A, B, C) to (P=A, Q=B, R=A.B</a:t>
            </a:r>
            <a:r>
              <a:rPr lang="en-US" sz="2200" b="0" i="0" u="none" strike="noStrike" baseline="0" dirty="0">
                <a:solidFill>
                  <a:srgbClr val="000000"/>
                </a:solidFill>
                <a:latin typeface="Cambria Math" panose="02040503050406030204" pitchFamily="18" charset="0"/>
              </a:rPr>
              <a:t>⊕</a:t>
            </a:r>
            <a:r>
              <a:rPr lang="en-US" sz="2200" b="0" i="0" u="none" strike="noStrike" baseline="0" dirty="0">
                <a:solidFill>
                  <a:srgbClr val="000000"/>
                </a:solidFill>
                <a:latin typeface="Calibri" panose="020F0502020204030204" pitchFamily="34" charset="0"/>
              </a:rPr>
              <a:t>C). The other name for Toffoli gate is controlled controlled-NOT gate. It has a quantum cost of five. Its logic circuit is shown in below. </a:t>
            </a:r>
            <a:endParaRPr lang="en-IN" sz="2200" dirty="0"/>
          </a:p>
        </p:txBody>
      </p:sp>
      <p:pic>
        <p:nvPicPr>
          <p:cNvPr id="10" name="Content Placeholder 9">
            <a:extLst>
              <a:ext uri="{FF2B5EF4-FFF2-40B4-BE49-F238E27FC236}">
                <a16:creationId xmlns:a16="http://schemas.microsoft.com/office/drawing/2014/main" id="{9486F452-E5B8-4796-92B8-AD00E651598D}"/>
              </a:ext>
            </a:extLst>
          </p:cNvPr>
          <p:cNvPicPr>
            <a:picLocks noGrp="1" noChangeAspect="1"/>
          </p:cNvPicPr>
          <p:nvPr>
            <p:ph sz="quarter" idx="4"/>
          </p:nvPr>
        </p:nvPicPr>
        <p:blipFill>
          <a:blip r:embed="rId2"/>
          <a:stretch>
            <a:fillRect/>
          </a:stretch>
        </p:blipFill>
        <p:spPr>
          <a:xfrm>
            <a:off x="5893064" y="1097819"/>
            <a:ext cx="5981215" cy="5326130"/>
          </a:xfrm>
        </p:spPr>
      </p:pic>
      <p:pic>
        <p:nvPicPr>
          <p:cNvPr id="8" name="Picture 7">
            <a:extLst>
              <a:ext uri="{FF2B5EF4-FFF2-40B4-BE49-F238E27FC236}">
                <a16:creationId xmlns:a16="http://schemas.microsoft.com/office/drawing/2014/main" id="{6BE573FB-81B4-45E9-14AB-5EB21517E13B}"/>
              </a:ext>
            </a:extLst>
          </p:cNvPr>
          <p:cNvPicPr>
            <a:picLocks noChangeAspect="1"/>
          </p:cNvPicPr>
          <p:nvPr/>
        </p:nvPicPr>
        <p:blipFill>
          <a:blip r:embed="rId3"/>
          <a:stretch>
            <a:fillRect/>
          </a:stretch>
        </p:blipFill>
        <p:spPr>
          <a:xfrm>
            <a:off x="317719" y="3712985"/>
            <a:ext cx="2614215" cy="2115333"/>
          </a:xfrm>
          <a:prstGeom prst="rect">
            <a:avLst/>
          </a:prstGeom>
        </p:spPr>
      </p:pic>
      <p:pic>
        <p:nvPicPr>
          <p:cNvPr id="6" name="Picture 5">
            <a:extLst>
              <a:ext uri="{FF2B5EF4-FFF2-40B4-BE49-F238E27FC236}">
                <a16:creationId xmlns:a16="http://schemas.microsoft.com/office/drawing/2014/main" id="{9F1B316D-27F0-6950-FA91-4C22D9A15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1463" y="3712985"/>
            <a:ext cx="2521201" cy="2057400"/>
          </a:xfrm>
          <a:prstGeom prst="rect">
            <a:avLst/>
          </a:prstGeom>
        </p:spPr>
      </p:pic>
    </p:spTree>
    <p:extLst>
      <p:ext uri="{BB962C8B-B14F-4D97-AF65-F5344CB8AC3E}">
        <p14:creationId xmlns:p14="http://schemas.microsoft.com/office/powerpoint/2010/main" val="4025384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503-FC3B-4260-49E4-96B1990FAF74}"/>
              </a:ext>
            </a:extLst>
          </p:cNvPr>
          <p:cNvSpPr>
            <a:spLocks noGrp="1"/>
          </p:cNvSpPr>
          <p:nvPr>
            <p:ph type="title"/>
          </p:nvPr>
        </p:nvSpPr>
        <p:spPr>
          <a:xfrm>
            <a:off x="48187" y="173620"/>
            <a:ext cx="11898775" cy="1076446"/>
          </a:xfrm>
        </p:spPr>
        <p:txBody>
          <a:bodyPr>
            <a:normAutofit fontScale="90000"/>
          </a:bodyPr>
          <a:lstStyle/>
          <a:p>
            <a:r>
              <a:rPr lang="en-US" sz="4000" b="1" i="0" u="sng" strike="noStrike" baseline="0" dirty="0">
                <a:solidFill>
                  <a:srgbClr val="000000"/>
                </a:solidFill>
                <a:latin typeface="+mn-lt"/>
              </a:rPr>
              <a:t>Proposed Design: </a:t>
            </a:r>
            <a:r>
              <a:rPr lang="en-US" sz="4000" b="1" i="0" u="none" strike="noStrike" baseline="0" dirty="0">
                <a:solidFill>
                  <a:srgbClr val="000000"/>
                </a:solidFill>
                <a:latin typeface="+mn-lt"/>
              </a:rPr>
              <a:t>Symbol level IC design for Full adder circuit using reversible gates with DSCH </a:t>
            </a:r>
            <a:endParaRPr lang="en-IN" sz="4000" b="1" dirty="0">
              <a:latin typeface="+mn-lt"/>
            </a:endParaRPr>
          </a:p>
        </p:txBody>
      </p:sp>
      <p:pic>
        <p:nvPicPr>
          <p:cNvPr id="8" name="Content Placeholder 7">
            <a:extLst>
              <a:ext uri="{FF2B5EF4-FFF2-40B4-BE49-F238E27FC236}">
                <a16:creationId xmlns:a16="http://schemas.microsoft.com/office/drawing/2014/main" id="{5DB13AD3-2CC4-0C7F-CA6F-69EC03D83EB7}"/>
              </a:ext>
            </a:extLst>
          </p:cNvPr>
          <p:cNvPicPr>
            <a:picLocks noGrp="1" noChangeAspect="1"/>
          </p:cNvPicPr>
          <p:nvPr>
            <p:ph sz="half" idx="2"/>
          </p:nvPr>
        </p:nvPicPr>
        <p:blipFill>
          <a:blip r:embed="rId2"/>
          <a:stretch>
            <a:fillRect/>
          </a:stretch>
        </p:blipFill>
        <p:spPr>
          <a:xfrm>
            <a:off x="423752" y="1537405"/>
            <a:ext cx="11243529" cy="5037015"/>
          </a:xfrm>
        </p:spPr>
      </p:pic>
    </p:spTree>
    <p:extLst>
      <p:ext uri="{BB962C8B-B14F-4D97-AF65-F5344CB8AC3E}">
        <p14:creationId xmlns:p14="http://schemas.microsoft.com/office/powerpoint/2010/main" val="44679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2F7C2D-8DB1-0FB2-2B24-DF5B95574E8C}"/>
              </a:ext>
            </a:extLst>
          </p:cNvPr>
          <p:cNvSpPr>
            <a:spLocks noGrp="1"/>
          </p:cNvSpPr>
          <p:nvPr>
            <p:ph type="title"/>
          </p:nvPr>
        </p:nvSpPr>
        <p:spPr>
          <a:xfrm>
            <a:off x="150472" y="109960"/>
            <a:ext cx="11806176" cy="746567"/>
          </a:xfrm>
        </p:spPr>
        <p:txBody>
          <a:bodyPr>
            <a:noAutofit/>
          </a:bodyPr>
          <a:lstStyle/>
          <a:p>
            <a:r>
              <a:rPr lang="en-US" sz="2800" b="1" i="0" u="sng" strike="noStrike" baseline="0" dirty="0">
                <a:solidFill>
                  <a:srgbClr val="000000"/>
                </a:solidFill>
                <a:latin typeface="Calibri" panose="020F0502020204030204" pitchFamily="34" charset="0"/>
              </a:rPr>
              <a:t>Proposed Design:</a:t>
            </a:r>
            <a:r>
              <a:rPr lang="en-US" sz="2800" b="1" i="0" strike="noStrike" baseline="0" dirty="0">
                <a:solidFill>
                  <a:srgbClr val="000000"/>
                </a:solidFill>
                <a:latin typeface="Calibri" panose="020F0502020204030204" pitchFamily="34" charset="0"/>
              </a:rPr>
              <a:t> Physical design with CMOS 90 nm Technology with reversible logic using </a:t>
            </a:r>
            <a:r>
              <a:rPr lang="en-US" sz="2800" b="1" i="0" strike="noStrike" baseline="0" dirty="0" err="1">
                <a:solidFill>
                  <a:srgbClr val="000000"/>
                </a:solidFill>
                <a:latin typeface="Calibri" panose="020F0502020204030204" pitchFamily="34" charset="0"/>
              </a:rPr>
              <a:t>Microwind</a:t>
            </a:r>
            <a:r>
              <a:rPr lang="en-US" sz="2800" b="1" i="0" strike="noStrike" baseline="0" dirty="0">
                <a:solidFill>
                  <a:srgbClr val="000000"/>
                </a:solidFill>
                <a:latin typeface="Calibri" panose="020F0502020204030204" pitchFamily="34" charset="0"/>
              </a:rPr>
              <a:t> (with corresponding Verilog code)</a:t>
            </a:r>
            <a:endParaRPr lang="en-IN" sz="2800" dirty="0"/>
          </a:p>
        </p:txBody>
      </p:sp>
      <p:pic>
        <p:nvPicPr>
          <p:cNvPr id="11" name="Content Placeholder 10">
            <a:extLst>
              <a:ext uri="{FF2B5EF4-FFF2-40B4-BE49-F238E27FC236}">
                <a16:creationId xmlns:a16="http://schemas.microsoft.com/office/drawing/2014/main" id="{EB27FF64-018F-AE85-C02A-A396869A4285}"/>
              </a:ext>
            </a:extLst>
          </p:cNvPr>
          <p:cNvPicPr>
            <a:picLocks noGrp="1" noChangeAspect="1"/>
          </p:cNvPicPr>
          <p:nvPr>
            <p:ph idx="1"/>
          </p:nvPr>
        </p:nvPicPr>
        <p:blipFill>
          <a:blip r:embed="rId2"/>
          <a:stretch>
            <a:fillRect/>
          </a:stretch>
        </p:blipFill>
        <p:spPr>
          <a:xfrm>
            <a:off x="3923818" y="1180618"/>
            <a:ext cx="8117710" cy="5567422"/>
          </a:xfrm>
        </p:spPr>
      </p:pic>
      <p:sp>
        <p:nvSpPr>
          <p:cNvPr id="9" name="Text Placeholder 8">
            <a:extLst>
              <a:ext uri="{FF2B5EF4-FFF2-40B4-BE49-F238E27FC236}">
                <a16:creationId xmlns:a16="http://schemas.microsoft.com/office/drawing/2014/main" id="{8A014DD0-A801-6BDE-6B96-E6FD56790DC3}"/>
              </a:ext>
            </a:extLst>
          </p:cNvPr>
          <p:cNvSpPr>
            <a:spLocks noGrp="1"/>
          </p:cNvSpPr>
          <p:nvPr>
            <p:ph type="body" sz="half" idx="2"/>
          </p:nvPr>
        </p:nvSpPr>
        <p:spPr>
          <a:xfrm>
            <a:off x="150472" y="983849"/>
            <a:ext cx="3773346" cy="5764192"/>
          </a:xfrm>
        </p:spPr>
        <p:txBody>
          <a:bodyPr>
            <a:noAutofit/>
          </a:bodyPr>
          <a:lstStyle/>
          <a:p>
            <a:pPr algn="just"/>
            <a:r>
              <a:rPr lang="en-US" b="0" i="0" u="none" strike="noStrike" baseline="0" dirty="0">
                <a:solidFill>
                  <a:srgbClr val="000000"/>
                </a:solidFill>
                <a:latin typeface="Calibri" panose="020F0502020204030204" pitchFamily="34" charset="0"/>
              </a:rPr>
              <a:t>module FULLADDER2(</a:t>
            </a:r>
            <a:r>
              <a:rPr lang="en-US" b="0" i="0" u="none" strike="noStrike" baseline="0" dirty="0" err="1">
                <a:solidFill>
                  <a:srgbClr val="000000"/>
                </a:solidFill>
                <a:latin typeface="Calibri" panose="020F0502020204030204" pitchFamily="34" charset="0"/>
              </a:rPr>
              <a:t>A,B,C,Sum,Carry</a:t>
            </a:r>
            <a:r>
              <a:rPr lang="en-US" b="0" i="0" u="none" strike="noStrike" baseline="0" dirty="0">
                <a:solidFill>
                  <a:srgbClr val="000000"/>
                </a:solidFill>
                <a:latin typeface="Calibri" panose="020F0502020204030204" pitchFamily="34" charset="0"/>
              </a:rPr>
              <a:t>); </a:t>
            </a:r>
          </a:p>
          <a:p>
            <a:pPr algn="just"/>
            <a:r>
              <a:rPr lang="en-IN" b="0" i="0" u="none" strike="noStrike" baseline="0" dirty="0">
                <a:solidFill>
                  <a:srgbClr val="000000"/>
                </a:solidFill>
                <a:latin typeface="Calibri" panose="020F0502020204030204" pitchFamily="34" charset="0"/>
              </a:rPr>
              <a:t>input </a:t>
            </a:r>
            <a:r>
              <a:rPr lang="en-IN" b="0" i="0" u="none" strike="noStrike" baseline="0" dirty="0" err="1">
                <a:solidFill>
                  <a:srgbClr val="000000"/>
                </a:solidFill>
                <a:latin typeface="Calibri" panose="020F0502020204030204" pitchFamily="34" charset="0"/>
              </a:rPr>
              <a:t>A,B,Carry</a:t>
            </a:r>
            <a:r>
              <a:rPr lang="en-IN" b="0" i="0" u="none" strike="noStrike" baseline="0" dirty="0">
                <a:solidFill>
                  <a:srgbClr val="000000"/>
                </a:solidFill>
                <a:latin typeface="Calibri" panose="020F0502020204030204" pitchFamily="34" charset="0"/>
              </a:rPr>
              <a:t>; </a:t>
            </a:r>
          </a:p>
          <a:p>
            <a:pPr algn="just"/>
            <a:r>
              <a:rPr lang="pl-PL" b="0" i="0" u="none" strike="noStrike" baseline="0" dirty="0">
                <a:solidFill>
                  <a:srgbClr val="000000"/>
                </a:solidFill>
                <a:latin typeface="Calibri" panose="020F0502020204030204" pitchFamily="34" charset="0"/>
              </a:rPr>
              <a:t>wire w16,w17,w18,w19, w20, w21, w22; </a:t>
            </a:r>
          </a:p>
          <a:p>
            <a:pPr algn="just"/>
            <a:r>
              <a:rPr lang="en-IN" b="0" i="0" u="none" strike="noStrike" baseline="0" dirty="0">
                <a:solidFill>
                  <a:srgbClr val="000000"/>
                </a:solidFill>
                <a:latin typeface="Calibri" panose="020F0502020204030204" pitchFamily="34" charset="0"/>
              </a:rPr>
              <a:t>and #(15) sub_3(w16, w2, A); </a:t>
            </a:r>
          </a:p>
          <a:p>
            <a:pPr algn="just"/>
            <a:r>
              <a:rPr lang="pl-PL" b="0" i="0" u="none" strike="noStrike" baseline="0" dirty="0">
                <a:solidFill>
                  <a:srgbClr val="000000"/>
                </a:solidFill>
                <a:latin typeface="Calibri" panose="020F0502020204030204" pitchFamily="34" charset="0"/>
              </a:rPr>
              <a:t>xor #(36) sub_4(w3, w16, vss); </a:t>
            </a:r>
          </a:p>
          <a:p>
            <a:pPr algn="just"/>
            <a:r>
              <a:rPr lang="pl-PL" b="0" i="0" u="none" strike="noStrike" baseline="0" dirty="0">
                <a:solidFill>
                  <a:srgbClr val="000000"/>
                </a:solidFill>
                <a:latin typeface="Calibri" panose="020F0502020204030204" pitchFamily="34" charset="0"/>
              </a:rPr>
              <a:t>and #(15) sub_6(w18, w6, w17); </a:t>
            </a:r>
          </a:p>
          <a:p>
            <a:pPr algn="just"/>
            <a:r>
              <a:rPr lang="pl-PL" b="0" i="0" u="none" strike="noStrike" baseline="0" dirty="0">
                <a:solidFill>
                  <a:srgbClr val="000000"/>
                </a:solidFill>
                <a:latin typeface="Calibri" panose="020F0502020204030204" pitchFamily="34" charset="0"/>
              </a:rPr>
              <a:t>not #(23) sub_7(w17, w3); </a:t>
            </a:r>
          </a:p>
          <a:p>
            <a:pPr algn="just"/>
            <a:r>
              <a:rPr lang="pl-PL" b="0" i="0" u="none" strike="noStrike" baseline="0" dirty="0">
                <a:solidFill>
                  <a:srgbClr val="000000"/>
                </a:solidFill>
                <a:latin typeface="Calibri" panose="020F0502020204030204" pitchFamily="34" charset="0"/>
              </a:rPr>
              <a:t>and #(15) sub_8(w19, vdd, w3); </a:t>
            </a:r>
          </a:p>
          <a:p>
            <a:pPr algn="just"/>
            <a:r>
              <a:rPr lang="en-US" b="0" i="0" u="none" strike="noStrike" baseline="0" dirty="0">
                <a:solidFill>
                  <a:srgbClr val="000000"/>
                </a:solidFill>
                <a:latin typeface="Calibri" panose="020F0502020204030204" pitchFamily="34" charset="0"/>
              </a:rPr>
              <a:t>or #(15) sub_9(Carry, w18, w19); </a:t>
            </a:r>
          </a:p>
          <a:p>
            <a:pPr algn="just"/>
            <a:r>
              <a:rPr lang="pl-PL" b="0" i="0" u="none" strike="noStrike" baseline="0" dirty="0">
                <a:solidFill>
                  <a:srgbClr val="000000"/>
                </a:solidFill>
                <a:latin typeface="Calibri" panose="020F0502020204030204" pitchFamily="34" charset="0"/>
              </a:rPr>
              <a:t>and #(15) sub_10(w20, w6, w3); </a:t>
            </a:r>
          </a:p>
          <a:p>
            <a:pPr algn="just"/>
            <a:r>
              <a:rPr lang="pl-PL" b="0" i="0" u="none" strike="noStrike" baseline="0" dirty="0">
                <a:solidFill>
                  <a:srgbClr val="000000"/>
                </a:solidFill>
                <a:latin typeface="Calibri" panose="020F0502020204030204" pitchFamily="34" charset="0"/>
              </a:rPr>
              <a:t>or #(8) sub_11(w9, w20, w21); </a:t>
            </a:r>
          </a:p>
          <a:p>
            <a:pPr algn="just"/>
            <a:r>
              <a:rPr lang="pl-PL" b="0" i="0" u="none" strike="noStrike" baseline="0" dirty="0">
                <a:solidFill>
                  <a:srgbClr val="000000"/>
                </a:solidFill>
                <a:latin typeface="Calibri" panose="020F0502020204030204" pitchFamily="34" charset="0"/>
              </a:rPr>
              <a:t>and #(15) sub_12(w21, vdd, w16); </a:t>
            </a:r>
          </a:p>
          <a:p>
            <a:pPr algn="just"/>
            <a:r>
              <a:rPr lang="en-US" b="0" i="0" u="none" strike="noStrike" baseline="0" dirty="0">
                <a:solidFill>
                  <a:srgbClr val="000000"/>
                </a:solidFill>
                <a:latin typeface="Calibri" panose="020F0502020204030204" pitchFamily="34" charset="0"/>
              </a:rPr>
              <a:t>and #(15) sub_15(w22, C, B); </a:t>
            </a:r>
          </a:p>
          <a:p>
            <a:pPr algn="just"/>
            <a:r>
              <a:rPr lang="pl-PL" b="0" i="0" u="none" strike="noStrike" baseline="0" dirty="0">
                <a:solidFill>
                  <a:srgbClr val="000000"/>
                </a:solidFill>
                <a:latin typeface="Calibri" panose="020F0502020204030204" pitchFamily="34" charset="0"/>
              </a:rPr>
              <a:t>xor #(22) sub_16(w6, w22, vss); </a:t>
            </a:r>
          </a:p>
          <a:p>
            <a:pPr algn="just"/>
            <a:r>
              <a:rPr lang="pl-PL" b="0" i="0" u="none" strike="noStrike" baseline="0" dirty="0">
                <a:solidFill>
                  <a:srgbClr val="000000"/>
                </a:solidFill>
                <a:latin typeface="Calibri" panose="020F0502020204030204" pitchFamily="34" charset="0"/>
              </a:rPr>
              <a:t>xor #(22) sub_18(w2, w12, w13); </a:t>
            </a:r>
          </a:p>
          <a:p>
            <a:pPr algn="just"/>
            <a:r>
              <a:rPr lang="pl-PL" b="0" i="0" u="none" strike="noStrike" baseline="0" dirty="0">
                <a:solidFill>
                  <a:srgbClr val="000000"/>
                </a:solidFill>
                <a:latin typeface="Calibri" panose="020F0502020204030204" pitchFamily="34" charset="0"/>
              </a:rPr>
              <a:t>xor #(15) sub_20(Sum, w4, w5); </a:t>
            </a:r>
          </a:p>
          <a:p>
            <a:pPr algn="just"/>
            <a:r>
              <a:rPr lang="en-IN" b="0" i="0" u="none" strike="noStrike" baseline="0" dirty="0" err="1">
                <a:solidFill>
                  <a:srgbClr val="000000"/>
                </a:solidFill>
                <a:latin typeface="Calibri" panose="020F0502020204030204" pitchFamily="34" charset="0"/>
              </a:rPr>
              <a:t>endmodule</a:t>
            </a:r>
            <a:r>
              <a:rPr lang="en-IN" b="0" i="0" u="none" strike="noStrike" baseline="0" dirty="0">
                <a:solidFill>
                  <a:srgbClr val="000000"/>
                </a:solidFill>
                <a:latin typeface="Calibri" panose="020F0502020204030204" pitchFamily="34" charset="0"/>
              </a:rPr>
              <a:t> </a:t>
            </a:r>
            <a:endParaRPr lang="en-IN" dirty="0"/>
          </a:p>
        </p:txBody>
      </p:sp>
    </p:spTree>
    <p:extLst>
      <p:ext uri="{BB962C8B-B14F-4D97-AF65-F5344CB8AC3E}">
        <p14:creationId xmlns:p14="http://schemas.microsoft.com/office/powerpoint/2010/main" val="2418943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B5C6-7122-6F5D-3AC1-517637AAEFB4}"/>
              </a:ext>
            </a:extLst>
          </p:cNvPr>
          <p:cNvSpPr>
            <a:spLocks noGrp="1"/>
          </p:cNvSpPr>
          <p:nvPr>
            <p:ph type="title"/>
          </p:nvPr>
        </p:nvSpPr>
        <p:spPr>
          <a:xfrm>
            <a:off x="838200" y="1638340"/>
            <a:ext cx="10515600" cy="919665"/>
          </a:xfrm>
        </p:spPr>
        <p:txBody>
          <a:bodyPr/>
          <a:lstStyle/>
          <a:p>
            <a:pPr algn="ctr"/>
            <a:r>
              <a:rPr lang="en-IN" sz="1800" b="1" i="0" u="none" strike="noStrike" baseline="0" dirty="0">
                <a:solidFill>
                  <a:srgbClr val="000000"/>
                </a:solidFill>
                <a:latin typeface="Georgia" panose="02040502050405020303" pitchFamily="18" charset="0"/>
              </a:rPr>
              <a:t>BRAINWARE UNIVERSITY </a:t>
            </a:r>
            <a:br>
              <a:rPr lang="en-IN" sz="1800" b="0" i="0" u="none" strike="noStrike" baseline="0" dirty="0">
                <a:solidFill>
                  <a:srgbClr val="000000"/>
                </a:solidFill>
                <a:latin typeface="Georgia" panose="02040502050405020303" pitchFamily="18" charset="0"/>
              </a:rPr>
            </a:br>
            <a:r>
              <a:rPr lang="en-IN" sz="1800" b="0" i="1" u="none" strike="noStrike" baseline="0" dirty="0">
                <a:solidFill>
                  <a:srgbClr val="000000"/>
                </a:solidFill>
                <a:latin typeface="Calibri" panose="020F0502020204030204" pitchFamily="34" charset="0"/>
              </a:rPr>
              <a:t>398, </a:t>
            </a:r>
            <a:r>
              <a:rPr lang="en-IN" sz="1800" b="0" i="1" u="none" strike="noStrike" baseline="0" dirty="0" err="1">
                <a:solidFill>
                  <a:srgbClr val="000000"/>
                </a:solidFill>
                <a:latin typeface="Calibri" panose="020F0502020204030204" pitchFamily="34" charset="0"/>
              </a:rPr>
              <a:t>Ramkrishnapur</a:t>
            </a:r>
            <a:r>
              <a:rPr lang="en-IN" sz="1800" b="0" i="1" u="none" strike="noStrike" baseline="0" dirty="0">
                <a:solidFill>
                  <a:srgbClr val="000000"/>
                </a:solidFill>
                <a:latin typeface="Calibri" panose="020F0502020204030204" pitchFamily="34" charset="0"/>
              </a:rPr>
              <a:t> Road, </a:t>
            </a:r>
            <a:r>
              <a:rPr lang="en-IN" sz="1800" b="0" i="1" u="none" strike="noStrike" baseline="0" dirty="0" err="1">
                <a:solidFill>
                  <a:srgbClr val="000000"/>
                </a:solidFill>
                <a:latin typeface="Calibri" panose="020F0502020204030204" pitchFamily="34" charset="0"/>
              </a:rPr>
              <a:t>Barasat</a:t>
            </a:r>
            <a:r>
              <a:rPr lang="en-IN" sz="1800" b="0" i="1" u="none" strike="noStrike" baseline="0" dirty="0">
                <a:solidFill>
                  <a:srgbClr val="000000"/>
                </a:solidFill>
                <a:latin typeface="Calibri" panose="020F0502020204030204" pitchFamily="34" charset="0"/>
              </a:rPr>
              <a:t>, North 24 Parganas, Kolkata - 700 125 </a:t>
            </a:r>
            <a:br>
              <a:rPr lang="en-IN" sz="1800" b="0" i="0" u="none" strike="noStrike" baseline="0" dirty="0">
                <a:solidFill>
                  <a:srgbClr val="000000"/>
                </a:solidFill>
                <a:latin typeface="Georgia" panose="02040502050405020303" pitchFamily="18" charset="0"/>
              </a:rPr>
            </a:br>
            <a:r>
              <a:rPr lang="en-IN" sz="1800" b="1" i="0" u="none" strike="noStrike" baseline="0" dirty="0">
                <a:solidFill>
                  <a:srgbClr val="000000"/>
                </a:solidFill>
                <a:latin typeface="Calibri" panose="020F0502020204030204" pitchFamily="34" charset="0"/>
              </a:rPr>
              <a:t>Electronics &amp; communication Engineering </a:t>
            </a:r>
            <a:endParaRPr lang="en-IN" dirty="0"/>
          </a:p>
        </p:txBody>
      </p:sp>
      <p:sp>
        <p:nvSpPr>
          <p:cNvPr id="3" name="Content Placeholder 2">
            <a:extLst>
              <a:ext uri="{FF2B5EF4-FFF2-40B4-BE49-F238E27FC236}">
                <a16:creationId xmlns:a16="http://schemas.microsoft.com/office/drawing/2014/main" id="{19B97DA0-F9E8-8750-CACF-7F341E9C9C3A}"/>
              </a:ext>
            </a:extLst>
          </p:cNvPr>
          <p:cNvSpPr>
            <a:spLocks noGrp="1"/>
          </p:cNvSpPr>
          <p:nvPr>
            <p:ph idx="1"/>
          </p:nvPr>
        </p:nvSpPr>
        <p:spPr>
          <a:xfrm>
            <a:off x="838200" y="2607197"/>
            <a:ext cx="10515600" cy="1316622"/>
          </a:xfrm>
        </p:spPr>
        <p:txBody>
          <a:bodyPr/>
          <a:lstStyle/>
          <a:p>
            <a:pPr marL="0" indent="0" algn="ctr">
              <a:buNone/>
            </a:pPr>
            <a:r>
              <a:rPr lang="en-IN" sz="1800" b="1" i="0" u="sng" strike="noStrike" baseline="0" dirty="0">
                <a:solidFill>
                  <a:srgbClr val="000000"/>
                </a:solidFill>
                <a:latin typeface="Calibri" panose="020F0502020204030204" pitchFamily="34" charset="0"/>
              </a:rPr>
              <a:t>BONAFIDE CERTIFICATE </a:t>
            </a:r>
            <a:endParaRPr lang="en-IN" sz="1800" b="0" i="0" u="sng" strike="noStrike" baseline="0" dirty="0">
              <a:solidFill>
                <a:srgbClr val="000000"/>
              </a:solidFill>
              <a:latin typeface="Calibri" panose="020F0502020204030204" pitchFamily="34" charset="0"/>
            </a:endParaRPr>
          </a:p>
          <a:p>
            <a:pPr marL="0" indent="0" algn="ctr">
              <a:buNone/>
            </a:pPr>
            <a:r>
              <a:rPr lang="en-US" sz="1800" b="0" i="0" u="none" strike="noStrike" baseline="0" dirty="0">
                <a:solidFill>
                  <a:srgbClr val="000000"/>
                </a:solidFill>
                <a:latin typeface="Calibri" panose="020F0502020204030204" pitchFamily="34" charset="0"/>
              </a:rPr>
              <a:t>Certified that this project report “</a:t>
            </a:r>
            <a:r>
              <a:rPr lang="en-US" sz="1800" b="1" i="0" u="none" strike="noStrike" baseline="0" dirty="0">
                <a:solidFill>
                  <a:srgbClr val="000000"/>
                </a:solidFill>
                <a:latin typeface="Calibri" panose="020F0502020204030204" pitchFamily="34" charset="0"/>
              </a:rPr>
              <a:t>Full Adder Design Using Reversible Logic with Different Tools for Low Power VLSI</a:t>
            </a:r>
            <a:r>
              <a:rPr lang="en-US" sz="1800" b="0" i="0" u="none" strike="noStrike" baseline="0" dirty="0">
                <a:solidFill>
                  <a:srgbClr val="000000"/>
                </a:solidFill>
                <a:latin typeface="Calibri" panose="020F0502020204030204" pitchFamily="34" charset="0"/>
              </a:rPr>
              <a:t>” is the </a:t>
            </a:r>
            <a:r>
              <a:rPr lang="en-US" sz="1800" b="0" i="0" u="none" strike="noStrike" baseline="0" dirty="0" err="1">
                <a:solidFill>
                  <a:srgbClr val="000000"/>
                </a:solidFill>
                <a:latin typeface="Calibri" panose="020F0502020204030204" pitchFamily="34" charset="0"/>
              </a:rPr>
              <a:t>bonafide</a:t>
            </a:r>
            <a:r>
              <a:rPr lang="en-US" sz="1800" b="0" i="0" u="none" strike="noStrike" baseline="0" dirty="0">
                <a:solidFill>
                  <a:srgbClr val="000000"/>
                </a:solidFill>
                <a:latin typeface="Calibri" panose="020F0502020204030204" pitchFamily="34" charset="0"/>
              </a:rPr>
              <a:t> work of “</a:t>
            </a:r>
            <a:r>
              <a:rPr lang="en-US" sz="1800" b="1" i="0" u="none" strike="noStrike" baseline="0" dirty="0">
                <a:solidFill>
                  <a:srgbClr val="000000"/>
                </a:solidFill>
                <a:latin typeface="Calibri" panose="020F0502020204030204" pitchFamily="34" charset="0"/>
              </a:rPr>
              <a:t>Caprio Mistry, </a:t>
            </a:r>
            <a:r>
              <a:rPr lang="en-US" sz="1800" b="1" i="0" u="none" strike="noStrike" baseline="0" dirty="0" err="1">
                <a:solidFill>
                  <a:srgbClr val="000000"/>
                </a:solidFill>
                <a:latin typeface="Calibri" panose="020F0502020204030204" pitchFamily="34" charset="0"/>
              </a:rPr>
              <a:t>Ashis</a:t>
            </a:r>
            <a:r>
              <a:rPr lang="en-US" sz="1800" b="1" i="0" u="none" strike="noStrike" baseline="0" dirty="0">
                <a:solidFill>
                  <a:srgbClr val="000000"/>
                </a:solidFill>
                <a:latin typeface="Calibri" panose="020F0502020204030204" pitchFamily="34" charset="0"/>
              </a:rPr>
              <a:t> Paul, Sugata Roy Chowdhury, </a:t>
            </a:r>
            <a:r>
              <a:rPr lang="en-US" sz="1800" b="1" i="0" u="none" strike="noStrike" baseline="0" dirty="0" err="1">
                <a:solidFill>
                  <a:srgbClr val="000000"/>
                </a:solidFill>
                <a:latin typeface="Calibri" panose="020F0502020204030204" pitchFamily="34" charset="0"/>
              </a:rPr>
              <a:t>Swarnali</a:t>
            </a:r>
            <a:r>
              <a:rPr lang="en-US" sz="1800" b="1" i="0" u="none" strike="noStrike" baseline="0" dirty="0">
                <a:solidFill>
                  <a:srgbClr val="000000"/>
                </a:solidFill>
                <a:latin typeface="Calibri" panose="020F0502020204030204" pitchFamily="34" charset="0"/>
              </a:rPr>
              <a:t> Mitra</a:t>
            </a:r>
            <a:r>
              <a:rPr lang="en-US" sz="1800" b="0" i="0" u="none" strike="noStrike" baseline="0" dirty="0">
                <a:solidFill>
                  <a:srgbClr val="000000"/>
                </a:solidFill>
                <a:latin typeface="Calibri" panose="020F0502020204030204" pitchFamily="34" charset="0"/>
              </a:rPr>
              <a:t>” who carried out the project work under my supervision. </a:t>
            </a:r>
          </a:p>
        </p:txBody>
      </p:sp>
      <p:pic>
        <p:nvPicPr>
          <p:cNvPr id="5" name="Picture 4">
            <a:extLst>
              <a:ext uri="{FF2B5EF4-FFF2-40B4-BE49-F238E27FC236}">
                <a16:creationId xmlns:a16="http://schemas.microsoft.com/office/drawing/2014/main" id="{6A563AEC-90BA-6F3C-81D1-B5DDA4E94BA8}"/>
              </a:ext>
            </a:extLst>
          </p:cNvPr>
          <p:cNvPicPr>
            <a:picLocks noChangeAspect="1"/>
          </p:cNvPicPr>
          <p:nvPr/>
        </p:nvPicPr>
        <p:blipFill>
          <a:blip r:embed="rId2"/>
          <a:stretch>
            <a:fillRect/>
          </a:stretch>
        </p:blipFill>
        <p:spPr>
          <a:xfrm>
            <a:off x="5300869" y="67957"/>
            <a:ext cx="1590261" cy="1570383"/>
          </a:xfrm>
          <a:prstGeom prst="rect">
            <a:avLst/>
          </a:prstGeom>
        </p:spPr>
      </p:pic>
      <p:sp>
        <p:nvSpPr>
          <p:cNvPr id="6" name="TextBox 5">
            <a:extLst>
              <a:ext uri="{FF2B5EF4-FFF2-40B4-BE49-F238E27FC236}">
                <a16:creationId xmlns:a16="http://schemas.microsoft.com/office/drawing/2014/main" id="{0641021E-7FD5-B979-B5BE-2F8BF416DC10}"/>
              </a:ext>
            </a:extLst>
          </p:cNvPr>
          <p:cNvSpPr txBox="1"/>
          <p:nvPr/>
        </p:nvSpPr>
        <p:spPr>
          <a:xfrm>
            <a:off x="312517" y="4398380"/>
            <a:ext cx="4687746" cy="2031325"/>
          </a:xfrm>
          <a:prstGeom prst="rect">
            <a:avLst/>
          </a:prstGeom>
          <a:noFill/>
        </p:spPr>
        <p:txBody>
          <a:bodyPr wrap="square" rtlCol="0">
            <a:spAutoFit/>
          </a:bodyPr>
          <a:lstStyle/>
          <a:p>
            <a:pPr algn="ctr"/>
            <a:r>
              <a:rPr lang="en-US" dirty="0"/>
              <a:t>Dr. </a:t>
            </a:r>
            <a:r>
              <a:rPr lang="en-US" dirty="0" err="1"/>
              <a:t>Angshuman</a:t>
            </a:r>
            <a:r>
              <a:rPr lang="en-US" dirty="0"/>
              <a:t> Majumder</a:t>
            </a:r>
          </a:p>
          <a:p>
            <a:pPr algn="ctr"/>
            <a:r>
              <a:rPr lang="en-US" b="1" dirty="0"/>
              <a:t>HEAD OF THE DEPARTMENT</a:t>
            </a:r>
          </a:p>
          <a:p>
            <a:pPr algn="ctr"/>
            <a:endParaRPr lang="en-US" b="1" dirty="0"/>
          </a:p>
          <a:p>
            <a:pPr algn="ctr"/>
            <a:r>
              <a:rPr lang="en-IN" dirty="0"/>
              <a:t>Electronics and Communication Engineering</a:t>
            </a:r>
          </a:p>
          <a:p>
            <a:pPr algn="ctr"/>
            <a:r>
              <a:rPr lang="en-IN" dirty="0" err="1"/>
              <a:t>Brainware</a:t>
            </a:r>
            <a:r>
              <a:rPr lang="en-IN" dirty="0"/>
              <a:t> University </a:t>
            </a:r>
          </a:p>
          <a:p>
            <a:pPr algn="ctr"/>
            <a:r>
              <a:rPr lang="en-IN" dirty="0"/>
              <a:t>398, </a:t>
            </a:r>
            <a:r>
              <a:rPr lang="en-IN" dirty="0" err="1"/>
              <a:t>Ramkrishnapur</a:t>
            </a:r>
            <a:r>
              <a:rPr lang="en-IN" dirty="0"/>
              <a:t> Road, </a:t>
            </a:r>
            <a:r>
              <a:rPr lang="en-IN" dirty="0" err="1"/>
              <a:t>Barasat</a:t>
            </a:r>
            <a:r>
              <a:rPr lang="en-IN" dirty="0"/>
              <a:t>,</a:t>
            </a:r>
          </a:p>
          <a:p>
            <a:pPr algn="ctr"/>
            <a:r>
              <a:rPr lang="en-IN" dirty="0"/>
              <a:t>North 24 Parganas, Kolkata-700125</a:t>
            </a:r>
          </a:p>
        </p:txBody>
      </p:sp>
      <p:sp>
        <p:nvSpPr>
          <p:cNvPr id="7" name="TextBox 6">
            <a:extLst>
              <a:ext uri="{FF2B5EF4-FFF2-40B4-BE49-F238E27FC236}">
                <a16:creationId xmlns:a16="http://schemas.microsoft.com/office/drawing/2014/main" id="{A3824B0D-81D3-04CA-5DCF-6217C10B93CD}"/>
              </a:ext>
            </a:extLst>
          </p:cNvPr>
          <p:cNvSpPr txBox="1"/>
          <p:nvPr/>
        </p:nvSpPr>
        <p:spPr>
          <a:xfrm>
            <a:off x="8696448" y="4398380"/>
            <a:ext cx="3086580" cy="923330"/>
          </a:xfrm>
          <a:prstGeom prst="rect">
            <a:avLst/>
          </a:prstGeom>
          <a:noFill/>
        </p:spPr>
        <p:txBody>
          <a:bodyPr wrap="square" rtlCol="0">
            <a:spAutoFit/>
          </a:bodyPr>
          <a:lstStyle/>
          <a:p>
            <a:pPr algn="ctr"/>
            <a:r>
              <a:rPr lang="en-US" dirty="0"/>
              <a:t>Dr. </a:t>
            </a:r>
            <a:r>
              <a:rPr lang="en-US" dirty="0" err="1"/>
              <a:t>Debasis</a:t>
            </a:r>
            <a:r>
              <a:rPr lang="en-US" dirty="0"/>
              <a:t> Mukherjee</a:t>
            </a:r>
          </a:p>
          <a:p>
            <a:pPr algn="ctr"/>
            <a:r>
              <a:rPr lang="en-US" b="1" dirty="0"/>
              <a:t>SUPERVISOR</a:t>
            </a:r>
          </a:p>
          <a:p>
            <a:pPr algn="ctr"/>
            <a:r>
              <a:rPr lang="en-IN" dirty="0"/>
              <a:t>Associate Professor.</a:t>
            </a:r>
          </a:p>
        </p:txBody>
      </p:sp>
    </p:spTree>
    <p:extLst>
      <p:ext uri="{BB962C8B-B14F-4D97-AF65-F5344CB8AC3E}">
        <p14:creationId xmlns:p14="http://schemas.microsoft.com/office/powerpoint/2010/main" val="2632734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95C8B2-9223-7824-09C0-553F481262C9}"/>
              </a:ext>
            </a:extLst>
          </p:cNvPr>
          <p:cNvSpPr>
            <a:spLocks noGrp="1"/>
          </p:cNvSpPr>
          <p:nvPr>
            <p:ph type="title"/>
          </p:nvPr>
        </p:nvSpPr>
        <p:spPr>
          <a:xfrm>
            <a:off x="281654" y="243070"/>
            <a:ext cx="11408776" cy="844952"/>
          </a:xfrm>
        </p:spPr>
        <p:txBody>
          <a:bodyPr/>
          <a:lstStyle/>
          <a:p>
            <a:r>
              <a:rPr lang="en-US" b="1" u="sng" dirty="0">
                <a:latin typeface="+mn-lt"/>
              </a:rPr>
              <a:t>Experimental Result</a:t>
            </a:r>
            <a:endParaRPr lang="en-IN" b="1" u="sng" dirty="0">
              <a:latin typeface="+mn-lt"/>
            </a:endParaRPr>
          </a:p>
        </p:txBody>
      </p:sp>
      <p:pic>
        <p:nvPicPr>
          <p:cNvPr id="8" name="Content Placeholder 7">
            <a:extLst>
              <a:ext uri="{FF2B5EF4-FFF2-40B4-BE49-F238E27FC236}">
                <a16:creationId xmlns:a16="http://schemas.microsoft.com/office/drawing/2014/main" id="{35A70EA2-5852-2FAE-4AFD-C006D5E12E7B}"/>
              </a:ext>
            </a:extLst>
          </p:cNvPr>
          <p:cNvPicPr>
            <a:picLocks noGrp="1" noChangeAspect="1"/>
          </p:cNvPicPr>
          <p:nvPr>
            <p:ph idx="1"/>
          </p:nvPr>
        </p:nvPicPr>
        <p:blipFill>
          <a:blip r:embed="rId2"/>
          <a:stretch>
            <a:fillRect/>
          </a:stretch>
        </p:blipFill>
        <p:spPr>
          <a:xfrm>
            <a:off x="715244" y="1273216"/>
            <a:ext cx="11218254" cy="4861366"/>
          </a:xfrm>
        </p:spPr>
      </p:pic>
      <p:sp>
        <p:nvSpPr>
          <p:cNvPr id="2" name="TextBox 1">
            <a:extLst>
              <a:ext uri="{FF2B5EF4-FFF2-40B4-BE49-F238E27FC236}">
                <a16:creationId xmlns:a16="http://schemas.microsoft.com/office/drawing/2014/main" id="{42579D96-66BC-3689-0E82-441C1F5884E6}"/>
              </a:ext>
            </a:extLst>
          </p:cNvPr>
          <p:cNvSpPr txBox="1"/>
          <p:nvPr/>
        </p:nvSpPr>
        <p:spPr>
          <a:xfrm rot="16200000">
            <a:off x="-70846" y="3244333"/>
            <a:ext cx="1074333" cy="369332"/>
          </a:xfrm>
          <a:prstGeom prst="rect">
            <a:avLst/>
          </a:prstGeom>
          <a:noFill/>
        </p:spPr>
        <p:txBody>
          <a:bodyPr wrap="none" rtlCol="0">
            <a:spAutoFit/>
          </a:bodyPr>
          <a:lstStyle/>
          <a:p>
            <a:r>
              <a:rPr lang="en-US" u="sng" dirty="0"/>
              <a:t>Voltage-&gt;</a:t>
            </a:r>
            <a:endParaRPr lang="en-IN" u="sng" dirty="0"/>
          </a:p>
        </p:txBody>
      </p:sp>
      <p:sp>
        <p:nvSpPr>
          <p:cNvPr id="3" name="TextBox 2">
            <a:extLst>
              <a:ext uri="{FF2B5EF4-FFF2-40B4-BE49-F238E27FC236}">
                <a16:creationId xmlns:a16="http://schemas.microsoft.com/office/drawing/2014/main" id="{0CF87B73-6424-0A57-D501-90CC5027FEA6}"/>
              </a:ext>
            </a:extLst>
          </p:cNvPr>
          <p:cNvSpPr txBox="1"/>
          <p:nvPr/>
        </p:nvSpPr>
        <p:spPr>
          <a:xfrm>
            <a:off x="2048719" y="6134582"/>
            <a:ext cx="835485" cy="369332"/>
          </a:xfrm>
          <a:prstGeom prst="rect">
            <a:avLst/>
          </a:prstGeom>
          <a:noFill/>
        </p:spPr>
        <p:txBody>
          <a:bodyPr wrap="none" rtlCol="0">
            <a:spAutoFit/>
          </a:bodyPr>
          <a:lstStyle/>
          <a:p>
            <a:r>
              <a:rPr lang="en-US" u="sng" dirty="0"/>
              <a:t>Time-&gt;</a:t>
            </a:r>
            <a:endParaRPr lang="en-IN" u="sng" dirty="0"/>
          </a:p>
        </p:txBody>
      </p:sp>
      <p:sp>
        <p:nvSpPr>
          <p:cNvPr id="4" name="TextBox 3">
            <a:extLst>
              <a:ext uri="{FF2B5EF4-FFF2-40B4-BE49-F238E27FC236}">
                <a16:creationId xmlns:a16="http://schemas.microsoft.com/office/drawing/2014/main" id="{B274B4AA-FA07-8F90-4850-0D2A4F8A4659}"/>
              </a:ext>
            </a:extLst>
          </p:cNvPr>
          <p:cNvSpPr txBox="1"/>
          <p:nvPr/>
        </p:nvSpPr>
        <p:spPr>
          <a:xfrm>
            <a:off x="6236553" y="6448155"/>
            <a:ext cx="5423409" cy="369332"/>
          </a:xfrm>
          <a:prstGeom prst="rect">
            <a:avLst/>
          </a:prstGeom>
          <a:noFill/>
        </p:spPr>
        <p:txBody>
          <a:bodyPr wrap="none" rtlCol="0">
            <a:spAutoFit/>
          </a:bodyPr>
          <a:lstStyle/>
          <a:p>
            <a:pPr algn="ctr"/>
            <a:r>
              <a:rPr lang="en-US" i="1" dirty="0"/>
              <a:t>From Physical Design </a:t>
            </a:r>
            <a:r>
              <a:rPr lang="en-US" i="1" dirty="0" err="1"/>
              <a:t>cMOS</a:t>
            </a:r>
            <a:r>
              <a:rPr lang="en-US" i="1" dirty="0"/>
              <a:t> Full Adder Circuit Operation</a:t>
            </a:r>
            <a:endParaRPr lang="en-IN" i="1" dirty="0"/>
          </a:p>
        </p:txBody>
      </p:sp>
    </p:spTree>
    <p:extLst>
      <p:ext uri="{BB962C8B-B14F-4D97-AF65-F5344CB8AC3E}">
        <p14:creationId xmlns:p14="http://schemas.microsoft.com/office/powerpoint/2010/main" val="288096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0E6E-8FDA-7154-A192-9F88030BFB5A}"/>
              </a:ext>
            </a:extLst>
          </p:cNvPr>
          <p:cNvSpPr>
            <a:spLocks noGrp="1"/>
          </p:cNvSpPr>
          <p:nvPr>
            <p:ph type="title"/>
          </p:nvPr>
        </p:nvSpPr>
        <p:spPr>
          <a:xfrm>
            <a:off x="219919" y="252278"/>
            <a:ext cx="11133881" cy="827067"/>
          </a:xfrm>
        </p:spPr>
        <p:txBody>
          <a:bodyPr/>
          <a:lstStyle/>
          <a:p>
            <a:r>
              <a:rPr lang="en-US" b="1" u="sng" dirty="0">
                <a:latin typeface="+mn-lt"/>
              </a:rPr>
              <a:t>Experimental Result</a:t>
            </a:r>
            <a:endParaRPr lang="en-IN" b="1" u="sng" dirty="0">
              <a:latin typeface="+mn-lt"/>
            </a:endParaRPr>
          </a:p>
        </p:txBody>
      </p:sp>
      <p:pic>
        <p:nvPicPr>
          <p:cNvPr id="5" name="Content Placeholder 4">
            <a:extLst>
              <a:ext uri="{FF2B5EF4-FFF2-40B4-BE49-F238E27FC236}">
                <a16:creationId xmlns:a16="http://schemas.microsoft.com/office/drawing/2014/main" id="{9402B624-F370-6F4D-0E2E-75F6737ED3BF}"/>
              </a:ext>
            </a:extLst>
          </p:cNvPr>
          <p:cNvPicPr>
            <a:picLocks noGrp="1" noChangeAspect="1"/>
          </p:cNvPicPr>
          <p:nvPr>
            <p:ph idx="1"/>
          </p:nvPr>
        </p:nvPicPr>
        <p:blipFill>
          <a:blip r:embed="rId2"/>
          <a:stretch>
            <a:fillRect/>
          </a:stretch>
        </p:blipFill>
        <p:spPr>
          <a:xfrm>
            <a:off x="983848" y="1079345"/>
            <a:ext cx="10369952" cy="5303491"/>
          </a:xfrm>
        </p:spPr>
      </p:pic>
      <p:sp>
        <p:nvSpPr>
          <p:cNvPr id="6" name="TextBox 5">
            <a:extLst>
              <a:ext uri="{FF2B5EF4-FFF2-40B4-BE49-F238E27FC236}">
                <a16:creationId xmlns:a16="http://schemas.microsoft.com/office/drawing/2014/main" id="{53FF1429-C5B4-4CBA-A557-E4E48C36FC1A}"/>
              </a:ext>
            </a:extLst>
          </p:cNvPr>
          <p:cNvSpPr txBox="1"/>
          <p:nvPr/>
        </p:nvSpPr>
        <p:spPr>
          <a:xfrm rot="5400000">
            <a:off x="10949877" y="2961355"/>
            <a:ext cx="1689373" cy="646331"/>
          </a:xfrm>
          <a:prstGeom prst="rect">
            <a:avLst/>
          </a:prstGeom>
          <a:noFill/>
        </p:spPr>
        <p:txBody>
          <a:bodyPr wrap="none" rtlCol="0">
            <a:spAutoFit/>
          </a:bodyPr>
          <a:lstStyle/>
          <a:p>
            <a:r>
              <a:rPr lang="en-US" dirty="0"/>
              <a:t>Sum= Light Blue</a:t>
            </a:r>
          </a:p>
          <a:p>
            <a:r>
              <a:rPr lang="en-US" dirty="0"/>
              <a:t>Carry= Purple</a:t>
            </a:r>
            <a:endParaRPr lang="en-IN" dirty="0"/>
          </a:p>
        </p:txBody>
      </p:sp>
      <p:sp>
        <p:nvSpPr>
          <p:cNvPr id="3" name="TextBox 2">
            <a:extLst>
              <a:ext uri="{FF2B5EF4-FFF2-40B4-BE49-F238E27FC236}">
                <a16:creationId xmlns:a16="http://schemas.microsoft.com/office/drawing/2014/main" id="{4842638A-987E-FC5C-3D86-1D0B1AD906BE}"/>
              </a:ext>
            </a:extLst>
          </p:cNvPr>
          <p:cNvSpPr txBox="1"/>
          <p:nvPr/>
        </p:nvSpPr>
        <p:spPr>
          <a:xfrm rot="16200000">
            <a:off x="126945" y="3703899"/>
            <a:ext cx="1074333" cy="369332"/>
          </a:xfrm>
          <a:prstGeom prst="rect">
            <a:avLst/>
          </a:prstGeom>
          <a:noFill/>
        </p:spPr>
        <p:txBody>
          <a:bodyPr wrap="none" rtlCol="0">
            <a:spAutoFit/>
          </a:bodyPr>
          <a:lstStyle/>
          <a:p>
            <a:r>
              <a:rPr lang="en-US" u="sng" dirty="0"/>
              <a:t>Voltage-&gt;</a:t>
            </a:r>
            <a:endParaRPr lang="en-IN" u="sng" dirty="0"/>
          </a:p>
        </p:txBody>
      </p:sp>
      <p:sp>
        <p:nvSpPr>
          <p:cNvPr id="4" name="TextBox 3">
            <a:extLst>
              <a:ext uri="{FF2B5EF4-FFF2-40B4-BE49-F238E27FC236}">
                <a16:creationId xmlns:a16="http://schemas.microsoft.com/office/drawing/2014/main" id="{BC5870FD-3024-B9E6-9E77-200C0C8CDE55}"/>
              </a:ext>
            </a:extLst>
          </p:cNvPr>
          <p:cNvSpPr txBox="1"/>
          <p:nvPr/>
        </p:nvSpPr>
        <p:spPr>
          <a:xfrm>
            <a:off x="3426106" y="6421056"/>
            <a:ext cx="835485" cy="369332"/>
          </a:xfrm>
          <a:prstGeom prst="rect">
            <a:avLst/>
          </a:prstGeom>
          <a:noFill/>
        </p:spPr>
        <p:txBody>
          <a:bodyPr wrap="none" rtlCol="0">
            <a:spAutoFit/>
          </a:bodyPr>
          <a:lstStyle/>
          <a:p>
            <a:r>
              <a:rPr lang="en-US" u="sng" dirty="0"/>
              <a:t>Time-&gt;</a:t>
            </a:r>
            <a:endParaRPr lang="en-IN" u="sng" dirty="0"/>
          </a:p>
        </p:txBody>
      </p:sp>
      <p:sp>
        <p:nvSpPr>
          <p:cNvPr id="8" name="TextBox 7">
            <a:extLst>
              <a:ext uri="{FF2B5EF4-FFF2-40B4-BE49-F238E27FC236}">
                <a16:creationId xmlns:a16="http://schemas.microsoft.com/office/drawing/2014/main" id="{E3C1C1BB-B4C7-FE69-A0C7-7049E6B9926F}"/>
              </a:ext>
            </a:extLst>
          </p:cNvPr>
          <p:cNvSpPr txBox="1"/>
          <p:nvPr/>
        </p:nvSpPr>
        <p:spPr>
          <a:xfrm>
            <a:off x="6910465" y="6488668"/>
            <a:ext cx="3610091" cy="369332"/>
          </a:xfrm>
          <a:prstGeom prst="rect">
            <a:avLst/>
          </a:prstGeom>
          <a:noFill/>
        </p:spPr>
        <p:txBody>
          <a:bodyPr wrap="none" rtlCol="0">
            <a:spAutoFit/>
          </a:bodyPr>
          <a:lstStyle/>
          <a:p>
            <a:pPr algn="ctr"/>
            <a:r>
              <a:rPr lang="en-US" i="1" dirty="0"/>
              <a:t>Output Trigger of Sum and Carry bits</a:t>
            </a:r>
            <a:endParaRPr lang="en-IN" i="1" dirty="0"/>
          </a:p>
        </p:txBody>
      </p:sp>
    </p:spTree>
    <p:extLst>
      <p:ext uri="{BB962C8B-B14F-4D97-AF65-F5344CB8AC3E}">
        <p14:creationId xmlns:p14="http://schemas.microsoft.com/office/powerpoint/2010/main" val="3500067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F0F0922-CF1B-4D19-C2D5-4FD78A546E0E}"/>
              </a:ext>
            </a:extLst>
          </p:cNvPr>
          <p:cNvSpPr>
            <a:spLocks noGrp="1"/>
          </p:cNvSpPr>
          <p:nvPr>
            <p:ph type="body" idx="1"/>
          </p:nvPr>
        </p:nvSpPr>
        <p:spPr>
          <a:xfrm>
            <a:off x="226330" y="256381"/>
            <a:ext cx="5157787" cy="823912"/>
          </a:xfrm>
        </p:spPr>
        <p:txBody>
          <a:bodyPr>
            <a:normAutofit/>
          </a:bodyPr>
          <a:lstStyle/>
          <a:p>
            <a:r>
              <a:rPr lang="en-US" sz="4400" dirty="0"/>
              <a:t>Future Scope</a:t>
            </a:r>
            <a:endParaRPr lang="en-IN" sz="4400" dirty="0"/>
          </a:p>
        </p:txBody>
      </p:sp>
      <p:sp>
        <p:nvSpPr>
          <p:cNvPr id="6" name="Content Placeholder 5">
            <a:extLst>
              <a:ext uri="{FF2B5EF4-FFF2-40B4-BE49-F238E27FC236}">
                <a16:creationId xmlns:a16="http://schemas.microsoft.com/office/drawing/2014/main" id="{7E294AA6-F52D-FC66-9C1F-93496CC0A9AA}"/>
              </a:ext>
            </a:extLst>
          </p:cNvPr>
          <p:cNvSpPr>
            <a:spLocks noGrp="1"/>
          </p:cNvSpPr>
          <p:nvPr>
            <p:ph sz="half" idx="2"/>
          </p:nvPr>
        </p:nvSpPr>
        <p:spPr>
          <a:xfrm>
            <a:off x="265204" y="1197135"/>
            <a:ext cx="11703019" cy="4613356"/>
          </a:xfrm>
        </p:spPr>
        <p:txBody>
          <a:bodyPr>
            <a:noAutofit/>
          </a:bodyPr>
          <a:lstStyle/>
          <a:p>
            <a:pPr marL="0" indent="0" algn="just">
              <a:buNone/>
            </a:pPr>
            <a:r>
              <a:rPr lang="en-US" sz="2200" b="0" i="0" u="none" strike="noStrike" baseline="0" dirty="0">
                <a:solidFill>
                  <a:srgbClr val="000000"/>
                </a:solidFill>
                <a:latin typeface="Calibri" panose="020F0502020204030204" pitchFamily="34" charset="0"/>
              </a:rPr>
              <a:t>Reversible engineering has been one of the thrust areas ensuring that continual process of the innovation trends that explore and sustain the resources of the nature. This reversible engineering is used in many fields like quantum computing, low power CMOS design, nanotechnology, optical information processing, digital signal processing, cryptography, etc. These are the digital domain implementations of Reversible and Fault-Tolerant logic gates. Any arbitrary Boolean function can be synthesized by using the proposed parity preserving reversible gates. Not only the possibility of detecting errors is induced inherently in the proposed high-speed adders at their output side but also it allows any fault that affects no more than a single signal that is detectable. The fault tolerant reversible full adder circuits are realized by using two IG gates only. The derived fault tolerant full adder is used for designing other arithmetic- logic circuit by using it as fundamental building block. The proposed reversible gate is designed to have less hardware complexity and efficiency in terms of gate count, garbage outputs and constant input. In this paper, we design BCD adder using carry select logic, Carry-select and Bypass adders using FG gates, and newly designed TG gates. </a:t>
            </a:r>
            <a:endParaRPr lang="en-IN" sz="2200" dirty="0"/>
          </a:p>
        </p:txBody>
      </p:sp>
    </p:spTree>
    <p:extLst>
      <p:ext uri="{BB962C8B-B14F-4D97-AF65-F5344CB8AC3E}">
        <p14:creationId xmlns:p14="http://schemas.microsoft.com/office/powerpoint/2010/main" val="277339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92C2AC3-3BEE-C0B5-2E27-3838B6C0EC32}"/>
              </a:ext>
            </a:extLst>
          </p:cNvPr>
          <p:cNvSpPr>
            <a:spLocks noGrp="1"/>
          </p:cNvSpPr>
          <p:nvPr>
            <p:ph type="title"/>
          </p:nvPr>
        </p:nvSpPr>
        <p:spPr>
          <a:xfrm>
            <a:off x="243068" y="365125"/>
            <a:ext cx="11110732" cy="1325563"/>
          </a:xfrm>
        </p:spPr>
        <p:txBody>
          <a:bodyPr/>
          <a:lstStyle/>
          <a:p>
            <a:r>
              <a:rPr lang="en-US" b="1" u="sng" dirty="0">
                <a:latin typeface="+mn-lt"/>
              </a:rPr>
              <a:t>Conclusion</a:t>
            </a:r>
            <a:endParaRPr lang="en-IN" b="1" u="sng" dirty="0">
              <a:latin typeface="+mn-lt"/>
            </a:endParaRPr>
          </a:p>
        </p:txBody>
      </p:sp>
      <p:sp>
        <p:nvSpPr>
          <p:cNvPr id="8" name="Content Placeholder 7">
            <a:extLst>
              <a:ext uri="{FF2B5EF4-FFF2-40B4-BE49-F238E27FC236}">
                <a16:creationId xmlns:a16="http://schemas.microsoft.com/office/drawing/2014/main" id="{6FB3F1C3-FFDB-A8A5-D900-CAA73AB7C58B}"/>
              </a:ext>
            </a:extLst>
          </p:cNvPr>
          <p:cNvSpPr>
            <a:spLocks noGrp="1"/>
          </p:cNvSpPr>
          <p:nvPr>
            <p:ph idx="1"/>
          </p:nvPr>
        </p:nvSpPr>
        <p:spPr>
          <a:xfrm>
            <a:off x="243068" y="1412111"/>
            <a:ext cx="11110732" cy="4764852"/>
          </a:xfrm>
        </p:spPr>
        <p:txBody>
          <a:bodyPr>
            <a:normAutofit/>
          </a:bodyPr>
          <a:lstStyle/>
          <a:p>
            <a:pPr marL="0" indent="0" algn="just">
              <a:buNone/>
            </a:pPr>
            <a:r>
              <a:rPr lang="en-US" sz="2400" b="0" i="0" u="none" strike="noStrike" baseline="0" dirty="0">
                <a:solidFill>
                  <a:srgbClr val="000000"/>
                </a:solidFill>
                <a:latin typeface="Calibri" panose="020F0502020204030204" pitchFamily="34" charset="0"/>
              </a:rPr>
              <a:t>The proposed parity preserving reversible New TG gate is better than the existing reversible gates in terms of hardware complexity, gate count, garbage outputs, unit delay and constant inputs. Finally, this paper presents a novel implementation and realization of fault tolerant reversible circuits and demonstrates its superiority than the existing designs in terms of computational complexity. All the circuits are synthesized and verified using DSCH &amp; </a:t>
            </a:r>
            <a:r>
              <a:rPr lang="en-US" sz="2400" b="0" i="0" u="none" strike="noStrike" baseline="0" dirty="0" err="1">
                <a:solidFill>
                  <a:srgbClr val="000000"/>
                </a:solidFill>
                <a:latin typeface="Calibri" panose="020F0502020204030204" pitchFamily="34" charset="0"/>
              </a:rPr>
              <a:t>Microwind</a:t>
            </a:r>
            <a:r>
              <a:rPr lang="en-US" sz="2400" b="0" i="0" u="none" strike="noStrike" baseline="0" dirty="0">
                <a:solidFill>
                  <a:srgbClr val="000000"/>
                </a:solidFill>
                <a:latin typeface="Calibri" panose="020F0502020204030204" pitchFamily="34" charset="0"/>
              </a:rPr>
              <a:t> software tool from National Instruments corps. </a:t>
            </a:r>
            <a:endParaRPr lang="en-IN" sz="2400" dirty="0"/>
          </a:p>
        </p:txBody>
      </p:sp>
    </p:spTree>
    <p:extLst>
      <p:ext uri="{BB962C8B-B14F-4D97-AF65-F5344CB8AC3E}">
        <p14:creationId xmlns:p14="http://schemas.microsoft.com/office/powerpoint/2010/main" val="693156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3C9E-D07E-4BD6-7CB4-564B563A8817}"/>
              </a:ext>
            </a:extLst>
          </p:cNvPr>
          <p:cNvSpPr>
            <a:spLocks noGrp="1"/>
          </p:cNvSpPr>
          <p:nvPr>
            <p:ph type="title"/>
          </p:nvPr>
        </p:nvSpPr>
        <p:spPr>
          <a:xfrm>
            <a:off x="254643" y="243069"/>
            <a:ext cx="11099157" cy="1018572"/>
          </a:xfrm>
        </p:spPr>
        <p:txBody>
          <a:bodyPr/>
          <a:lstStyle/>
          <a:p>
            <a:r>
              <a:rPr lang="en-US" b="1" u="sng" dirty="0">
                <a:latin typeface="+mn-lt"/>
              </a:rPr>
              <a:t>References and Sources</a:t>
            </a:r>
            <a:endParaRPr lang="en-IN" b="1" u="sng" dirty="0">
              <a:latin typeface="+mn-lt"/>
            </a:endParaRPr>
          </a:p>
        </p:txBody>
      </p:sp>
      <p:sp>
        <p:nvSpPr>
          <p:cNvPr id="3" name="Content Placeholder 2">
            <a:extLst>
              <a:ext uri="{FF2B5EF4-FFF2-40B4-BE49-F238E27FC236}">
                <a16:creationId xmlns:a16="http://schemas.microsoft.com/office/drawing/2014/main" id="{CE171CDD-C3FA-1172-138B-14FF92F609A4}"/>
              </a:ext>
            </a:extLst>
          </p:cNvPr>
          <p:cNvSpPr>
            <a:spLocks noGrp="1"/>
          </p:cNvSpPr>
          <p:nvPr>
            <p:ph idx="1"/>
          </p:nvPr>
        </p:nvSpPr>
        <p:spPr>
          <a:xfrm>
            <a:off x="254643" y="1261641"/>
            <a:ext cx="11682714" cy="5353290"/>
          </a:xfrm>
        </p:spPr>
        <p:txBody>
          <a:bodyPr>
            <a:noAutofit/>
          </a:bodyPr>
          <a:lstStyle/>
          <a:p>
            <a:pPr algn="just"/>
            <a:r>
              <a:rPr lang="en-IN" b="0" i="0" u="none" strike="noStrike" baseline="0" dirty="0">
                <a:solidFill>
                  <a:srgbClr val="000000"/>
                </a:solidFill>
                <a:latin typeface="Calibri" panose="020F0502020204030204" pitchFamily="34" charset="0"/>
              </a:rPr>
              <a:t>Shukla, Neeraj &amp; Birla, Shilpi &amp; Kumar, Rakesh, &amp; Mukherjee, </a:t>
            </a:r>
            <a:r>
              <a:rPr lang="en-IN" b="0" i="0" u="none" strike="noStrike" baseline="0" dirty="0" err="1">
                <a:solidFill>
                  <a:srgbClr val="000000"/>
                </a:solidFill>
                <a:latin typeface="Calibri" panose="020F0502020204030204" pitchFamily="34" charset="0"/>
              </a:rPr>
              <a:t>Debasis</a:t>
            </a:r>
            <a:r>
              <a:rPr lang="en-IN" b="0" i="0" u="none" strike="noStrike" baseline="0" dirty="0">
                <a:solidFill>
                  <a:srgbClr val="000000"/>
                </a:solidFill>
                <a:latin typeface="Calibri" panose="020F0502020204030204" pitchFamily="34" charset="0"/>
              </a:rPr>
              <a:t>. (2010). Analysis and Simulation of a Low Leakage Conventional SRAM Memory Cell at Deep Sub-micron Level. 70. 595-597. 10.1007/978-3-642-12214-9_108. </a:t>
            </a:r>
          </a:p>
          <a:p>
            <a:pPr algn="just"/>
            <a:r>
              <a:rPr lang="en-US" b="0" i="0" u="none" strike="noStrike" baseline="0" dirty="0">
                <a:solidFill>
                  <a:srgbClr val="000000"/>
                </a:solidFill>
                <a:latin typeface="Calibri" panose="020F0502020204030204" pitchFamily="34" charset="0"/>
              </a:rPr>
              <a:t>Mukherjee, </a:t>
            </a:r>
            <a:r>
              <a:rPr lang="en-US" b="0" i="0" u="none" strike="noStrike" baseline="0" dirty="0" err="1">
                <a:solidFill>
                  <a:srgbClr val="000000"/>
                </a:solidFill>
                <a:latin typeface="Calibri" panose="020F0502020204030204" pitchFamily="34" charset="0"/>
              </a:rPr>
              <a:t>Debasis</a:t>
            </a:r>
            <a:r>
              <a:rPr lang="en-US" b="0" i="0" u="none" strike="noStrike" baseline="0" dirty="0">
                <a:solidFill>
                  <a:srgbClr val="000000"/>
                </a:solidFill>
                <a:latin typeface="Calibri" panose="020F0502020204030204" pitchFamily="34" charset="0"/>
              </a:rPr>
              <a:t>. (2010). Analysis and Simulation of a Low Leakage Conventional SRAM Memory Cell at Deep Sub-Micron Level. </a:t>
            </a:r>
            <a:endParaRPr lang="en-IN" b="0" i="0" u="none" strike="noStrike" baseline="0" dirty="0">
              <a:solidFill>
                <a:srgbClr val="000000"/>
              </a:solidFill>
              <a:latin typeface="Calibri" panose="020F0502020204030204" pitchFamily="34" charset="0"/>
            </a:endParaRPr>
          </a:p>
          <a:p>
            <a:pPr algn="just"/>
            <a:r>
              <a:rPr lang="en-IN" b="0" i="0" u="none" strike="noStrike" baseline="0" dirty="0">
                <a:solidFill>
                  <a:srgbClr val="000000"/>
                </a:solidFill>
                <a:latin typeface="Calibri" panose="020F0502020204030204" pitchFamily="34" charset="0"/>
              </a:rPr>
              <a:t>Bhattacharya, Soham &amp; Goswami, Sourav &amp; Sen, </a:t>
            </a:r>
            <a:r>
              <a:rPr lang="en-IN" b="0" i="0" u="none" strike="noStrike" baseline="0" dirty="0" err="1">
                <a:solidFill>
                  <a:srgbClr val="000000"/>
                </a:solidFill>
                <a:latin typeface="Calibri" panose="020F0502020204030204" pitchFamily="34" charset="0"/>
              </a:rPr>
              <a:t>Anindya</a:t>
            </a:r>
            <a:r>
              <a:rPr lang="en-IN" b="0" i="0" u="none" strike="noStrike" baseline="0" dirty="0">
                <a:solidFill>
                  <a:srgbClr val="000000"/>
                </a:solidFill>
                <a:latin typeface="Calibri" panose="020F0502020204030204" pitchFamily="34" charset="0"/>
              </a:rPr>
              <a:t>. (2020). Design of Complex Adders and Parity Generators Using Reversible Gates. 9. 83-88. 10.5281/zenodo.5555050 </a:t>
            </a:r>
          </a:p>
          <a:p>
            <a:pPr algn="just"/>
            <a:r>
              <a:rPr lang="en-US" b="0" i="0" u="none" strike="noStrike" baseline="0" dirty="0">
                <a:solidFill>
                  <a:srgbClr val="000000"/>
                </a:solidFill>
                <a:latin typeface="Calibri" panose="020F0502020204030204" pitchFamily="34" charset="0"/>
              </a:rPr>
              <a:t>Bhattacharya, Soham &amp; Sen, </a:t>
            </a:r>
            <a:r>
              <a:rPr lang="en-US" b="0" i="0" u="none" strike="noStrike" baseline="0" dirty="0" err="1">
                <a:solidFill>
                  <a:srgbClr val="000000"/>
                </a:solidFill>
                <a:latin typeface="Calibri" panose="020F0502020204030204" pitchFamily="34" charset="0"/>
              </a:rPr>
              <a:t>Anindya</a:t>
            </a:r>
            <a:r>
              <a:rPr lang="en-US" b="0" i="0" u="none" strike="noStrike" baseline="0" dirty="0">
                <a:solidFill>
                  <a:srgbClr val="000000"/>
                </a:solidFill>
                <a:latin typeface="Calibri" panose="020F0502020204030204" pitchFamily="34" charset="0"/>
              </a:rPr>
              <a:t>. (2021). A Review on Reversible Computing and it's applications on combinational circuits. 9. 9. 10.30534/</a:t>
            </a:r>
            <a:r>
              <a:rPr lang="en-US" b="0" i="0" u="none" strike="noStrike" baseline="0" dirty="0" err="1">
                <a:solidFill>
                  <a:srgbClr val="000000"/>
                </a:solidFill>
                <a:latin typeface="Calibri" panose="020F0502020204030204" pitchFamily="34" charset="0"/>
              </a:rPr>
              <a:t>ijeter</a:t>
            </a:r>
            <a:r>
              <a:rPr lang="en-US" b="0" i="0" u="none" strike="noStrike" baseline="0" dirty="0">
                <a:solidFill>
                  <a:srgbClr val="000000"/>
                </a:solidFill>
                <a:latin typeface="Calibri" panose="020F0502020204030204" pitchFamily="34" charset="0"/>
              </a:rPr>
              <a:t>/2021/28962021. </a:t>
            </a:r>
          </a:p>
        </p:txBody>
      </p:sp>
    </p:spTree>
    <p:extLst>
      <p:ext uri="{BB962C8B-B14F-4D97-AF65-F5344CB8AC3E}">
        <p14:creationId xmlns:p14="http://schemas.microsoft.com/office/powerpoint/2010/main" val="1068731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1991EC-D425-44AC-5C24-CDD2B048362B}"/>
              </a:ext>
            </a:extLst>
          </p:cNvPr>
          <p:cNvSpPr>
            <a:spLocks noGrp="1"/>
          </p:cNvSpPr>
          <p:nvPr>
            <p:ph type="title"/>
          </p:nvPr>
        </p:nvSpPr>
        <p:spPr/>
        <p:txBody>
          <a:bodyPr>
            <a:noAutofit/>
          </a:bodyPr>
          <a:lstStyle/>
          <a:p>
            <a:pPr algn="ctr"/>
            <a:r>
              <a:rPr lang="en-US" sz="9600" b="1" i="1" u="sng" dirty="0">
                <a:latin typeface="+mn-lt"/>
              </a:rPr>
              <a:t>Thank you</a:t>
            </a:r>
            <a:endParaRPr lang="en-IN" sz="9600" b="1" i="1" u="sng" dirty="0">
              <a:latin typeface="+mn-lt"/>
            </a:endParaRPr>
          </a:p>
        </p:txBody>
      </p:sp>
    </p:spTree>
    <p:extLst>
      <p:ext uri="{BB962C8B-B14F-4D97-AF65-F5344CB8AC3E}">
        <p14:creationId xmlns:p14="http://schemas.microsoft.com/office/powerpoint/2010/main" val="4235163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FD48-ACC8-2829-F465-DC5F1BE3133C}"/>
              </a:ext>
            </a:extLst>
          </p:cNvPr>
          <p:cNvSpPr>
            <a:spLocks noGrp="1"/>
          </p:cNvSpPr>
          <p:nvPr>
            <p:ph type="title"/>
          </p:nvPr>
        </p:nvSpPr>
        <p:spPr>
          <a:xfrm>
            <a:off x="335665" y="138897"/>
            <a:ext cx="11482087" cy="821802"/>
          </a:xfrm>
        </p:spPr>
        <p:txBody>
          <a:bodyPr/>
          <a:lstStyle/>
          <a:p>
            <a:pPr algn="ctr"/>
            <a:r>
              <a:rPr lang="en-US" b="1" u="sng" dirty="0">
                <a:latin typeface="+mn-lt"/>
              </a:rPr>
              <a:t>Index</a:t>
            </a:r>
            <a:endParaRPr lang="en-IN" b="1" u="sng" dirty="0">
              <a:latin typeface="+mn-lt"/>
            </a:endParaRPr>
          </a:p>
        </p:txBody>
      </p:sp>
      <p:graphicFrame>
        <p:nvGraphicFramePr>
          <p:cNvPr id="4" name="Table 4">
            <a:extLst>
              <a:ext uri="{FF2B5EF4-FFF2-40B4-BE49-F238E27FC236}">
                <a16:creationId xmlns:a16="http://schemas.microsoft.com/office/drawing/2014/main" id="{DFCD9075-6F12-C320-2932-3E9D0F2D9FDD}"/>
              </a:ext>
            </a:extLst>
          </p:cNvPr>
          <p:cNvGraphicFramePr>
            <a:graphicFrameLocks noGrp="1"/>
          </p:cNvGraphicFramePr>
          <p:nvPr>
            <p:ph idx="1"/>
            <p:extLst>
              <p:ext uri="{D42A27DB-BD31-4B8C-83A1-F6EECF244321}">
                <p14:modId xmlns:p14="http://schemas.microsoft.com/office/powerpoint/2010/main" val="1882584503"/>
              </p:ext>
            </p:extLst>
          </p:nvPr>
        </p:nvGraphicFramePr>
        <p:xfrm>
          <a:off x="2340015" y="960699"/>
          <a:ext cx="7511970" cy="5486400"/>
        </p:xfrm>
        <a:graphic>
          <a:graphicData uri="http://schemas.openxmlformats.org/drawingml/2006/table">
            <a:tbl>
              <a:tblPr firstRow="1" bandRow="1">
                <a:tableStyleId>{5C22544A-7EE6-4342-B048-85BDC9FD1C3A}</a:tableStyleId>
              </a:tblPr>
              <a:tblGrid>
                <a:gridCol w="7511970">
                  <a:extLst>
                    <a:ext uri="{9D8B030D-6E8A-4147-A177-3AD203B41FA5}">
                      <a16:colId xmlns:a16="http://schemas.microsoft.com/office/drawing/2014/main" val="3742262050"/>
                    </a:ext>
                  </a:extLst>
                </a:gridCol>
              </a:tblGrid>
              <a:tr h="353239">
                <a:tc>
                  <a:txBody>
                    <a:bodyPr/>
                    <a:lstStyle/>
                    <a:p>
                      <a:pPr algn="ctr"/>
                      <a:r>
                        <a:rPr lang="en-US" b="0" dirty="0">
                          <a:solidFill>
                            <a:schemeClr val="tx1"/>
                          </a:solidFill>
                        </a:rPr>
                        <a:t>Abstract</a:t>
                      </a:r>
                      <a:endParaRPr lang="en-IN"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735572823"/>
                  </a:ext>
                </a:extLst>
              </a:tr>
              <a:tr h="353239">
                <a:tc>
                  <a:txBody>
                    <a:bodyPr/>
                    <a:lstStyle/>
                    <a:p>
                      <a:pPr algn="ctr"/>
                      <a:r>
                        <a:rPr lang="en-US" dirty="0"/>
                        <a:t>Introduction</a:t>
                      </a:r>
                      <a:endParaRPr lang="en-IN" dirty="0"/>
                    </a:p>
                  </a:txBody>
                  <a:tcPr/>
                </a:tc>
                <a:extLst>
                  <a:ext uri="{0D108BD9-81ED-4DB2-BD59-A6C34878D82A}">
                    <a16:rowId xmlns:a16="http://schemas.microsoft.com/office/drawing/2014/main" val="2133328100"/>
                  </a:ext>
                </a:extLst>
              </a:tr>
              <a:tr h="353239">
                <a:tc>
                  <a:txBody>
                    <a:bodyPr/>
                    <a:lstStyle/>
                    <a:p>
                      <a:pPr algn="ctr"/>
                      <a:r>
                        <a:rPr lang="en-US" dirty="0"/>
                        <a:t>Need for Reversible Computing</a:t>
                      </a:r>
                      <a:endParaRPr lang="en-IN" dirty="0"/>
                    </a:p>
                  </a:txBody>
                  <a:tcPr/>
                </a:tc>
                <a:extLst>
                  <a:ext uri="{0D108BD9-81ED-4DB2-BD59-A6C34878D82A}">
                    <a16:rowId xmlns:a16="http://schemas.microsoft.com/office/drawing/2014/main" val="2088041695"/>
                  </a:ext>
                </a:extLst>
              </a:tr>
              <a:tr h="353239">
                <a:tc>
                  <a:txBody>
                    <a:bodyPr/>
                    <a:lstStyle/>
                    <a:p>
                      <a:pPr algn="ctr"/>
                      <a:r>
                        <a:rPr lang="en-US" dirty="0"/>
                        <a:t>Technical Requirement for Reversible Computing</a:t>
                      </a:r>
                      <a:endParaRPr lang="en-IN" dirty="0"/>
                    </a:p>
                  </a:txBody>
                  <a:tcPr/>
                </a:tc>
                <a:extLst>
                  <a:ext uri="{0D108BD9-81ED-4DB2-BD59-A6C34878D82A}">
                    <a16:rowId xmlns:a16="http://schemas.microsoft.com/office/drawing/2014/main" val="1950431994"/>
                  </a:ext>
                </a:extLst>
              </a:tr>
              <a:tr h="353239">
                <a:tc>
                  <a:txBody>
                    <a:bodyPr/>
                    <a:lstStyle/>
                    <a:p>
                      <a:pPr algn="ctr"/>
                      <a:r>
                        <a:rPr lang="en-US" dirty="0"/>
                        <a:t>Literature Review</a:t>
                      </a:r>
                      <a:endParaRPr lang="en-IN" dirty="0"/>
                    </a:p>
                  </a:txBody>
                  <a:tcPr/>
                </a:tc>
                <a:extLst>
                  <a:ext uri="{0D108BD9-81ED-4DB2-BD59-A6C34878D82A}">
                    <a16:rowId xmlns:a16="http://schemas.microsoft.com/office/drawing/2014/main" val="2762257953"/>
                  </a:ext>
                </a:extLst>
              </a:tr>
              <a:tr h="353239">
                <a:tc>
                  <a:txBody>
                    <a:bodyPr/>
                    <a:lstStyle/>
                    <a:p>
                      <a:pPr algn="ctr"/>
                      <a:r>
                        <a:rPr lang="en-US" dirty="0"/>
                        <a:t>VLSI Technology’s Advantages</a:t>
                      </a:r>
                      <a:endParaRPr lang="en-IN" dirty="0"/>
                    </a:p>
                  </a:txBody>
                  <a:tcPr/>
                </a:tc>
                <a:extLst>
                  <a:ext uri="{0D108BD9-81ED-4DB2-BD59-A6C34878D82A}">
                    <a16:rowId xmlns:a16="http://schemas.microsoft.com/office/drawing/2014/main" val="1721705660"/>
                  </a:ext>
                </a:extLst>
              </a:tr>
              <a:tr h="353239">
                <a:tc>
                  <a:txBody>
                    <a:bodyPr/>
                    <a:lstStyle/>
                    <a:p>
                      <a:pPr algn="ctr"/>
                      <a:r>
                        <a:rPr lang="en-US" dirty="0"/>
                        <a:t>Objective and Planning</a:t>
                      </a:r>
                      <a:endParaRPr lang="en-IN" dirty="0"/>
                    </a:p>
                  </a:txBody>
                  <a:tcPr/>
                </a:tc>
                <a:extLst>
                  <a:ext uri="{0D108BD9-81ED-4DB2-BD59-A6C34878D82A}">
                    <a16:rowId xmlns:a16="http://schemas.microsoft.com/office/drawing/2014/main" val="3579755324"/>
                  </a:ext>
                </a:extLst>
              </a:tr>
              <a:tr h="353239">
                <a:tc>
                  <a:txBody>
                    <a:bodyPr/>
                    <a:lstStyle/>
                    <a:p>
                      <a:pPr algn="ctr"/>
                      <a:r>
                        <a:rPr lang="en-US" dirty="0"/>
                        <a:t>Requirement Analysis</a:t>
                      </a:r>
                      <a:endParaRPr lang="en-IN" dirty="0"/>
                    </a:p>
                  </a:txBody>
                  <a:tcPr/>
                </a:tc>
                <a:extLst>
                  <a:ext uri="{0D108BD9-81ED-4DB2-BD59-A6C34878D82A}">
                    <a16:rowId xmlns:a16="http://schemas.microsoft.com/office/drawing/2014/main" val="3800671995"/>
                  </a:ext>
                </a:extLst>
              </a:tr>
              <a:tr h="353239">
                <a:tc>
                  <a:txBody>
                    <a:bodyPr/>
                    <a:lstStyle/>
                    <a:p>
                      <a:pPr algn="ctr"/>
                      <a:r>
                        <a:rPr lang="en-US" dirty="0"/>
                        <a:t>Tools required and used</a:t>
                      </a:r>
                      <a:endParaRPr lang="en-IN" dirty="0"/>
                    </a:p>
                  </a:txBody>
                  <a:tcPr/>
                </a:tc>
                <a:extLst>
                  <a:ext uri="{0D108BD9-81ED-4DB2-BD59-A6C34878D82A}">
                    <a16:rowId xmlns:a16="http://schemas.microsoft.com/office/drawing/2014/main" val="600215288"/>
                  </a:ext>
                </a:extLst>
              </a:tr>
              <a:tr h="353239">
                <a:tc>
                  <a:txBody>
                    <a:bodyPr/>
                    <a:lstStyle/>
                    <a:p>
                      <a:pPr algn="ctr"/>
                      <a:r>
                        <a:rPr lang="en-US" dirty="0"/>
                        <a:t>System Flow</a:t>
                      </a:r>
                      <a:endParaRPr lang="en-IN" dirty="0"/>
                    </a:p>
                  </a:txBody>
                  <a:tcPr/>
                </a:tc>
                <a:extLst>
                  <a:ext uri="{0D108BD9-81ED-4DB2-BD59-A6C34878D82A}">
                    <a16:rowId xmlns:a16="http://schemas.microsoft.com/office/drawing/2014/main" val="31839167"/>
                  </a:ext>
                </a:extLst>
              </a:tr>
              <a:tr h="353239">
                <a:tc>
                  <a:txBody>
                    <a:bodyPr/>
                    <a:lstStyle/>
                    <a:p>
                      <a:pPr algn="ctr"/>
                      <a:r>
                        <a:rPr lang="en-US" dirty="0"/>
                        <a:t>Proposed Design</a:t>
                      </a:r>
                      <a:endParaRPr lang="en-IN" dirty="0"/>
                    </a:p>
                  </a:txBody>
                  <a:tcPr/>
                </a:tc>
                <a:extLst>
                  <a:ext uri="{0D108BD9-81ED-4DB2-BD59-A6C34878D82A}">
                    <a16:rowId xmlns:a16="http://schemas.microsoft.com/office/drawing/2014/main" val="3446841197"/>
                  </a:ext>
                </a:extLst>
              </a:tr>
              <a:tr h="353239">
                <a:tc>
                  <a:txBody>
                    <a:bodyPr/>
                    <a:lstStyle/>
                    <a:p>
                      <a:pPr algn="ctr"/>
                      <a:r>
                        <a:rPr lang="en-US" dirty="0"/>
                        <a:t>Experimental Result</a:t>
                      </a:r>
                      <a:endParaRPr lang="en-IN" dirty="0"/>
                    </a:p>
                  </a:txBody>
                  <a:tcPr/>
                </a:tc>
                <a:extLst>
                  <a:ext uri="{0D108BD9-81ED-4DB2-BD59-A6C34878D82A}">
                    <a16:rowId xmlns:a16="http://schemas.microsoft.com/office/drawing/2014/main" val="3780973138"/>
                  </a:ext>
                </a:extLst>
              </a:tr>
              <a:tr h="353239">
                <a:tc>
                  <a:txBody>
                    <a:bodyPr/>
                    <a:lstStyle/>
                    <a:p>
                      <a:pPr algn="ctr"/>
                      <a:r>
                        <a:rPr lang="en-US" dirty="0"/>
                        <a:t>Future Scope</a:t>
                      </a:r>
                      <a:endParaRPr lang="en-IN" dirty="0"/>
                    </a:p>
                  </a:txBody>
                  <a:tcPr/>
                </a:tc>
                <a:extLst>
                  <a:ext uri="{0D108BD9-81ED-4DB2-BD59-A6C34878D82A}">
                    <a16:rowId xmlns:a16="http://schemas.microsoft.com/office/drawing/2014/main" val="1514781831"/>
                  </a:ext>
                </a:extLst>
              </a:tr>
              <a:tr h="353239">
                <a:tc>
                  <a:txBody>
                    <a:bodyPr/>
                    <a:lstStyle/>
                    <a:p>
                      <a:pPr algn="ctr"/>
                      <a:r>
                        <a:rPr lang="en-US" dirty="0"/>
                        <a:t>Conclusion</a:t>
                      </a:r>
                    </a:p>
                  </a:txBody>
                  <a:tcPr/>
                </a:tc>
                <a:extLst>
                  <a:ext uri="{0D108BD9-81ED-4DB2-BD59-A6C34878D82A}">
                    <a16:rowId xmlns:a16="http://schemas.microsoft.com/office/drawing/2014/main" val="169193632"/>
                  </a:ext>
                </a:extLst>
              </a:tr>
              <a:tr h="353239">
                <a:tc>
                  <a:txBody>
                    <a:bodyPr/>
                    <a:lstStyle/>
                    <a:p>
                      <a:pPr algn="ctr"/>
                      <a:r>
                        <a:rPr lang="en-US" dirty="0"/>
                        <a:t>References and Sources</a:t>
                      </a:r>
                    </a:p>
                  </a:txBody>
                  <a:tcPr/>
                </a:tc>
                <a:extLst>
                  <a:ext uri="{0D108BD9-81ED-4DB2-BD59-A6C34878D82A}">
                    <a16:rowId xmlns:a16="http://schemas.microsoft.com/office/drawing/2014/main" val="171273364"/>
                  </a:ext>
                </a:extLst>
              </a:tr>
            </a:tbl>
          </a:graphicData>
        </a:graphic>
      </p:graphicFrame>
    </p:spTree>
    <p:extLst>
      <p:ext uri="{BB962C8B-B14F-4D97-AF65-F5344CB8AC3E}">
        <p14:creationId xmlns:p14="http://schemas.microsoft.com/office/powerpoint/2010/main" val="4005383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643EA-3BA8-E48F-2BED-8C3956D98AF3}"/>
              </a:ext>
            </a:extLst>
          </p:cNvPr>
          <p:cNvSpPr>
            <a:spLocks noGrp="1"/>
          </p:cNvSpPr>
          <p:nvPr>
            <p:ph type="title"/>
          </p:nvPr>
        </p:nvSpPr>
        <p:spPr>
          <a:xfrm>
            <a:off x="335666" y="365125"/>
            <a:ext cx="11343189" cy="1325563"/>
          </a:xfrm>
        </p:spPr>
        <p:txBody>
          <a:bodyPr/>
          <a:lstStyle/>
          <a:p>
            <a:r>
              <a:rPr lang="en-US" b="1" u="sng" dirty="0">
                <a:latin typeface="+mn-lt"/>
              </a:rPr>
              <a:t>Abstract</a:t>
            </a:r>
            <a:endParaRPr lang="en-IN" b="1" u="sng" dirty="0">
              <a:latin typeface="+mn-lt"/>
            </a:endParaRPr>
          </a:p>
        </p:txBody>
      </p:sp>
      <p:sp>
        <p:nvSpPr>
          <p:cNvPr id="5" name="Content Placeholder 4">
            <a:extLst>
              <a:ext uri="{FF2B5EF4-FFF2-40B4-BE49-F238E27FC236}">
                <a16:creationId xmlns:a16="http://schemas.microsoft.com/office/drawing/2014/main" id="{9449C0B9-D401-F888-8070-490D2E2C500B}"/>
              </a:ext>
            </a:extLst>
          </p:cNvPr>
          <p:cNvSpPr>
            <a:spLocks noGrp="1"/>
          </p:cNvSpPr>
          <p:nvPr>
            <p:ph idx="1"/>
          </p:nvPr>
        </p:nvSpPr>
        <p:spPr>
          <a:xfrm>
            <a:off x="335666" y="1825625"/>
            <a:ext cx="11343190" cy="4351338"/>
          </a:xfrm>
        </p:spPr>
        <p:txBody>
          <a:bodyPr>
            <a:normAutofit/>
          </a:bodyPr>
          <a:lstStyle/>
          <a:p>
            <a:pPr marL="0" indent="0" algn="just">
              <a:buNone/>
            </a:pPr>
            <a:r>
              <a:rPr lang="en-US" sz="2400" b="0" i="0" u="none" strike="noStrike" baseline="0" dirty="0">
                <a:solidFill>
                  <a:srgbClr val="000000"/>
                </a:solidFill>
                <a:latin typeface="Calibri" panose="020F0502020204030204" pitchFamily="34" charset="0"/>
              </a:rPr>
              <a:t>In this work we propose a study to the logic design synthesis of different circuit by using reversible computing. This study is based on the use of full adder circuit using reversible logic synthesis. The idea is designing an adder circuit with low power dissipation and low power consumption. Among the properties of reversible gate, we have a minimum of input constant number of gate and number of garbage output. Garbage output are those output which is not using for any consumption. </a:t>
            </a:r>
          </a:p>
          <a:p>
            <a:pPr marL="0" indent="0" algn="just">
              <a:buNone/>
            </a:pPr>
            <a:r>
              <a:rPr lang="en-US" sz="2400" b="0" i="0" u="none" strike="noStrike" baseline="0" dirty="0">
                <a:solidFill>
                  <a:srgbClr val="000000"/>
                </a:solidFill>
                <a:latin typeface="Calibri" panose="020F0502020204030204" pitchFamily="34" charset="0"/>
              </a:rPr>
              <a:t>Full adder cell is one of the most frequently used digital circuit component in arithmetic logic unit (ALU) and it is the essential functional unit of all computational circuit. Till now lots of improvement has been done in this area to refine the architecture and performance of full adder circuit design. In this project, designs of novel full adder cell at 90nm CMOS technology are implemented by using CMOS transistors along with the existing full adder cell using reversible computing. </a:t>
            </a:r>
            <a:endParaRPr lang="en-IN" sz="2400" dirty="0"/>
          </a:p>
        </p:txBody>
      </p:sp>
    </p:spTree>
    <p:extLst>
      <p:ext uri="{BB962C8B-B14F-4D97-AF65-F5344CB8AC3E}">
        <p14:creationId xmlns:p14="http://schemas.microsoft.com/office/powerpoint/2010/main" val="1840811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65AC-677F-EA6B-C74F-6F0E65308E24}"/>
              </a:ext>
            </a:extLst>
          </p:cNvPr>
          <p:cNvSpPr>
            <a:spLocks noGrp="1"/>
          </p:cNvSpPr>
          <p:nvPr>
            <p:ph type="title"/>
          </p:nvPr>
        </p:nvSpPr>
        <p:spPr/>
        <p:txBody>
          <a:bodyPr/>
          <a:lstStyle/>
          <a:p>
            <a:r>
              <a:rPr lang="en-US" b="1" u="sng" dirty="0">
                <a:latin typeface="+mn-lt"/>
              </a:rPr>
              <a:t>Introduction</a:t>
            </a:r>
            <a:endParaRPr lang="en-IN" b="1" u="sng" dirty="0">
              <a:latin typeface="+mn-lt"/>
            </a:endParaRPr>
          </a:p>
        </p:txBody>
      </p:sp>
      <p:sp>
        <p:nvSpPr>
          <p:cNvPr id="3" name="Content Placeholder 2">
            <a:extLst>
              <a:ext uri="{FF2B5EF4-FFF2-40B4-BE49-F238E27FC236}">
                <a16:creationId xmlns:a16="http://schemas.microsoft.com/office/drawing/2014/main" id="{9F152638-008C-E6A4-3888-59D0E7730CBB}"/>
              </a:ext>
            </a:extLst>
          </p:cNvPr>
          <p:cNvSpPr>
            <a:spLocks noGrp="1"/>
          </p:cNvSpPr>
          <p:nvPr>
            <p:ph idx="1"/>
          </p:nvPr>
        </p:nvSpPr>
        <p:spPr/>
        <p:txBody>
          <a:bodyPr>
            <a:normAutofit/>
          </a:bodyPr>
          <a:lstStyle/>
          <a:p>
            <a:pPr marL="0" indent="0" algn="just">
              <a:buNone/>
            </a:pPr>
            <a:r>
              <a:rPr lang="en-US" sz="2400" b="0" i="0" u="none" strike="noStrike" baseline="0" dirty="0">
                <a:solidFill>
                  <a:srgbClr val="000000"/>
                </a:solidFill>
                <a:latin typeface="Calibri" panose="020F0502020204030204" pitchFamily="34" charset="0"/>
              </a:rPr>
              <a:t>Scientist R. </a:t>
            </a:r>
            <a:r>
              <a:rPr lang="en-US" sz="2400" b="0" i="0" u="none" strike="noStrike" baseline="0" dirty="0" err="1">
                <a:solidFill>
                  <a:srgbClr val="000000"/>
                </a:solidFill>
                <a:latin typeface="Calibri" panose="020F0502020204030204" pitchFamily="34" charset="0"/>
              </a:rPr>
              <a:t>Landauer</a:t>
            </a:r>
            <a:r>
              <a:rPr lang="en-US" sz="2400" b="0" i="0" u="none" strike="noStrike" baseline="0" dirty="0">
                <a:solidFill>
                  <a:srgbClr val="000000"/>
                </a:solidFill>
                <a:latin typeface="Calibri" panose="020F0502020204030204" pitchFamily="34" charset="0"/>
              </a:rPr>
              <a:t> proved in 1961 that energy dissipation is caused by the loss of each bit of information. The amount of energy dissipated for one bit of information loss is KTln2 joules, where K is the Boltzmann's constant and T is the operating temperature. At ambient temperature, the heat released by the loss of one bit of information is extremely tiny, but in the case of high computational tasks, when the number of bits is greater, the heat dissipated by them is so significant that it impacts performance and reduces component lifespan. C. H. Bennett demonstrated in 1973 that reversible logic gates must be used in a logic circuit to prevent KTln2 energy loss. </a:t>
            </a:r>
            <a:endParaRPr lang="en-IN" sz="2400" dirty="0"/>
          </a:p>
        </p:txBody>
      </p:sp>
    </p:spTree>
    <p:extLst>
      <p:ext uri="{BB962C8B-B14F-4D97-AF65-F5344CB8AC3E}">
        <p14:creationId xmlns:p14="http://schemas.microsoft.com/office/powerpoint/2010/main" val="3704193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C333-701F-01D2-A495-4599A964096B}"/>
              </a:ext>
            </a:extLst>
          </p:cNvPr>
          <p:cNvSpPr>
            <a:spLocks noGrp="1"/>
          </p:cNvSpPr>
          <p:nvPr>
            <p:ph type="title"/>
          </p:nvPr>
        </p:nvSpPr>
        <p:spPr>
          <a:xfrm>
            <a:off x="335666" y="365125"/>
            <a:ext cx="11018134" cy="1325563"/>
          </a:xfrm>
        </p:spPr>
        <p:txBody>
          <a:bodyPr/>
          <a:lstStyle/>
          <a:p>
            <a:r>
              <a:rPr lang="en-US" b="1" u="sng" dirty="0">
                <a:latin typeface="+mn-lt"/>
              </a:rPr>
              <a:t>What is Reversible Computing?</a:t>
            </a:r>
            <a:endParaRPr lang="en-IN" b="1" u="sng" dirty="0">
              <a:latin typeface="+mn-lt"/>
            </a:endParaRPr>
          </a:p>
        </p:txBody>
      </p:sp>
      <p:sp>
        <p:nvSpPr>
          <p:cNvPr id="3" name="Content Placeholder 2">
            <a:extLst>
              <a:ext uri="{FF2B5EF4-FFF2-40B4-BE49-F238E27FC236}">
                <a16:creationId xmlns:a16="http://schemas.microsoft.com/office/drawing/2014/main" id="{1BFAB727-9A25-3AC9-6B21-E5712323758C}"/>
              </a:ext>
            </a:extLst>
          </p:cNvPr>
          <p:cNvSpPr>
            <a:spLocks noGrp="1"/>
          </p:cNvSpPr>
          <p:nvPr>
            <p:ph idx="1"/>
          </p:nvPr>
        </p:nvSpPr>
        <p:spPr>
          <a:xfrm>
            <a:off x="335666" y="1825625"/>
            <a:ext cx="11551534" cy="4351338"/>
          </a:xfrm>
        </p:spPr>
        <p:txBody>
          <a:bodyPr>
            <a:normAutofit/>
          </a:bodyPr>
          <a:lstStyle/>
          <a:p>
            <a:pPr marL="0" indent="0" algn="just">
              <a:buNone/>
            </a:pPr>
            <a:r>
              <a:rPr lang="en-US" b="0" i="0" u="none" strike="noStrike" baseline="0" dirty="0">
                <a:solidFill>
                  <a:srgbClr val="000000"/>
                </a:solidFill>
                <a:latin typeface="Calibri" panose="020F0502020204030204" pitchFamily="34" charset="0"/>
              </a:rPr>
              <a:t>Reversible computing refers to any type of computation in which the computational process is time-reversible to some extent. A required criterion for reversibility in a model of computation that employs deterministic transitions from one state of the abstract machine to another is that the mapping between states to their successors be one-to-one. Reversible computing is a type of unusual computing. </a:t>
            </a:r>
          </a:p>
        </p:txBody>
      </p:sp>
    </p:spTree>
    <p:extLst>
      <p:ext uri="{BB962C8B-B14F-4D97-AF65-F5344CB8AC3E}">
        <p14:creationId xmlns:p14="http://schemas.microsoft.com/office/powerpoint/2010/main" val="1985448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76F6-15BB-9806-903A-9C50143D9A43}"/>
              </a:ext>
            </a:extLst>
          </p:cNvPr>
          <p:cNvSpPr>
            <a:spLocks noGrp="1"/>
          </p:cNvSpPr>
          <p:nvPr>
            <p:ph type="title"/>
          </p:nvPr>
        </p:nvSpPr>
        <p:spPr>
          <a:xfrm>
            <a:off x="208344" y="365125"/>
            <a:ext cx="11145456" cy="1325563"/>
          </a:xfrm>
        </p:spPr>
        <p:txBody>
          <a:bodyPr/>
          <a:lstStyle/>
          <a:p>
            <a:r>
              <a:rPr lang="en-US" b="1" u="sng" dirty="0">
                <a:latin typeface="+mn-lt"/>
              </a:rPr>
              <a:t>Need for Reversible Computing</a:t>
            </a:r>
            <a:endParaRPr lang="en-IN" b="1" u="sng" dirty="0">
              <a:latin typeface="+mn-lt"/>
            </a:endParaRPr>
          </a:p>
        </p:txBody>
      </p:sp>
      <p:sp>
        <p:nvSpPr>
          <p:cNvPr id="3" name="Content Placeholder 2">
            <a:extLst>
              <a:ext uri="{FF2B5EF4-FFF2-40B4-BE49-F238E27FC236}">
                <a16:creationId xmlns:a16="http://schemas.microsoft.com/office/drawing/2014/main" id="{26B6EE4A-1190-DDE6-F233-190B6A964EFF}"/>
              </a:ext>
            </a:extLst>
          </p:cNvPr>
          <p:cNvSpPr>
            <a:spLocks noGrp="1"/>
          </p:cNvSpPr>
          <p:nvPr>
            <p:ph idx="1"/>
          </p:nvPr>
        </p:nvSpPr>
        <p:spPr>
          <a:xfrm>
            <a:off x="208344" y="1825625"/>
            <a:ext cx="11817752" cy="4351338"/>
          </a:xfrm>
        </p:spPr>
        <p:txBody>
          <a:bodyPr>
            <a:noAutofit/>
          </a:bodyPr>
          <a:lstStyle/>
          <a:p>
            <a:pPr marL="0" indent="0" algn="just">
              <a:buNone/>
            </a:pPr>
            <a:r>
              <a:rPr lang="en-US" sz="2400" b="0" i="0" u="none" strike="noStrike" baseline="0" dirty="0">
                <a:solidFill>
                  <a:srgbClr val="000000"/>
                </a:solidFill>
                <a:latin typeface="Calibri" panose="020F0502020204030204" pitchFamily="34" charset="0"/>
              </a:rPr>
              <a:t>As we pack more and more logic elements into smaller and smaller volumes and clock them at higher and higher frequencies, we dissipate more and more heat. This creates at least three problems: </a:t>
            </a:r>
          </a:p>
          <a:p>
            <a:pPr algn="just"/>
            <a:r>
              <a:rPr lang="en-IN" sz="2400" dirty="0"/>
              <a:t>Energy costs money.</a:t>
            </a:r>
          </a:p>
          <a:p>
            <a:pPr algn="just"/>
            <a:r>
              <a:rPr lang="en-IN" sz="2400" dirty="0"/>
              <a:t>Portable systems exhaust their batteries.</a:t>
            </a:r>
          </a:p>
          <a:p>
            <a:pPr algn="just"/>
            <a:r>
              <a:rPr lang="en-IN" sz="2400" dirty="0"/>
              <a:t>Systems overheat.</a:t>
            </a:r>
          </a:p>
          <a:p>
            <a:pPr algn="just"/>
            <a:r>
              <a:rPr lang="en-IN" sz="2400" dirty="0"/>
              <a:t>I/O Bit Loss.</a:t>
            </a:r>
          </a:p>
          <a:p>
            <a:pPr marL="0" indent="0" algn="just">
              <a:buNone/>
            </a:pPr>
            <a:r>
              <a:rPr lang="en-IN" sz="2400" dirty="0"/>
              <a:t>Since Reversible Computing uses output bits as the source for input bits without any kind of amplification and repetition peripheral module, a lot of the problems discussed above are eradicated. Thus we need Reversible Computing.</a:t>
            </a:r>
          </a:p>
          <a:p>
            <a:pPr marL="0" indent="0" algn="just">
              <a:buNone/>
            </a:pPr>
            <a:endParaRPr lang="en-IN" sz="2400" dirty="0"/>
          </a:p>
        </p:txBody>
      </p:sp>
    </p:spTree>
    <p:extLst>
      <p:ext uri="{BB962C8B-B14F-4D97-AF65-F5344CB8AC3E}">
        <p14:creationId xmlns:p14="http://schemas.microsoft.com/office/powerpoint/2010/main" val="1691505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F5EB-950B-0F66-A4DD-A22FDAFFD8D0}"/>
              </a:ext>
            </a:extLst>
          </p:cNvPr>
          <p:cNvSpPr>
            <a:spLocks noGrp="1"/>
          </p:cNvSpPr>
          <p:nvPr>
            <p:ph type="title"/>
          </p:nvPr>
        </p:nvSpPr>
        <p:spPr/>
        <p:txBody>
          <a:bodyPr/>
          <a:lstStyle/>
          <a:p>
            <a:r>
              <a:rPr lang="en-US" b="1" u="sng" dirty="0">
                <a:latin typeface="+mn-lt"/>
              </a:rPr>
              <a:t>Technical Requirement for Reversible Computing</a:t>
            </a:r>
            <a:endParaRPr lang="en-IN" b="1" u="sng" dirty="0">
              <a:latin typeface="+mn-lt"/>
            </a:endParaRPr>
          </a:p>
        </p:txBody>
      </p:sp>
      <p:pic>
        <p:nvPicPr>
          <p:cNvPr id="5" name="Content Placeholder 4">
            <a:extLst>
              <a:ext uri="{FF2B5EF4-FFF2-40B4-BE49-F238E27FC236}">
                <a16:creationId xmlns:a16="http://schemas.microsoft.com/office/drawing/2014/main" id="{B0D73667-0930-EC76-BA98-AD4940B47088}"/>
              </a:ext>
            </a:extLst>
          </p:cNvPr>
          <p:cNvPicPr>
            <a:picLocks noGrp="1" noChangeAspect="1"/>
          </p:cNvPicPr>
          <p:nvPr>
            <p:ph idx="1"/>
          </p:nvPr>
        </p:nvPicPr>
        <p:blipFill>
          <a:blip r:embed="rId3"/>
          <a:stretch>
            <a:fillRect/>
          </a:stretch>
        </p:blipFill>
        <p:spPr>
          <a:xfrm>
            <a:off x="838200" y="1996653"/>
            <a:ext cx="5602146" cy="44962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6137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DA21-1114-8584-B1F4-E7662FBEA802}"/>
              </a:ext>
            </a:extLst>
          </p:cNvPr>
          <p:cNvSpPr>
            <a:spLocks noGrp="1"/>
          </p:cNvSpPr>
          <p:nvPr>
            <p:ph type="title"/>
          </p:nvPr>
        </p:nvSpPr>
        <p:spPr>
          <a:xfrm>
            <a:off x="150471" y="365126"/>
            <a:ext cx="11203329" cy="1012262"/>
          </a:xfrm>
        </p:spPr>
        <p:txBody>
          <a:bodyPr/>
          <a:lstStyle/>
          <a:p>
            <a:r>
              <a:rPr lang="en-US" b="1" u="sng" dirty="0">
                <a:latin typeface="+mn-lt"/>
              </a:rPr>
              <a:t>Literature Review</a:t>
            </a:r>
            <a:endParaRPr lang="en-IN" b="1" u="sng" dirty="0">
              <a:latin typeface="+mn-lt"/>
            </a:endParaRPr>
          </a:p>
        </p:txBody>
      </p:sp>
      <p:sp>
        <p:nvSpPr>
          <p:cNvPr id="3" name="Content Placeholder 2">
            <a:extLst>
              <a:ext uri="{FF2B5EF4-FFF2-40B4-BE49-F238E27FC236}">
                <a16:creationId xmlns:a16="http://schemas.microsoft.com/office/drawing/2014/main" id="{BF3925E3-1E21-2043-4C4D-3B37A96921AF}"/>
              </a:ext>
            </a:extLst>
          </p:cNvPr>
          <p:cNvSpPr>
            <a:spLocks noGrp="1"/>
          </p:cNvSpPr>
          <p:nvPr>
            <p:ph idx="1"/>
          </p:nvPr>
        </p:nvSpPr>
        <p:spPr>
          <a:xfrm>
            <a:off x="150471" y="1469986"/>
            <a:ext cx="11852476" cy="5197032"/>
          </a:xfrm>
        </p:spPr>
        <p:txBody>
          <a:bodyPr>
            <a:noAutofit/>
          </a:bodyPr>
          <a:lstStyle/>
          <a:p>
            <a:pPr marL="0" indent="0" algn="just">
              <a:buNone/>
            </a:pPr>
            <a:r>
              <a:rPr lang="en-US" sz="2000" b="0" i="0" u="none" strike="noStrike" baseline="0" dirty="0">
                <a:solidFill>
                  <a:srgbClr val="000000"/>
                </a:solidFill>
                <a:latin typeface="Calibri" panose="020F0502020204030204" pitchFamily="34" charset="0"/>
              </a:rPr>
              <a:t>In this work, we offer a study of logic design synthesis of various circuits utilizing reversible computing. This research is based on the utilization of a complete adder circuit with reversible logic synthesis. The objective is to create an adder circuit with minimal power dissipation and usage. We have a minimum of input constant number of gate and number of garbage output among the reversible gate attributes. Garbage output is any output that is not being consumed. </a:t>
            </a:r>
          </a:p>
          <a:p>
            <a:pPr marL="0" indent="0" algn="just">
              <a:buNone/>
            </a:pPr>
            <a:r>
              <a:rPr lang="en-US" sz="2000" b="0" i="0" u="none" strike="noStrike" baseline="0" dirty="0">
                <a:solidFill>
                  <a:srgbClr val="000000"/>
                </a:solidFill>
                <a:latin typeface="Calibri" panose="020F0502020204030204" pitchFamily="34" charset="0"/>
              </a:rPr>
              <a:t>Full adder cells are one of the most often utilized digital circuit components in arithmetic logic units (ALUs), and they are the fundamental functional unit of all computational circuits. Power consumption and speed have emerged as important factors in the design of devices such as laptops, tablets, mobile phones, notebook computers, and a range of other personal communication devices. Power consumption is crucial in VLSI technology. </a:t>
            </a:r>
            <a:endParaRPr lang="en-US" sz="2000" dirty="0">
              <a:solidFill>
                <a:srgbClr val="000000"/>
              </a:solidFill>
              <a:latin typeface="Calibri" panose="020F0502020204030204" pitchFamily="34" charset="0"/>
            </a:endParaRPr>
          </a:p>
          <a:p>
            <a:pPr marL="0" indent="0" algn="just">
              <a:buNone/>
            </a:pPr>
            <a:r>
              <a:rPr lang="en-US" sz="2000" b="0" i="0" u="none" strike="noStrike" baseline="0" dirty="0">
                <a:solidFill>
                  <a:srgbClr val="000000"/>
                </a:solidFill>
                <a:latin typeface="Calibri" panose="020F0502020204030204" pitchFamily="34" charset="0"/>
              </a:rPr>
              <a:t>More power consumption results in increased heating, which affects battery life and needs the usage of a cooling fan to keep the circuitry cool. As a result, power consumption has an impact on battery life as well as overall system cost. The majority of digital communication devices and the devices listed above are used in applications such as digital signal processing, image and video processing, and microcontrollers, and these applications require various arithmetic and logic operations to perform addition, subtraction, multiplication, and so on. Internally, all of these operations, such as addition, subtraction, and multiplication, may be performed. </a:t>
            </a:r>
            <a:endParaRPr lang="en-IN" sz="2000" dirty="0"/>
          </a:p>
        </p:txBody>
      </p:sp>
    </p:spTree>
    <p:extLst>
      <p:ext uri="{BB962C8B-B14F-4D97-AF65-F5344CB8AC3E}">
        <p14:creationId xmlns:p14="http://schemas.microsoft.com/office/powerpoint/2010/main" val="1535296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2356</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Georgia</vt:lpstr>
      <vt:lpstr>Office Theme</vt:lpstr>
      <vt:lpstr>Full Adder Design Using Reversible Logic with Different Tools for Low Power VLSI  A PROJECT REPORT   Submitted by  Caprio Mistry  Ashis Paul  Sugata Roy Chowdhury Swarnali Mitra    in partial fulfillment for the award of the degree  of  BACHELOR OF TECHNOLOGY  in  Department of Electronics &amp; communication Engineering </vt:lpstr>
      <vt:lpstr>BRAINWARE UNIVERSITY  398, Ramkrishnapur Road, Barasat, North 24 Parganas, Kolkata - 700 125  Electronics &amp; communication Engineering </vt:lpstr>
      <vt:lpstr>Index</vt:lpstr>
      <vt:lpstr>Abstract</vt:lpstr>
      <vt:lpstr>Introduction</vt:lpstr>
      <vt:lpstr>What is Reversible Computing?</vt:lpstr>
      <vt:lpstr>Need for Reversible Computing</vt:lpstr>
      <vt:lpstr>Technical Requirement for Reversible Computing</vt:lpstr>
      <vt:lpstr>Literature Review</vt:lpstr>
      <vt:lpstr>VLSI Technology’s Advantages</vt:lpstr>
      <vt:lpstr>Objective and Planning</vt:lpstr>
      <vt:lpstr>Requirement Analysis</vt:lpstr>
      <vt:lpstr>Tools required and used</vt:lpstr>
      <vt:lpstr>System Flow</vt:lpstr>
      <vt:lpstr>Proposed Design: Gate Level Designs using DSCH</vt:lpstr>
      <vt:lpstr>Proposed Design: Gate Level Designs using DSCH (contd.)</vt:lpstr>
      <vt:lpstr>Proposed Design: Gate Level Designs using DSCH (contd.)</vt:lpstr>
      <vt:lpstr>Proposed Design: Symbol level IC design for Full adder circuit using reversible gates with DSCH </vt:lpstr>
      <vt:lpstr>Proposed Design: Physical design with CMOS 90 nm Technology with reversible logic using Microwind (with corresponding Verilog code)</vt:lpstr>
      <vt:lpstr>Experimental Result</vt:lpstr>
      <vt:lpstr>Experimental Result</vt:lpstr>
      <vt:lpstr>PowerPoint Presentation</vt:lpstr>
      <vt:lpstr>Conclusion</vt:lpstr>
      <vt:lpstr>References and 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Sugato Ray Chowdhury</dc:creator>
  <cp:lastModifiedBy>Sugato Ray Chowdhury</cp:lastModifiedBy>
  <cp:revision>26</cp:revision>
  <dcterms:created xsi:type="dcterms:W3CDTF">2022-06-21T09:57:38Z</dcterms:created>
  <dcterms:modified xsi:type="dcterms:W3CDTF">2022-06-23T18:09:37Z</dcterms:modified>
</cp:coreProperties>
</file>