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18288000" cy="10287000"/>
  <p:notesSz cx="6858000" cy="9144000"/>
  <p:embeddedFontLst>
    <p:embeddedFont>
      <p:font typeface="Canva Sans" charset="1" panose="020B0503030501040103"/>
      <p:regular r:id="rId55"/>
    </p:embeddedFont>
    <p:embeddedFont>
      <p:font typeface="Canva Sans Bold" charset="1" panose="020B0803030501040103"/>
      <p:regular r:id="rId56"/>
    </p:embeddedFont>
    <p:embeddedFont>
      <p:font typeface="Tahoma Bold" charset="1" panose="020B0804030504040204"/>
      <p:regular r:id="rId57"/>
    </p:embeddedFont>
    <p:embeddedFont>
      <p:font typeface="Cambria" charset="1" panose="02040503050406030204"/>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2.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5.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6.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110343" y="4691062"/>
            <a:ext cx="16067314" cy="1504950"/>
          </a:xfrm>
          <a:prstGeom prst="rect">
            <a:avLst/>
          </a:prstGeom>
        </p:spPr>
        <p:txBody>
          <a:bodyPr anchor="t" rtlCol="false" tIns="0" lIns="0" bIns="0" rIns="0">
            <a:spAutoFit/>
          </a:bodyPr>
          <a:lstStyle/>
          <a:p>
            <a:pPr algn="ctr">
              <a:lnSpc>
                <a:spcPts val="5999"/>
              </a:lnSpc>
              <a:spcBef>
                <a:spcPct val="0"/>
              </a:spcBef>
            </a:pPr>
            <a:r>
              <a:rPr lang="en-US" sz="4999" spc="196">
                <a:solidFill>
                  <a:srgbClr val="000000"/>
                </a:solidFill>
                <a:latin typeface="Canva Sans"/>
                <a:ea typeface="Canva Sans"/>
                <a:cs typeface="Canva Sans"/>
                <a:sym typeface="Canva Sans"/>
              </a:rPr>
              <a:t>Comparison of 6 machine learning algorithms for Breast Cancer Wisconsin dataset</a:t>
            </a:r>
          </a:p>
        </p:txBody>
      </p:sp>
      <p:sp>
        <p:nvSpPr>
          <p:cNvPr name="TextBox 4" id="4"/>
          <p:cNvSpPr txBox="true"/>
          <p:nvPr/>
        </p:nvSpPr>
        <p:spPr>
          <a:xfrm rot="0">
            <a:off x="6865051" y="4090988"/>
            <a:ext cx="4557898"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Raihan Pratama</a:t>
            </a:r>
          </a:p>
        </p:txBody>
      </p:sp>
      <p:sp>
        <p:nvSpPr>
          <p:cNvPr name="TextBox 5" id="5"/>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9668737" y="2026768"/>
            <a:ext cx="6266730" cy="7598650"/>
          </a:xfrm>
          <a:custGeom>
            <a:avLst/>
            <a:gdLst/>
            <a:ahLst/>
            <a:cxnLst/>
            <a:rect r="r" b="b" t="t" l="l"/>
            <a:pathLst>
              <a:path h="7598650" w="6266730">
                <a:moveTo>
                  <a:pt x="0" y="0"/>
                </a:moveTo>
                <a:lnTo>
                  <a:pt x="6266730" y="0"/>
                </a:lnTo>
                <a:lnTo>
                  <a:pt x="6266730" y="7598650"/>
                </a:lnTo>
                <a:lnTo>
                  <a:pt x="0" y="7598650"/>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486534" y="4814887"/>
            <a:ext cx="1963114"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Result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537717"/>
            <a:ext cx="5300171" cy="7114969"/>
          </a:xfrm>
          <a:custGeom>
            <a:avLst/>
            <a:gdLst/>
            <a:ahLst/>
            <a:cxnLst/>
            <a:rect r="r" b="b" t="t" l="l"/>
            <a:pathLst>
              <a:path h="7114969" w="5300171">
                <a:moveTo>
                  <a:pt x="0" y="0"/>
                </a:moveTo>
                <a:lnTo>
                  <a:pt x="5300171" y="0"/>
                </a:lnTo>
                <a:lnTo>
                  <a:pt x="5300171" y="7114969"/>
                </a:lnTo>
                <a:lnTo>
                  <a:pt x="0" y="7114969"/>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5921198" y="1681162"/>
            <a:ext cx="588197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Explore the Dataset</a:t>
            </a:r>
          </a:p>
        </p:txBody>
      </p:sp>
      <p:sp>
        <p:nvSpPr>
          <p:cNvPr name="TextBox 6" id="6"/>
          <p:cNvSpPr txBox="true"/>
          <p:nvPr/>
        </p:nvSpPr>
        <p:spPr>
          <a:xfrm rot="0">
            <a:off x="8226965" y="3475388"/>
            <a:ext cx="8923972" cy="49149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Explore Dataset stage, we combine the </a:t>
            </a:r>
            <a:r>
              <a:rPr lang="en-US" b="true" sz="2999" spc="117">
                <a:solidFill>
                  <a:srgbClr val="000000"/>
                </a:solidFill>
                <a:latin typeface="Canva Sans Bold"/>
                <a:ea typeface="Canva Sans Bold"/>
                <a:cs typeface="Canva Sans Bold"/>
                <a:sym typeface="Canva Sans Bold"/>
              </a:rPr>
              <a:t>features and targets into a single DataFrame to facilitate analysis</a:t>
            </a:r>
            <a:r>
              <a:rPr lang="en-US" sz="2999" spc="117">
                <a:solidFill>
                  <a:srgbClr val="000000"/>
                </a:solidFill>
                <a:latin typeface="Canva Sans"/>
                <a:ea typeface="Canva Sans"/>
                <a:cs typeface="Canva Sans"/>
                <a:sym typeface="Canva Sans"/>
              </a:rPr>
              <a:t>. Then, using df.info(), we check the basic information of the dataset, such as the amount of data and column type. We also check the target class with df['target'].unique(), which indicates two classes: benign (0) and malignant (1). Finally, df.describe() provides descriptive statistics of the features to further understand the data distribution.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3550280" y="2265897"/>
            <a:ext cx="2102764" cy="5396379"/>
          </a:xfrm>
          <a:custGeom>
            <a:avLst/>
            <a:gdLst/>
            <a:ahLst/>
            <a:cxnLst/>
            <a:rect r="r" b="b" t="t" l="l"/>
            <a:pathLst>
              <a:path h="5396379" w="2102764">
                <a:moveTo>
                  <a:pt x="0" y="0"/>
                </a:moveTo>
                <a:lnTo>
                  <a:pt x="2102764" y="0"/>
                </a:lnTo>
                <a:lnTo>
                  <a:pt x="2102764" y="5396379"/>
                </a:lnTo>
                <a:lnTo>
                  <a:pt x="0" y="5396379"/>
                </a:lnTo>
                <a:lnTo>
                  <a:pt x="0" y="0"/>
                </a:lnTo>
                <a:close/>
              </a:path>
            </a:pathLst>
          </a:custGeom>
          <a:blipFill>
            <a:blip r:embed="rId3"/>
            <a:stretch>
              <a:fillRect l="0" t="0" r="0" b="0"/>
            </a:stretch>
          </a:blipFill>
        </p:spPr>
      </p:sp>
      <p:sp>
        <p:nvSpPr>
          <p:cNvPr name="Freeform 4" id="4"/>
          <p:cNvSpPr/>
          <p:nvPr/>
        </p:nvSpPr>
        <p:spPr>
          <a:xfrm flipH="false" flipV="false" rot="0">
            <a:off x="6107786" y="2265897"/>
            <a:ext cx="3614597" cy="4085044"/>
          </a:xfrm>
          <a:custGeom>
            <a:avLst/>
            <a:gdLst/>
            <a:ahLst/>
            <a:cxnLst/>
            <a:rect r="r" b="b" t="t" l="l"/>
            <a:pathLst>
              <a:path h="4085044" w="3614597">
                <a:moveTo>
                  <a:pt x="0" y="0"/>
                </a:moveTo>
                <a:lnTo>
                  <a:pt x="3614597" y="0"/>
                </a:lnTo>
                <a:lnTo>
                  <a:pt x="3614597" y="4085044"/>
                </a:lnTo>
                <a:lnTo>
                  <a:pt x="0" y="4085044"/>
                </a:lnTo>
                <a:lnTo>
                  <a:pt x="0" y="0"/>
                </a:lnTo>
                <a:close/>
              </a:path>
            </a:pathLst>
          </a:custGeom>
          <a:blipFill>
            <a:blip r:embed="rId4"/>
            <a:stretch>
              <a:fillRect l="0" t="0" r="0" b="0"/>
            </a:stretch>
          </a:blipFill>
        </p:spPr>
      </p:sp>
      <p:sp>
        <p:nvSpPr>
          <p:cNvPr name="Freeform 5" id="5"/>
          <p:cNvSpPr/>
          <p:nvPr/>
        </p:nvSpPr>
        <p:spPr>
          <a:xfrm flipH="false" flipV="false" rot="0">
            <a:off x="13823331" y="2265897"/>
            <a:ext cx="4149292" cy="6206649"/>
          </a:xfrm>
          <a:custGeom>
            <a:avLst/>
            <a:gdLst/>
            <a:ahLst/>
            <a:cxnLst/>
            <a:rect r="r" b="b" t="t" l="l"/>
            <a:pathLst>
              <a:path h="6206649" w="4149292">
                <a:moveTo>
                  <a:pt x="0" y="0"/>
                </a:moveTo>
                <a:lnTo>
                  <a:pt x="4149292" y="0"/>
                </a:lnTo>
                <a:lnTo>
                  <a:pt x="4149292" y="6206649"/>
                </a:lnTo>
                <a:lnTo>
                  <a:pt x="0" y="6206649"/>
                </a:lnTo>
                <a:lnTo>
                  <a:pt x="0" y="0"/>
                </a:lnTo>
                <a:close/>
              </a:path>
            </a:pathLst>
          </a:custGeom>
          <a:blipFill>
            <a:blip r:embed="rId5"/>
            <a:stretch>
              <a:fillRect l="0" t="0" r="0" b="0"/>
            </a:stretch>
          </a:blipFill>
        </p:spPr>
      </p:sp>
      <p:sp>
        <p:nvSpPr>
          <p:cNvPr name="Freeform 6" id="6"/>
          <p:cNvSpPr/>
          <p:nvPr/>
        </p:nvSpPr>
        <p:spPr>
          <a:xfrm flipH="false" flipV="false" rot="0">
            <a:off x="385763" y="2265897"/>
            <a:ext cx="2709775" cy="4877595"/>
          </a:xfrm>
          <a:custGeom>
            <a:avLst/>
            <a:gdLst/>
            <a:ahLst/>
            <a:cxnLst/>
            <a:rect r="r" b="b" t="t" l="l"/>
            <a:pathLst>
              <a:path h="4877595" w="2709775">
                <a:moveTo>
                  <a:pt x="0" y="0"/>
                </a:moveTo>
                <a:lnTo>
                  <a:pt x="2709775" y="0"/>
                </a:lnTo>
                <a:lnTo>
                  <a:pt x="2709775" y="4877595"/>
                </a:lnTo>
                <a:lnTo>
                  <a:pt x="0" y="4877595"/>
                </a:lnTo>
                <a:lnTo>
                  <a:pt x="0" y="0"/>
                </a:lnTo>
                <a:close/>
              </a:path>
            </a:pathLst>
          </a:custGeom>
          <a:blipFill>
            <a:blip r:embed="rId6"/>
            <a:stretch>
              <a:fillRect l="0" t="0" r="0" b="0"/>
            </a:stretch>
          </a:blipFill>
        </p:spPr>
      </p:sp>
      <p:sp>
        <p:nvSpPr>
          <p:cNvPr name="Freeform 7" id="7"/>
          <p:cNvSpPr/>
          <p:nvPr/>
        </p:nvSpPr>
        <p:spPr>
          <a:xfrm flipH="false" flipV="false" rot="0">
            <a:off x="10058096" y="2265897"/>
            <a:ext cx="3429522" cy="5715870"/>
          </a:xfrm>
          <a:custGeom>
            <a:avLst/>
            <a:gdLst/>
            <a:ahLst/>
            <a:cxnLst/>
            <a:rect r="r" b="b" t="t" l="l"/>
            <a:pathLst>
              <a:path h="5715870" w="3429522">
                <a:moveTo>
                  <a:pt x="0" y="0"/>
                </a:moveTo>
                <a:lnTo>
                  <a:pt x="3429522" y="0"/>
                </a:lnTo>
                <a:lnTo>
                  <a:pt x="3429522" y="5715870"/>
                </a:lnTo>
                <a:lnTo>
                  <a:pt x="0" y="5715870"/>
                </a:lnTo>
                <a:lnTo>
                  <a:pt x="0" y="0"/>
                </a:lnTo>
                <a:close/>
              </a:path>
            </a:pathLst>
          </a:custGeom>
          <a:blipFill>
            <a:blip r:embed="rId7"/>
            <a:stretch>
              <a:fillRect l="0" t="0" r="0" b="0"/>
            </a:stretch>
          </a:blipFill>
        </p:spPr>
      </p:sp>
      <p:sp>
        <p:nvSpPr>
          <p:cNvPr name="TextBox 8" id="8"/>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9" id="9"/>
          <p:cNvSpPr txBox="true"/>
          <p:nvPr/>
        </p:nvSpPr>
        <p:spPr>
          <a:xfrm rot="0">
            <a:off x="7766640" y="1038225"/>
            <a:ext cx="1963114"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Result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38729" y="3213916"/>
            <a:ext cx="8250329" cy="5644962"/>
          </a:xfrm>
          <a:custGeom>
            <a:avLst/>
            <a:gdLst/>
            <a:ahLst/>
            <a:cxnLst/>
            <a:rect r="r" b="b" t="t" l="l"/>
            <a:pathLst>
              <a:path h="5644962" w="8250329">
                <a:moveTo>
                  <a:pt x="0" y="0"/>
                </a:moveTo>
                <a:lnTo>
                  <a:pt x="8250329" y="0"/>
                </a:lnTo>
                <a:lnTo>
                  <a:pt x="8250329" y="5644962"/>
                </a:lnTo>
                <a:lnTo>
                  <a:pt x="0" y="564496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680080" y="1637074"/>
            <a:ext cx="9881657"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Exploratory Data Analysis (EDA)</a:t>
            </a:r>
          </a:p>
        </p:txBody>
      </p:sp>
      <p:sp>
        <p:nvSpPr>
          <p:cNvPr name="TextBox 6" id="6"/>
          <p:cNvSpPr txBox="true"/>
          <p:nvPr/>
        </p:nvSpPr>
        <p:spPr>
          <a:xfrm rot="0">
            <a:off x="9343274" y="2688360"/>
            <a:ext cx="8436926" cy="67056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this slide, </a:t>
            </a:r>
            <a:r>
              <a:rPr lang="en-US" b="true" sz="2999" spc="117">
                <a:solidFill>
                  <a:srgbClr val="000000"/>
                </a:solidFill>
                <a:latin typeface="Canva Sans Bold"/>
                <a:ea typeface="Canva Sans Bold"/>
                <a:cs typeface="Canva Sans Bold"/>
                <a:sym typeface="Canva Sans Bold"/>
              </a:rPr>
              <a:t>Exploratory Data Analysis (EDA)</a:t>
            </a:r>
            <a:r>
              <a:rPr lang="en-US" sz="2999" spc="117">
                <a:solidFill>
                  <a:srgbClr val="000000"/>
                </a:solidFill>
                <a:latin typeface="Canva Sans"/>
                <a:ea typeface="Canva Sans"/>
                <a:cs typeface="Canva Sans"/>
                <a:sym typeface="Canva Sans"/>
              </a:rPr>
              <a:t> is performed to understand the distribution of data in the Breast Cancer Wisconsin (Diagnostic) dataset. First, we visualize the distribution of the target classes (benign and malignant) using a </a:t>
            </a:r>
            <a:r>
              <a:rPr lang="en-US" b="true" sz="2999" spc="117">
                <a:solidFill>
                  <a:srgbClr val="000000"/>
                </a:solidFill>
                <a:latin typeface="Canva Sans Bold"/>
                <a:ea typeface="Canva Sans Bold"/>
                <a:cs typeface="Canva Sans Bold"/>
                <a:sym typeface="Canva Sans Bold"/>
              </a:rPr>
              <a:t>bar plot</a:t>
            </a:r>
            <a:r>
              <a:rPr lang="en-US" sz="2999" spc="117">
                <a:solidFill>
                  <a:srgbClr val="000000"/>
                </a:solidFill>
                <a:latin typeface="Canva Sans"/>
                <a:ea typeface="Canva Sans"/>
                <a:cs typeface="Canva Sans"/>
                <a:sym typeface="Canva Sans"/>
              </a:rPr>
              <a:t>, which shows the number of benign and malignant cases. Then, we analyze the distribution of key features, such as mean radius, using a </a:t>
            </a:r>
            <a:r>
              <a:rPr lang="en-US" b="true" sz="2999" spc="117">
                <a:solidFill>
                  <a:srgbClr val="000000"/>
                </a:solidFill>
                <a:latin typeface="Canva Sans Bold"/>
                <a:ea typeface="Canva Sans Bold"/>
                <a:cs typeface="Canva Sans Bold"/>
                <a:sym typeface="Canva Sans Bold"/>
              </a:rPr>
              <a:t>histogram</a:t>
            </a:r>
            <a:r>
              <a:rPr lang="en-US" sz="2999" spc="117">
                <a:solidFill>
                  <a:srgbClr val="000000"/>
                </a:solidFill>
                <a:latin typeface="Canva Sans"/>
                <a:ea typeface="Canva Sans"/>
                <a:cs typeface="Canva Sans"/>
                <a:sym typeface="Canva Sans"/>
              </a:rPr>
              <a:t> to see how the average size of the tumor is spread between the two classes. These two visualizations provide important insights for understanding the data structure and preparing machine learning models.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9344833" y="3183494"/>
            <a:ext cx="8297010" cy="5484464"/>
          </a:xfrm>
          <a:custGeom>
            <a:avLst/>
            <a:gdLst/>
            <a:ahLst/>
            <a:cxnLst/>
            <a:rect r="r" b="b" t="t" l="l"/>
            <a:pathLst>
              <a:path h="5484464" w="8297010">
                <a:moveTo>
                  <a:pt x="0" y="0"/>
                </a:moveTo>
                <a:lnTo>
                  <a:pt x="8297010" y="0"/>
                </a:lnTo>
                <a:lnTo>
                  <a:pt x="8297010" y="5484464"/>
                </a:lnTo>
                <a:lnTo>
                  <a:pt x="0" y="5484464"/>
                </a:lnTo>
                <a:lnTo>
                  <a:pt x="0" y="0"/>
                </a:lnTo>
                <a:close/>
              </a:path>
            </a:pathLst>
          </a:custGeom>
          <a:blipFill>
            <a:blip r:embed="rId3"/>
            <a:stretch>
              <a:fillRect l="0" t="0" r="0" b="0"/>
            </a:stretch>
          </a:blipFill>
        </p:spPr>
      </p:sp>
      <p:sp>
        <p:nvSpPr>
          <p:cNvPr name="Freeform 4" id="4"/>
          <p:cNvSpPr/>
          <p:nvPr/>
        </p:nvSpPr>
        <p:spPr>
          <a:xfrm flipH="false" flipV="false" rot="0">
            <a:off x="385763" y="3449156"/>
            <a:ext cx="8297010" cy="5484464"/>
          </a:xfrm>
          <a:custGeom>
            <a:avLst/>
            <a:gdLst/>
            <a:ahLst/>
            <a:cxnLst/>
            <a:rect r="r" b="b" t="t" l="l"/>
            <a:pathLst>
              <a:path h="5484464" w="8297010">
                <a:moveTo>
                  <a:pt x="0" y="0"/>
                </a:moveTo>
                <a:lnTo>
                  <a:pt x="8297010" y="0"/>
                </a:lnTo>
                <a:lnTo>
                  <a:pt x="8297010" y="5484464"/>
                </a:lnTo>
                <a:lnTo>
                  <a:pt x="0" y="5484464"/>
                </a:lnTo>
                <a:lnTo>
                  <a:pt x="0" y="0"/>
                </a:lnTo>
                <a:close/>
              </a:path>
            </a:pathLst>
          </a:custGeom>
          <a:blipFill>
            <a:blip r:embed="rId4"/>
            <a:stretch>
              <a:fillRect l="0" t="0" r="0" b="0"/>
            </a:stretch>
          </a:blipFill>
        </p:spPr>
      </p:sp>
      <p:sp>
        <p:nvSpPr>
          <p:cNvPr name="TextBox 5" id="5"/>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6" id="6"/>
          <p:cNvSpPr txBox="true"/>
          <p:nvPr/>
        </p:nvSpPr>
        <p:spPr>
          <a:xfrm rot="0">
            <a:off x="3442716" y="1774536"/>
            <a:ext cx="1963114"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Result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763167" y="2669066"/>
            <a:ext cx="11147147" cy="1467510"/>
          </a:xfrm>
          <a:custGeom>
            <a:avLst/>
            <a:gdLst/>
            <a:ahLst/>
            <a:cxnLst/>
            <a:rect r="r" b="b" t="t" l="l"/>
            <a:pathLst>
              <a:path h="1467510" w="11147147">
                <a:moveTo>
                  <a:pt x="0" y="0"/>
                </a:moveTo>
                <a:lnTo>
                  <a:pt x="11147147" y="0"/>
                </a:lnTo>
                <a:lnTo>
                  <a:pt x="11147147" y="1467511"/>
                </a:lnTo>
                <a:lnTo>
                  <a:pt x="0" y="1467511"/>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259606" y="4146102"/>
            <a:ext cx="3048246"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Split Data</a:t>
            </a:r>
          </a:p>
        </p:txBody>
      </p:sp>
      <p:sp>
        <p:nvSpPr>
          <p:cNvPr name="TextBox 6" id="6"/>
          <p:cNvSpPr txBox="true"/>
          <p:nvPr/>
        </p:nvSpPr>
        <p:spPr>
          <a:xfrm rot="0">
            <a:off x="8261533" y="4990676"/>
            <a:ext cx="8436926" cy="35718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This </a:t>
            </a:r>
            <a:r>
              <a:rPr lang="en-US" b="true" sz="2999" spc="117">
                <a:solidFill>
                  <a:srgbClr val="000000"/>
                </a:solidFill>
                <a:latin typeface="Canva Sans Bold"/>
                <a:ea typeface="Canva Sans Bold"/>
                <a:cs typeface="Canva Sans Bold"/>
                <a:sym typeface="Canva Sans Bold"/>
              </a:rPr>
              <a:t>data split</a:t>
            </a:r>
            <a:r>
              <a:rPr lang="en-US" sz="2999" spc="117">
                <a:solidFill>
                  <a:srgbClr val="000000"/>
                </a:solidFill>
                <a:latin typeface="Canva Sans"/>
                <a:ea typeface="Canva Sans"/>
                <a:cs typeface="Canva Sans"/>
                <a:sym typeface="Canva Sans"/>
              </a:rPr>
              <a:t> part uses </a:t>
            </a:r>
            <a:r>
              <a:rPr lang="en-US" b="true" sz="2999" spc="117">
                <a:solidFill>
                  <a:srgbClr val="000000"/>
                </a:solidFill>
                <a:latin typeface="Canva Sans Bold"/>
                <a:ea typeface="Canva Sans Bold"/>
                <a:cs typeface="Canva Sans Bold"/>
                <a:sym typeface="Canva Sans Bold"/>
              </a:rPr>
              <a:t>train_test_split</a:t>
            </a:r>
            <a:r>
              <a:rPr lang="en-US" sz="2999" spc="117">
                <a:solidFill>
                  <a:srgbClr val="000000"/>
                </a:solidFill>
                <a:latin typeface="Canva Sans"/>
                <a:ea typeface="Canva Sans"/>
                <a:cs typeface="Canva Sans"/>
                <a:sym typeface="Canva Sans"/>
              </a:rPr>
              <a:t> from scikit-learn to split the dataset into </a:t>
            </a:r>
            <a:r>
              <a:rPr lang="en-US" b="true" sz="2999" spc="117">
                <a:solidFill>
                  <a:srgbClr val="000000"/>
                </a:solidFill>
                <a:latin typeface="Canva Sans Bold"/>
                <a:ea typeface="Canva Sans Bold"/>
                <a:cs typeface="Canva Sans Bold"/>
                <a:sym typeface="Canva Sans Bold"/>
              </a:rPr>
              <a:t>two parts</a:t>
            </a:r>
            <a:r>
              <a:rPr lang="en-US" sz="2999" spc="117">
                <a:solidFill>
                  <a:srgbClr val="000000"/>
                </a:solidFill>
                <a:latin typeface="Canva Sans"/>
                <a:ea typeface="Canva Sans"/>
                <a:cs typeface="Canva Sans"/>
                <a:sym typeface="Canva Sans"/>
              </a:rPr>
              <a:t>: 80% for training and 20% for testing. The df_X features are used for input, while df_y is the target. random_state=42 ensures a consistent data split each time the code is run, allowing replication of 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682839" y="2566890"/>
            <a:ext cx="8922323" cy="1343025"/>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 Predict &amp; Evaluate and Analysis Results</a:t>
            </a:r>
          </a:p>
        </p:txBody>
      </p:sp>
      <p:sp>
        <p:nvSpPr>
          <p:cNvPr name="TextBox 5" id="5"/>
          <p:cNvSpPr txBox="true"/>
          <p:nvPr/>
        </p:nvSpPr>
        <p:spPr>
          <a:xfrm rot="0">
            <a:off x="4682839" y="4547907"/>
            <a:ext cx="6975786" cy="2676525"/>
          </a:xfrm>
          <a:prstGeom prst="rect">
            <a:avLst/>
          </a:prstGeom>
        </p:spPr>
        <p:txBody>
          <a:bodyPr anchor="t" rtlCol="false" tIns="0" lIns="0" bIns="0" rIns="0">
            <a:spAutoFit/>
          </a:bodyPr>
          <a:lstStyle/>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Decision Tree</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Logistic Regression</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Random Forest</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Support Vector Machine (SVM)</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Naive Bayes</a:t>
            </a:r>
          </a:p>
          <a:p>
            <a:pPr algn="just" marL="647698" indent="-323849" lvl="1">
              <a:lnSpc>
                <a:spcPts val="3599"/>
              </a:lnSpc>
              <a:spcBef>
                <a:spcPct val="0"/>
              </a:spcBef>
              <a:buAutoNum type="arabicPeriod" startAt="1"/>
            </a:pPr>
            <a:r>
              <a:rPr lang="en-US" sz="2999" spc="117">
                <a:solidFill>
                  <a:srgbClr val="000000"/>
                </a:solidFill>
                <a:latin typeface="Canva Sans"/>
                <a:ea typeface="Canva Sans"/>
                <a:cs typeface="Canva Sans"/>
                <a:sym typeface="Canva Sans"/>
              </a:rPr>
              <a:t>K-Nearest Neighbors (KNN)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5970948" y="4628898"/>
            <a:ext cx="6346104"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Decision Tree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3581109"/>
            <a:ext cx="7368894" cy="3494340"/>
          </a:xfrm>
          <a:custGeom>
            <a:avLst/>
            <a:gdLst/>
            <a:ahLst/>
            <a:cxnLst/>
            <a:rect r="r" b="b" t="t" l="l"/>
            <a:pathLst>
              <a:path h="3494340" w="7368894">
                <a:moveTo>
                  <a:pt x="0" y="0"/>
                </a:moveTo>
                <a:lnTo>
                  <a:pt x="7368894" y="0"/>
                </a:lnTo>
                <a:lnTo>
                  <a:pt x="7368894" y="3494340"/>
                </a:lnTo>
                <a:lnTo>
                  <a:pt x="0" y="3494340"/>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92141"/>
            <a:ext cx="843692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DecisionTreeClassifier</a:t>
            </a:r>
            <a:r>
              <a:rPr lang="en-US" sz="2999" spc="117">
                <a:solidFill>
                  <a:srgbClr val="000000"/>
                </a:solidFill>
                <a:latin typeface="Canva Sans"/>
                <a:ea typeface="Canva Sans"/>
                <a:cs typeface="Canva Sans"/>
                <a:sym typeface="Canva Sans"/>
              </a:rPr>
              <a:t> is used to build a decision tree model for the classification task. The model is built with the parameter random_state=42 to ensure consistent results each time it is run. Once the model is built, the training data (X_train and y_train) is used to train the model through the fit() method, which allows the model to learn the relationship patterns between features and data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4810394" y="2812477"/>
            <a:ext cx="8667213" cy="3118083"/>
          </a:xfrm>
          <a:custGeom>
            <a:avLst/>
            <a:gdLst/>
            <a:ahLst/>
            <a:cxnLst/>
            <a:rect r="r" b="b" t="t" l="l"/>
            <a:pathLst>
              <a:path h="3118083" w="8667213">
                <a:moveTo>
                  <a:pt x="0" y="0"/>
                </a:moveTo>
                <a:lnTo>
                  <a:pt x="8667212" y="0"/>
                </a:lnTo>
                <a:lnTo>
                  <a:pt x="8667212" y="3118083"/>
                </a:lnTo>
                <a:lnTo>
                  <a:pt x="0" y="3118083"/>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06810"/>
            <a:ext cx="16230600" cy="357187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In the above code, </a:t>
            </a:r>
            <a:r>
              <a:rPr lang="en-US" b="true" sz="2999" spc="116">
                <a:solidFill>
                  <a:srgbClr val="000000"/>
                </a:solidFill>
                <a:latin typeface="Canva Sans Bold"/>
                <a:ea typeface="Canva Sans Bold"/>
                <a:cs typeface="Canva Sans Bold"/>
                <a:sym typeface="Canva Sans Bold"/>
              </a:rPr>
              <a:t>accuracy_score</a:t>
            </a:r>
            <a:r>
              <a:rPr lang="en-US" sz="2999" spc="116">
                <a:solidFill>
                  <a:srgbClr val="000000"/>
                </a:solidFill>
                <a:latin typeface="Canva Sans"/>
                <a:ea typeface="Canva Sans"/>
                <a:cs typeface="Canva Sans"/>
                <a:sym typeface="Canva Sans"/>
              </a:rPr>
              <a:t>, </a:t>
            </a:r>
            <a:r>
              <a:rPr lang="en-US" b="true" sz="2999" spc="116">
                <a:solidFill>
                  <a:srgbClr val="000000"/>
                </a:solidFill>
                <a:latin typeface="Canva Sans Bold"/>
                <a:ea typeface="Canva Sans Bold"/>
                <a:cs typeface="Canva Sans Bold"/>
                <a:sym typeface="Canva Sans Bold"/>
              </a:rPr>
              <a:t>confusion_matrix</a:t>
            </a:r>
            <a:r>
              <a:rPr lang="en-US" sz="2999" spc="116">
                <a:solidFill>
                  <a:srgbClr val="000000"/>
                </a:solidFill>
                <a:latin typeface="Canva Sans"/>
                <a:ea typeface="Canva Sans"/>
                <a:cs typeface="Canva Sans"/>
                <a:sym typeface="Canva Sans"/>
              </a:rPr>
              <a:t>, and </a:t>
            </a:r>
            <a:r>
              <a:rPr lang="en-US" b="true" sz="2999" spc="116">
                <a:solidFill>
                  <a:srgbClr val="000000"/>
                </a:solidFill>
                <a:latin typeface="Canva Sans Bold"/>
                <a:ea typeface="Canva Sans Bold"/>
                <a:cs typeface="Canva Sans Bold"/>
                <a:sym typeface="Canva Sans Bold"/>
              </a:rPr>
              <a:t>classification_report</a:t>
            </a:r>
            <a:r>
              <a:rPr lang="en-US" sz="2999" spc="116">
                <a:solidFill>
                  <a:srgbClr val="000000"/>
                </a:solidFill>
                <a:latin typeface="Canva Sans"/>
                <a:ea typeface="Canva Sans"/>
                <a:cs typeface="Canva Sans"/>
                <a:sym typeface="Canva Sans"/>
              </a:rPr>
              <a:t> are imported from sklearn.metrics to </a:t>
            </a:r>
            <a:r>
              <a:rPr lang="en-US" b="true" sz="2999" spc="116">
                <a:solidFill>
                  <a:srgbClr val="000000"/>
                </a:solidFill>
                <a:latin typeface="Canva Sans Bold"/>
                <a:ea typeface="Canva Sans Bold"/>
                <a:cs typeface="Canva Sans Bold"/>
                <a:sym typeface="Canva Sans Bold"/>
              </a:rPr>
              <a:t>evaluate the performance of the model</a:t>
            </a:r>
            <a:r>
              <a:rPr lang="en-US" sz="2999" spc="116">
                <a:solidFill>
                  <a:srgbClr val="000000"/>
                </a:solidFill>
                <a:latin typeface="Canva Sans"/>
                <a:ea typeface="Canva Sans"/>
                <a:cs typeface="Canva Sans"/>
                <a:sym typeface="Canva Sans"/>
              </a:rPr>
              <a:t>. The model predicts the test data (X_test) with model.predict(X_test), and the predicted result is compared with the actual label (y_test) using accuracy_score to calculate the model's accuracy. The accuracy result is then displayed as a percentage of two digits behind a comma, such as 94.74%, to show how well the model classifies the test data.</a:t>
            </a:r>
          </a:p>
          <a:p>
            <a:pPr algn="just">
              <a:lnSpc>
                <a:spcPts val="3599"/>
              </a:lnSpc>
              <a:spcBef>
                <a:spcPct val="0"/>
              </a:spcBef>
            </a:pP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028258" y="4431228"/>
            <a:ext cx="10231485" cy="2466975"/>
          </a:xfrm>
          <a:prstGeom prst="rect">
            <a:avLst/>
          </a:prstGeom>
        </p:spPr>
        <p:txBody>
          <a:bodyPr anchor="t" rtlCol="false" tIns="0" lIns="0" bIns="0" rIns="0">
            <a:spAutoFit/>
          </a:bodyPr>
          <a:lstStyle/>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MACHINE LEARNING (ML)</a:t>
            </a:r>
            <a:r>
              <a:rPr lang="en-US" sz="2699" spc="106">
                <a:solidFill>
                  <a:srgbClr val="000000"/>
                </a:solidFill>
                <a:latin typeface="Canva Sans"/>
                <a:ea typeface="Canva Sans"/>
                <a:cs typeface="Canva Sans"/>
                <a:sym typeface="Canva Sans"/>
              </a:rPr>
              <a:t> is a way for computers to 'learn' from experience (data) and make predictions or decisions, without having to be constantly instructed by humans. In other words, the more 'training' a computer receives, the smarter it becomes at recognizing patterns, making decisions, or predicting things.</a:t>
            </a:r>
          </a:p>
        </p:txBody>
      </p:sp>
      <p:sp>
        <p:nvSpPr>
          <p:cNvPr name="TextBox 5" id="5"/>
          <p:cNvSpPr txBox="true"/>
          <p:nvPr/>
        </p:nvSpPr>
        <p:spPr>
          <a:xfrm rot="0">
            <a:off x="4301060" y="2663286"/>
            <a:ext cx="9685880"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Machine Learning?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452068"/>
            <a:ext cx="5623946" cy="7363596"/>
          </a:xfrm>
          <a:custGeom>
            <a:avLst/>
            <a:gdLst/>
            <a:ahLst/>
            <a:cxnLst/>
            <a:rect r="r" b="b" t="t" l="l"/>
            <a:pathLst>
              <a:path h="7363596" w="5623946">
                <a:moveTo>
                  <a:pt x="0" y="0"/>
                </a:moveTo>
                <a:lnTo>
                  <a:pt x="5623946" y="0"/>
                </a:lnTo>
                <a:lnTo>
                  <a:pt x="5623946" y="7363595"/>
                </a:lnTo>
                <a:lnTo>
                  <a:pt x="0" y="7363595"/>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362325"/>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y_pred_lr), then displays it as a heatmap. The heatmap shows the number of correct and incorrect predictions for each class (malignant and benign). For the malignant class, there are 40 correct predictions and 3 incorrect predictions, while for the benign class, there are 3 incorrect predictions and 68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8520611" y="1825217"/>
            <a:ext cx="8738689" cy="3426667"/>
          </a:xfrm>
          <a:custGeom>
            <a:avLst/>
            <a:gdLst/>
            <a:ahLst/>
            <a:cxnLst/>
            <a:rect r="r" b="b" t="t" l="l"/>
            <a:pathLst>
              <a:path h="3426667" w="8738689">
                <a:moveTo>
                  <a:pt x="0" y="0"/>
                </a:moveTo>
                <a:lnTo>
                  <a:pt x="8738689" y="0"/>
                </a:lnTo>
                <a:lnTo>
                  <a:pt x="8738689" y="3426667"/>
                </a:lnTo>
                <a:lnTo>
                  <a:pt x="0" y="342666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Decision Tree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94.74%</a:t>
            </a:r>
            <a:r>
              <a:rPr lang="en-US" sz="2999" spc="116">
                <a:solidFill>
                  <a:srgbClr val="000000"/>
                </a:solidFill>
                <a:latin typeface="Canva Sans"/>
                <a:ea typeface="Canva Sans"/>
                <a:cs typeface="Canva Sans"/>
                <a:sym typeface="Canva Sans"/>
              </a:rPr>
              <a:t>, indicating good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also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Decision Tree model effectively distinguishes between malignant and benign tumors.</a:t>
            </a:r>
          </a:p>
        </p:txBody>
      </p:sp>
      <p:sp>
        <p:nvSpPr>
          <p:cNvPr name="TextBox 6" id="6"/>
          <p:cNvSpPr txBox="true"/>
          <p:nvPr/>
        </p:nvSpPr>
        <p:spPr>
          <a:xfrm rot="0">
            <a:off x="1028700" y="2994712"/>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590983" y="4628898"/>
            <a:ext cx="9106034"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Logistic Regression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88199" y="3295054"/>
            <a:ext cx="8168551" cy="2396342"/>
          </a:xfrm>
          <a:custGeom>
            <a:avLst/>
            <a:gdLst/>
            <a:ahLst/>
            <a:cxnLst/>
            <a:rect r="r" b="b" t="t" l="l"/>
            <a:pathLst>
              <a:path h="2396342" w="8168551">
                <a:moveTo>
                  <a:pt x="0" y="0"/>
                </a:moveTo>
                <a:lnTo>
                  <a:pt x="8168551" y="0"/>
                </a:lnTo>
                <a:lnTo>
                  <a:pt x="8168551" y="2396341"/>
                </a:lnTo>
                <a:lnTo>
                  <a:pt x="0" y="2396341"/>
                </a:lnTo>
                <a:lnTo>
                  <a:pt x="0" y="0"/>
                </a:lnTo>
                <a:close/>
              </a:path>
            </a:pathLst>
          </a:custGeom>
          <a:blipFill>
            <a:blip r:embed="rId3"/>
            <a:stretch>
              <a:fillRect l="0" t="0" r="0" b="0"/>
            </a:stretch>
          </a:blipFill>
        </p:spPr>
      </p:sp>
      <p:sp>
        <p:nvSpPr>
          <p:cNvPr name="Freeform 4" id="4"/>
          <p:cNvSpPr/>
          <p:nvPr/>
        </p:nvSpPr>
        <p:spPr>
          <a:xfrm flipH="false" flipV="false" rot="0">
            <a:off x="588199" y="5691395"/>
            <a:ext cx="8168551" cy="1509625"/>
          </a:xfrm>
          <a:custGeom>
            <a:avLst/>
            <a:gdLst/>
            <a:ahLst/>
            <a:cxnLst/>
            <a:rect r="r" b="b" t="t" l="l"/>
            <a:pathLst>
              <a:path h="1509625" w="8168551">
                <a:moveTo>
                  <a:pt x="0" y="0"/>
                </a:moveTo>
                <a:lnTo>
                  <a:pt x="8168551" y="0"/>
                </a:lnTo>
                <a:lnTo>
                  <a:pt x="8168551" y="1509625"/>
                </a:lnTo>
                <a:lnTo>
                  <a:pt x="0" y="1509625"/>
                </a:lnTo>
                <a:lnTo>
                  <a:pt x="0" y="0"/>
                </a:lnTo>
                <a:close/>
              </a:path>
            </a:pathLst>
          </a:custGeom>
          <a:blipFill>
            <a:blip r:embed="rId4"/>
            <a:stretch>
              <a:fillRect l="0" t="0" r="-15293" b="0"/>
            </a:stretch>
          </a:blipFill>
        </p:spPr>
      </p:sp>
      <p:sp>
        <p:nvSpPr>
          <p:cNvPr name="TextBox 5" id="5"/>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6" id="6"/>
          <p:cNvSpPr txBox="true"/>
          <p:nvPr/>
        </p:nvSpPr>
        <p:spPr>
          <a:xfrm rot="0">
            <a:off x="9274875" y="3192141"/>
            <a:ext cx="843692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LogisticRegression</a:t>
            </a:r>
            <a:r>
              <a:rPr lang="en-US" sz="2999" spc="117">
                <a:solidFill>
                  <a:srgbClr val="000000"/>
                </a:solidFill>
                <a:latin typeface="Canva Sans"/>
                <a:ea typeface="Canva Sans"/>
                <a:cs typeface="Canva Sans"/>
                <a:sym typeface="Canva Sans"/>
              </a:rPr>
              <a:t> is used to build a logistic regression model for the classification task. The model is built with the parameter random_state=42 to ensure consistent results each time it is run. Once the model is built, the training data (X_train and y_train) is used to train the model through the fit() method, which allows the model to learn the relationship patterns between features and data labels for classification.</a:t>
            </a:r>
          </a:p>
        </p:txBody>
      </p:sp>
      <p:sp>
        <p:nvSpPr>
          <p:cNvPr name="TextBox 7" id="7"/>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392134" y="2568886"/>
            <a:ext cx="7503733" cy="3649543"/>
          </a:xfrm>
          <a:custGeom>
            <a:avLst/>
            <a:gdLst/>
            <a:ahLst/>
            <a:cxnLst/>
            <a:rect r="r" b="b" t="t" l="l"/>
            <a:pathLst>
              <a:path h="3649543" w="7503733">
                <a:moveTo>
                  <a:pt x="0" y="0"/>
                </a:moveTo>
                <a:lnTo>
                  <a:pt x="7503732" y="0"/>
                </a:lnTo>
                <a:lnTo>
                  <a:pt x="7503732" y="3649542"/>
                </a:lnTo>
                <a:lnTo>
                  <a:pt x="0" y="364954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confusion_matrix</a:t>
            </a:r>
            <a:r>
              <a:rPr lang="en-US" sz="2999" spc="117">
                <a:solidFill>
                  <a:srgbClr val="000000"/>
                </a:solidFill>
                <a:latin typeface="Canva Sans"/>
                <a:ea typeface="Canva Sans"/>
                <a:cs typeface="Canva Sans"/>
                <a:sym typeface="Canva Sans"/>
              </a:rPr>
              <a:t> are imported from sklearn.metrics </a:t>
            </a:r>
            <a:r>
              <a:rPr lang="en-US" b="true" sz="2999" spc="117">
                <a:solidFill>
                  <a:srgbClr val="000000"/>
                </a:solidFill>
                <a:latin typeface="Canva Sans Bold"/>
                <a:ea typeface="Canva Sans Bold"/>
                <a:cs typeface="Canva Sans Bold"/>
                <a:sym typeface="Canva Sans Bold"/>
              </a:rPr>
              <a:t>to evaluate the performance of the model</a:t>
            </a:r>
            <a:r>
              <a:rPr lang="en-US" sz="2999" spc="117">
                <a:solidFill>
                  <a:srgbClr val="000000"/>
                </a:solidFill>
                <a:latin typeface="Canva Sans"/>
                <a:ea typeface="Canva Sans"/>
                <a:cs typeface="Canva Sans"/>
                <a:sym typeface="Canva Sans"/>
              </a:rPr>
              <a:t>. First, the model predicts the test data (X_test) using model_lr.predict(X_test), and the predicted results (y_pred_lr) are compared to the actual labels (y_test) using accuracy_score to calculate the model's accuracy. The accuracy value is then displayed as a percentage, formatted to two decimal places (e.g., </a:t>
            </a:r>
            <a:r>
              <a:rPr lang="en-US" b="true" sz="2999" spc="117">
                <a:solidFill>
                  <a:srgbClr val="000000"/>
                </a:solidFill>
                <a:latin typeface="Canva Sans Bold"/>
                <a:ea typeface="Canva Sans Bold"/>
                <a:cs typeface="Canva Sans Bold"/>
                <a:sym typeface="Canva Sans Bold"/>
              </a:rPr>
              <a:t>95.61%</a:t>
            </a:r>
            <a:r>
              <a:rPr lang="en-US" sz="2999" spc="117">
                <a:solidFill>
                  <a:srgbClr val="000000"/>
                </a:solidFill>
                <a:latin typeface="Canva Sans"/>
                <a:ea typeface="Canva Sans"/>
                <a:cs typeface="Canva Sans"/>
                <a:sym typeface="Canva Sans"/>
              </a:rPr>
              <a:t>),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651925"/>
            <a:ext cx="5756150" cy="7114242"/>
          </a:xfrm>
          <a:custGeom>
            <a:avLst/>
            <a:gdLst/>
            <a:ahLst/>
            <a:cxnLst/>
            <a:rect r="r" b="b" t="t" l="l"/>
            <a:pathLst>
              <a:path h="7114242" w="5756150">
                <a:moveTo>
                  <a:pt x="0" y="0"/>
                </a:moveTo>
                <a:lnTo>
                  <a:pt x="5756150" y="0"/>
                </a:lnTo>
                <a:lnTo>
                  <a:pt x="5756150" y="7114242"/>
                </a:lnTo>
                <a:lnTo>
                  <a:pt x="0" y="711424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362325"/>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y_pred_lr), then displays it as a heatmap. The heatmap shows the number of correct and incorrect predictions for each class (malignant and benign). For the malignant class, there are 39 correct predictions and 4 incorrect predictions, while for the benign class, there are 1 incorrect prediction and 70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884711" y="1671637"/>
            <a:ext cx="9374589" cy="3505944"/>
          </a:xfrm>
          <a:custGeom>
            <a:avLst/>
            <a:gdLst/>
            <a:ahLst/>
            <a:cxnLst/>
            <a:rect r="r" b="b" t="t" l="l"/>
            <a:pathLst>
              <a:path h="3505944" w="9374589">
                <a:moveTo>
                  <a:pt x="0" y="0"/>
                </a:moveTo>
                <a:lnTo>
                  <a:pt x="9374589" y="0"/>
                </a:lnTo>
                <a:lnTo>
                  <a:pt x="9374589" y="3505944"/>
                </a:lnTo>
                <a:lnTo>
                  <a:pt x="0" y="350594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95.61%</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model effectively distinguishes between malignant and benign tumors.</a:t>
            </a:r>
          </a:p>
        </p:txBody>
      </p:sp>
      <p:sp>
        <p:nvSpPr>
          <p:cNvPr name="TextBox 6" id="6"/>
          <p:cNvSpPr txBox="true"/>
          <p:nvPr/>
        </p:nvSpPr>
        <p:spPr>
          <a:xfrm rot="0">
            <a:off x="1028700" y="3095996"/>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5498661" y="4628898"/>
            <a:ext cx="7290679"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Random Forest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83989" y="3283515"/>
            <a:ext cx="8309058" cy="3596458"/>
          </a:xfrm>
          <a:custGeom>
            <a:avLst/>
            <a:gdLst/>
            <a:ahLst/>
            <a:cxnLst/>
            <a:rect r="r" b="b" t="t" l="l"/>
            <a:pathLst>
              <a:path h="3596458" w="8309058">
                <a:moveTo>
                  <a:pt x="0" y="0"/>
                </a:moveTo>
                <a:lnTo>
                  <a:pt x="8309058" y="0"/>
                </a:lnTo>
                <a:lnTo>
                  <a:pt x="8309058" y="3596457"/>
                </a:lnTo>
                <a:lnTo>
                  <a:pt x="0" y="359645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92141"/>
            <a:ext cx="843692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RandomForestClassifier</a:t>
            </a:r>
            <a:r>
              <a:rPr lang="en-US" sz="2999" spc="117">
                <a:solidFill>
                  <a:srgbClr val="000000"/>
                </a:solidFill>
                <a:latin typeface="Canva Sans"/>
                <a:ea typeface="Canva Sans"/>
                <a:cs typeface="Canva Sans"/>
                <a:sym typeface="Canva Sans"/>
              </a:rPr>
              <a:t> is used to build a random forest classifier model for the classification task. The model is built with the parameter random_state=42 to ensure consistent results each time it is run. Once the model is built, the training data (X_train and y_train) is used to train the model through the fit() method, which allows the model to learn the relationship patterns between features and data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372458" y="2590355"/>
            <a:ext cx="5773309" cy="3606604"/>
          </a:xfrm>
          <a:custGeom>
            <a:avLst/>
            <a:gdLst/>
            <a:ahLst/>
            <a:cxnLst/>
            <a:rect r="r" b="b" t="t" l="l"/>
            <a:pathLst>
              <a:path h="3606604" w="5773309">
                <a:moveTo>
                  <a:pt x="0" y="0"/>
                </a:moveTo>
                <a:lnTo>
                  <a:pt x="5773309" y="0"/>
                </a:lnTo>
                <a:lnTo>
                  <a:pt x="5773309" y="3606604"/>
                </a:lnTo>
                <a:lnTo>
                  <a:pt x="0" y="360660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confusion_matrix</a:t>
            </a:r>
            <a:r>
              <a:rPr lang="en-US" sz="2999" spc="117">
                <a:solidFill>
                  <a:srgbClr val="000000"/>
                </a:solidFill>
                <a:latin typeface="Canva Sans"/>
                <a:ea typeface="Canva Sans"/>
                <a:cs typeface="Canva Sans"/>
                <a:sym typeface="Canva Sans"/>
              </a:rPr>
              <a:t> are imported from sklearn.metrics </a:t>
            </a:r>
            <a:r>
              <a:rPr lang="en-US" b="true" sz="2999" spc="117">
                <a:solidFill>
                  <a:srgbClr val="000000"/>
                </a:solidFill>
                <a:latin typeface="Canva Sans Bold"/>
                <a:ea typeface="Canva Sans Bold"/>
                <a:cs typeface="Canva Sans Bold"/>
                <a:sym typeface="Canva Sans Bold"/>
              </a:rPr>
              <a:t>to evaluate the performance of the model</a:t>
            </a:r>
            <a:r>
              <a:rPr lang="en-US" sz="2999" spc="117">
                <a:solidFill>
                  <a:srgbClr val="000000"/>
                </a:solidFill>
                <a:latin typeface="Canva Sans"/>
                <a:ea typeface="Canva Sans"/>
                <a:cs typeface="Canva Sans"/>
                <a:sym typeface="Canva Sans"/>
              </a:rPr>
              <a:t>. First, the model predicts the test data (X_test) using model_rf.predict(X_test), and the predicted results (y_pred_rf) are compared to the actual labels (y_test) using accuracy_score to calculate the model's accuracy. The accuracy value is then displayed as a percentage, formatted to two decimal places (e.g., 96.49%),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352849" y="4342163"/>
            <a:ext cx="11582303" cy="4514850"/>
          </a:xfrm>
          <a:prstGeom prst="rect">
            <a:avLst/>
          </a:prstGeom>
        </p:spPr>
        <p:txBody>
          <a:bodyPr anchor="t" rtlCol="false" tIns="0" lIns="0" bIns="0" rIns="0">
            <a:spAutoFit/>
          </a:bodyPr>
          <a:lstStyle/>
          <a:p>
            <a:pPr algn="just">
              <a:lnSpc>
                <a:spcPts val="3239"/>
              </a:lnSpc>
            </a:pPr>
            <a:r>
              <a:rPr lang="en-US" b="true" sz="2699" spc="105">
                <a:solidFill>
                  <a:srgbClr val="000000"/>
                </a:solidFill>
                <a:latin typeface="Canva Sans Bold"/>
                <a:ea typeface="Canva Sans Bold"/>
                <a:cs typeface="Canva Sans Bold"/>
                <a:sym typeface="Canva Sans Bold"/>
              </a:rPr>
              <a:t>The Breast Cancer Wisconsin dataset</a:t>
            </a:r>
            <a:r>
              <a:rPr lang="en-US" sz="2699" spc="105">
                <a:solidFill>
                  <a:srgbClr val="000000"/>
                </a:solidFill>
                <a:latin typeface="Canva Sans"/>
                <a:ea typeface="Canva Sans"/>
                <a:cs typeface="Canva Sans"/>
                <a:sym typeface="Canva Sans"/>
              </a:rPr>
              <a:t> is a classic dataset used for binary classification tasks in machine learning. The objective is to classify breast cancer tumors as either malignant (M) or benign (B) based on features derived from digitized images of breast cancer cell samples.</a:t>
            </a:r>
          </a:p>
          <a:p>
            <a:pPr algn="just">
              <a:lnSpc>
                <a:spcPts val="3239"/>
              </a:lnSpc>
            </a:pPr>
          </a:p>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This dataset is available in Scikit-Learn as a built-in dataset</a:t>
            </a:r>
            <a:r>
              <a:rPr lang="en-US" sz="2699" spc="106">
                <a:solidFill>
                  <a:srgbClr val="000000"/>
                </a:solidFill>
                <a:latin typeface="Canva Sans"/>
                <a:ea typeface="Canva Sans"/>
                <a:cs typeface="Canva Sans"/>
                <a:sym typeface="Canva Sans"/>
              </a:rPr>
              <a:t>, which means it can be easily loaded using the sklearn.datasets module without needing to download it manually. It is a copy of the UCI ML Breast Cancer Wisconsin (Diagnostic) dataset, originally from the UCI Machine Learning Repository.</a:t>
            </a:r>
          </a:p>
        </p:txBody>
      </p:sp>
      <p:sp>
        <p:nvSpPr>
          <p:cNvPr name="TextBox 5" id="5"/>
          <p:cNvSpPr txBox="true"/>
          <p:nvPr/>
        </p:nvSpPr>
        <p:spPr>
          <a:xfrm rot="0">
            <a:off x="3574085" y="2082542"/>
            <a:ext cx="11139831" cy="163830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Breast Cancer Wisconsin dataset?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63038" y="2565122"/>
            <a:ext cx="5924362" cy="7343260"/>
          </a:xfrm>
          <a:custGeom>
            <a:avLst/>
            <a:gdLst/>
            <a:ahLst/>
            <a:cxnLst/>
            <a:rect r="r" b="b" t="t" l="l"/>
            <a:pathLst>
              <a:path h="7343260" w="5924362">
                <a:moveTo>
                  <a:pt x="0" y="0"/>
                </a:moveTo>
                <a:lnTo>
                  <a:pt x="5924362" y="0"/>
                </a:lnTo>
                <a:lnTo>
                  <a:pt x="5924362" y="7343260"/>
                </a:lnTo>
                <a:lnTo>
                  <a:pt x="0" y="7343260"/>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 </a:t>
            </a:r>
            <a:r>
              <a:rPr lang="en-US" sz="2999" spc="117">
                <a:solidFill>
                  <a:srgbClr val="000000"/>
                </a:solidFill>
                <a:latin typeface="Canva Sans"/>
                <a:ea typeface="Canva Sans"/>
                <a:cs typeface="Canva Sans"/>
                <a:sym typeface="Canva Sans"/>
              </a:rPr>
              <a:t>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y_pred_rf), then displays it as a heatmap. The heatmap shows the number of correct and incorrect predictions for each class (malignant and benign). For the malignant class, there are 40 correct predictions and 3 incorrect predictions, while for the benign class, there are 1 incorrect prediction and 70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980103" y="1833755"/>
            <a:ext cx="9279197" cy="3537694"/>
          </a:xfrm>
          <a:custGeom>
            <a:avLst/>
            <a:gdLst/>
            <a:ahLst/>
            <a:cxnLst/>
            <a:rect r="r" b="b" t="t" l="l"/>
            <a:pathLst>
              <a:path h="3537694" w="9279197">
                <a:moveTo>
                  <a:pt x="0" y="0"/>
                </a:moveTo>
                <a:lnTo>
                  <a:pt x="9279197" y="0"/>
                </a:lnTo>
                <a:lnTo>
                  <a:pt x="9279197" y="3537694"/>
                </a:lnTo>
                <a:lnTo>
                  <a:pt x="0" y="353769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96.49%</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model effectively distinguishes between malignant and benign tumors.</a:t>
            </a:r>
          </a:p>
        </p:txBody>
      </p:sp>
      <p:sp>
        <p:nvSpPr>
          <p:cNvPr name="TextBox 6" id="6"/>
          <p:cNvSpPr txBox="true"/>
          <p:nvPr/>
        </p:nvSpPr>
        <p:spPr>
          <a:xfrm rot="0">
            <a:off x="1028700" y="2994712"/>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263680" y="4114295"/>
            <a:ext cx="11760639" cy="2058410"/>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Support Vector Machine (SVM)</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368157" y="3652176"/>
            <a:ext cx="5484638" cy="3865218"/>
          </a:xfrm>
          <a:custGeom>
            <a:avLst/>
            <a:gdLst/>
            <a:ahLst/>
            <a:cxnLst/>
            <a:rect r="r" b="b" t="t" l="l"/>
            <a:pathLst>
              <a:path h="3865218" w="5484638">
                <a:moveTo>
                  <a:pt x="0" y="0"/>
                </a:moveTo>
                <a:lnTo>
                  <a:pt x="5484637" y="0"/>
                </a:lnTo>
                <a:lnTo>
                  <a:pt x="5484637" y="3865218"/>
                </a:lnTo>
                <a:lnTo>
                  <a:pt x="0" y="3865218"/>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73239"/>
            <a:ext cx="8436926" cy="581025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SVC (Support Vector Classifier)</a:t>
            </a:r>
            <a:r>
              <a:rPr lang="en-US" sz="2999" spc="117">
                <a:solidFill>
                  <a:srgbClr val="000000"/>
                </a:solidFill>
                <a:latin typeface="Canva Sans"/>
                <a:ea typeface="Canva Sans"/>
                <a:cs typeface="Canva Sans"/>
                <a:sym typeface="Canva Sans"/>
              </a:rPr>
              <a:t> is used to build a Support Vector Machine (SVM) model for the classification task. The model is built with the parameter random_state=42 to ensure consistent results each time it is run. Once the model is created, the training data (X_train and y_train) is used to train the model through the fit() method, allowing the model to learn the patterns and relationships between the features and the data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186336" y="2497718"/>
            <a:ext cx="5915328" cy="3791877"/>
          </a:xfrm>
          <a:custGeom>
            <a:avLst/>
            <a:gdLst/>
            <a:ahLst/>
            <a:cxnLst/>
            <a:rect r="r" b="b" t="t" l="l"/>
            <a:pathLst>
              <a:path h="3791877" w="5915328">
                <a:moveTo>
                  <a:pt x="0" y="0"/>
                </a:moveTo>
                <a:lnTo>
                  <a:pt x="5915328" y="0"/>
                </a:lnTo>
                <a:lnTo>
                  <a:pt x="5915328" y="3791877"/>
                </a:lnTo>
                <a:lnTo>
                  <a:pt x="0" y="379187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confusion_matrix</a:t>
            </a:r>
            <a:r>
              <a:rPr lang="en-US" sz="2999" spc="117">
                <a:solidFill>
                  <a:srgbClr val="000000"/>
                </a:solidFill>
                <a:latin typeface="Canva Sans"/>
                <a:ea typeface="Canva Sans"/>
                <a:cs typeface="Canva Sans"/>
                <a:sym typeface="Canva Sans"/>
              </a:rPr>
              <a:t> are imported from sklearn.metrics </a:t>
            </a:r>
            <a:r>
              <a:rPr lang="en-US" b="true" sz="2999" spc="117">
                <a:solidFill>
                  <a:srgbClr val="000000"/>
                </a:solidFill>
                <a:latin typeface="Canva Sans Bold"/>
                <a:ea typeface="Canva Sans Bold"/>
                <a:cs typeface="Canva Sans Bold"/>
                <a:sym typeface="Canva Sans Bold"/>
              </a:rPr>
              <a:t>to evaluate the performance of the SVM model</a:t>
            </a:r>
            <a:r>
              <a:rPr lang="en-US" sz="2999" spc="117">
                <a:solidFill>
                  <a:srgbClr val="000000"/>
                </a:solidFill>
                <a:latin typeface="Canva Sans"/>
                <a:ea typeface="Canva Sans"/>
                <a:cs typeface="Canva Sans"/>
                <a:sym typeface="Canva Sans"/>
              </a:rPr>
              <a:t>. First, the model predicts the test data (X_test) using model_svm.predict(X_test), and the predicted results (y_pred_svm) are compared to the actual labels (y_test) using accuracy_score to calculate the model's accuracy. The accuracy value is then displayed as a percentage, formatted to two decimal places (e.g., 94.74%),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594673"/>
            <a:ext cx="5891178" cy="7285485"/>
          </a:xfrm>
          <a:custGeom>
            <a:avLst/>
            <a:gdLst/>
            <a:ahLst/>
            <a:cxnLst/>
            <a:rect r="r" b="b" t="t" l="l"/>
            <a:pathLst>
              <a:path h="7285485" w="5891178">
                <a:moveTo>
                  <a:pt x="0" y="0"/>
                </a:moveTo>
                <a:lnTo>
                  <a:pt x="5891178" y="0"/>
                </a:lnTo>
                <a:lnTo>
                  <a:pt x="5891178" y="7285485"/>
                </a:lnTo>
                <a:lnTo>
                  <a:pt x="0" y="7285485"/>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 </a:t>
            </a:r>
            <a:r>
              <a:rPr lang="en-US" sz="2999" spc="117">
                <a:solidFill>
                  <a:srgbClr val="000000"/>
                </a:solidFill>
                <a:latin typeface="Canva Sans"/>
                <a:ea typeface="Canva Sans"/>
                <a:cs typeface="Canva Sans"/>
                <a:sym typeface="Canva Sans"/>
              </a:rPr>
              <a:t>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y_pred_svm), then displays it as a heatmap. The heatmap shows the number of correct and incorrect predictions for each class (malignant and benign). For the malignant class, there are 37 correct predictions and 6 incorrect predictions, while for the benign class, there are 0 incorrect predictions and 71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949407" y="1815213"/>
            <a:ext cx="9309893" cy="3328287"/>
          </a:xfrm>
          <a:custGeom>
            <a:avLst/>
            <a:gdLst/>
            <a:ahLst/>
            <a:cxnLst/>
            <a:rect r="r" b="b" t="t" l="l"/>
            <a:pathLst>
              <a:path h="3328287" w="9309893">
                <a:moveTo>
                  <a:pt x="0" y="0"/>
                </a:moveTo>
                <a:lnTo>
                  <a:pt x="9309893" y="0"/>
                </a:lnTo>
                <a:lnTo>
                  <a:pt x="9309893" y="3328287"/>
                </a:lnTo>
                <a:lnTo>
                  <a:pt x="0" y="332828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94.74%</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model effectively distinguishes between malignant and benign tumors.</a:t>
            </a:r>
          </a:p>
        </p:txBody>
      </p:sp>
      <p:sp>
        <p:nvSpPr>
          <p:cNvPr name="TextBox 6" id="6"/>
          <p:cNvSpPr txBox="true"/>
          <p:nvPr/>
        </p:nvSpPr>
        <p:spPr>
          <a:xfrm rot="0">
            <a:off x="1028700" y="2913204"/>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6399965" y="4628898"/>
            <a:ext cx="5488070"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Naive Bayes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3695038"/>
            <a:ext cx="7153850" cy="3682573"/>
          </a:xfrm>
          <a:custGeom>
            <a:avLst/>
            <a:gdLst/>
            <a:ahLst/>
            <a:cxnLst/>
            <a:rect r="r" b="b" t="t" l="l"/>
            <a:pathLst>
              <a:path h="3682573" w="7153850">
                <a:moveTo>
                  <a:pt x="0" y="0"/>
                </a:moveTo>
                <a:lnTo>
                  <a:pt x="7153850" y="0"/>
                </a:lnTo>
                <a:lnTo>
                  <a:pt x="7153850" y="3682572"/>
                </a:lnTo>
                <a:lnTo>
                  <a:pt x="0" y="368257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73239"/>
            <a:ext cx="8436926" cy="49149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GaussianNB (Naive Bayes classifier)</a:t>
            </a:r>
            <a:r>
              <a:rPr lang="en-US" sz="2999" spc="117">
                <a:solidFill>
                  <a:srgbClr val="000000"/>
                </a:solidFill>
                <a:latin typeface="Canva Sans"/>
                <a:ea typeface="Canva Sans"/>
                <a:cs typeface="Canva Sans"/>
                <a:sym typeface="Canva Sans"/>
              </a:rPr>
              <a:t> is used to build a Naive Bayes model for the classification task. The model is created without any specific parameters and is trained using the fit() method with the training data (X_train and y_train). This allows the model to learn the relationships between the features and the corresponding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063678" y="2516586"/>
            <a:ext cx="6160644" cy="3754143"/>
          </a:xfrm>
          <a:custGeom>
            <a:avLst/>
            <a:gdLst/>
            <a:ahLst/>
            <a:cxnLst/>
            <a:rect r="r" b="b" t="t" l="l"/>
            <a:pathLst>
              <a:path h="3754143" w="6160644">
                <a:moveTo>
                  <a:pt x="0" y="0"/>
                </a:moveTo>
                <a:lnTo>
                  <a:pt x="6160644" y="0"/>
                </a:lnTo>
                <a:lnTo>
                  <a:pt x="6160644" y="3754142"/>
                </a:lnTo>
                <a:lnTo>
                  <a:pt x="0" y="375414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is imported from sklearn.metrics </a:t>
            </a:r>
            <a:r>
              <a:rPr lang="en-US" b="true" sz="2999" spc="117">
                <a:solidFill>
                  <a:srgbClr val="000000"/>
                </a:solidFill>
                <a:latin typeface="Canva Sans Bold"/>
                <a:ea typeface="Canva Sans Bold"/>
                <a:cs typeface="Canva Sans Bold"/>
                <a:sym typeface="Canva Sans Bold"/>
              </a:rPr>
              <a:t>to evaluate the performance of the Naive Bayes model</a:t>
            </a:r>
            <a:r>
              <a:rPr lang="en-US" sz="2999" spc="117">
                <a:solidFill>
                  <a:srgbClr val="000000"/>
                </a:solidFill>
                <a:latin typeface="Canva Sans"/>
                <a:ea typeface="Canva Sans"/>
                <a:cs typeface="Canva Sans"/>
                <a:sym typeface="Canva Sans"/>
              </a:rPr>
              <a:t>. First, the model predicts the test data (X_test) using model_nb.predict(X_test), and the predicted results (y_pred_nb) are compared to the actual labels (y_test) using accuracy_score to calculate the model's accuracy. The accuracy value is then displayed as a percentage, formatted to two decimal places (e.g., 97.37%),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352849" y="4639046"/>
            <a:ext cx="11582303" cy="1647825"/>
          </a:xfrm>
          <a:prstGeom prst="rect">
            <a:avLst/>
          </a:prstGeom>
        </p:spPr>
        <p:txBody>
          <a:bodyPr anchor="t" rtlCol="false" tIns="0" lIns="0" bIns="0" rIns="0">
            <a:spAutoFit/>
          </a:bodyPr>
          <a:lstStyle/>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The Breast Cancer Wisconsin dataset </a:t>
            </a:r>
            <a:r>
              <a:rPr lang="en-US" sz="2699" spc="106">
                <a:solidFill>
                  <a:srgbClr val="000000"/>
                </a:solidFill>
                <a:latin typeface="Canva Sans"/>
                <a:ea typeface="Canva Sans"/>
                <a:cs typeface="Canva Sans"/>
                <a:sym typeface="Canva Sans"/>
              </a:rPr>
              <a:t>is widely used for evaluating classification algorithms in medical diagnosis. Since it is available directly in Scikit-Learn, it is a great choice for testing different machine learning models efficiently.</a:t>
            </a:r>
          </a:p>
        </p:txBody>
      </p:sp>
      <p:sp>
        <p:nvSpPr>
          <p:cNvPr name="TextBox 5" id="5"/>
          <p:cNvSpPr txBox="true"/>
          <p:nvPr/>
        </p:nvSpPr>
        <p:spPr>
          <a:xfrm rot="0">
            <a:off x="3574085" y="3032568"/>
            <a:ext cx="11139831"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Why Is This Dataset Important?</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570139"/>
            <a:ext cx="5664823" cy="7103227"/>
          </a:xfrm>
          <a:custGeom>
            <a:avLst/>
            <a:gdLst/>
            <a:ahLst/>
            <a:cxnLst/>
            <a:rect r="r" b="b" t="t" l="l"/>
            <a:pathLst>
              <a:path h="7103227" w="5664823">
                <a:moveTo>
                  <a:pt x="0" y="0"/>
                </a:moveTo>
                <a:lnTo>
                  <a:pt x="5664823" y="0"/>
                </a:lnTo>
                <a:lnTo>
                  <a:pt x="5664823" y="7103227"/>
                </a:lnTo>
                <a:lnTo>
                  <a:pt x="0" y="710322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 </a:t>
            </a:r>
            <a:r>
              <a:rPr lang="en-US" sz="2999" spc="117">
                <a:solidFill>
                  <a:srgbClr val="000000"/>
                </a:solidFill>
                <a:latin typeface="Canva Sans"/>
                <a:ea typeface="Canva Sans"/>
                <a:cs typeface="Canva Sans"/>
                <a:sym typeface="Canva Sans"/>
              </a:rPr>
              <a:t>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y_pred_nb), then displays it as a heatmap. The heatmap shows the number of correct and incorrect predictions for each class (malignant and benign). For the malignant class, there are 40 correct predictions and 3 incorrect predictions, while for the benign class, there are 0 incorrect predictions and 71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841066" y="1752936"/>
            <a:ext cx="9418234" cy="3390564"/>
          </a:xfrm>
          <a:custGeom>
            <a:avLst/>
            <a:gdLst/>
            <a:ahLst/>
            <a:cxnLst/>
            <a:rect r="r" b="b" t="t" l="l"/>
            <a:pathLst>
              <a:path h="3390564" w="9418234">
                <a:moveTo>
                  <a:pt x="0" y="0"/>
                </a:moveTo>
                <a:lnTo>
                  <a:pt x="9418234" y="0"/>
                </a:lnTo>
                <a:lnTo>
                  <a:pt x="9418234" y="3390564"/>
                </a:lnTo>
                <a:lnTo>
                  <a:pt x="0" y="339056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Naive Bayes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97.37%</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Naive Bayes model effectively distinguishes between malignant and benign tumors.</a:t>
            </a:r>
          </a:p>
        </p:txBody>
      </p:sp>
      <p:sp>
        <p:nvSpPr>
          <p:cNvPr name="TextBox 6" id="6"/>
          <p:cNvSpPr txBox="true"/>
          <p:nvPr/>
        </p:nvSpPr>
        <p:spPr>
          <a:xfrm rot="0">
            <a:off x="1359856" y="2994712"/>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304189" y="4114295"/>
            <a:ext cx="9679622" cy="2058410"/>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K-Nearest Neighbors (KNN)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3967667"/>
            <a:ext cx="7383062" cy="3316518"/>
          </a:xfrm>
          <a:custGeom>
            <a:avLst/>
            <a:gdLst/>
            <a:ahLst/>
            <a:cxnLst/>
            <a:rect r="r" b="b" t="t" l="l"/>
            <a:pathLst>
              <a:path h="3316518" w="7383062">
                <a:moveTo>
                  <a:pt x="0" y="0"/>
                </a:moveTo>
                <a:lnTo>
                  <a:pt x="7383062" y="0"/>
                </a:lnTo>
                <a:lnTo>
                  <a:pt x="7383062" y="3316519"/>
                </a:lnTo>
                <a:lnTo>
                  <a:pt x="0" y="3316519"/>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73239"/>
            <a:ext cx="8436926" cy="49149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KNeighborsClassifier </a:t>
            </a:r>
            <a:r>
              <a:rPr lang="en-US" sz="2999" spc="117">
                <a:solidFill>
                  <a:srgbClr val="000000"/>
                </a:solidFill>
                <a:latin typeface="Canva Sans"/>
                <a:ea typeface="Canva Sans"/>
                <a:cs typeface="Canva Sans"/>
                <a:sym typeface="Canva Sans"/>
              </a:rPr>
              <a:t>is used to build a K-Nearest Neighbors (KNN) model for the classification task. The model is created without any specific parameters and is trained using the fit() method with the training data (X_train and y_train). This allows the model to learn the relationships between the features and the corresponding labels for classification based on the K-nearest data points.</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839906" y="2458091"/>
            <a:ext cx="6608187" cy="3871133"/>
          </a:xfrm>
          <a:custGeom>
            <a:avLst/>
            <a:gdLst/>
            <a:ahLst/>
            <a:cxnLst/>
            <a:rect r="r" b="b" t="t" l="l"/>
            <a:pathLst>
              <a:path h="3871133" w="6608187">
                <a:moveTo>
                  <a:pt x="0" y="0"/>
                </a:moveTo>
                <a:lnTo>
                  <a:pt x="6608188" y="0"/>
                </a:lnTo>
                <a:lnTo>
                  <a:pt x="6608188" y="3871132"/>
                </a:lnTo>
                <a:lnTo>
                  <a:pt x="0" y="387113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is imported from sklearn.metrics </a:t>
            </a:r>
            <a:r>
              <a:rPr lang="en-US" b="true" sz="2999" spc="117">
                <a:solidFill>
                  <a:srgbClr val="000000"/>
                </a:solidFill>
                <a:latin typeface="Canva Sans Bold"/>
                <a:ea typeface="Canva Sans Bold"/>
                <a:cs typeface="Canva Sans Bold"/>
                <a:sym typeface="Canva Sans Bold"/>
              </a:rPr>
              <a:t>to evaluate the performance of the K-Nearest Neighbors (KNN) model</a:t>
            </a:r>
            <a:r>
              <a:rPr lang="en-US" sz="2999" spc="117">
                <a:solidFill>
                  <a:srgbClr val="000000"/>
                </a:solidFill>
                <a:latin typeface="Canva Sans"/>
                <a:ea typeface="Canva Sans"/>
                <a:cs typeface="Canva Sans"/>
                <a:sym typeface="Canva Sans"/>
              </a:rPr>
              <a:t>. First, the model predicts the test data (X_test) using model_knn.predict(X_test), and the predicted results (y_pred_knn) are compared to the actual labels (y_test) using accuracy_score to calculate the model's accuracy. The accuracy value is then displayed as a percentage, formatted to two decimal places (e.g., 95.61%),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643934"/>
            <a:ext cx="5789883" cy="7203586"/>
          </a:xfrm>
          <a:custGeom>
            <a:avLst/>
            <a:gdLst/>
            <a:ahLst/>
            <a:cxnLst/>
            <a:rect r="r" b="b" t="t" l="l"/>
            <a:pathLst>
              <a:path h="7203586" w="5789883">
                <a:moveTo>
                  <a:pt x="0" y="0"/>
                </a:moveTo>
                <a:lnTo>
                  <a:pt x="5789883" y="0"/>
                </a:lnTo>
                <a:lnTo>
                  <a:pt x="5789883" y="7203587"/>
                </a:lnTo>
                <a:lnTo>
                  <a:pt x="0" y="720358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y_pred_knn), then displays it as a heatmap. The heatmap shows the number of correct and incorrect predictions for each class (malignant and benign). For the malignant class, there are 38 correct predictions and 5 incorrect predictions, while for the benign class, there are 0 incorrect predictions and 71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457925" y="1671637"/>
            <a:ext cx="9801375" cy="3614257"/>
          </a:xfrm>
          <a:custGeom>
            <a:avLst/>
            <a:gdLst/>
            <a:ahLst/>
            <a:cxnLst/>
            <a:rect r="r" b="b" t="t" l="l"/>
            <a:pathLst>
              <a:path h="3614257" w="9801375">
                <a:moveTo>
                  <a:pt x="0" y="0"/>
                </a:moveTo>
                <a:lnTo>
                  <a:pt x="9801375" y="0"/>
                </a:lnTo>
                <a:lnTo>
                  <a:pt x="9801375" y="3614257"/>
                </a:lnTo>
                <a:lnTo>
                  <a:pt x="0" y="361425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K-Nearest Neighbors (KNN)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95.61%</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KNN model effectively distinguishes between malignant and benign tumors.</a:t>
            </a:r>
          </a:p>
        </p:txBody>
      </p:sp>
      <p:sp>
        <p:nvSpPr>
          <p:cNvPr name="TextBox 6" id="6"/>
          <p:cNvSpPr txBox="true"/>
          <p:nvPr/>
        </p:nvSpPr>
        <p:spPr>
          <a:xfrm rot="0">
            <a:off x="1492687" y="2979953"/>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702970"/>
            <a:ext cx="6219302" cy="6714496"/>
          </a:xfrm>
          <a:custGeom>
            <a:avLst/>
            <a:gdLst/>
            <a:ahLst/>
            <a:cxnLst/>
            <a:rect r="r" b="b" t="t" l="l"/>
            <a:pathLst>
              <a:path h="6714496" w="6219302">
                <a:moveTo>
                  <a:pt x="0" y="0"/>
                </a:moveTo>
                <a:lnTo>
                  <a:pt x="6219302" y="0"/>
                </a:lnTo>
                <a:lnTo>
                  <a:pt x="6219302" y="6714496"/>
                </a:lnTo>
                <a:lnTo>
                  <a:pt x="0" y="6714496"/>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6392586" y="1529510"/>
            <a:ext cx="5502829"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Comparison</a:t>
            </a:r>
          </a:p>
        </p:txBody>
      </p:sp>
      <p:sp>
        <p:nvSpPr>
          <p:cNvPr name="TextBox 6" id="6"/>
          <p:cNvSpPr txBox="true"/>
          <p:nvPr/>
        </p:nvSpPr>
        <p:spPr>
          <a:xfrm rot="0">
            <a:off x="7626016" y="2902558"/>
            <a:ext cx="9999935" cy="62579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bar chart compares the accuracy of six machine learning algorithms. The accuracy values for each model are as follows: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Logistic Regression: 95.61%</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Random Forest: 96.49%</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SVM: 94.74%</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Naive Bayes: 97.37%</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KNN: 95.61%</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Decision Tree: 94.74%</a:t>
            </a:r>
          </a:p>
          <a:p>
            <a:pPr algn="just">
              <a:lnSpc>
                <a:spcPts val="3599"/>
              </a:lnSpc>
              <a:spcBef>
                <a:spcPct val="0"/>
              </a:spcBef>
            </a:pPr>
            <a:r>
              <a:rPr lang="en-US" sz="2999" spc="116">
                <a:solidFill>
                  <a:srgbClr val="000000"/>
                </a:solidFill>
                <a:latin typeface="Canva Sans"/>
                <a:ea typeface="Canva Sans"/>
                <a:cs typeface="Canva Sans"/>
                <a:sym typeface="Canva Sans"/>
              </a:rPr>
              <a:t>The chart clearly shows that the Naive Bayes model achieves the highest accuracy, while other models such as Random Forest and Logistic Regression also show strong performance, all hovering around 95% to 97%.</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6392586" y="1671637"/>
            <a:ext cx="5502829"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Conclusion</a:t>
            </a:r>
          </a:p>
        </p:txBody>
      </p:sp>
      <p:sp>
        <p:nvSpPr>
          <p:cNvPr name="TextBox 5" id="5"/>
          <p:cNvSpPr txBox="true"/>
          <p:nvPr/>
        </p:nvSpPr>
        <p:spPr>
          <a:xfrm rot="0">
            <a:off x="2055636" y="3256774"/>
            <a:ext cx="14634257" cy="5810250"/>
          </a:xfrm>
          <a:prstGeom prst="rect">
            <a:avLst/>
          </a:prstGeom>
        </p:spPr>
        <p:txBody>
          <a:bodyPr anchor="t" rtlCol="false" tIns="0" lIns="0" bIns="0" rIns="0">
            <a:spAutoFit/>
          </a:bodyPr>
          <a:lstStyle/>
          <a:p>
            <a:pPr algn="just">
              <a:lnSpc>
                <a:spcPts val="3599"/>
              </a:lnSpc>
              <a:spcBef>
                <a:spcPct val="0"/>
              </a:spcBef>
            </a:pPr>
            <a:r>
              <a:rPr lang="en-US" sz="2999" spc="116">
                <a:solidFill>
                  <a:srgbClr val="000000"/>
                </a:solidFill>
                <a:latin typeface="Canva Sans"/>
                <a:ea typeface="Canva Sans"/>
                <a:cs typeface="Canva Sans"/>
                <a:sym typeface="Canva Sans"/>
              </a:rPr>
              <a:t>Based on the analysis and comparison of six machine learning algorithms on the breast cancer dataset, </a:t>
            </a:r>
            <a:r>
              <a:rPr lang="en-US" b="true" sz="2999" spc="116">
                <a:solidFill>
                  <a:srgbClr val="000000"/>
                </a:solidFill>
                <a:latin typeface="Canva Sans Bold"/>
                <a:ea typeface="Canva Sans Bold"/>
                <a:cs typeface="Canva Sans Bold"/>
                <a:sym typeface="Canva Sans Bold"/>
              </a:rPr>
              <a:t>Naive Bayes showed the best performance with 97.37% accuracy</a:t>
            </a:r>
            <a:r>
              <a:rPr lang="en-US" sz="2999" spc="116">
                <a:solidFill>
                  <a:srgbClr val="000000"/>
                </a:solidFill>
                <a:latin typeface="Canva Sans"/>
                <a:ea typeface="Canva Sans"/>
                <a:cs typeface="Canva Sans"/>
                <a:sym typeface="Canva Sans"/>
              </a:rPr>
              <a:t>, followed by Random Forest and Logistic Regression with 96.49% and 95.61% accuracy. Although KNN and Decision Tree had slightly lower accuracies of 95.61% and 94.74%, they still gave excellent results in classification. All models showed high precision, recall, and F1-score, with Naive Bayes and Random Forest standing out. The confusion matrix showed that the majority of correct predictions occurred for both malignant and benign classes, with minimal error. Overall, Naive Bayes was the best choice for this classification, but Random Forest and Logistic Regression also gave solid performances. </a:t>
            </a:r>
            <a:r>
              <a:rPr lang="en-US" b="true" sz="2999" spc="116">
                <a:solidFill>
                  <a:srgbClr val="000000"/>
                </a:solidFill>
                <a:latin typeface="Canva Sans Bold"/>
                <a:ea typeface="Canva Sans Bold"/>
                <a:cs typeface="Canva Sans Bold"/>
                <a:sym typeface="Canva Sans Bold"/>
              </a:rPr>
              <a:t>The selection of the best model depends on factors such as speed and interpretability required in the application.</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6F6F6"/>
            </a:solidFill>
          </p:spPr>
        </p:sp>
      </p:grpSp>
      <p:grpSp>
        <p:nvGrpSpPr>
          <p:cNvPr name="Group 4" id="4"/>
          <p:cNvGrpSpPr/>
          <p:nvPr/>
        </p:nvGrpSpPr>
        <p:grpSpPr>
          <a:xfrm rot="0">
            <a:off x="5271789" y="4026250"/>
            <a:ext cx="7744459" cy="1488440"/>
            <a:chOff x="0" y="0"/>
            <a:chExt cx="10325945" cy="1984587"/>
          </a:xfrm>
        </p:grpSpPr>
        <p:sp>
          <p:nvSpPr>
            <p:cNvPr name="Freeform 5" id="5"/>
            <p:cNvSpPr/>
            <p:nvPr/>
          </p:nvSpPr>
          <p:spPr>
            <a:xfrm flipH="false" flipV="false" rot="0">
              <a:off x="0" y="0"/>
              <a:ext cx="10325946" cy="1984587"/>
            </a:xfrm>
            <a:custGeom>
              <a:avLst/>
              <a:gdLst/>
              <a:ahLst/>
              <a:cxnLst/>
              <a:rect r="r" b="b" t="t" l="l"/>
              <a:pathLst>
                <a:path h="1984587" w="10325946">
                  <a:moveTo>
                    <a:pt x="0" y="0"/>
                  </a:moveTo>
                  <a:lnTo>
                    <a:pt x="10325946" y="0"/>
                  </a:lnTo>
                  <a:lnTo>
                    <a:pt x="10325946" y="1984587"/>
                  </a:lnTo>
                  <a:lnTo>
                    <a:pt x="0" y="1984587"/>
                  </a:lnTo>
                  <a:close/>
                </a:path>
              </a:pathLst>
            </a:custGeom>
            <a:solidFill>
              <a:srgbClr val="000000">
                <a:alpha val="0"/>
              </a:srgbClr>
            </a:solidFill>
          </p:spPr>
        </p:sp>
        <p:sp>
          <p:nvSpPr>
            <p:cNvPr name="TextBox 6" id="6"/>
            <p:cNvSpPr txBox="true"/>
            <p:nvPr/>
          </p:nvSpPr>
          <p:spPr>
            <a:xfrm>
              <a:off x="0" y="0"/>
              <a:ext cx="10325945" cy="1984587"/>
            </a:xfrm>
            <a:prstGeom prst="rect">
              <a:avLst/>
            </a:prstGeom>
          </p:spPr>
          <p:txBody>
            <a:bodyPr anchor="t" rtlCol="false" tIns="0" lIns="0" bIns="0" rIns="0"/>
            <a:lstStyle/>
            <a:p>
              <a:pPr algn="l">
                <a:lnSpc>
                  <a:spcPts val="11519"/>
                </a:lnSpc>
              </a:pPr>
              <a:r>
                <a:rPr lang="en-US" b="true" sz="9600" spc="355">
                  <a:solidFill>
                    <a:srgbClr val="1C1C1F"/>
                  </a:solidFill>
                  <a:latin typeface="Tahoma Bold"/>
                  <a:ea typeface="Tahoma Bold"/>
                  <a:cs typeface="Tahoma Bold"/>
                  <a:sym typeface="Tahoma Bold"/>
                </a:rPr>
                <a:t>THANK YOU</a:t>
              </a:r>
            </a:p>
          </p:txBody>
        </p:sp>
      </p:grpSp>
      <p:sp>
        <p:nvSpPr>
          <p:cNvPr name="Freeform 7" id="7"/>
          <p:cNvSpPr/>
          <p:nvPr/>
        </p:nvSpPr>
        <p:spPr>
          <a:xfrm flipH="false" flipV="false" rot="0">
            <a:off x="289386" y="197912"/>
            <a:ext cx="1038224" cy="1038224"/>
          </a:xfrm>
          <a:custGeom>
            <a:avLst/>
            <a:gdLst/>
            <a:ahLst/>
            <a:cxnLst/>
            <a:rect r="r" b="b" t="t" l="l"/>
            <a:pathLst>
              <a:path h="1038224" w="1038224">
                <a:moveTo>
                  <a:pt x="0" y="0"/>
                </a:moveTo>
                <a:lnTo>
                  <a:pt x="1038224" y="0"/>
                </a:lnTo>
                <a:lnTo>
                  <a:pt x="1038224" y="1038224"/>
                </a:lnTo>
                <a:lnTo>
                  <a:pt x="0" y="1038224"/>
                </a:lnTo>
                <a:lnTo>
                  <a:pt x="0" y="0"/>
                </a:lnTo>
                <a:close/>
              </a:path>
            </a:pathLst>
          </a:custGeom>
          <a:blipFill>
            <a:blip r:embed="rId2"/>
            <a:stretch>
              <a:fillRect l="0" t="0" r="0" b="0"/>
            </a:stretch>
          </a:blipFill>
        </p:spPr>
      </p:sp>
      <p:grpSp>
        <p:nvGrpSpPr>
          <p:cNvPr name="Group 8" id="8"/>
          <p:cNvGrpSpPr/>
          <p:nvPr/>
        </p:nvGrpSpPr>
        <p:grpSpPr>
          <a:xfrm rot="0">
            <a:off x="14861827" y="784161"/>
            <a:ext cx="2793365" cy="452755"/>
            <a:chOff x="0" y="0"/>
            <a:chExt cx="3724487" cy="603673"/>
          </a:xfrm>
        </p:grpSpPr>
        <p:sp>
          <p:nvSpPr>
            <p:cNvPr name="Freeform 9" id="9"/>
            <p:cNvSpPr/>
            <p:nvPr/>
          </p:nvSpPr>
          <p:spPr>
            <a:xfrm flipH="false" flipV="false" rot="0">
              <a:off x="0" y="0"/>
              <a:ext cx="3724487" cy="603673"/>
            </a:xfrm>
            <a:custGeom>
              <a:avLst/>
              <a:gdLst/>
              <a:ahLst/>
              <a:cxnLst/>
              <a:rect r="r" b="b" t="t" l="l"/>
              <a:pathLst>
                <a:path h="603673" w="3724487">
                  <a:moveTo>
                    <a:pt x="0" y="0"/>
                  </a:moveTo>
                  <a:lnTo>
                    <a:pt x="3724487" y="0"/>
                  </a:lnTo>
                  <a:lnTo>
                    <a:pt x="3724487" y="603673"/>
                  </a:lnTo>
                  <a:lnTo>
                    <a:pt x="0" y="603673"/>
                  </a:lnTo>
                  <a:close/>
                </a:path>
              </a:pathLst>
            </a:custGeom>
            <a:solidFill>
              <a:srgbClr val="000000">
                <a:alpha val="0"/>
              </a:srgbClr>
            </a:solidFill>
          </p:spPr>
        </p:sp>
        <p:sp>
          <p:nvSpPr>
            <p:cNvPr name="TextBox 10" id="10"/>
            <p:cNvSpPr txBox="true"/>
            <p:nvPr/>
          </p:nvSpPr>
          <p:spPr>
            <a:xfrm>
              <a:off x="0" y="-9525"/>
              <a:ext cx="3724487" cy="613198"/>
            </a:xfrm>
            <a:prstGeom prst="rect">
              <a:avLst/>
            </a:prstGeom>
          </p:spPr>
          <p:txBody>
            <a:bodyPr anchor="t" rtlCol="false" tIns="0" lIns="0" bIns="0" rIns="0"/>
            <a:lstStyle/>
            <a:p>
              <a:pPr algn="l">
                <a:lnSpc>
                  <a:spcPts val="3359"/>
                </a:lnSpc>
              </a:pPr>
              <a:r>
                <a:rPr lang="en-US" sz="2799" spc="74">
                  <a:solidFill>
                    <a:srgbClr val="1C1C1F"/>
                  </a:solidFill>
                  <a:latin typeface="Cambria"/>
                  <a:ea typeface="Cambria"/>
                  <a:cs typeface="Cambria"/>
                  <a:sym typeface="Cambria"/>
                </a:rPr>
                <a:t>#DATASERIES17</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352849" y="4779354"/>
            <a:ext cx="11582303" cy="2466975"/>
          </a:xfrm>
          <a:prstGeom prst="rect">
            <a:avLst/>
          </a:prstGeom>
        </p:spPr>
        <p:txBody>
          <a:bodyPr anchor="t" rtlCol="false" tIns="0" lIns="0" bIns="0" rIns="0">
            <a:spAutoFit/>
          </a:bodyPr>
          <a:lstStyle/>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The Breast Cancer Wisconsin (Diagnostic) dataset</a:t>
            </a:r>
            <a:r>
              <a:rPr lang="en-US" sz="2699" spc="106">
                <a:solidFill>
                  <a:srgbClr val="000000"/>
                </a:solidFill>
                <a:latin typeface="Canva Sans"/>
                <a:ea typeface="Canva Sans"/>
                <a:cs typeface="Canva Sans"/>
                <a:sym typeface="Canva Sans"/>
              </a:rPr>
              <a:t> is used to evaluate and compare different machine learning algorithms for classifying tumors as benign or malignant. The goal of this project is to identify the most accurate model for early breast cancer detection, helping to improve diagnostic efficiency and patient outcomes.</a:t>
            </a:r>
          </a:p>
        </p:txBody>
      </p:sp>
      <p:sp>
        <p:nvSpPr>
          <p:cNvPr name="TextBox 5" id="5"/>
          <p:cNvSpPr txBox="true"/>
          <p:nvPr/>
        </p:nvSpPr>
        <p:spPr>
          <a:xfrm rot="0">
            <a:off x="2505305" y="2795062"/>
            <a:ext cx="13277389"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The Purpose Of This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6824955" y="4700587"/>
            <a:ext cx="4638091" cy="895350"/>
          </a:xfrm>
          <a:prstGeom prst="rect">
            <a:avLst/>
          </a:prstGeom>
        </p:spPr>
        <p:txBody>
          <a:bodyPr anchor="t" rtlCol="false" tIns="0" lIns="0" bIns="0" rIns="0">
            <a:spAutoFit/>
          </a:bodyPr>
          <a:lstStyle/>
          <a:p>
            <a:pPr algn="ctr">
              <a:lnSpc>
                <a:spcPts val="7199"/>
              </a:lnSpc>
              <a:spcBef>
                <a:spcPct val="0"/>
              </a:spcBef>
            </a:pPr>
            <a:r>
              <a:rPr lang="en-US" sz="5999" spc="235">
                <a:solidFill>
                  <a:srgbClr val="000000"/>
                </a:solidFill>
                <a:latin typeface="Canva Sans"/>
                <a:ea typeface="Canva Sans"/>
                <a:cs typeface="Canva Sans"/>
                <a:sym typeface="Canva Sans"/>
              </a:rPr>
              <a:t>Get Started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2874868" y="5812613"/>
            <a:ext cx="3039831" cy="3039831"/>
          </a:xfrm>
          <a:custGeom>
            <a:avLst/>
            <a:gdLst/>
            <a:ahLst/>
            <a:cxnLst/>
            <a:rect r="r" b="b" t="t" l="l"/>
            <a:pathLst>
              <a:path h="3039831" w="3039831">
                <a:moveTo>
                  <a:pt x="0" y="0"/>
                </a:moveTo>
                <a:lnTo>
                  <a:pt x="3039831" y="0"/>
                </a:lnTo>
                <a:lnTo>
                  <a:pt x="3039831" y="3039831"/>
                </a:lnTo>
                <a:lnTo>
                  <a:pt x="0" y="3039831"/>
                </a:lnTo>
                <a:lnTo>
                  <a:pt x="0" y="0"/>
                </a:lnTo>
                <a:close/>
              </a:path>
            </a:pathLst>
          </a:custGeom>
          <a:blipFill>
            <a:blip r:embed="rId3"/>
            <a:stretch>
              <a:fillRect l="0" t="0" r="0" b="0"/>
            </a:stretch>
          </a:blipFill>
        </p:spPr>
      </p:sp>
      <p:sp>
        <p:nvSpPr>
          <p:cNvPr name="Freeform 4" id="4"/>
          <p:cNvSpPr/>
          <p:nvPr/>
        </p:nvSpPr>
        <p:spPr>
          <a:xfrm flipH="false" flipV="false" rot="0">
            <a:off x="9791912" y="6327806"/>
            <a:ext cx="2616231" cy="2616231"/>
          </a:xfrm>
          <a:custGeom>
            <a:avLst/>
            <a:gdLst/>
            <a:ahLst/>
            <a:cxnLst/>
            <a:rect r="r" b="b" t="t" l="l"/>
            <a:pathLst>
              <a:path h="2616231" w="2616231">
                <a:moveTo>
                  <a:pt x="0" y="0"/>
                </a:moveTo>
                <a:lnTo>
                  <a:pt x="2616231" y="0"/>
                </a:lnTo>
                <a:lnTo>
                  <a:pt x="2616231" y="2616231"/>
                </a:lnTo>
                <a:lnTo>
                  <a:pt x="0" y="2616231"/>
                </a:lnTo>
                <a:lnTo>
                  <a:pt x="0" y="0"/>
                </a:lnTo>
                <a:close/>
              </a:path>
            </a:pathLst>
          </a:custGeom>
          <a:blipFill>
            <a:blip r:embed="rId4"/>
            <a:stretch>
              <a:fillRect l="0" t="0" r="0" b="0"/>
            </a:stretch>
          </a:blipFill>
        </p:spPr>
      </p:sp>
      <p:sp>
        <p:nvSpPr>
          <p:cNvPr name="Freeform 5" id="5"/>
          <p:cNvSpPr/>
          <p:nvPr/>
        </p:nvSpPr>
        <p:spPr>
          <a:xfrm flipH="false" flipV="false" rot="0">
            <a:off x="7078071" y="4025435"/>
            <a:ext cx="3309588" cy="1787177"/>
          </a:xfrm>
          <a:custGeom>
            <a:avLst/>
            <a:gdLst/>
            <a:ahLst/>
            <a:cxnLst/>
            <a:rect r="r" b="b" t="t" l="l"/>
            <a:pathLst>
              <a:path h="1787177" w="3309588">
                <a:moveTo>
                  <a:pt x="0" y="0"/>
                </a:moveTo>
                <a:lnTo>
                  <a:pt x="3309588" y="0"/>
                </a:lnTo>
                <a:lnTo>
                  <a:pt x="3309588" y="1787178"/>
                </a:lnTo>
                <a:lnTo>
                  <a:pt x="0" y="1787178"/>
                </a:lnTo>
                <a:lnTo>
                  <a:pt x="0" y="0"/>
                </a:lnTo>
                <a:close/>
              </a:path>
            </a:pathLst>
          </a:custGeom>
          <a:blipFill>
            <a:blip r:embed="rId5"/>
            <a:stretch>
              <a:fillRect l="0" t="0" r="0" b="0"/>
            </a:stretch>
          </a:blipFill>
        </p:spPr>
      </p:sp>
      <p:sp>
        <p:nvSpPr>
          <p:cNvPr name="Freeform 6" id="6"/>
          <p:cNvSpPr/>
          <p:nvPr/>
        </p:nvSpPr>
        <p:spPr>
          <a:xfrm flipH="false" flipV="false" rot="0">
            <a:off x="10677534" y="4619048"/>
            <a:ext cx="3141074" cy="1413483"/>
          </a:xfrm>
          <a:custGeom>
            <a:avLst/>
            <a:gdLst/>
            <a:ahLst/>
            <a:cxnLst/>
            <a:rect r="r" b="b" t="t" l="l"/>
            <a:pathLst>
              <a:path h="1413483" w="3141074">
                <a:moveTo>
                  <a:pt x="0" y="0"/>
                </a:moveTo>
                <a:lnTo>
                  <a:pt x="3141073" y="0"/>
                </a:lnTo>
                <a:lnTo>
                  <a:pt x="3141073" y="1413483"/>
                </a:lnTo>
                <a:lnTo>
                  <a:pt x="0" y="1413483"/>
                </a:lnTo>
                <a:lnTo>
                  <a:pt x="0" y="0"/>
                </a:lnTo>
                <a:close/>
              </a:path>
            </a:pathLst>
          </a:custGeom>
          <a:blipFill>
            <a:blip r:embed="rId6"/>
            <a:stretch>
              <a:fillRect l="0" t="0" r="0" b="0"/>
            </a:stretch>
          </a:blipFill>
        </p:spPr>
      </p:sp>
      <p:sp>
        <p:nvSpPr>
          <p:cNvPr name="Freeform 7" id="7"/>
          <p:cNvSpPr/>
          <p:nvPr/>
        </p:nvSpPr>
        <p:spPr>
          <a:xfrm flipH="false" flipV="false" rot="0">
            <a:off x="2820146" y="6767033"/>
            <a:ext cx="3795136" cy="1537030"/>
          </a:xfrm>
          <a:custGeom>
            <a:avLst/>
            <a:gdLst/>
            <a:ahLst/>
            <a:cxnLst/>
            <a:rect r="r" b="b" t="t" l="l"/>
            <a:pathLst>
              <a:path h="1537030" w="3795136">
                <a:moveTo>
                  <a:pt x="0" y="0"/>
                </a:moveTo>
                <a:lnTo>
                  <a:pt x="3795136" y="0"/>
                </a:lnTo>
                <a:lnTo>
                  <a:pt x="3795136" y="1537030"/>
                </a:lnTo>
                <a:lnTo>
                  <a:pt x="0" y="1537030"/>
                </a:lnTo>
                <a:lnTo>
                  <a:pt x="0" y="0"/>
                </a:lnTo>
                <a:close/>
              </a:path>
            </a:pathLst>
          </a:custGeom>
          <a:blipFill>
            <a:blip r:embed="rId7"/>
            <a:stretch>
              <a:fillRect l="0" t="0" r="0" b="0"/>
            </a:stretch>
          </a:blipFill>
        </p:spPr>
      </p:sp>
      <p:sp>
        <p:nvSpPr>
          <p:cNvPr name="Freeform 8" id="8"/>
          <p:cNvSpPr/>
          <p:nvPr/>
        </p:nvSpPr>
        <p:spPr>
          <a:xfrm flipH="false" flipV="false" rot="0">
            <a:off x="6678063" y="6689110"/>
            <a:ext cx="3047174" cy="1692875"/>
          </a:xfrm>
          <a:custGeom>
            <a:avLst/>
            <a:gdLst/>
            <a:ahLst/>
            <a:cxnLst/>
            <a:rect r="r" b="b" t="t" l="l"/>
            <a:pathLst>
              <a:path h="1692875" w="3047174">
                <a:moveTo>
                  <a:pt x="0" y="0"/>
                </a:moveTo>
                <a:lnTo>
                  <a:pt x="3047174" y="0"/>
                </a:lnTo>
                <a:lnTo>
                  <a:pt x="3047174" y="1692875"/>
                </a:lnTo>
                <a:lnTo>
                  <a:pt x="0" y="1692875"/>
                </a:lnTo>
                <a:lnTo>
                  <a:pt x="0" y="0"/>
                </a:lnTo>
                <a:close/>
              </a:path>
            </a:pathLst>
          </a:custGeom>
          <a:blipFill>
            <a:blip r:embed="rId8"/>
            <a:stretch>
              <a:fillRect l="0" t="0" r="0" b="0"/>
            </a:stretch>
          </a:blipFill>
        </p:spPr>
      </p:sp>
      <p:sp>
        <p:nvSpPr>
          <p:cNvPr name="Freeform 9" id="9"/>
          <p:cNvSpPr/>
          <p:nvPr/>
        </p:nvSpPr>
        <p:spPr>
          <a:xfrm flipH="false" flipV="false" rot="0">
            <a:off x="2820146" y="4370285"/>
            <a:ext cx="3857916" cy="1106421"/>
          </a:xfrm>
          <a:custGeom>
            <a:avLst/>
            <a:gdLst/>
            <a:ahLst/>
            <a:cxnLst/>
            <a:rect r="r" b="b" t="t" l="l"/>
            <a:pathLst>
              <a:path h="1106421" w="3857916">
                <a:moveTo>
                  <a:pt x="0" y="0"/>
                </a:moveTo>
                <a:lnTo>
                  <a:pt x="3857917" y="0"/>
                </a:lnTo>
                <a:lnTo>
                  <a:pt x="3857917" y="1106421"/>
                </a:lnTo>
                <a:lnTo>
                  <a:pt x="0" y="1106421"/>
                </a:lnTo>
                <a:lnTo>
                  <a:pt x="0" y="0"/>
                </a:lnTo>
                <a:close/>
              </a:path>
            </a:pathLst>
          </a:custGeom>
          <a:blipFill>
            <a:blip r:embed="rId9"/>
            <a:stretch>
              <a:fillRect l="0" t="0" r="0" b="0"/>
            </a:stretch>
          </a:blipFill>
        </p:spPr>
      </p:sp>
      <p:sp>
        <p:nvSpPr>
          <p:cNvPr name="TextBox 10" id="10"/>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11" id="11"/>
          <p:cNvSpPr txBox="true"/>
          <p:nvPr/>
        </p:nvSpPr>
        <p:spPr>
          <a:xfrm rot="0">
            <a:off x="5733909" y="2483334"/>
            <a:ext cx="6820182"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Tools and Libraries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grpSp>
        <p:nvGrpSpPr>
          <p:cNvPr name="Group 3" id="3"/>
          <p:cNvGrpSpPr/>
          <p:nvPr/>
        </p:nvGrpSpPr>
        <p:grpSpPr>
          <a:xfrm rot="0">
            <a:off x="2933694" y="2880261"/>
            <a:ext cx="510639" cy="5106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7" id="7"/>
          <p:cNvSpPr txBox="true"/>
          <p:nvPr/>
        </p:nvSpPr>
        <p:spPr>
          <a:xfrm rot="0">
            <a:off x="2933694" y="1038225"/>
            <a:ext cx="6820182" cy="895350"/>
          </a:xfrm>
          <a:prstGeom prst="rect">
            <a:avLst/>
          </a:prstGeom>
        </p:spPr>
        <p:txBody>
          <a:bodyPr anchor="t" rtlCol="false" tIns="0" lIns="0" bIns="0" rIns="0">
            <a:spAutoFit/>
          </a:bodyPr>
          <a:lstStyle/>
          <a:p>
            <a:pPr algn="ctr">
              <a:lnSpc>
                <a:spcPts val="7199"/>
              </a:lnSpc>
              <a:spcBef>
                <a:spcPct val="0"/>
              </a:spcBef>
            </a:pPr>
            <a:r>
              <a:rPr lang="en-US" sz="5999" spc="235">
                <a:solidFill>
                  <a:srgbClr val="000000"/>
                </a:solidFill>
                <a:latin typeface="Canva Sans"/>
                <a:ea typeface="Canva Sans"/>
                <a:cs typeface="Canva Sans"/>
                <a:sym typeface="Canva Sans"/>
              </a:rPr>
              <a:t>table of contents</a:t>
            </a:r>
          </a:p>
        </p:txBody>
      </p:sp>
      <p:sp>
        <p:nvSpPr>
          <p:cNvPr name="TextBox 8" id="8"/>
          <p:cNvSpPr txBox="true"/>
          <p:nvPr/>
        </p:nvSpPr>
        <p:spPr>
          <a:xfrm rot="0">
            <a:off x="3641425" y="2790825"/>
            <a:ext cx="5334767" cy="1200150"/>
          </a:xfrm>
          <a:prstGeom prst="rect">
            <a:avLst/>
          </a:prstGeom>
        </p:spPr>
        <p:txBody>
          <a:bodyPr anchor="t" rtlCol="false" tIns="0" lIns="0" bIns="0" rIns="0">
            <a:spAutoFit/>
          </a:bodyPr>
          <a:lstStyle/>
          <a:p>
            <a:pPr algn="l">
              <a:lnSpc>
                <a:spcPts val="4799"/>
              </a:lnSpc>
              <a:spcBef>
                <a:spcPct val="0"/>
              </a:spcBef>
            </a:pPr>
            <a:r>
              <a:rPr lang="en-US" sz="3999" spc="157">
                <a:solidFill>
                  <a:srgbClr val="000000"/>
                </a:solidFill>
                <a:latin typeface="Canva Sans"/>
                <a:ea typeface="Canva Sans"/>
                <a:cs typeface="Canva Sans"/>
                <a:sym typeface="Canva Sans"/>
              </a:rPr>
              <a:t>Import Libraries and Read Dataset</a:t>
            </a:r>
          </a:p>
        </p:txBody>
      </p:sp>
      <p:grpSp>
        <p:nvGrpSpPr>
          <p:cNvPr name="Group 9" id="9"/>
          <p:cNvGrpSpPr/>
          <p:nvPr/>
        </p:nvGrpSpPr>
        <p:grpSpPr>
          <a:xfrm rot="0">
            <a:off x="2933694" y="4406364"/>
            <a:ext cx="510639" cy="51063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520467" y="4316928"/>
            <a:ext cx="5334767"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Explore the Dataset</a:t>
            </a:r>
          </a:p>
        </p:txBody>
      </p:sp>
      <p:grpSp>
        <p:nvGrpSpPr>
          <p:cNvPr name="Group 13" id="13"/>
          <p:cNvGrpSpPr/>
          <p:nvPr/>
        </p:nvGrpSpPr>
        <p:grpSpPr>
          <a:xfrm rot="0">
            <a:off x="2933694" y="6616968"/>
            <a:ext cx="510639" cy="51063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595362" y="6572250"/>
            <a:ext cx="2667383"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Split Data</a:t>
            </a:r>
          </a:p>
        </p:txBody>
      </p:sp>
      <p:grpSp>
        <p:nvGrpSpPr>
          <p:cNvPr name="Group 17" id="17"/>
          <p:cNvGrpSpPr/>
          <p:nvPr/>
        </p:nvGrpSpPr>
        <p:grpSpPr>
          <a:xfrm rot="0">
            <a:off x="2933694" y="7423686"/>
            <a:ext cx="510639" cy="51063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595362" y="7381875"/>
            <a:ext cx="8083852" cy="1200150"/>
          </a:xfrm>
          <a:prstGeom prst="rect">
            <a:avLst/>
          </a:prstGeom>
        </p:spPr>
        <p:txBody>
          <a:bodyPr anchor="t" rtlCol="false" tIns="0" lIns="0" bIns="0" rIns="0">
            <a:spAutoFit/>
          </a:bodyPr>
          <a:lstStyle/>
          <a:p>
            <a:pPr algn="just">
              <a:lnSpc>
                <a:spcPts val="4799"/>
              </a:lnSpc>
              <a:spcBef>
                <a:spcPct val="0"/>
              </a:spcBef>
            </a:pPr>
            <a:r>
              <a:rPr lang="en-US" sz="3999" spc="157">
                <a:solidFill>
                  <a:srgbClr val="000000"/>
                </a:solidFill>
                <a:latin typeface="Canva Sans"/>
                <a:ea typeface="Canva Sans"/>
                <a:cs typeface="Canva Sans"/>
                <a:sym typeface="Canva Sans"/>
              </a:rPr>
              <a:t>Train the Model, Predict &amp; Evaluate and Analysis Results</a:t>
            </a:r>
          </a:p>
        </p:txBody>
      </p:sp>
      <p:grpSp>
        <p:nvGrpSpPr>
          <p:cNvPr name="Group 21" id="21"/>
          <p:cNvGrpSpPr/>
          <p:nvPr/>
        </p:nvGrpSpPr>
        <p:grpSpPr>
          <a:xfrm rot="0">
            <a:off x="2933694" y="5188218"/>
            <a:ext cx="510639" cy="51063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641425" y="5143500"/>
            <a:ext cx="4499445" cy="1200150"/>
          </a:xfrm>
          <a:prstGeom prst="rect">
            <a:avLst/>
          </a:prstGeom>
        </p:spPr>
        <p:txBody>
          <a:bodyPr anchor="t" rtlCol="false" tIns="0" lIns="0" bIns="0" rIns="0">
            <a:spAutoFit/>
          </a:bodyPr>
          <a:lstStyle/>
          <a:p>
            <a:pPr algn="l">
              <a:lnSpc>
                <a:spcPts val="4799"/>
              </a:lnSpc>
              <a:spcBef>
                <a:spcPct val="0"/>
              </a:spcBef>
            </a:pPr>
            <a:r>
              <a:rPr lang="en-US" sz="3999" spc="157">
                <a:solidFill>
                  <a:srgbClr val="000000"/>
                </a:solidFill>
                <a:latin typeface="Canva Sans"/>
                <a:ea typeface="Canva Sans"/>
                <a:cs typeface="Canva Sans"/>
                <a:sym typeface="Canva Sans"/>
              </a:rPr>
              <a:t>Exploratory Data Analysis (EDA)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385763" y="3070552"/>
            <a:ext cx="7682114" cy="6315084"/>
          </a:xfrm>
          <a:custGeom>
            <a:avLst/>
            <a:gdLst/>
            <a:ahLst/>
            <a:cxnLst/>
            <a:rect r="r" b="b" t="t" l="l"/>
            <a:pathLst>
              <a:path h="6315084" w="7682114">
                <a:moveTo>
                  <a:pt x="0" y="0"/>
                </a:moveTo>
                <a:lnTo>
                  <a:pt x="7682114" y="0"/>
                </a:lnTo>
                <a:lnTo>
                  <a:pt x="7682114" y="6315083"/>
                </a:lnTo>
                <a:lnTo>
                  <a:pt x="0" y="6315083"/>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954125" y="1799777"/>
            <a:ext cx="1037975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Import Libraries and Read Dataset</a:t>
            </a:r>
          </a:p>
        </p:txBody>
      </p:sp>
      <p:sp>
        <p:nvSpPr>
          <p:cNvPr name="TextBox 6" id="6"/>
          <p:cNvSpPr txBox="true"/>
          <p:nvPr/>
        </p:nvSpPr>
        <p:spPr>
          <a:xfrm rot="0">
            <a:off x="8862184" y="3103894"/>
            <a:ext cx="8763767" cy="625792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this first step, we start by importing the necessary libraries, namely scikit-learn to load the </a:t>
            </a:r>
            <a:r>
              <a:rPr lang="en-US" b="true" sz="2999" spc="117">
                <a:solidFill>
                  <a:srgbClr val="000000"/>
                </a:solidFill>
                <a:latin typeface="Canva Sans Bold"/>
                <a:ea typeface="Canva Sans Bold"/>
                <a:cs typeface="Canva Sans Bold"/>
                <a:sym typeface="Canva Sans Bold"/>
              </a:rPr>
              <a:t>Breast Cancer Wisconsin (Diagnostic) dataset</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pandas</a:t>
            </a:r>
            <a:r>
              <a:rPr lang="en-US" sz="2999" spc="117">
                <a:solidFill>
                  <a:srgbClr val="000000"/>
                </a:solidFill>
                <a:latin typeface="Canva Sans"/>
                <a:ea typeface="Canva Sans"/>
                <a:cs typeface="Canva Sans"/>
                <a:sym typeface="Canva Sans"/>
              </a:rPr>
              <a:t> to manage the data. This dataset contains tumor features such as radius, texture, perimeter, and area, which are used to classify tumors as </a:t>
            </a:r>
            <a:r>
              <a:rPr lang="en-US" b="true" sz="2999" spc="117">
                <a:solidFill>
                  <a:srgbClr val="000000"/>
                </a:solidFill>
                <a:latin typeface="Canva Sans Bold"/>
                <a:ea typeface="Canva Sans Bold"/>
                <a:cs typeface="Canva Sans Bold"/>
                <a:sym typeface="Canva Sans Bold"/>
              </a:rPr>
              <a:t>benign or malignant</a:t>
            </a:r>
            <a:r>
              <a:rPr lang="en-US" sz="2999" spc="117">
                <a:solidFill>
                  <a:srgbClr val="000000"/>
                </a:solidFill>
                <a:latin typeface="Canva Sans"/>
                <a:ea typeface="Canva Sans"/>
                <a:cs typeface="Canva Sans"/>
                <a:sym typeface="Canva Sans"/>
              </a:rPr>
              <a:t>. The feature data is put into a DataFrame, while the target (label) is stored in a Series. We display the first few rows of features and targets to understand the data structure before moving on to the analysis and modeling steps.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DAGf6xzCc8E</dc:identifier>
  <dcterms:modified xsi:type="dcterms:W3CDTF">2011-08-01T06:04:30Z</dcterms:modified>
  <cp:revision>1</cp:revision>
  <dc:title>belom selesai</dc:title>
</cp:coreProperties>
</file>