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roid Serif" charset="1" panose="02020600060500020200"/>
      <p:regular r:id="rId19"/>
    </p:embeddedFont>
    <p:embeddedFont>
      <p:font typeface="Montserrat Bold" charset="1" panose="00000800000000000000"/>
      <p:regular r:id="rId20"/>
    </p:embeddedFont>
    <p:embeddedFont>
      <p:font typeface="Source Sans Pro Bold" charset="1" panose="020B0703030403020204"/>
      <p:regular r:id="rId21"/>
    </p:embeddedFont>
    <p:embeddedFont>
      <p:font typeface="Source Sans Pro" charset="1" panose="020B0503030403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289387" y="197912"/>
            <a:ext cx="1287775" cy="1287775"/>
          </a:xfrm>
          <a:custGeom>
            <a:avLst/>
            <a:gdLst/>
            <a:ahLst/>
            <a:cxnLst/>
            <a:rect r="r" b="b" t="t" l="l"/>
            <a:pathLst>
              <a:path h="1287775" w="1287775">
                <a:moveTo>
                  <a:pt x="0" y="0"/>
                </a:moveTo>
                <a:lnTo>
                  <a:pt x="1287775" y="0"/>
                </a:lnTo>
                <a:lnTo>
                  <a:pt x="1287775" y="1287775"/>
                </a:lnTo>
                <a:lnTo>
                  <a:pt x="0" y="1287775"/>
                </a:lnTo>
                <a:lnTo>
                  <a:pt x="0" y="0"/>
                </a:lnTo>
                <a:close/>
              </a:path>
            </a:pathLst>
          </a:custGeom>
          <a:blipFill>
            <a:blip r:embed="rId2"/>
            <a:stretch>
              <a:fillRect l="0" t="0" r="0" b="0"/>
            </a:stretch>
          </a:blipFill>
        </p:spPr>
      </p:sp>
      <p:sp>
        <p:nvSpPr>
          <p:cNvPr name="TextBox 3" id="3"/>
          <p:cNvSpPr txBox="true"/>
          <p:nvPr/>
        </p:nvSpPr>
        <p:spPr>
          <a:xfrm rot="0">
            <a:off x="2205934" y="3027710"/>
            <a:ext cx="13876132" cy="2832725"/>
          </a:xfrm>
          <a:prstGeom prst="rect">
            <a:avLst/>
          </a:prstGeom>
        </p:spPr>
        <p:txBody>
          <a:bodyPr anchor="t" rtlCol="false" tIns="0" lIns="0" bIns="0" rIns="0">
            <a:spAutoFit/>
          </a:bodyPr>
          <a:lstStyle/>
          <a:p>
            <a:pPr algn="ctr">
              <a:lnSpc>
                <a:spcPts val="11340"/>
              </a:lnSpc>
            </a:pPr>
            <a:r>
              <a:rPr lang="en-US" sz="8100">
                <a:solidFill>
                  <a:srgbClr val="1D1D1F"/>
                </a:solidFill>
                <a:latin typeface="Droid Serif"/>
                <a:ea typeface="Droid Serif"/>
                <a:cs typeface="Droid Serif"/>
                <a:sym typeface="Droid Serif"/>
              </a:rPr>
              <a:t>ARTIFICIAL INTELLIGENCE</a:t>
            </a:r>
          </a:p>
          <a:p>
            <a:pPr algn="ctr">
              <a:lnSpc>
                <a:spcPts val="11340"/>
              </a:lnSpc>
            </a:pPr>
            <a:r>
              <a:rPr lang="en-US" sz="8100">
                <a:solidFill>
                  <a:srgbClr val="1D1D1F"/>
                </a:solidFill>
                <a:latin typeface="Droid Serif"/>
                <a:ea typeface="Droid Serif"/>
                <a:cs typeface="Droid Serif"/>
                <a:sym typeface="Droid Serif"/>
              </a:rPr>
              <a:t>MACHINE LEARNING</a:t>
            </a:r>
          </a:p>
        </p:txBody>
      </p:sp>
      <p:sp>
        <p:nvSpPr>
          <p:cNvPr name="TextBox 4" id="4"/>
          <p:cNvSpPr txBox="true"/>
          <p:nvPr/>
        </p:nvSpPr>
        <p:spPr>
          <a:xfrm rot="0">
            <a:off x="7565961" y="2327048"/>
            <a:ext cx="3156078" cy="490839"/>
          </a:xfrm>
          <a:prstGeom prst="rect">
            <a:avLst/>
          </a:prstGeom>
        </p:spPr>
        <p:txBody>
          <a:bodyPr anchor="t" rtlCol="false" tIns="0" lIns="0" bIns="0" rIns="0">
            <a:spAutoFit/>
          </a:bodyPr>
          <a:lstStyle/>
          <a:p>
            <a:pPr algn="ctr">
              <a:lnSpc>
                <a:spcPts val="3920"/>
              </a:lnSpc>
            </a:pPr>
            <a:r>
              <a:rPr lang="en-US" sz="2800">
                <a:solidFill>
                  <a:srgbClr val="1D1D1F"/>
                </a:solidFill>
                <a:latin typeface="Droid Serif"/>
                <a:ea typeface="Droid Serif"/>
                <a:cs typeface="Droid Serif"/>
                <a:sym typeface="Droid Serif"/>
              </a:rPr>
              <a:t>DATA SERIES 17.0</a:t>
            </a:r>
          </a:p>
        </p:txBody>
      </p:sp>
      <p:sp>
        <p:nvSpPr>
          <p:cNvPr name="TextBox 5" id="5"/>
          <p:cNvSpPr txBox="true"/>
          <p:nvPr/>
        </p:nvSpPr>
        <p:spPr>
          <a:xfrm rot="0">
            <a:off x="476385" y="8979543"/>
            <a:ext cx="3156078" cy="490839"/>
          </a:xfrm>
          <a:prstGeom prst="rect">
            <a:avLst/>
          </a:prstGeom>
        </p:spPr>
        <p:txBody>
          <a:bodyPr anchor="t" rtlCol="false" tIns="0" lIns="0" bIns="0" rIns="0">
            <a:spAutoFit/>
          </a:bodyPr>
          <a:lstStyle/>
          <a:p>
            <a:pPr algn="ctr">
              <a:lnSpc>
                <a:spcPts val="3920"/>
              </a:lnSpc>
            </a:pPr>
            <a:r>
              <a:rPr lang="en-US" sz="2800">
                <a:solidFill>
                  <a:srgbClr val="1D1D1F"/>
                </a:solidFill>
                <a:latin typeface="Droid Serif"/>
                <a:ea typeface="Droid Serif"/>
                <a:cs typeface="Droid Serif"/>
                <a:sym typeface="Droid Serif"/>
              </a:rPr>
              <a:t>#DATASERIES17</a:t>
            </a:r>
          </a:p>
        </p:txBody>
      </p:sp>
      <p:sp>
        <p:nvSpPr>
          <p:cNvPr name="TextBox 6" id="6"/>
          <p:cNvSpPr txBox="true"/>
          <p:nvPr/>
        </p:nvSpPr>
        <p:spPr>
          <a:xfrm rot="0">
            <a:off x="7565961" y="5997847"/>
            <a:ext cx="3156078" cy="986139"/>
          </a:xfrm>
          <a:prstGeom prst="rect">
            <a:avLst/>
          </a:prstGeom>
        </p:spPr>
        <p:txBody>
          <a:bodyPr anchor="t" rtlCol="false" tIns="0" lIns="0" bIns="0" rIns="0">
            <a:spAutoFit/>
          </a:bodyPr>
          <a:lstStyle/>
          <a:p>
            <a:pPr algn="ctr">
              <a:lnSpc>
                <a:spcPts val="3920"/>
              </a:lnSpc>
            </a:pPr>
            <a:r>
              <a:rPr lang="en-US" sz="2800">
                <a:solidFill>
                  <a:srgbClr val="1D1D1F"/>
                </a:solidFill>
                <a:latin typeface="Droid Serif"/>
                <a:ea typeface="Droid Serif"/>
                <a:cs typeface="Droid Serif"/>
                <a:sym typeface="Droid Serif"/>
              </a:rPr>
              <a:t>RAIHAN PRATAMA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289387" y="197912"/>
            <a:ext cx="1042870" cy="1042870"/>
          </a:xfrm>
          <a:custGeom>
            <a:avLst/>
            <a:gdLst/>
            <a:ahLst/>
            <a:cxnLst/>
            <a:rect r="r" b="b" t="t" l="l"/>
            <a:pathLst>
              <a:path h="1042870" w="1042870">
                <a:moveTo>
                  <a:pt x="0" y="0"/>
                </a:moveTo>
                <a:lnTo>
                  <a:pt x="1042870" y="0"/>
                </a:lnTo>
                <a:lnTo>
                  <a:pt x="1042870" y="1042870"/>
                </a:lnTo>
                <a:lnTo>
                  <a:pt x="0" y="1042870"/>
                </a:lnTo>
                <a:lnTo>
                  <a:pt x="0" y="0"/>
                </a:lnTo>
                <a:close/>
              </a:path>
            </a:pathLst>
          </a:custGeom>
          <a:blipFill>
            <a:blip r:embed="rId2"/>
            <a:stretch>
              <a:fillRect l="0" t="0" r="0" b="0"/>
            </a:stretch>
          </a:blipFill>
        </p:spPr>
      </p:sp>
      <p:sp>
        <p:nvSpPr>
          <p:cNvPr name="Freeform 3" id="3"/>
          <p:cNvSpPr/>
          <p:nvPr/>
        </p:nvSpPr>
        <p:spPr>
          <a:xfrm flipH="false" flipV="false" rot="0">
            <a:off x="10359903" y="3190827"/>
            <a:ext cx="7373740" cy="4691542"/>
          </a:xfrm>
          <a:custGeom>
            <a:avLst/>
            <a:gdLst/>
            <a:ahLst/>
            <a:cxnLst/>
            <a:rect r="r" b="b" t="t" l="l"/>
            <a:pathLst>
              <a:path h="4691542" w="7373740">
                <a:moveTo>
                  <a:pt x="0" y="0"/>
                </a:moveTo>
                <a:lnTo>
                  <a:pt x="7373740" y="0"/>
                </a:lnTo>
                <a:lnTo>
                  <a:pt x="7373740" y="4691542"/>
                </a:lnTo>
                <a:lnTo>
                  <a:pt x="0" y="4691542"/>
                </a:lnTo>
                <a:lnTo>
                  <a:pt x="0" y="0"/>
                </a:lnTo>
                <a:close/>
              </a:path>
            </a:pathLst>
          </a:custGeom>
          <a:blipFill>
            <a:blip r:embed="rId3"/>
            <a:stretch>
              <a:fillRect l="0" t="0" r="0" b="0"/>
            </a:stretch>
          </a:blipFill>
        </p:spPr>
      </p:sp>
      <p:sp>
        <p:nvSpPr>
          <p:cNvPr name="TextBox 4" id="4"/>
          <p:cNvSpPr txBox="true"/>
          <p:nvPr/>
        </p:nvSpPr>
        <p:spPr>
          <a:xfrm rot="0">
            <a:off x="14680456" y="749943"/>
            <a:ext cx="3156078" cy="490839"/>
          </a:xfrm>
          <a:prstGeom prst="rect">
            <a:avLst/>
          </a:prstGeom>
        </p:spPr>
        <p:txBody>
          <a:bodyPr anchor="t" rtlCol="false" tIns="0" lIns="0" bIns="0" rIns="0">
            <a:spAutoFit/>
          </a:bodyPr>
          <a:lstStyle/>
          <a:p>
            <a:pPr algn="ctr">
              <a:lnSpc>
                <a:spcPts val="3920"/>
              </a:lnSpc>
            </a:pPr>
            <a:r>
              <a:rPr lang="en-US" sz="2800">
                <a:solidFill>
                  <a:srgbClr val="1D1D1F"/>
                </a:solidFill>
                <a:latin typeface="Droid Serif"/>
                <a:ea typeface="Droid Serif"/>
                <a:cs typeface="Droid Serif"/>
                <a:sym typeface="Droid Serif"/>
              </a:rPr>
              <a:t>#DATASERIES17</a:t>
            </a:r>
          </a:p>
        </p:txBody>
      </p:sp>
      <p:sp>
        <p:nvSpPr>
          <p:cNvPr name="TextBox 5" id="5"/>
          <p:cNvSpPr txBox="true"/>
          <p:nvPr/>
        </p:nvSpPr>
        <p:spPr>
          <a:xfrm rot="0">
            <a:off x="810822" y="1944432"/>
            <a:ext cx="6882554" cy="969646"/>
          </a:xfrm>
          <a:prstGeom prst="rect">
            <a:avLst/>
          </a:prstGeom>
        </p:spPr>
        <p:txBody>
          <a:bodyPr anchor="t" rtlCol="false" tIns="0" lIns="0" bIns="0" rIns="0">
            <a:spAutoFit/>
          </a:bodyPr>
          <a:lstStyle/>
          <a:p>
            <a:pPr algn="l">
              <a:lnSpc>
                <a:spcPts val="7979"/>
              </a:lnSpc>
            </a:pPr>
            <a:r>
              <a:rPr lang="en-US" b="true" sz="5699">
                <a:solidFill>
                  <a:srgbClr val="1D1D1F"/>
                </a:solidFill>
                <a:latin typeface="Montserrat Bold"/>
                <a:ea typeface="Montserrat Bold"/>
                <a:cs typeface="Montserrat Bold"/>
                <a:sym typeface="Montserrat Bold"/>
              </a:rPr>
              <a:t>RANDOM FOREST</a:t>
            </a:r>
          </a:p>
        </p:txBody>
      </p:sp>
      <p:sp>
        <p:nvSpPr>
          <p:cNvPr name="TextBox 6" id="6"/>
          <p:cNvSpPr txBox="true"/>
          <p:nvPr/>
        </p:nvSpPr>
        <p:spPr>
          <a:xfrm rot="0">
            <a:off x="810822" y="3051924"/>
            <a:ext cx="8589906" cy="2082163"/>
          </a:xfrm>
          <a:prstGeom prst="rect">
            <a:avLst/>
          </a:prstGeom>
        </p:spPr>
        <p:txBody>
          <a:bodyPr anchor="t" rtlCol="false" tIns="0" lIns="0" bIns="0" rIns="0">
            <a:spAutoFit/>
          </a:bodyPr>
          <a:lstStyle/>
          <a:p>
            <a:pPr algn="just">
              <a:lnSpc>
                <a:spcPts val="3360"/>
              </a:lnSpc>
            </a:pPr>
            <a:r>
              <a:rPr lang="en-US" sz="2400">
                <a:solidFill>
                  <a:srgbClr val="1D1D1F"/>
                </a:solidFill>
                <a:latin typeface="Source Sans Pro"/>
                <a:ea typeface="Source Sans Pro"/>
                <a:cs typeface="Source Sans Pro"/>
                <a:sym typeface="Source Sans Pro"/>
              </a:rPr>
              <a:t>Random Forest leverages an ensemble of multiple Decision Trees to predict salaries based on years of experience. This approach often delivers more stable predictions than a single tree, as the collective decision-making from multiple trees helps offset individual errors.</a:t>
            </a:r>
          </a:p>
        </p:txBody>
      </p:sp>
      <p:sp>
        <p:nvSpPr>
          <p:cNvPr name="TextBox 7" id="7"/>
          <p:cNvSpPr txBox="true"/>
          <p:nvPr/>
        </p:nvSpPr>
        <p:spPr>
          <a:xfrm rot="0">
            <a:off x="810822" y="5095875"/>
            <a:ext cx="8589906" cy="4596763"/>
          </a:xfrm>
          <a:prstGeom prst="rect">
            <a:avLst/>
          </a:prstGeom>
        </p:spPr>
        <p:txBody>
          <a:bodyPr anchor="t" rtlCol="false" tIns="0" lIns="0" bIns="0" rIns="0">
            <a:spAutoFit/>
          </a:bodyPr>
          <a:lstStyle/>
          <a:p>
            <a:pPr algn="just">
              <a:lnSpc>
                <a:spcPts val="3360"/>
              </a:lnSpc>
            </a:pPr>
            <a:r>
              <a:rPr lang="en-US" sz="2400">
                <a:solidFill>
                  <a:srgbClr val="1D1D1F"/>
                </a:solidFill>
                <a:latin typeface="Source Sans Pro"/>
                <a:ea typeface="Source Sans Pro"/>
                <a:cs typeface="Source Sans Pro"/>
                <a:sym typeface="Source Sans Pro"/>
              </a:rPr>
              <a:t>Performance Metrics</a:t>
            </a:r>
          </a:p>
          <a:p>
            <a:pPr algn="just" marL="518173" indent="-259086" lvl="1">
              <a:lnSpc>
                <a:spcPts val="3360"/>
              </a:lnSpc>
              <a:buFont typeface="Arial"/>
              <a:buChar char="•"/>
            </a:pPr>
            <a:r>
              <a:rPr lang="en-US" sz="2400">
                <a:solidFill>
                  <a:srgbClr val="1D1D1F"/>
                </a:solidFill>
                <a:latin typeface="Source Sans Pro"/>
                <a:ea typeface="Source Sans Pro"/>
                <a:cs typeface="Source Sans Pro"/>
                <a:sym typeface="Source Sans Pro"/>
              </a:rPr>
              <a:t>Mean Squared Error (MSE)</a:t>
            </a:r>
          </a:p>
          <a:p>
            <a:pPr algn="just" marL="1036346" indent="-345449" lvl="2">
              <a:lnSpc>
                <a:spcPts val="3360"/>
              </a:lnSpc>
              <a:buFont typeface="Arial"/>
              <a:buChar char="⚬"/>
            </a:pPr>
            <a:r>
              <a:rPr lang="en-US" sz="2400">
                <a:solidFill>
                  <a:srgbClr val="1D1D1F"/>
                </a:solidFill>
                <a:latin typeface="Source Sans Pro"/>
                <a:ea typeface="Source Sans Pro"/>
                <a:cs typeface="Source Sans Pro"/>
                <a:sym typeface="Source Sans Pro"/>
              </a:rPr>
              <a:t>Train: 2,714.12</a:t>
            </a:r>
          </a:p>
          <a:p>
            <a:pPr algn="just" marL="1036346" indent="-345449" lvl="2">
              <a:lnSpc>
                <a:spcPts val="3360"/>
              </a:lnSpc>
              <a:buFont typeface="Arial"/>
              <a:buChar char="⚬"/>
            </a:pPr>
            <a:r>
              <a:rPr lang="en-US" sz="2400">
                <a:solidFill>
                  <a:srgbClr val="1D1D1F"/>
                </a:solidFill>
                <a:latin typeface="Source Sans Pro"/>
                <a:ea typeface="Source Sans Pro"/>
                <a:cs typeface="Source Sans Pro"/>
                <a:sym typeface="Source Sans Pro"/>
              </a:rPr>
              <a:t>Test: 57,520.00</a:t>
            </a:r>
          </a:p>
          <a:p>
            <a:pPr algn="just" marL="1036346" indent="-345449" lvl="2">
              <a:lnSpc>
                <a:spcPts val="3360"/>
              </a:lnSpc>
              <a:buFont typeface="Arial"/>
              <a:buChar char="⚬"/>
            </a:pPr>
            <a:r>
              <a:rPr lang="en-US" sz="2400">
                <a:solidFill>
                  <a:srgbClr val="1D1D1F"/>
                </a:solidFill>
                <a:latin typeface="Source Sans Pro"/>
                <a:ea typeface="Source Sans Pro"/>
                <a:cs typeface="Source Sans Pro"/>
                <a:sym typeface="Source Sans Pro"/>
              </a:rPr>
              <a:t>Gap</a:t>
            </a:r>
            <a:r>
              <a:rPr lang="en-US" sz="2400">
                <a:solidFill>
                  <a:srgbClr val="1D1D1F"/>
                </a:solidFill>
                <a:latin typeface="Source Sans Pro"/>
                <a:ea typeface="Source Sans Pro"/>
                <a:cs typeface="Source Sans Pro"/>
                <a:sym typeface="Source Sans Pro"/>
              </a:rPr>
              <a:t>: 54,805.88</a:t>
            </a:r>
          </a:p>
          <a:p>
            <a:pPr algn="just" marL="518173" indent="-259086" lvl="1">
              <a:lnSpc>
                <a:spcPts val="3360"/>
              </a:lnSpc>
              <a:buFont typeface="Arial"/>
              <a:buChar char="•"/>
            </a:pPr>
            <a:r>
              <a:rPr lang="en-US" sz="2400">
                <a:solidFill>
                  <a:srgbClr val="1D1D1F"/>
                </a:solidFill>
                <a:latin typeface="Source Sans Pro"/>
                <a:ea typeface="Source Sans Pro"/>
                <a:cs typeface="Source Sans Pro"/>
                <a:sym typeface="Source Sans Pro"/>
              </a:rPr>
              <a:t>R² Score</a:t>
            </a:r>
          </a:p>
          <a:p>
            <a:pPr algn="just" marL="1036346" indent="-345449" lvl="2">
              <a:lnSpc>
                <a:spcPts val="3360"/>
              </a:lnSpc>
              <a:buFont typeface="Arial"/>
              <a:buChar char="⚬"/>
            </a:pPr>
            <a:r>
              <a:rPr lang="en-US" sz="2400">
                <a:solidFill>
                  <a:srgbClr val="1D1D1F"/>
                </a:solidFill>
                <a:latin typeface="Source Sans Pro"/>
                <a:ea typeface="Source Sans Pro"/>
                <a:cs typeface="Source Sans Pro"/>
                <a:sym typeface="Source Sans Pro"/>
              </a:rPr>
              <a:t>Train: 0.89</a:t>
            </a:r>
          </a:p>
          <a:p>
            <a:pPr algn="just" marL="1036346" indent="-345449" lvl="2">
              <a:lnSpc>
                <a:spcPts val="3360"/>
              </a:lnSpc>
              <a:buFont typeface="Arial"/>
              <a:buChar char="⚬"/>
            </a:pPr>
            <a:r>
              <a:rPr lang="en-US" sz="2400">
                <a:solidFill>
                  <a:srgbClr val="1D1D1F"/>
                </a:solidFill>
                <a:latin typeface="Source Sans Pro"/>
                <a:ea typeface="Source Sans Pro"/>
                <a:cs typeface="Source Sans Pro"/>
                <a:sym typeface="Source Sans Pro"/>
              </a:rPr>
              <a:t>Test: 0.84</a:t>
            </a:r>
          </a:p>
          <a:p>
            <a:pPr algn="just">
              <a:lnSpc>
                <a:spcPts val="3360"/>
              </a:lnSpc>
            </a:pPr>
            <a:r>
              <a:rPr lang="en-US" sz="2400">
                <a:solidFill>
                  <a:srgbClr val="1D1D1F"/>
                </a:solidFill>
                <a:latin typeface="Source Sans Pro"/>
                <a:ea typeface="Source Sans Pro"/>
                <a:cs typeface="Source Sans Pro"/>
                <a:sym typeface="Source Sans Pro"/>
              </a:rPr>
              <a:t>While the R² scores show strong performance on both training and test data, the sizeable gap in MSE may hint at slight overfitting or the influence of outliers.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289387" y="197912"/>
            <a:ext cx="1042870" cy="1042870"/>
          </a:xfrm>
          <a:custGeom>
            <a:avLst/>
            <a:gdLst/>
            <a:ahLst/>
            <a:cxnLst/>
            <a:rect r="r" b="b" t="t" l="l"/>
            <a:pathLst>
              <a:path h="1042870" w="1042870">
                <a:moveTo>
                  <a:pt x="0" y="0"/>
                </a:moveTo>
                <a:lnTo>
                  <a:pt x="1042870" y="0"/>
                </a:lnTo>
                <a:lnTo>
                  <a:pt x="1042870" y="1042870"/>
                </a:lnTo>
                <a:lnTo>
                  <a:pt x="0" y="1042870"/>
                </a:lnTo>
                <a:lnTo>
                  <a:pt x="0" y="0"/>
                </a:lnTo>
                <a:close/>
              </a:path>
            </a:pathLst>
          </a:custGeom>
          <a:blipFill>
            <a:blip r:embed="rId2"/>
            <a:stretch>
              <a:fillRect l="0" t="0" r="0" b="0"/>
            </a:stretch>
          </a:blipFill>
        </p:spPr>
      </p:sp>
      <p:grpSp>
        <p:nvGrpSpPr>
          <p:cNvPr name="Group 3" id="3"/>
          <p:cNvGrpSpPr/>
          <p:nvPr/>
        </p:nvGrpSpPr>
        <p:grpSpPr>
          <a:xfrm rot="0">
            <a:off x="1503381" y="4285695"/>
            <a:ext cx="3836825" cy="3836825"/>
            <a:chOff x="0" y="0"/>
            <a:chExt cx="1010522" cy="1010522"/>
          </a:xfrm>
        </p:grpSpPr>
        <p:sp>
          <p:nvSpPr>
            <p:cNvPr name="Freeform 4" id="4"/>
            <p:cNvSpPr/>
            <p:nvPr/>
          </p:nvSpPr>
          <p:spPr>
            <a:xfrm flipH="false" flipV="false" rot="0">
              <a:off x="0" y="0"/>
              <a:ext cx="1010522" cy="1010522"/>
            </a:xfrm>
            <a:custGeom>
              <a:avLst/>
              <a:gdLst/>
              <a:ahLst/>
              <a:cxnLst/>
              <a:rect r="r" b="b" t="t" l="l"/>
              <a:pathLst>
                <a:path h="1010522" w="1010522">
                  <a:moveTo>
                    <a:pt x="102907" y="0"/>
                  </a:moveTo>
                  <a:lnTo>
                    <a:pt x="907614" y="0"/>
                  </a:lnTo>
                  <a:cubicBezTo>
                    <a:pt x="964449" y="0"/>
                    <a:pt x="1010522" y="46073"/>
                    <a:pt x="1010522" y="102907"/>
                  </a:cubicBezTo>
                  <a:lnTo>
                    <a:pt x="1010522" y="907614"/>
                  </a:lnTo>
                  <a:cubicBezTo>
                    <a:pt x="1010522" y="964449"/>
                    <a:pt x="964449" y="1010522"/>
                    <a:pt x="907614" y="1010522"/>
                  </a:cubicBezTo>
                  <a:lnTo>
                    <a:pt x="102907" y="1010522"/>
                  </a:lnTo>
                  <a:cubicBezTo>
                    <a:pt x="75615" y="1010522"/>
                    <a:pt x="49440" y="999680"/>
                    <a:pt x="30141" y="980381"/>
                  </a:cubicBezTo>
                  <a:cubicBezTo>
                    <a:pt x="10842" y="961082"/>
                    <a:pt x="0" y="934907"/>
                    <a:pt x="0" y="907614"/>
                  </a:cubicBezTo>
                  <a:lnTo>
                    <a:pt x="0" y="102907"/>
                  </a:lnTo>
                  <a:cubicBezTo>
                    <a:pt x="0" y="46073"/>
                    <a:pt x="46073" y="0"/>
                    <a:pt x="102907" y="0"/>
                  </a:cubicBezTo>
                  <a:close/>
                </a:path>
              </a:pathLst>
            </a:custGeom>
            <a:solidFill>
              <a:srgbClr val="D9D9D9"/>
            </a:solidFill>
          </p:spPr>
        </p:sp>
        <p:sp>
          <p:nvSpPr>
            <p:cNvPr name="TextBox 5" id="5"/>
            <p:cNvSpPr txBox="true"/>
            <p:nvPr/>
          </p:nvSpPr>
          <p:spPr>
            <a:xfrm>
              <a:off x="0" y="-38100"/>
              <a:ext cx="1010522" cy="1048622"/>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4680456" y="749943"/>
            <a:ext cx="3156078" cy="490839"/>
          </a:xfrm>
          <a:prstGeom prst="rect">
            <a:avLst/>
          </a:prstGeom>
        </p:spPr>
        <p:txBody>
          <a:bodyPr anchor="t" rtlCol="false" tIns="0" lIns="0" bIns="0" rIns="0">
            <a:spAutoFit/>
          </a:bodyPr>
          <a:lstStyle/>
          <a:p>
            <a:pPr algn="ctr">
              <a:lnSpc>
                <a:spcPts val="3920"/>
              </a:lnSpc>
            </a:pPr>
            <a:r>
              <a:rPr lang="en-US" sz="2800">
                <a:solidFill>
                  <a:srgbClr val="1D1D1F"/>
                </a:solidFill>
                <a:latin typeface="Droid Serif"/>
                <a:ea typeface="Droid Serif"/>
                <a:cs typeface="Droid Serif"/>
                <a:sym typeface="Droid Serif"/>
              </a:rPr>
              <a:t>#DATASERIES17</a:t>
            </a:r>
          </a:p>
        </p:txBody>
      </p:sp>
      <p:sp>
        <p:nvSpPr>
          <p:cNvPr name="TextBox 7" id="7"/>
          <p:cNvSpPr txBox="true"/>
          <p:nvPr/>
        </p:nvSpPr>
        <p:spPr>
          <a:xfrm rot="0">
            <a:off x="5906804" y="1317612"/>
            <a:ext cx="6474393" cy="969646"/>
          </a:xfrm>
          <a:prstGeom prst="rect">
            <a:avLst/>
          </a:prstGeom>
        </p:spPr>
        <p:txBody>
          <a:bodyPr anchor="t" rtlCol="false" tIns="0" lIns="0" bIns="0" rIns="0">
            <a:spAutoFit/>
          </a:bodyPr>
          <a:lstStyle/>
          <a:p>
            <a:pPr algn="l">
              <a:lnSpc>
                <a:spcPts val="7979"/>
              </a:lnSpc>
            </a:pPr>
            <a:r>
              <a:rPr lang="en-US" b="true" sz="5699">
                <a:solidFill>
                  <a:srgbClr val="1D1D1F"/>
                </a:solidFill>
                <a:latin typeface="Montserrat Bold"/>
                <a:ea typeface="Montserrat Bold"/>
                <a:cs typeface="Montserrat Bold"/>
                <a:sym typeface="Montserrat Bold"/>
              </a:rPr>
              <a:t>COMPARARISON</a:t>
            </a:r>
          </a:p>
        </p:txBody>
      </p:sp>
      <p:sp>
        <p:nvSpPr>
          <p:cNvPr name="TextBox 8" id="8"/>
          <p:cNvSpPr txBox="true"/>
          <p:nvPr/>
        </p:nvSpPr>
        <p:spPr>
          <a:xfrm rot="0">
            <a:off x="1783692" y="4510563"/>
            <a:ext cx="3735701" cy="3339463"/>
          </a:xfrm>
          <a:prstGeom prst="rect">
            <a:avLst/>
          </a:prstGeom>
        </p:spPr>
        <p:txBody>
          <a:bodyPr anchor="t" rtlCol="false" tIns="0" lIns="0" bIns="0" rIns="0">
            <a:spAutoFit/>
          </a:bodyPr>
          <a:lstStyle/>
          <a:p>
            <a:pPr algn="just">
              <a:lnSpc>
                <a:spcPts val="3360"/>
              </a:lnSpc>
            </a:pPr>
            <a:r>
              <a:rPr lang="en-US" sz="2400">
                <a:solidFill>
                  <a:srgbClr val="000000"/>
                </a:solidFill>
                <a:latin typeface="Source Sans Pro"/>
                <a:ea typeface="Source Sans Pro"/>
                <a:cs typeface="Source Sans Pro"/>
                <a:sym typeface="Source Sans Pro"/>
              </a:rPr>
              <a:t>Mean Squared Error (MSE)</a:t>
            </a:r>
          </a:p>
          <a:p>
            <a:pPr algn="just">
              <a:lnSpc>
                <a:spcPts val="3360"/>
              </a:lnSpc>
            </a:pPr>
            <a:r>
              <a:rPr lang="en-US" sz="2400">
                <a:solidFill>
                  <a:srgbClr val="000000"/>
                </a:solidFill>
                <a:latin typeface="Source Sans Pro"/>
                <a:ea typeface="Source Sans Pro"/>
                <a:cs typeface="Source Sans Pro"/>
                <a:sym typeface="Source Sans Pro"/>
              </a:rPr>
              <a:t>Train: 107.699,85</a:t>
            </a:r>
          </a:p>
          <a:p>
            <a:pPr algn="just">
              <a:lnSpc>
                <a:spcPts val="3360"/>
              </a:lnSpc>
            </a:pPr>
            <a:r>
              <a:rPr lang="en-US" sz="2400">
                <a:solidFill>
                  <a:srgbClr val="000000"/>
                </a:solidFill>
                <a:latin typeface="Source Sans Pro"/>
                <a:ea typeface="Source Sans Pro"/>
                <a:cs typeface="Source Sans Pro"/>
                <a:sym typeface="Source Sans Pro"/>
              </a:rPr>
              <a:t>Test: 128.111,12</a:t>
            </a:r>
          </a:p>
          <a:p>
            <a:pPr algn="just">
              <a:lnSpc>
                <a:spcPts val="3360"/>
              </a:lnSpc>
            </a:pPr>
            <a:r>
              <a:rPr lang="en-US" sz="2400">
                <a:solidFill>
                  <a:srgbClr val="000000"/>
                </a:solidFill>
                <a:latin typeface="Source Sans Pro"/>
                <a:ea typeface="Source Sans Pro"/>
                <a:cs typeface="Source Sans Pro"/>
                <a:sym typeface="Source Sans Pro"/>
              </a:rPr>
              <a:t>Gap: 20.411,27</a:t>
            </a:r>
          </a:p>
          <a:p>
            <a:pPr algn="just">
              <a:lnSpc>
                <a:spcPts val="3360"/>
              </a:lnSpc>
            </a:pPr>
            <a:r>
              <a:rPr lang="en-US" sz="2400">
                <a:solidFill>
                  <a:srgbClr val="000000"/>
                </a:solidFill>
                <a:latin typeface="Source Sans Pro"/>
                <a:ea typeface="Source Sans Pro"/>
                <a:cs typeface="Source Sans Pro"/>
                <a:sym typeface="Source Sans Pro"/>
              </a:rPr>
              <a:t>R² Score</a:t>
            </a:r>
          </a:p>
          <a:p>
            <a:pPr algn="just">
              <a:lnSpc>
                <a:spcPts val="3360"/>
              </a:lnSpc>
            </a:pPr>
            <a:r>
              <a:rPr lang="en-US" sz="2400">
                <a:solidFill>
                  <a:srgbClr val="000000"/>
                </a:solidFill>
                <a:latin typeface="Source Sans Pro"/>
                <a:ea typeface="Source Sans Pro"/>
                <a:cs typeface="Source Sans Pro"/>
                <a:sym typeface="Source Sans Pro"/>
              </a:rPr>
              <a:t>Train: 0,77</a:t>
            </a:r>
          </a:p>
          <a:p>
            <a:pPr algn="just">
              <a:lnSpc>
                <a:spcPts val="3360"/>
              </a:lnSpc>
            </a:pPr>
            <a:r>
              <a:rPr lang="en-US" sz="2400">
                <a:solidFill>
                  <a:srgbClr val="000000"/>
                </a:solidFill>
                <a:latin typeface="Source Sans Pro"/>
                <a:ea typeface="Source Sans Pro"/>
                <a:cs typeface="Source Sans Pro"/>
                <a:sym typeface="Source Sans Pro"/>
              </a:rPr>
              <a:t>Test: 0,63</a:t>
            </a:r>
          </a:p>
          <a:p>
            <a:pPr algn="just">
              <a:lnSpc>
                <a:spcPts val="3360"/>
              </a:lnSpc>
            </a:pPr>
          </a:p>
        </p:txBody>
      </p:sp>
      <p:sp>
        <p:nvSpPr>
          <p:cNvPr name="TextBox 9" id="9"/>
          <p:cNvSpPr txBox="true"/>
          <p:nvPr/>
        </p:nvSpPr>
        <p:spPr>
          <a:xfrm rot="0">
            <a:off x="1332257" y="3200195"/>
            <a:ext cx="4537447" cy="679449"/>
          </a:xfrm>
          <a:prstGeom prst="rect">
            <a:avLst/>
          </a:prstGeom>
        </p:spPr>
        <p:txBody>
          <a:bodyPr anchor="t" rtlCol="false" tIns="0" lIns="0" bIns="0" rIns="0">
            <a:spAutoFit/>
          </a:bodyPr>
          <a:lstStyle/>
          <a:p>
            <a:pPr algn="l">
              <a:lnSpc>
                <a:spcPts val="5600"/>
              </a:lnSpc>
            </a:pPr>
            <a:r>
              <a:rPr lang="en-US" sz="4000" b="true">
                <a:solidFill>
                  <a:srgbClr val="1D1D1F"/>
                </a:solidFill>
                <a:latin typeface="Montserrat Bold"/>
                <a:ea typeface="Montserrat Bold"/>
                <a:cs typeface="Montserrat Bold"/>
                <a:sym typeface="Montserrat Bold"/>
              </a:rPr>
              <a:t>Linear Regresion</a:t>
            </a:r>
          </a:p>
        </p:txBody>
      </p:sp>
      <p:grpSp>
        <p:nvGrpSpPr>
          <p:cNvPr name="Group 10" id="10"/>
          <p:cNvGrpSpPr/>
          <p:nvPr/>
        </p:nvGrpSpPr>
        <p:grpSpPr>
          <a:xfrm rot="0">
            <a:off x="7140695" y="4285695"/>
            <a:ext cx="3836825" cy="3836825"/>
            <a:chOff x="0" y="0"/>
            <a:chExt cx="1010522" cy="1010522"/>
          </a:xfrm>
        </p:grpSpPr>
        <p:sp>
          <p:nvSpPr>
            <p:cNvPr name="Freeform 11" id="11"/>
            <p:cNvSpPr/>
            <p:nvPr/>
          </p:nvSpPr>
          <p:spPr>
            <a:xfrm flipH="false" flipV="false" rot="0">
              <a:off x="0" y="0"/>
              <a:ext cx="1010522" cy="1010522"/>
            </a:xfrm>
            <a:custGeom>
              <a:avLst/>
              <a:gdLst/>
              <a:ahLst/>
              <a:cxnLst/>
              <a:rect r="r" b="b" t="t" l="l"/>
              <a:pathLst>
                <a:path h="1010522" w="1010522">
                  <a:moveTo>
                    <a:pt x="102907" y="0"/>
                  </a:moveTo>
                  <a:lnTo>
                    <a:pt x="907614" y="0"/>
                  </a:lnTo>
                  <a:cubicBezTo>
                    <a:pt x="964449" y="0"/>
                    <a:pt x="1010522" y="46073"/>
                    <a:pt x="1010522" y="102907"/>
                  </a:cubicBezTo>
                  <a:lnTo>
                    <a:pt x="1010522" y="907614"/>
                  </a:lnTo>
                  <a:cubicBezTo>
                    <a:pt x="1010522" y="964449"/>
                    <a:pt x="964449" y="1010522"/>
                    <a:pt x="907614" y="1010522"/>
                  </a:cubicBezTo>
                  <a:lnTo>
                    <a:pt x="102907" y="1010522"/>
                  </a:lnTo>
                  <a:cubicBezTo>
                    <a:pt x="75615" y="1010522"/>
                    <a:pt x="49440" y="999680"/>
                    <a:pt x="30141" y="980381"/>
                  </a:cubicBezTo>
                  <a:cubicBezTo>
                    <a:pt x="10842" y="961082"/>
                    <a:pt x="0" y="934907"/>
                    <a:pt x="0" y="907614"/>
                  </a:cubicBezTo>
                  <a:lnTo>
                    <a:pt x="0" y="102907"/>
                  </a:lnTo>
                  <a:cubicBezTo>
                    <a:pt x="0" y="46073"/>
                    <a:pt x="46073" y="0"/>
                    <a:pt x="102907" y="0"/>
                  </a:cubicBezTo>
                  <a:close/>
                </a:path>
              </a:pathLst>
            </a:custGeom>
            <a:solidFill>
              <a:srgbClr val="D9D9D9"/>
            </a:solidFill>
          </p:spPr>
        </p:sp>
        <p:sp>
          <p:nvSpPr>
            <p:cNvPr name="TextBox 12" id="12"/>
            <p:cNvSpPr txBox="true"/>
            <p:nvPr/>
          </p:nvSpPr>
          <p:spPr>
            <a:xfrm>
              <a:off x="0" y="-38100"/>
              <a:ext cx="1010522" cy="1048622"/>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7421006" y="4510563"/>
            <a:ext cx="3735701" cy="3339463"/>
          </a:xfrm>
          <a:prstGeom prst="rect">
            <a:avLst/>
          </a:prstGeom>
        </p:spPr>
        <p:txBody>
          <a:bodyPr anchor="t" rtlCol="false" tIns="0" lIns="0" bIns="0" rIns="0">
            <a:spAutoFit/>
          </a:bodyPr>
          <a:lstStyle/>
          <a:p>
            <a:pPr algn="just">
              <a:lnSpc>
                <a:spcPts val="3360"/>
              </a:lnSpc>
            </a:pPr>
            <a:r>
              <a:rPr lang="en-US" sz="2400">
                <a:solidFill>
                  <a:srgbClr val="000000"/>
                </a:solidFill>
                <a:latin typeface="Source Sans Pro"/>
                <a:ea typeface="Source Sans Pro"/>
                <a:cs typeface="Source Sans Pro"/>
                <a:sym typeface="Source Sans Pro"/>
              </a:rPr>
              <a:t>Mean Squared Error (MSE)</a:t>
            </a:r>
          </a:p>
          <a:p>
            <a:pPr algn="just">
              <a:lnSpc>
                <a:spcPts val="3360"/>
              </a:lnSpc>
            </a:pPr>
            <a:r>
              <a:rPr lang="en-US" sz="2400">
                <a:solidFill>
                  <a:srgbClr val="000000"/>
                </a:solidFill>
                <a:latin typeface="Source Sans Pro"/>
                <a:ea typeface="Source Sans Pro"/>
                <a:cs typeface="Source Sans Pro"/>
                <a:sym typeface="Source Sans Pro"/>
              </a:rPr>
              <a:t>Train: 88,12</a:t>
            </a:r>
          </a:p>
          <a:p>
            <a:pPr algn="just">
              <a:lnSpc>
                <a:spcPts val="3360"/>
              </a:lnSpc>
            </a:pPr>
            <a:r>
              <a:rPr lang="en-US" sz="2400">
                <a:solidFill>
                  <a:srgbClr val="000000"/>
                </a:solidFill>
                <a:latin typeface="Source Sans Pro"/>
                <a:ea typeface="Source Sans Pro"/>
                <a:cs typeface="Source Sans Pro"/>
                <a:sym typeface="Source Sans Pro"/>
              </a:rPr>
              <a:t>Test: 23.627,99</a:t>
            </a:r>
          </a:p>
          <a:p>
            <a:pPr algn="just">
              <a:lnSpc>
                <a:spcPts val="3360"/>
              </a:lnSpc>
            </a:pPr>
            <a:r>
              <a:rPr lang="en-US" sz="2400">
                <a:solidFill>
                  <a:srgbClr val="000000"/>
                </a:solidFill>
                <a:latin typeface="Source Sans Pro"/>
                <a:ea typeface="Source Sans Pro"/>
                <a:cs typeface="Source Sans Pro"/>
                <a:sym typeface="Source Sans Pro"/>
              </a:rPr>
              <a:t>Gap: 23.539,87</a:t>
            </a:r>
          </a:p>
          <a:p>
            <a:pPr algn="just">
              <a:lnSpc>
                <a:spcPts val="3360"/>
              </a:lnSpc>
            </a:pPr>
            <a:r>
              <a:rPr lang="en-US" sz="2400">
                <a:solidFill>
                  <a:srgbClr val="000000"/>
                </a:solidFill>
                <a:latin typeface="Source Sans Pro"/>
                <a:ea typeface="Source Sans Pro"/>
                <a:cs typeface="Source Sans Pro"/>
                <a:sym typeface="Source Sans Pro"/>
              </a:rPr>
              <a:t>R² Score</a:t>
            </a:r>
          </a:p>
          <a:p>
            <a:pPr algn="just">
              <a:lnSpc>
                <a:spcPts val="3360"/>
              </a:lnSpc>
            </a:pPr>
            <a:r>
              <a:rPr lang="en-US" sz="2400">
                <a:solidFill>
                  <a:srgbClr val="000000"/>
                </a:solidFill>
                <a:latin typeface="Source Sans Pro"/>
                <a:ea typeface="Source Sans Pro"/>
                <a:cs typeface="Source Sans Pro"/>
                <a:sym typeface="Source Sans Pro"/>
              </a:rPr>
              <a:t>Train: 1,00</a:t>
            </a:r>
          </a:p>
          <a:p>
            <a:pPr algn="just">
              <a:lnSpc>
                <a:spcPts val="3360"/>
              </a:lnSpc>
            </a:pPr>
            <a:r>
              <a:rPr lang="en-US" sz="2400">
                <a:solidFill>
                  <a:srgbClr val="000000"/>
                </a:solidFill>
                <a:latin typeface="Source Sans Pro"/>
                <a:ea typeface="Source Sans Pro"/>
                <a:cs typeface="Source Sans Pro"/>
                <a:sym typeface="Source Sans Pro"/>
              </a:rPr>
              <a:t>Test: 0,93</a:t>
            </a:r>
          </a:p>
          <a:p>
            <a:pPr algn="just">
              <a:lnSpc>
                <a:spcPts val="3360"/>
              </a:lnSpc>
            </a:pPr>
          </a:p>
        </p:txBody>
      </p:sp>
      <p:sp>
        <p:nvSpPr>
          <p:cNvPr name="TextBox 14" id="14"/>
          <p:cNvSpPr txBox="true"/>
          <p:nvPr/>
        </p:nvSpPr>
        <p:spPr>
          <a:xfrm rot="0">
            <a:off x="7508469" y="3200195"/>
            <a:ext cx="3648238" cy="679449"/>
          </a:xfrm>
          <a:prstGeom prst="rect">
            <a:avLst/>
          </a:prstGeom>
        </p:spPr>
        <p:txBody>
          <a:bodyPr anchor="t" rtlCol="false" tIns="0" lIns="0" bIns="0" rIns="0">
            <a:spAutoFit/>
          </a:bodyPr>
          <a:lstStyle/>
          <a:p>
            <a:pPr algn="l">
              <a:lnSpc>
                <a:spcPts val="5600"/>
              </a:lnSpc>
            </a:pPr>
            <a:r>
              <a:rPr lang="en-US" sz="4000" b="true">
                <a:solidFill>
                  <a:srgbClr val="1D1D1F"/>
                </a:solidFill>
                <a:latin typeface="Montserrat Bold"/>
                <a:ea typeface="Montserrat Bold"/>
                <a:cs typeface="Montserrat Bold"/>
                <a:sym typeface="Montserrat Bold"/>
              </a:rPr>
              <a:t>Decision Tree</a:t>
            </a:r>
          </a:p>
        </p:txBody>
      </p:sp>
      <p:grpSp>
        <p:nvGrpSpPr>
          <p:cNvPr name="Group 15" id="15"/>
          <p:cNvGrpSpPr/>
          <p:nvPr/>
        </p:nvGrpSpPr>
        <p:grpSpPr>
          <a:xfrm rot="0">
            <a:off x="12775957" y="4285695"/>
            <a:ext cx="3836825" cy="3836825"/>
            <a:chOff x="0" y="0"/>
            <a:chExt cx="1010522" cy="1010522"/>
          </a:xfrm>
        </p:grpSpPr>
        <p:sp>
          <p:nvSpPr>
            <p:cNvPr name="Freeform 16" id="16"/>
            <p:cNvSpPr/>
            <p:nvPr/>
          </p:nvSpPr>
          <p:spPr>
            <a:xfrm flipH="false" flipV="false" rot="0">
              <a:off x="0" y="0"/>
              <a:ext cx="1010522" cy="1010522"/>
            </a:xfrm>
            <a:custGeom>
              <a:avLst/>
              <a:gdLst/>
              <a:ahLst/>
              <a:cxnLst/>
              <a:rect r="r" b="b" t="t" l="l"/>
              <a:pathLst>
                <a:path h="1010522" w="1010522">
                  <a:moveTo>
                    <a:pt x="102907" y="0"/>
                  </a:moveTo>
                  <a:lnTo>
                    <a:pt x="907614" y="0"/>
                  </a:lnTo>
                  <a:cubicBezTo>
                    <a:pt x="964449" y="0"/>
                    <a:pt x="1010522" y="46073"/>
                    <a:pt x="1010522" y="102907"/>
                  </a:cubicBezTo>
                  <a:lnTo>
                    <a:pt x="1010522" y="907614"/>
                  </a:lnTo>
                  <a:cubicBezTo>
                    <a:pt x="1010522" y="964449"/>
                    <a:pt x="964449" y="1010522"/>
                    <a:pt x="907614" y="1010522"/>
                  </a:cubicBezTo>
                  <a:lnTo>
                    <a:pt x="102907" y="1010522"/>
                  </a:lnTo>
                  <a:cubicBezTo>
                    <a:pt x="75615" y="1010522"/>
                    <a:pt x="49440" y="999680"/>
                    <a:pt x="30141" y="980381"/>
                  </a:cubicBezTo>
                  <a:cubicBezTo>
                    <a:pt x="10842" y="961082"/>
                    <a:pt x="0" y="934907"/>
                    <a:pt x="0" y="907614"/>
                  </a:cubicBezTo>
                  <a:lnTo>
                    <a:pt x="0" y="102907"/>
                  </a:lnTo>
                  <a:cubicBezTo>
                    <a:pt x="0" y="46073"/>
                    <a:pt x="46073" y="0"/>
                    <a:pt x="102907" y="0"/>
                  </a:cubicBezTo>
                  <a:close/>
                </a:path>
              </a:pathLst>
            </a:custGeom>
            <a:solidFill>
              <a:srgbClr val="D9D9D9"/>
            </a:solidFill>
          </p:spPr>
        </p:sp>
        <p:sp>
          <p:nvSpPr>
            <p:cNvPr name="TextBox 17" id="17"/>
            <p:cNvSpPr txBox="true"/>
            <p:nvPr/>
          </p:nvSpPr>
          <p:spPr>
            <a:xfrm>
              <a:off x="0" y="-38100"/>
              <a:ext cx="1010522" cy="1048622"/>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13056267" y="4510563"/>
            <a:ext cx="3735701" cy="3339463"/>
          </a:xfrm>
          <a:prstGeom prst="rect">
            <a:avLst/>
          </a:prstGeom>
        </p:spPr>
        <p:txBody>
          <a:bodyPr anchor="t" rtlCol="false" tIns="0" lIns="0" bIns="0" rIns="0">
            <a:spAutoFit/>
          </a:bodyPr>
          <a:lstStyle/>
          <a:p>
            <a:pPr algn="just">
              <a:lnSpc>
                <a:spcPts val="3360"/>
              </a:lnSpc>
            </a:pPr>
            <a:r>
              <a:rPr lang="en-US" sz="2400">
                <a:solidFill>
                  <a:srgbClr val="000000"/>
                </a:solidFill>
                <a:latin typeface="Source Sans Pro"/>
                <a:ea typeface="Source Sans Pro"/>
                <a:cs typeface="Source Sans Pro"/>
                <a:sym typeface="Source Sans Pro"/>
              </a:rPr>
              <a:t>Mean Squared Error (MSE)</a:t>
            </a:r>
          </a:p>
          <a:p>
            <a:pPr algn="just">
              <a:lnSpc>
                <a:spcPts val="3360"/>
              </a:lnSpc>
            </a:pPr>
            <a:r>
              <a:rPr lang="en-US" sz="2400">
                <a:solidFill>
                  <a:srgbClr val="000000"/>
                </a:solidFill>
                <a:latin typeface="Source Sans Pro"/>
                <a:ea typeface="Source Sans Pro"/>
                <a:cs typeface="Source Sans Pro"/>
                <a:sym typeface="Source Sans Pro"/>
              </a:rPr>
              <a:t>Train: 3.737,44</a:t>
            </a:r>
          </a:p>
          <a:p>
            <a:pPr algn="just">
              <a:lnSpc>
                <a:spcPts val="3360"/>
              </a:lnSpc>
            </a:pPr>
            <a:r>
              <a:rPr lang="en-US" sz="2400">
                <a:solidFill>
                  <a:srgbClr val="000000"/>
                </a:solidFill>
                <a:latin typeface="Source Sans Pro"/>
                <a:ea typeface="Source Sans Pro"/>
                <a:cs typeface="Source Sans Pro"/>
                <a:sym typeface="Source Sans Pro"/>
              </a:rPr>
              <a:t>Test: 21.744,73</a:t>
            </a:r>
          </a:p>
          <a:p>
            <a:pPr algn="just">
              <a:lnSpc>
                <a:spcPts val="3360"/>
              </a:lnSpc>
            </a:pPr>
            <a:r>
              <a:rPr lang="en-US" sz="2400">
                <a:solidFill>
                  <a:srgbClr val="000000"/>
                </a:solidFill>
                <a:latin typeface="Source Sans Pro"/>
                <a:ea typeface="Source Sans Pro"/>
                <a:cs typeface="Source Sans Pro"/>
                <a:sym typeface="Source Sans Pro"/>
              </a:rPr>
              <a:t>Gap: 18.007,29</a:t>
            </a:r>
          </a:p>
          <a:p>
            <a:pPr algn="just">
              <a:lnSpc>
                <a:spcPts val="3360"/>
              </a:lnSpc>
            </a:pPr>
            <a:r>
              <a:rPr lang="en-US" sz="2400">
                <a:solidFill>
                  <a:srgbClr val="000000"/>
                </a:solidFill>
                <a:latin typeface="Source Sans Pro"/>
                <a:ea typeface="Source Sans Pro"/>
                <a:cs typeface="Source Sans Pro"/>
                <a:sym typeface="Source Sans Pro"/>
              </a:rPr>
              <a:t>R² Score</a:t>
            </a:r>
          </a:p>
          <a:p>
            <a:pPr algn="just">
              <a:lnSpc>
                <a:spcPts val="3360"/>
              </a:lnSpc>
            </a:pPr>
            <a:r>
              <a:rPr lang="en-US" sz="2400">
                <a:solidFill>
                  <a:srgbClr val="000000"/>
                </a:solidFill>
                <a:latin typeface="Source Sans Pro"/>
                <a:ea typeface="Source Sans Pro"/>
                <a:cs typeface="Source Sans Pro"/>
                <a:sym typeface="Source Sans Pro"/>
              </a:rPr>
              <a:t>Train: 0,99</a:t>
            </a:r>
          </a:p>
          <a:p>
            <a:pPr algn="just">
              <a:lnSpc>
                <a:spcPts val="3360"/>
              </a:lnSpc>
            </a:pPr>
            <a:r>
              <a:rPr lang="en-US" sz="2400">
                <a:solidFill>
                  <a:srgbClr val="000000"/>
                </a:solidFill>
                <a:latin typeface="Source Sans Pro"/>
                <a:ea typeface="Source Sans Pro"/>
                <a:cs typeface="Source Sans Pro"/>
                <a:sym typeface="Source Sans Pro"/>
              </a:rPr>
              <a:t>Test: 0,94</a:t>
            </a:r>
          </a:p>
          <a:p>
            <a:pPr algn="just">
              <a:lnSpc>
                <a:spcPts val="3360"/>
              </a:lnSpc>
            </a:pPr>
          </a:p>
        </p:txBody>
      </p:sp>
      <p:sp>
        <p:nvSpPr>
          <p:cNvPr name="TextBox 19" id="19"/>
          <p:cNvSpPr txBox="true"/>
          <p:nvPr/>
        </p:nvSpPr>
        <p:spPr>
          <a:xfrm rot="0">
            <a:off x="12593947" y="3200195"/>
            <a:ext cx="4173017" cy="679449"/>
          </a:xfrm>
          <a:prstGeom prst="rect">
            <a:avLst/>
          </a:prstGeom>
        </p:spPr>
        <p:txBody>
          <a:bodyPr anchor="t" rtlCol="false" tIns="0" lIns="0" bIns="0" rIns="0">
            <a:spAutoFit/>
          </a:bodyPr>
          <a:lstStyle/>
          <a:p>
            <a:pPr algn="l">
              <a:lnSpc>
                <a:spcPts val="5600"/>
              </a:lnSpc>
            </a:pPr>
            <a:r>
              <a:rPr lang="en-US" sz="4000" b="true">
                <a:solidFill>
                  <a:srgbClr val="1D1D1F"/>
                </a:solidFill>
                <a:latin typeface="Montserrat Bold"/>
                <a:ea typeface="Montserrat Bold"/>
                <a:cs typeface="Montserrat Bold"/>
                <a:sym typeface="Montserrat Bold"/>
              </a:rPr>
              <a:t>Random Forest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289387" y="197912"/>
            <a:ext cx="1042870" cy="1042870"/>
          </a:xfrm>
          <a:custGeom>
            <a:avLst/>
            <a:gdLst/>
            <a:ahLst/>
            <a:cxnLst/>
            <a:rect r="r" b="b" t="t" l="l"/>
            <a:pathLst>
              <a:path h="1042870" w="1042870">
                <a:moveTo>
                  <a:pt x="0" y="0"/>
                </a:moveTo>
                <a:lnTo>
                  <a:pt x="1042870" y="0"/>
                </a:lnTo>
                <a:lnTo>
                  <a:pt x="1042870" y="1042870"/>
                </a:lnTo>
                <a:lnTo>
                  <a:pt x="0" y="1042870"/>
                </a:lnTo>
                <a:lnTo>
                  <a:pt x="0" y="0"/>
                </a:lnTo>
                <a:close/>
              </a:path>
            </a:pathLst>
          </a:custGeom>
          <a:blipFill>
            <a:blip r:embed="rId2"/>
            <a:stretch>
              <a:fillRect l="0" t="0" r="0" b="0"/>
            </a:stretch>
          </a:blipFill>
        </p:spPr>
      </p:sp>
      <p:sp>
        <p:nvSpPr>
          <p:cNvPr name="TextBox 3" id="3"/>
          <p:cNvSpPr txBox="true"/>
          <p:nvPr/>
        </p:nvSpPr>
        <p:spPr>
          <a:xfrm rot="0">
            <a:off x="14680456" y="749943"/>
            <a:ext cx="3156078" cy="490839"/>
          </a:xfrm>
          <a:prstGeom prst="rect">
            <a:avLst/>
          </a:prstGeom>
        </p:spPr>
        <p:txBody>
          <a:bodyPr anchor="t" rtlCol="false" tIns="0" lIns="0" bIns="0" rIns="0">
            <a:spAutoFit/>
          </a:bodyPr>
          <a:lstStyle/>
          <a:p>
            <a:pPr algn="ctr">
              <a:lnSpc>
                <a:spcPts val="3920"/>
              </a:lnSpc>
            </a:pPr>
            <a:r>
              <a:rPr lang="en-US" sz="2800">
                <a:solidFill>
                  <a:srgbClr val="1D1D1F"/>
                </a:solidFill>
                <a:latin typeface="Droid Serif"/>
                <a:ea typeface="Droid Serif"/>
                <a:cs typeface="Droid Serif"/>
                <a:sym typeface="Droid Serif"/>
              </a:rPr>
              <a:t>#DATASERIES17</a:t>
            </a:r>
          </a:p>
        </p:txBody>
      </p:sp>
      <p:sp>
        <p:nvSpPr>
          <p:cNvPr name="TextBox 4" id="4"/>
          <p:cNvSpPr txBox="true"/>
          <p:nvPr/>
        </p:nvSpPr>
        <p:spPr>
          <a:xfrm rot="0">
            <a:off x="6562777" y="1448807"/>
            <a:ext cx="5162445" cy="969646"/>
          </a:xfrm>
          <a:prstGeom prst="rect">
            <a:avLst/>
          </a:prstGeom>
        </p:spPr>
        <p:txBody>
          <a:bodyPr anchor="t" rtlCol="false" tIns="0" lIns="0" bIns="0" rIns="0">
            <a:spAutoFit/>
          </a:bodyPr>
          <a:lstStyle/>
          <a:p>
            <a:pPr algn="l">
              <a:lnSpc>
                <a:spcPts val="7979"/>
              </a:lnSpc>
            </a:pPr>
            <a:r>
              <a:rPr lang="en-US" b="true" sz="5699">
                <a:solidFill>
                  <a:srgbClr val="1D1D1F"/>
                </a:solidFill>
                <a:latin typeface="Montserrat Bold"/>
                <a:ea typeface="Montserrat Bold"/>
                <a:cs typeface="Montserrat Bold"/>
                <a:sym typeface="Montserrat Bold"/>
              </a:rPr>
              <a:t>CONCLUSION</a:t>
            </a:r>
          </a:p>
        </p:txBody>
      </p:sp>
      <p:sp>
        <p:nvSpPr>
          <p:cNvPr name="TextBox 5" id="5"/>
          <p:cNvSpPr txBox="true"/>
          <p:nvPr/>
        </p:nvSpPr>
        <p:spPr>
          <a:xfrm rot="0">
            <a:off x="1332257" y="3524251"/>
            <a:ext cx="15927043" cy="3181349"/>
          </a:xfrm>
          <a:prstGeom prst="rect">
            <a:avLst/>
          </a:prstGeom>
        </p:spPr>
        <p:txBody>
          <a:bodyPr anchor="t" rtlCol="false" tIns="0" lIns="0" bIns="0" rIns="0">
            <a:spAutoFit/>
          </a:bodyPr>
          <a:lstStyle/>
          <a:p>
            <a:pPr algn="ctr">
              <a:lnSpc>
                <a:spcPts val="4200"/>
              </a:lnSpc>
            </a:pPr>
            <a:r>
              <a:rPr lang="en-US" sz="3000">
                <a:solidFill>
                  <a:srgbClr val="1D1D1F"/>
                </a:solidFill>
                <a:latin typeface="Source Sans Pro"/>
                <a:ea typeface="Source Sans Pro"/>
                <a:cs typeface="Source Sans Pro"/>
                <a:sym typeface="Source Sans Pro"/>
              </a:rPr>
              <a:t>The Random Forest model displays robust performance, achieving an R² of 0.99 on the training data and 0.94 on the test data. This high coefficient of determination indicates excellent predictive power and minimal overfitting. Although the Mean Squared Error (MSE) is higher on the test set (21,744.73) compared to the training set (3,737.44), the gap of 18,007.29 suggests the model still generalizes effectively to unseen data. These results highlight the Random Forest’s capability to capture essential patterns in the dataset while maintaining strong overall stability.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4106515" y="3922745"/>
            <a:ext cx="10074970" cy="1642110"/>
          </a:xfrm>
          <a:prstGeom prst="rect">
            <a:avLst/>
          </a:prstGeom>
        </p:spPr>
        <p:txBody>
          <a:bodyPr anchor="t" rtlCol="false" tIns="0" lIns="0" bIns="0" rIns="0">
            <a:spAutoFit/>
          </a:bodyPr>
          <a:lstStyle/>
          <a:p>
            <a:pPr algn="ctr">
              <a:lnSpc>
                <a:spcPts val="13439"/>
              </a:lnSpc>
            </a:pPr>
            <a:r>
              <a:rPr lang="en-US" b="true" sz="9600">
                <a:solidFill>
                  <a:srgbClr val="1D1D1F"/>
                </a:solidFill>
                <a:latin typeface="Montserrat Bold"/>
                <a:ea typeface="Montserrat Bold"/>
                <a:cs typeface="Montserrat Bold"/>
                <a:sym typeface="Montserrat Bold"/>
              </a:rPr>
              <a:t>THANK YOU</a:t>
            </a:r>
          </a:p>
        </p:txBody>
      </p:sp>
      <p:sp>
        <p:nvSpPr>
          <p:cNvPr name="Freeform 3" id="3"/>
          <p:cNvSpPr/>
          <p:nvPr/>
        </p:nvSpPr>
        <p:spPr>
          <a:xfrm flipH="false" flipV="false" rot="0">
            <a:off x="289387" y="197912"/>
            <a:ext cx="1042870" cy="1042870"/>
          </a:xfrm>
          <a:custGeom>
            <a:avLst/>
            <a:gdLst/>
            <a:ahLst/>
            <a:cxnLst/>
            <a:rect r="r" b="b" t="t" l="l"/>
            <a:pathLst>
              <a:path h="1042870" w="1042870">
                <a:moveTo>
                  <a:pt x="0" y="0"/>
                </a:moveTo>
                <a:lnTo>
                  <a:pt x="1042870" y="0"/>
                </a:lnTo>
                <a:lnTo>
                  <a:pt x="1042870" y="1042870"/>
                </a:lnTo>
                <a:lnTo>
                  <a:pt x="0" y="1042870"/>
                </a:lnTo>
                <a:lnTo>
                  <a:pt x="0" y="0"/>
                </a:lnTo>
                <a:close/>
              </a:path>
            </a:pathLst>
          </a:custGeom>
          <a:blipFill>
            <a:blip r:embed="rId2"/>
            <a:stretch>
              <a:fillRect l="0" t="0" r="0" b="0"/>
            </a:stretch>
          </a:blipFill>
        </p:spPr>
      </p:sp>
      <p:sp>
        <p:nvSpPr>
          <p:cNvPr name="TextBox 4" id="4"/>
          <p:cNvSpPr txBox="true"/>
          <p:nvPr/>
        </p:nvSpPr>
        <p:spPr>
          <a:xfrm rot="0">
            <a:off x="14680456" y="749943"/>
            <a:ext cx="3156078" cy="490839"/>
          </a:xfrm>
          <a:prstGeom prst="rect">
            <a:avLst/>
          </a:prstGeom>
        </p:spPr>
        <p:txBody>
          <a:bodyPr anchor="t" rtlCol="false" tIns="0" lIns="0" bIns="0" rIns="0">
            <a:spAutoFit/>
          </a:bodyPr>
          <a:lstStyle/>
          <a:p>
            <a:pPr algn="ctr">
              <a:lnSpc>
                <a:spcPts val="3920"/>
              </a:lnSpc>
            </a:pPr>
            <a:r>
              <a:rPr lang="en-US" sz="2800">
                <a:solidFill>
                  <a:srgbClr val="1D1D1F"/>
                </a:solidFill>
                <a:latin typeface="Droid Serif"/>
                <a:ea typeface="Droid Serif"/>
                <a:cs typeface="Droid Serif"/>
                <a:sym typeface="Droid Serif"/>
              </a:rPr>
              <a:t>#DATASERIES17</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11398901" y="2553307"/>
            <a:ext cx="6225853" cy="6045256"/>
          </a:xfrm>
          <a:custGeom>
            <a:avLst/>
            <a:gdLst/>
            <a:ahLst/>
            <a:cxnLst/>
            <a:rect r="r" b="b" t="t" l="l"/>
            <a:pathLst>
              <a:path h="6045256" w="6225853">
                <a:moveTo>
                  <a:pt x="0" y="0"/>
                </a:moveTo>
                <a:lnTo>
                  <a:pt x="6225853" y="0"/>
                </a:lnTo>
                <a:lnTo>
                  <a:pt x="6225853" y="6045256"/>
                </a:lnTo>
                <a:lnTo>
                  <a:pt x="0" y="6045256"/>
                </a:lnTo>
                <a:lnTo>
                  <a:pt x="0" y="0"/>
                </a:lnTo>
                <a:close/>
              </a:path>
            </a:pathLst>
          </a:custGeom>
          <a:blipFill>
            <a:blip r:embed="rId2"/>
            <a:stretch>
              <a:fillRect l="0" t="0" r="0" b="0"/>
            </a:stretch>
          </a:blipFill>
        </p:spPr>
      </p:sp>
      <p:sp>
        <p:nvSpPr>
          <p:cNvPr name="TextBox 3" id="3"/>
          <p:cNvSpPr txBox="true"/>
          <p:nvPr/>
        </p:nvSpPr>
        <p:spPr>
          <a:xfrm rot="0">
            <a:off x="1535931" y="2448532"/>
            <a:ext cx="6423818" cy="969646"/>
          </a:xfrm>
          <a:prstGeom prst="rect">
            <a:avLst/>
          </a:prstGeom>
        </p:spPr>
        <p:txBody>
          <a:bodyPr anchor="t" rtlCol="false" tIns="0" lIns="0" bIns="0" rIns="0">
            <a:spAutoFit/>
          </a:bodyPr>
          <a:lstStyle/>
          <a:p>
            <a:pPr algn="l">
              <a:lnSpc>
                <a:spcPts val="7979"/>
              </a:lnSpc>
            </a:pPr>
            <a:r>
              <a:rPr lang="en-US" b="true" sz="5699">
                <a:solidFill>
                  <a:srgbClr val="1D1D1F"/>
                </a:solidFill>
                <a:latin typeface="Montserrat Bold"/>
                <a:ea typeface="Montserrat Bold"/>
                <a:cs typeface="Montserrat Bold"/>
                <a:sym typeface="Montserrat Bold"/>
              </a:rPr>
              <a:t>WHAT IS AI/ML?</a:t>
            </a:r>
          </a:p>
        </p:txBody>
      </p:sp>
      <p:sp>
        <p:nvSpPr>
          <p:cNvPr name="TextBox 4" id="4"/>
          <p:cNvSpPr txBox="true"/>
          <p:nvPr/>
        </p:nvSpPr>
        <p:spPr>
          <a:xfrm rot="0">
            <a:off x="1688331" y="3936243"/>
            <a:ext cx="8181745" cy="1663063"/>
          </a:xfrm>
          <a:prstGeom prst="rect">
            <a:avLst/>
          </a:prstGeom>
        </p:spPr>
        <p:txBody>
          <a:bodyPr anchor="t" rtlCol="false" tIns="0" lIns="0" bIns="0" rIns="0">
            <a:spAutoFit/>
          </a:bodyPr>
          <a:lstStyle/>
          <a:p>
            <a:pPr algn="just">
              <a:lnSpc>
                <a:spcPts val="3360"/>
              </a:lnSpc>
            </a:pPr>
            <a:r>
              <a:rPr lang="en-US" b="true" sz="2400">
                <a:solidFill>
                  <a:srgbClr val="1D1D1F"/>
                </a:solidFill>
                <a:latin typeface="Source Sans Pro Bold"/>
                <a:ea typeface="Source Sans Pro Bold"/>
                <a:cs typeface="Source Sans Pro Bold"/>
                <a:sym typeface="Source Sans Pro Bold"/>
              </a:rPr>
              <a:t>ARTIFICIAL INTELLIGENCE (AI) </a:t>
            </a:r>
            <a:r>
              <a:rPr lang="en-US" sz="2400">
                <a:solidFill>
                  <a:srgbClr val="1D1D1F"/>
                </a:solidFill>
                <a:latin typeface="Source Sans Pro"/>
                <a:ea typeface="Source Sans Pro"/>
                <a:cs typeface="Source Sans Pro"/>
                <a:sym typeface="Source Sans Pro"/>
              </a:rPr>
              <a:t>is a technology that enables computers and machines to AI is a way for machines to ‘learn’ and ‘think’ like humans who can do understanding, problem solving, decision making and creativity.</a:t>
            </a:r>
          </a:p>
        </p:txBody>
      </p:sp>
      <p:sp>
        <p:nvSpPr>
          <p:cNvPr name="TextBox 5" id="5"/>
          <p:cNvSpPr txBox="true"/>
          <p:nvPr/>
        </p:nvSpPr>
        <p:spPr>
          <a:xfrm rot="0">
            <a:off x="1688331" y="5960746"/>
            <a:ext cx="8181745" cy="2082163"/>
          </a:xfrm>
          <a:prstGeom prst="rect">
            <a:avLst/>
          </a:prstGeom>
        </p:spPr>
        <p:txBody>
          <a:bodyPr anchor="t" rtlCol="false" tIns="0" lIns="0" bIns="0" rIns="0">
            <a:spAutoFit/>
          </a:bodyPr>
          <a:lstStyle/>
          <a:p>
            <a:pPr algn="just">
              <a:lnSpc>
                <a:spcPts val="3360"/>
              </a:lnSpc>
            </a:pPr>
            <a:r>
              <a:rPr lang="en-US" b="true" sz="2400">
                <a:solidFill>
                  <a:srgbClr val="1D1D1F"/>
                </a:solidFill>
                <a:latin typeface="Source Sans Pro Bold"/>
                <a:ea typeface="Source Sans Pro Bold"/>
                <a:cs typeface="Source Sans Pro Bold"/>
                <a:sym typeface="Source Sans Pro Bold"/>
              </a:rPr>
              <a:t>MACHINE LEARNING (ML) </a:t>
            </a:r>
            <a:r>
              <a:rPr lang="en-US" sz="2400">
                <a:solidFill>
                  <a:srgbClr val="1D1D1F"/>
                </a:solidFill>
                <a:latin typeface="Source Sans Pro"/>
                <a:ea typeface="Source Sans Pro"/>
                <a:cs typeface="Source Sans Pro"/>
                <a:sym typeface="Source Sans Pro"/>
              </a:rPr>
              <a:t>is a way for computers to ‘learn’ from experience (data) and make predictions, without having to be constantly instructed by humans. In other words, the more ‘training’ a computer receives, the smarter it becomes at recognizing patterns, making decisions, or predicting things.</a:t>
            </a:r>
          </a:p>
        </p:txBody>
      </p:sp>
      <p:sp>
        <p:nvSpPr>
          <p:cNvPr name="TextBox 6" id="6"/>
          <p:cNvSpPr txBox="true"/>
          <p:nvPr/>
        </p:nvSpPr>
        <p:spPr>
          <a:xfrm rot="0">
            <a:off x="14886611" y="749943"/>
            <a:ext cx="3156078" cy="490839"/>
          </a:xfrm>
          <a:prstGeom prst="rect">
            <a:avLst/>
          </a:prstGeom>
        </p:spPr>
        <p:txBody>
          <a:bodyPr anchor="t" rtlCol="false" tIns="0" lIns="0" bIns="0" rIns="0">
            <a:spAutoFit/>
          </a:bodyPr>
          <a:lstStyle/>
          <a:p>
            <a:pPr algn="ctr">
              <a:lnSpc>
                <a:spcPts val="3920"/>
              </a:lnSpc>
            </a:pPr>
            <a:r>
              <a:rPr lang="en-US" sz="2800">
                <a:solidFill>
                  <a:srgbClr val="1D1D1F"/>
                </a:solidFill>
                <a:latin typeface="Droid Serif"/>
                <a:ea typeface="Droid Serif"/>
                <a:cs typeface="Droid Serif"/>
                <a:sym typeface="Droid Serif"/>
              </a:rPr>
              <a:t>#DATASERIES17</a:t>
            </a:r>
          </a:p>
        </p:txBody>
      </p:sp>
      <p:sp>
        <p:nvSpPr>
          <p:cNvPr name="Freeform 7" id="7"/>
          <p:cNvSpPr/>
          <p:nvPr/>
        </p:nvSpPr>
        <p:spPr>
          <a:xfrm flipH="false" flipV="false" rot="0">
            <a:off x="289387" y="197912"/>
            <a:ext cx="1042870" cy="1042870"/>
          </a:xfrm>
          <a:custGeom>
            <a:avLst/>
            <a:gdLst/>
            <a:ahLst/>
            <a:cxnLst/>
            <a:rect r="r" b="b" t="t" l="l"/>
            <a:pathLst>
              <a:path h="1042870" w="1042870">
                <a:moveTo>
                  <a:pt x="0" y="0"/>
                </a:moveTo>
                <a:lnTo>
                  <a:pt x="1042870" y="0"/>
                </a:lnTo>
                <a:lnTo>
                  <a:pt x="1042870" y="1042870"/>
                </a:lnTo>
                <a:lnTo>
                  <a:pt x="0" y="1042870"/>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3057463" y="4867179"/>
            <a:ext cx="12173074" cy="4391121"/>
          </a:xfrm>
          <a:custGeom>
            <a:avLst/>
            <a:gdLst/>
            <a:ahLst/>
            <a:cxnLst/>
            <a:rect r="r" b="b" t="t" l="l"/>
            <a:pathLst>
              <a:path h="4391121" w="12173074">
                <a:moveTo>
                  <a:pt x="0" y="0"/>
                </a:moveTo>
                <a:lnTo>
                  <a:pt x="12173074" y="0"/>
                </a:lnTo>
                <a:lnTo>
                  <a:pt x="12173074" y="4391121"/>
                </a:lnTo>
                <a:lnTo>
                  <a:pt x="0" y="4391121"/>
                </a:lnTo>
                <a:lnTo>
                  <a:pt x="0" y="0"/>
                </a:lnTo>
                <a:close/>
              </a:path>
            </a:pathLst>
          </a:custGeom>
          <a:blipFill>
            <a:blip r:embed="rId2"/>
            <a:stretch>
              <a:fillRect l="0" t="0" r="-550" b="0"/>
            </a:stretch>
          </a:blipFill>
        </p:spPr>
      </p:sp>
      <p:sp>
        <p:nvSpPr>
          <p:cNvPr name="TextBox 3" id="3"/>
          <p:cNvSpPr txBox="true"/>
          <p:nvPr/>
        </p:nvSpPr>
        <p:spPr>
          <a:xfrm rot="0">
            <a:off x="5128087" y="1603719"/>
            <a:ext cx="8031826" cy="1979296"/>
          </a:xfrm>
          <a:prstGeom prst="rect">
            <a:avLst/>
          </a:prstGeom>
        </p:spPr>
        <p:txBody>
          <a:bodyPr anchor="t" rtlCol="false" tIns="0" lIns="0" bIns="0" rIns="0">
            <a:spAutoFit/>
          </a:bodyPr>
          <a:lstStyle/>
          <a:p>
            <a:pPr algn="ctr">
              <a:lnSpc>
                <a:spcPts val="7979"/>
              </a:lnSpc>
            </a:pPr>
            <a:r>
              <a:rPr lang="en-US" b="true" sz="5699">
                <a:solidFill>
                  <a:srgbClr val="1D1D1F"/>
                </a:solidFill>
                <a:latin typeface="Montserrat Bold"/>
                <a:ea typeface="Montserrat Bold"/>
                <a:cs typeface="Montserrat Bold"/>
                <a:sym typeface="Montserrat Bold"/>
              </a:rPr>
              <a:t>CATEGORY OF </a:t>
            </a:r>
          </a:p>
          <a:p>
            <a:pPr algn="ctr">
              <a:lnSpc>
                <a:spcPts val="7979"/>
              </a:lnSpc>
            </a:pPr>
            <a:r>
              <a:rPr lang="en-US" b="true" sz="5699">
                <a:solidFill>
                  <a:srgbClr val="1D1D1F"/>
                </a:solidFill>
                <a:latin typeface="Montserrat Bold"/>
                <a:ea typeface="Montserrat Bold"/>
                <a:cs typeface="Montserrat Bold"/>
                <a:sym typeface="Montserrat Bold"/>
              </a:rPr>
              <a:t>MACHINE LEARNING</a:t>
            </a:r>
          </a:p>
        </p:txBody>
      </p:sp>
      <p:sp>
        <p:nvSpPr>
          <p:cNvPr name="Freeform 4" id="4"/>
          <p:cNvSpPr/>
          <p:nvPr/>
        </p:nvSpPr>
        <p:spPr>
          <a:xfrm flipH="false" flipV="false" rot="0">
            <a:off x="289387" y="197912"/>
            <a:ext cx="1042870" cy="1042870"/>
          </a:xfrm>
          <a:custGeom>
            <a:avLst/>
            <a:gdLst/>
            <a:ahLst/>
            <a:cxnLst/>
            <a:rect r="r" b="b" t="t" l="l"/>
            <a:pathLst>
              <a:path h="1042870" w="1042870">
                <a:moveTo>
                  <a:pt x="0" y="0"/>
                </a:moveTo>
                <a:lnTo>
                  <a:pt x="1042870" y="0"/>
                </a:lnTo>
                <a:lnTo>
                  <a:pt x="1042870" y="1042870"/>
                </a:lnTo>
                <a:lnTo>
                  <a:pt x="0" y="1042870"/>
                </a:lnTo>
                <a:lnTo>
                  <a:pt x="0" y="0"/>
                </a:lnTo>
                <a:close/>
              </a:path>
            </a:pathLst>
          </a:custGeom>
          <a:blipFill>
            <a:blip r:embed="rId3"/>
            <a:stretch>
              <a:fillRect l="0" t="0" r="0" b="0"/>
            </a:stretch>
          </a:blipFill>
        </p:spPr>
      </p:sp>
      <p:sp>
        <p:nvSpPr>
          <p:cNvPr name="TextBox 5" id="5"/>
          <p:cNvSpPr txBox="true"/>
          <p:nvPr/>
        </p:nvSpPr>
        <p:spPr>
          <a:xfrm rot="0">
            <a:off x="14680456" y="749943"/>
            <a:ext cx="3156078" cy="490839"/>
          </a:xfrm>
          <a:prstGeom prst="rect">
            <a:avLst/>
          </a:prstGeom>
        </p:spPr>
        <p:txBody>
          <a:bodyPr anchor="t" rtlCol="false" tIns="0" lIns="0" bIns="0" rIns="0">
            <a:spAutoFit/>
          </a:bodyPr>
          <a:lstStyle/>
          <a:p>
            <a:pPr algn="ctr">
              <a:lnSpc>
                <a:spcPts val="3920"/>
              </a:lnSpc>
            </a:pPr>
            <a:r>
              <a:rPr lang="en-US" sz="2800">
                <a:solidFill>
                  <a:srgbClr val="1D1D1F"/>
                </a:solidFill>
                <a:latin typeface="Droid Serif"/>
                <a:ea typeface="Droid Serif"/>
                <a:cs typeface="Droid Serif"/>
                <a:sym typeface="Droid Serif"/>
              </a:rPr>
              <a:t>#DATASERIES17</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2908072" y="3714149"/>
            <a:ext cx="12471857" cy="5544151"/>
          </a:xfrm>
          <a:custGeom>
            <a:avLst/>
            <a:gdLst/>
            <a:ahLst/>
            <a:cxnLst/>
            <a:rect r="r" b="b" t="t" l="l"/>
            <a:pathLst>
              <a:path h="5544151" w="12471857">
                <a:moveTo>
                  <a:pt x="0" y="0"/>
                </a:moveTo>
                <a:lnTo>
                  <a:pt x="12471856" y="0"/>
                </a:lnTo>
                <a:lnTo>
                  <a:pt x="12471856" y="5544151"/>
                </a:lnTo>
                <a:lnTo>
                  <a:pt x="0" y="5544151"/>
                </a:lnTo>
                <a:lnTo>
                  <a:pt x="0" y="0"/>
                </a:lnTo>
                <a:close/>
              </a:path>
            </a:pathLst>
          </a:custGeom>
          <a:blipFill>
            <a:blip r:embed="rId2"/>
            <a:stretch>
              <a:fillRect l="0" t="0" r="0" b="-16414"/>
            </a:stretch>
          </a:blipFill>
        </p:spPr>
      </p:sp>
      <p:sp>
        <p:nvSpPr>
          <p:cNvPr name="TextBox 3" id="3"/>
          <p:cNvSpPr txBox="true"/>
          <p:nvPr/>
        </p:nvSpPr>
        <p:spPr>
          <a:xfrm rot="0">
            <a:off x="2994384" y="1438795"/>
            <a:ext cx="12299232" cy="969646"/>
          </a:xfrm>
          <a:prstGeom prst="rect">
            <a:avLst/>
          </a:prstGeom>
        </p:spPr>
        <p:txBody>
          <a:bodyPr anchor="t" rtlCol="false" tIns="0" lIns="0" bIns="0" rIns="0">
            <a:spAutoFit/>
          </a:bodyPr>
          <a:lstStyle/>
          <a:p>
            <a:pPr algn="ctr">
              <a:lnSpc>
                <a:spcPts val="7979"/>
              </a:lnSpc>
            </a:pPr>
            <a:r>
              <a:rPr lang="en-US" b="true" sz="5699">
                <a:solidFill>
                  <a:srgbClr val="1D1D1F"/>
                </a:solidFill>
                <a:latin typeface="Montserrat Bold"/>
                <a:ea typeface="Montserrat Bold"/>
                <a:cs typeface="Montserrat Bold"/>
                <a:sym typeface="Montserrat Bold"/>
              </a:rPr>
              <a:t>MACHINE LEARNING PROCESS</a:t>
            </a:r>
          </a:p>
        </p:txBody>
      </p:sp>
      <p:sp>
        <p:nvSpPr>
          <p:cNvPr name="Freeform 4" id="4"/>
          <p:cNvSpPr/>
          <p:nvPr/>
        </p:nvSpPr>
        <p:spPr>
          <a:xfrm flipH="false" flipV="false" rot="0">
            <a:off x="289387" y="197912"/>
            <a:ext cx="1042870" cy="1042870"/>
          </a:xfrm>
          <a:custGeom>
            <a:avLst/>
            <a:gdLst/>
            <a:ahLst/>
            <a:cxnLst/>
            <a:rect r="r" b="b" t="t" l="l"/>
            <a:pathLst>
              <a:path h="1042870" w="1042870">
                <a:moveTo>
                  <a:pt x="0" y="0"/>
                </a:moveTo>
                <a:lnTo>
                  <a:pt x="1042870" y="0"/>
                </a:lnTo>
                <a:lnTo>
                  <a:pt x="1042870" y="1042870"/>
                </a:lnTo>
                <a:lnTo>
                  <a:pt x="0" y="1042870"/>
                </a:lnTo>
                <a:lnTo>
                  <a:pt x="0" y="0"/>
                </a:lnTo>
                <a:close/>
              </a:path>
            </a:pathLst>
          </a:custGeom>
          <a:blipFill>
            <a:blip r:embed="rId3"/>
            <a:stretch>
              <a:fillRect l="0" t="0" r="0" b="0"/>
            </a:stretch>
          </a:blipFill>
        </p:spPr>
      </p:sp>
      <p:sp>
        <p:nvSpPr>
          <p:cNvPr name="TextBox 5" id="5"/>
          <p:cNvSpPr txBox="true"/>
          <p:nvPr/>
        </p:nvSpPr>
        <p:spPr>
          <a:xfrm rot="0">
            <a:off x="14680456" y="749943"/>
            <a:ext cx="3156078" cy="490839"/>
          </a:xfrm>
          <a:prstGeom prst="rect">
            <a:avLst/>
          </a:prstGeom>
        </p:spPr>
        <p:txBody>
          <a:bodyPr anchor="t" rtlCol="false" tIns="0" lIns="0" bIns="0" rIns="0">
            <a:spAutoFit/>
          </a:bodyPr>
          <a:lstStyle/>
          <a:p>
            <a:pPr algn="ctr">
              <a:lnSpc>
                <a:spcPts val="3920"/>
              </a:lnSpc>
            </a:pPr>
            <a:r>
              <a:rPr lang="en-US" sz="2800">
                <a:solidFill>
                  <a:srgbClr val="1D1D1F"/>
                </a:solidFill>
                <a:latin typeface="Droid Serif"/>
                <a:ea typeface="Droid Serif"/>
                <a:cs typeface="Droid Serif"/>
                <a:sym typeface="Droid Serif"/>
              </a:rPr>
              <a:t>#DATASERIES17</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289387" y="197912"/>
            <a:ext cx="1042870" cy="1042870"/>
          </a:xfrm>
          <a:custGeom>
            <a:avLst/>
            <a:gdLst/>
            <a:ahLst/>
            <a:cxnLst/>
            <a:rect r="r" b="b" t="t" l="l"/>
            <a:pathLst>
              <a:path h="1042870" w="1042870">
                <a:moveTo>
                  <a:pt x="0" y="0"/>
                </a:moveTo>
                <a:lnTo>
                  <a:pt x="1042870" y="0"/>
                </a:lnTo>
                <a:lnTo>
                  <a:pt x="1042870" y="1042870"/>
                </a:lnTo>
                <a:lnTo>
                  <a:pt x="0" y="1042870"/>
                </a:lnTo>
                <a:lnTo>
                  <a:pt x="0" y="0"/>
                </a:lnTo>
                <a:close/>
              </a:path>
            </a:pathLst>
          </a:custGeom>
          <a:blipFill>
            <a:blip r:embed="rId2"/>
            <a:stretch>
              <a:fillRect l="0" t="0" r="0" b="0"/>
            </a:stretch>
          </a:blipFill>
        </p:spPr>
      </p:sp>
      <p:sp>
        <p:nvSpPr>
          <p:cNvPr name="Freeform 3" id="3"/>
          <p:cNvSpPr/>
          <p:nvPr/>
        </p:nvSpPr>
        <p:spPr>
          <a:xfrm flipH="false" flipV="false" rot="0">
            <a:off x="9367261" y="3728886"/>
            <a:ext cx="8562590" cy="3328707"/>
          </a:xfrm>
          <a:custGeom>
            <a:avLst/>
            <a:gdLst/>
            <a:ahLst/>
            <a:cxnLst/>
            <a:rect r="r" b="b" t="t" l="l"/>
            <a:pathLst>
              <a:path h="3328707" w="8562590">
                <a:moveTo>
                  <a:pt x="0" y="0"/>
                </a:moveTo>
                <a:lnTo>
                  <a:pt x="8562590" y="0"/>
                </a:lnTo>
                <a:lnTo>
                  <a:pt x="8562590" y="3328707"/>
                </a:lnTo>
                <a:lnTo>
                  <a:pt x="0" y="3328707"/>
                </a:lnTo>
                <a:lnTo>
                  <a:pt x="0" y="0"/>
                </a:lnTo>
                <a:close/>
              </a:path>
            </a:pathLst>
          </a:custGeom>
          <a:blipFill>
            <a:blip r:embed="rId3"/>
            <a:stretch>
              <a:fillRect l="0" t="0" r="0" b="0"/>
            </a:stretch>
          </a:blipFill>
        </p:spPr>
      </p:sp>
      <p:sp>
        <p:nvSpPr>
          <p:cNvPr name="TextBox 4" id="4"/>
          <p:cNvSpPr txBox="true"/>
          <p:nvPr/>
        </p:nvSpPr>
        <p:spPr>
          <a:xfrm rot="0">
            <a:off x="14680456" y="749943"/>
            <a:ext cx="3156078" cy="490839"/>
          </a:xfrm>
          <a:prstGeom prst="rect">
            <a:avLst/>
          </a:prstGeom>
        </p:spPr>
        <p:txBody>
          <a:bodyPr anchor="t" rtlCol="false" tIns="0" lIns="0" bIns="0" rIns="0">
            <a:spAutoFit/>
          </a:bodyPr>
          <a:lstStyle/>
          <a:p>
            <a:pPr algn="ctr">
              <a:lnSpc>
                <a:spcPts val="3920"/>
              </a:lnSpc>
            </a:pPr>
            <a:r>
              <a:rPr lang="en-US" sz="2800">
                <a:solidFill>
                  <a:srgbClr val="1D1D1F"/>
                </a:solidFill>
                <a:latin typeface="Droid Serif"/>
                <a:ea typeface="Droid Serif"/>
                <a:cs typeface="Droid Serif"/>
                <a:sym typeface="Droid Serif"/>
              </a:rPr>
              <a:t>#DATASERIES17</a:t>
            </a:r>
          </a:p>
        </p:txBody>
      </p:sp>
      <p:sp>
        <p:nvSpPr>
          <p:cNvPr name="TextBox 5" id="5"/>
          <p:cNvSpPr txBox="true"/>
          <p:nvPr/>
        </p:nvSpPr>
        <p:spPr>
          <a:xfrm rot="0">
            <a:off x="541141" y="2117541"/>
            <a:ext cx="7674945" cy="1402842"/>
          </a:xfrm>
          <a:prstGeom prst="rect">
            <a:avLst/>
          </a:prstGeom>
        </p:spPr>
        <p:txBody>
          <a:bodyPr anchor="t" rtlCol="false" tIns="0" lIns="0" bIns="0" rIns="0">
            <a:spAutoFit/>
          </a:bodyPr>
          <a:lstStyle/>
          <a:p>
            <a:pPr algn="just">
              <a:lnSpc>
                <a:spcPts val="6117"/>
              </a:lnSpc>
            </a:pPr>
            <a:r>
              <a:rPr lang="en-US" b="true" sz="4369">
                <a:solidFill>
                  <a:srgbClr val="1D1D1F"/>
                </a:solidFill>
                <a:latin typeface="Montserrat Bold"/>
                <a:ea typeface="Montserrat Bold"/>
                <a:cs typeface="Montserrat Bold"/>
                <a:sym typeface="Montserrat Bold"/>
              </a:rPr>
              <a:t>WHAT IS </a:t>
            </a:r>
          </a:p>
          <a:p>
            <a:pPr algn="just">
              <a:lnSpc>
                <a:spcPts val="5138"/>
              </a:lnSpc>
            </a:pPr>
            <a:r>
              <a:rPr lang="en-US" b="true" sz="3670">
                <a:solidFill>
                  <a:srgbClr val="1D1D1F"/>
                </a:solidFill>
                <a:latin typeface="Montserrat Bold"/>
                <a:ea typeface="Montserrat Bold"/>
                <a:cs typeface="Montserrat Bold"/>
                <a:sym typeface="Montserrat Bold"/>
              </a:rPr>
              <a:t>Overfitting/ Underfitting?</a:t>
            </a:r>
          </a:p>
        </p:txBody>
      </p:sp>
      <p:sp>
        <p:nvSpPr>
          <p:cNvPr name="TextBox 6" id="6"/>
          <p:cNvSpPr txBox="true"/>
          <p:nvPr/>
        </p:nvSpPr>
        <p:spPr>
          <a:xfrm rot="0">
            <a:off x="541141" y="3730176"/>
            <a:ext cx="8181745" cy="1663063"/>
          </a:xfrm>
          <a:prstGeom prst="rect">
            <a:avLst/>
          </a:prstGeom>
        </p:spPr>
        <p:txBody>
          <a:bodyPr anchor="t" rtlCol="false" tIns="0" lIns="0" bIns="0" rIns="0">
            <a:spAutoFit/>
          </a:bodyPr>
          <a:lstStyle/>
          <a:p>
            <a:pPr algn="just">
              <a:lnSpc>
                <a:spcPts val="3360"/>
              </a:lnSpc>
            </a:pPr>
            <a:r>
              <a:rPr lang="en-US" b="true" sz="2400">
                <a:solidFill>
                  <a:srgbClr val="1D1D1F"/>
                </a:solidFill>
                <a:latin typeface="Source Sans Pro Bold"/>
                <a:ea typeface="Source Sans Pro Bold"/>
                <a:cs typeface="Source Sans Pro Bold"/>
                <a:sym typeface="Source Sans Pro Bold"/>
              </a:rPr>
              <a:t>Overfitting </a:t>
            </a:r>
            <a:r>
              <a:rPr lang="en-US" sz="2400">
                <a:solidFill>
                  <a:srgbClr val="1D1D1F"/>
                </a:solidFill>
                <a:latin typeface="Source Sans Pro"/>
                <a:ea typeface="Source Sans Pro"/>
                <a:cs typeface="Source Sans Pro"/>
                <a:sym typeface="Source Sans Pro"/>
              </a:rPr>
              <a:t>is when a model becomes too focused on certain details and noise in its training data. As a result, the model may perform very well on the training set but fail to generalize when faced with new or previously unseen data.</a:t>
            </a:r>
          </a:p>
        </p:txBody>
      </p:sp>
      <p:sp>
        <p:nvSpPr>
          <p:cNvPr name="TextBox 7" id="7"/>
          <p:cNvSpPr txBox="true"/>
          <p:nvPr/>
        </p:nvSpPr>
        <p:spPr>
          <a:xfrm rot="0">
            <a:off x="541141" y="5602789"/>
            <a:ext cx="8181745" cy="1663063"/>
          </a:xfrm>
          <a:prstGeom prst="rect">
            <a:avLst/>
          </a:prstGeom>
        </p:spPr>
        <p:txBody>
          <a:bodyPr anchor="t" rtlCol="false" tIns="0" lIns="0" bIns="0" rIns="0">
            <a:spAutoFit/>
          </a:bodyPr>
          <a:lstStyle/>
          <a:p>
            <a:pPr algn="just">
              <a:lnSpc>
                <a:spcPts val="3360"/>
              </a:lnSpc>
            </a:pPr>
            <a:r>
              <a:rPr lang="en-US" b="true" sz="2400">
                <a:solidFill>
                  <a:srgbClr val="1D1D1F"/>
                </a:solidFill>
                <a:latin typeface="Source Sans Pro Bold"/>
                <a:ea typeface="Source Sans Pro Bold"/>
                <a:cs typeface="Source Sans Pro Bold"/>
                <a:sym typeface="Source Sans Pro Bold"/>
              </a:rPr>
              <a:t>Underfitting </a:t>
            </a:r>
            <a:r>
              <a:rPr lang="en-US" sz="2400">
                <a:solidFill>
                  <a:srgbClr val="1D1D1F"/>
                </a:solidFill>
                <a:latin typeface="Source Sans Pro"/>
                <a:ea typeface="Source Sans Pro"/>
                <a:cs typeface="Source Sans Pro"/>
                <a:sym typeface="Source Sans Pro"/>
              </a:rPr>
              <a:t>is the opposite scenario, where a model does not learn enough from the training data. It lacks the capacity to capture the essential patterns, leading to poor performance on both the training set and any new 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4173281" y="2617470"/>
            <a:ext cx="9941438" cy="1979296"/>
          </a:xfrm>
          <a:prstGeom prst="rect">
            <a:avLst/>
          </a:prstGeom>
        </p:spPr>
        <p:txBody>
          <a:bodyPr anchor="t" rtlCol="false" tIns="0" lIns="0" bIns="0" rIns="0">
            <a:spAutoFit/>
          </a:bodyPr>
          <a:lstStyle/>
          <a:p>
            <a:pPr algn="ctr">
              <a:lnSpc>
                <a:spcPts val="7979"/>
              </a:lnSpc>
            </a:pPr>
            <a:r>
              <a:rPr lang="en-US" b="true" sz="5699">
                <a:solidFill>
                  <a:srgbClr val="1D1D1F"/>
                </a:solidFill>
                <a:latin typeface="Montserrat Bold"/>
                <a:ea typeface="Montserrat Bold"/>
                <a:cs typeface="Montserrat Bold"/>
                <a:sym typeface="Montserrat Bold"/>
              </a:rPr>
              <a:t>SUPERVISED LEARNING SALARY PREDICTION</a:t>
            </a:r>
          </a:p>
        </p:txBody>
      </p:sp>
      <p:sp>
        <p:nvSpPr>
          <p:cNvPr name="Freeform 3" id="3"/>
          <p:cNvSpPr/>
          <p:nvPr/>
        </p:nvSpPr>
        <p:spPr>
          <a:xfrm flipH="false" flipV="false" rot="0">
            <a:off x="289387" y="197912"/>
            <a:ext cx="1042870" cy="1042870"/>
          </a:xfrm>
          <a:custGeom>
            <a:avLst/>
            <a:gdLst/>
            <a:ahLst/>
            <a:cxnLst/>
            <a:rect r="r" b="b" t="t" l="l"/>
            <a:pathLst>
              <a:path h="1042870" w="1042870">
                <a:moveTo>
                  <a:pt x="0" y="0"/>
                </a:moveTo>
                <a:lnTo>
                  <a:pt x="1042870" y="0"/>
                </a:lnTo>
                <a:lnTo>
                  <a:pt x="1042870" y="1042870"/>
                </a:lnTo>
                <a:lnTo>
                  <a:pt x="0" y="1042870"/>
                </a:lnTo>
                <a:lnTo>
                  <a:pt x="0" y="0"/>
                </a:lnTo>
                <a:close/>
              </a:path>
            </a:pathLst>
          </a:custGeom>
          <a:blipFill>
            <a:blip r:embed="rId2"/>
            <a:stretch>
              <a:fillRect l="0" t="0" r="0" b="0"/>
            </a:stretch>
          </a:blipFill>
        </p:spPr>
      </p:sp>
      <p:sp>
        <p:nvSpPr>
          <p:cNvPr name="TextBox 4" id="4"/>
          <p:cNvSpPr txBox="true"/>
          <p:nvPr/>
        </p:nvSpPr>
        <p:spPr>
          <a:xfrm rot="0">
            <a:off x="14680456" y="749943"/>
            <a:ext cx="3156078" cy="490839"/>
          </a:xfrm>
          <a:prstGeom prst="rect">
            <a:avLst/>
          </a:prstGeom>
        </p:spPr>
        <p:txBody>
          <a:bodyPr anchor="t" rtlCol="false" tIns="0" lIns="0" bIns="0" rIns="0">
            <a:spAutoFit/>
          </a:bodyPr>
          <a:lstStyle/>
          <a:p>
            <a:pPr algn="ctr">
              <a:lnSpc>
                <a:spcPts val="3920"/>
              </a:lnSpc>
            </a:pPr>
            <a:r>
              <a:rPr lang="en-US" sz="2800">
                <a:solidFill>
                  <a:srgbClr val="1D1D1F"/>
                </a:solidFill>
                <a:latin typeface="Droid Serif"/>
                <a:ea typeface="Droid Serif"/>
                <a:cs typeface="Droid Serif"/>
                <a:sym typeface="Droid Serif"/>
              </a:rPr>
              <a:t>#DATASERIES17</a:t>
            </a:r>
          </a:p>
        </p:txBody>
      </p:sp>
      <p:sp>
        <p:nvSpPr>
          <p:cNvPr name="TextBox 5" id="5"/>
          <p:cNvSpPr txBox="true"/>
          <p:nvPr/>
        </p:nvSpPr>
        <p:spPr>
          <a:xfrm rot="0">
            <a:off x="7176183" y="4539616"/>
            <a:ext cx="3935635" cy="537844"/>
          </a:xfrm>
          <a:prstGeom prst="rect">
            <a:avLst/>
          </a:prstGeom>
        </p:spPr>
        <p:txBody>
          <a:bodyPr anchor="t" rtlCol="false" tIns="0" lIns="0" bIns="0" rIns="0">
            <a:spAutoFit/>
          </a:bodyPr>
          <a:lstStyle/>
          <a:p>
            <a:pPr algn="ctr">
              <a:lnSpc>
                <a:spcPts val="4480"/>
              </a:lnSpc>
            </a:pPr>
            <a:r>
              <a:rPr lang="en-US" b="true" sz="3200">
                <a:solidFill>
                  <a:srgbClr val="1D1D1F"/>
                </a:solidFill>
                <a:latin typeface="Montserrat Bold"/>
                <a:ea typeface="Montserrat Bold"/>
                <a:cs typeface="Montserrat Bold"/>
                <a:sym typeface="Montserrat Bold"/>
              </a:rPr>
              <a:t>FINAL PROJECT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289387" y="197912"/>
            <a:ext cx="1042870" cy="1042870"/>
          </a:xfrm>
          <a:custGeom>
            <a:avLst/>
            <a:gdLst/>
            <a:ahLst/>
            <a:cxnLst/>
            <a:rect r="r" b="b" t="t" l="l"/>
            <a:pathLst>
              <a:path h="1042870" w="1042870">
                <a:moveTo>
                  <a:pt x="0" y="0"/>
                </a:moveTo>
                <a:lnTo>
                  <a:pt x="1042870" y="0"/>
                </a:lnTo>
                <a:lnTo>
                  <a:pt x="1042870" y="1042870"/>
                </a:lnTo>
                <a:lnTo>
                  <a:pt x="0" y="1042870"/>
                </a:lnTo>
                <a:lnTo>
                  <a:pt x="0" y="0"/>
                </a:lnTo>
                <a:close/>
              </a:path>
            </a:pathLst>
          </a:custGeom>
          <a:blipFill>
            <a:blip r:embed="rId2"/>
            <a:stretch>
              <a:fillRect l="0" t="0" r="0" b="0"/>
            </a:stretch>
          </a:blipFill>
        </p:spPr>
      </p:sp>
      <p:sp>
        <p:nvSpPr>
          <p:cNvPr name="Freeform 3" id="3"/>
          <p:cNvSpPr/>
          <p:nvPr/>
        </p:nvSpPr>
        <p:spPr>
          <a:xfrm flipH="false" flipV="false" rot="0">
            <a:off x="12178085" y="2153735"/>
            <a:ext cx="5004741" cy="6951029"/>
          </a:xfrm>
          <a:custGeom>
            <a:avLst/>
            <a:gdLst/>
            <a:ahLst/>
            <a:cxnLst/>
            <a:rect r="r" b="b" t="t" l="l"/>
            <a:pathLst>
              <a:path h="6951029" w="5004741">
                <a:moveTo>
                  <a:pt x="0" y="0"/>
                </a:moveTo>
                <a:lnTo>
                  <a:pt x="5004741" y="0"/>
                </a:lnTo>
                <a:lnTo>
                  <a:pt x="5004741" y="6951028"/>
                </a:lnTo>
                <a:lnTo>
                  <a:pt x="0" y="6951028"/>
                </a:lnTo>
                <a:lnTo>
                  <a:pt x="0" y="0"/>
                </a:lnTo>
                <a:close/>
              </a:path>
            </a:pathLst>
          </a:custGeom>
          <a:blipFill>
            <a:blip r:embed="rId3"/>
            <a:stretch>
              <a:fillRect l="0" t="0" r="0" b="0"/>
            </a:stretch>
          </a:blipFill>
        </p:spPr>
      </p:sp>
      <p:sp>
        <p:nvSpPr>
          <p:cNvPr name="TextBox 4" id="4"/>
          <p:cNvSpPr txBox="true"/>
          <p:nvPr/>
        </p:nvSpPr>
        <p:spPr>
          <a:xfrm rot="0">
            <a:off x="14680456" y="749943"/>
            <a:ext cx="3156078" cy="490839"/>
          </a:xfrm>
          <a:prstGeom prst="rect">
            <a:avLst/>
          </a:prstGeom>
        </p:spPr>
        <p:txBody>
          <a:bodyPr anchor="t" rtlCol="false" tIns="0" lIns="0" bIns="0" rIns="0">
            <a:spAutoFit/>
          </a:bodyPr>
          <a:lstStyle/>
          <a:p>
            <a:pPr algn="ctr">
              <a:lnSpc>
                <a:spcPts val="3920"/>
              </a:lnSpc>
            </a:pPr>
            <a:r>
              <a:rPr lang="en-US" sz="2800">
                <a:solidFill>
                  <a:srgbClr val="1D1D1F"/>
                </a:solidFill>
                <a:latin typeface="Droid Serif"/>
                <a:ea typeface="Droid Serif"/>
                <a:cs typeface="Droid Serif"/>
                <a:sym typeface="Droid Serif"/>
              </a:rPr>
              <a:t>#DATASERIES17</a:t>
            </a:r>
          </a:p>
        </p:txBody>
      </p:sp>
      <p:sp>
        <p:nvSpPr>
          <p:cNvPr name="TextBox 5" id="5"/>
          <p:cNvSpPr txBox="true"/>
          <p:nvPr/>
        </p:nvSpPr>
        <p:spPr>
          <a:xfrm rot="0">
            <a:off x="810822" y="2048960"/>
            <a:ext cx="9241733" cy="1979296"/>
          </a:xfrm>
          <a:prstGeom prst="rect">
            <a:avLst/>
          </a:prstGeom>
        </p:spPr>
        <p:txBody>
          <a:bodyPr anchor="t" rtlCol="false" tIns="0" lIns="0" bIns="0" rIns="0">
            <a:spAutoFit/>
          </a:bodyPr>
          <a:lstStyle/>
          <a:p>
            <a:pPr algn="l">
              <a:lnSpc>
                <a:spcPts val="7979"/>
              </a:lnSpc>
            </a:pPr>
            <a:r>
              <a:rPr lang="en-US" b="true" sz="5699">
                <a:solidFill>
                  <a:srgbClr val="1D1D1F"/>
                </a:solidFill>
                <a:latin typeface="Montserrat Bold"/>
                <a:ea typeface="Montserrat Bold"/>
                <a:cs typeface="Montserrat Bold"/>
                <a:sym typeface="Montserrat Bold"/>
              </a:rPr>
              <a:t>SUPERVISED LEARNING SALARY PREDICTION</a:t>
            </a:r>
          </a:p>
        </p:txBody>
      </p:sp>
      <p:sp>
        <p:nvSpPr>
          <p:cNvPr name="TextBox 6" id="6"/>
          <p:cNvSpPr txBox="true"/>
          <p:nvPr/>
        </p:nvSpPr>
        <p:spPr>
          <a:xfrm rot="0">
            <a:off x="810822" y="4256941"/>
            <a:ext cx="8589906" cy="3339463"/>
          </a:xfrm>
          <a:prstGeom prst="rect">
            <a:avLst/>
          </a:prstGeom>
        </p:spPr>
        <p:txBody>
          <a:bodyPr anchor="t" rtlCol="false" tIns="0" lIns="0" bIns="0" rIns="0">
            <a:spAutoFit/>
          </a:bodyPr>
          <a:lstStyle/>
          <a:p>
            <a:pPr algn="just">
              <a:lnSpc>
                <a:spcPts val="3360"/>
              </a:lnSpc>
            </a:pPr>
            <a:r>
              <a:rPr lang="en-US" sz="2400">
                <a:solidFill>
                  <a:srgbClr val="1D1D1F"/>
                </a:solidFill>
                <a:latin typeface="Source Sans Pro"/>
                <a:ea typeface="Source Sans Pro"/>
                <a:cs typeface="Source Sans Pro"/>
                <a:sym typeface="Source Sans Pro"/>
              </a:rPr>
              <a:t>Imagine a system that can estimate an individual’s salary simply by looking at their years of professional experience. That’s precisely what this supervised learning project aims to achieve. Leveraging a dataset with 100 records—containing an ID, years of experience, and salary—the study puts three different models to the test: Linear Regression, Decision Tree, and Random Forest. The objective is to pinpoint which model delivers the most accurate salary predictions.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289387" y="197912"/>
            <a:ext cx="1042870" cy="1042870"/>
          </a:xfrm>
          <a:custGeom>
            <a:avLst/>
            <a:gdLst/>
            <a:ahLst/>
            <a:cxnLst/>
            <a:rect r="r" b="b" t="t" l="l"/>
            <a:pathLst>
              <a:path h="1042870" w="1042870">
                <a:moveTo>
                  <a:pt x="0" y="0"/>
                </a:moveTo>
                <a:lnTo>
                  <a:pt x="1042870" y="0"/>
                </a:lnTo>
                <a:lnTo>
                  <a:pt x="1042870" y="1042870"/>
                </a:lnTo>
                <a:lnTo>
                  <a:pt x="0" y="1042870"/>
                </a:lnTo>
                <a:lnTo>
                  <a:pt x="0" y="0"/>
                </a:lnTo>
                <a:close/>
              </a:path>
            </a:pathLst>
          </a:custGeom>
          <a:blipFill>
            <a:blip r:embed="rId2"/>
            <a:stretch>
              <a:fillRect l="0" t="0" r="0" b="0"/>
            </a:stretch>
          </a:blipFill>
        </p:spPr>
      </p:sp>
      <p:sp>
        <p:nvSpPr>
          <p:cNvPr name="Freeform 3" id="3"/>
          <p:cNvSpPr/>
          <p:nvPr/>
        </p:nvSpPr>
        <p:spPr>
          <a:xfrm flipH="false" flipV="false" rot="0">
            <a:off x="9713603" y="2749080"/>
            <a:ext cx="8204944" cy="5230652"/>
          </a:xfrm>
          <a:custGeom>
            <a:avLst/>
            <a:gdLst/>
            <a:ahLst/>
            <a:cxnLst/>
            <a:rect r="r" b="b" t="t" l="l"/>
            <a:pathLst>
              <a:path h="5230652" w="8204944">
                <a:moveTo>
                  <a:pt x="0" y="0"/>
                </a:moveTo>
                <a:lnTo>
                  <a:pt x="8204944" y="0"/>
                </a:lnTo>
                <a:lnTo>
                  <a:pt x="8204944" y="5230652"/>
                </a:lnTo>
                <a:lnTo>
                  <a:pt x="0" y="5230652"/>
                </a:lnTo>
                <a:lnTo>
                  <a:pt x="0" y="0"/>
                </a:lnTo>
                <a:close/>
              </a:path>
            </a:pathLst>
          </a:custGeom>
          <a:blipFill>
            <a:blip r:embed="rId3"/>
            <a:stretch>
              <a:fillRect l="0" t="0" r="0" b="0"/>
            </a:stretch>
          </a:blipFill>
        </p:spPr>
      </p:sp>
      <p:sp>
        <p:nvSpPr>
          <p:cNvPr name="TextBox 4" id="4"/>
          <p:cNvSpPr txBox="true"/>
          <p:nvPr/>
        </p:nvSpPr>
        <p:spPr>
          <a:xfrm rot="0">
            <a:off x="14680456" y="749943"/>
            <a:ext cx="3156078" cy="490839"/>
          </a:xfrm>
          <a:prstGeom prst="rect">
            <a:avLst/>
          </a:prstGeom>
        </p:spPr>
        <p:txBody>
          <a:bodyPr anchor="t" rtlCol="false" tIns="0" lIns="0" bIns="0" rIns="0">
            <a:spAutoFit/>
          </a:bodyPr>
          <a:lstStyle/>
          <a:p>
            <a:pPr algn="ctr">
              <a:lnSpc>
                <a:spcPts val="3920"/>
              </a:lnSpc>
            </a:pPr>
            <a:r>
              <a:rPr lang="en-US" sz="2800">
                <a:solidFill>
                  <a:srgbClr val="1D1D1F"/>
                </a:solidFill>
                <a:latin typeface="Droid Serif"/>
                <a:ea typeface="Droid Serif"/>
                <a:cs typeface="Droid Serif"/>
                <a:sym typeface="Droid Serif"/>
              </a:rPr>
              <a:t>#DATASERIES17</a:t>
            </a:r>
          </a:p>
        </p:txBody>
      </p:sp>
      <p:sp>
        <p:nvSpPr>
          <p:cNvPr name="TextBox 5" id="5"/>
          <p:cNvSpPr txBox="true"/>
          <p:nvPr/>
        </p:nvSpPr>
        <p:spPr>
          <a:xfrm rot="0">
            <a:off x="810822" y="2241028"/>
            <a:ext cx="8150770" cy="969646"/>
          </a:xfrm>
          <a:prstGeom prst="rect">
            <a:avLst/>
          </a:prstGeom>
        </p:spPr>
        <p:txBody>
          <a:bodyPr anchor="t" rtlCol="false" tIns="0" lIns="0" bIns="0" rIns="0">
            <a:spAutoFit/>
          </a:bodyPr>
          <a:lstStyle/>
          <a:p>
            <a:pPr algn="l">
              <a:lnSpc>
                <a:spcPts val="7979"/>
              </a:lnSpc>
            </a:pPr>
            <a:r>
              <a:rPr lang="en-US" b="true" sz="5699">
                <a:solidFill>
                  <a:srgbClr val="1D1D1F"/>
                </a:solidFill>
                <a:latin typeface="Montserrat Bold"/>
                <a:ea typeface="Montserrat Bold"/>
                <a:cs typeface="Montserrat Bold"/>
                <a:sym typeface="Montserrat Bold"/>
              </a:rPr>
              <a:t>LINEAR REGRESSION</a:t>
            </a:r>
          </a:p>
        </p:txBody>
      </p:sp>
      <p:sp>
        <p:nvSpPr>
          <p:cNvPr name="TextBox 6" id="6"/>
          <p:cNvSpPr txBox="true"/>
          <p:nvPr/>
        </p:nvSpPr>
        <p:spPr>
          <a:xfrm rot="0">
            <a:off x="810822" y="3358045"/>
            <a:ext cx="8589906" cy="1663063"/>
          </a:xfrm>
          <a:prstGeom prst="rect">
            <a:avLst/>
          </a:prstGeom>
        </p:spPr>
        <p:txBody>
          <a:bodyPr anchor="t" rtlCol="false" tIns="0" lIns="0" bIns="0" rIns="0">
            <a:spAutoFit/>
          </a:bodyPr>
          <a:lstStyle/>
          <a:p>
            <a:pPr algn="just">
              <a:lnSpc>
                <a:spcPts val="3360"/>
              </a:lnSpc>
            </a:pPr>
            <a:r>
              <a:rPr lang="en-US" sz="2400">
                <a:solidFill>
                  <a:srgbClr val="1D1D1F"/>
                </a:solidFill>
                <a:latin typeface="Source Sans Pro"/>
                <a:ea typeface="Source Sans Pro"/>
                <a:cs typeface="Source Sans Pro"/>
                <a:sym typeface="Source Sans Pro"/>
              </a:rPr>
              <a:t>This model applies Linear Regression to predict salaries from years of experience. It achieves an R² of 0.77 on the training set and 0.63 on the test set, indicating a decent fit for the training data but somewhat limited predictive power for unseen observations.</a:t>
            </a:r>
          </a:p>
        </p:txBody>
      </p:sp>
      <p:sp>
        <p:nvSpPr>
          <p:cNvPr name="TextBox 7" id="7"/>
          <p:cNvSpPr txBox="true"/>
          <p:nvPr/>
        </p:nvSpPr>
        <p:spPr>
          <a:xfrm rot="0">
            <a:off x="810822" y="5043546"/>
            <a:ext cx="8589906" cy="3339463"/>
          </a:xfrm>
          <a:prstGeom prst="rect">
            <a:avLst/>
          </a:prstGeom>
        </p:spPr>
        <p:txBody>
          <a:bodyPr anchor="t" rtlCol="false" tIns="0" lIns="0" bIns="0" rIns="0">
            <a:spAutoFit/>
          </a:bodyPr>
          <a:lstStyle/>
          <a:p>
            <a:pPr algn="just">
              <a:lnSpc>
                <a:spcPts val="3360"/>
              </a:lnSpc>
            </a:pPr>
            <a:r>
              <a:rPr lang="en-US" sz="2400">
                <a:solidFill>
                  <a:srgbClr val="1D1D1F"/>
                </a:solidFill>
                <a:latin typeface="Source Sans Pro"/>
                <a:ea typeface="Source Sans Pro"/>
                <a:cs typeface="Source Sans Pro"/>
                <a:sym typeface="Source Sans Pro"/>
              </a:rPr>
              <a:t>Performance Metrics</a:t>
            </a:r>
          </a:p>
          <a:p>
            <a:pPr algn="just" marL="518173" indent="-259086" lvl="1">
              <a:lnSpc>
                <a:spcPts val="3360"/>
              </a:lnSpc>
              <a:buFont typeface="Arial"/>
              <a:buChar char="•"/>
            </a:pPr>
            <a:r>
              <a:rPr lang="en-US" sz="2400">
                <a:solidFill>
                  <a:srgbClr val="1D1D1F"/>
                </a:solidFill>
                <a:latin typeface="Source Sans Pro"/>
                <a:ea typeface="Source Sans Pro"/>
                <a:cs typeface="Source Sans Pro"/>
                <a:sym typeface="Source Sans Pro"/>
              </a:rPr>
              <a:t>Mean Squared Error (MSE)</a:t>
            </a:r>
          </a:p>
          <a:p>
            <a:pPr algn="just" marL="1036346" indent="-345449" lvl="2">
              <a:lnSpc>
                <a:spcPts val="3360"/>
              </a:lnSpc>
              <a:buFont typeface="Arial"/>
              <a:buChar char="⚬"/>
            </a:pPr>
            <a:r>
              <a:rPr lang="en-US" sz="2400">
                <a:solidFill>
                  <a:srgbClr val="1D1D1F"/>
                </a:solidFill>
                <a:latin typeface="Source Sans Pro"/>
                <a:ea typeface="Source Sans Pro"/>
                <a:cs typeface="Source Sans Pro"/>
                <a:sym typeface="Source Sans Pro"/>
              </a:rPr>
              <a:t>Training Data: 107,699.85</a:t>
            </a:r>
          </a:p>
          <a:p>
            <a:pPr algn="just" marL="1036346" indent="-345449" lvl="2">
              <a:lnSpc>
                <a:spcPts val="3360"/>
              </a:lnSpc>
              <a:buFont typeface="Arial"/>
              <a:buChar char="⚬"/>
            </a:pPr>
            <a:r>
              <a:rPr lang="en-US" sz="2400">
                <a:solidFill>
                  <a:srgbClr val="1D1D1F"/>
                </a:solidFill>
                <a:latin typeface="Source Sans Pro"/>
                <a:ea typeface="Source Sans Pro"/>
                <a:cs typeface="Source Sans Pro"/>
                <a:sym typeface="Source Sans Pro"/>
              </a:rPr>
              <a:t>Test Data: 128,111.12</a:t>
            </a:r>
          </a:p>
          <a:p>
            <a:pPr algn="just" marL="1036346" indent="-345449" lvl="2">
              <a:lnSpc>
                <a:spcPts val="3360"/>
              </a:lnSpc>
              <a:buFont typeface="Arial"/>
              <a:buChar char="⚬"/>
            </a:pPr>
            <a:r>
              <a:rPr lang="en-US" sz="2400">
                <a:solidFill>
                  <a:srgbClr val="1D1D1F"/>
                </a:solidFill>
                <a:latin typeface="Source Sans Pro"/>
                <a:ea typeface="Source Sans Pro"/>
                <a:cs typeface="Source Sans Pro"/>
                <a:sym typeface="Source Sans Pro"/>
              </a:rPr>
              <a:t>Difference: 20,411.27</a:t>
            </a:r>
          </a:p>
          <a:p>
            <a:pPr algn="just" marL="518173" indent="-259086" lvl="1">
              <a:lnSpc>
                <a:spcPts val="3360"/>
              </a:lnSpc>
              <a:buFont typeface="Arial"/>
              <a:buChar char="•"/>
            </a:pPr>
            <a:r>
              <a:rPr lang="en-US" sz="2400">
                <a:solidFill>
                  <a:srgbClr val="1D1D1F"/>
                </a:solidFill>
                <a:latin typeface="Source Sans Pro"/>
                <a:ea typeface="Source Sans Pro"/>
                <a:cs typeface="Source Sans Pro"/>
                <a:sym typeface="Source Sans Pro"/>
              </a:rPr>
              <a:t>R² Score</a:t>
            </a:r>
          </a:p>
          <a:p>
            <a:pPr algn="just" marL="1036346" indent="-345449" lvl="2">
              <a:lnSpc>
                <a:spcPts val="3360"/>
              </a:lnSpc>
              <a:buFont typeface="Arial"/>
              <a:buChar char="⚬"/>
            </a:pPr>
            <a:r>
              <a:rPr lang="en-US" sz="2400">
                <a:solidFill>
                  <a:srgbClr val="1D1D1F"/>
                </a:solidFill>
                <a:latin typeface="Source Sans Pro"/>
                <a:ea typeface="Source Sans Pro"/>
                <a:cs typeface="Source Sans Pro"/>
                <a:sym typeface="Source Sans Pro"/>
              </a:rPr>
              <a:t>Train: 0.77</a:t>
            </a:r>
          </a:p>
          <a:p>
            <a:pPr algn="just" marL="1036346" indent="-345449" lvl="2">
              <a:lnSpc>
                <a:spcPts val="3360"/>
              </a:lnSpc>
              <a:buFont typeface="Arial"/>
              <a:buChar char="⚬"/>
            </a:pPr>
            <a:r>
              <a:rPr lang="en-US" sz="2400">
                <a:solidFill>
                  <a:srgbClr val="1D1D1F"/>
                </a:solidFill>
                <a:latin typeface="Source Sans Pro"/>
                <a:ea typeface="Source Sans Pro"/>
                <a:cs typeface="Source Sans Pro"/>
                <a:sym typeface="Source Sans Pro"/>
              </a:rPr>
              <a:t>Test: 0.63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289387" y="197912"/>
            <a:ext cx="1042870" cy="1042870"/>
          </a:xfrm>
          <a:custGeom>
            <a:avLst/>
            <a:gdLst/>
            <a:ahLst/>
            <a:cxnLst/>
            <a:rect r="r" b="b" t="t" l="l"/>
            <a:pathLst>
              <a:path h="1042870" w="1042870">
                <a:moveTo>
                  <a:pt x="0" y="0"/>
                </a:moveTo>
                <a:lnTo>
                  <a:pt x="1042870" y="0"/>
                </a:lnTo>
                <a:lnTo>
                  <a:pt x="1042870" y="1042870"/>
                </a:lnTo>
                <a:lnTo>
                  <a:pt x="0" y="1042870"/>
                </a:lnTo>
                <a:lnTo>
                  <a:pt x="0" y="0"/>
                </a:lnTo>
                <a:close/>
              </a:path>
            </a:pathLst>
          </a:custGeom>
          <a:blipFill>
            <a:blip r:embed="rId2"/>
            <a:stretch>
              <a:fillRect l="0" t="0" r="0" b="0"/>
            </a:stretch>
          </a:blipFill>
        </p:spPr>
      </p:sp>
      <p:sp>
        <p:nvSpPr>
          <p:cNvPr name="Freeform 3" id="3"/>
          <p:cNvSpPr/>
          <p:nvPr/>
        </p:nvSpPr>
        <p:spPr>
          <a:xfrm flipH="false" flipV="false" rot="0">
            <a:off x="9933210" y="3220198"/>
            <a:ext cx="7903324" cy="5096132"/>
          </a:xfrm>
          <a:custGeom>
            <a:avLst/>
            <a:gdLst/>
            <a:ahLst/>
            <a:cxnLst/>
            <a:rect r="r" b="b" t="t" l="l"/>
            <a:pathLst>
              <a:path h="5096132" w="7903324">
                <a:moveTo>
                  <a:pt x="0" y="0"/>
                </a:moveTo>
                <a:lnTo>
                  <a:pt x="7903324" y="0"/>
                </a:lnTo>
                <a:lnTo>
                  <a:pt x="7903324" y="5096133"/>
                </a:lnTo>
                <a:lnTo>
                  <a:pt x="0" y="5096133"/>
                </a:lnTo>
                <a:lnTo>
                  <a:pt x="0" y="0"/>
                </a:lnTo>
                <a:close/>
              </a:path>
            </a:pathLst>
          </a:custGeom>
          <a:blipFill>
            <a:blip r:embed="rId3"/>
            <a:stretch>
              <a:fillRect l="0" t="0" r="0" b="0"/>
            </a:stretch>
          </a:blipFill>
        </p:spPr>
      </p:sp>
      <p:sp>
        <p:nvSpPr>
          <p:cNvPr name="TextBox 4" id="4"/>
          <p:cNvSpPr txBox="true"/>
          <p:nvPr/>
        </p:nvSpPr>
        <p:spPr>
          <a:xfrm rot="0">
            <a:off x="14680456" y="749943"/>
            <a:ext cx="3156078" cy="490839"/>
          </a:xfrm>
          <a:prstGeom prst="rect">
            <a:avLst/>
          </a:prstGeom>
        </p:spPr>
        <p:txBody>
          <a:bodyPr anchor="t" rtlCol="false" tIns="0" lIns="0" bIns="0" rIns="0">
            <a:spAutoFit/>
          </a:bodyPr>
          <a:lstStyle/>
          <a:p>
            <a:pPr algn="ctr">
              <a:lnSpc>
                <a:spcPts val="3920"/>
              </a:lnSpc>
            </a:pPr>
            <a:r>
              <a:rPr lang="en-US" sz="2800">
                <a:solidFill>
                  <a:srgbClr val="1D1D1F"/>
                </a:solidFill>
                <a:latin typeface="Droid Serif"/>
                <a:ea typeface="Droid Serif"/>
                <a:cs typeface="Droid Serif"/>
                <a:sym typeface="Droid Serif"/>
              </a:rPr>
              <a:t>#DATASERIES17</a:t>
            </a:r>
          </a:p>
        </p:txBody>
      </p:sp>
      <p:sp>
        <p:nvSpPr>
          <p:cNvPr name="TextBox 5" id="5"/>
          <p:cNvSpPr txBox="true"/>
          <p:nvPr/>
        </p:nvSpPr>
        <p:spPr>
          <a:xfrm rot="0">
            <a:off x="810822" y="2250553"/>
            <a:ext cx="6051654" cy="969646"/>
          </a:xfrm>
          <a:prstGeom prst="rect">
            <a:avLst/>
          </a:prstGeom>
        </p:spPr>
        <p:txBody>
          <a:bodyPr anchor="t" rtlCol="false" tIns="0" lIns="0" bIns="0" rIns="0">
            <a:spAutoFit/>
          </a:bodyPr>
          <a:lstStyle/>
          <a:p>
            <a:pPr algn="l">
              <a:lnSpc>
                <a:spcPts val="7979"/>
              </a:lnSpc>
            </a:pPr>
            <a:r>
              <a:rPr lang="en-US" b="true" sz="5699">
                <a:solidFill>
                  <a:srgbClr val="1D1D1F"/>
                </a:solidFill>
                <a:latin typeface="Montserrat Bold"/>
                <a:ea typeface="Montserrat Bold"/>
                <a:cs typeface="Montserrat Bold"/>
                <a:sym typeface="Montserrat Bold"/>
              </a:rPr>
              <a:t>DECISION TREE</a:t>
            </a:r>
          </a:p>
        </p:txBody>
      </p:sp>
      <p:sp>
        <p:nvSpPr>
          <p:cNvPr name="TextBox 6" id="6"/>
          <p:cNvSpPr txBox="true"/>
          <p:nvPr/>
        </p:nvSpPr>
        <p:spPr>
          <a:xfrm rot="0">
            <a:off x="810822" y="3358045"/>
            <a:ext cx="8589906" cy="2920363"/>
          </a:xfrm>
          <a:prstGeom prst="rect">
            <a:avLst/>
          </a:prstGeom>
        </p:spPr>
        <p:txBody>
          <a:bodyPr anchor="t" rtlCol="false" tIns="0" lIns="0" bIns="0" rIns="0">
            <a:spAutoFit/>
          </a:bodyPr>
          <a:lstStyle/>
          <a:p>
            <a:pPr algn="just">
              <a:lnSpc>
                <a:spcPts val="3360"/>
              </a:lnSpc>
            </a:pPr>
            <a:r>
              <a:rPr lang="en-US" sz="2400">
                <a:solidFill>
                  <a:srgbClr val="1D1D1F"/>
                </a:solidFill>
                <a:latin typeface="Source Sans Pro"/>
                <a:ea typeface="Source Sans Pro"/>
                <a:cs typeface="Source Sans Pro"/>
                <a:sym typeface="Source Sans Pro"/>
              </a:rPr>
              <a:t>The Decision Tree model demonstrates excellent performance on the training data, achieving an R² score of 1.00. On the test data, it remains strong with an R² of 0.93. However, the large gap in Mean Squared Error (MSE) between the training and test sets suggests potential overfitting—the model may be overly tailored to the training data, which can reduce its predictive power when encountering new or unseen patterns.</a:t>
            </a:r>
          </a:p>
        </p:txBody>
      </p:sp>
      <p:sp>
        <p:nvSpPr>
          <p:cNvPr name="TextBox 7" id="7"/>
          <p:cNvSpPr txBox="true"/>
          <p:nvPr/>
        </p:nvSpPr>
        <p:spPr>
          <a:xfrm rot="0">
            <a:off x="810822" y="6411759"/>
            <a:ext cx="8589906" cy="3339463"/>
          </a:xfrm>
          <a:prstGeom prst="rect">
            <a:avLst/>
          </a:prstGeom>
        </p:spPr>
        <p:txBody>
          <a:bodyPr anchor="t" rtlCol="false" tIns="0" lIns="0" bIns="0" rIns="0">
            <a:spAutoFit/>
          </a:bodyPr>
          <a:lstStyle/>
          <a:p>
            <a:pPr algn="just">
              <a:lnSpc>
                <a:spcPts val="3360"/>
              </a:lnSpc>
            </a:pPr>
            <a:r>
              <a:rPr lang="en-US" sz="2400">
                <a:solidFill>
                  <a:srgbClr val="1D1D1F"/>
                </a:solidFill>
                <a:latin typeface="Source Sans Pro"/>
                <a:ea typeface="Source Sans Pro"/>
                <a:cs typeface="Source Sans Pro"/>
                <a:sym typeface="Source Sans Pro"/>
              </a:rPr>
              <a:t>Performance Metrics</a:t>
            </a:r>
          </a:p>
          <a:p>
            <a:pPr algn="just" marL="518173" indent="-259086" lvl="1">
              <a:lnSpc>
                <a:spcPts val="3360"/>
              </a:lnSpc>
              <a:buFont typeface="Arial"/>
              <a:buChar char="•"/>
            </a:pPr>
            <a:r>
              <a:rPr lang="en-US" sz="2400">
                <a:solidFill>
                  <a:srgbClr val="1D1D1F"/>
                </a:solidFill>
                <a:latin typeface="Source Sans Pro"/>
                <a:ea typeface="Source Sans Pro"/>
                <a:cs typeface="Source Sans Pro"/>
                <a:sym typeface="Source Sans Pro"/>
              </a:rPr>
              <a:t>Mean Squared Error (MSE)</a:t>
            </a:r>
          </a:p>
          <a:p>
            <a:pPr algn="just" marL="1036346" indent="-345449" lvl="2">
              <a:lnSpc>
                <a:spcPts val="3360"/>
              </a:lnSpc>
              <a:buFont typeface="Arial"/>
              <a:buChar char="⚬"/>
            </a:pPr>
            <a:r>
              <a:rPr lang="en-US" sz="2400">
                <a:solidFill>
                  <a:srgbClr val="1D1D1F"/>
                </a:solidFill>
                <a:latin typeface="Source Sans Pro"/>
                <a:ea typeface="Source Sans Pro"/>
                <a:cs typeface="Source Sans Pro"/>
                <a:sym typeface="Source Sans Pro"/>
              </a:rPr>
              <a:t>Training Data: 88.12</a:t>
            </a:r>
          </a:p>
          <a:p>
            <a:pPr algn="just" marL="1036346" indent="-345449" lvl="2">
              <a:lnSpc>
                <a:spcPts val="3360"/>
              </a:lnSpc>
              <a:buFont typeface="Arial"/>
              <a:buChar char="⚬"/>
            </a:pPr>
            <a:r>
              <a:rPr lang="en-US" sz="2400">
                <a:solidFill>
                  <a:srgbClr val="1D1D1F"/>
                </a:solidFill>
                <a:latin typeface="Source Sans Pro"/>
                <a:ea typeface="Source Sans Pro"/>
                <a:cs typeface="Source Sans Pro"/>
                <a:sym typeface="Source Sans Pro"/>
              </a:rPr>
              <a:t>Test Data: 23,627.99</a:t>
            </a:r>
          </a:p>
          <a:p>
            <a:pPr algn="just" marL="1036346" indent="-345449" lvl="2">
              <a:lnSpc>
                <a:spcPts val="3360"/>
              </a:lnSpc>
              <a:buFont typeface="Arial"/>
              <a:buChar char="⚬"/>
            </a:pPr>
            <a:r>
              <a:rPr lang="en-US" sz="2400">
                <a:solidFill>
                  <a:srgbClr val="1D1D1F"/>
                </a:solidFill>
                <a:latin typeface="Source Sans Pro"/>
                <a:ea typeface="Source Sans Pro"/>
                <a:cs typeface="Source Sans Pro"/>
                <a:sym typeface="Source Sans Pro"/>
              </a:rPr>
              <a:t>Gap</a:t>
            </a:r>
            <a:r>
              <a:rPr lang="en-US" sz="2400">
                <a:solidFill>
                  <a:srgbClr val="1D1D1F"/>
                </a:solidFill>
                <a:latin typeface="Source Sans Pro"/>
                <a:ea typeface="Source Sans Pro"/>
                <a:cs typeface="Source Sans Pro"/>
                <a:sym typeface="Source Sans Pro"/>
              </a:rPr>
              <a:t>: 23,539.87</a:t>
            </a:r>
          </a:p>
          <a:p>
            <a:pPr algn="just" marL="518173" indent="-259086" lvl="1">
              <a:lnSpc>
                <a:spcPts val="3360"/>
              </a:lnSpc>
              <a:buFont typeface="Arial"/>
              <a:buChar char="•"/>
            </a:pPr>
            <a:r>
              <a:rPr lang="en-US" sz="2400">
                <a:solidFill>
                  <a:srgbClr val="1D1D1F"/>
                </a:solidFill>
                <a:latin typeface="Source Sans Pro"/>
                <a:ea typeface="Source Sans Pro"/>
                <a:cs typeface="Source Sans Pro"/>
                <a:sym typeface="Source Sans Pro"/>
              </a:rPr>
              <a:t>R² Score</a:t>
            </a:r>
          </a:p>
          <a:p>
            <a:pPr algn="just" marL="1036346" indent="-345449" lvl="2">
              <a:lnSpc>
                <a:spcPts val="3360"/>
              </a:lnSpc>
              <a:buFont typeface="Arial"/>
              <a:buChar char="⚬"/>
            </a:pPr>
            <a:r>
              <a:rPr lang="en-US" sz="2400">
                <a:solidFill>
                  <a:srgbClr val="1D1D1F"/>
                </a:solidFill>
                <a:latin typeface="Source Sans Pro"/>
                <a:ea typeface="Source Sans Pro"/>
                <a:cs typeface="Source Sans Pro"/>
                <a:sym typeface="Source Sans Pro"/>
              </a:rPr>
              <a:t>Train: 1.00</a:t>
            </a:r>
          </a:p>
          <a:p>
            <a:pPr algn="just" marL="1036346" indent="-345449" lvl="2">
              <a:lnSpc>
                <a:spcPts val="3360"/>
              </a:lnSpc>
              <a:buFont typeface="Arial"/>
              <a:buChar char="⚬"/>
            </a:pPr>
            <a:r>
              <a:rPr lang="en-US" sz="2400">
                <a:solidFill>
                  <a:srgbClr val="1D1D1F"/>
                </a:solidFill>
                <a:latin typeface="Source Sans Pro"/>
                <a:ea typeface="Source Sans Pro"/>
                <a:cs typeface="Source Sans Pro"/>
                <a:sym typeface="Source Sans Pro"/>
              </a:rPr>
              <a:t>Test: 0.93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DAGezCDjarI</dc:identifier>
  <dcterms:modified xsi:type="dcterms:W3CDTF">2011-08-01T06:04:30Z</dcterms:modified>
  <cp:revision>1</cp:revision>
  <dc:title>Modern Pitch Deck Presentation Template</dc:title>
</cp:coreProperties>
</file>