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9" r:id="rId13"/>
    <p:sldId id="270" r:id="rId14"/>
    <p:sldId id="271" r:id="rId15"/>
    <p:sldId id="273" r:id="rId16"/>
    <p:sldId id="305" r:id="rId17"/>
    <p:sldId id="307" r:id="rId18"/>
    <p:sldId id="306" r:id="rId19"/>
    <p:sldId id="308" r:id="rId20"/>
    <p:sldId id="303" r:id="rId21"/>
    <p:sldId id="304" r:id="rId22"/>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Tahoma Bold" panose="020B0804030504040204" pitchFamily="34" charset="0"/>
      <p:regular r:id="rId25"/>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3" name="TextBox 3"/>
          <p:cNvSpPr txBox="1"/>
          <p:nvPr/>
        </p:nvSpPr>
        <p:spPr>
          <a:xfrm>
            <a:off x="1812471" y="4660001"/>
            <a:ext cx="14663057" cy="1538883"/>
          </a:xfrm>
          <a:prstGeom prst="rect">
            <a:avLst/>
          </a:prstGeom>
        </p:spPr>
        <p:txBody>
          <a:bodyPr wrap="square" lIns="0" tIns="0" rIns="0" bIns="0" rtlCol="0" anchor="t">
            <a:spAutoFit/>
          </a:bodyPr>
          <a:lstStyle/>
          <a:p>
            <a:pPr algn="ctr">
              <a:lnSpc>
                <a:spcPts val="5999"/>
              </a:lnSpc>
              <a:spcBef>
                <a:spcPct val="0"/>
              </a:spcBef>
            </a:pPr>
            <a:r>
              <a:rPr lang="en-US" sz="5400" dirty="0"/>
              <a:t>Predicting Student Scores Based on Study Hours using Machine Learning Models</a:t>
            </a:r>
            <a:endParaRPr lang="en-US" sz="4999" spc="196" dirty="0">
              <a:solidFill>
                <a:srgbClr val="000000"/>
              </a:solidFill>
              <a:latin typeface="Canva Sans"/>
              <a:ea typeface="Canva Sans"/>
              <a:cs typeface="Canva Sans"/>
              <a:sym typeface="Canva Sans"/>
            </a:endParaRPr>
          </a:p>
        </p:txBody>
      </p:sp>
      <p:sp>
        <p:nvSpPr>
          <p:cNvPr id="4" name="TextBox 4"/>
          <p:cNvSpPr txBox="1"/>
          <p:nvPr/>
        </p:nvSpPr>
        <p:spPr>
          <a:xfrm>
            <a:off x="6865051" y="4090988"/>
            <a:ext cx="4557898" cy="600075"/>
          </a:xfrm>
          <a:prstGeom prst="rect">
            <a:avLst/>
          </a:prstGeom>
        </p:spPr>
        <p:txBody>
          <a:bodyPr lIns="0" tIns="0" rIns="0" bIns="0" rtlCol="0" anchor="t">
            <a:spAutoFit/>
          </a:bodyPr>
          <a:lstStyle/>
          <a:p>
            <a:pPr algn="ctr">
              <a:lnSpc>
                <a:spcPts val="4799"/>
              </a:lnSpc>
              <a:spcBef>
                <a:spcPct val="0"/>
              </a:spcBef>
            </a:pPr>
            <a:r>
              <a:rPr lang="en-US" sz="3999" spc="157" dirty="0">
                <a:solidFill>
                  <a:srgbClr val="000000"/>
                </a:solidFill>
                <a:latin typeface="Canva Sans"/>
                <a:ea typeface="Canva Sans"/>
                <a:cs typeface="Canva Sans"/>
                <a:sym typeface="Canva Sans"/>
              </a:rPr>
              <a:t>Raihan Pratama</a:t>
            </a:r>
          </a:p>
        </p:txBody>
      </p:sp>
      <p:sp>
        <p:nvSpPr>
          <p:cNvPr id="5" name="TextBox 5"/>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p:cNvSpPr txBox="1"/>
          <p:nvPr/>
        </p:nvSpPr>
        <p:spPr>
          <a:xfrm>
            <a:off x="6775405" y="1671637"/>
            <a:ext cx="4737190" cy="668324"/>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Import Dataset</a:t>
            </a:r>
          </a:p>
        </p:txBody>
      </p:sp>
      <p:sp>
        <p:nvSpPr>
          <p:cNvPr id="6" name="TextBox 6"/>
          <p:cNvSpPr txBox="1"/>
          <p:nvPr/>
        </p:nvSpPr>
        <p:spPr>
          <a:xfrm>
            <a:off x="8226965" y="3475388"/>
            <a:ext cx="8923972" cy="2753831"/>
          </a:xfrm>
          <a:prstGeom prst="rect">
            <a:avLst/>
          </a:prstGeom>
        </p:spPr>
        <p:txBody>
          <a:bodyPr lIns="0" tIns="0" rIns="0" bIns="0" rtlCol="0" anchor="t">
            <a:spAutoFit/>
          </a:bodyPr>
          <a:lstStyle/>
          <a:p>
            <a:pPr algn="just">
              <a:lnSpc>
                <a:spcPts val="3599"/>
              </a:lnSpc>
              <a:spcBef>
                <a:spcPct val="0"/>
              </a:spcBef>
            </a:pPr>
            <a:r>
              <a:rPr lang="en-US" sz="2999" spc="117" dirty="0">
                <a:solidFill>
                  <a:srgbClr val="000000"/>
                </a:solidFill>
                <a:latin typeface="Canva Sans"/>
                <a:ea typeface="Canva Sans"/>
                <a:cs typeface="Canva Sans"/>
                <a:sym typeface="Canva Sans"/>
              </a:rPr>
              <a:t>In this step, we import the dataset using </a:t>
            </a:r>
            <a:r>
              <a:rPr lang="en-US" sz="2999" b="1" spc="117" dirty="0">
                <a:solidFill>
                  <a:srgbClr val="000000"/>
                </a:solidFill>
                <a:latin typeface="Canva Sans"/>
                <a:ea typeface="Canva Sans"/>
                <a:cs typeface="Canva Sans"/>
                <a:sym typeface="Canva Sans"/>
              </a:rPr>
              <a:t>Pandas</a:t>
            </a:r>
            <a:r>
              <a:rPr lang="en-US" sz="2999" spc="117" dirty="0">
                <a:solidFill>
                  <a:srgbClr val="000000"/>
                </a:solidFill>
                <a:latin typeface="Canva Sans"/>
                <a:ea typeface="Canva Sans"/>
                <a:cs typeface="Canva Sans"/>
                <a:sym typeface="Canva Sans"/>
              </a:rPr>
              <a:t> with the function </a:t>
            </a:r>
            <a:r>
              <a:rPr lang="en-US" sz="2999" b="1" spc="117" dirty="0" err="1">
                <a:solidFill>
                  <a:srgbClr val="000000"/>
                </a:solidFill>
                <a:latin typeface="Canva Sans"/>
                <a:ea typeface="Canva Sans"/>
                <a:cs typeface="Canva Sans"/>
                <a:sym typeface="Canva Sans"/>
              </a:rPr>
              <a:t>pd.read_csv</a:t>
            </a:r>
            <a:r>
              <a:rPr lang="en-US" sz="2999" b="1" spc="117" dirty="0">
                <a:solidFill>
                  <a:srgbClr val="000000"/>
                </a:solidFill>
                <a:latin typeface="Canva Sans"/>
                <a:ea typeface="Canva Sans"/>
                <a:cs typeface="Canva Sans"/>
                <a:sym typeface="Canva Sans"/>
              </a:rPr>
              <a:t>()</a:t>
            </a:r>
            <a:r>
              <a:rPr lang="en-US" sz="2999" spc="117" dirty="0">
                <a:solidFill>
                  <a:srgbClr val="000000"/>
                </a:solidFill>
                <a:latin typeface="Canva Sans"/>
                <a:ea typeface="Canva Sans"/>
                <a:cs typeface="Canva Sans"/>
                <a:sym typeface="Canva Sans"/>
              </a:rPr>
              <a:t>. This allows us to load the Student Scores data from a CSV file called 'student_scores.csv' into a </a:t>
            </a:r>
            <a:r>
              <a:rPr lang="en-US" sz="2999" spc="117" dirty="0" err="1">
                <a:solidFill>
                  <a:srgbClr val="000000"/>
                </a:solidFill>
                <a:latin typeface="Canva Sans"/>
                <a:ea typeface="Canva Sans"/>
                <a:cs typeface="Canva Sans"/>
                <a:sym typeface="Canva Sans"/>
              </a:rPr>
              <a:t>DataFrame</a:t>
            </a:r>
            <a:r>
              <a:rPr lang="en-US" sz="2999" spc="117" dirty="0">
                <a:solidFill>
                  <a:srgbClr val="000000"/>
                </a:solidFill>
                <a:latin typeface="Canva Sans"/>
                <a:ea typeface="Canva Sans"/>
                <a:cs typeface="Canva Sans"/>
                <a:sym typeface="Canva Sans"/>
              </a:rPr>
              <a:t> (</a:t>
            </a:r>
            <a:r>
              <a:rPr lang="en-US" sz="2999" spc="117" dirty="0" err="1">
                <a:solidFill>
                  <a:srgbClr val="000000"/>
                </a:solidFill>
                <a:latin typeface="Canva Sans"/>
                <a:ea typeface="Canva Sans"/>
                <a:cs typeface="Canva Sans"/>
                <a:sym typeface="Canva Sans"/>
              </a:rPr>
              <a:t>df</a:t>
            </a:r>
            <a:r>
              <a:rPr lang="en-US" sz="2999" spc="117" dirty="0">
                <a:solidFill>
                  <a:srgbClr val="000000"/>
                </a:solidFill>
                <a:latin typeface="Canva Sans"/>
                <a:ea typeface="Canva Sans"/>
                <a:cs typeface="Canva Sans"/>
                <a:sym typeface="Canva Sans"/>
              </a:rPr>
              <a:t>) for further analysis and model building.</a:t>
            </a:r>
          </a:p>
        </p:txBody>
      </p:sp>
      <p:pic>
        <p:nvPicPr>
          <p:cNvPr id="8" name="Picture 7">
            <a:extLst>
              <a:ext uri="{FF2B5EF4-FFF2-40B4-BE49-F238E27FC236}">
                <a16:creationId xmlns:a16="http://schemas.microsoft.com/office/drawing/2014/main" id="{728AF45D-06E1-1D7B-B97E-70A83690C90E}"/>
              </a:ext>
            </a:extLst>
          </p:cNvPr>
          <p:cNvPicPr>
            <a:picLocks noChangeAspect="1"/>
          </p:cNvPicPr>
          <p:nvPr/>
        </p:nvPicPr>
        <p:blipFill>
          <a:blip r:embed="rId3"/>
          <a:stretch>
            <a:fillRect/>
          </a:stretch>
        </p:blipFill>
        <p:spPr>
          <a:xfrm>
            <a:off x="1137063" y="3558131"/>
            <a:ext cx="6477000" cy="1058567"/>
          </a:xfrm>
          <a:prstGeom prst="rect">
            <a:avLst/>
          </a:prstGeom>
        </p:spPr>
      </p:pic>
      <p:sp>
        <p:nvSpPr>
          <p:cNvPr id="12" name="TextBox 11">
            <a:extLst>
              <a:ext uri="{FF2B5EF4-FFF2-40B4-BE49-F238E27FC236}">
                <a16:creationId xmlns:a16="http://schemas.microsoft.com/office/drawing/2014/main" id="{1DC4DA1E-52C0-C780-4CE1-916678074E81}"/>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p:cNvSpPr txBox="1"/>
          <p:nvPr/>
        </p:nvSpPr>
        <p:spPr>
          <a:xfrm>
            <a:off x="3680080" y="1637074"/>
            <a:ext cx="9881657" cy="666750"/>
          </a:xfrm>
          <a:prstGeom prst="rect">
            <a:avLst/>
          </a:prstGeom>
        </p:spPr>
        <p:txBody>
          <a:bodyPr lIns="0" tIns="0" rIns="0" bIns="0" rtlCol="0" anchor="t">
            <a:spAutoFit/>
          </a:bodyPr>
          <a:lstStyle/>
          <a:p>
            <a:pPr algn="ctr">
              <a:lnSpc>
                <a:spcPts val="5399"/>
              </a:lnSpc>
              <a:spcBef>
                <a:spcPct val="0"/>
              </a:spcBef>
            </a:pPr>
            <a:r>
              <a:rPr lang="en-US" sz="4499" spc="176">
                <a:solidFill>
                  <a:srgbClr val="000000"/>
                </a:solidFill>
                <a:latin typeface="Canva Sans"/>
                <a:ea typeface="Canva Sans"/>
                <a:cs typeface="Canva Sans"/>
                <a:sym typeface="Canva Sans"/>
              </a:rPr>
              <a:t>Exploratory Data Analysis (EDA)</a:t>
            </a:r>
          </a:p>
        </p:txBody>
      </p:sp>
      <p:sp>
        <p:nvSpPr>
          <p:cNvPr id="6" name="TextBox 6"/>
          <p:cNvSpPr txBox="1"/>
          <p:nvPr/>
        </p:nvSpPr>
        <p:spPr>
          <a:xfrm>
            <a:off x="12010141" y="2803400"/>
            <a:ext cx="5591926" cy="6924973"/>
          </a:xfrm>
          <a:prstGeom prst="rect">
            <a:avLst/>
          </a:prstGeom>
        </p:spPr>
        <p:txBody>
          <a:bodyPr wrap="square" lIns="0" tIns="0" rIns="0" bIns="0" rtlCol="0" anchor="t">
            <a:spAutoFit/>
          </a:bodyPr>
          <a:lstStyle/>
          <a:p>
            <a:pPr algn="just">
              <a:lnSpc>
                <a:spcPts val="3599"/>
              </a:lnSpc>
              <a:spcBef>
                <a:spcPct val="0"/>
              </a:spcBef>
            </a:pPr>
            <a:r>
              <a:rPr lang="en-US" sz="3200" dirty="0"/>
              <a:t>In this step, we perform </a:t>
            </a:r>
            <a:r>
              <a:rPr lang="en-US" sz="3200" b="1" dirty="0"/>
              <a:t>Exploratory Data Analysis (EDA)</a:t>
            </a:r>
            <a:r>
              <a:rPr lang="en-US" sz="3200" dirty="0"/>
              <a:t> and </a:t>
            </a:r>
            <a:r>
              <a:rPr lang="en-US" sz="3200" b="1" dirty="0"/>
              <a:t>Feature Engineering</a:t>
            </a:r>
            <a:r>
              <a:rPr lang="en-US" sz="3200" dirty="0"/>
              <a:t> to clean and prepare the dataset. First, we check for </a:t>
            </a:r>
            <a:r>
              <a:rPr lang="en-US" sz="3200" b="1" dirty="0"/>
              <a:t>duplicate entries</a:t>
            </a:r>
            <a:r>
              <a:rPr lang="en-US" sz="3200" dirty="0"/>
              <a:t> and remove them if found. Next, we inspect for </a:t>
            </a:r>
            <a:r>
              <a:rPr lang="en-US" sz="3200" b="1" dirty="0"/>
              <a:t>missing values</a:t>
            </a:r>
            <a:r>
              <a:rPr lang="en-US" sz="3200" dirty="0"/>
              <a:t> in the data. We also analyze </a:t>
            </a:r>
            <a:r>
              <a:rPr lang="en-US" sz="3200" b="1" dirty="0"/>
              <a:t>outliers</a:t>
            </a:r>
            <a:r>
              <a:rPr lang="en-US" sz="3200" dirty="0"/>
              <a:t> in both the </a:t>
            </a:r>
            <a:r>
              <a:rPr lang="en-US" sz="3200" b="1" dirty="0"/>
              <a:t>Hours</a:t>
            </a:r>
            <a:r>
              <a:rPr lang="en-US" sz="3200" dirty="0"/>
              <a:t> and </a:t>
            </a:r>
            <a:r>
              <a:rPr lang="en-US" sz="3200" b="1" dirty="0"/>
              <a:t>Scores</a:t>
            </a:r>
            <a:r>
              <a:rPr lang="en-US" sz="3200" dirty="0"/>
              <a:t> columns using the </a:t>
            </a:r>
            <a:r>
              <a:rPr lang="en-US" sz="3200" b="1" dirty="0"/>
              <a:t>Interquartile Range (IQR)</a:t>
            </a:r>
            <a:r>
              <a:rPr lang="en-US" sz="3200" dirty="0"/>
              <a:t> method, and visualize them with </a:t>
            </a:r>
            <a:r>
              <a:rPr lang="en-US" sz="3200" b="1" dirty="0"/>
              <a:t>box plots</a:t>
            </a:r>
            <a:r>
              <a:rPr lang="en-US" sz="3200" dirty="0"/>
              <a:t> to understand their impact on the data. The cleaned dataset is then returned for further modeling.</a:t>
            </a:r>
            <a:endParaRPr lang="en-US" sz="2999" spc="117" dirty="0">
              <a:solidFill>
                <a:srgbClr val="000000"/>
              </a:solidFill>
              <a:latin typeface="Canva Sans"/>
              <a:ea typeface="Canva Sans"/>
              <a:cs typeface="Canva Sans"/>
              <a:sym typeface="Canva Sans"/>
            </a:endParaRPr>
          </a:p>
        </p:txBody>
      </p:sp>
      <p:pic>
        <p:nvPicPr>
          <p:cNvPr id="8" name="Picture 7">
            <a:extLst>
              <a:ext uri="{FF2B5EF4-FFF2-40B4-BE49-F238E27FC236}">
                <a16:creationId xmlns:a16="http://schemas.microsoft.com/office/drawing/2014/main" id="{E59093B0-01B8-C6D6-18AB-69EE70B5E405}"/>
              </a:ext>
            </a:extLst>
          </p:cNvPr>
          <p:cNvPicPr>
            <a:picLocks noChangeAspect="1"/>
          </p:cNvPicPr>
          <p:nvPr/>
        </p:nvPicPr>
        <p:blipFill>
          <a:blip r:embed="rId3"/>
          <a:stretch>
            <a:fillRect/>
          </a:stretch>
        </p:blipFill>
        <p:spPr>
          <a:xfrm>
            <a:off x="609600" y="3007057"/>
            <a:ext cx="4810796" cy="5934903"/>
          </a:xfrm>
          <a:prstGeom prst="rect">
            <a:avLst/>
          </a:prstGeom>
        </p:spPr>
      </p:pic>
      <p:pic>
        <p:nvPicPr>
          <p:cNvPr id="10" name="Picture 9">
            <a:extLst>
              <a:ext uri="{FF2B5EF4-FFF2-40B4-BE49-F238E27FC236}">
                <a16:creationId xmlns:a16="http://schemas.microsoft.com/office/drawing/2014/main" id="{ADAEACB1-BC89-070E-48F8-E802FF88EBC9}"/>
              </a:ext>
            </a:extLst>
          </p:cNvPr>
          <p:cNvPicPr>
            <a:picLocks noChangeAspect="1"/>
          </p:cNvPicPr>
          <p:nvPr/>
        </p:nvPicPr>
        <p:blipFill>
          <a:blip r:embed="rId4"/>
          <a:stretch>
            <a:fillRect/>
          </a:stretch>
        </p:blipFill>
        <p:spPr>
          <a:xfrm>
            <a:off x="5943600" y="2981467"/>
            <a:ext cx="5039428" cy="6668431"/>
          </a:xfrm>
          <a:prstGeom prst="rect">
            <a:avLst/>
          </a:prstGeom>
        </p:spPr>
      </p:pic>
      <p:sp>
        <p:nvSpPr>
          <p:cNvPr id="11" name="TextBox 10">
            <a:extLst>
              <a:ext uri="{FF2B5EF4-FFF2-40B4-BE49-F238E27FC236}">
                <a16:creationId xmlns:a16="http://schemas.microsoft.com/office/drawing/2014/main" id="{10EEA036-8910-8A12-DB4A-A4280E2AFEC0}"/>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6" name="TextBox 6"/>
          <p:cNvSpPr txBox="1"/>
          <p:nvPr/>
        </p:nvSpPr>
        <p:spPr>
          <a:xfrm>
            <a:off x="8162443" y="1628197"/>
            <a:ext cx="1963114" cy="666750"/>
          </a:xfrm>
          <a:prstGeom prst="rect">
            <a:avLst/>
          </a:prstGeom>
        </p:spPr>
        <p:txBody>
          <a:bodyPr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Result</a:t>
            </a:r>
          </a:p>
        </p:txBody>
      </p:sp>
      <p:pic>
        <p:nvPicPr>
          <p:cNvPr id="8" name="Picture 7">
            <a:extLst>
              <a:ext uri="{FF2B5EF4-FFF2-40B4-BE49-F238E27FC236}">
                <a16:creationId xmlns:a16="http://schemas.microsoft.com/office/drawing/2014/main" id="{D00612FD-1097-3222-E193-89EF3671EC50}"/>
              </a:ext>
            </a:extLst>
          </p:cNvPr>
          <p:cNvPicPr>
            <a:picLocks noChangeAspect="1"/>
          </p:cNvPicPr>
          <p:nvPr/>
        </p:nvPicPr>
        <p:blipFill>
          <a:blip r:embed="rId3"/>
          <a:stretch>
            <a:fillRect/>
          </a:stretch>
        </p:blipFill>
        <p:spPr>
          <a:xfrm>
            <a:off x="838200" y="2734253"/>
            <a:ext cx="3810000" cy="5625000"/>
          </a:xfrm>
          <a:prstGeom prst="rect">
            <a:avLst/>
          </a:prstGeom>
        </p:spPr>
      </p:pic>
      <p:pic>
        <p:nvPicPr>
          <p:cNvPr id="2050" name="Picture 2">
            <a:extLst>
              <a:ext uri="{FF2B5EF4-FFF2-40B4-BE49-F238E27FC236}">
                <a16:creationId xmlns:a16="http://schemas.microsoft.com/office/drawing/2014/main" id="{899BC3CE-274E-40EC-912B-E89023FDA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7738" y="2734253"/>
            <a:ext cx="12758213" cy="52578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BCBCCF-F49A-164D-DC01-8B0B73298410}"/>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p:cNvSpPr txBox="1"/>
          <p:nvPr/>
        </p:nvSpPr>
        <p:spPr>
          <a:xfrm>
            <a:off x="4058803" y="1885434"/>
            <a:ext cx="10170394" cy="1236172"/>
          </a:xfrm>
          <a:prstGeom prst="rect">
            <a:avLst/>
          </a:prstGeom>
        </p:spPr>
        <p:txBody>
          <a:bodyPr wrap="square" lIns="0" tIns="0" rIns="0" bIns="0" rtlCol="0" anchor="t">
            <a:spAutoFit/>
          </a:bodyPr>
          <a:lstStyle/>
          <a:p>
            <a:pPr algn="ctr">
              <a:lnSpc>
                <a:spcPts val="4799"/>
              </a:lnSpc>
              <a:spcBef>
                <a:spcPct val="0"/>
              </a:spcBef>
            </a:pPr>
            <a:r>
              <a:rPr lang="en-US" sz="4800" spc="157" dirty="0">
                <a:solidFill>
                  <a:srgbClr val="000000"/>
                </a:solidFill>
                <a:latin typeface="Canva Sans"/>
                <a:ea typeface="Canva Sans"/>
                <a:cs typeface="Canva Sans"/>
                <a:sym typeface="Canva Sans"/>
              </a:rPr>
              <a:t>Preparation Data, Split Data and Feature Scaling</a:t>
            </a:r>
          </a:p>
        </p:txBody>
      </p:sp>
      <p:sp>
        <p:nvSpPr>
          <p:cNvPr id="6" name="TextBox 6"/>
          <p:cNvSpPr txBox="1"/>
          <p:nvPr/>
        </p:nvSpPr>
        <p:spPr>
          <a:xfrm>
            <a:off x="9170158" y="4000500"/>
            <a:ext cx="8436926" cy="4616648"/>
          </a:xfrm>
          <a:prstGeom prst="rect">
            <a:avLst/>
          </a:prstGeom>
        </p:spPr>
        <p:txBody>
          <a:bodyPr lIns="0" tIns="0" rIns="0" bIns="0" rtlCol="0" anchor="t">
            <a:spAutoFit/>
          </a:bodyPr>
          <a:lstStyle/>
          <a:p>
            <a:pPr algn="just">
              <a:lnSpc>
                <a:spcPts val="3599"/>
              </a:lnSpc>
              <a:spcBef>
                <a:spcPct val="0"/>
              </a:spcBef>
            </a:pPr>
            <a:r>
              <a:rPr lang="en-US" sz="3200" dirty="0"/>
              <a:t>In this step, we </a:t>
            </a:r>
            <a:r>
              <a:rPr lang="en-US" sz="3200" b="1" dirty="0"/>
              <a:t>prepare the data</a:t>
            </a:r>
            <a:r>
              <a:rPr lang="en-US" sz="3200" dirty="0"/>
              <a:t> for modeling by splitting it into features (X) and target (y). We then </a:t>
            </a:r>
            <a:r>
              <a:rPr lang="en-US" sz="3200" b="1" dirty="0"/>
              <a:t>split the data</a:t>
            </a:r>
            <a:r>
              <a:rPr lang="en-US" sz="3200" dirty="0"/>
              <a:t> into training and testing sets, with 20% allocated for testing to evaluate the model's performance. To ensure the model works efficiently, we apply </a:t>
            </a:r>
            <a:r>
              <a:rPr lang="en-US" sz="3200" b="1" dirty="0"/>
              <a:t>feature scaling</a:t>
            </a:r>
            <a:r>
              <a:rPr lang="en-US" sz="3200" dirty="0"/>
              <a:t> using </a:t>
            </a:r>
            <a:r>
              <a:rPr lang="en-US" sz="3200" b="1" dirty="0" err="1"/>
              <a:t>StandardScaler</a:t>
            </a:r>
            <a:r>
              <a:rPr lang="en-US" sz="3200" dirty="0"/>
              <a:t> to standardize the data, making it easier for the model to process and improve accuracy. The scaled training and testing data are returned for use in modeling.</a:t>
            </a:r>
            <a:endParaRPr lang="en-US" sz="2999" spc="117" dirty="0">
              <a:solidFill>
                <a:srgbClr val="000000"/>
              </a:solidFill>
              <a:latin typeface="Canva Sans"/>
              <a:ea typeface="Canva Sans"/>
              <a:cs typeface="Canva Sans"/>
              <a:sym typeface="Canva Sans"/>
            </a:endParaRPr>
          </a:p>
        </p:txBody>
      </p:sp>
      <p:pic>
        <p:nvPicPr>
          <p:cNvPr id="8" name="Picture 7">
            <a:extLst>
              <a:ext uri="{FF2B5EF4-FFF2-40B4-BE49-F238E27FC236}">
                <a16:creationId xmlns:a16="http://schemas.microsoft.com/office/drawing/2014/main" id="{4A92B008-EF4B-6F7D-99A6-373246EB4C70}"/>
              </a:ext>
            </a:extLst>
          </p:cNvPr>
          <p:cNvPicPr>
            <a:picLocks noChangeAspect="1"/>
          </p:cNvPicPr>
          <p:nvPr/>
        </p:nvPicPr>
        <p:blipFill>
          <a:blip r:embed="rId3"/>
          <a:stretch>
            <a:fillRect/>
          </a:stretch>
        </p:blipFill>
        <p:spPr>
          <a:xfrm>
            <a:off x="838200" y="3619500"/>
            <a:ext cx="7543437" cy="5410200"/>
          </a:xfrm>
          <a:prstGeom prst="rect">
            <a:avLst/>
          </a:prstGeom>
        </p:spPr>
      </p:pic>
      <p:sp>
        <p:nvSpPr>
          <p:cNvPr id="9" name="TextBox 8">
            <a:extLst>
              <a:ext uri="{FF2B5EF4-FFF2-40B4-BE49-F238E27FC236}">
                <a16:creationId xmlns:a16="http://schemas.microsoft.com/office/drawing/2014/main" id="{DB434EF4-3FF8-E2DA-1AAC-7947077F9502}"/>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4682839" y="2566890"/>
            <a:ext cx="8922323" cy="1360822"/>
          </a:xfrm>
          <a:prstGeom prst="rect">
            <a:avLst/>
          </a:prstGeom>
        </p:spPr>
        <p:txBody>
          <a:bodyPr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Train the Model, Evaluation and Visualization</a:t>
            </a:r>
          </a:p>
        </p:txBody>
      </p:sp>
      <p:sp>
        <p:nvSpPr>
          <p:cNvPr id="5" name="TextBox 5"/>
          <p:cNvSpPr txBox="1"/>
          <p:nvPr/>
        </p:nvSpPr>
        <p:spPr>
          <a:xfrm>
            <a:off x="6913419" y="4990453"/>
            <a:ext cx="4461161" cy="1368836"/>
          </a:xfrm>
          <a:prstGeom prst="rect">
            <a:avLst/>
          </a:prstGeom>
        </p:spPr>
        <p:txBody>
          <a:bodyPr wrap="square" lIns="0" tIns="0" rIns="0" bIns="0" rtlCol="0" anchor="t">
            <a:spAutoFit/>
          </a:bodyPr>
          <a:lstStyle/>
          <a:p>
            <a:pPr marL="647698" lvl="1" indent="-323849" algn="just">
              <a:lnSpc>
                <a:spcPts val="3599"/>
              </a:lnSpc>
              <a:buAutoNum type="arabicPeriod"/>
            </a:pPr>
            <a:r>
              <a:rPr lang="en-US" sz="2999" spc="116" dirty="0">
                <a:solidFill>
                  <a:srgbClr val="000000"/>
                </a:solidFill>
                <a:latin typeface="Canva Sans"/>
                <a:ea typeface="Canva Sans"/>
                <a:cs typeface="Canva Sans"/>
                <a:sym typeface="Canva Sans"/>
              </a:rPr>
              <a:t>Decision Tree</a:t>
            </a:r>
          </a:p>
          <a:p>
            <a:pPr marL="647698" lvl="1" indent="-323849" algn="just">
              <a:lnSpc>
                <a:spcPts val="3599"/>
              </a:lnSpc>
              <a:buAutoNum type="arabicPeriod"/>
            </a:pPr>
            <a:r>
              <a:rPr lang="en-US" sz="2999" spc="116" dirty="0">
                <a:solidFill>
                  <a:srgbClr val="000000"/>
                </a:solidFill>
                <a:latin typeface="Canva Sans"/>
                <a:ea typeface="Canva Sans"/>
                <a:cs typeface="Canva Sans"/>
                <a:sym typeface="Canva Sans"/>
              </a:rPr>
              <a:t>Linear Regression</a:t>
            </a:r>
          </a:p>
          <a:p>
            <a:pPr marL="647698" lvl="1" indent="-323849" algn="just">
              <a:lnSpc>
                <a:spcPts val="3599"/>
              </a:lnSpc>
              <a:buAutoNum type="arabicPeriod"/>
            </a:pPr>
            <a:r>
              <a:rPr lang="en-US" sz="2999" spc="116" dirty="0">
                <a:solidFill>
                  <a:srgbClr val="000000"/>
                </a:solidFill>
                <a:latin typeface="Canva Sans"/>
                <a:ea typeface="Canva Sans"/>
                <a:cs typeface="Canva Sans"/>
                <a:sym typeface="Canva Sans"/>
              </a:rPr>
              <a:t>Random Forest</a:t>
            </a:r>
          </a:p>
        </p:txBody>
      </p:sp>
      <p:sp>
        <p:nvSpPr>
          <p:cNvPr id="6" name="TextBox 5">
            <a:extLst>
              <a:ext uri="{FF2B5EF4-FFF2-40B4-BE49-F238E27FC236}">
                <a16:creationId xmlns:a16="http://schemas.microsoft.com/office/drawing/2014/main" id="{3E3DDED4-A086-BA23-16C0-68C53868D771}"/>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p:cNvSpPr txBox="1"/>
          <p:nvPr/>
        </p:nvSpPr>
        <p:spPr>
          <a:xfrm>
            <a:off x="9274874" y="3192141"/>
            <a:ext cx="8479725" cy="4431983"/>
          </a:xfrm>
          <a:prstGeom prst="rect">
            <a:avLst/>
          </a:prstGeom>
        </p:spPr>
        <p:txBody>
          <a:bodyPr wrap="square" lIns="0" tIns="0" rIns="0" bIns="0" rtlCol="0" anchor="t">
            <a:spAutoFit/>
          </a:bodyPr>
          <a:lstStyle/>
          <a:p>
            <a:pPr algn="just"/>
            <a:r>
              <a:rPr lang="en-US" sz="3200" dirty="0"/>
              <a:t>In this step, we train and evaluate three different machine learning models: </a:t>
            </a:r>
            <a:r>
              <a:rPr lang="en-US" sz="3200" b="1" dirty="0"/>
              <a:t>Linear Regression</a:t>
            </a:r>
            <a:r>
              <a:rPr lang="en-US" sz="3200" dirty="0"/>
              <a:t>, </a:t>
            </a:r>
            <a:r>
              <a:rPr lang="en-US" sz="3200" b="1" dirty="0"/>
              <a:t>Decision Tree</a:t>
            </a:r>
            <a:r>
              <a:rPr lang="en-US" sz="3200" dirty="0"/>
              <a:t>, and </a:t>
            </a:r>
            <a:r>
              <a:rPr lang="en-US" sz="3200" b="1" dirty="0"/>
              <a:t>Random Forest</a:t>
            </a:r>
            <a:r>
              <a:rPr lang="en-US" sz="3200" dirty="0"/>
              <a:t>. The models are trained using the training data (</a:t>
            </a:r>
            <a:r>
              <a:rPr lang="en-US" sz="3200" b="1" dirty="0"/>
              <a:t>X_train</a:t>
            </a:r>
            <a:r>
              <a:rPr lang="en-US" sz="3200" dirty="0"/>
              <a:t> and </a:t>
            </a:r>
            <a:r>
              <a:rPr lang="en-US" sz="3200" b="1" dirty="0" err="1"/>
              <a:t>y_train</a:t>
            </a:r>
            <a:r>
              <a:rPr lang="en-US" sz="3200" dirty="0"/>
              <a:t>) and then evaluated using the testing data (</a:t>
            </a:r>
            <a:r>
              <a:rPr lang="en-US" sz="3200" b="1" dirty="0" err="1"/>
              <a:t>X_test</a:t>
            </a:r>
            <a:r>
              <a:rPr lang="en-US" sz="3200" dirty="0"/>
              <a:t>). Predictions are made for the test set, and the performance of each model is stored for comparison. This helps in selecting the best-performing model for predicting student scores.</a:t>
            </a:r>
          </a:p>
        </p:txBody>
      </p:sp>
      <p:sp>
        <p:nvSpPr>
          <p:cNvPr id="6" name="TextBox 6"/>
          <p:cNvSpPr txBox="1"/>
          <p:nvPr/>
        </p:nvSpPr>
        <p:spPr>
          <a:xfrm>
            <a:off x="6017500" y="1877839"/>
            <a:ext cx="6253001" cy="666750"/>
          </a:xfrm>
          <a:prstGeom prst="rect">
            <a:avLst/>
          </a:prstGeom>
        </p:spPr>
        <p:txBody>
          <a:bodyPr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Train the model</a:t>
            </a:r>
          </a:p>
        </p:txBody>
      </p:sp>
      <p:pic>
        <p:nvPicPr>
          <p:cNvPr id="8" name="Picture 7">
            <a:extLst>
              <a:ext uri="{FF2B5EF4-FFF2-40B4-BE49-F238E27FC236}">
                <a16:creationId xmlns:a16="http://schemas.microsoft.com/office/drawing/2014/main" id="{F14E3FC5-BB42-1862-0D5B-C0C7A539DB79}"/>
              </a:ext>
            </a:extLst>
          </p:cNvPr>
          <p:cNvPicPr>
            <a:picLocks noChangeAspect="1"/>
          </p:cNvPicPr>
          <p:nvPr/>
        </p:nvPicPr>
        <p:blipFill>
          <a:blip r:embed="rId3"/>
          <a:stretch>
            <a:fillRect/>
          </a:stretch>
        </p:blipFill>
        <p:spPr>
          <a:xfrm>
            <a:off x="685800" y="3086100"/>
            <a:ext cx="7489521" cy="6248400"/>
          </a:xfrm>
          <a:prstGeom prst="rect">
            <a:avLst/>
          </a:prstGeom>
        </p:spPr>
      </p:pic>
      <p:sp>
        <p:nvSpPr>
          <p:cNvPr id="9" name="TextBox 8">
            <a:extLst>
              <a:ext uri="{FF2B5EF4-FFF2-40B4-BE49-F238E27FC236}">
                <a16:creationId xmlns:a16="http://schemas.microsoft.com/office/drawing/2014/main" id="{08569E7B-22F1-BD3A-FD86-A07F65F6B9AA}"/>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1100B-B258-A3BB-E05A-21D5E70E417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9AEE640-F6A8-F82A-AA2D-D013879A70CA}"/>
              </a:ext>
            </a:extLst>
          </p:cNvPr>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a:extLst>
              <a:ext uri="{FF2B5EF4-FFF2-40B4-BE49-F238E27FC236}">
                <a16:creationId xmlns:a16="http://schemas.microsoft.com/office/drawing/2014/main" id="{C81F765A-EB59-2C75-15F1-D9035FB681A4}"/>
              </a:ext>
            </a:extLst>
          </p:cNvPr>
          <p:cNvSpPr txBox="1"/>
          <p:nvPr/>
        </p:nvSpPr>
        <p:spPr>
          <a:xfrm>
            <a:off x="9274874" y="3192141"/>
            <a:ext cx="8479725" cy="4431983"/>
          </a:xfrm>
          <a:prstGeom prst="rect">
            <a:avLst/>
          </a:prstGeom>
        </p:spPr>
        <p:txBody>
          <a:bodyPr wrap="square" lIns="0" tIns="0" rIns="0" bIns="0" rtlCol="0" anchor="t">
            <a:spAutoFit/>
          </a:bodyPr>
          <a:lstStyle/>
          <a:p>
            <a:pPr algn="just"/>
            <a:r>
              <a:rPr lang="en-US" sz="3200" dirty="0"/>
              <a:t>In this step, we evaluate the performance of the trained models by calculating three key metrics for regression tasks: </a:t>
            </a:r>
            <a:r>
              <a:rPr lang="en-US" sz="3200" b="1" dirty="0"/>
              <a:t>Mean Squared Error (MSE)</a:t>
            </a:r>
            <a:r>
              <a:rPr lang="en-US" sz="3200" dirty="0"/>
              <a:t>, </a:t>
            </a:r>
            <a:r>
              <a:rPr lang="en-US" sz="3200" b="1" dirty="0"/>
              <a:t>Mean Absolute Error (MAE)</a:t>
            </a:r>
            <a:r>
              <a:rPr lang="en-US" sz="3200" dirty="0"/>
              <a:t>, and </a:t>
            </a:r>
            <a:r>
              <a:rPr lang="en-US" sz="3200" b="1" dirty="0"/>
              <a:t>R-squared (R²)</a:t>
            </a:r>
            <a:r>
              <a:rPr lang="en-US" sz="3200" dirty="0"/>
              <a:t>. These metrics help assess how well the model predicts student scores compared to the actual values. The results are printed for each model to facilitate comparison and selection of the best-performing model.</a:t>
            </a:r>
          </a:p>
        </p:txBody>
      </p:sp>
      <p:sp>
        <p:nvSpPr>
          <p:cNvPr id="6" name="TextBox 6">
            <a:extLst>
              <a:ext uri="{FF2B5EF4-FFF2-40B4-BE49-F238E27FC236}">
                <a16:creationId xmlns:a16="http://schemas.microsoft.com/office/drawing/2014/main" id="{BFA9C025-D915-8BDD-EC01-66A3BA184E67}"/>
              </a:ext>
            </a:extLst>
          </p:cNvPr>
          <p:cNvSpPr txBox="1"/>
          <p:nvPr/>
        </p:nvSpPr>
        <p:spPr>
          <a:xfrm>
            <a:off x="6513950" y="1671637"/>
            <a:ext cx="5260100" cy="666750"/>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Model Evaluation</a:t>
            </a:r>
          </a:p>
        </p:txBody>
      </p:sp>
      <p:pic>
        <p:nvPicPr>
          <p:cNvPr id="7" name="Picture 6">
            <a:extLst>
              <a:ext uri="{FF2B5EF4-FFF2-40B4-BE49-F238E27FC236}">
                <a16:creationId xmlns:a16="http://schemas.microsoft.com/office/drawing/2014/main" id="{B6DE1729-5040-0883-2462-568848B183F7}"/>
              </a:ext>
            </a:extLst>
          </p:cNvPr>
          <p:cNvPicPr>
            <a:picLocks noChangeAspect="1"/>
          </p:cNvPicPr>
          <p:nvPr/>
        </p:nvPicPr>
        <p:blipFill>
          <a:blip r:embed="rId3"/>
          <a:stretch>
            <a:fillRect/>
          </a:stretch>
        </p:blipFill>
        <p:spPr>
          <a:xfrm>
            <a:off x="1028700" y="2826224"/>
            <a:ext cx="6597266" cy="6127276"/>
          </a:xfrm>
          <a:prstGeom prst="rect">
            <a:avLst/>
          </a:prstGeom>
        </p:spPr>
      </p:pic>
      <p:sp>
        <p:nvSpPr>
          <p:cNvPr id="9" name="TextBox 8">
            <a:extLst>
              <a:ext uri="{FF2B5EF4-FFF2-40B4-BE49-F238E27FC236}">
                <a16:creationId xmlns:a16="http://schemas.microsoft.com/office/drawing/2014/main" id="{D10D802E-4F83-30D9-4583-9A34AC04840D}"/>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extLst>
      <p:ext uri="{BB962C8B-B14F-4D97-AF65-F5344CB8AC3E}">
        <p14:creationId xmlns:p14="http://schemas.microsoft.com/office/powerpoint/2010/main" val="221728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C74F1-0087-8148-E57E-7E55764A4FC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64BD20E-0202-F808-B55E-446384872E6C}"/>
              </a:ext>
            </a:extLst>
          </p:cNvPr>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a:extLst>
              <a:ext uri="{FF2B5EF4-FFF2-40B4-BE49-F238E27FC236}">
                <a16:creationId xmlns:a16="http://schemas.microsoft.com/office/drawing/2014/main" id="{99DB6BC3-A138-4A04-2D02-AB88EE1999A7}"/>
              </a:ext>
            </a:extLst>
          </p:cNvPr>
          <p:cNvSpPr txBox="1"/>
          <p:nvPr/>
        </p:nvSpPr>
        <p:spPr>
          <a:xfrm>
            <a:off x="9274874" y="3192141"/>
            <a:ext cx="8479725" cy="4431983"/>
          </a:xfrm>
          <a:prstGeom prst="rect">
            <a:avLst/>
          </a:prstGeom>
        </p:spPr>
        <p:txBody>
          <a:bodyPr wrap="square" lIns="0" tIns="0" rIns="0" bIns="0" rtlCol="0" anchor="t">
            <a:spAutoFit/>
          </a:bodyPr>
          <a:lstStyle/>
          <a:p>
            <a:pPr algn="just"/>
            <a:r>
              <a:rPr lang="en-US" sz="3200" dirty="0"/>
              <a:t>In this step, we evaluate the performance of the trained models by calculating three key metrics for regression tasks: </a:t>
            </a:r>
            <a:r>
              <a:rPr lang="en-US" sz="3200" b="1" dirty="0"/>
              <a:t>Mean Squared Error (MSE)</a:t>
            </a:r>
            <a:r>
              <a:rPr lang="en-US" sz="3200" dirty="0"/>
              <a:t>, </a:t>
            </a:r>
            <a:r>
              <a:rPr lang="en-US" sz="3200" b="1" dirty="0"/>
              <a:t>Mean Absolute Error (MAE)</a:t>
            </a:r>
            <a:r>
              <a:rPr lang="en-US" sz="3200" dirty="0"/>
              <a:t>, and </a:t>
            </a:r>
            <a:r>
              <a:rPr lang="en-US" sz="3200" b="1" dirty="0"/>
              <a:t>R-squared (R²)</a:t>
            </a:r>
            <a:r>
              <a:rPr lang="en-US" sz="3200" dirty="0"/>
              <a:t>. These metrics help assess how well the model predicts student scores compared to the actual values. The results are printed for each model to facilitate comparison and selection of the best-performing model.</a:t>
            </a:r>
          </a:p>
        </p:txBody>
      </p:sp>
      <p:sp>
        <p:nvSpPr>
          <p:cNvPr id="6" name="TextBox 6">
            <a:extLst>
              <a:ext uri="{FF2B5EF4-FFF2-40B4-BE49-F238E27FC236}">
                <a16:creationId xmlns:a16="http://schemas.microsoft.com/office/drawing/2014/main" id="{C174036A-D66F-5372-EF16-28116948194A}"/>
              </a:ext>
            </a:extLst>
          </p:cNvPr>
          <p:cNvSpPr txBox="1"/>
          <p:nvPr/>
        </p:nvSpPr>
        <p:spPr>
          <a:xfrm>
            <a:off x="6513950" y="1671637"/>
            <a:ext cx="5260100" cy="666750"/>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Model Evaluation</a:t>
            </a:r>
          </a:p>
        </p:txBody>
      </p:sp>
      <p:pic>
        <p:nvPicPr>
          <p:cNvPr id="8" name="Picture 7">
            <a:extLst>
              <a:ext uri="{FF2B5EF4-FFF2-40B4-BE49-F238E27FC236}">
                <a16:creationId xmlns:a16="http://schemas.microsoft.com/office/drawing/2014/main" id="{95343DE5-9A7E-6FF9-7248-F1560929AB0F}"/>
              </a:ext>
            </a:extLst>
          </p:cNvPr>
          <p:cNvPicPr>
            <a:picLocks noChangeAspect="1"/>
          </p:cNvPicPr>
          <p:nvPr/>
        </p:nvPicPr>
        <p:blipFill>
          <a:blip r:embed="rId3"/>
          <a:stretch>
            <a:fillRect/>
          </a:stretch>
        </p:blipFill>
        <p:spPr>
          <a:xfrm>
            <a:off x="606081" y="2781300"/>
            <a:ext cx="8420694" cy="6248400"/>
          </a:xfrm>
          <a:prstGeom prst="rect">
            <a:avLst/>
          </a:prstGeom>
        </p:spPr>
      </p:pic>
      <p:sp>
        <p:nvSpPr>
          <p:cNvPr id="9" name="TextBox 8">
            <a:extLst>
              <a:ext uri="{FF2B5EF4-FFF2-40B4-BE49-F238E27FC236}">
                <a16:creationId xmlns:a16="http://schemas.microsoft.com/office/drawing/2014/main" id="{A5C8DF19-7BDA-E620-6614-54A0F45BF463}"/>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extLst>
      <p:ext uri="{BB962C8B-B14F-4D97-AF65-F5344CB8AC3E}">
        <p14:creationId xmlns:p14="http://schemas.microsoft.com/office/powerpoint/2010/main" val="354653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FB357-1DEF-F86B-8E00-DC817EEBB71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44F2088-DE70-BD92-C13F-7113DE322014}"/>
              </a:ext>
            </a:extLst>
          </p:cNvPr>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E7BB8E28-C00D-7C3F-8B8B-CC662E5BB013}"/>
              </a:ext>
            </a:extLst>
          </p:cNvPr>
          <p:cNvSpPr txBox="1"/>
          <p:nvPr/>
        </p:nvSpPr>
        <p:spPr>
          <a:xfrm>
            <a:off x="8171875" y="1338262"/>
            <a:ext cx="1944250" cy="666750"/>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Result</a:t>
            </a:r>
          </a:p>
        </p:txBody>
      </p:sp>
      <p:pic>
        <p:nvPicPr>
          <p:cNvPr id="8" name="Picture 7">
            <a:extLst>
              <a:ext uri="{FF2B5EF4-FFF2-40B4-BE49-F238E27FC236}">
                <a16:creationId xmlns:a16="http://schemas.microsoft.com/office/drawing/2014/main" id="{F24A31A5-C5A2-4E91-85C2-4E2078F07FBD}"/>
              </a:ext>
            </a:extLst>
          </p:cNvPr>
          <p:cNvPicPr>
            <a:picLocks noChangeAspect="1"/>
          </p:cNvPicPr>
          <p:nvPr/>
        </p:nvPicPr>
        <p:blipFill>
          <a:blip r:embed="rId3"/>
          <a:stretch>
            <a:fillRect/>
          </a:stretch>
        </p:blipFill>
        <p:spPr>
          <a:xfrm>
            <a:off x="2190750" y="2552700"/>
            <a:ext cx="13906500" cy="6831264"/>
          </a:xfrm>
          <a:prstGeom prst="rect">
            <a:avLst/>
          </a:prstGeom>
        </p:spPr>
      </p:pic>
      <p:sp>
        <p:nvSpPr>
          <p:cNvPr id="9" name="TextBox 8">
            <a:extLst>
              <a:ext uri="{FF2B5EF4-FFF2-40B4-BE49-F238E27FC236}">
                <a16:creationId xmlns:a16="http://schemas.microsoft.com/office/drawing/2014/main" id="{BD1FD7DF-C72A-F7BF-E564-693539F6CA00}"/>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extLst>
      <p:ext uri="{BB962C8B-B14F-4D97-AF65-F5344CB8AC3E}">
        <p14:creationId xmlns:p14="http://schemas.microsoft.com/office/powerpoint/2010/main" val="177599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BA200-7F99-3129-972C-DC739C4BC44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BE4BE7-F86D-2C07-2495-06C5318C56AE}"/>
              </a:ext>
            </a:extLst>
          </p:cNvPr>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a:extLst>
              <a:ext uri="{FF2B5EF4-FFF2-40B4-BE49-F238E27FC236}">
                <a16:creationId xmlns:a16="http://schemas.microsoft.com/office/drawing/2014/main" id="{FF8BC1D7-3AFF-7376-BAC7-D3C5CCBD320C}"/>
              </a:ext>
            </a:extLst>
          </p:cNvPr>
          <p:cNvSpPr txBox="1"/>
          <p:nvPr/>
        </p:nvSpPr>
        <p:spPr>
          <a:xfrm>
            <a:off x="9274874" y="3192141"/>
            <a:ext cx="8479725" cy="3447098"/>
          </a:xfrm>
          <a:prstGeom prst="rect">
            <a:avLst/>
          </a:prstGeom>
        </p:spPr>
        <p:txBody>
          <a:bodyPr wrap="square" lIns="0" tIns="0" rIns="0" bIns="0" rtlCol="0" anchor="t">
            <a:spAutoFit/>
          </a:bodyPr>
          <a:lstStyle/>
          <a:p>
            <a:pPr algn="just"/>
            <a:r>
              <a:rPr lang="en-US" sz="3200" dirty="0"/>
              <a:t>In this step, we determine and summarize the </a:t>
            </a:r>
            <a:r>
              <a:rPr lang="en-US" sz="3200" b="1" dirty="0"/>
              <a:t>best model</a:t>
            </a:r>
            <a:r>
              <a:rPr lang="en-US" sz="3200" dirty="0"/>
              <a:t> based on the lowest </a:t>
            </a:r>
            <a:r>
              <a:rPr lang="en-US" sz="3200" b="1" dirty="0"/>
              <a:t>Mean Squared Error (MSE)</a:t>
            </a:r>
            <a:r>
              <a:rPr lang="en-US" sz="3200" dirty="0"/>
              <a:t>. The model with the best performance is selected, and its metrics are displayed to provide a detailed evaluation of each model's accuracy. This helps to identify the most effective model for predicting student scores.</a:t>
            </a:r>
          </a:p>
        </p:txBody>
      </p:sp>
      <p:sp>
        <p:nvSpPr>
          <p:cNvPr id="6" name="TextBox 6">
            <a:extLst>
              <a:ext uri="{FF2B5EF4-FFF2-40B4-BE49-F238E27FC236}">
                <a16:creationId xmlns:a16="http://schemas.microsoft.com/office/drawing/2014/main" id="{0B973420-2A13-07EF-45AB-4F3862431DC5}"/>
              </a:ext>
            </a:extLst>
          </p:cNvPr>
          <p:cNvSpPr txBox="1"/>
          <p:nvPr/>
        </p:nvSpPr>
        <p:spPr>
          <a:xfrm>
            <a:off x="6513950" y="1671637"/>
            <a:ext cx="5260100" cy="666750"/>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Model Evaluation</a:t>
            </a:r>
          </a:p>
        </p:txBody>
      </p:sp>
      <p:sp>
        <p:nvSpPr>
          <p:cNvPr id="9" name="TextBox 8">
            <a:extLst>
              <a:ext uri="{FF2B5EF4-FFF2-40B4-BE49-F238E27FC236}">
                <a16:creationId xmlns:a16="http://schemas.microsoft.com/office/drawing/2014/main" id="{B4A1F947-CB72-248D-2075-62DFE6E16E81}"/>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pic>
        <p:nvPicPr>
          <p:cNvPr id="11" name="Picture 10">
            <a:extLst>
              <a:ext uri="{FF2B5EF4-FFF2-40B4-BE49-F238E27FC236}">
                <a16:creationId xmlns:a16="http://schemas.microsoft.com/office/drawing/2014/main" id="{CC17BDD0-7106-3B9D-BB8C-FACFDAB646F3}"/>
              </a:ext>
            </a:extLst>
          </p:cNvPr>
          <p:cNvPicPr>
            <a:picLocks noChangeAspect="1"/>
          </p:cNvPicPr>
          <p:nvPr/>
        </p:nvPicPr>
        <p:blipFill>
          <a:blip r:embed="rId3"/>
          <a:stretch>
            <a:fillRect/>
          </a:stretch>
        </p:blipFill>
        <p:spPr>
          <a:xfrm>
            <a:off x="548186" y="2810370"/>
            <a:ext cx="7396153" cy="6447929"/>
          </a:xfrm>
          <a:prstGeom prst="rect">
            <a:avLst/>
          </a:prstGeom>
        </p:spPr>
      </p:pic>
    </p:spTree>
    <p:extLst>
      <p:ext uri="{BB962C8B-B14F-4D97-AF65-F5344CB8AC3E}">
        <p14:creationId xmlns:p14="http://schemas.microsoft.com/office/powerpoint/2010/main" val="1107814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4028258" y="4431228"/>
            <a:ext cx="10231485" cy="2466975"/>
          </a:xfrm>
          <a:prstGeom prst="rect">
            <a:avLst/>
          </a:prstGeom>
        </p:spPr>
        <p:txBody>
          <a:bodyPr lIns="0" tIns="0" rIns="0" bIns="0" rtlCol="0" anchor="t">
            <a:spAutoFit/>
          </a:bodyPr>
          <a:lstStyle/>
          <a:p>
            <a:pPr algn="just">
              <a:lnSpc>
                <a:spcPts val="3239"/>
              </a:lnSpc>
              <a:spcBef>
                <a:spcPct val="0"/>
              </a:spcBef>
            </a:pPr>
            <a:r>
              <a:rPr lang="en-US" sz="2699" b="1" spc="106">
                <a:solidFill>
                  <a:srgbClr val="000000"/>
                </a:solidFill>
                <a:latin typeface="Canva Sans Bold"/>
                <a:ea typeface="Canva Sans Bold"/>
                <a:cs typeface="Canva Sans Bold"/>
                <a:sym typeface="Canva Sans Bold"/>
              </a:rPr>
              <a:t>MACHINE LEARNING (ML)</a:t>
            </a:r>
            <a:r>
              <a:rPr lang="en-US" sz="2699" spc="106">
                <a:solidFill>
                  <a:srgbClr val="000000"/>
                </a:solidFill>
                <a:latin typeface="Canva Sans"/>
                <a:ea typeface="Canva Sans"/>
                <a:cs typeface="Canva Sans"/>
                <a:sym typeface="Canva Sans"/>
              </a:rPr>
              <a:t> is a way for computers to 'learn' from experience (data) and make predictions or decisions, without having to be constantly instructed by humans. In other words, the more 'training' a computer receives, the smarter it becomes at recognizing patterns, making decisions, or predicting things.</a:t>
            </a:r>
          </a:p>
        </p:txBody>
      </p:sp>
      <p:sp>
        <p:nvSpPr>
          <p:cNvPr id="5" name="TextBox 5"/>
          <p:cNvSpPr txBox="1"/>
          <p:nvPr/>
        </p:nvSpPr>
        <p:spPr>
          <a:xfrm>
            <a:off x="4301060" y="2663286"/>
            <a:ext cx="9685880" cy="819150"/>
          </a:xfrm>
          <a:prstGeom prst="rect">
            <a:avLst/>
          </a:prstGeom>
        </p:spPr>
        <p:txBody>
          <a:bodyPr lIns="0" tIns="0" rIns="0" bIns="0" rtlCol="0" anchor="t">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Machine Learning?</a:t>
            </a:r>
          </a:p>
        </p:txBody>
      </p:sp>
      <p:sp>
        <p:nvSpPr>
          <p:cNvPr id="6" name="TextBox 5">
            <a:extLst>
              <a:ext uri="{FF2B5EF4-FFF2-40B4-BE49-F238E27FC236}">
                <a16:creationId xmlns:a16="http://schemas.microsoft.com/office/drawing/2014/main" id="{0BC91C78-C801-F2DC-1EAA-946D1B770166}"/>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6392586" y="1671637"/>
            <a:ext cx="5502829" cy="1029205"/>
          </a:xfrm>
          <a:prstGeom prst="rect">
            <a:avLst/>
          </a:prstGeom>
        </p:spPr>
        <p:txBody>
          <a:bodyPr lIns="0" tIns="0" rIns="0" bIns="0" rtlCol="0" anchor="t">
            <a:spAutoFit/>
          </a:bodyPr>
          <a:lstStyle/>
          <a:p>
            <a:pPr algn="ctr">
              <a:lnSpc>
                <a:spcPts val="8218"/>
              </a:lnSpc>
              <a:spcBef>
                <a:spcPct val="0"/>
              </a:spcBef>
            </a:pPr>
            <a:r>
              <a:rPr lang="en-US" sz="6848" spc="269">
                <a:solidFill>
                  <a:srgbClr val="000000"/>
                </a:solidFill>
                <a:latin typeface="Canva Sans"/>
                <a:ea typeface="Canva Sans"/>
                <a:cs typeface="Canva Sans"/>
                <a:sym typeface="Canva Sans"/>
              </a:rPr>
              <a:t>Conclusion</a:t>
            </a:r>
          </a:p>
        </p:txBody>
      </p:sp>
      <p:sp>
        <p:nvSpPr>
          <p:cNvPr id="5" name="TextBox 5"/>
          <p:cNvSpPr txBox="1"/>
          <p:nvPr/>
        </p:nvSpPr>
        <p:spPr>
          <a:xfrm>
            <a:off x="2055636" y="3256774"/>
            <a:ext cx="14634257" cy="3693319"/>
          </a:xfrm>
          <a:prstGeom prst="rect">
            <a:avLst/>
          </a:prstGeom>
        </p:spPr>
        <p:txBody>
          <a:bodyPr lIns="0" tIns="0" rIns="0" bIns="0" rtlCol="0" anchor="t">
            <a:spAutoFit/>
          </a:bodyPr>
          <a:lstStyle/>
          <a:p>
            <a:pPr algn="just">
              <a:lnSpc>
                <a:spcPts val="3599"/>
              </a:lnSpc>
              <a:spcBef>
                <a:spcPct val="0"/>
              </a:spcBef>
            </a:pPr>
            <a:r>
              <a:rPr lang="en-US" sz="3200" dirty="0"/>
              <a:t>Based on the analysis and comparison of three machine learning algorithms—Linear Regression, Decision Tree, and Random Forest—</a:t>
            </a:r>
            <a:r>
              <a:rPr lang="en-US" sz="3200" b="1" dirty="0"/>
              <a:t>Random Forest</a:t>
            </a:r>
            <a:r>
              <a:rPr lang="en-US" sz="3200" dirty="0"/>
              <a:t> showed the best performance with the lowest </a:t>
            </a:r>
            <a:r>
              <a:rPr lang="en-US" sz="3200" b="1" dirty="0"/>
              <a:t>Mean Squared Error (MSE)</a:t>
            </a:r>
            <a:r>
              <a:rPr lang="en-US" sz="3200" dirty="0"/>
              <a:t> of </a:t>
            </a:r>
            <a:r>
              <a:rPr lang="en-US" sz="3200" b="1" dirty="0"/>
              <a:t>18.6880</a:t>
            </a:r>
            <a:r>
              <a:rPr lang="en-US" sz="3200" dirty="0"/>
              <a:t>, followed by </a:t>
            </a:r>
            <a:r>
              <a:rPr lang="en-US" sz="3200" b="1" dirty="0"/>
              <a:t>Linear Regression</a:t>
            </a:r>
            <a:r>
              <a:rPr lang="en-US" sz="3200" dirty="0"/>
              <a:t> with </a:t>
            </a:r>
            <a:r>
              <a:rPr lang="en-US" sz="3200" b="1" dirty="0"/>
              <a:t>18.9432</a:t>
            </a:r>
            <a:r>
              <a:rPr lang="en-US" sz="3200" dirty="0"/>
              <a:t> and </a:t>
            </a:r>
            <a:r>
              <a:rPr lang="en-US" sz="3200" b="1" dirty="0"/>
              <a:t>Decision Tree</a:t>
            </a:r>
            <a:r>
              <a:rPr lang="en-US" sz="3200" dirty="0"/>
              <a:t> with </a:t>
            </a:r>
            <a:r>
              <a:rPr lang="en-US" sz="3200" b="1" dirty="0"/>
              <a:t>31.7000</a:t>
            </a:r>
            <a:r>
              <a:rPr lang="en-US" sz="3200" dirty="0"/>
              <a:t>. All models showed a reasonable fit to the data, but </a:t>
            </a:r>
            <a:r>
              <a:rPr lang="en-US" sz="3200" b="1" dirty="0"/>
              <a:t>Random Forest</a:t>
            </a:r>
            <a:r>
              <a:rPr lang="en-US" sz="3200" dirty="0"/>
              <a:t> had the highest </a:t>
            </a:r>
            <a:r>
              <a:rPr lang="en-US" sz="3200" b="1" dirty="0"/>
              <a:t>R-squared (R²)</a:t>
            </a:r>
            <a:r>
              <a:rPr lang="en-US" sz="3200" dirty="0"/>
              <a:t> value of </a:t>
            </a:r>
            <a:r>
              <a:rPr lang="en-US" sz="3200" b="1" dirty="0"/>
              <a:t>0.9682</a:t>
            </a:r>
            <a:r>
              <a:rPr lang="en-US" sz="3200" dirty="0"/>
              <a:t>, indicating that it explained the most variance in student scores. Overall, </a:t>
            </a:r>
            <a:r>
              <a:rPr lang="en-US" sz="3200" b="1" dirty="0"/>
              <a:t>Random Forest</a:t>
            </a:r>
            <a:r>
              <a:rPr lang="en-US" sz="3200" dirty="0"/>
              <a:t> is the best choice for predicting student scores, but </a:t>
            </a:r>
            <a:r>
              <a:rPr lang="en-US" sz="3200" b="1" dirty="0"/>
              <a:t>Linear Regression</a:t>
            </a:r>
            <a:r>
              <a:rPr lang="en-US" sz="3200" dirty="0"/>
              <a:t> is a good alternative when interpretability and simplicity are preferred.</a:t>
            </a:r>
            <a:endParaRPr lang="en-US" sz="2999" b="1" spc="116" dirty="0">
              <a:solidFill>
                <a:srgbClr val="000000"/>
              </a:solidFill>
              <a:latin typeface="Canva Sans Bold"/>
              <a:ea typeface="Canva Sans Bold"/>
              <a:cs typeface="Canva Sans Bold"/>
              <a:sym typeface="Canva Sans Bold"/>
            </a:endParaRPr>
          </a:p>
        </p:txBody>
      </p:sp>
      <p:sp>
        <p:nvSpPr>
          <p:cNvPr id="6" name="TextBox 5">
            <a:extLst>
              <a:ext uri="{FF2B5EF4-FFF2-40B4-BE49-F238E27FC236}">
                <a16:creationId xmlns:a16="http://schemas.microsoft.com/office/drawing/2014/main" id="{96689B98-35DC-8979-D07A-0575FC79F1AD}"/>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24" y="6255"/>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13716000"/>
                  </a:moveTo>
                  <a:lnTo>
                    <a:pt x="0" y="13716000"/>
                  </a:lnTo>
                  <a:lnTo>
                    <a:pt x="0" y="0"/>
                  </a:lnTo>
                  <a:lnTo>
                    <a:pt x="24384000" y="0"/>
                  </a:lnTo>
                  <a:lnTo>
                    <a:pt x="24384000" y="13716000"/>
                  </a:lnTo>
                  <a:close/>
                </a:path>
              </a:pathLst>
            </a:custGeom>
            <a:solidFill>
              <a:srgbClr val="F6F6F6"/>
            </a:solidFill>
          </p:spPr>
        </p:sp>
      </p:grpSp>
      <p:grpSp>
        <p:nvGrpSpPr>
          <p:cNvPr id="4" name="Group 4"/>
          <p:cNvGrpSpPr/>
          <p:nvPr/>
        </p:nvGrpSpPr>
        <p:grpSpPr>
          <a:xfrm>
            <a:off x="5271789" y="4026250"/>
            <a:ext cx="7744459" cy="1488440"/>
            <a:chOff x="0" y="0"/>
            <a:chExt cx="10325945" cy="1984587"/>
          </a:xfrm>
        </p:grpSpPr>
        <p:sp>
          <p:nvSpPr>
            <p:cNvPr id="5" name="Freeform 5"/>
            <p:cNvSpPr/>
            <p:nvPr/>
          </p:nvSpPr>
          <p:spPr>
            <a:xfrm>
              <a:off x="0" y="0"/>
              <a:ext cx="10325946" cy="1984587"/>
            </a:xfrm>
            <a:custGeom>
              <a:avLst/>
              <a:gdLst/>
              <a:ahLst/>
              <a:cxnLst/>
              <a:rect l="l" t="t" r="r" b="b"/>
              <a:pathLst>
                <a:path w="10325946" h="1984587">
                  <a:moveTo>
                    <a:pt x="0" y="0"/>
                  </a:moveTo>
                  <a:lnTo>
                    <a:pt x="10325946" y="0"/>
                  </a:lnTo>
                  <a:lnTo>
                    <a:pt x="10325946" y="1984587"/>
                  </a:lnTo>
                  <a:lnTo>
                    <a:pt x="0" y="1984587"/>
                  </a:lnTo>
                  <a:close/>
                </a:path>
              </a:pathLst>
            </a:custGeom>
            <a:solidFill>
              <a:srgbClr val="000000">
                <a:alpha val="0"/>
              </a:srgbClr>
            </a:solidFill>
          </p:spPr>
        </p:sp>
        <p:sp>
          <p:nvSpPr>
            <p:cNvPr id="6" name="TextBox 6"/>
            <p:cNvSpPr txBox="1"/>
            <p:nvPr/>
          </p:nvSpPr>
          <p:spPr>
            <a:xfrm>
              <a:off x="0" y="0"/>
              <a:ext cx="10325945" cy="1984587"/>
            </a:xfrm>
            <a:prstGeom prst="rect">
              <a:avLst/>
            </a:prstGeom>
          </p:spPr>
          <p:txBody>
            <a:bodyPr lIns="0" tIns="0" rIns="0" bIns="0" rtlCol="0" anchor="t"/>
            <a:lstStyle/>
            <a:p>
              <a:pPr algn="l">
                <a:lnSpc>
                  <a:spcPts val="11519"/>
                </a:lnSpc>
              </a:pPr>
              <a:r>
                <a:rPr lang="en-US" sz="9600" b="1" spc="355">
                  <a:solidFill>
                    <a:srgbClr val="1C1C1F"/>
                  </a:solidFill>
                  <a:latin typeface="Tahoma Bold"/>
                  <a:ea typeface="Tahoma Bold"/>
                  <a:cs typeface="Tahoma Bold"/>
                  <a:sym typeface="Tahoma Bold"/>
                </a:rPr>
                <a:t>THANK YOU</a:t>
              </a:r>
            </a:p>
          </p:txBody>
        </p:sp>
      </p:grpSp>
      <p:sp>
        <p:nvSpPr>
          <p:cNvPr id="7" name="Freeform 7"/>
          <p:cNvSpPr/>
          <p:nvPr/>
        </p:nvSpPr>
        <p:spPr>
          <a:xfrm>
            <a:off x="289386" y="197912"/>
            <a:ext cx="1038224" cy="1038224"/>
          </a:xfrm>
          <a:custGeom>
            <a:avLst/>
            <a:gdLst/>
            <a:ahLst/>
            <a:cxnLst/>
            <a:rect l="l" t="t" r="r" b="b"/>
            <a:pathLst>
              <a:path w="1038224" h="1038224">
                <a:moveTo>
                  <a:pt x="0" y="0"/>
                </a:moveTo>
                <a:lnTo>
                  <a:pt x="1038224" y="0"/>
                </a:lnTo>
                <a:lnTo>
                  <a:pt x="1038224" y="1038224"/>
                </a:lnTo>
                <a:lnTo>
                  <a:pt x="0" y="1038224"/>
                </a:lnTo>
                <a:lnTo>
                  <a:pt x="0" y="0"/>
                </a:lnTo>
                <a:close/>
              </a:path>
            </a:pathLst>
          </a:custGeom>
          <a:blipFill>
            <a:blip r:embed="rId2"/>
            <a:stretch>
              <a:fillRect/>
            </a:stretch>
          </a:blipFill>
        </p:spPr>
      </p:sp>
      <p:sp>
        <p:nvSpPr>
          <p:cNvPr id="9" name="Freeform 9"/>
          <p:cNvSpPr/>
          <p:nvPr/>
        </p:nvSpPr>
        <p:spPr>
          <a:xfrm>
            <a:off x="14861827" y="784161"/>
            <a:ext cx="2793365" cy="452755"/>
          </a:xfrm>
          <a:custGeom>
            <a:avLst/>
            <a:gdLst/>
            <a:ahLst/>
            <a:cxnLst/>
            <a:rect l="l" t="t" r="r" b="b"/>
            <a:pathLst>
              <a:path w="3724487" h="603673">
                <a:moveTo>
                  <a:pt x="0" y="0"/>
                </a:moveTo>
                <a:lnTo>
                  <a:pt x="3724487" y="0"/>
                </a:lnTo>
                <a:lnTo>
                  <a:pt x="3724487" y="603673"/>
                </a:lnTo>
                <a:lnTo>
                  <a:pt x="0" y="603673"/>
                </a:lnTo>
                <a:close/>
              </a:path>
            </a:pathLst>
          </a:custGeom>
          <a:solidFill>
            <a:srgbClr val="000000">
              <a:alpha val="0"/>
            </a:srgbClr>
          </a:solidFill>
        </p:spPr>
      </p:sp>
      <p:sp>
        <p:nvSpPr>
          <p:cNvPr id="8" name="TextBox 7">
            <a:extLst>
              <a:ext uri="{FF2B5EF4-FFF2-40B4-BE49-F238E27FC236}">
                <a16:creationId xmlns:a16="http://schemas.microsoft.com/office/drawing/2014/main" id="{744A1349-C1A2-BFF4-2B1B-2F6816B33E75}"/>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3352849" y="4342163"/>
            <a:ext cx="11582303" cy="3282950"/>
          </a:xfrm>
          <a:prstGeom prst="rect">
            <a:avLst/>
          </a:prstGeom>
        </p:spPr>
        <p:txBody>
          <a:bodyPr lIns="0" tIns="0" rIns="0" bIns="0" rtlCol="0" anchor="t">
            <a:spAutoFit/>
          </a:bodyPr>
          <a:lstStyle/>
          <a:p>
            <a:pPr algn="just">
              <a:lnSpc>
                <a:spcPts val="3239"/>
              </a:lnSpc>
            </a:pPr>
            <a:r>
              <a:rPr lang="en-US" sz="2699" b="1" spc="106" dirty="0">
                <a:solidFill>
                  <a:srgbClr val="000000"/>
                </a:solidFill>
                <a:latin typeface="Canva Sans"/>
                <a:ea typeface="Canva Sans"/>
                <a:cs typeface="Canva Sans"/>
                <a:sym typeface="Canva Sans"/>
              </a:rPr>
              <a:t>The Student Scores dataset </a:t>
            </a:r>
            <a:r>
              <a:rPr lang="en-US" sz="2699" spc="106" dirty="0">
                <a:solidFill>
                  <a:srgbClr val="000000"/>
                </a:solidFill>
                <a:latin typeface="Canva Sans"/>
                <a:ea typeface="Canva Sans"/>
                <a:cs typeface="Canva Sans"/>
                <a:sym typeface="Canva Sans"/>
              </a:rPr>
              <a:t>is a commonly used dataset in machine learning for regression tasks. The objective is to predict a student's exam score based on the number of hours studied.</a:t>
            </a:r>
          </a:p>
          <a:p>
            <a:pPr algn="just">
              <a:lnSpc>
                <a:spcPts val="3239"/>
              </a:lnSpc>
            </a:pPr>
            <a:endParaRPr lang="en-US" sz="2699" spc="106" dirty="0">
              <a:solidFill>
                <a:srgbClr val="000000"/>
              </a:solidFill>
              <a:latin typeface="Canva Sans"/>
              <a:ea typeface="Canva Sans"/>
              <a:cs typeface="Canva Sans"/>
              <a:sym typeface="Canva Sans"/>
            </a:endParaRPr>
          </a:p>
          <a:p>
            <a:pPr algn="just">
              <a:lnSpc>
                <a:spcPts val="3239"/>
              </a:lnSpc>
            </a:pPr>
            <a:r>
              <a:rPr lang="en-US" sz="2699" b="1" spc="106" dirty="0">
                <a:solidFill>
                  <a:srgbClr val="000000"/>
                </a:solidFill>
                <a:latin typeface="Canva Sans"/>
                <a:ea typeface="Canva Sans"/>
                <a:cs typeface="Canva Sans"/>
                <a:sym typeface="Canva Sans"/>
              </a:rPr>
              <a:t>This dataset is often used in educational research and machine learning tutorials</a:t>
            </a:r>
            <a:r>
              <a:rPr lang="en-US" sz="2699" spc="106" dirty="0">
                <a:solidFill>
                  <a:srgbClr val="000000"/>
                </a:solidFill>
                <a:latin typeface="Canva Sans"/>
                <a:ea typeface="Canva Sans"/>
                <a:cs typeface="Canva Sans"/>
                <a:sym typeface="Canva Sans"/>
              </a:rPr>
              <a:t>. Although it's not directly available in Scikit-Learn, it can easily be found on platforms like Kaggle or in various educational datasets.</a:t>
            </a:r>
          </a:p>
        </p:txBody>
      </p:sp>
      <p:sp>
        <p:nvSpPr>
          <p:cNvPr id="5" name="TextBox 5"/>
          <p:cNvSpPr txBox="1"/>
          <p:nvPr/>
        </p:nvSpPr>
        <p:spPr>
          <a:xfrm>
            <a:off x="3574085" y="2082542"/>
            <a:ext cx="11139831" cy="1637436"/>
          </a:xfrm>
          <a:prstGeom prst="rect">
            <a:avLst/>
          </a:prstGeom>
        </p:spPr>
        <p:txBody>
          <a:bodyPr lIns="0" tIns="0" rIns="0" bIns="0" rtlCol="0" anchor="t">
            <a:spAutoFit/>
          </a:bodyPr>
          <a:lstStyle/>
          <a:p>
            <a:pPr algn="ctr">
              <a:lnSpc>
                <a:spcPts val="6479"/>
              </a:lnSpc>
              <a:spcBef>
                <a:spcPct val="0"/>
              </a:spcBef>
            </a:pPr>
            <a:r>
              <a:rPr lang="en-US" sz="5399" spc="212" dirty="0">
                <a:solidFill>
                  <a:srgbClr val="000000"/>
                </a:solidFill>
                <a:latin typeface="Canva Sans"/>
                <a:ea typeface="Canva Sans"/>
                <a:cs typeface="Canva Sans"/>
                <a:sym typeface="Canva Sans"/>
              </a:rPr>
              <a:t>What Is Student Scores dataset?</a:t>
            </a:r>
          </a:p>
        </p:txBody>
      </p:sp>
      <p:sp>
        <p:nvSpPr>
          <p:cNvPr id="6" name="TextBox 5">
            <a:extLst>
              <a:ext uri="{FF2B5EF4-FFF2-40B4-BE49-F238E27FC236}">
                <a16:creationId xmlns:a16="http://schemas.microsoft.com/office/drawing/2014/main" id="{ACEFC5D7-EB5E-ECE9-BA54-5AF4A5DA468B}"/>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3352849" y="4639046"/>
            <a:ext cx="11582303" cy="2462213"/>
          </a:xfrm>
          <a:prstGeom prst="rect">
            <a:avLst/>
          </a:prstGeom>
        </p:spPr>
        <p:txBody>
          <a:bodyPr lIns="0" tIns="0" rIns="0" bIns="0" rtlCol="0" anchor="t">
            <a:spAutoFit/>
          </a:bodyPr>
          <a:lstStyle/>
          <a:p>
            <a:pPr algn="just">
              <a:lnSpc>
                <a:spcPts val="3239"/>
              </a:lnSpc>
              <a:spcBef>
                <a:spcPct val="0"/>
              </a:spcBef>
            </a:pPr>
            <a:r>
              <a:rPr lang="en-US" sz="2699" b="1" spc="106" dirty="0">
                <a:solidFill>
                  <a:srgbClr val="000000"/>
                </a:solidFill>
                <a:latin typeface="Canva Sans"/>
                <a:ea typeface="Canva Sans"/>
                <a:cs typeface="Canva Sans"/>
                <a:sym typeface="Canva Sans"/>
              </a:rPr>
              <a:t>The Student Scores dataset </a:t>
            </a:r>
            <a:r>
              <a:rPr lang="en-US" sz="2699" spc="106" dirty="0">
                <a:solidFill>
                  <a:srgbClr val="000000"/>
                </a:solidFill>
                <a:latin typeface="Canva Sans"/>
                <a:ea typeface="Canva Sans"/>
                <a:cs typeface="Canva Sans"/>
                <a:sym typeface="Canva Sans"/>
              </a:rPr>
              <a:t>is important for evaluating machine learning algorithms in educational prediction tasks. By predicting student exam scores based on the number of hours studied, it helps in understanding the relationship between study time and academic performance. This dataset is a great choice for testing various regression models efficiently.</a:t>
            </a:r>
          </a:p>
        </p:txBody>
      </p:sp>
      <p:sp>
        <p:nvSpPr>
          <p:cNvPr id="5" name="TextBox 5"/>
          <p:cNvSpPr txBox="1"/>
          <p:nvPr/>
        </p:nvSpPr>
        <p:spPr>
          <a:xfrm>
            <a:off x="3574085" y="3032568"/>
            <a:ext cx="11139831" cy="819150"/>
          </a:xfrm>
          <a:prstGeom prst="rect">
            <a:avLst/>
          </a:prstGeom>
        </p:spPr>
        <p:txBody>
          <a:bodyPr lIns="0" tIns="0" rIns="0" bIns="0" rtlCol="0" anchor="t">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Why Is This Dataset Important?</a:t>
            </a:r>
          </a:p>
        </p:txBody>
      </p:sp>
      <p:sp>
        <p:nvSpPr>
          <p:cNvPr id="6" name="TextBox 5">
            <a:extLst>
              <a:ext uri="{FF2B5EF4-FFF2-40B4-BE49-F238E27FC236}">
                <a16:creationId xmlns:a16="http://schemas.microsoft.com/office/drawing/2014/main" id="{CBA94194-B502-93F8-38D5-8B86C625B858}"/>
              </a:ext>
            </a:extLst>
          </p:cNvPr>
          <p:cNvSpPr txBox="1"/>
          <p:nvPr/>
        </p:nvSpPr>
        <p:spPr>
          <a:xfrm>
            <a:off x="14706600" y="887993"/>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3352849" y="4779354"/>
            <a:ext cx="11582303" cy="2051844"/>
          </a:xfrm>
          <a:prstGeom prst="rect">
            <a:avLst/>
          </a:prstGeom>
        </p:spPr>
        <p:txBody>
          <a:bodyPr lIns="0" tIns="0" rIns="0" bIns="0" rtlCol="0" anchor="t">
            <a:spAutoFit/>
          </a:bodyPr>
          <a:lstStyle/>
          <a:p>
            <a:pPr algn="just">
              <a:lnSpc>
                <a:spcPts val="3239"/>
              </a:lnSpc>
              <a:spcBef>
                <a:spcPct val="0"/>
              </a:spcBef>
            </a:pPr>
            <a:r>
              <a:rPr lang="en-US" sz="2699" b="1" spc="106" dirty="0">
                <a:solidFill>
                  <a:srgbClr val="000000"/>
                </a:solidFill>
                <a:latin typeface="Canva Sans"/>
                <a:ea typeface="Canva Sans"/>
                <a:cs typeface="Canva Sans"/>
                <a:sym typeface="Canva Sans"/>
              </a:rPr>
              <a:t>The Student Scores dataset </a:t>
            </a:r>
            <a:r>
              <a:rPr lang="en-US" sz="2699" spc="106" dirty="0">
                <a:solidFill>
                  <a:srgbClr val="000000"/>
                </a:solidFill>
                <a:latin typeface="Canva Sans"/>
                <a:ea typeface="Canva Sans"/>
                <a:cs typeface="Canva Sans"/>
                <a:sym typeface="Canva Sans"/>
              </a:rPr>
              <a:t>is used to evaluate and compare various machine learning algorithms to predict student test scores based on the number of study hours. The goal of this project is to build the most accurate model to predict student performance, which can help identify study patterns.</a:t>
            </a:r>
          </a:p>
        </p:txBody>
      </p:sp>
      <p:sp>
        <p:nvSpPr>
          <p:cNvPr id="5" name="TextBox 5"/>
          <p:cNvSpPr txBox="1"/>
          <p:nvPr/>
        </p:nvSpPr>
        <p:spPr>
          <a:xfrm>
            <a:off x="2505305" y="2795062"/>
            <a:ext cx="13277389" cy="819150"/>
          </a:xfrm>
          <a:prstGeom prst="rect">
            <a:avLst/>
          </a:prstGeom>
        </p:spPr>
        <p:txBody>
          <a:bodyPr lIns="0" tIns="0" rIns="0" bIns="0" rtlCol="0" anchor="t">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What Is The Purpose Of This Project?</a:t>
            </a:r>
          </a:p>
        </p:txBody>
      </p:sp>
      <p:sp>
        <p:nvSpPr>
          <p:cNvPr id="6" name="TextBox 5">
            <a:extLst>
              <a:ext uri="{FF2B5EF4-FFF2-40B4-BE49-F238E27FC236}">
                <a16:creationId xmlns:a16="http://schemas.microsoft.com/office/drawing/2014/main" id="{4E39429F-3574-9B6B-16C6-9757B14978B8}"/>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4" name="TextBox 4"/>
          <p:cNvSpPr txBox="1"/>
          <p:nvPr/>
        </p:nvSpPr>
        <p:spPr>
          <a:xfrm>
            <a:off x="6824955" y="4700587"/>
            <a:ext cx="4638091" cy="895350"/>
          </a:xfrm>
          <a:prstGeom prst="rect">
            <a:avLst/>
          </a:prstGeom>
        </p:spPr>
        <p:txBody>
          <a:bodyPr lIns="0" tIns="0" rIns="0" bIns="0" rtlCol="0" anchor="t">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Get Started</a:t>
            </a:r>
          </a:p>
        </p:txBody>
      </p:sp>
      <p:sp>
        <p:nvSpPr>
          <p:cNvPr id="5" name="TextBox 4">
            <a:extLst>
              <a:ext uri="{FF2B5EF4-FFF2-40B4-BE49-F238E27FC236}">
                <a16:creationId xmlns:a16="http://schemas.microsoft.com/office/drawing/2014/main" id="{EFD98DB5-922A-0578-938D-6C80E85483C2}"/>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3" name="Freeform 3"/>
          <p:cNvSpPr/>
          <p:nvPr/>
        </p:nvSpPr>
        <p:spPr>
          <a:xfrm>
            <a:off x="12874868" y="5812613"/>
            <a:ext cx="3039831" cy="3039831"/>
          </a:xfrm>
          <a:custGeom>
            <a:avLst/>
            <a:gdLst/>
            <a:ahLst/>
            <a:cxnLst/>
            <a:rect l="l" t="t" r="r" b="b"/>
            <a:pathLst>
              <a:path w="3039831" h="3039831">
                <a:moveTo>
                  <a:pt x="0" y="0"/>
                </a:moveTo>
                <a:lnTo>
                  <a:pt x="3039831" y="0"/>
                </a:lnTo>
                <a:lnTo>
                  <a:pt x="3039831" y="3039831"/>
                </a:lnTo>
                <a:lnTo>
                  <a:pt x="0" y="3039831"/>
                </a:lnTo>
                <a:lnTo>
                  <a:pt x="0" y="0"/>
                </a:lnTo>
                <a:close/>
              </a:path>
            </a:pathLst>
          </a:custGeom>
          <a:blipFill>
            <a:blip r:embed="rId3"/>
            <a:stretch>
              <a:fillRect/>
            </a:stretch>
          </a:blipFill>
        </p:spPr>
      </p:sp>
      <p:sp>
        <p:nvSpPr>
          <p:cNvPr id="4" name="Freeform 4"/>
          <p:cNvSpPr/>
          <p:nvPr/>
        </p:nvSpPr>
        <p:spPr>
          <a:xfrm>
            <a:off x="9791912" y="6327806"/>
            <a:ext cx="2616231" cy="2616231"/>
          </a:xfrm>
          <a:custGeom>
            <a:avLst/>
            <a:gdLst/>
            <a:ahLst/>
            <a:cxnLst/>
            <a:rect l="l" t="t" r="r" b="b"/>
            <a:pathLst>
              <a:path w="2616231" h="2616231">
                <a:moveTo>
                  <a:pt x="0" y="0"/>
                </a:moveTo>
                <a:lnTo>
                  <a:pt x="2616231" y="0"/>
                </a:lnTo>
                <a:lnTo>
                  <a:pt x="2616231" y="2616231"/>
                </a:lnTo>
                <a:lnTo>
                  <a:pt x="0" y="2616231"/>
                </a:lnTo>
                <a:lnTo>
                  <a:pt x="0" y="0"/>
                </a:lnTo>
                <a:close/>
              </a:path>
            </a:pathLst>
          </a:custGeom>
          <a:blipFill>
            <a:blip r:embed="rId4"/>
            <a:stretch>
              <a:fillRect/>
            </a:stretch>
          </a:blipFill>
        </p:spPr>
      </p:sp>
      <p:sp>
        <p:nvSpPr>
          <p:cNvPr id="5" name="Freeform 5"/>
          <p:cNvSpPr/>
          <p:nvPr/>
        </p:nvSpPr>
        <p:spPr>
          <a:xfrm>
            <a:off x="7078071" y="4025435"/>
            <a:ext cx="3309588" cy="1787177"/>
          </a:xfrm>
          <a:custGeom>
            <a:avLst/>
            <a:gdLst/>
            <a:ahLst/>
            <a:cxnLst/>
            <a:rect l="l" t="t" r="r" b="b"/>
            <a:pathLst>
              <a:path w="3309588" h="1787177">
                <a:moveTo>
                  <a:pt x="0" y="0"/>
                </a:moveTo>
                <a:lnTo>
                  <a:pt x="3309588" y="0"/>
                </a:lnTo>
                <a:lnTo>
                  <a:pt x="3309588" y="1787178"/>
                </a:lnTo>
                <a:lnTo>
                  <a:pt x="0" y="1787178"/>
                </a:lnTo>
                <a:lnTo>
                  <a:pt x="0" y="0"/>
                </a:lnTo>
                <a:close/>
              </a:path>
            </a:pathLst>
          </a:custGeom>
          <a:blipFill>
            <a:blip r:embed="rId5"/>
            <a:stretch>
              <a:fillRect/>
            </a:stretch>
          </a:blipFill>
        </p:spPr>
      </p:sp>
      <p:sp>
        <p:nvSpPr>
          <p:cNvPr id="6" name="Freeform 6"/>
          <p:cNvSpPr/>
          <p:nvPr/>
        </p:nvSpPr>
        <p:spPr>
          <a:xfrm>
            <a:off x="10677534" y="4619048"/>
            <a:ext cx="3141074" cy="1413483"/>
          </a:xfrm>
          <a:custGeom>
            <a:avLst/>
            <a:gdLst/>
            <a:ahLst/>
            <a:cxnLst/>
            <a:rect l="l" t="t" r="r" b="b"/>
            <a:pathLst>
              <a:path w="3141074" h="1413483">
                <a:moveTo>
                  <a:pt x="0" y="0"/>
                </a:moveTo>
                <a:lnTo>
                  <a:pt x="3141073" y="0"/>
                </a:lnTo>
                <a:lnTo>
                  <a:pt x="3141073" y="1413483"/>
                </a:lnTo>
                <a:lnTo>
                  <a:pt x="0" y="1413483"/>
                </a:lnTo>
                <a:lnTo>
                  <a:pt x="0" y="0"/>
                </a:lnTo>
                <a:close/>
              </a:path>
            </a:pathLst>
          </a:custGeom>
          <a:blipFill>
            <a:blip r:embed="rId6"/>
            <a:stretch>
              <a:fillRect/>
            </a:stretch>
          </a:blipFill>
        </p:spPr>
      </p:sp>
      <p:sp>
        <p:nvSpPr>
          <p:cNvPr id="7" name="Freeform 7"/>
          <p:cNvSpPr/>
          <p:nvPr/>
        </p:nvSpPr>
        <p:spPr>
          <a:xfrm>
            <a:off x="2820146" y="6767033"/>
            <a:ext cx="3795136" cy="1537030"/>
          </a:xfrm>
          <a:custGeom>
            <a:avLst/>
            <a:gdLst/>
            <a:ahLst/>
            <a:cxnLst/>
            <a:rect l="l" t="t" r="r" b="b"/>
            <a:pathLst>
              <a:path w="3795136" h="1537030">
                <a:moveTo>
                  <a:pt x="0" y="0"/>
                </a:moveTo>
                <a:lnTo>
                  <a:pt x="3795136" y="0"/>
                </a:lnTo>
                <a:lnTo>
                  <a:pt x="3795136" y="1537030"/>
                </a:lnTo>
                <a:lnTo>
                  <a:pt x="0" y="1537030"/>
                </a:lnTo>
                <a:lnTo>
                  <a:pt x="0" y="0"/>
                </a:lnTo>
                <a:close/>
              </a:path>
            </a:pathLst>
          </a:custGeom>
          <a:blipFill>
            <a:blip r:embed="rId7"/>
            <a:stretch>
              <a:fillRect/>
            </a:stretch>
          </a:blipFill>
        </p:spPr>
      </p:sp>
      <p:sp>
        <p:nvSpPr>
          <p:cNvPr id="8" name="Freeform 8"/>
          <p:cNvSpPr/>
          <p:nvPr/>
        </p:nvSpPr>
        <p:spPr>
          <a:xfrm>
            <a:off x="6678063" y="6689110"/>
            <a:ext cx="3047174" cy="1692875"/>
          </a:xfrm>
          <a:custGeom>
            <a:avLst/>
            <a:gdLst/>
            <a:ahLst/>
            <a:cxnLst/>
            <a:rect l="l" t="t" r="r" b="b"/>
            <a:pathLst>
              <a:path w="3047174" h="1692875">
                <a:moveTo>
                  <a:pt x="0" y="0"/>
                </a:moveTo>
                <a:lnTo>
                  <a:pt x="3047174" y="0"/>
                </a:lnTo>
                <a:lnTo>
                  <a:pt x="3047174" y="1692875"/>
                </a:lnTo>
                <a:lnTo>
                  <a:pt x="0" y="1692875"/>
                </a:lnTo>
                <a:lnTo>
                  <a:pt x="0" y="0"/>
                </a:lnTo>
                <a:close/>
              </a:path>
            </a:pathLst>
          </a:custGeom>
          <a:blipFill>
            <a:blip r:embed="rId8"/>
            <a:stretch>
              <a:fillRect/>
            </a:stretch>
          </a:blipFill>
        </p:spPr>
      </p:sp>
      <p:sp>
        <p:nvSpPr>
          <p:cNvPr id="9" name="Freeform 9"/>
          <p:cNvSpPr/>
          <p:nvPr/>
        </p:nvSpPr>
        <p:spPr>
          <a:xfrm>
            <a:off x="2820146" y="4370285"/>
            <a:ext cx="3857916" cy="1106421"/>
          </a:xfrm>
          <a:custGeom>
            <a:avLst/>
            <a:gdLst/>
            <a:ahLst/>
            <a:cxnLst/>
            <a:rect l="l" t="t" r="r" b="b"/>
            <a:pathLst>
              <a:path w="3857916" h="1106421">
                <a:moveTo>
                  <a:pt x="0" y="0"/>
                </a:moveTo>
                <a:lnTo>
                  <a:pt x="3857917" y="0"/>
                </a:lnTo>
                <a:lnTo>
                  <a:pt x="3857917" y="1106421"/>
                </a:lnTo>
                <a:lnTo>
                  <a:pt x="0" y="1106421"/>
                </a:lnTo>
                <a:lnTo>
                  <a:pt x="0" y="0"/>
                </a:lnTo>
                <a:close/>
              </a:path>
            </a:pathLst>
          </a:custGeom>
          <a:blipFill>
            <a:blip r:embed="rId9"/>
            <a:stretch>
              <a:fillRect/>
            </a:stretch>
          </a:blipFill>
        </p:spPr>
      </p:sp>
      <p:sp>
        <p:nvSpPr>
          <p:cNvPr id="11" name="TextBox 11"/>
          <p:cNvSpPr txBox="1"/>
          <p:nvPr/>
        </p:nvSpPr>
        <p:spPr>
          <a:xfrm>
            <a:off x="5733909" y="2483334"/>
            <a:ext cx="6820182" cy="819150"/>
          </a:xfrm>
          <a:prstGeom prst="rect">
            <a:avLst/>
          </a:prstGeom>
        </p:spPr>
        <p:txBody>
          <a:bodyPr lIns="0" tIns="0" rIns="0" bIns="0" rtlCol="0" anchor="t">
            <a:spAutoFit/>
          </a:bodyPr>
          <a:lstStyle/>
          <a:p>
            <a:pPr algn="ctr">
              <a:lnSpc>
                <a:spcPts val="6479"/>
              </a:lnSpc>
              <a:spcBef>
                <a:spcPct val="0"/>
              </a:spcBef>
            </a:pPr>
            <a:r>
              <a:rPr lang="en-US" sz="5399" spc="212">
                <a:solidFill>
                  <a:srgbClr val="000000"/>
                </a:solidFill>
                <a:latin typeface="Canva Sans"/>
                <a:ea typeface="Canva Sans"/>
                <a:cs typeface="Canva Sans"/>
                <a:sym typeface="Canva Sans"/>
              </a:rPr>
              <a:t>Tools and Libraries</a:t>
            </a:r>
          </a:p>
        </p:txBody>
      </p:sp>
      <p:sp>
        <p:nvSpPr>
          <p:cNvPr id="12" name="TextBox 11">
            <a:extLst>
              <a:ext uri="{FF2B5EF4-FFF2-40B4-BE49-F238E27FC236}">
                <a16:creationId xmlns:a16="http://schemas.microsoft.com/office/drawing/2014/main" id="{E771BEF8-A51A-AF7E-41CF-C6B002F09F4B}"/>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grpSp>
        <p:nvGrpSpPr>
          <p:cNvPr id="3" name="Group 3"/>
          <p:cNvGrpSpPr/>
          <p:nvPr/>
        </p:nvGrpSpPr>
        <p:grpSpPr>
          <a:xfrm>
            <a:off x="2933694" y="2348937"/>
            <a:ext cx="510639" cy="510639"/>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2933694" y="1038225"/>
            <a:ext cx="6820182" cy="895350"/>
          </a:xfrm>
          <a:prstGeom prst="rect">
            <a:avLst/>
          </a:prstGeom>
        </p:spPr>
        <p:txBody>
          <a:bodyPr lIns="0" tIns="0" rIns="0" bIns="0" rtlCol="0" anchor="t">
            <a:spAutoFit/>
          </a:bodyPr>
          <a:lstStyle/>
          <a:p>
            <a:pPr algn="ctr">
              <a:lnSpc>
                <a:spcPts val="7199"/>
              </a:lnSpc>
              <a:spcBef>
                <a:spcPct val="0"/>
              </a:spcBef>
            </a:pPr>
            <a:r>
              <a:rPr lang="en-US" sz="5999" spc="235">
                <a:solidFill>
                  <a:srgbClr val="000000"/>
                </a:solidFill>
                <a:latin typeface="Canva Sans"/>
                <a:ea typeface="Canva Sans"/>
                <a:cs typeface="Canva Sans"/>
                <a:sym typeface="Canva Sans"/>
              </a:rPr>
              <a:t>table of contents</a:t>
            </a:r>
          </a:p>
        </p:txBody>
      </p:sp>
      <p:sp>
        <p:nvSpPr>
          <p:cNvPr id="8" name="TextBox 8"/>
          <p:cNvSpPr txBox="1"/>
          <p:nvPr/>
        </p:nvSpPr>
        <p:spPr>
          <a:xfrm>
            <a:off x="3641425" y="2259501"/>
            <a:ext cx="4283375" cy="594073"/>
          </a:xfrm>
          <a:prstGeom prst="rect">
            <a:avLst/>
          </a:prstGeom>
        </p:spPr>
        <p:txBody>
          <a:bodyPr wrap="square" lIns="0" tIns="0" rIns="0" bIns="0" rtlCol="0" anchor="t">
            <a:spAutoFit/>
          </a:bodyPr>
          <a:lstStyle/>
          <a:p>
            <a:pPr algn="l">
              <a:lnSpc>
                <a:spcPts val="4799"/>
              </a:lnSpc>
              <a:spcBef>
                <a:spcPct val="0"/>
              </a:spcBef>
            </a:pPr>
            <a:r>
              <a:rPr lang="en-US" sz="3999" spc="157" dirty="0">
                <a:solidFill>
                  <a:srgbClr val="000000"/>
                </a:solidFill>
                <a:latin typeface="Canva Sans"/>
                <a:ea typeface="Canva Sans"/>
                <a:cs typeface="Canva Sans"/>
                <a:sym typeface="Canva Sans"/>
              </a:rPr>
              <a:t>Import Libraries</a:t>
            </a:r>
          </a:p>
        </p:txBody>
      </p:sp>
      <p:grpSp>
        <p:nvGrpSpPr>
          <p:cNvPr id="13" name="Group 13"/>
          <p:cNvGrpSpPr/>
          <p:nvPr/>
        </p:nvGrpSpPr>
        <p:grpSpPr>
          <a:xfrm>
            <a:off x="2979757" y="5144616"/>
            <a:ext cx="510639" cy="510639"/>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3641425" y="5099898"/>
            <a:ext cx="7636175" cy="1209627"/>
          </a:xfrm>
          <a:prstGeom prst="rect">
            <a:avLst/>
          </a:prstGeom>
        </p:spPr>
        <p:txBody>
          <a:bodyPr wrap="square" lIns="0" tIns="0" rIns="0" bIns="0" rtlCol="0" anchor="t">
            <a:spAutoFit/>
          </a:bodyPr>
          <a:lstStyle/>
          <a:p>
            <a:pPr>
              <a:lnSpc>
                <a:spcPts val="4799"/>
              </a:lnSpc>
              <a:spcBef>
                <a:spcPct val="0"/>
              </a:spcBef>
            </a:pPr>
            <a:r>
              <a:rPr lang="en-US" sz="3999" spc="157" dirty="0">
                <a:solidFill>
                  <a:srgbClr val="000000"/>
                </a:solidFill>
                <a:latin typeface="Canva Sans"/>
                <a:ea typeface="Canva Sans"/>
                <a:cs typeface="Canva Sans"/>
                <a:sym typeface="Canva Sans"/>
              </a:rPr>
              <a:t>Preparation Data, Split Data and Feature Scaling</a:t>
            </a:r>
          </a:p>
        </p:txBody>
      </p:sp>
      <p:grpSp>
        <p:nvGrpSpPr>
          <p:cNvPr id="17" name="Group 17"/>
          <p:cNvGrpSpPr/>
          <p:nvPr/>
        </p:nvGrpSpPr>
        <p:grpSpPr>
          <a:xfrm>
            <a:off x="2978620" y="6315274"/>
            <a:ext cx="510639" cy="51063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640288" y="6273463"/>
            <a:ext cx="4634238" cy="594073"/>
          </a:xfrm>
          <a:prstGeom prst="rect">
            <a:avLst/>
          </a:prstGeom>
        </p:spPr>
        <p:txBody>
          <a:bodyPr wrap="square" lIns="0" tIns="0" rIns="0" bIns="0" rtlCol="0" anchor="t">
            <a:spAutoFit/>
          </a:bodyPr>
          <a:lstStyle/>
          <a:p>
            <a:pPr algn="just">
              <a:lnSpc>
                <a:spcPts val="4799"/>
              </a:lnSpc>
              <a:spcBef>
                <a:spcPct val="0"/>
              </a:spcBef>
            </a:pPr>
            <a:r>
              <a:rPr lang="en-US" sz="3999" spc="157" dirty="0">
                <a:solidFill>
                  <a:srgbClr val="000000"/>
                </a:solidFill>
                <a:latin typeface="Canva Sans"/>
                <a:ea typeface="Canva Sans"/>
                <a:cs typeface="Canva Sans"/>
                <a:sym typeface="Canva Sans"/>
              </a:rPr>
              <a:t>Model Evaluation</a:t>
            </a:r>
          </a:p>
        </p:txBody>
      </p:sp>
      <p:grpSp>
        <p:nvGrpSpPr>
          <p:cNvPr id="21" name="Group 21"/>
          <p:cNvGrpSpPr/>
          <p:nvPr/>
        </p:nvGrpSpPr>
        <p:grpSpPr>
          <a:xfrm>
            <a:off x="2933694" y="3867584"/>
            <a:ext cx="510639" cy="510639"/>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4"/>
          <p:cNvSpPr txBox="1"/>
          <p:nvPr/>
        </p:nvSpPr>
        <p:spPr>
          <a:xfrm>
            <a:off x="3641425" y="3822866"/>
            <a:ext cx="8626775" cy="1209627"/>
          </a:xfrm>
          <a:prstGeom prst="rect">
            <a:avLst/>
          </a:prstGeom>
        </p:spPr>
        <p:txBody>
          <a:bodyPr wrap="square" lIns="0" tIns="0" rIns="0" bIns="0" rtlCol="0" anchor="t">
            <a:spAutoFit/>
          </a:bodyPr>
          <a:lstStyle/>
          <a:p>
            <a:pPr algn="l">
              <a:lnSpc>
                <a:spcPts val="4799"/>
              </a:lnSpc>
              <a:spcBef>
                <a:spcPct val="0"/>
              </a:spcBef>
            </a:pPr>
            <a:r>
              <a:rPr lang="en-US" sz="3999" spc="157" dirty="0">
                <a:solidFill>
                  <a:srgbClr val="000000"/>
                </a:solidFill>
                <a:latin typeface="Canva Sans"/>
                <a:ea typeface="Canva Sans"/>
                <a:cs typeface="Canva Sans"/>
                <a:sym typeface="Canva Sans"/>
              </a:rPr>
              <a:t>Exploratory Data Analysis (EDA) and Features Engineering</a:t>
            </a:r>
          </a:p>
        </p:txBody>
      </p:sp>
      <p:grpSp>
        <p:nvGrpSpPr>
          <p:cNvPr id="29" name="Group 29"/>
          <p:cNvGrpSpPr/>
          <p:nvPr/>
        </p:nvGrpSpPr>
        <p:grpSpPr>
          <a:xfrm>
            <a:off x="2986581" y="8410148"/>
            <a:ext cx="510639" cy="510639"/>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2" name="TextBox 32"/>
          <p:cNvSpPr txBox="1"/>
          <p:nvPr/>
        </p:nvSpPr>
        <p:spPr>
          <a:xfrm>
            <a:off x="3545092" y="8351135"/>
            <a:ext cx="3154430" cy="600075"/>
          </a:xfrm>
          <a:prstGeom prst="rect">
            <a:avLst/>
          </a:prstGeom>
        </p:spPr>
        <p:txBody>
          <a:bodyPr lIns="0" tIns="0" rIns="0" bIns="0" rtlCol="0" anchor="t">
            <a:spAutoFit/>
          </a:bodyPr>
          <a:lstStyle/>
          <a:p>
            <a:pPr algn="ctr">
              <a:lnSpc>
                <a:spcPts val="4799"/>
              </a:lnSpc>
              <a:spcBef>
                <a:spcPct val="0"/>
              </a:spcBef>
            </a:pPr>
            <a:r>
              <a:rPr lang="en-US" sz="3999" spc="157">
                <a:solidFill>
                  <a:srgbClr val="000000"/>
                </a:solidFill>
                <a:latin typeface="Canva Sans"/>
                <a:ea typeface="Canva Sans"/>
                <a:cs typeface="Canva Sans"/>
                <a:sym typeface="Canva Sans"/>
              </a:rPr>
              <a:t>Conclusion</a:t>
            </a:r>
          </a:p>
        </p:txBody>
      </p:sp>
      <p:grpSp>
        <p:nvGrpSpPr>
          <p:cNvPr id="33" name="Group 3">
            <a:extLst>
              <a:ext uri="{FF2B5EF4-FFF2-40B4-BE49-F238E27FC236}">
                <a16:creationId xmlns:a16="http://schemas.microsoft.com/office/drawing/2014/main" id="{7EE48223-7AC3-752B-F147-CBE061D85BC6}"/>
              </a:ext>
            </a:extLst>
          </p:cNvPr>
          <p:cNvGrpSpPr/>
          <p:nvPr/>
        </p:nvGrpSpPr>
        <p:grpSpPr>
          <a:xfrm>
            <a:off x="2933694" y="3119112"/>
            <a:ext cx="510639" cy="510639"/>
            <a:chOff x="0" y="0"/>
            <a:chExt cx="812800" cy="812800"/>
          </a:xfrm>
        </p:grpSpPr>
        <p:sp>
          <p:nvSpPr>
            <p:cNvPr id="34" name="Freeform 4">
              <a:extLst>
                <a:ext uri="{FF2B5EF4-FFF2-40B4-BE49-F238E27FC236}">
                  <a16:creationId xmlns:a16="http://schemas.microsoft.com/office/drawing/2014/main" id="{ADBA0245-D2F9-8C81-25C6-BD1B55E3BA1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5" name="TextBox 5">
              <a:extLst>
                <a:ext uri="{FF2B5EF4-FFF2-40B4-BE49-F238E27FC236}">
                  <a16:creationId xmlns:a16="http://schemas.microsoft.com/office/drawing/2014/main" id="{10476476-2A21-68BD-8B3F-86244A5840D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36" name="TextBox 8">
            <a:extLst>
              <a:ext uri="{FF2B5EF4-FFF2-40B4-BE49-F238E27FC236}">
                <a16:creationId xmlns:a16="http://schemas.microsoft.com/office/drawing/2014/main" id="{A8B3DFA4-2DAC-AEF7-3B66-CB794B827C5E}"/>
              </a:ext>
            </a:extLst>
          </p:cNvPr>
          <p:cNvSpPr txBox="1"/>
          <p:nvPr/>
        </p:nvSpPr>
        <p:spPr>
          <a:xfrm>
            <a:off x="3641425" y="3029676"/>
            <a:ext cx="4283375" cy="594073"/>
          </a:xfrm>
          <a:prstGeom prst="rect">
            <a:avLst/>
          </a:prstGeom>
        </p:spPr>
        <p:txBody>
          <a:bodyPr wrap="square" lIns="0" tIns="0" rIns="0" bIns="0" rtlCol="0" anchor="t">
            <a:spAutoFit/>
          </a:bodyPr>
          <a:lstStyle/>
          <a:p>
            <a:pPr algn="l">
              <a:lnSpc>
                <a:spcPts val="4799"/>
              </a:lnSpc>
              <a:spcBef>
                <a:spcPct val="0"/>
              </a:spcBef>
            </a:pPr>
            <a:r>
              <a:rPr lang="en-US" sz="3999" spc="157" dirty="0">
                <a:solidFill>
                  <a:srgbClr val="000000"/>
                </a:solidFill>
                <a:latin typeface="Canva Sans"/>
                <a:ea typeface="Canva Sans"/>
                <a:cs typeface="Canva Sans"/>
                <a:sym typeface="Canva Sans"/>
              </a:rPr>
              <a:t>Import Dataset</a:t>
            </a:r>
          </a:p>
        </p:txBody>
      </p:sp>
      <p:grpSp>
        <p:nvGrpSpPr>
          <p:cNvPr id="37" name="Group 17">
            <a:extLst>
              <a:ext uri="{FF2B5EF4-FFF2-40B4-BE49-F238E27FC236}">
                <a16:creationId xmlns:a16="http://schemas.microsoft.com/office/drawing/2014/main" id="{43DF7F0F-F9D0-9541-84F8-DC7AED8334DF}"/>
              </a:ext>
            </a:extLst>
          </p:cNvPr>
          <p:cNvGrpSpPr/>
          <p:nvPr/>
        </p:nvGrpSpPr>
        <p:grpSpPr>
          <a:xfrm>
            <a:off x="2986581" y="6975293"/>
            <a:ext cx="510639" cy="510639"/>
            <a:chOff x="0" y="0"/>
            <a:chExt cx="812800" cy="812800"/>
          </a:xfrm>
        </p:grpSpPr>
        <p:sp>
          <p:nvSpPr>
            <p:cNvPr id="38" name="Freeform 18">
              <a:extLst>
                <a:ext uri="{FF2B5EF4-FFF2-40B4-BE49-F238E27FC236}">
                  <a16:creationId xmlns:a16="http://schemas.microsoft.com/office/drawing/2014/main" id="{C0329E4B-3152-F61E-AA28-2FB31266910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39" name="TextBox 19">
              <a:extLst>
                <a:ext uri="{FF2B5EF4-FFF2-40B4-BE49-F238E27FC236}">
                  <a16:creationId xmlns:a16="http://schemas.microsoft.com/office/drawing/2014/main" id="{FAE6E869-F49C-312E-B34A-7DED3CDA3BB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40" name="TextBox 20">
            <a:extLst>
              <a:ext uri="{FF2B5EF4-FFF2-40B4-BE49-F238E27FC236}">
                <a16:creationId xmlns:a16="http://schemas.microsoft.com/office/drawing/2014/main" id="{D8E68B9A-419D-9974-9987-EA2D2B3238DA}"/>
              </a:ext>
            </a:extLst>
          </p:cNvPr>
          <p:cNvSpPr txBox="1"/>
          <p:nvPr/>
        </p:nvSpPr>
        <p:spPr>
          <a:xfrm>
            <a:off x="3648249" y="6933482"/>
            <a:ext cx="4634238" cy="594073"/>
          </a:xfrm>
          <a:prstGeom prst="rect">
            <a:avLst/>
          </a:prstGeom>
        </p:spPr>
        <p:txBody>
          <a:bodyPr wrap="square" lIns="0" tIns="0" rIns="0" bIns="0" rtlCol="0" anchor="t">
            <a:spAutoFit/>
          </a:bodyPr>
          <a:lstStyle/>
          <a:p>
            <a:pPr algn="just">
              <a:lnSpc>
                <a:spcPts val="4799"/>
              </a:lnSpc>
              <a:spcBef>
                <a:spcPct val="0"/>
              </a:spcBef>
            </a:pPr>
            <a:r>
              <a:rPr lang="en-US" sz="3999" spc="157" dirty="0">
                <a:solidFill>
                  <a:srgbClr val="000000"/>
                </a:solidFill>
                <a:latin typeface="Canva Sans"/>
                <a:ea typeface="Canva Sans"/>
                <a:cs typeface="Canva Sans"/>
                <a:sym typeface="Canva Sans"/>
              </a:rPr>
              <a:t>Train The Model</a:t>
            </a:r>
          </a:p>
        </p:txBody>
      </p:sp>
      <p:grpSp>
        <p:nvGrpSpPr>
          <p:cNvPr id="41" name="Group 17">
            <a:extLst>
              <a:ext uri="{FF2B5EF4-FFF2-40B4-BE49-F238E27FC236}">
                <a16:creationId xmlns:a16="http://schemas.microsoft.com/office/drawing/2014/main" id="{0A59B72F-6719-AC8F-A8AB-C327A7C88EB4}"/>
              </a:ext>
            </a:extLst>
          </p:cNvPr>
          <p:cNvGrpSpPr/>
          <p:nvPr/>
        </p:nvGrpSpPr>
        <p:grpSpPr>
          <a:xfrm>
            <a:off x="2986581" y="7647475"/>
            <a:ext cx="510639" cy="510639"/>
            <a:chOff x="0" y="0"/>
            <a:chExt cx="812800" cy="812800"/>
          </a:xfrm>
        </p:grpSpPr>
        <p:sp>
          <p:nvSpPr>
            <p:cNvPr id="42" name="Freeform 18">
              <a:extLst>
                <a:ext uri="{FF2B5EF4-FFF2-40B4-BE49-F238E27FC236}">
                  <a16:creationId xmlns:a16="http://schemas.microsoft.com/office/drawing/2014/main" id="{CAE1FD7B-A02F-B697-E66F-549C403CF6C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id="43" name="TextBox 19">
              <a:extLst>
                <a:ext uri="{FF2B5EF4-FFF2-40B4-BE49-F238E27FC236}">
                  <a16:creationId xmlns:a16="http://schemas.microsoft.com/office/drawing/2014/main" id="{E3BE7427-F3BC-C97C-CA61-0C6F456E1ED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44" name="TextBox 20">
            <a:extLst>
              <a:ext uri="{FF2B5EF4-FFF2-40B4-BE49-F238E27FC236}">
                <a16:creationId xmlns:a16="http://schemas.microsoft.com/office/drawing/2014/main" id="{34B5B4B3-864B-AAD7-FB91-2F50CACC047D}"/>
              </a:ext>
            </a:extLst>
          </p:cNvPr>
          <p:cNvSpPr txBox="1"/>
          <p:nvPr/>
        </p:nvSpPr>
        <p:spPr>
          <a:xfrm>
            <a:off x="3648249" y="7605664"/>
            <a:ext cx="9610552" cy="594073"/>
          </a:xfrm>
          <a:prstGeom prst="rect">
            <a:avLst/>
          </a:prstGeom>
        </p:spPr>
        <p:txBody>
          <a:bodyPr wrap="square" lIns="0" tIns="0" rIns="0" bIns="0" rtlCol="0" anchor="t">
            <a:spAutoFit/>
          </a:bodyPr>
          <a:lstStyle/>
          <a:p>
            <a:pPr algn="just">
              <a:lnSpc>
                <a:spcPts val="4799"/>
              </a:lnSpc>
              <a:spcBef>
                <a:spcPct val="0"/>
              </a:spcBef>
            </a:pPr>
            <a:r>
              <a:rPr lang="en-US" sz="3999" spc="157" dirty="0">
                <a:solidFill>
                  <a:srgbClr val="000000"/>
                </a:solidFill>
                <a:latin typeface="Canva Sans"/>
                <a:ea typeface="Canva Sans"/>
                <a:cs typeface="Canva Sans"/>
                <a:sym typeface="Canva Sans"/>
              </a:rPr>
              <a:t>Visualization and Model Comparison</a:t>
            </a:r>
          </a:p>
        </p:txBody>
      </p:sp>
      <p:sp>
        <p:nvSpPr>
          <p:cNvPr id="45" name="TextBox 44">
            <a:extLst>
              <a:ext uri="{FF2B5EF4-FFF2-40B4-BE49-F238E27FC236}">
                <a16:creationId xmlns:a16="http://schemas.microsoft.com/office/drawing/2014/main" id="{CE2C4328-8280-BB85-226B-F5259CFD2D02}"/>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5763" y="385763"/>
            <a:ext cx="1285874" cy="1285874"/>
          </a:xfrm>
          <a:custGeom>
            <a:avLst/>
            <a:gdLst/>
            <a:ahLst/>
            <a:cxnLst/>
            <a:rect l="l" t="t" r="r" b="b"/>
            <a:pathLst>
              <a:path w="1285874" h="1285874">
                <a:moveTo>
                  <a:pt x="0" y="0"/>
                </a:moveTo>
                <a:lnTo>
                  <a:pt x="1285874" y="0"/>
                </a:lnTo>
                <a:lnTo>
                  <a:pt x="1285874" y="1285874"/>
                </a:lnTo>
                <a:lnTo>
                  <a:pt x="0" y="1285874"/>
                </a:lnTo>
                <a:lnTo>
                  <a:pt x="0" y="0"/>
                </a:lnTo>
                <a:close/>
              </a:path>
            </a:pathLst>
          </a:custGeom>
          <a:blipFill>
            <a:blip r:embed="rId2"/>
            <a:stretch>
              <a:fillRect/>
            </a:stretch>
          </a:blipFill>
        </p:spPr>
      </p:sp>
      <p:sp>
        <p:nvSpPr>
          <p:cNvPr id="5" name="TextBox 5"/>
          <p:cNvSpPr txBox="1"/>
          <p:nvPr/>
        </p:nvSpPr>
        <p:spPr>
          <a:xfrm>
            <a:off x="6739562" y="1671637"/>
            <a:ext cx="4808875" cy="666750"/>
          </a:xfrm>
          <a:prstGeom prst="rect">
            <a:avLst/>
          </a:prstGeom>
        </p:spPr>
        <p:txBody>
          <a:bodyPr wrap="square" lIns="0" tIns="0" rIns="0" bIns="0" rtlCol="0" anchor="t">
            <a:spAutoFit/>
          </a:bodyPr>
          <a:lstStyle/>
          <a:p>
            <a:pPr algn="ctr">
              <a:lnSpc>
                <a:spcPts val="5399"/>
              </a:lnSpc>
              <a:spcBef>
                <a:spcPct val="0"/>
              </a:spcBef>
            </a:pPr>
            <a:r>
              <a:rPr lang="en-US" sz="4499" spc="176" dirty="0">
                <a:solidFill>
                  <a:srgbClr val="000000"/>
                </a:solidFill>
                <a:latin typeface="Canva Sans"/>
                <a:ea typeface="Canva Sans"/>
                <a:cs typeface="Canva Sans"/>
                <a:sym typeface="Canva Sans"/>
              </a:rPr>
              <a:t>Import Libraries</a:t>
            </a:r>
          </a:p>
        </p:txBody>
      </p:sp>
      <p:sp>
        <p:nvSpPr>
          <p:cNvPr id="6" name="TextBox 6"/>
          <p:cNvSpPr txBox="1"/>
          <p:nvPr/>
        </p:nvSpPr>
        <p:spPr>
          <a:xfrm>
            <a:off x="8862184" y="3103894"/>
            <a:ext cx="8763767" cy="4154984"/>
          </a:xfrm>
          <a:prstGeom prst="rect">
            <a:avLst/>
          </a:prstGeom>
        </p:spPr>
        <p:txBody>
          <a:bodyPr lIns="0" tIns="0" rIns="0" bIns="0" rtlCol="0" anchor="t">
            <a:spAutoFit/>
          </a:bodyPr>
          <a:lstStyle/>
          <a:p>
            <a:pPr algn="just">
              <a:lnSpc>
                <a:spcPts val="3599"/>
              </a:lnSpc>
              <a:spcBef>
                <a:spcPct val="0"/>
              </a:spcBef>
            </a:pPr>
            <a:r>
              <a:rPr lang="en-US" sz="3200" dirty="0"/>
              <a:t>In this project, we use essential Python libraries such as </a:t>
            </a:r>
            <a:r>
              <a:rPr lang="en-US" sz="3200" b="1" dirty="0"/>
              <a:t>Pandas</a:t>
            </a:r>
            <a:r>
              <a:rPr lang="en-US" sz="3200" dirty="0"/>
              <a:t> for data manipulation, </a:t>
            </a:r>
            <a:r>
              <a:rPr lang="en-US" sz="3200" b="1" dirty="0"/>
              <a:t>NumPy</a:t>
            </a:r>
            <a:r>
              <a:rPr lang="en-US" sz="3200" dirty="0"/>
              <a:t> for numerical operations, and </a:t>
            </a:r>
            <a:r>
              <a:rPr lang="en-US" sz="3200" b="1" dirty="0"/>
              <a:t>Matplotlib</a:t>
            </a:r>
            <a:r>
              <a:rPr lang="en-US" sz="3200" dirty="0"/>
              <a:t> and </a:t>
            </a:r>
            <a:r>
              <a:rPr lang="en-US" sz="3200" b="1" dirty="0"/>
              <a:t>Seaborn</a:t>
            </a:r>
            <a:r>
              <a:rPr lang="en-US" sz="3200" dirty="0"/>
              <a:t> for data visualization. For building and evaluating machine learning models, we leverage </a:t>
            </a:r>
            <a:r>
              <a:rPr lang="en-US" sz="3200" b="1" dirty="0"/>
              <a:t>Scikit-learn</a:t>
            </a:r>
            <a:r>
              <a:rPr lang="en-US" sz="3200" dirty="0"/>
              <a:t>, including algorithms like </a:t>
            </a:r>
            <a:r>
              <a:rPr lang="en-US" sz="3200" b="1" dirty="0"/>
              <a:t>Linear Regression</a:t>
            </a:r>
            <a:r>
              <a:rPr lang="en-US" sz="3200" dirty="0"/>
              <a:t>, </a:t>
            </a:r>
            <a:r>
              <a:rPr lang="en-US" sz="3200" b="1" dirty="0"/>
              <a:t>Decision Tree</a:t>
            </a:r>
            <a:r>
              <a:rPr lang="en-US" sz="3200" dirty="0"/>
              <a:t>, and </a:t>
            </a:r>
            <a:r>
              <a:rPr lang="en-US" sz="3200" b="1" dirty="0"/>
              <a:t>Random Forest</a:t>
            </a:r>
            <a:r>
              <a:rPr lang="en-US" sz="3200" dirty="0"/>
              <a:t>, along with metrics such as </a:t>
            </a:r>
            <a:r>
              <a:rPr lang="en-US" sz="3200" b="1" dirty="0"/>
              <a:t>Mean Squared Error</a:t>
            </a:r>
            <a:r>
              <a:rPr lang="en-US" sz="3200" dirty="0"/>
              <a:t> and </a:t>
            </a:r>
            <a:r>
              <a:rPr lang="en-US" sz="3200" b="1" dirty="0"/>
              <a:t>R² Score</a:t>
            </a:r>
            <a:r>
              <a:rPr lang="en-US" sz="3200" dirty="0"/>
              <a:t> to assess model performance.</a:t>
            </a:r>
            <a:endParaRPr lang="en-US" sz="2999" spc="117" dirty="0">
              <a:solidFill>
                <a:srgbClr val="000000"/>
              </a:solidFill>
              <a:latin typeface="Canva Sans"/>
              <a:ea typeface="Canva Sans"/>
              <a:cs typeface="Canva Sans"/>
              <a:sym typeface="Canva Sans"/>
            </a:endParaRPr>
          </a:p>
        </p:txBody>
      </p:sp>
      <p:pic>
        <p:nvPicPr>
          <p:cNvPr id="8" name="Picture 7">
            <a:extLst>
              <a:ext uri="{FF2B5EF4-FFF2-40B4-BE49-F238E27FC236}">
                <a16:creationId xmlns:a16="http://schemas.microsoft.com/office/drawing/2014/main" id="{D18922FE-F5C2-CF21-1FAE-53C87F52F4A7}"/>
              </a:ext>
            </a:extLst>
          </p:cNvPr>
          <p:cNvPicPr>
            <a:picLocks noChangeAspect="1"/>
          </p:cNvPicPr>
          <p:nvPr/>
        </p:nvPicPr>
        <p:blipFill>
          <a:blip r:embed="rId3"/>
          <a:stretch>
            <a:fillRect/>
          </a:stretch>
        </p:blipFill>
        <p:spPr>
          <a:xfrm>
            <a:off x="533400" y="3095364"/>
            <a:ext cx="7910175" cy="5334000"/>
          </a:xfrm>
          <a:prstGeom prst="rect">
            <a:avLst/>
          </a:prstGeom>
        </p:spPr>
      </p:pic>
      <p:sp>
        <p:nvSpPr>
          <p:cNvPr id="9" name="TextBox 8">
            <a:extLst>
              <a:ext uri="{FF2B5EF4-FFF2-40B4-BE49-F238E27FC236}">
                <a16:creationId xmlns:a16="http://schemas.microsoft.com/office/drawing/2014/main" id="{B0D94A3D-DE2A-67DA-1E2E-FC011EE5F7AB}"/>
              </a:ext>
            </a:extLst>
          </p:cNvPr>
          <p:cNvSpPr txBox="1"/>
          <p:nvPr/>
        </p:nvSpPr>
        <p:spPr>
          <a:xfrm>
            <a:off x="14706600" y="805946"/>
            <a:ext cx="2919351" cy="445507"/>
          </a:xfrm>
          <a:prstGeom prst="rect">
            <a:avLst/>
          </a:prstGeom>
        </p:spPr>
        <p:txBody>
          <a:bodyPr wrap="square" lIns="0" tIns="0" rIns="0" bIns="0" rtlCol="0" anchor="t">
            <a:spAutoFit/>
          </a:bodyPr>
          <a:lstStyle/>
          <a:p>
            <a:pPr algn="ctr">
              <a:lnSpc>
                <a:spcPts val="3599"/>
              </a:lnSpc>
              <a:spcBef>
                <a:spcPct val="0"/>
              </a:spcBef>
            </a:pPr>
            <a:r>
              <a:rPr lang="en-US" sz="2999" spc="117" dirty="0">
                <a:solidFill>
                  <a:srgbClr val="000000"/>
                </a:solidFill>
                <a:latin typeface="Canva Sans"/>
                <a:ea typeface="Canva Sans"/>
                <a:cs typeface="Canva Sans"/>
                <a:sym typeface="Canva Sans"/>
              </a:rPr>
              <a:t>#DataSeries18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429</TotalTime>
  <Words>1100</Words>
  <Application>Microsoft Office PowerPoint</Application>
  <PresentationFormat>Custom</PresentationFormat>
  <Paragraphs>69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Canva Sans</vt:lpstr>
      <vt:lpstr>Canva Sans Bold</vt:lpstr>
      <vt:lpstr>Arial</vt:lpstr>
      <vt:lpstr>Tahoma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Raihan Pratama</dc:title>
  <cp:lastModifiedBy>Raihan Pratama</cp:lastModifiedBy>
  <cp:revision>3</cp:revision>
  <dcterms:created xsi:type="dcterms:W3CDTF">2006-08-16T00:00:00Z</dcterms:created>
  <dcterms:modified xsi:type="dcterms:W3CDTF">2025-03-12T14:35:53Z</dcterms:modified>
  <dc:identifier>DAGf6xzCc8E</dc:identifier>
</cp:coreProperties>
</file>