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417" r:id="rId8"/>
    <p:sldId id="425" r:id="rId9"/>
    <p:sldId id="263" r:id="rId10"/>
    <p:sldId id="264" r:id="rId11"/>
    <p:sldId id="265" r:id="rId12"/>
    <p:sldId id="266" r:id="rId13"/>
    <p:sldId id="267" r:id="rId14"/>
    <p:sldId id="268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B8F12-879E-4728-8D8F-110343785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6A777-509C-47A3-9D9A-67CEEE683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64D9-D2C5-4EA5-A6A9-8ECC38B0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A886A-B284-4FBE-B66C-6B6B2662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56D35-A193-4634-9CDD-44EA3E33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8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AAC7A-B415-415C-9AC5-83AB14CA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0BBEC0-A715-42BB-8387-7E492CE5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9DB2D-CAE9-47A1-AFE2-5842ED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DA51-A6BB-43D9-9AA8-F0BE96AE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F7596-ACF5-47CD-A1C5-DE4E891B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6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EE558-847B-4420-B0C4-ABC0D499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5ED2AA-4936-4B88-83D0-78AB89F1B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4C219-EA9E-4173-98F0-0C343643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7F230-D929-46C0-8766-D3274692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1E0A5-3E45-4085-8619-ADDDEF9F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BC9F6-391A-456F-9BDE-20858B4D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A41D1-3EE5-4E81-827E-8D1C8B9B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1218D-C36B-4E2E-BD19-FA4334BF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E8DA-0029-4FC9-A238-3C4C5197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8F41E-F32E-4BFA-854D-C6F69A81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5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1C37D-0962-4513-87F8-DE3DECB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66CCF-43B4-433D-9AC8-C841AF5D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D83E9-B292-4B11-A710-80D1D29F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3E174-AB6D-4A74-AA82-CDC3B68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3E89A-A8F5-4C30-8151-1DC5B5DF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FB917-CBE7-4223-AC8B-B735A6F2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06136-251C-4D80-97F1-B0FC37AB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E892-17AF-4A03-80CD-192FBCA6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326F2-EC6B-45EC-A1D6-23D2262C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F57D5-140A-4948-9A44-128A6BF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79E0C-5746-46A9-9903-7C3E43F5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1B321-49C4-4E61-B404-C208DF9D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E3AE2-F096-452F-AE5A-E310BD7DF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62F06-E7E8-45C1-804C-9BE448A3D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506CD-DC81-435E-A7E2-06EC38BAB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9607C-8D4C-4C20-921D-7BF3F2997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A9CBC-C7AC-4DE3-87AF-D5DFB5A1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48B9F-1965-4B03-8837-36A55280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5D051-9CF4-46CE-8D3F-8B1EE31D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E1A2-49AA-4FA3-9467-1E107E20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775813-CD21-4D60-8F98-39294DA8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5C0FF-E14D-4B69-A40C-A49D4BC0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8A7F0A-C540-41C5-9813-E4E9CCB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217B7-4DDE-4044-AA36-F2161D0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1BB1FB-7073-417C-85B4-E84D8319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0A09A-2DAD-4BE5-8383-1C0588F0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4541-C7C0-4E28-8C52-63B31E0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057BA-3D05-4F7D-B041-F20EF4ED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CF253-2FD3-43E5-823D-51498932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0EE5B-28AF-4039-9FA3-31191117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087B1-E4FD-4362-8D26-9555BD10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8AAF4-498E-43A8-9732-14EE301B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34CA5-25A4-48E7-ACD3-4E213E1C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F5B396-7CBD-4A37-802D-BD55A1258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AF797-6C4F-4A72-8A45-0969C64B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7993D-DA4E-4D11-85D7-538D2A5C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B32DC-0EE3-42BD-A77A-05D9AD27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F5BA2-D2AA-431D-A236-6AD62128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6B53FC-9D2E-4260-9704-9010B4BF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00A2B-D867-45A8-8163-5C06FCF60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133BF-9C58-448A-90F6-EEDE406D9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ADC4-E2DF-4F4C-81DA-7CE2E729077F}" type="datetimeFigureOut">
              <a:rPr lang="zh-CN" altLang="en-US" smtClean="0"/>
              <a:t>2021-11-22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324AD-4CB3-441B-BA9D-523DFC869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7625-C402-4EC5-BAF4-186B02DD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E49B-90C0-443C-B5C1-B928B92B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EFED3D-79F1-429C-8A62-BBCBCCED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84" y="2039429"/>
            <a:ext cx="5281118" cy="13183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388DEB-94DA-4713-B4C8-6541A445F774}"/>
              </a:ext>
            </a:extLst>
          </p:cNvPr>
          <p:cNvSpPr txBox="1"/>
          <p:nvPr/>
        </p:nvSpPr>
        <p:spPr>
          <a:xfrm>
            <a:off x="778143" y="94189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语言与开发工具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69D088-4034-4D8D-A238-1F06B1997B1D}"/>
              </a:ext>
            </a:extLst>
          </p:cNvPr>
          <p:cNvSpPr txBox="1"/>
          <p:nvPr/>
        </p:nvSpPr>
        <p:spPr>
          <a:xfrm>
            <a:off x="897926" y="3911118"/>
            <a:ext cx="5742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优势：开箱即用，只需要配置一点点简单的环境变量</a:t>
            </a:r>
            <a:endParaRPr lang="en-US" altLang="zh-CN" dirty="0"/>
          </a:p>
          <a:p>
            <a:r>
              <a:rPr lang="en-US" altLang="zh-CN" dirty="0" err="1"/>
              <a:t>Clion</a:t>
            </a:r>
            <a:r>
              <a:rPr lang="zh-CN" altLang="en-US" dirty="0"/>
              <a:t>的亲兄弟，快捷键无缝衔接</a:t>
            </a:r>
          </a:p>
          <a:p>
            <a:r>
              <a:rPr lang="en-US" altLang="zh-CN" dirty="0" err="1"/>
              <a:t>Pycharm</a:t>
            </a:r>
            <a:r>
              <a:rPr lang="zh-CN" altLang="en-US" dirty="0"/>
              <a:t>还提供了一些很好的功能用于</a:t>
            </a:r>
            <a:r>
              <a:rPr lang="en-US" altLang="zh-CN" dirty="0"/>
              <a:t>Django</a:t>
            </a:r>
            <a:r>
              <a:rPr lang="zh-CN" altLang="en-US" dirty="0"/>
              <a:t>开发，</a:t>
            </a:r>
            <a:endParaRPr lang="en-US" altLang="zh-CN" dirty="0"/>
          </a:p>
          <a:p>
            <a:r>
              <a:rPr lang="zh-CN" altLang="en-US" dirty="0"/>
              <a:t>同时支持</a:t>
            </a:r>
            <a:r>
              <a:rPr lang="en-US" altLang="zh-CN" dirty="0"/>
              <a:t>Google App Engine</a:t>
            </a:r>
            <a:r>
              <a:rPr lang="zh-CN" altLang="en-US" dirty="0"/>
              <a:t>，同时还支持</a:t>
            </a:r>
            <a:r>
              <a:rPr lang="en-US" altLang="zh-CN" dirty="0" err="1"/>
              <a:t>ironPython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67EBB8-4B86-459B-BBCA-E28A3DA32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42" t="-20913" r="48771" b="34867"/>
          <a:stretch/>
        </p:blipFill>
        <p:spPr bwMode="auto">
          <a:xfrm>
            <a:off x="4551738" y="1400433"/>
            <a:ext cx="6046573" cy="45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4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F65114-E38C-417F-93BD-8FBEFB21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2238209"/>
            <a:ext cx="10555173" cy="23815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4578F3-CE7C-40B0-9EE4-E6FC045AC24F}"/>
              </a:ext>
            </a:extLst>
          </p:cNvPr>
          <p:cNvSpPr txBox="1"/>
          <p:nvPr/>
        </p:nvSpPr>
        <p:spPr>
          <a:xfrm>
            <a:off x="1598141" y="5511114"/>
            <a:ext cx="655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意思是告诉</a:t>
            </a:r>
            <a:r>
              <a:rPr lang="en-US" altLang="zh-CN" dirty="0" err="1"/>
              <a:t>github</a:t>
            </a:r>
            <a:r>
              <a:rPr lang="zh-CN" altLang="en-US" dirty="0"/>
              <a:t>你都做了什么，</a:t>
            </a:r>
            <a:r>
              <a:rPr lang="en-US" altLang="zh-CN" dirty="0" err="1"/>
              <a:t>github</a:t>
            </a:r>
            <a:r>
              <a:rPr lang="zh-CN" altLang="en-US" dirty="0"/>
              <a:t>就会帮你完成这些工作</a:t>
            </a:r>
          </a:p>
        </p:txBody>
      </p:sp>
    </p:spTree>
    <p:extLst>
      <p:ext uri="{BB962C8B-B14F-4D97-AF65-F5344CB8AC3E}">
        <p14:creationId xmlns:p14="http://schemas.microsoft.com/office/powerpoint/2010/main" val="126368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E7109A-6D5C-4EE4-AA0B-A897454A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46" y="2529280"/>
            <a:ext cx="7963590" cy="3414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863B06-06A9-499B-8BEE-B5229A58958C}"/>
              </a:ext>
            </a:extLst>
          </p:cNvPr>
          <p:cNvSpPr txBox="1"/>
          <p:nvPr/>
        </p:nvSpPr>
        <p:spPr>
          <a:xfrm>
            <a:off x="1919731" y="1515762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url</a:t>
            </a:r>
            <a:r>
              <a:rPr lang="zh-CN" altLang="en-US" dirty="0"/>
              <a:t>的转发</a:t>
            </a:r>
            <a:r>
              <a:rPr lang="en-US" altLang="zh-CN" dirty="0"/>
              <a:t>(</a:t>
            </a:r>
            <a:r>
              <a:rPr lang="zh-CN" altLang="en-US" dirty="0"/>
              <a:t>一定要避免耦合，否则写的时候一时爽，改后火葬场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同时使用通用视图也能够帮助减少耦合</a:t>
            </a:r>
          </a:p>
        </p:txBody>
      </p:sp>
    </p:spTree>
    <p:extLst>
      <p:ext uri="{BB962C8B-B14F-4D97-AF65-F5344CB8AC3E}">
        <p14:creationId xmlns:p14="http://schemas.microsoft.com/office/powerpoint/2010/main" val="18776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A8AEB0-60AB-4C40-8C5D-BC1D2CBD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90" y="612032"/>
            <a:ext cx="8657070" cy="28272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04A193-07B5-43B8-B367-CD1CE871431F}"/>
              </a:ext>
            </a:extLst>
          </p:cNvPr>
          <p:cNvSpPr txBox="1"/>
          <p:nvPr/>
        </p:nvSpPr>
        <p:spPr>
          <a:xfrm>
            <a:off x="1705232" y="4160108"/>
            <a:ext cx="1009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的一个特性：支持类的方式去创建</a:t>
            </a:r>
            <a:r>
              <a:rPr lang="en-US" altLang="zh-CN" dirty="0"/>
              <a:t>table</a:t>
            </a:r>
            <a:r>
              <a:rPr lang="zh-CN" altLang="en-US" dirty="0"/>
              <a:t>，支持</a:t>
            </a:r>
            <a:r>
              <a:rPr lang="en-US" altLang="zh-CN" dirty="0" err="1"/>
              <a:t>py</a:t>
            </a:r>
            <a:r>
              <a:rPr lang="zh-CN" altLang="en-US" dirty="0"/>
              <a:t>语法查询数据库（当然</a:t>
            </a:r>
            <a:r>
              <a:rPr lang="en-US" altLang="zh-CN" dirty="0"/>
              <a:t>,</a:t>
            </a:r>
            <a:r>
              <a:rPr lang="en-US" altLang="zh-CN" dirty="0" err="1"/>
              <a:t>mysql</a:t>
            </a:r>
            <a:r>
              <a:rPr lang="zh-CN" altLang="en-US" dirty="0"/>
              <a:t>的语法也可以</a:t>
            </a:r>
            <a:endParaRPr lang="en-US" altLang="zh-CN" dirty="0"/>
          </a:p>
          <a:p>
            <a:r>
              <a:rPr lang="zh-CN" altLang="en-US" dirty="0"/>
              <a:t>），要注意的是，他返回的是一个</a:t>
            </a:r>
            <a:r>
              <a:rPr lang="en-US" altLang="zh-CN" dirty="0"/>
              <a:t>set</a:t>
            </a:r>
            <a:r>
              <a:rPr lang="zh-CN" altLang="en-US" dirty="0"/>
              <a:t>，需要重载</a:t>
            </a:r>
            <a:r>
              <a:rPr lang="en-US" altLang="zh-CN" dirty="0"/>
              <a:t>str</a:t>
            </a:r>
            <a:r>
              <a:rPr lang="zh-CN" altLang="en-US" dirty="0"/>
              <a:t>函数才能看到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6EF3F5-E635-4476-B3E2-2257FFE4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84" y="5258793"/>
            <a:ext cx="520491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21452B-0544-47FE-B647-7F364C3B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8" y="1176120"/>
            <a:ext cx="7045352" cy="31899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638F22-3B05-4811-A59C-654E2990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86" y="4688076"/>
            <a:ext cx="4671465" cy="17984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48DD1A-2A1B-4C95-A511-7128AD3EAA41}"/>
              </a:ext>
            </a:extLst>
          </p:cNvPr>
          <p:cNvSpPr txBox="1"/>
          <p:nvPr/>
        </p:nvSpPr>
        <p:spPr>
          <a:xfrm>
            <a:off x="8114270" y="5132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加密措施</a:t>
            </a:r>
          </a:p>
        </p:txBody>
      </p:sp>
    </p:spTree>
    <p:extLst>
      <p:ext uri="{BB962C8B-B14F-4D97-AF65-F5344CB8AC3E}">
        <p14:creationId xmlns:p14="http://schemas.microsoft.com/office/powerpoint/2010/main" val="127791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39CD81-AA92-4924-A200-863A9D629CEC}"/>
              </a:ext>
            </a:extLst>
          </p:cNvPr>
          <p:cNvSpPr txBox="1"/>
          <p:nvPr/>
        </p:nvSpPr>
        <p:spPr>
          <a:xfrm>
            <a:off x="2296262" y="1582357"/>
            <a:ext cx="6479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要是做</a:t>
            </a:r>
            <a:r>
              <a:rPr lang="en-US" altLang="zh-CN" dirty="0"/>
              <a:t>web</a:t>
            </a:r>
            <a:r>
              <a:rPr lang="zh-CN" altLang="en-US" dirty="0"/>
              <a:t>的话，还需要学一下一点点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endParaRPr lang="en-US" altLang="zh-CN" dirty="0"/>
          </a:p>
          <a:p>
            <a:r>
              <a:rPr lang="zh-CN" altLang="en-US" dirty="0"/>
              <a:t>掌握程度要到一般熟练，</a:t>
            </a:r>
            <a:r>
              <a:rPr lang="en-US" altLang="zh-CN" dirty="0" err="1"/>
              <a:t>css</a:t>
            </a:r>
            <a:r>
              <a:rPr lang="zh-CN" altLang="en-US" dirty="0"/>
              <a:t>的话能上配色网站找找好看的就行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0D74E5-5D20-48D7-BEC5-FBD0A3B0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62" y="3068543"/>
            <a:ext cx="5954532" cy="28193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90BFDF-6963-41AC-A089-FF0D699A0D4D}"/>
              </a:ext>
            </a:extLst>
          </p:cNvPr>
          <p:cNvSpPr txBox="1"/>
          <p:nvPr/>
        </p:nvSpPr>
        <p:spPr>
          <a:xfrm>
            <a:off x="3599934" y="2505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https://mycolor.space/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13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X)690OLXK89EG(G2KTI@UB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1778000"/>
            <a:ext cx="4994910" cy="3410585"/>
          </a:xfrm>
          <a:prstGeom prst="rect">
            <a:avLst/>
          </a:prstGeom>
        </p:spPr>
      </p:pic>
      <p:pic>
        <p:nvPicPr>
          <p:cNvPr id="5" name="图片 4" descr="NH4P$ZWPU){N@@B}3P))L(I"/>
          <p:cNvPicPr>
            <a:picLocks noChangeAspect="1"/>
          </p:cNvPicPr>
          <p:nvPr/>
        </p:nvPicPr>
        <p:blipFill rotWithShape="1">
          <a:blip r:embed="rId4"/>
          <a:srcRect l="-541" t="19782"/>
          <a:stretch/>
        </p:blipFill>
        <p:spPr>
          <a:xfrm>
            <a:off x="5428736" y="1804773"/>
            <a:ext cx="6695886" cy="35173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4F85C60-DADF-43D3-9629-250CDDF02536}"/>
              </a:ext>
            </a:extLst>
          </p:cNvPr>
          <p:cNvSpPr txBox="1"/>
          <p:nvPr/>
        </p:nvSpPr>
        <p:spPr>
          <a:xfrm>
            <a:off x="3929449" y="77435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一点</a:t>
            </a:r>
            <a:r>
              <a:rPr lang="en-US" altLang="zh-CN"/>
              <a:t>demo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C507DB-9B7F-414B-B2DD-2C1DAE941FF9}"/>
              </a:ext>
            </a:extLst>
          </p:cNvPr>
          <p:cNvSpPr txBox="1"/>
          <p:nvPr/>
        </p:nvSpPr>
        <p:spPr>
          <a:xfrm>
            <a:off x="1103870" y="103796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框架的选择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A84C8-0EF0-443D-99FD-DDABFA32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5" t="1268"/>
          <a:stretch/>
        </p:blipFill>
        <p:spPr>
          <a:xfrm>
            <a:off x="5642917" y="3565315"/>
            <a:ext cx="5910601" cy="29292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2D07C0-D2B2-4504-B18E-6ECD89DF2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" b="30758"/>
          <a:stretch/>
        </p:blipFill>
        <p:spPr>
          <a:xfrm>
            <a:off x="197874" y="3565315"/>
            <a:ext cx="7990537" cy="19787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96685A-DD6D-4901-8C00-32E53EBF83F7}"/>
              </a:ext>
            </a:extLst>
          </p:cNvPr>
          <p:cNvSpPr txBox="1"/>
          <p:nvPr/>
        </p:nvSpPr>
        <p:spPr>
          <a:xfrm>
            <a:off x="1581665" y="1688757"/>
            <a:ext cx="6933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 web</a:t>
            </a:r>
            <a:r>
              <a:rPr lang="zh-CN" altLang="en-US" dirty="0"/>
              <a:t>开发具有很多框架，轻量级的比如</a:t>
            </a:r>
            <a:r>
              <a:rPr lang="en-US" altLang="zh-CN" dirty="0"/>
              <a:t>flask Bottle</a:t>
            </a:r>
          </a:p>
          <a:p>
            <a:r>
              <a:rPr lang="zh-CN" altLang="en-US" dirty="0"/>
              <a:t>重量级的比如</a:t>
            </a:r>
            <a:r>
              <a:rPr lang="en-US" altLang="zh-CN" dirty="0"/>
              <a:t>Django</a:t>
            </a:r>
            <a:r>
              <a:rPr lang="zh-CN" altLang="en-US" dirty="0"/>
              <a:t>，我选择的是</a:t>
            </a:r>
            <a:r>
              <a:rPr lang="en-US" altLang="zh-CN" dirty="0"/>
              <a:t>Django,</a:t>
            </a:r>
            <a:r>
              <a:rPr lang="zh-CN" altLang="en-US" dirty="0"/>
              <a:t>因为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Django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集成了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安全认证，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URL Routing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，模板引擎，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以及数据库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Scheme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映射。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/>
              <a:t>并且最最重要的是，它的用户群体很广泛，不用担心自己写到一半</a:t>
            </a:r>
            <a:endParaRPr lang="en-US" altLang="zh-CN" dirty="0"/>
          </a:p>
          <a:p>
            <a:r>
              <a:rPr lang="zh-CN" altLang="en-US" dirty="0"/>
              <a:t>遇到了一个错误，百度一搜，一个相关信息都没有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C7E1ED-660E-4D59-B3A6-D5953529947C}"/>
              </a:ext>
            </a:extLst>
          </p:cNvPr>
          <p:cNvSpPr txBox="1"/>
          <p:nvPr/>
        </p:nvSpPr>
        <p:spPr>
          <a:xfrm>
            <a:off x="1458097" y="5980670"/>
            <a:ext cx="4158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DBMS:sqlite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mysql</a:t>
            </a:r>
            <a:r>
              <a:rPr lang="zh-CN" altLang="en-US" dirty="0"/>
              <a:t>也可以，</a:t>
            </a:r>
            <a:r>
              <a:rPr lang="en-US" altLang="zh-CN" dirty="0"/>
              <a:t>import </a:t>
            </a:r>
            <a:r>
              <a:rPr lang="en-US" altLang="zh-CN" dirty="0" err="1"/>
              <a:t>mypysql</a:t>
            </a:r>
            <a:r>
              <a:rPr lang="zh-CN" altLang="en-US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3705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72A198-EBE8-4276-893A-EE5A203D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121" y="1591062"/>
            <a:ext cx="45339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C926DE-87EF-4CD1-9E4B-371B4B4A0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" r="18243" b="42014"/>
          <a:stretch/>
        </p:blipFill>
        <p:spPr bwMode="auto">
          <a:xfrm>
            <a:off x="675503" y="4283675"/>
            <a:ext cx="9967784" cy="19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0A10F3-F496-4A67-B08C-4437693B0592}"/>
              </a:ext>
            </a:extLst>
          </p:cNvPr>
          <p:cNvSpPr txBox="1"/>
          <p:nvPr/>
        </p:nvSpPr>
        <p:spPr>
          <a:xfrm>
            <a:off x="1375719" y="589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跨站保护机制</a:t>
            </a:r>
          </a:p>
        </p:txBody>
      </p:sp>
    </p:spTree>
    <p:extLst>
      <p:ext uri="{BB962C8B-B14F-4D97-AF65-F5344CB8AC3E}">
        <p14:creationId xmlns:p14="http://schemas.microsoft.com/office/powerpoint/2010/main" val="39526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0EC2B63-BA65-4825-AF04-4A280313D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4" y="1289927"/>
            <a:ext cx="6815653" cy="36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53977B-7E9F-4D43-8CFC-68CD890A048A}"/>
              </a:ext>
            </a:extLst>
          </p:cNvPr>
          <p:cNvSpPr txBox="1"/>
          <p:nvPr/>
        </p:nvSpPr>
        <p:spPr>
          <a:xfrm>
            <a:off x="1120346" y="4942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解决跨站保护机制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5A4C6F-6453-45BE-BD08-00F49A34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87" y="5275437"/>
            <a:ext cx="4043594" cy="13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0AC896-A991-4EDC-8856-790BFECA4BA7}"/>
              </a:ext>
            </a:extLst>
          </p:cNvPr>
          <p:cNvSpPr txBox="1"/>
          <p:nvPr/>
        </p:nvSpPr>
        <p:spPr>
          <a:xfrm>
            <a:off x="1491048" y="6013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返回动态页面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50F7A-4C33-458B-8195-6774BBDDFA0D}"/>
              </a:ext>
            </a:extLst>
          </p:cNvPr>
          <p:cNvSpPr txBox="1"/>
          <p:nvPr/>
        </p:nvSpPr>
        <p:spPr>
          <a:xfrm>
            <a:off x="1227437" y="1606378"/>
            <a:ext cx="7802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我们知道，我们每次往网站里输入一些数据，肯定不是为了锻炼自己的手指</a:t>
            </a:r>
            <a:endParaRPr lang="en-US" altLang="zh-CN" dirty="0"/>
          </a:p>
          <a:p>
            <a:r>
              <a:rPr lang="zh-CN" altLang="en-US" dirty="0"/>
              <a:t>是为了从网站中得到自己想要的信息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我们收到了用户的数据，但返回给用户的不应该是静态页面。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通常我们会根据用户的数据，进行处理后再返回给用户。（动态页面）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A89D27-A7D2-4C23-9883-BDC2726B5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8" y="3412782"/>
            <a:ext cx="52006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4C9904-C120-42F2-8CBA-5A655D3C3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92" y="3288957"/>
            <a:ext cx="41155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DAACF5-A49C-44B8-AC0C-279569A4F1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05" r="35524" b="14432"/>
          <a:stretch/>
        </p:blipFill>
        <p:spPr>
          <a:xfrm>
            <a:off x="9078259" y="140043"/>
            <a:ext cx="2825254" cy="33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DEC151-6A56-4AAE-A49D-E58C7B086360}"/>
              </a:ext>
            </a:extLst>
          </p:cNvPr>
          <p:cNvSpPr txBox="1"/>
          <p:nvPr/>
        </p:nvSpPr>
        <p:spPr>
          <a:xfrm>
            <a:off x="1189800" y="2053640"/>
            <a:ext cx="888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流程走到这里，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django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MTV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框架基本已经浮出水面了，只剩下最后的数据库部分了。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上面我们虽然和用户交互得很好，但并没有保存任何数据，页面一旦关闭，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或服务器重启，一切都将回到原始状态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FF662B-7661-432D-AB2C-10A709693D64}"/>
              </a:ext>
            </a:extLst>
          </p:cNvPr>
          <p:cNvSpPr txBox="1"/>
          <p:nvPr/>
        </p:nvSpPr>
        <p:spPr>
          <a:xfrm>
            <a:off x="2407640" y="13841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为什么引入数据库？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1B7AC7-3303-4752-B8CC-CAEF3DAA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6" y="2976970"/>
            <a:ext cx="6709052" cy="36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3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2VSZY2DDI%EB~_8GAL8_Z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452755"/>
            <a:ext cx="6323330" cy="5952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99170" y="527050"/>
            <a:ext cx="1967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刘江的博客</a:t>
            </a:r>
          </a:p>
        </p:txBody>
      </p:sp>
      <p:pic>
        <p:nvPicPr>
          <p:cNvPr id="6" name="图片 5" descr="~ON0C9M17TCCFS(U%@{[%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60" y="1244600"/>
            <a:ext cx="2609850" cy="5514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B3BB95-0013-4B37-9A48-BDACBB47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798738"/>
            <a:ext cx="5770032" cy="52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3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D0A1E0-C1E8-475F-97E1-81EDC77E3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649235"/>
            <a:ext cx="6569197" cy="30701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FB306-F4FC-40F1-8D5F-7BF6188F9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5" y="4845593"/>
            <a:ext cx="9653690" cy="25808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79F968-8069-457F-8809-BC2D033A6BC9}"/>
              </a:ext>
            </a:extLst>
          </p:cNvPr>
          <p:cNvSpPr txBox="1"/>
          <p:nvPr/>
        </p:nvSpPr>
        <p:spPr>
          <a:xfrm>
            <a:off x="1474573" y="78259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数据库的外</a:t>
            </a:r>
            <a:r>
              <a:rPr lang="zh-CN" altLang="en-US"/>
              <a:t>键约束（保持了数据的一致性）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56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438</Words>
  <Application>Microsoft Office PowerPoint</Application>
  <PresentationFormat>宽屏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隋 春雨</dc:creator>
  <cp:lastModifiedBy>隋 春雨</cp:lastModifiedBy>
  <cp:revision>19</cp:revision>
  <dcterms:created xsi:type="dcterms:W3CDTF">2021-11-20T11:02:35Z</dcterms:created>
  <dcterms:modified xsi:type="dcterms:W3CDTF">2021-11-22T11:55:33Z</dcterms:modified>
</cp:coreProperties>
</file>