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5" r:id="rId5"/>
    <p:sldId id="276" r:id="rId6"/>
    <p:sldId id="277" r:id="rId7"/>
    <p:sldId id="287" r:id="rId8"/>
    <p:sldId id="259" r:id="rId9"/>
    <p:sldId id="278" r:id="rId10"/>
    <p:sldId id="280" r:id="rId11"/>
    <p:sldId id="283" r:id="rId12"/>
    <p:sldId id="281" r:id="rId13"/>
    <p:sldId id="279" r:id="rId14"/>
    <p:sldId id="282" r:id="rId15"/>
    <p:sldId id="284" r:id="rId16"/>
    <p:sldId id="285" r:id="rId17"/>
    <p:sldId id="286" r:id="rId18"/>
    <p:sldId id="274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2" autoAdjust="0"/>
    <p:restoredTop sz="95909" autoAdjust="0"/>
  </p:normalViewPr>
  <p:slideViewPr>
    <p:cSldViewPr snapToGrid="0" showGuides="1">
      <p:cViewPr varScale="1">
        <p:scale>
          <a:sx n="109" d="100"/>
          <a:sy n="109" d="100"/>
        </p:scale>
        <p:origin x="472" y="192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2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239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76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613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71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974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88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25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2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7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9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4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63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63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3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87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80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7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6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2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32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4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7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1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38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9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6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43CE79D-A91E-7036-2213-63BE03332503}"/>
              </a:ext>
            </a:extLst>
          </p:cNvPr>
          <p:cNvSpPr txBox="1"/>
          <p:nvPr/>
        </p:nvSpPr>
        <p:spPr>
          <a:xfrm>
            <a:off x="4927035" y="2749951"/>
            <a:ext cx="410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1800" dirty="0">
                <a:effectLst/>
              </a:rPr>
              <a:t>Odyssey</a:t>
            </a:r>
            <a:r>
              <a:rPr lang="zh-CN" altLang="en-US" dirty="0"/>
              <a:t>检索系统新人串讲</a:t>
            </a:r>
            <a:endParaRPr lang="en" altLang="zh-CN" sz="1800" dirty="0">
              <a:effectLst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0303EC-C4BE-0215-824A-027FB281DFB1}"/>
              </a:ext>
            </a:extLst>
          </p:cNvPr>
          <p:cNvSpPr txBox="1"/>
          <p:nvPr/>
        </p:nvSpPr>
        <p:spPr>
          <a:xfrm>
            <a:off x="6790403" y="4196862"/>
            <a:ext cx="136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隋春雨  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70A49E-F8D3-05F9-3B85-CA39E5F50609}"/>
              </a:ext>
            </a:extLst>
          </p:cNvPr>
          <p:cNvSpPr txBox="1"/>
          <p:nvPr/>
        </p:nvSpPr>
        <p:spPr>
          <a:xfrm>
            <a:off x="8628185" y="4196862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2023.02.07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28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52020" y="294968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604199-1046-760F-AD7D-B6851DB53CB1}"/>
              </a:ext>
            </a:extLst>
          </p:cNvPr>
          <p:cNvSpPr txBox="1"/>
          <p:nvPr/>
        </p:nvSpPr>
        <p:spPr>
          <a:xfrm>
            <a:off x="834390" y="1428750"/>
            <a:ext cx="282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Phantom_Miner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build_branch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1EFA3D-135E-608D-8D51-56769EFA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900" y="450850"/>
            <a:ext cx="43942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1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3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400" b="1" dirty="0">
                <a:effectLst/>
              </a:rPr>
              <a:t>vs</a:t>
            </a:r>
            <a:endParaRPr lang="en" altLang="zh-CN" sz="4400" dirty="0">
              <a:effectLst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5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4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400" b="1" dirty="0"/>
              <a:t>as</a:t>
            </a:r>
            <a:endParaRPr lang="en" altLang="zh-CN" sz="4400" dirty="0">
              <a:effectLst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7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45805" y="449824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604199-1046-760F-AD7D-B6851DB53CB1}"/>
              </a:ext>
            </a:extLst>
          </p:cNvPr>
          <p:cNvSpPr txBox="1"/>
          <p:nvPr/>
        </p:nvSpPr>
        <p:spPr>
          <a:xfrm>
            <a:off x="834390" y="1428750"/>
            <a:ext cx="282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流程：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0C22CC-4A9F-61A7-0069-5F6840ED4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520700"/>
            <a:ext cx="66548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604199-1046-760F-AD7D-B6851DB53CB1}"/>
              </a:ext>
            </a:extLst>
          </p:cNvPr>
          <p:cNvSpPr txBox="1"/>
          <p:nvPr/>
        </p:nvSpPr>
        <p:spPr>
          <a:xfrm>
            <a:off x="454931" y="294969"/>
            <a:ext cx="623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i="0" u="none" strike="noStrike" dirty="0" err="1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MultiIndexManager</a:t>
            </a:r>
            <a:r>
              <a:rPr lang="en" altLang="zh-CN" b="1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::</a:t>
            </a:r>
            <a:r>
              <a:rPr lang="en" altLang="zh-CN" b="1" i="0" u="none" strike="noStrike" dirty="0" err="1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batch_search_async</a:t>
            </a:r>
            <a:r>
              <a:rPr kumimoji="1" lang="zh-CN" altLang="en-US" dirty="0"/>
              <a:t>流程：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76E364-D80C-7F59-59D2-358BBA703CBF}"/>
              </a:ext>
            </a:extLst>
          </p:cNvPr>
          <p:cNvSpPr/>
          <p:nvPr/>
        </p:nvSpPr>
        <p:spPr>
          <a:xfrm>
            <a:off x="1049311" y="1079292"/>
            <a:ext cx="3582650" cy="5778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FAEC4DF-4237-5233-E1FE-3B4044FD7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11" y="479635"/>
            <a:ext cx="10896883" cy="658127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C5E23B-8A0F-229B-8DE2-8AE9CC86425C}"/>
              </a:ext>
            </a:extLst>
          </p:cNvPr>
          <p:cNvSpPr txBox="1"/>
          <p:nvPr/>
        </p:nvSpPr>
        <p:spPr>
          <a:xfrm>
            <a:off x="4783015" y="5263662"/>
            <a:ext cx="295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search_show_video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15DDC07-BA1C-924F-1BEC-826584333AD6}"/>
              </a:ext>
            </a:extLst>
          </p:cNvPr>
          <p:cNvSpPr/>
          <p:nvPr/>
        </p:nvSpPr>
        <p:spPr>
          <a:xfrm>
            <a:off x="4783015" y="1594338"/>
            <a:ext cx="6799385" cy="141849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AEDA665-6D5F-335E-60F4-240C829036EC}"/>
              </a:ext>
            </a:extLst>
          </p:cNvPr>
          <p:cNvSpPr txBox="1"/>
          <p:nvPr/>
        </p:nvSpPr>
        <p:spPr>
          <a:xfrm>
            <a:off x="8844196" y="1094282"/>
            <a:ext cx="25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如果需要访问</a:t>
            </a:r>
            <a:r>
              <a:rPr kumimoji="1" lang="en-US" altLang="zh-CN" dirty="0" err="1"/>
              <a:t>urs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86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04402" y="5031860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D7297B-773A-E841-B179-879FA0CEF0A4}"/>
              </a:ext>
            </a:extLst>
          </p:cNvPr>
          <p:cNvSpPr txBox="1"/>
          <p:nvPr/>
        </p:nvSpPr>
        <p:spPr>
          <a:xfrm>
            <a:off x="172387" y="175096"/>
            <a:ext cx="6378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2400" b="1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ParallelManager</a:t>
            </a:r>
            <a:r>
              <a:rPr lang="en" altLang="zh-CN" sz="24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::</a:t>
            </a:r>
            <a:r>
              <a:rPr lang="en" altLang="zh-CN" sz="2400" b="1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batch_search_async</a:t>
            </a:r>
            <a:endParaRPr lang="en" altLang="zh-CN" sz="2400" b="1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7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4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400" b="1" dirty="0">
                <a:effectLst/>
              </a:rPr>
              <a:t>bs</a:t>
            </a:r>
            <a:endParaRPr lang="en" altLang="zh-CN" sz="4400" dirty="0">
              <a:effectLst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04402" y="5031860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D7297B-773A-E841-B179-879FA0CEF0A4}"/>
              </a:ext>
            </a:extLst>
          </p:cNvPr>
          <p:cNvSpPr txBox="1"/>
          <p:nvPr/>
        </p:nvSpPr>
        <p:spPr>
          <a:xfrm>
            <a:off x="172387" y="175096"/>
            <a:ext cx="6378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1600" b="1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SimiBsServiceImpl</a:t>
            </a:r>
            <a:r>
              <a:rPr lang="en" altLang="zh-CN" sz="16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::search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122398-CD63-38C7-AEFD-879BBB979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862" y="0"/>
            <a:ext cx="5453673" cy="6477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361B2E6-FBAF-F3E9-C4B1-A50594387776}"/>
              </a:ext>
            </a:extLst>
          </p:cNvPr>
          <p:cNvSpPr/>
          <p:nvPr/>
        </p:nvSpPr>
        <p:spPr>
          <a:xfrm>
            <a:off x="6986954" y="513650"/>
            <a:ext cx="2485292" cy="2311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D59375-73AC-D359-EDA2-4214600C4CC5}"/>
              </a:ext>
            </a:extLst>
          </p:cNvPr>
          <p:cNvSpPr txBox="1"/>
          <p:nvPr/>
        </p:nvSpPr>
        <p:spPr>
          <a:xfrm>
            <a:off x="9800493" y="1456808"/>
            <a:ext cx="181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get_loc_by_id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37B3CB-588E-C0F5-1B83-D8FA764D803F}"/>
              </a:ext>
            </a:extLst>
          </p:cNvPr>
          <p:cNvSpPr/>
          <p:nvPr/>
        </p:nvSpPr>
        <p:spPr>
          <a:xfrm>
            <a:off x="7233138" y="3238500"/>
            <a:ext cx="2110154" cy="292783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7AB01-CBA9-4267-FDFE-B33620E36F43}"/>
              </a:ext>
            </a:extLst>
          </p:cNvPr>
          <p:cNvSpPr txBox="1"/>
          <p:nvPr/>
        </p:nvSpPr>
        <p:spPr>
          <a:xfrm>
            <a:off x="9548734" y="3747541"/>
            <a:ext cx="247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KvDB</a:t>
            </a:r>
            <a:r>
              <a:rPr kumimoji="1" lang="en-US" altLang="zh-CN" dirty="0"/>
              <a:t>::</a:t>
            </a:r>
            <a:r>
              <a:rPr kumimoji="1" lang="en-US" altLang="zh-CN" dirty="0" err="1"/>
              <a:t>batch_select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40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17981D-84D4-8B08-D23A-F72B3D68AFAA}"/>
              </a:ext>
            </a:extLst>
          </p:cNvPr>
          <p:cNvSpPr txBox="1"/>
          <p:nvPr/>
        </p:nvSpPr>
        <p:spPr>
          <a:xfrm>
            <a:off x="5545016" y="2726505"/>
            <a:ext cx="3118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570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08283" y="1152768"/>
            <a:ext cx="232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1C4885"/>
                </a:solidFill>
                <a:latin typeface="FuturaBookC" charset="-52"/>
                <a:ea typeface="微软雅黑" panose="020B0503020204020204" pitchFamily="34" charset="-122"/>
              </a:rPr>
              <a:t>CONTENT</a:t>
            </a:r>
            <a:endParaRPr lang="zh-CN" altLang="en-US" sz="2000" dirty="0">
              <a:solidFill>
                <a:srgbClr val="1C4885"/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19299" y="2288994"/>
            <a:ext cx="764496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01</a:t>
            </a:r>
            <a:endParaRPr lang="zh-CN" alt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83795" y="2281657"/>
            <a:ext cx="4396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b="1" dirty="0">
                <a:effectLst/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Odyssey</a:t>
            </a:r>
            <a:r>
              <a:rPr lang="zh-CN" altLang="e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及检索流程</a:t>
            </a:r>
            <a:endParaRPr lang="en" altLang="zh-CN" sz="2400" b="1" dirty="0">
              <a:effectLst/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  <a:p>
            <a:pPr algn="l"/>
            <a:endParaRPr lang="en" altLang="zh-CN" sz="2400" b="1" dirty="0">
              <a:effectLst/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706362" y="2288994"/>
            <a:ext cx="764496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70858" y="2281657"/>
            <a:ext cx="3701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phantom-server</a:t>
            </a:r>
            <a:endParaRPr lang="en" altLang="zh-C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sz="2400" dirty="0">
              <a:latin typeface="Times New Roman" panose="02020603050405020304" pitchFamily="18" charset="0"/>
              <a:ea typeface="FZZhengHeiS-DB-GB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119299" y="3531732"/>
            <a:ext cx="764496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83795" y="3524395"/>
            <a:ext cx="439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2400" b="1" dirty="0">
                <a:effectLst/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vs-search</a:t>
            </a:r>
            <a:endParaRPr lang="en" altLang="zh-CN" sz="2400" dirty="0">
              <a:effectLst/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706362" y="3531732"/>
            <a:ext cx="764496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04</a:t>
            </a:r>
            <a:endParaRPr lang="zh-CN" alt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70858" y="3524395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" altLang="zh-C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9587C430-10DB-8CAB-A714-1237B1C31FCD}"/>
              </a:ext>
            </a:extLst>
          </p:cNvPr>
          <p:cNvSpPr/>
          <p:nvPr/>
        </p:nvSpPr>
        <p:spPr>
          <a:xfrm>
            <a:off x="2119299" y="4857831"/>
            <a:ext cx="764496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04</a:t>
            </a:r>
            <a:endParaRPr lang="zh-CN" alt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AB592E-9A2E-132B-1791-627D9B4B49CB}"/>
              </a:ext>
            </a:extLst>
          </p:cNvPr>
          <p:cNvSpPr txBox="1"/>
          <p:nvPr/>
        </p:nvSpPr>
        <p:spPr>
          <a:xfrm>
            <a:off x="2883795" y="4850494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" altLang="zh-C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1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24298" y="2753054"/>
            <a:ext cx="576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Odyssey</a:t>
            </a:r>
            <a:r>
              <a:rPr lang="zh-CN" altLang="en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r>
              <a:rPr lang="zh-CN" alt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及检索流程</a:t>
            </a:r>
            <a:endParaRPr lang="en" altLang="zh-CN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A10C77-D19F-85FA-A71A-D5FEBB546999}"/>
              </a:ext>
            </a:extLst>
          </p:cNvPr>
          <p:cNvSpPr txBox="1"/>
          <p:nvPr/>
        </p:nvSpPr>
        <p:spPr>
          <a:xfrm>
            <a:off x="3127058" y="2690336"/>
            <a:ext cx="60979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ffectLst/>
              </a:rPr>
              <a:t>内容系统的统一中台</a:t>
            </a:r>
            <a:endParaRPr lang="en-US" altLang="zh-CN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各个发文端（百家号、小程序、直播等）</a:t>
            </a:r>
            <a:endParaRPr lang="en-US" altLang="zh-CN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物料库</a:t>
            </a:r>
            <a:r>
              <a:rPr lang="en-US" altLang="zh-CN" dirty="0">
                <a:effectLst/>
              </a:rPr>
              <a:t>/</a:t>
            </a:r>
            <a:r>
              <a:rPr lang="zh-CN" altLang="en-US" dirty="0">
                <a:effectLst/>
              </a:rPr>
              <a:t>正排</a:t>
            </a:r>
            <a:endParaRPr lang="en-US" altLang="zh-CN" dirty="0"/>
          </a:p>
          <a:p>
            <a:pPr algn="l"/>
            <a:r>
              <a:rPr lang="en" altLang="zh-CN" dirty="0">
                <a:effectLst/>
              </a:rPr>
              <a:t>C</a:t>
            </a:r>
            <a:r>
              <a:rPr lang="zh-CN" altLang="en-US" dirty="0">
                <a:effectLst/>
              </a:rPr>
              <a:t>端用户通过访问物料库</a:t>
            </a:r>
            <a:r>
              <a:rPr lang="en-US" altLang="zh-CN" dirty="0">
                <a:effectLst/>
              </a:rPr>
              <a:t>/</a:t>
            </a:r>
            <a:r>
              <a:rPr lang="zh-CN" altLang="en-US" dirty="0">
                <a:effectLst/>
              </a:rPr>
              <a:t>正排来获取数据。</a:t>
            </a:r>
            <a:endParaRPr lang="en-US" altLang="zh-CN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指纹系统是</a:t>
            </a:r>
            <a:r>
              <a:rPr lang="en" altLang="zh-CN" dirty="0">
                <a:effectLst/>
              </a:rPr>
              <a:t>odyssey-server</a:t>
            </a:r>
            <a:r>
              <a:rPr lang="zh-CN" altLang="en-US" dirty="0">
                <a:effectLst/>
              </a:rPr>
              <a:t>中组件之一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580C01-6251-0A20-A81F-610883C35592}"/>
              </a:ext>
            </a:extLst>
          </p:cNvPr>
          <p:cNvSpPr txBox="1"/>
          <p:nvPr/>
        </p:nvSpPr>
        <p:spPr>
          <a:xfrm>
            <a:off x="2526030" y="108585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effectLst/>
              </a:rPr>
              <a:t>Odyssey</a:t>
            </a:r>
            <a:r>
              <a:rPr kumimoji="1"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234029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45805" y="449824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17401D0-B886-DD86-AE00-6ACFB97EA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31185"/>
              </p:ext>
            </p:extLst>
          </p:nvPr>
        </p:nvGraphicFramePr>
        <p:xfrm>
          <a:off x="2128682" y="2869724"/>
          <a:ext cx="7620000" cy="2491740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419492421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103382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类型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指纹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6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标题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句向量</a:t>
                      </a:r>
                      <a:r>
                        <a:rPr lang="en-US" altLang="zh-CN" dirty="0">
                          <a:effectLst/>
                        </a:rPr>
                        <a:t>(</a:t>
                      </a:r>
                      <a:r>
                        <a:rPr lang="en" dirty="0">
                          <a:effectLst/>
                        </a:rPr>
                        <a:t>float)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783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图文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最长句</a:t>
                      </a:r>
                      <a:r>
                        <a:rPr lang="en" dirty="0">
                          <a:effectLst/>
                        </a:rPr>
                        <a:t>Hash、</a:t>
                      </a:r>
                      <a:r>
                        <a:rPr lang="zh-CN" altLang="en-US" dirty="0">
                          <a:effectLst/>
                        </a:rPr>
                        <a:t>关键词、图片</a:t>
                      </a:r>
                      <a:r>
                        <a:rPr lang="en" dirty="0" err="1">
                          <a:effectLst/>
                        </a:rPr>
                        <a:t>Phash</a:t>
                      </a:r>
                      <a:r>
                        <a:rPr lang="en" dirty="0">
                          <a:effectLst/>
                        </a:rPr>
                        <a:t>、</a:t>
                      </a:r>
                      <a:r>
                        <a:rPr lang="zh-CN" altLang="en-US" dirty="0">
                          <a:effectLst/>
                        </a:rPr>
                        <a:t>标题</a:t>
                      </a:r>
                      <a:r>
                        <a:rPr lang="en" dirty="0">
                          <a:effectLst/>
                        </a:rPr>
                        <a:t>md5、</a:t>
                      </a:r>
                      <a:r>
                        <a:rPr lang="zh-CN" altLang="en-US" dirty="0">
                          <a:effectLst/>
                        </a:rPr>
                        <a:t>标题</a:t>
                      </a:r>
                      <a:r>
                        <a:rPr lang="en" dirty="0">
                          <a:effectLst/>
                        </a:rPr>
                        <a:t>term</a:t>
                      </a:r>
                      <a:r>
                        <a:rPr lang="zh-CN" altLang="en-US" dirty="0">
                          <a:effectLst/>
                        </a:rPr>
                        <a:t>等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266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封面图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使用</a:t>
                      </a:r>
                      <a:r>
                        <a:rPr lang="en">
                          <a:effectLst/>
                        </a:rPr>
                        <a:t>CNN、ORB</a:t>
                      </a:r>
                      <a:r>
                        <a:rPr lang="zh-CN" altLang="en-US">
                          <a:effectLst/>
                        </a:rPr>
                        <a:t>进行特征提取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426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视频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视频帧</a:t>
                      </a:r>
                      <a:r>
                        <a:rPr lang="en-US" altLang="zh-CN" dirty="0">
                          <a:effectLst/>
                        </a:rPr>
                        <a:t>(</a:t>
                      </a:r>
                      <a:r>
                        <a:rPr lang="zh-CN" altLang="en-US" dirty="0">
                          <a:effectLst/>
                        </a:rPr>
                        <a:t>图片</a:t>
                      </a:r>
                      <a:r>
                        <a:rPr lang="en-US" altLang="zh-CN" dirty="0">
                          <a:effectLst/>
                        </a:rPr>
                        <a:t>)</a:t>
                      </a:r>
                      <a:r>
                        <a:rPr lang="zh-CN" altLang="en-US" dirty="0">
                          <a:effectLst/>
                        </a:rPr>
                        <a:t>、视频级（帧序列）、音频（用来校对，而不是召回）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74051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8604199-1046-760F-AD7D-B6851DB53CB1}"/>
              </a:ext>
            </a:extLst>
          </p:cNvPr>
          <p:cNvSpPr txBox="1"/>
          <p:nvPr/>
        </p:nvSpPr>
        <p:spPr>
          <a:xfrm>
            <a:off x="834390" y="1428750"/>
            <a:ext cx="282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指纹系统例子：</a:t>
            </a:r>
          </a:p>
        </p:txBody>
      </p:sp>
    </p:spTree>
    <p:extLst>
      <p:ext uri="{BB962C8B-B14F-4D97-AF65-F5344CB8AC3E}">
        <p14:creationId xmlns:p14="http://schemas.microsoft.com/office/powerpoint/2010/main" val="401151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EC74EEB-6BB7-32A1-3CF4-A684B9F6CF9B}"/>
              </a:ext>
            </a:extLst>
          </p:cNvPr>
          <p:cNvSpPr txBox="1"/>
          <p:nvPr/>
        </p:nvSpPr>
        <p:spPr>
          <a:xfrm>
            <a:off x="388620" y="457200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检索流程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AC25C7-3DE1-72CC-6AFA-D01EC6076237}"/>
              </a:ext>
            </a:extLst>
          </p:cNvPr>
          <p:cNvSpPr txBox="1"/>
          <p:nvPr/>
        </p:nvSpPr>
        <p:spPr>
          <a:xfrm>
            <a:off x="2541856" y="5368389"/>
            <a:ext cx="8255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检索流程：</a:t>
            </a:r>
            <a:r>
              <a:rPr lang="en" altLang="zh-CN" b="1" i="0" u="none" strike="noStrike" dirty="0">
                <a:solidFill>
                  <a:srgbClr val="000000"/>
                </a:solidFill>
                <a:effectLst/>
              </a:rPr>
              <a:t>phantom-server -&gt; vs-search -&gt; as -&gt; bs/</a:t>
            </a:r>
            <a:r>
              <a:rPr lang="en" altLang="zh-CN" b="1" i="0" u="none" strike="noStrike" dirty="0" err="1">
                <a:solidFill>
                  <a:srgbClr val="000000"/>
                </a:solidFill>
                <a:effectLst/>
              </a:rPr>
              <a:t>rts</a:t>
            </a:r>
            <a:endParaRPr lang="en" altLang="zh-CN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F82D61-36F0-23E2-8DF2-104681156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08" y="1120279"/>
            <a:ext cx="10004277" cy="354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3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EC74EEB-6BB7-32A1-3CF4-A684B9F6CF9B}"/>
              </a:ext>
            </a:extLst>
          </p:cNvPr>
          <p:cNvSpPr txBox="1"/>
          <p:nvPr/>
        </p:nvSpPr>
        <p:spPr>
          <a:xfrm>
            <a:off x="388620" y="457200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检索流程的作用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F82D61-36F0-23E2-8DF2-104681156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190" y="270609"/>
            <a:ext cx="8664429" cy="3071934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17F9EC50-91AF-B348-F502-DB53F0E2A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05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AC1A9B-A90E-EDC4-346A-BAA753202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16" y="2954214"/>
            <a:ext cx="2133600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9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2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altLang="zh-CN" sz="4400" b="1" dirty="0">
                <a:effectLst/>
              </a:rPr>
              <a:t>phantom-server</a:t>
            </a:r>
            <a:endParaRPr lang="en" altLang="zh-CN" sz="4400" dirty="0">
              <a:effectLst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2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3CBB398-DAF9-3084-A18D-37A72BF1E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13" y="855469"/>
            <a:ext cx="9125707" cy="562992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17C0FD8-4560-6162-6EF6-0D82C09BF06F}"/>
              </a:ext>
            </a:extLst>
          </p:cNvPr>
          <p:cNvSpPr txBox="1"/>
          <p:nvPr/>
        </p:nvSpPr>
        <p:spPr>
          <a:xfrm>
            <a:off x="388683" y="486137"/>
            <a:ext cx="270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altLang="zh-CN" sz="1800" b="1" dirty="0">
                <a:effectLst/>
              </a:rPr>
              <a:t>phantom-server</a:t>
            </a:r>
            <a:r>
              <a:rPr lang="zh-CN" altLang="en" sz="1800" b="1" dirty="0">
                <a:effectLst/>
              </a:rPr>
              <a:t>流程图</a:t>
            </a:r>
            <a:endParaRPr lang="en" altLang="zh-CN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477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530</TotalTime>
  <Words>238</Words>
  <Application>Microsoft Macintosh PowerPoint</Application>
  <PresentationFormat>宽屏</PresentationFormat>
  <Paragraphs>74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FuturaBookC</vt:lpstr>
      <vt:lpstr>Arial</vt:lpstr>
      <vt:lpstr>Menlo</vt:lpstr>
      <vt:lpstr>Open Sans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Microsoft Office User</cp:lastModifiedBy>
  <cp:revision>10</cp:revision>
  <dcterms:created xsi:type="dcterms:W3CDTF">2018-02-27T12:12:58Z</dcterms:created>
  <dcterms:modified xsi:type="dcterms:W3CDTF">2023-02-07T06:36:54Z</dcterms:modified>
</cp:coreProperties>
</file>