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2"/>
  </p:notesMasterIdLst>
  <p:handoutMasterIdLst>
    <p:handoutMasterId r:id="rId23"/>
  </p:handoutMasterIdLst>
  <p:sldIdLst>
    <p:sldId id="256" r:id="rId2"/>
    <p:sldId id="341" r:id="rId3"/>
    <p:sldId id="336" r:id="rId4"/>
    <p:sldId id="337" r:id="rId5"/>
    <p:sldId id="339" r:id="rId6"/>
    <p:sldId id="340" r:id="rId7"/>
    <p:sldId id="338" r:id="rId8"/>
    <p:sldId id="342" r:id="rId9"/>
    <p:sldId id="344" r:id="rId10"/>
    <p:sldId id="343" r:id="rId11"/>
    <p:sldId id="346" r:id="rId12"/>
    <p:sldId id="347" r:id="rId13"/>
    <p:sldId id="345" r:id="rId14"/>
    <p:sldId id="348" r:id="rId15"/>
    <p:sldId id="349" r:id="rId16"/>
    <p:sldId id="350" r:id="rId17"/>
    <p:sldId id="351" r:id="rId18"/>
    <p:sldId id="352" r:id="rId19"/>
    <p:sldId id="353" r:id="rId20"/>
    <p:sldId id="35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660"/>
  </p:normalViewPr>
  <p:slideViewPr>
    <p:cSldViewPr snapToGrid="0">
      <p:cViewPr varScale="1">
        <p:scale>
          <a:sx n="110" d="100"/>
          <a:sy n="110" d="100"/>
        </p:scale>
        <p:origin x="834" y="10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42" d="100"/>
          <a:sy n="142" d="100"/>
        </p:scale>
        <p:origin x="4572" y="12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2A3692-4486-46E2-A5A9-6B58003616C9}" type="datetimeFigureOut">
              <a:rPr lang="en-US" smtClean="0"/>
              <a:t>2019-07-31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B85C31-06DE-43ED-85C5-06BD96C2BF97}" type="slidenum">
              <a:rPr lang="en-US" smtClean="0"/>
              <a:t>‹#›</a:t>
            </a:fld>
            <a:endParaRPr lang="en-US"/>
          </a:p>
        </p:txBody>
      </p:sp>
    </p:spTree>
    <p:extLst>
      <p:ext uri="{BB962C8B-B14F-4D97-AF65-F5344CB8AC3E}">
        <p14:creationId xmlns:p14="http://schemas.microsoft.com/office/powerpoint/2010/main" val="4160644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B8F8B-D076-4835-A384-DB7FBE9B0D35}" type="datetimeFigureOut">
              <a:rPr lang="en-US" smtClean="0"/>
              <a:t>2019-07-31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01AAC-00A7-4EE5-B480-A394ABCEA1F5}" type="slidenum">
              <a:rPr lang="en-US" smtClean="0"/>
              <a:t>‹#›</a:t>
            </a:fld>
            <a:endParaRPr lang="en-US"/>
          </a:p>
        </p:txBody>
      </p:sp>
    </p:spTree>
    <p:extLst>
      <p:ext uri="{BB962C8B-B14F-4D97-AF65-F5344CB8AC3E}">
        <p14:creationId xmlns:p14="http://schemas.microsoft.com/office/powerpoint/2010/main" val="64645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901AAC-00A7-4EE5-B480-A394ABCEA1F5}" type="slidenum">
              <a:rPr lang="en-US" smtClean="0"/>
              <a:t>1</a:t>
            </a:fld>
            <a:endParaRPr lang="en-US"/>
          </a:p>
        </p:txBody>
      </p:sp>
    </p:spTree>
    <p:extLst>
      <p:ext uri="{BB962C8B-B14F-4D97-AF65-F5344CB8AC3E}">
        <p14:creationId xmlns:p14="http://schemas.microsoft.com/office/powerpoint/2010/main" val="3566523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106665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191870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2301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3162037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3454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2905959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3146668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31039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1231124" y="6368802"/>
            <a:ext cx="911939" cy="203037"/>
          </a:xfrm>
        </p:spPr>
        <p:txBody>
          <a:bodyPr/>
          <a:lstStyle>
            <a:lvl1pPr>
              <a:defRPr i="1" spc="-50" baseline="0">
                <a:solidFill>
                  <a:schemeClr val="tx1"/>
                </a:solidFill>
              </a:defRPr>
            </a:lvl1pPr>
          </a:lstStyle>
          <a:p>
            <a:r>
              <a:rPr lang="en-US"/>
              <a:t>2015-02-05</a:t>
            </a:r>
          </a:p>
        </p:txBody>
      </p:sp>
      <p:sp>
        <p:nvSpPr>
          <p:cNvPr id="5" name="Footer Placeholder 4"/>
          <p:cNvSpPr>
            <a:spLocks noGrp="1"/>
          </p:cNvSpPr>
          <p:nvPr>
            <p:ph type="ftr" sz="quarter" idx="11"/>
          </p:nvPr>
        </p:nvSpPr>
        <p:spPr>
          <a:xfrm>
            <a:off x="9078217" y="6571839"/>
            <a:ext cx="3064846" cy="203037"/>
          </a:xfrm>
        </p:spPr>
        <p:txBody>
          <a:bodyPr/>
          <a:lstStyle>
            <a:lvl1pPr algn="r">
              <a:defRPr i="1" spc="-50" baseline="0">
                <a:solidFill>
                  <a:schemeClr val="tx1"/>
                </a:solidFill>
              </a:defRPr>
            </a:lvl1p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a:xfrm>
            <a:off x="11459724" y="6165765"/>
            <a:ext cx="683339" cy="203037"/>
          </a:xfrm>
        </p:spPr>
        <p:txBody>
          <a:bodyPr/>
          <a:lstStyle>
            <a:lvl1pPr>
              <a:defRPr i="1" spc="-50" baseline="0">
                <a:solidFill>
                  <a:schemeClr val="tx1"/>
                </a:solidFill>
              </a:defRPr>
            </a:lvl1pPr>
          </a:lstStyle>
          <a:p>
            <a:fld id="{5543C749-9209-47A4-A33A-F4F65A772D66}" type="slidenum">
              <a:rPr lang="en-US" smtClean="0"/>
              <a:pPr/>
              <a:t>‹#›</a:t>
            </a:fld>
            <a:endParaRPr lang="en-US"/>
          </a:p>
        </p:txBody>
      </p:sp>
    </p:spTree>
    <p:extLst>
      <p:ext uri="{BB962C8B-B14F-4D97-AF65-F5344CB8AC3E}">
        <p14:creationId xmlns:p14="http://schemas.microsoft.com/office/powerpoint/2010/main" val="45873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28635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2015-02-05</a:t>
            </a:r>
          </a:p>
        </p:txBody>
      </p:sp>
      <p:sp>
        <p:nvSpPr>
          <p:cNvPr id="6" name="Footer Placeholder 5"/>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7" name="Slide Number Placeholder 6"/>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3849145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2015-02-05</a:t>
            </a:r>
          </a:p>
        </p:txBody>
      </p:sp>
      <p:sp>
        <p:nvSpPr>
          <p:cNvPr id="8" name="Footer Placeholder 7"/>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9" name="Slide Number Placeholder 8"/>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161691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2015-02-05</a:t>
            </a:r>
          </a:p>
        </p:txBody>
      </p:sp>
      <p:sp>
        <p:nvSpPr>
          <p:cNvPr id="4" name="Footer Placeholder 3"/>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5" name="Slide Number Placeholder 4"/>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7450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2015-02-05</a:t>
            </a:r>
          </a:p>
        </p:txBody>
      </p:sp>
      <p:sp>
        <p:nvSpPr>
          <p:cNvPr id="3" name="Footer Placeholder 2"/>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4" name="Slide Number Placeholder 3"/>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268887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2015-02-05</a:t>
            </a:r>
          </a:p>
        </p:txBody>
      </p:sp>
      <p:sp>
        <p:nvSpPr>
          <p:cNvPr id="6" name="Footer Placeholder 5"/>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7" name="Slide Number Placeholder 6"/>
          <p:cNvSpPr>
            <a:spLocks noGrp="1"/>
          </p:cNvSpPr>
          <p:nvPr>
            <p:ph type="sldNum" sz="quarter" idx="12"/>
          </p:nvPr>
        </p:nvSpPr>
        <p:spPr/>
        <p:txBody>
          <a:bodyPr/>
          <a:lstStyle/>
          <a:p>
            <a:fld id="{5543C749-9209-47A4-A33A-F4F65A772D66}" type="slidenum">
              <a:rPr lang="en-US" smtClean="0"/>
              <a:t>‹#›</a:t>
            </a:fld>
            <a:endParaRPr lang="en-US"/>
          </a:p>
        </p:txBody>
      </p:sp>
    </p:spTree>
    <p:extLst>
      <p:ext uri="{BB962C8B-B14F-4D97-AF65-F5344CB8AC3E}">
        <p14:creationId xmlns:p14="http://schemas.microsoft.com/office/powerpoint/2010/main" val="303758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7" name="Slide Number Placeholder 6"/>
          <p:cNvSpPr>
            <a:spLocks noGrp="1"/>
          </p:cNvSpPr>
          <p:nvPr>
            <p:ph type="sldNum" sz="quarter" idx="12"/>
          </p:nvPr>
        </p:nvSpPr>
        <p:spPr/>
        <p:txBody>
          <a:bodyPr/>
          <a:lstStyle/>
          <a:p>
            <a:fld id="{5543C749-9209-47A4-A33A-F4F65A772D66}" type="slidenum">
              <a:rPr lang="en-US" smtClean="0"/>
              <a:t>‹#›</a:t>
            </a:fld>
            <a:endParaRPr lang="en-US"/>
          </a:p>
        </p:txBody>
      </p:sp>
      <p:sp>
        <p:nvSpPr>
          <p:cNvPr id="5" name="Date Placeholder 4"/>
          <p:cNvSpPr>
            <a:spLocks noGrp="1"/>
          </p:cNvSpPr>
          <p:nvPr>
            <p:ph type="dt" sz="half" idx="10"/>
          </p:nvPr>
        </p:nvSpPr>
        <p:spPr/>
        <p:txBody>
          <a:bodyPr/>
          <a:lstStyle/>
          <a:p>
            <a:r>
              <a:rPr lang="en-US"/>
              <a:t>2015-02-05</a:t>
            </a:r>
          </a:p>
        </p:txBody>
      </p:sp>
    </p:spTree>
    <p:extLst>
      <p:ext uri="{BB962C8B-B14F-4D97-AF65-F5344CB8AC3E}">
        <p14:creationId xmlns:p14="http://schemas.microsoft.com/office/powerpoint/2010/main" val="198688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0"/>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10509" y="78942"/>
            <a:ext cx="9852639" cy="446702"/>
          </a:xfrm>
          <a:prstGeom prst="rect">
            <a:avLst/>
          </a:prstGeom>
          <a:gradFill flip="none" rotWithShape="1">
            <a:gsLst>
              <a:gs pos="0">
                <a:schemeClr val="accent1">
                  <a:lumMod val="5000"/>
                  <a:lumOff val="95000"/>
                  <a:alpha val="75000"/>
                </a:schemeClr>
              </a:gs>
              <a:gs pos="100000">
                <a:schemeClr val="accent1">
                  <a:lumMod val="30000"/>
                  <a:lumOff val="70000"/>
                </a:schemeClr>
              </a:gs>
            </a:gsLst>
            <a:lin ang="5400000" scaled="1"/>
            <a:tileRect/>
          </a:gradFill>
          <a:ln>
            <a:noFill/>
          </a:ln>
        </p:spPr>
        <p:txBody>
          <a:bodyPr vert="horz" lIns="91440" tIns="45720" rIns="91440" bIns="45720" rtlCol="0" anchor="t">
            <a:noAutofit/>
          </a:bodyPr>
          <a:lstStyle/>
          <a:p>
            <a:pPr lvl="0" algn="ctr"/>
            <a:r>
              <a:rPr lang="en-US" dirty="0"/>
              <a:t>Click to edit Master title style</a:t>
            </a:r>
          </a:p>
        </p:txBody>
      </p:sp>
      <p:sp>
        <p:nvSpPr>
          <p:cNvPr id="3" name="Text Placeholder 2"/>
          <p:cNvSpPr>
            <a:spLocks noGrp="1"/>
          </p:cNvSpPr>
          <p:nvPr>
            <p:ph type="body" idx="1"/>
          </p:nvPr>
        </p:nvSpPr>
        <p:spPr>
          <a:xfrm>
            <a:off x="448733" y="788466"/>
            <a:ext cx="9614415" cy="57002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1205505" y="6432557"/>
            <a:ext cx="911939" cy="162169"/>
          </a:xfrm>
          <a:prstGeom prst="rect">
            <a:avLst/>
          </a:prstGeom>
        </p:spPr>
        <p:txBody>
          <a:bodyPr vert="horz" lIns="91440" tIns="45720" rIns="91440" bIns="45720" rtlCol="0" anchor="ctr"/>
          <a:lstStyle>
            <a:lvl1pPr algn="r">
              <a:defRPr sz="900" i="1" spc="-70" baseline="0">
                <a:solidFill>
                  <a:schemeClr val="tx1"/>
                </a:solidFill>
              </a:defRPr>
            </a:lvl1pPr>
          </a:lstStyle>
          <a:p>
            <a:r>
              <a:rPr lang="en-US"/>
              <a:t>2015-02-05</a:t>
            </a:r>
            <a:endParaRPr lang="en-US" dirty="0"/>
          </a:p>
        </p:txBody>
      </p:sp>
      <p:sp>
        <p:nvSpPr>
          <p:cNvPr id="5" name="Footer Placeholder 4"/>
          <p:cNvSpPr>
            <a:spLocks noGrp="1"/>
          </p:cNvSpPr>
          <p:nvPr>
            <p:ph type="ftr" sz="quarter" idx="3"/>
          </p:nvPr>
        </p:nvSpPr>
        <p:spPr>
          <a:xfrm>
            <a:off x="9012431" y="6608970"/>
            <a:ext cx="3105013" cy="162169"/>
          </a:xfrm>
          <a:prstGeom prst="rect">
            <a:avLst/>
          </a:prstGeom>
        </p:spPr>
        <p:txBody>
          <a:bodyPr vert="horz" lIns="91440" tIns="45720" rIns="91440" bIns="45720" rtlCol="0" anchor="ctr"/>
          <a:lstStyle>
            <a:lvl1pPr algn="r">
              <a:defRPr sz="900" i="1" spc="-70" baseline="0">
                <a:solidFill>
                  <a:schemeClr val="tx1"/>
                </a:solidFill>
              </a:defRPr>
            </a:lvl1p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4"/>
          </p:nvPr>
        </p:nvSpPr>
        <p:spPr>
          <a:xfrm>
            <a:off x="11434105" y="6256144"/>
            <a:ext cx="683339" cy="162169"/>
          </a:xfrm>
          <a:prstGeom prst="rect">
            <a:avLst/>
          </a:prstGeom>
        </p:spPr>
        <p:txBody>
          <a:bodyPr vert="horz" lIns="91440" tIns="45720" rIns="91440" bIns="45720" rtlCol="0" anchor="ctr"/>
          <a:lstStyle>
            <a:lvl1pPr algn="r">
              <a:defRPr sz="900" i="1" spc="-70" baseline="0">
                <a:solidFill>
                  <a:schemeClr val="tx1"/>
                </a:solidFill>
              </a:defRPr>
            </a:lvl1pPr>
          </a:lstStyle>
          <a:p>
            <a:fld id="{5543C749-9209-47A4-A33A-F4F65A772D66}" type="slidenum">
              <a:rPr lang="en-US" smtClean="0"/>
              <a:pPr/>
              <a:t>‹#›</a:t>
            </a:fld>
            <a:endParaRPr lang="en-US" dirty="0"/>
          </a:p>
        </p:txBody>
      </p:sp>
    </p:spTree>
    <p:extLst>
      <p:ext uri="{BB962C8B-B14F-4D97-AF65-F5344CB8AC3E}">
        <p14:creationId xmlns:p14="http://schemas.microsoft.com/office/powerpoint/2010/main" val="177383079"/>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hf hdr="0"/>
  <p:txStyles>
    <p:titleStyle>
      <a:lvl1pPr algn="l" defTabSz="457200" rtl="0" eaLnBrk="1" latinLnBrk="0" hangingPunct="1">
        <a:spcBef>
          <a:spcPct val="0"/>
        </a:spcBef>
        <a:buNone/>
        <a:defRPr lang="en-US" sz="2400" b="0" kern="1200" dirty="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gradFill flip="none" rotWithShape="1">
            <a:gsLst>
              <a:gs pos="0">
                <a:schemeClr val="accent1">
                  <a:lumMod val="5000"/>
                  <a:lumOff val="95000"/>
                  <a:alpha val="75000"/>
                </a:schemeClr>
              </a:gs>
              <a:gs pos="100000">
                <a:schemeClr val="accent1">
                  <a:lumMod val="30000"/>
                  <a:lumOff val="70000"/>
                </a:schemeClr>
              </a:gs>
            </a:gsLst>
            <a:lin ang="5400000" scaled="1"/>
            <a:tileRect/>
          </a:gradFill>
        </p:spPr>
        <p:txBody>
          <a:bodyPr anchor="ctr"/>
          <a:lstStyle/>
          <a:p>
            <a:pPr algn="ctr"/>
            <a:r>
              <a:rPr lang="en-US" dirty="0">
                <a:solidFill>
                  <a:schemeClr val="tx1"/>
                </a:solidFill>
              </a:rPr>
              <a:t>CapsicoHealth</a:t>
            </a:r>
          </a:p>
        </p:txBody>
      </p:sp>
      <p:sp>
        <p:nvSpPr>
          <p:cNvPr id="3" name="Subtitle 2"/>
          <p:cNvSpPr>
            <a:spLocks noGrp="1"/>
          </p:cNvSpPr>
          <p:nvPr>
            <p:ph type="subTitle" idx="1"/>
          </p:nvPr>
        </p:nvSpPr>
        <p:spPr/>
        <p:txBody>
          <a:bodyPr/>
          <a:lstStyle/>
          <a:p>
            <a:r>
              <a:rPr lang="en-US" dirty="0"/>
              <a:t>Tilda Programming Model Tutorial</a:t>
            </a:r>
          </a:p>
        </p:txBody>
      </p:sp>
      <p:sp>
        <p:nvSpPr>
          <p:cNvPr id="5" name="Date Placeholder 4"/>
          <p:cNvSpPr>
            <a:spLocks noGrp="1"/>
          </p:cNvSpPr>
          <p:nvPr>
            <p:ph type="dt" sz="half" idx="10"/>
          </p:nvPr>
        </p:nvSpPr>
        <p:spPr/>
        <p:txBody>
          <a:bodyPr/>
          <a:lstStyle/>
          <a:p>
            <a:r>
              <a:rPr lang="en-US" dirty="0"/>
              <a:t>2015-02-05</a:t>
            </a:r>
          </a:p>
        </p:txBody>
      </p:sp>
      <p:sp>
        <p:nvSpPr>
          <p:cNvPr id="4" name="Footer Placeholder 3"/>
          <p:cNvSpPr>
            <a:spLocks noGrp="1"/>
          </p:cNvSpPr>
          <p:nvPr>
            <p:ph type="ftr" sz="quarter" idx="11"/>
          </p:nvPr>
        </p:nvSpPr>
        <p:spPr/>
        <p:txBody>
          <a:bodyPr/>
          <a:lstStyle/>
          <a:p>
            <a:r>
              <a:rPr lang="en-US" dirty="0"/>
              <a:t>Confidential -  All Rights Reserved by CapsicoHealth, </a:t>
            </a:r>
            <a:r>
              <a:rPr lang="en-US" dirty="0" err="1"/>
              <a:t>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a:t>
            </a:fld>
            <a:endParaRPr lang="en-US"/>
          </a:p>
        </p:txBody>
      </p:sp>
    </p:spTree>
    <p:extLst>
      <p:ext uri="{BB962C8B-B14F-4D97-AF65-F5344CB8AC3E}">
        <p14:creationId xmlns:p14="http://schemas.microsoft.com/office/powerpoint/2010/main" val="121789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internal _Factory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10</a:t>
            </a:fld>
            <a:endParaRPr lang="en-US"/>
          </a:p>
        </p:txBody>
      </p:sp>
      <p:sp>
        <p:nvSpPr>
          <p:cNvPr id="7" name="Rectangle 6"/>
          <p:cNvSpPr/>
          <p:nvPr/>
        </p:nvSpPr>
        <p:spPr>
          <a:xfrm>
            <a:off x="372168" y="722093"/>
            <a:ext cx="10678951" cy="5139869"/>
          </a:xfrm>
          <a:prstGeom prst="rect">
            <a:avLst/>
          </a:prstGeom>
        </p:spPr>
        <p:txBody>
          <a:bodyPr wrap="square">
            <a:spAutoFit/>
          </a:bodyPr>
          <a:lstStyle/>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TILDA__</a:t>
            </a:r>
            <a:r>
              <a:rPr lang="en-US" sz="800" b="1" dirty="0" err="1">
                <a:solidFill>
                  <a:srgbClr val="000000"/>
                </a:solidFill>
                <a:latin typeface="Consolas" panose="020B0609020204030204" pitchFamily="49" charset="0"/>
              </a:rPr>
              <a:t>DUMMYDATA_Factory</a:t>
            </a:r>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b="1" dirty="0">
                <a:solidFill>
                  <a:srgbClr val="7F0055"/>
                </a:solidFill>
                <a:latin typeface="Consolas" panose="020B0609020204030204" pitchFamily="49" charset="0"/>
              </a:rPr>
              <a:t>   protected</a:t>
            </a:r>
            <a:r>
              <a:rPr lang="en-US" sz="800" b="1" dirty="0">
                <a:solidFill>
                  <a:srgbClr val="000000"/>
                </a:solidFill>
                <a:latin typeface="Consolas" panose="020B0609020204030204" pitchFamily="49" charset="0"/>
              </a:rPr>
              <a:t> TILDA__</a:t>
            </a:r>
            <a:r>
              <a:rPr lang="en-US" sz="800" b="1" dirty="0" err="1">
                <a:solidFill>
                  <a:srgbClr val="000000"/>
                </a:solidFill>
                <a:latin typeface="Consolas" panose="020B0609020204030204" pitchFamily="49" charset="0"/>
              </a:rPr>
              <a:t>DUMMYDATA_Factory</a:t>
            </a:r>
            <a:r>
              <a:rPr lang="en-US" sz="800" b="1" dirty="0">
                <a:solidFill>
                  <a:srgbClr val="000000"/>
                </a:solidFill>
                <a:latin typeface="Consolas" panose="020B0609020204030204" pitchFamily="49" charset="0"/>
              </a:rPr>
              <a:t>() { }</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The table name associated with this object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String </a:t>
            </a:r>
            <a:r>
              <a:rPr lang="en-US" sz="800" b="1" i="1" dirty="0">
                <a:solidFill>
                  <a:srgbClr val="0000C0"/>
                </a:solidFill>
                <a:latin typeface="Consolas" panose="020B0609020204030204" pitchFamily="49" charset="0"/>
              </a:rPr>
              <a:t>TABLENAME</a:t>
            </a:r>
            <a:r>
              <a:rPr lang="en-US" sz="800" b="1" i="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Column definitions (only usable from derived app-level Factory class)</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abstract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COLS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Type_LongPrimitive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REFNUM         </a:t>
            </a:r>
            <a:r>
              <a:rPr lang="en-US" sz="800" b="1" i="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Type_StringPrimitive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PATIENTID      </a:t>
            </a:r>
            <a:r>
              <a:rPr lang="en-US" sz="800" b="1" i="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Type_StringPrimitive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DISEASENAME</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Type_StringPrimitive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STATE</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Type_FloatPrimitive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COST           </a:t>
            </a:r>
            <a:r>
              <a:rPr lang="en-US" sz="800" b="1" i="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Type_StringPrimitive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DATEOFSERVICETZ</a:t>
            </a:r>
            <a:r>
              <a:rPr lang="en-US" sz="800" b="1" i="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Type_DatetimePrimitive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DATEOFSERVICE</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Type_StringPrimitiveNull</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DESCR</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Type_DatetimePrimitive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CREATED</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Type_DatetimePrimitive</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LASTUPDATED    </a:t>
            </a:r>
            <a:r>
              <a:rPr lang="en-US" sz="800" b="1" i="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Type_DatetimePrimitiveNull</a:t>
            </a:r>
            <a:r>
              <a:rPr lang="en-US" sz="800" b="1" dirty="0">
                <a:solidFill>
                  <a:srgbClr val="000000"/>
                </a:solidFill>
                <a:latin typeface="Consolas" panose="020B0609020204030204" pitchFamily="49" charset="0"/>
              </a:rPr>
              <a:t>   </a:t>
            </a:r>
            <a:r>
              <a:rPr lang="en-US" sz="800" b="1" i="1" dirty="0">
                <a:solidFill>
                  <a:srgbClr val="0000C0"/>
                </a:solidFill>
                <a:latin typeface="Consolas" panose="020B0609020204030204" pitchFamily="49" charset="0"/>
              </a:rPr>
              <a:t>DELETED</a:t>
            </a:r>
            <a:r>
              <a:rPr lang="en-US" sz="800" b="1" i="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Query helpers for this object (only usable from derived app-level Factory class)</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SelectQuery</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newSelectQuery</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a:t>
            </a:r>
            <a:endParaRPr lang="en-US" sz="800" b="1" i="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SelectQuery</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newWhereQuery</a:t>
            </a:r>
            <a:r>
              <a:rPr lang="en-US" sz="800" b="1" dirty="0">
                <a:solidFill>
                  <a:srgbClr val="000000"/>
                </a:solidFill>
                <a:latin typeface="Consolas" panose="020B0609020204030204" pitchFamily="49" charset="0"/>
              </a:rPr>
              <a:t> (            );</a:t>
            </a:r>
            <a:endParaRPr lang="en-US" sz="800" b="1" i="1" dirty="0">
              <a:solidFill>
                <a:srgbClr val="000000"/>
              </a:solidFill>
              <a:latin typeface="Consolas" panose="020B0609020204030204" pitchFamily="49" charset="0"/>
            </a:endParaRPr>
          </a:p>
          <a:p>
            <a:r>
              <a:rPr lang="en-US" sz="800" b="1" dirty="0">
                <a:solidFill>
                  <a:srgbClr val="7F0055"/>
                </a:solidFill>
                <a:latin typeface="Consolas" panose="020B0609020204030204" pitchFamily="49" charset="0"/>
              </a:rPr>
              <a:t>   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UpdateQuery</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newUpdateQuery</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a:t>
            </a:r>
            <a:endParaRPr lang="en-US" sz="800" b="1" i="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DeleteQuery</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newDeleteQuery</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a:t>
            </a:r>
            <a:endParaRPr lang="en-US" sz="800" b="1" i="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dirty="0">
                <a:solidFill>
                  <a:srgbClr val="00B050"/>
                </a:solidFill>
                <a:latin typeface="Consolas" panose="020B0609020204030204" pitchFamily="49" charset="0"/>
              </a:rPr>
              <a:t>   // Method to run arbitrary query on this object (only usable from derived app-level Factory class)</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ListResults</a:t>
            </a:r>
            <a:r>
              <a:rPr lang="en-US" sz="800" b="1" dirty="0">
                <a:solidFill>
                  <a:srgbClr val="000000"/>
                </a:solidFill>
                <a:latin typeface="Consolas" panose="020B0609020204030204" pitchFamily="49" charset="0"/>
              </a:rPr>
              <a:t>&lt;</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&gt; </a:t>
            </a:r>
            <a:r>
              <a:rPr lang="en-US" sz="800" b="1" dirty="0" err="1">
                <a:solidFill>
                  <a:srgbClr val="000000"/>
                </a:solidFill>
                <a:latin typeface="Consolas" panose="020B0609020204030204" pitchFamily="49" charset="0"/>
              </a:rPr>
              <a:t>runSelect</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SelectQuery</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Q</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int</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Start</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int</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Size</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Create method, with “not null” columns</a:t>
            </a:r>
          </a:p>
          <a:p>
            <a:r>
              <a:rPr lang="en-US" sz="800" b="1" dirty="0">
                <a:solidFill>
                  <a:srgbClr val="7F0055"/>
                </a:solidFill>
                <a:latin typeface="Consolas" panose="020B0609020204030204" pitchFamily="49" charset="0"/>
              </a:rPr>
              <a:t>   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 Create(String </a:t>
            </a:r>
            <a:r>
              <a:rPr lang="en-US" sz="800" b="1" dirty="0" err="1">
                <a:solidFill>
                  <a:srgbClr val="6A3E3E"/>
                </a:solidFill>
                <a:latin typeface="Consolas" panose="020B0609020204030204" pitchFamily="49" charset="0"/>
              </a:rPr>
              <a:t>patientId</a:t>
            </a:r>
            <a:r>
              <a:rPr lang="en-US" sz="800" b="1" dirty="0">
                <a:solidFill>
                  <a:srgbClr val="000000"/>
                </a:solidFill>
                <a:latin typeface="Consolas" panose="020B0609020204030204" pitchFamily="49" charset="0"/>
              </a:rPr>
              <a:t>, String </a:t>
            </a:r>
            <a:r>
              <a:rPr lang="en-US" sz="800" b="1" dirty="0" err="1">
                <a:solidFill>
                  <a:srgbClr val="6A3E3E"/>
                </a:solidFill>
                <a:latin typeface="Consolas" panose="020B0609020204030204" pitchFamily="49" charset="0"/>
              </a:rPr>
              <a:t>diseaseName</a:t>
            </a:r>
            <a:r>
              <a:rPr lang="en-US" sz="800" b="1" dirty="0">
                <a:solidFill>
                  <a:srgbClr val="000000"/>
                </a:solidFill>
                <a:latin typeface="Consolas" panose="020B0609020204030204" pitchFamily="49" charset="0"/>
              </a:rPr>
              <a:t>, String </a:t>
            </a:r>
            <a:r>
              <a:rPr lang="en-US" sz="800" b="1" dirty="0">
                <a:solidFill>
                  <a:srgbClr val="6A3E3E"/>
                </a:solidFill>
                <a:latin typeface="Consolas" panose="020B0609020204030204" pitchFamily="49" charset="0"/>
              </a:rPr>
              <a:t>state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float</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cost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ZonedDateTime</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dateOfService</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Lookup by primary key</a:t>
            </a:r>
          </a:p>
          <a:p>
            <a:r>
              <a:rPr lang="en-US" sz="800" b="1" dirty="0">
                <a:solidFill>
                  <a:srgbClr val="7F0055"/>
                </a:solidFill>
                <a:latin typeface="Consolas" panose="020B0609020204030204" pitchFamily="49" charset="0"/>
              </a:rPr>
              <a:t>   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LookupByPrimaryKey</a:t>
            </a:r>
            <a:r>
              <a:rPr lang="en-US" sz="800" b="1" dirty="0">
                <a:solidFill>
                  <a:srgbClr val="000000"/>
                </a:solidFill>
                <a:latin typeface="Consolas" panose="020B0609020204030204" pitchFamily="49" charset="0"/>
              </a:rPr>
              <a:t>(</a:t>
            </a:r>
            <a:r>
              <a:rPr lang="en-US" sz="800" b="1" dirty="0">
                <a:solidFill>
                  <a:srgbClr val="7F0055"/>
                </a:solidFill>
                <a:latin typeface="Consolas" panose="020B0609020204030204" pitchFamily="49" charset="0"/>
              </a:rPr>
              <a:t>long</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refnum</a:t>
            </a:r>
            <a:r>
              <a:rPr lang="en-US" sz="800" b="1" dirty="0">
                <a:solidFill>
                  <a:srgbClr val="000000"/>
                </a:solidFill>
                <a:latin typeface="Consolas" panose="020B0609020204030204" pitchFamily="49" charset="0"/>
              </a:rPr>
              <a:t>);</a:t>
            </a:r>
            <a:endParaRPr lang="en-US" sz="800" dirty="0">
              <a:latin typeface="Consolas" panose="020B0609020204030204" pitchFamily="49" charset="0"/>
            </a:endParaRPr>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a:t>
            </a:r>
            <a:r>
              <a:rPr lang="en-US" sz="800" dirty="0" err="1">
                <a:solidFill>
                  <a:srgbClr val="00B050"/>
                </a:solidFill>
                <a:latin typeface="Consolas" panose="020B0609020204030204" pitchFamily="49" charset="0"/>
              </a:rPr>
              <a:t>LookupWhereXXX</a:t>
            </a:r>
            <a:r>
              <a:rPr lang="en-US" sz="800" dirty="0">
                <a:solidFill>
                  <a:srgbClr val="00B050"/>
                </a:solidFill>
                <a:latin typeface="Consolas" panose="020B0609020204030204" pitchFamily="49" charset="0"/>
              </a:rPr>
              <a:t> for each declared index</a:t>
            </a:r>
          </a:p>
          <a:p>
            <a:r>
              <a:rPr lang="en-US" sz="800" b="1" dirty="0">
                <a:solidFill>
                  <a:srgbClr val="7F0055"/>
                </a:solidFill>
                <a:latin typeface="Consolas" panose="020B0609020204030204" pitchFamily="49" charset="0"/>
              </a:rPr>
              <a:t>   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ListResults</a:t>
            </a:r>
            <a:r>
              <a:rPr lang="en-US" sz="800" b="1" dirty="0">
                <a:solidFill>
                  <a:srgbClr val="000000"/>
                </a:solidFill>
                <a:latin typeface="Consolas" panose="020B0609020204030204" pitchFamily="49" charset="0"/>
              </a:rPr>
              <a:t>&lt;</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&gt; </a:t>
            </a:r>
            <a:r>
              <a:rPr lang="en-US" sz="800" b="1" dirty="0" err="1">
                <a:solidFill>
                  <a:srgbClr val="000000"/>
                </a:solidFill>
                <a:latin typeface="Consolas" panose="020B0609020204030204" pitchFamily="49" charset="0"/>
              </a:rPr>
              <a:t>LookupWhereDiseaseState</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String </a:t>
            </a:r>
            <a:r>
              <a:rPr lang="en-US" sz="800" b="1" dirty="0" err="1">
                <a:solidFill>
                  <a:srgbClr val="6A3E3E"/>
                </a:solidFill>
                <a:latin typeface="Consolas" panose="020B0609020204030204" pitchFamily="49" charset="0"/>
              </a:rPr>
              <a:t>diseaseName</a:t>
            </a:r>
            <a:r>
              <a:rPr lang="en-US" sz="800" b="1" dirty="0">
                <a:solidFill>
                  <a:srgbClr val="000000"/>
                </a:solidFill>
                <a:latin typeface="Consolas" panose="020B0609020204030204" pitchFamily="49" charset="0"/>
              </a:rPr>
              <a:t>, String </a:t>
            </a:r>
            <a:r>
              <a:rPr lang="en-US" sz="800" b="1" dirty="0">
                <a:solidFill>
                  <a:srgbClr val="6A3E3E"/>
                </a:solidFill>
                <a:latin typeface="Consolas" panose="020B0609020204030204" pitchFamily="49" charset="0"/>
              </a:rPr>
              <a:t>state</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int</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Start</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int</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Size</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87266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app-level _Factory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11</a:t>
            </a:fld>
            <a:endParaRPr lang="en-US"/>
          </a:p>
        </p:txBody>
      </p:sp>
      <p:sp>
        <p:nvSpPr>
          <p:cNvPr id="7" name="Rectangle 6"/>
          <p:cNvSpPr/>
          <p:nvPr/>
        </p:nvSpPr>
        <p:spPr>
          <a:xfrm>
            <a:off x="474264" y="921638"/>
            <a:ext cx="8939759" cy="2677656"/>
          </a:xfrm>
          <a:prstGeom prst="rect">
            <a:avLst/>
          </a:prstGeom>
        </p:spPr>
        <p:txBody>
          <a:bodyPr wrap="square">
            <a:spAutoFit/>
          </a:bodyPr>
          <a:lstStyle/>
          <a:p>
            <a:r>
              <a:rPr lang="en-US" sz="800" dirty="0">
                <a:solidFill>
                  <a:srgbClr val="00B050"/>
                </a:solidFill>
                <a:latin typeface="Consolas" panose="020B0609020204030204" pitchFamily="49" charset="0"/>
              </a:rPr>
              <a:t>// This class inherits from the internal Tilda-generated Factory class.</a:t>
            </a:r>
          </a:p>
          <a:p>
            <a:r>
              <a:rPr lang="en-US" sz="800" dirty="0">
                <a:solidFill>
                  <a:srgbClr val="00B050"/>
                </a:solidFill>
                <a:latin typeface="Consolas" panose="020B0609020204030204" pitchFamily="49" charset="0"/>
              </a:rPr>
              <a:t>// This class is where app-level customizations go</a:t>
            </a:r>
          </a:p>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DummyData_Factory</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extends</a:t>
            </a:r>
            <a:r>
              <a:rPr lang="en-US" sz="800" b="1" dirty="0">
                <a:solidFill>
                  <a:srgbClr val="000000"/>
                </a:solidFill>
                <a:latin typeface="Consolas" panose="020B0609020204030204" pitchFamily="49" charset="0"/>
              </a:rPr>
              <a:t> com.capsico.cms.data._Tilda.TILDA__</a:t>
            </a:r>
            <a:r>
              <a:rPr lang="en-US" sz="800" b="1" dirty="0" err="1">
                <a:solidFill>
                  <a:srgbClr val="000000"/>
                </a:solidFill>
                <a:latin typeface="Consolas" panose="020B0609020204030204" pitchFamily="49" charset="0"/>
              </a:rPr>
              <a:t>DUMMYDATA_Factory</a:t>
            </a:r>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Logger </a:t>
            </a:r>
            <a:r>
              <a:rPr lang="en-US" sz="800" b="1" i="1" dirty="0">
                <a:solidFill>
                  <a:srgbClr val="0000C0"/>
                </a:solidFill>
                <a:latin typeface="Consolas" panose="020B0609020204030204" pitchFamily="49" charset="0"/>
              </a:rPr>
              <a:t>LOG</a:t>
            </a:r>
            <a:r>
              <a:rPr lang="en-US" sz="800" b="1" i="1" dirty="0">
                <a:solidFill>
                  <a:srgbClr val="000000"/>
                </a:solidFill>
                <a:latin typeface="Consolas" panose="020B0609020204030204" pitchFamily="49" charset="0"/>
              </a:rPr>
              <a:t> = </a:t>
            </a:r>
            <a:r>
              <a:rPr lang="en-US" sz="800" b="1" i="1" dirty="0" err="1">
                <a:solidFill>
                  <a:srgbClr val="000000"/>
                </a:solidFill>
                <a:latin typeface="Consolas" panose="020B0609020204030204" pitchFamily="49" charset="0"/>
              </a:rPr>
              <a:t>LogManager.getLogger</a:t>
            </a:r>
            <a:r>
              <a:rPr lang="en-US" sz="800" b="1" i="1" dirty="0">
                <a:solidFill>
                  <a:srgbClr val="000000"/>
                </a:solidFill>
                <a:latin typeface="Consolas" panose="020B0609020204030204" pitchFamily="49" charset="0"/>
              </a:rPr>
              <a:t>(</a:t>
            </a:r>
            <a:r>
              <a:rPr lang="en-US" sz="800" b="1" i="1" dirty="0" err="1">
                <a:solidFill>
                  <a:srgbClr val="000000"/>
                </a:solidFill>
                <a:latin typeface="Consolas" panose="020B0609020204030204" pitchFamily="49" charset="0"/>
              </a:rPr>
              <a:t>DummyData_Factory.</a:t>
            </a:r>
            <a:r>
              <a:rPr lang="en-US" sz="800" b="1" i="1" dirty="0" err="1">
                <a:solidFill>
                  <a:srgbClr val="7F0055"/>
                </a:solidFill>
                <a:latin typeface="Consolas" panose="020B0609020204030204" pitchFamily="49" charset="0"/>
              </a:rPr>
              <a:t>class</a:t>
            </a:r>
            <a:r>
              <a:rPr lang="en-US" sz="800" b="1" i="1" dirty="0" err="1">
                <a:solidFill>
                  <a:srgbClr val="000000"/>
                </a:solidFill>
                <a:latin typeface="Consolas" panose="020B0609020204030204" pitchFamily="49" charset="0"/>
              </a:rPr>
              <a:t>.getName</a:t>
            </a:r>
            <a:r>
              <a:rPr lang="en-US" sz="800" b="1" i="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DummyData_Factory</a:t>
            </a:r>
            <a:r>
              <a:rPr lang="en-US" sz="800" b="1" dirty="0">
                <a:solidFill>
                  <a:srgbClr val="000000"/>
                </a:solidFill>
                <a:latin typeface="Consolas" panose="020B0609020204030204" pitchFamily="49" charset="0"/>
              </a:rPr>
              <a:t>() { }</a:t>
            </a:r>
          </a:p>
          <a:p>
            <a:endParaRPr lang="en-US" sz="800" dirty="0">
              <a:latin typeface="Consolas" panose="020B0609020204030204" pitchFamily="49" charset="0"/>
            </a:endParaRP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a:t>
            </a:r>
          </a:p>
          <a:p>
            <a:r>
              <a:rPr lang="en-US" sz="800" dirty="0">
                <a:solidFill>
                  <a:srgbClr val="00B050"/>
                </a:solidFill>
                <a:latin typeface="Consolas" panose="020B0609020204030204" pitchFamily="49" charset="0"/>
              </a:rPr>
              <a:t>/////////////////////////////////////////////////////////////////////////////////////////////////////////////////////////</a:t>
            </a:r>
          </a:p>
          <a:p>
            <a:r>
              <a:rPr lang="en-US" sz="800" dirty="0">
                <a:solidFill>
                  <a:srgbClr val="00B050"/>
                </a:solidFill>
                <a:latin typeface="Consolas" panose="020B0609020204030204" pitchFamily="49" charset="0"/>
              </a:rPr>
              <a:t>//   Implement your customizations, if any, below.</a:t>
            </a:r>
          </a:p>
          <a:p>
            <a:r>
              <a:rPr lang="en-US" sz="800" dirty="0">
                <a:solidFill>
                  <a:srgbClr val="00B050"/>
                </a:solidFill>
                <a:latin typeface="Consolas" panose="020B0609020204030204" pitchFamily="49" charset="0"/>
              </a:rPr>
              <a:t>/////////////////////////////////////////////////////////////////////////////////////////////////////////////////////////</a:t>
            </a:r>
          </a:p>
          <a:p>
            <a:endParaRPr lang="en-US" sz="800" dirty="0">
              <a:latin typeface="Consolas" panose="020B0609020204030204" pitchFamily="49" charset="0"/>
            </a:endParaRP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a:t>
            </a:r>
            <a:r>
              <a:rPr lang="en-US" sz="800" dirty="0" err="1">
                <a:solidFill>
                  <a:srgbClr val="00B050"/>
                </a:solidFill>
                <a:latin typeface="Consolas" panose="020B0609020204030204" pitchFamily="49" charset="0"/>
              </a:rPr>
              <a:t>init</a:t>
            </a:r>
            <a:r>
              <a:rPr lang="en-US" sz="800" dirty="0">
                <a:solidFill>
                  <a:srgbClr val="00B050"/>
                </a:solidFill>
                <a:latin typeface="Consolas" panose="020B0609020204030204" pitchFamily="49" charset="0"/>
              </a:rPr>
              <a:t> method called at system startup to do any “global” work for </a:t>
            </a:r>
            <a:r>
              <a:rPr lang="en-US" sz="800" dirty="0" err="1">
                <a:solidFill>
                  <a:srgbClr val="00B050"/>
                </a:solidFill>
                <a:latin typeface="Consolas" panose="020B0609020204030204" pitchFamily="49" charset="0"/>
              </a:rPr>
              <a:t>thie</a:t>
            </a:r>
            <a:r>
              <a:rPr lang="en-US" sz="800" dirty="0">
                <a:solidFill>
                  <a:srgbClr val="00B050"/>
                </a:solidFill>
                <a:latin typeface="Consolas" panose="020B0609020204030204" pitchFamily="49" charset="0"/>
              </a:rPr>
              <a:t> class (such as </a:t>
            </a:r>
          </a:p>
          <a:p>
            <a:r>
              <a:rPr lang="en-US" sz="800" dirty="0">
                <a:solidFill>
                  <a:srgbClr val="00B050"/>
                </a:solidFill>
                <a:latin typeface="Consolas" panose="020B0609020204030204" pitchFamily="49" charset="0"/>
              </a:rPr>
              <a:t>   // caching for example, or preparing other work)</a:t>
            </a:r>
            <a:endParaRPr lang="en-US" sz="800" dirty="0">
              <a:latin typeface="Consolas" panose="020B0609020204030204" pitchFamily="49" charset="0"/>
            </a:endParaRP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init</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a:t>
            </a:r>
          </a:p>
          <a:p>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endParaRPr lang="en-US" sz="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5100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internal _Data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12</a:t>
            </a:fld>
            <a:endParaRPr lang="en-US"/>
          </a:p>
        </p:txBody>
      </p:sp>
      <p:sp>
        <p:nvSpPr>
          <p:cNvPr id="7" name="Rectangle 6"/>
          <p:cNvSpPr/>
          <p:nvPr/>
        </p:nvSpPr>
        <p:spPr>
          <a:xfrm>
            <a:off x="613250" y="827239"/>
            <a:ext cx="8645734" cy="5755422"/>
          </a:xfrm>
          <a:prstGeom prst="rect">
            <a:avLst/>
          </a:prstGeom>
        </p:spPr>
        <p:txBody>
          <a:bodyPr wrap="square">
            <a:spAutoFit/>
          </a:bodyPr>
          <a:lstStyle/>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abstract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TILDA__DUMMYDATA </a:t>
            </a:r>
            <a:r>
              <a:rPr lang="en-US" sz="800" b="1" dirty="0">
                <a:solidFill>
                  <a:srgbClr val="7F0055"/>
                </a:solidFill>
                <a:latin typeface="Consolas" panose="020B0609020204030204" pitchFamily="49" charset="0"/>
              </a:rPr>
              <a:t>implements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tilda.interfaces.WriterObject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tilda.interfaces.OCCObject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tilda.interfaces.JSONable</a:t>
            </a:r>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dirty="0">
                <a:solidFill>
                  <a:srgbClr val="00B050"/>
                </a:solidFill>
                <a:latin typeface="Consolas" panose="020B0609020204030204" pitchFamily="49" charset="0"/>
              </a:rPr>
              <a:t>   // You can only get an instance through the factory</a:t>
            </a:r>
          </a:p>
          <a:p>
            <a:r>
              <a:rPr lang="en-US" sz="800" b="1" dirty="0">
                <a:solidFill>
                  <a:srgbClr val="7F0055"/>
                </a:solidFill>
                <a:latin typeface="Consolas" panose="020B0609020204030204" pitchFamily="49" charset="0"/>
              </a:rPr>
              <a:t>   protected</a:t>
            </a:r>
            <a:r>
              <a:rPr lang="en-US" sz="800" b="1" dirty="0">
                <a:solidFill>
                  <a:srgbClr val="000000"/>
                </a:solidFill>
                <a:latin typeface="Consolas" panose="020B0609020204030204" pitchFamily="49" charset="0"/>
              </a:rPr>
              <a:t> TILDA__DUMMYDATA();</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Check if an object has changed (i.e., one or more </a:t>
            </a:r>
            <a:r>
              <a:rPr lang="en-US" sz="700" dirty="0">
                <a:solidFill>
                  <a:srgbClr val="00B050"/>
                </a:solidFill>
                <a:latin typeface="Consolas" panose="020B0609020204030204" pitchFamily="49" charset="0"/>
              </a:rPr>
              <a:t>field</a:t>
            </a:r>
            <a:r>
              <a:rPr lang="en-US" sz="800" dirty="0">
                <a:solidFill>
                  <a:srgbClr val="00B050"/>
                </a:solidFill>
                <a:latin typeface="Consolas" panose="020B0609020204030204" pitchFamily="49" charset="0"/>
              </a:rPr>
              <a:t> has been set with a new value)</a:t>
            </a:r>
            <a:endParaRPr lang="en-US" sz="800" dirty="0">
              <a:latin typeface="Consolas" panose="020B0609020204030204" pitchFamily="49" charset="0"/>
            </a:endParaRP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hasChanged</a:t>
            </a:r>
            <a:r>
              <a:rPr lang="en-US" sz="800" b="1" dirty="0">
                <a:solidFill>
                  <a:srgbClr val="000000"/>
                </a:solidFill>
                <a:latin typeface="Consolas" panose="020B0609020204030204" pitchFamily="49" charset="0"/>
              </a:rPr>
              <a:t>    ();</a:t>
            </a:r>
          </a:p>
          <a:p>
            <a:endParaRPr lang="en-US" sz="800" b="1" dirty="0">
              <a:solidFill>
                <a:srgbClr val="000000"/>
              </a:solidFill>
              <a:latin typeface="Consolas" panose="020B0609020204030204" pitchFamily="49" charset="0"/>
            </a:endParaRPr>
          </a:p>
          <a:p>
            <a:r>
              <a:rPr lang="en-US" sz="800" dirty="0">
                <a:solidFill>
                  <a:srgbClr val="00B050"/>
                </a:solidFill>
                <a:latin typeface="Consolas" panose="020B0609020204030204" pitchFamily="49" charset="0"/>
              </a:rPr>
              <a:t>   // Check if an object was just created, but not yet been written to the DB</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isNewlyCreated</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Each field has a getter and a setter, and a way to test if the field has changed since it was last read from the DB</a:t>
            </a:r>
          </a:p>
          <a:p>
            <a:r>
              <a:rPr lang="en-US" sz="800" dirty="0">
                <a:solidFill>
                  <a:srgbClr val="00B050"/>
                </a:solidFill>
                <a:latin typeface="Consolas" panose="020B0609020204030204" pitchFamily="49" charset="0"/>
              </a:rPr>
              <a:t>   // Columns could be defined as INVARIANT, and as such, wouldn’t have any setters (i.e., they can only be set as part of </a:t>
            </a:r>
            <a:r>
              <a:rPr lang="en-US" sz="800" dirty="0" err="1">
                <a:solidFill>
                  <a:srgbClr val="00B050"/>
                </a:solidFill>
                <a:latin typeface="Consolas" panose="020B0609020204030204" pitchFamily="49" charset="0"/>
              </a:rPr>
              <a:t>tha</a:t>
            </a:r>
            <a:r>
              <a:rPr lang="en-US" sz="800" dirty="0">
                <a:solidFill>
                  <a:srgbClr val="00B050"/>
                </a:solidFill>
                <a:latin typeface="Consolas" panose="020B0609020204030204" pitchFamily="49" charset="0"/>
              </a:rPr>
              <a:t> factory’s create)</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String  </a:t>
            </a:r>
            <a:r>
              <a:rPr lang="en-US" sz="800" b="1" dirty="0" err="1">
                <a:solidFill>
                  <a:srgbClr val="000000"/>
                </a:solidFill>
                <a:latin typeface="Consolas" panose="020B0609020204030204" pitchFamily="49" charset="0"/>
              </a:rPr>
              <a:t>getPatientId</a:t>
            </a:r>
            <a:r>
              <a:rPr lang="en-US" sz="800" b="1" dirty="0">
                <a:solidFill>
                  <a:srgbClr val="000000"/>
                </a:solidFill>
                <a:latin typeface="Consolas" panose="020B0609020204030204" pitchFamily="49" charset="0"/>
              </a:rPr>
              <a:t>()</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setPatientId</a:t>
            </a:r>
            <a:r>
              <a:rPr lang="en-US" sz="800" b="1" dirty="0">
                <a:solidFill>
                  <a:srgbClr val="000000"/>
                </a:solidFill>
                <a:latin typeface="Consolas" panose="020B0609020204030204" pitchFamily="49" charset="0"/>
              </a:rPr>
              <a:t>(String </a:t>
            </a:r>
            <a:r>
              <a:rPr lang="en-US" sz="800" b="1" dirty="0">
                <a:solidFill>
                  <a:srgbClr val="6A3E3E"/>
                </a:solidFill>
                <a:latin typeface="Consolas" panose="020B0609020204030204" pitchFamily="49" charset="0"/>
              </a:rPr>
              <a:t>v</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hasChangedPatientId</a:t>
            </a:r>
            <a:r>
              <a:rPr lang="en-US" sz="800" b="1" dirty="0">
                <a:solidFill>
                  <a:srgbClr val="000000"/>
                </a:solidFill>
                <a:latin typeface="Consolas" panose="020B0609020204030204" pitchFamily="49" charset="0"/>
              </a:rPr>
              <a:t> ()</a:t>
            </a:r>
          </a:p>
          <a:p>
            <a:endParaRPr lang="en-US" sz="800" b="1" dirty="0">
              <a:solidFill>
                <a:srgbClr val="000000"/>
              </a:solidFill>
              <a:latin typeface="Consolas" panose="020B0609020204030204" pitchFamily="49" charset="0"/>
            </a:endParaRPr>
          </a:p>
          <a:p>
            <a:r>
              <a:rPr lang="en-US" sz="800" dirty="0">
                <a:solidFill>
                  <a:srgbClr val="00B050"/>
                </a:solidFill>
                <a:latin typeface="Consolas" panose="020B0609020204030204" pitchFamily="49" charset="0"/>
              </a:rPr>
              <a:t>   // </a:t>
            </a:r>
            <a:r>
              <a:rPr lang="en-US" sz="800" dirty="0" err="1">
                <a:solidFill>
                  <a:srgbClr val="00B050"/>
                </a:solidFill>
                <a:latin typeface="Consolas" panose="020B0609020204030204" pitchFamily="49" charset="0"/>
              </a:rPr>
              <a:t>Nullable</a:t>
            </a:r>
            <a:r>
              <a:rPr lang="en-US" sz="800" dirty="0">
                <a:solidFill>
                  <a:srgbClr val="00B050"/>
                </a:solidFill>
                <a:latin typeface="Consolas" panose="020B0609020204030204" pitchFamily="49" charset="0"/>
              </a:rPr>
              <a:t> fields have additional support for NULL operations</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String  </a:t>
            </a:r>
            <a:r>
              <a:rPr lang="en-US" sz="800" b="1" dirty="0" err="1">
                <a:solidFill>
                  <a:srgbClr val="000000"/>
                </a:solidFill>
                <a:latin typeface="Consolas" panose="020B0609020204030204" pitchFamily="49" charset="0"/>
              </a:rPr>
              <a:t>getDescr</a:t>
            </a:r>
            <a:r>
              <a:rPr lang="en-US" sz="800" b="1" dirty="0">
                <a:solidFill>
                  <a:srgbClr val="000000"/>
                </a:solidFill>
                <a:latin typeface="Consolas" panose="020B0609020204030204" pitchFamily="49" charset="0"/>
              </a:rPr>
              <a:t>()</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isNullDescr</a:t>
            </a:r>
            <a:r>
              <a:rPr lang="en-US" sz="800" b="1" dirty="0">
                <a:solidFill>
                  <a:srgbClr val="000000"/>
                </a:solidFill>
                <a:latin typeface="Consolas" panose="020B0609020204030204" pitchFamily="49" charset="0"/>
              </a:rPr>
              <a:t>()</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void    </a:t>
            </a:r>
            <a:r>
              <a:rPr lang="en-US" sz="800" b="1" dirty="0" err="1">
                <a:solidFill>
                  <a:srgbClr val="000000"/>
                </a:solidFill>
                <a:latin typeface="Consolas" panose="020B0609020204030204" pitchFamily="49" charset="0"/>
              </a:rPr>
              <a:t>setDescr</a:t>
            </a:r>
            <a:r>
              <a:rPr lang="en-US" sz="800" b="1" dirty="0">
                <a:solidFill>
                  <a:srgbClr val="000000"/>
                </a:solidFill>
                <a:latin typeface="Consolas" panose="020B0609020204030204" pitchFamily="49" charset="0"/>
              </a:rPr>
              <a:t>(String v)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   </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setNullDescr</a:t>
            </a:r>
            <a:r>
              <a:rPr lang="en-US" sz="800" b="1" dirty="0">
                <a:solidFill>
                  <a:srgbClr val="000000"/>
                </a:solidFill>
                <a:latin typeface="Consolas" panose="020B0609020204030204" pitchFamily="49" charset="0"/>
              </a:rPr>
              <a:t>()</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hasChangedDescr</a:t>
            </a:r>
            <a:r>
              <a:rPr lang="en-US" sz="800" b="1" dirty="0">
                <a:solidFill>
                  <a:srgbClr val="000000"/>
                </a:solidFill>
                <a:latin typeface="Consolas" panose="020B0609020204030204" pitchFamily="49" charset="0"/>
              </a:rPr>
              <a:t>()</a:t>
            </a:r>
          </a:p>
          <a:p>
            <a:endParaRPr lang="en-US" sz="800" b="1" dirty="0">
              <a:solidFill>
                <a:srgbClr val="000000"/>
              </a:solidFill>
              <a:latin typeface="Consolas" panose="020B0609020204030204" pitchFamily="49" charset="0"/>
            </a:endParaRPr>
          </a:p>
          <a:p>
            <a:r>
              <a:rPr lang="en-US" sz="800" dirty="0">
                <a:solidFill>
                  <a:srgbClr val="00B050"/>
                </a:solidFill>
                <a:latin typeface="Consolas" panose="020B0609020204030204" pitchFamily="49" charset="0"/>
              </a:rPr>
              <a:t>   // Copied all fields except PK and INVARIANTs to another object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CopyTo</a:t>
            </a:r>
            <a:r>
              <a:rPr lang="en-US" sz="800" b="1" dirty="0">
                <a:solidFill>
                  <a:srgbClr val="000000"/>
                </a:solidFill>
                <a:latin typeface="Consolas" panose="020B0609020204030204" pitchFamily="49" charset="0"/>
              </a:rPr>
              <a:t>(</a:t>
            </a:r>
            <a:r>
              <a:rPr lang="en-US" sz="800" b="1" dirty="0" err="1">
                <a:solidFill>
                  <a:srgbClr val="000000"/>
                </a:solidFill>
                <a:latin typeface="Consolas" panose="020B0609020204030204" pitchFamily="49" charset="0"/>
              </a:rPr>
              <a:t>com.capsico.cms.data._Tilda.TILDA__DUMMYDATA</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Dst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Writes the object to the DB</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Write(Connection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Reads an object from the DB</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Read(Connection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endParaRPr lang="en-US" sz="800" dirty="0"/>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Touches the row in the DB with a new value for “</a:t>
            </a:r>
            <a:r>
              <a:rPr lang="en-US" sz="800" dirty="0" err="1">
                <a:solidFill>
                  <a:srgbClr val="00B050"/>
                </a:solidFill>
                <a:latin typeface="Consolas" panose="020B0609020204030204" pitchFamily="49" charset="0"/>
              </a:rPr>
              <a:t>lastUpdated</a:t>
            </a:r>
            <a:r>
              <a:rPr lang="en-US" sz="800" dirty="0">
                <a:solidFill>
                  <a:srgbClr val="00B05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Touch(Connection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endParaRPr lang="en-US" sz="800" dirty="0">
              <a:solidFill>
                <a:srgbClr val="00B050"/>
              </a:solidFill>
              <a:latin typeface="Consolas" panose="020B0609020204030204" pitchFamily="49" charset="0"/>
            </a:endParaRPr>
          </a:p>
          <a:p>
            <a:endParaRPr lang="en-US" sz="800" dirty="0">
              <a:solidFill>
                <a:srgbClr val="00B050"/>
              </a:solidFill>
              <a:latin typeface="Consolas" panose="020B0609020204030204" pitchFamily="49" charset="0"/>
            </a:endParaRPr>
          </a:p>
          <a:p>
            <a:r>
              <a:rPr lang="en-US" sz="800" dirty="0">
                <a:solidFill>
                  <a:srgbClr val="00B050"/>
                </a:solidFill>
                <a:latin typeface="Consolas" panose="020B0609020204030204" pitchFamily="49" charset="0"/>
              </a:rPr>
              <a:t>   // rereads the object from the DB, for example, to update fields with DB-generated columns through triggers or other such things.</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Refresh(Connection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endParaRPr lang="en-US" sz="800" b="1" dirty="0">
              <a:solidFill>
                <a:srgbClr val="000000"/>
              </a:solidFill>
              <a:latin typeface="Consolas" panose="020B0609020204030204" pitchFamily="49" charset="0"/>
            </a:endParaRPr>
          </a:p>
          <a:p>
            <a:r>
              <a:rPr lang="en-US" sz="800" dirty="0">
                <a:solidFill>
                  <a:srgbClr val="00B050"/>
                </a:solidFill>
                <a:latin typeface="Consolas" panose="020B0609020204030204" pitchFamily="49" charset="0"/>
              </a:rPr>
              <a:t>   // For debugging purpose, prints out all the field values for this object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err="1">
                <a:solidFill>
                  <a:srgbClr val="000000"/>
                </a:solidFill>
                <a:latin typeface="Consolas" panose="020B0609020204030204" pitchFamily="49" charset="0"/>
              </a:rPr>
              <a:t>toString</a:t>
            </a:r>
            <a:r>
              <a:rPr lang="en-US" sz="800" b="1" dirty="0">
                <a:solidFill>
                  <a:srgbClr val="000000"/>
                </a:solidFill>
                <a:latin typeface="Consolas" panose="020B0609020204030204" pitchFamily="49" charset="0"/>
              </a:rPr>
              <a:t>()</a:t>
            </a:r>
          </a:p>
          <a:p>
            <a:endParaRPr lang="en-US" sz="800" b="1" dirty="0">
              <a:solidFill>
                <a:srgbClr val="000000"/>
              </a:solidFill>
              <a:highlight>
                <a:srgbClr val="D4D4D4"/>
              </a:highlight>
              <a:latin typeface="Consolas" panose="020B0609020204030204" pitchFamily="49" charset="0"/>
            </a:endParaRPr>
          </a:p>
          <a:p>
            <a:r>
              <a:rPr lang="en-US" sz="800" dirty="0">
                <a:solidFill>
                  <a:srgbClr val="00B050"/>
                </a:solidFill>
                <a:latin typeface="Consolas" panose="020B0609020204030204" pitchFamily="49" charset="0"/>
              </a:rPr>
              <a:t>   // Export this object to JSON</a:t>
            </a:r>
          </a:p>
          <a:p>
            <a:r>
              <a:rPr lang="en-US" sz="800" b="1" dirty="0">
                <a:solidFill>
                  <a:srgbClr val="7F0055"/>
                </a:solidFill>
                <a:latin typeface="Consolas" panose="020B0609020204030204" pitchFamily="49" charset="0"/>
              </a:rPr>
              <a:t>   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toJSON</a:t>
            </a:r>
            <a:r>
              <a:rPr lang="en-US" sz="800" b="1" dirty="0">
                <a:solidFill>
                  <a:srgbClr val="000000"/>
                </a:solidFill>
                <a:latin typeface="Consolas" panose="020B0609020204030204" pitchFamily="49" charset="0"/>
              </a:rPr>
              <a:t>(Writer </a:t>
            </a:r>
            <a:r>
              <a:rPr lang="en-US" sz="800" b="1" dirty="0">
                <a:solidFill>
                  <a:srgbClr val="6A3E3E"/>
                </a:solidFill>
                <a:latin typeface="Consolas" panose="020B0609020204030204" pitchFamily="49" charset="0"/>
              </a:rPr>
              <a:t>Out</a:t>
            </a:r>
            <a:r>
              <a:rPr lang="en-US" sz="800" b="1" dirty="0">
                <a:solidFill>
                  <a:srgbClr val="000000"/>
                </a:solidFill>
                <a:latin typeface="Consolas" panose="020B0609020204030204" pitchFamily="49" charset="0"/>
              </a:rPr>
              <a:t>, String </a:t>
            </a:r>
            <a:r>
              <a:rPr lang="en-US" sz="800" b="1" dirty="0" err="1">
                <a:solidFill>
                  <a:srgbClr val="6A3E3E"/>
                </a:solidFill>
                <a:latin typeface="Consolas" panose="020B0609020204030204" pitchFamily="49" charset="0"/>
              </a:rPr>
              <a:t>JsonExportName</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FullObject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endParaRPr lang="en-US" sz="800" dirty="0"/>
          </a:p>
          <a:p>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86646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app-level _Data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13</a:t>
            </a:fld>
            <a:endParaRPr lang="en-US"/>
          </a:p>
        </p:txBody>
      </p:sp>
      <p:sp>
        <p:nvSpPr>
          <p:cNvPr id="7" name="Rectangle 6"/>
          <p:cNvSpPr/>
          <p:nvPr/>
        </p:nvSpPr>
        <p:spPr>
          <a:xfrm>
            <a:off x="388756" y="1256310"/>
            <a:ext cx="9198755" cy="3970318"/>
          </a:xfrm>
          <a:prstGeom prst="rect">
            <a:avLst/>
          </a:prstGeom>
        </p:spPr>
        <p:txBody>
          <a:bodyPr wrap="square">
            <a:spAutoFit/>
          </a:bodyPr>
          <a:lstStyle/>
          <a:p>
            <a:r>
              <a:rPr lang="en-US" sz="800" dirty="0">
                <a:solidFill>
                  <a:srgbClr val="00B050"/>
                </a:solidFill>
                <a:latin typeface="Consolas" panose="020B0609020204030204" pitchFamily="49" charset="0"/>
              </a:rPr>
              <a:t>// This class inherits from the internal Tilda-generated Data class.</a:t>
            </a:r>
          </a:p>
          <a:p>
            <a:r>
              <a:rPr lang="en-US" sz="800" dirty="0">
                <a:solidFill>
                  <a:srgbClr val="00B050"/>
                </a:solidFill>
                <a:latin typeface="Consolas" panose="020B0609020204030204" pitchFamily="49" charset="0"/>
              </a:rPr>
              <a:t>// This class is where app-level customizations go</a:t>
            </a:r>
          </a:p>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DummyData_Data</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extends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com.capsico.cms.data._Tilda.TILDA__DUMMYDATA</a:t>
            </a:r>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final</a:t>
            </a:r>
            <a:r>
              <a:rPr lang="en-US" sz="800" b="1" dirty="0">
                <a:solidFill>
                  <a:srgbClr val="000000"/>
                </a:solidFill>
                <a:latin typeface="Consolas" panose="020B0609020204030204" pitchFamily="49" charset="0"/>
              </a:rPr>
              <a:t> Logger </a:t>
            </a:r>
            <a:r>
              <a:rPr lang="en-US" sz="800" b="1" i="1" dirty="0">
                <a:solidFill>
                  <a:srgbClr val="0000C0"/>
                </a:solidFill>
                <a:latin typeface="Consolas" panose="020B0609020204030204" pitchFamily="49" charset="0"/>
              </a:rPr>
              <a:t>LOG</a:t>
            </a:r>
            <a:r>
              <a:rPr lang="en-US" sz="800" b="1" i="1" dirty="0">
                <a:solidFill>
                  <a:srgbClr val="000000"/>
                </a:solidFill>
                <a:latin typeface="Consolas" panose="020B0609020204030204" pitchFamily="49" charset="0"/>
              </a:rPr>
              <a:t> = </a:t>
            </a:r>
            <a:r>
              <a:rPr lang="en-US" sz="800" b="1" i="1" dirty="0" err="1">
                <a:solidFill>
                  <a:srgbClr val="000000"/>
                </a:solidFill>
                <a:latin typeface="Consolas" panose="020B0609020204030204" pitchFamily="49" charset="0"/>
              </a:rPr>
              <a:t>LogManager.getLogger</a:t>
            </a:r>
            <a:r>
              <a:rPr lang="en-US" sz="800" b="1" i="1" dirty="0">
                <a:solidFill>
                  <a:srgbClr val="000000"/>
                </a:solidFill>
                <a:latin typeface="Consolas" panose="020B0609020204030204" pitchFamily="49" charset="0"/>
              </a:rPr>
              <a:t>(</a:t>
            </a:r>
            <a:r>
              <a:rPr lang="en-US" sz="800" b="1" i="1" dirty="0" err="1">
                <a:solidFill>
                  <a:srgbClr val="000000"/>
                </a:solidFill>
                <a:latin typeface="Consolas" panose="020B0609020204030204" pitchFamily="49" charset="0"/>
              </a:rPr>
              <a:t>DummyData_Data.</a:t>
            </a:r>
            <a:r>
              <a:rPr lang="en-US" sz="800" b="1" i="1" dirty="0" err="1">
                <a:solidFill>
                  <a:srgbClr val="7F0055"/>
                </a:solidFill>
                <a:latin typeface="Consolas" panose="020B0609020204030204" pitchFamily="49" charset="0"/>
              </a:rPr>
              <a:t>class</a:t>
            </a:r>
            <a:r>
              <a:rPr lang="en-US" sz="800" b="1" i="1" dirty="0" err="1">
                <a:solidFill>
                  <a:srgbClr val="000000"/>
                </a:solidFill>
                <a:latin typeface="Consolas" panose="020B0609020204030204" pitchFamily="49" charset="0"/>
              </a:rPr>
              <a:t>.getName</a:t>
            </a:r>
            <a:r>
              <a:rPr lang="en-US" sz="800" b="1" i="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DummyData_Data</a:t>
            </a:r>
            <a:r>
              <a:rPr lang="en-US" sz="800" b="1" dirty="0">
                <a:solidFill>
                  <a:srgbClr val="000000"/>
                </a:solidFill>
                <a:latin typeface="Consolas" panose="020B0609020204030204" pitchFamily="49" charset="0"/>
              </a:rPr>
              <a:t>() { }</a:t>
            </a:r>
          </a:p>
          <a:p>
            <a:endParaRPr lang="en-US" sz="800" dirty="0">
              <a:latin typeface="Consolas" panose="020B0609020204030204" pitchFamily="49" charset="0"/>
            </a:endParaRPr>
          </a:p>
          <a:p>
            <a:r>
              <a:rPr lang="en-US" sz="800" dirty="0">
                <a:solidFill>
                  <a:srgbClr val="3F7F5F"/>
                </a:solidFill>
                <a:latin typeface="Consolas" panose="020B0609020204030204" pitchFamily="49" charset="0"/>
              </a:rPr>
              <a:t>   /////////////////////////////////////////////////////////////////////////////////////////////////////////////////////////</a:t>
            </a:r>
          </a:p>
          <a:p>
            <a:r>
              <a:rPr lang="en-US" sz="800" dirty="0">
                <a:solidFill>
                  <a:srgbClr val="3F7F5F"/>
                </a:solidFill>
                <a:latin typeface="Consolas" panose="020B0609020204030204" pitchFamily="49" charset="0"/>
              </a:rPr>
              <a:t>   /////////////////////////////////////////////////////////////////////////////////////////////////////////////////////////</a:t>
            </a:r>
          </a:p>
          <a:p>
            <a:r>
              <a:rPr lang="en-US" sz="800" dirty="0">
                <a:solidFill>
                  <a:srgbClr val="3F7F5F"/>
                </a:solidFill>
                <a:latin typeface="Consolas" panose="020B0609020204030204" pitchFamily="49" charset="0"/>
              </a:rPr>
              <a:t>   //   Implement your customizations, if any, below.</a:t>
            </a:r>
          </a:p>
          <a:p>
            <a:r>
              <a:rPr lang="en-US" sz="800" dirty="0">
                <a:solidFill>
                  <a:srgbClr val="3F7F5F"/>
                </a:solidFill>
                <a:latin typeface="Consolas" panose="020B0609020204030204" pitchFamily="49" charset="0"/>
              </a:rPr>
              <a:t>   /////////////////////////////////////////////////////////////////////////////////////////////////////////////////////////</a:t>
            </a:r>
          </a:p>
          <a:p>
            <a:endParaRPr lang="en-US" sz="800" dirty="0">
              <a:latin typeface="Consolas" panose="020B0609020204030204" pitchFamily="49" charset="0"/>
            </a:endParaRP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Method called before the internal Data class’ Write() method is called.</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@Override</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BeforeWrite</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r>
              <a:rPr lang="en-US"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 Do things before writing the object to disk, for example, take care of AUTO fields.</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return</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true</a:t>
            </a:r>
            <a:r>
              <a:rPr lang="en-US" sz="800" b="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Method called after the internal Data class’ Read() method is called.</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@Override</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AfterRead</a:t>
            </a:r>
            <a:r>
              <a:rPr lang="en-US" sz="800" b="1" dirty="0">
                <a:solidFill>
                  <a:srgbClr val="000000"/>
                </a:solidFill>
                <a:latin typeface="Consolas" panose="020B0609020204030204" pitchFamily="49" charset="0"/>
              </a:rPr>
              <a:t>(Connection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r>
              <a:rPr lang="en-US"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 Do things after an object has just been read form the data store, for example, take care of AUTO fields.</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return</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true</a:t>
            </a:r>
            <a:r>
              <a:rPr lang="en-US" sz="800" b="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48422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internal _</a:t>
            </a:r>
            <a:r>
              <a:rPr lang="en-US" dirty="0" err="1"/>
              <a:t>Json</a:t>
            </a:r>
            <a:r>
              <a:rPr lang="en-US" dirty="0"/>
              <a:t>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14</a:t>
            </a:fld>
            <a:endParaRPr lang="en-US"/>
          </a:p>
        </p:txBody>
      </p:sp>
      <p:sp>
        <p:nvSpPr>
          <p:cNvPr id="7" name="Rectangle 6"/>
          <p:cNvSpPr/>
          <p:nvPr/>
        </p:nvSpPr>
        <p:spPr>
          <a:xfrm>
            <a:off x="383282" y="687411"/>
            <a:ext cx="10036498" cy="3416320"/>
          </a:xfrm>
          <a:prstGeom prst="rect">
            <a:avLst/>
          </a:prstGeom>
        </p:spPr>
        <p:txBody>
          <a:bodyPr wrap="square">
            <a:spAutoFit/>
          </a:bodyPr>
          <a:lstStyle/>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a:t>
            </a:r>
            <a:r>
              <a:rPr lang="en-US" sz="800" b="1" dirty="0">
                <a:solidFill>
                  <a:srgbClr val="000000"/>
                </a:solidFill>
                <a:highlight>
                  <a:srgbClr val="D4D4D4"/>
                </a:highlight>
                <a:latin typeface="Consolas" panose="020B0609020204030204" pitchFamily="49" charset="0"/>
              </a:rPr>
              <a:t>TILDA__</a:t>
            </a:r>
            <a:r>
              <a:rPr lang="en-US" sz="800" b="1" dirty="0" err="1">
                <a:solidFill>
                  <a:srgbClr val="000000"/>
                </a:solidFill>
                <a:highlight>
                  <a:srgbClr val="D4D4D4"/>
                </a:highlight>
                <a:latin typeface="Consolas" panose="020B0609020204030204" pitchFamily="49" charset="0"/>
              </a:rPr>
              <a:t>DUMMYDATA_Json</a:t>
            </a:r>
            <a:endParaRPr lang="en-US" sz="800" b="1" dirty="0">
              <a:solidFill>
                <a:srgbClr val="000000"/>
              </a:solidFill>
              <a:highlight>
                <a:srgbClr val="D4D4D4"/>
              </a:highlight>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dirty="0">
                <a:solidFill>
                  <a:srgbClr val="00B050"/>
                </a:solidFill>
                <a:latin typeface="Consolas" panose="020B0609020204030204" pitchFamily="49" charset="0"/>
              </a:rPr>
              <a:t>   // Tilda uses the GSON library for JSON processing</a:t>
            </a:r>
          </a:p>
          <a:p>
            <a:r>
              <a:rPr lang="en-US" sz="800" dirty="0">
                <a:solidFill>
                  <a:srgbClr val="3F7F5F"/>
                </a:solidFill>
                <a:latin typeface="Consolas" panose="020B0609020204030204" pitchFamily="49" charset="0"/>
              </a:rPr>
              <a:t>/*@</a:t>
            </a:r>
            <a:r>
              <a:rPr lang="en-US" sz="800" dirty="0" err="1">
                <a:solidFill>
                  <a:srgbClr val="3F7F5F"/>
                </a:solidFill>
                <a:latin typeface="Consolas" panose="020B0609020204030204" pitchFamily="49" charset="0"/>
              </a:rPr>
              <a:t>formatter:off</a:t>
            </a:r>
            <a:r>
              <a:rPr lang="en-US" sz="800" dirty="0">
                <a:solidFill>
                  <a:srgbClr val="3F7F5F"/>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a:t>
            </a:r>
            <a:r>
              <a:rPr lang="en-US" sz="800" dirty="0" err="1">
                <a:solidFill>
                  <a:srgbClr val="2A00FF"/>
                </a:solidFill>
                <a:latin typeface="Consolas" panose="020B0609020204030204" pitchFamily="49" charset="0"/>
              </a:rPr>
              <a:t>patientId</a:t>
            </a:r>
            <a:r>
              <a:rPr lang="en-US" sz="800" dirty="0">
                <a:solidFill>
                  <a:srgbClr val="2A00FF"/>
                </a:solidFill>
                <a:latin typeface="Consolas" panose="020B0609020204030204" pitchFamily="49" charset="0"/>
              </a:rPr>
              <a:t>"</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a:solidFill>
                  <a:srgbClr val="0000C0"/>
                </a:solidFill>
                <a:latin typeface="Consolas" panose="020B0609020204030204" pitchFamily="49" charset="0"/>
              </a:rPr>
              <a:t>_</a:t>
            </a:r>
            <a:r>
              <a:rPr lang="en-US" sz="800" b="1" dirty="0" err="1">
                <a:solidFill>
                  <a:srgbClr val="0000C0"/>
                </a:solidFill>
                <a:latin typeface="Consolas" panose="020B0609020204030204" pitchFamily="49" charset="0"/>
              </a:rPr>
              <a:t>patientId</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a:t>
            </a:r>
            <a:r>
              <a:rPr lang="en-US" sz="800" dirty="0" err="1">
                <a:solidFill>
                  <a:srgbClr val="2A00FF"/>
                </a:solidFill>
                <a:latin typeface="Consolas" panose="020B0609020204030204" pitchFamily="49" charset="0"/>
              </a:rPr>
              <a:t>diseaseName</a:t>
            </a:r>
            <a:r>
              <a:rPr lang="en-US" sz="800" dirty="0">
                <a:solidFill>
                  <a:srgbClr val="2A00FF"/>
                </a:solidFill>
                <a:latin typeface="Consolas" panose="020B0609020204030204" pitchFamily="49" charset="0"/>
              </a:rPr>
              <a:t>"</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a:solidFill>
                  <a:srgbClr val="0000C0"/>
                </a:solidFill>
                <a:latin typeface="Consolas" panose="020B0609020204030204" pitchFamily="49" charset="0"/>
              </a:rPr>
              <a:t>_</a:t>
            </a:r>
            <a:r>
              <a:rPr lang="en-US" sz="800" b="1" dirty="0" err="1">
                <a:solidFill>
                  <a:srgbClr val="0000C0"/>
                </a:solidFill>
                <a:latin typeface="Consolas" panose="020B0609020204030204" pitchFamily="49" charset="0"/>
              </a:rPr>
              <a:t>diseaseName</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"state"</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a:solidFill>
                  <a:srgbClr val="0000C0"/>
                </a:solidFill>
                <a:latin typeface="Consolas" panose="020B0609020204030204" pitchFamily="49" charset="0"/>
              </a:rPr>
              <a:t>_state</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"cost"</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Float          </a:t>
            </a:r>
            <a:r>
              <a:rPr lang="en-US" sz="800" b="1" dirty="0">
                <a:solidFill>
                  <a:srgbClr val="0000C0"/>
                </a:solidFill>
                <a:latin typeface="Consolas" panose="020B0609020204030204" pitchFamily="49" charset="0"/>
              </a:rPr>
              <a:t>_cost</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a:t>
            </a:r>
            <a:r>
              <a:rPr lang="en-US" sz="800" dirty="0" err="1">
                <a:solidFill>
                  <a:srgbClr val="2A00FF"/>
                </a:solidFill>
                <a:latin typeface="Consolas" panose="020B0609020204030204" pitchFamily="49" charset="0"/>
              </a:rPr>
              <a:t>dateOfService</a:t>
            </a:r>
            <a:r>
              <a:rPr lang="en-US" sz="800" dirty="0">
                <a:solidFill>
                  <a:srgbClr val="2A00FF"/>
                </a:solidFill>
                <a:latin typeface="Consolas" panose="020B0609020204030204" pitchFamily="49" charset="0"/>
              </a:rPr>
              <a:t>"</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err="1">
                <a:solidFill>
                  <a:srgbClr val="0000C0"/>
                </a:solidFill>
                <a:latin typeface="Consolas" panose="020B0609020204030204" pitchFamily="49" charset="0"/>
              </a:rPr>
              <a:t>Str_dateOfService</a:t>
            </a:r>
            <a:r>
              <a:rPr lang="en-US" sz="800" b="1"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transient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ZonedDateTime</a:t>
            </a:r>
            <a:r>
              <a:rPr lang="en-US" sz="800" b="1" dirty="0">
                <a:solidFill>
                  <a:srgbClr val="000000"/>
                </a:solidFill>
                <a:latin typeface="Consolas" panose="020B0609020204030204" pitchFamily="49" charset="0"/>
              </a:rPr>
              <a:t>  </a:t>
            </a:r>
            <a:r>
              <a:rPr lang="en-US" sz="800" b="1" dirty="0">
                <a:solidFill>
                  <a:srgbClr val="0000C0"/>
                </a:solidFill>
                <a:latin typeface="Consolas" panose="020B0609020204030204" pitchFamily="49" charset="0"/>
              </a:rPr>
              <a:t>_</a:t>
            </a:r>
            <a:r>
              <a:rPr lang="en-US" sz="800" b="1" dirty="0" err="1">
                <a:solidFill>
                  <a:srgbClr val="0000C0"/>
                </a:solidFill>
                <a:latin typeface="Consolas" panose="020B0609020204030204" pitchFamily="49" charset="0"/>
              </a:rPr>
              <a:t>dateOfService</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646464"/>
                </a:solidFill>
                <a:latin typeface="Consolas" panose="020B0609020204030204" pitchFamily="49" charset="0"/>
              </a:rPr>
              <a:t>@</a:t>
            </a:r>
            <a:r>
              <a:rPr lang="en-US" sz="800" dirty="0" err="1">
                <a:solidFill>
                  <a:srgbClr val="646464"/>
                </a:solidFill>
                <a:latin typeface="Consolas" panose="020B0609020204030204" pitchFamily="49" charset="0"/>
              </a:rPr>
              <a:t>SerializedName</a:t>
            </a:r>
            <a:r>
              <a:rPr lang="en-US" sz="800" dirty="0">
                <a:solidFill>
                  <a:srgbClr val="000000"/>
                </a:solidFill>
                <a:latin typeface="Consolas" panose="020B0609020204030204" pitchFamily="49" charset="0"/>
              </a:rPr>
              <a:t>(</a:t>
            </a:r>
            <a:r>
              <a:rPr lang="en-US" sz="800" dirty="0">
                <a:solidFill>
                  <a:srgbClr val="2A00FF"/>
                </a:solidFill>
                <a:latin typeface="Consolas" panose="020B0609020204030204" pitchFamily="49" charset="0"/>
              </a:rPr>
              <a:t>"</a:t>
            </a:r>
            <a:r>
              <a:rPr lang="en-US" sz="800" dirty="0" err="1">
                <a:solidFill>
                  <a:srgbClr val="2A00FF"/>
                </a:solidFill>
                <a:latin typeface="Consolas" panose="020B0609020204030204" pitchFamily="49" charset="0"/>
              </a:rPr>
              <a:t>descr</a:t>
            </a:r>
            <a:r>
              <a:rPr lang="en-US" sz="800" dirty="0">
                <a:solidFill>
                  <a:srgbClr val="2A00FF"/>
                </a:solidFill>
                <a:latin typeface="Consolas" panose="020B0609020204030204" pitchFamily="49" charset="0"/>
              </a:rPr>
              <a:t>"</a:t>
            </a:r>
            <a:r>
              <a:rPr lang="en-US" sz="800" dirty="0">
                <a:solidFill>
                  <a:srgbClr val="000000"/>
                </a:solidFill>
                <a:latin typeface="Consolas" panose="020B0609020204030204" pitchFamily="49" charset="0"/>
              </a:rPr>
              <a:t>          )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a:solidFill>
                  <a:srgbClr val="0000C0"/>
                </a:solidFill>
                <a:latin typeface="Consolas" panose="020B0609020204030204" pitchFamily="49" charset="0"/>
              </a:rPr>
              <a:t>_</a:t>
            </a:r>
            <a:r>
              <a:rPr lang="en-US" sz="800" b="1" dirty="0" err="1">
                <a:solidFill>
                  <a:srgbClr val="0000C0"/>
                </a:solidFill>
                <a:latin typeface="Consolas" panose="020B0609020204030204" pitchFamily="49" charset="0"/>
              </a:rPr>
              <a:t>descr</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a:t>
            </a:r>
            <a:r>
              <a:rPr lang="en-US" sz="800" dirty="0" err="1">
                <a:solidFill>
                  <a:srgbClr val="3F7F5F"/>
                </a:solidFill>
                <a:latin typeface="Consolas" panose="020B0609020204030204" pitchFamily="49" charset="0"/>
              </a:rPr>
              <a:t>formatter:on</a:t>
            </a:r>
            <a:r>
              <a:rPr lang="en-US" sz="800" dirty="0">
                <a:solidFill>
                  <a:srgbClr val="3F7F5F"/>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After having been loaded as JSON, write the object to the DB</a:t>
            </a:r>
          </a:p>
          <a:p>
            <a:r>
              <a:rPr lang="en-US" sz="800" dirty="0">
                <a:solidFill>
                  <a:srgbClr val="00B050"/>
                </a:solidFill>
                <a:latin typeface="Consolas" panose="020B0609020204030204" pitchFamily="49" charset="0"/>
              </a:rPr>
              <a:t>   // This method automatically handles duplicates (via PK or unique index) and will update a row if necessary</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 Write(Connection </a:t>
            </a:r>
            <a:r>
              <a:rPr lang="en-US" sz="800" b="1" dirty="0">
                <a:solidFill>
                  <a:srgbClr val="6A3E3E"/>
                </a:solidFill>
                <a:latin typeface="Consolas" panose="020B0609020204030204" pitchFamily="49" charset="0"/>
              </a:rPr>
              <a:t>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Exception</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Debugging help to validate what was read from a JSON input</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String </a:t>
            </a:r>
            <a:r>
              <a:rPr lang="en-US" sz="800" b="1" dirty="0" err="1">
                <a:solidFill>
                  <a:srgbClr val="000000"/>
                </a:solidFill>
                <a:latin typeface="Consolas" panose="020B0609020204030204" pitchFamily="49" charset="0"/>
              </a:rPr>
              <a:t>toString</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B050"/>
                </a:solidFill>
                <a:latin typeface="Consolas" panose="020B0609020204030204" pitchFamily="49" charset="0"/>
              </a:rPr>
              <a:t>   // Takes a Data instance and writes it as JSON</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toJSON</a:t>
            </a:r>
            <a:r>
              <a:rPr lang="en-US" sz="800" b="1" dirty="0">
                <a:solidFill>
                  <a:srgbClr val="000000"/>
                </a:solidFill>
                <a:latin typeface="Consolas" panose="020B0609020204030204" pitchFamily="49" charset="0"/>
              </a:rPr>
              <a:t>(Writer </a:t>
            </a:r>
            <a:r>
              <a:rPr lang="en-US" sz="800" b="1" dirty="0">
                <a:solidFill>
                  <a:srgbClr val="6A3E3E"/>
                </a:solidFill>
                <a:latin typeface="Consolas" panose="020B0609020204030204" pitchFamily="49" charset="0"/>
              </a:rPr>
              <a:t>Out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ObjApp</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FullObject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IOException</a:t>
            </a:r>
            <a:endParaRPr lang="en-US" sz="800" b="1" dirty="0">
              <a:solidFill>
                <a:srgbClr val="000000"/>
              </a:solidFill>
              <a:latin typeface="Consolas" panose="020B0609020204030204" pitchFamily="49" charset="0"/>
            </a:endParaRPr>
          </a:p>
          <a:p>
            <a:endParaRPr lang="en-US" sz="800" b="1" dirty="0">
              <a:solidFill>
                <a:srgbClr val="000000"/>
              </a:solidFill>
              <a:latin typeface="Consolas" panose="020B0609020204030204" pitchFamily="49" charset="0"/>
            </a:endParaRPr>
          </a:p>
          <a:p>
            <a:r>
              <a:rPr lang="en-US" sz="800" dirty="0">
                <a:solidFill>
                  <a:srgbClr val="00B050"/>
                </a:solidFill>
                <a:latin typeface="Consolas" panose="020B0609020204030204" pitchFamily="49" charset="0"/>
              </a:rPr>
              <a:t>   // Takes a list of Data instance and writes it as a JSON array</a:t>
            </a:r>
          </a:p>
          <a:p>
            <a:r>
              <a:rPr lang="en-US" sz="800" b="1" dirty="0">
                <a:solidFill>
                  <a:srgbClr val="00B05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static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toJSON</a:t>
            </a:r>
            <a:r>
              <a:rPr lang="en-US" sz="800" b="1" dirty="0">
                <a:solidFill>
                  <a:srgbClr val="000000"/>
                </a:solidFill>
                <a:latin typeface="Consolas" panose="020B0609020204030204" pitchFamily="49" charset="0"/>
              </a:rPr>
              <a:t>(Writer </a:t>
            </a:r>
            <a:r>
              <a:rPr lang="en-US" sz="800" b="1" dirty="0">
                <a:solidFill>
                  <a:srgbClr val="6A3E3E"/>
                </a:solidFill>
                <a:latin typeface="Consolas" panose="020B0609020204030204" pitchFamily="49" charset="0"/>
              </a:rPr>
              <a:t>Out</a:t>
            </a:r>
            <a:r>
              <a:rPr lang="en-US" sz="800" b="1" dirty="0">
                <a:solidFill>
                  <a:srgbClr val="000000"/>
                </a:solidFill>
                <a:latin typeface="Consolas" panose="020B0609020204030204" pitchFamily="49" charset="0"/>
              </a:rPr>
              <a:t>, List&lt;</a:t>
            </a:r>
            <a:r>
              <a:rPr lang="en-US" sz="800" b="1" dirty="0" err="1">
                <a:solidFill>
                  <a:srgbClr val="000000"/>
                </a:solidFill>
                <a:latin typeface="Consolas" panose="020B0609020204030204" pitchFamily="49" charset="0"/>
              </a:rPr>
              <a:t>com.capsico.cms.data.DummyData_Data</a:t>
            </a:r>
            <a:r>
              <a:rPr lang="en-US" sz="800" b="1" dirty="0">
                <a:solidFill>
                  <a:srgbClr val="000000"/>
                </a:solidFill>
                <a:latin typeface="Consolas" panose="020B0609020204030204" pitchFamily="49" charset="0"/>
              </a:rPr>
              <a:t>&gt; </a:t>
            </a:r>
            <a:r>
              <a:rPr lang="en-US" sz="800" b="1" dirty="0">
                <a:solidFill>
                  <a:srgbClr val="6A3E3E"/>
                </a:solidFill>
                <a:latin typeface="Consolas" panose="020B0609020204030204" pitchFamily="49" charset="0"/>
              </a:rPr>
              <a:t>L</a:t>
            </a:r>
            <a:r>
              <a:rPr lang="en-US" sz="800" b="1" dirty="0">
                <a:solidFill>
                  <a:srgbClr val="000000"/>
                </a:solidFill>
                <a:latin typeface="Consolas" panose="020B0609020204030204" pitchFamily="49" charset="0"/>
              </a:rPr>
              <a:t>, String </a:t>
            </a:r>
            <a:r>
              <a:rPr lang="en-US" sz="800" b="1" dirty="0">
                <a:solidFill>
                  <a:srgbClr val="6A3E3E"/>
                </a:solidFill>
                <a:latin typeface="Consolas" panose="020B0609020204030204" pitchFamily="49" charset="0"/>
              </a:rPr>
              <a:t>Lead</a:t>
            </a:r>
            <a:r>
              <a:rPr lang="en-US" sz="800" b="1" dirty="0">
                <a:solidFill>
                  <a:srgbClr val="000000"/>
                </a:solidFill>
                <a:latin typeface="Consolas" panose="020B0609020204030204" pitchFamily="49" charset="0"/>
              </a:rPr>
              <a:t>, </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err="1">
                <a:solidFill>
                  <a:srgbClr val="6A3E3E"/>
                </a:solidFill>
                <a:latin typeface="Consolas" panose="020B0609020204030204" pitchFamily="49" charset="0"/>
              </a:rPr>
              <a:t>FullList</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throws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IOException</a:t>
            </a:r>
            <a:endParaRPr lang="en-US" sz="800" dirty="0">
              <a:latin typeface="Consolas" panose="020B0609020204030204" pitchFamily="49" charset="0"/>
            </a:endParaRP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161293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app-level _</a:t>
            </a:r>
            <a:r>
              <a:rPr lang="en-US" dirty="0" err="1"/>
              <a:t>Json</a:t>
            </a:r>
            <a:r>
              <a:rPr lang="en-US" dirty="0"/>
              <a:t> class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15</a:t>
            </a:fld>
            <a:endParaRPr lang="en-US"/>
          </a:p>
        </p:txBody>
      </p:sp>
      <p:sp>
        <p:nvSpPr>
          <p:cNvPr id="7" name="Rectangle 6"/>
          <p:cNvSpPr/>
          <p:nvPr/>
        </p:nvSpPr>
        <p:spPr>
          <a:xfrm>
            <a:off x="383204" y="1516929"/>
            <a:ext cx="8695013" cy="1692771"/>
          </a:xfrm>
          <a:prstGeom prst="rect">
            <a:avLst/>
          </a:prstGeom>
        </p:spPr>
        <p:txBody>
          <a:bodyPr wrap="square">
            <a:spAutoFit/>
          </a:bodyPr>
          <a:lstStyle/>
          <a:p>
            <a:r>
              <a:rPr lang="en-US" sz="800" dirty="0">
                <a:solidFill>
                  <a:srgbClr val="00B050"/>
                </a:solidFill>
                <a:latin typeface="Consolas" panose="020B0609020204030204" pitchFamily="49" charset="0"/>
              </a:rPr>
              <a:t>// This class inherits from the internal Tilda-generated </a:t>
            </a:r>
            <a:r>
              <a:rPr lang="en-US" sz="800" dirty="0" err="1">
                <a:solidFill>
                  <a:srgbClr val="00B050"/>
                </a:solidFill>
                <a:latin typeface="Consolas" panose="020B0609020204030204" pitchFamily="49" charset="0"/>
              </a:rPr>
              <a:t>Json</a:t>
            </a:r>
            <a:r>
              <a:rPr lang="en-US" sz="800" dirty="0">
                <a:solidFill>
                  <a:srgbClr val="00B050"/>
                </a:solidFill>
                <a:latin typeface="Consolas" panose="020B0609020204030204" pitchFamily="49" charset="0"/>
              </a:rPr>
              <a:t> class.</a:t>
            </a:r>
          </a:p>
          <a:p>
            <a:r>
              <a:rPr lang="en-US" sz="800" dirty="0">
                <a:solidFill>
                  <a:srgbClr val="00B050"/>
                </a:solidFill>
                <a:latin typeface="Consolas" panose="020B0609020204030204" pitchFamily="49" charset="0"/>
              </a:rPr>
              <a:t>// This class is where app-level customizations go</a:t>
            </a:r>
          </a:p>
          <a:p>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class</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DummyData_Json</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extends</a:t>
            </a:r>
            <a:r>
              <a:rPr lang="en-US" sz="800" b="1" dirty="0">
                <a:solidFill>
                  <a:srgbClr val="000000"/>
                </a:solidFill>
                <a:latin typeface="Consolas" panose="020B0609020204030204" pitchFamily="49" charset="0"/>
              </a:rPr>
              <a:t> com.capsico.cms.data._Tilda.TILDA__</a:t>
            </a:r>
            <a:r>
              <a:rPr lang="en-US" sz="800" b="1" dirty="0" err="1">
                <a:solidFill>
                  <a:srgbClr val="000000"/>
                </a:solidFill>
                <a:latin typeface="Consolas" panose="020B0609020204030204" pitchFamily="49" charset="0"/>
              </a:rPr>
              <a:t>DUMMYDATA_Json</a:t>
            </a:r>
            <a:endParaRPr lang="en-US" sz="800" b="1"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protected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DummyData_Json</a:t>
            </a:r>
            <a:r>
              <a:rPr lang="en-US" sz="800" b="1" dirty="0">
                <a:solidFill>
                  <a:srgbClr val="000000"/>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3F7F5F"/>
                </a:solidFill>
                <a:latin typeface="Consolas" panose="020B0609020204030204" pitchFamily="49" charset="0"/>
              </a:rPr>
              <a:t>/////////////////////////////////////////////////////////////////////////////////////////////////////////////////////////</a:t>
            </a:r>
          </a:p>
          <a:p>
            <a:r>
              <a:rPr lang="en-US" sz="800" dirty="0">
                <a:solidFill>
                  <a:srgbClr val="3F7F5F"/>
                </a:solidFill>
                <a:latin typeface="Consolas" panose="020B0609020204030204" pitchFamily="49" charset="0"/>
              </a:rPr>
              <a:t>/////////////////////////////////////////////////////////////////////////////////////////////////////////////////////////</a:t>
            </a:r>
          </a:p>
          <a:p>
            <a:r>
              <a:rPr lang="en-US" sz="800" dirty="0">
                <a:solidFill>
                  <a:srgbClr val="3F7F5F"/>
                </a:solidFill>
                <a:latin typeface="Consolas" panose="020B0609020204030204" pitchFamily="49" charset="0"/>
              </a:rPr>
              <a:t>//   Implement your customizations, if any, below.</a:t>
            </a:r>
          </a:p>
          <a:p>
            <a:r>
              <a:rPr lang="en-US" sz="800" dirty="0">
                <a:solidFill>
                  <a:srgbClr val="3F7F5F"/>
                </a:solidFill>
                <a:latin typeface="Consolas" panose="020B0609020204030204" pitchFamily="49" charset="0"/>
              </a:rPr>
              <a:t>/////////////////////////////////////////////////////////////////////////////////////////////////////////////////////////</a:t>
            </a:r>
          </a:p>
          <a:p>
            <a:endParaRPr lang="en-US" sz="800" dirty="0">
              <a:latin typeface="Consolas" panose="020B0609020204030204" pitchFamily="49" charset="0"/>
            </a:endParaRPr>
          </a:p>
          <a:p>
            <a:r>
              <a:rPr lang="en-US" sz="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740098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Notes</a:t>
            </a:r>
          </a:p>
        </p:txBody>
      </p:sp>
      <p:sp>
        <p:nvSpPr>
          <p:cNvPr id="3" name="Content Placeholder 2"/>
          <p:cNvSpPr>
            <a:spLocks noGrp="1"/>
          </p:cNvSpPr>
          <p:nvPr>
            <p:ph idx="1"/>
          </p:nvPr>
        </p:nvSpPr>
        <p:spPr/>
        <p:txBody>
          <a:bodyPr>
            <a:normAutofit lnSpcReduction="10000"/>
          </a:bodyPr>
          <a:lstStyle/>
          <a:p>
            <a:r>
              <a:rPr lang="en-US" dirty="0"/>
              <a:t>Tilda has been designed to make evolving DB schemas and application logic simple. Many aspects of the framework support a very agile development cycle</a:t>
            </a:r>
          </a:p>
          <a:p>
            <a:r>
              <a:rPr lang="en-US" dirty="0"/>
              <a:t>Tilda generates compile-time artifacts, which means that changes to the data model in the JSON definition file result in changes in the generated code, which in turn can affect your own code that uses those APIs</a:t>
            </a:r>
          </a:p>
          <a:p>
            <a:pPr lvl="1"/>
            <a:r>
              <a:rPr lang="en-US" dirty="0"/>
              <a:t>Not-null fields translate into parameters in the Create method</a:t>
            </a:r>
          </a:p>
          <a:p>
            <a:pPr lvl="1"/>
            <a:r>
              <a:rPr lang="en-US" dirty="0"/>
              <a:t>Each field results in getters, setters and accompanying methods</a:t>
            </a:r>
          </a:p>
          <a:p>
            <a:pPr lvl="1"/>
            <a:r>
              <a:rPr lang="en-US" dirty="0"/>
              <a:t>Primary key, foreign key and index definitions result in Lookup methods with explicit parameters</a:t>
            </a:r>
          </a:p>
          <a:p>
            <a:r>
              <a:rPr lang="en-US" dirty="0"/>
              <a:t>Tilda has built-in automatic migration for many changes which kicks in when the application stars</a:t>
            </a:r>
          </a:p>
          <a:p>
            <a:pPr lvl="1"/>
            <a:r>
              <a:rPr lang="en-US" dirty="0"/>
              <a:t>Adding a new column</a:t>
            </a:r>
          </a:p>
          <a:p>
            <a:pPr lvl="1"/>
            <a:r>
              <a:rPr lang="en-US" dirty="0"/>
              <a:t>Changing the </a:t>
            </a:r>
            <a:r>
              <a:rPr lang="en-US" dirty="0" err="1"/>
              <a:t>nullability</a:t>
            </a:r>
            <a:r>
              <a:rPr lang="en-US" dirty="0"/>
              <a:t> of a column</a:t>
            </a:r>
          </a:p>
          <a:p>
            <a:pPr lvl="1"/>
            <a:r>
              <a:rPr lang="en-US" dirty="0"/>
              <a:t>Changing the type of a column</a:t>
            </a:r>
          </a:p>
          <a:p>
            <a:pPr lvl="1"/>
            <a:r>
              <a:rPr lang="en-US" dirty="0"/>
              <a:t>Adding new tables or views</a:t>
            </a:r>
          </a:p>
          <a:p>
            <a:r>
              <a:rPr lang="en-US" dirty="0"/>
              <a:t>All of this support activities that modify the underlying data model, and uses the compiler to flag errors in the code, which can then be cleaned out.</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16</a:t>
            </a:fld>
            <a:endParaRPr lang="en-US"/>
          </a:p>
        </p:txBody>
      </p:sp>
    </p:spTree>
    <p:extLst>
      <p:ext uri="{BB962C8B-B14F-4D97-AF65-F5344CB8AC3E}">
        <p14:creationId xmlns:p14="http://schemas.microsoft.com/office/powerpoint/2010/main" val="4049338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DA7F-D2AF-45CF-AD2F-942753CD99DF}"/>
              </a:ext>
            </a:extLst>
          </p:cNvPr>
          <p:cNvSpPr>
            <a:spLocks noGrp="1"/>
          </p:cNvSpPr>
          <p:nvPr>
            <p:ph type="title"/>
          </p:nvPr>
        </p:nvSpPr>
        <p:spPr/>
        <p:txBody>
          <a:bodyPr/>
          <a:lstStyle/>
          <a:p>
            <a:r>
              <a:rPr lang="en-US" dirty="0"/>
              <a:t>View Realization</a:t>
            </a:r>
          </a:p>
        </p:txBody>
      </p:sp>
      <p:sp>
        <p:nvSpPr>
          <p:cNvPr id="3" name="Content Placeholder 2">
            <a:extLst>
              <a:ext uri="{FF2B5EF4-FFF2-40B4-BE49-F238E27FC236}">
                <a16:creationId xmlns:a16="http://schemas.microsoft.com/office/drawing/2014/main" id="{B29D5885-AFFB-4CC4-8521-6706E68821E6}"/>
              </a:ext>
            </a:extLst>
          </p:cNvPr>
          <p:cNvSpPr>
            <a:spLocks noGrp="1"/>
          </p:cNvSpPr>
          <p:nvPr>
            <p:ph idx="1"/>
          </p:nvPr>
        </p:nvSpPr>
        <p:spPr/>
        <p:txBody>
          <a:bodyPr/>
          <a:lstStyle/>
          <a:p>
            <a:r>
              <a:rPr lang="en-US" dirty="0"/>
              <a:t>Most databases have a View Materialization capabilities.</a:t>
            </a:r>
          </a:p>
          <a:p>
            <a:r>
              <a:rPr lang="en-US" dirty="0"/>
              <a:t>However, there are limitations. Complex views may result in materialization that is not easily updated, i.e., one change in the source data requires re-materializing everything. This is not scalable. The key issue is that the database doesn’t have a lot of meta-information about your data model.</a:t>
            </a:r>
          </a:p>
          <a:p>
            <a:r>
              <a:rPr lang="en-US" dirty="0"/>
              <a:t>Tilda does. So we have created something called Realization which works similarly but hopefully is smarter and faster, including defining PKs, FKs, and indices on an actual table.</a:t>
            </a:r>
          </a:p>
          <a:p>
            <a:endParaRPr lang="en-US" dirty="0"/>
          </a:p>
        </p:txBody>
      </p:sp>
      <p:sp>
        <p:nvSpPr>
          <p:cNvPr id="4" name="Date Placeholder 3">
            <a:extLst>
              <a:ext uri="{FF2B5EF4-FFF2-40B4-BE49-F238E27FC236}">
                <a16:creationId xmlns:a16="http://schemas.microsoft.com/office/drawing/2014/main" id="{0C743B29-7AD5-4F0E-8E05-BADB9D19987B}"/>
              </a:ext>
            </a:extLst>
          </p:cNvPr>
          <p:cNvSpPr>
            <a:spLocks noGrp="1"/>
          </p:cNvSpPr>
          <p:nvPr>
            <p:ph type="dt" sz="half" idx="10"/>
          </p:nvPr>
        </p:nvSpPr>
        <p:spPr/>
        <p:txBody>
          <a:bodyPr/>
          <a:lstStyle/>
          <a:p>
            <a:r>
              <a:rPr lang="en-US"/>
              <a:t>2015-02-05</a:t>
            </a:r>
          </a:p>
        </p:txBody>
      </p:sp>
      <p:sp>
        <p:nvSpPr>
          <p:cNvPr id="5" name="Footer Placeholder 4">
            <a:extLst>
              <a:ext uri="{FF2B5EF4-FFF2-40B4-BE49-F238E27FC236}">
                <a16:creationId xmlns:a16="http://schemas.microsoft.com/office/drawing/2014/main" id="{F94C5DC4-DB64-4D24-AE18-2AA44F7CB17D}"/>
              </a:ext>
            </a:extLst>
          </p:cNvPr>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a:extLst>
              <a:ext uri="{FF2B5EF4-FFF2-40B4-BE49-F238E27FC236}">
                <a16:creationId xmlns:a16="http://schemas.microsoft.com/office/drawing/2014/main" id="{1610E4AD-0B96-4F8A-AC86-0F67AD155108}"/>
              </a:ext>
            </a:extLst>
          </p:cNvPr>
          <p:cNvSpPr>
            <a:spLocks noGrp="1"/>
          </p:cNvSpPr>
          <p:nvPr>
            <p:ph type="sldNum" sz="quarter" idx="12"/>
          </p:nvPr>
        </p:nvSpPr>
        <p:spPr/>
        <p:txBody>
          <a:bodyPr/>
          <a:lstStyle/>
          <a:p>
            <a:fld id="{5543C749-9209-47A4-A33A-F4F65A772D66}" type="slidenum">
              <a:rPr lang="en-US" smtClean="0"/>
              <a:pPr/>
              <a:t>17</a:t>
            </a:fld>
            <a:endParaRPr lang="en-US"/>
          </a:p>
        </p:txBody>
      </p:sp>
      <p:sp>
        <p:nvSpPr>
          <p:cNvPr id="7" name="Rectangle 6">
            <a:extLst>
              <a:ext uri="{FF2B5EF4-FFF2-40B4-BE49-F238E27FC236}">
                <a16:creationId xmlns:a16="http://schemas.microsoft.com/office/drawing/2014/main" id="{DB5BDCF2-5F3D-4020-98AB-5C6BA67B5167}"/>
              </a:ext>
            </a:extLst>
          </p:cNvPr>
          <p:cNvSpPr/>
          <p:nvPr/>
        </p:nvSpPr>
        <p:spPr>
          <a:xfrm>
            <a:off x="1550126" y="3429000"/>
            <a:ext cx="1750423"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X_View</a:t>
            </a:r>
            <a:endParaRPr lang="en-US" dirty="0"/>
          </a:p>
        </p:txBody>
      </p:sp>
      <p:sp>
        <p:nvSpPr>
          <p:cNvPr id="8" name="Rectangle 7">
            <a:extLst>
              <a:ext uri="{FF2B5EF4-FFF2-40B4-BE49-F238E27FC236}">
                <a16:creationId xmlns:a16="http://schemas.microsoft.com/office/drawing/2014/main" id="{C3BE7647-771D-4609-A9C5-AEF0D17C54AF}"/>
              </a:ext>
            </a:extLst>
          </p:cNvPr>
          <p:cNvSpPr/>
          <p:nvPr/>
        </p:nvSpPr>
        <p:spPr>
          <a:xfrm>
            <a:off x="7547017" y="3428999"/>
            <a:ext cx="1750423"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X_Realized</a:t>
            </a:r>
            <a:endParaRPr lang="en-US" dirty="0"/>
          </a:p>
        </p:txBody>
      </p:sp>
      <p:cxnSp>
        <p:nvCxnSpPr>
          <p:cNvPr id="10" name="Straight Arrow Connector 9">
            <a:extLst>
              <a:ext uri="{FF2B5EF4-FFF2-40B4-BE49-F238E27FC236}">
                <a16:creationId xmlns:a16="http://schemas.microsoft.com/office/drawing/2014/main" id="{28A1360F-2FE5-488A-A71E-F656796F9B49}"/>
              </a:ext>
            </a:extLst>
          </p:cNvPr>
          <p:cNvCxnSpPr>
            <a:stCxn id="7" idx="3"/>
            <a:endCxn id="8" idx="1"/>
          </p:cNvCxnSpPr>
          <p:nvPr/>
        </p:nvCxnSpPr>
        <p:spPr>
          <a:xfrm flipV="1">
            <a:off x="3300549" y="3869871"/>
            <a:ext cx="42464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B089E06-87A6-4979-BB4E-8A041D1525D6}"/>
              </a:ext>
            </a:extLst>
          </p:cNvPr>
          <p:cNvSpPr txBox="1"/>
          <p:nvPr/>
        </p:nvSpPr>
        <p:spPr>
          <a:xfrm>
            <a:off x="3753394" y="3762103"/>
            <a:ext cx="3028650" cy="369332"/>
          </a:xfrm>
          <a:prstGeom prst="rect">
            <a:avLst/>
          </a:prstGeom>
          <a:noFill/>
        </p:spPr>
        <p:txBody>
          <a:bodyPr wrap="none" rtlCol="0">
            <a:spAutoFit/>
          </a:bodyPr>
          <a:lstStyle/>
          <a:p>
            <a:r>
              <a:rPr lang="en-US" dirty="0"/>
              <a:t>realize - </a:t>
            </a:r>
            <a:r>
              <a:rPr lang="en-US" dirty="0" err="1"/>
              <a:t>refill_X_Realized</a:t>
            </a:r>
            <a:r>
              <a:rPr lang="en-US" dirty="0"/>
              <a:t>()</a:t>
            </a:r>
          </a:p>
        </p:txBody>
      </p:sp>
    </p:spTree>
    <p:extLst>
      <p:ext uri="{BB962C8B-B14F-4D97-AF65-F5344CB8AC3E}">
        <p14:creationId xmlns:p14="http://schemas.microsoft.com/office/powerpoint/2010/main" val="3869874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D93F-88E9-459A-87C9-F1BC445E813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EC446DD1-B03E-4F49-A2EA-2D16E218ECFC}"/>
              </a:ext>
            </a:extLst>
          </p:cNvPr>
          <p:cNvSpPr>
            <a:spLocks noGrp="1"/>
          </p:cNvSpPr>
          <p:nvPr>
            <p:ph type="dt" sz="half" idx="10"/>
          </p:nvPr>
        </p:nvSpPr>
        <p:spPr/>
        <p:txBody>
          <a:bodyPr/>
          <a:lstStyle/>
          <a:p>
            <a:r>
              <a:rPr lang="en-US"/>
              <a:t>2015-02-05</a:t>
            </a:r>
          </a:p>
        </p:txBody>
      </p:sp>
      <p:sp>
        <p:nvSpPr>
          <p:cNvPr id="5" name="Footer Placeholder 4">
            <a:extLst>
              <a:ext uri="{FF2B5EF4-FFF2-40B4-BE49-F238E27FC236}">
                <a16:creationId xmlns:a16="http://schemas.microsoft.com/office/drawing/2014/main" id="{CCF9F935-90B7-4529-935D-E66B675322A7}"/>
              </a:ext>
            </a:extLst>
          </p:cNvPr>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a:extLst>
              <a:ext uri="{FF2B5EF4-FFF2-40B4-BE49-F238E27FC236}">
                <a16:creationId xmlns:a16="http://schemas.microsoft.com/office/drawing/2014/main" id="{40BC8B3F-EEE5-4D8A-9C10-0CFF904D14C6}"/>
              </a:ext>
            </a:extLst>
          </p:cNvPr>
          <p:cNvSpPr>
            <a:spLocks noGrp="1"/>
          </p:cNvSpPr>
          <p:nvPr>
            <p:ph type="sldNum" sz="quarter" idx="12"/>
          </p:nvPr>
        </p:nvSpPr>
        <p:spPr/>
        <p:txBody>
          <a:bodyPr/>
          <a:lstStyle/>
          <a:p>
            <a:fld id="{5543C749-9209-47A4-A33A-F4F65A772D66}" type="slidenum">
              <a:rPr lang="en-US" smtClean="0"/>
              <a:pPr/>
              <a:t>18</a:t>
            </a:fld>
            <a:endParaRPr lang="en-US"/>
          </a:p>
        </p:txBody>
      </p:sp>
      <p:sp>
        <p:nvSpPr>
          <p:cNvPr id="7" name="Rectangle 6">
            <a:extLst>
              <a:ext uri="{FF2B5EF4-FFF2-40B4-BE49-F238E27FC236}">
                <a16:creationId xmlns:a16="http://schemas.microsoft.com/office/drawing/2014/main" id="{EC8FA9F6-4EBC-43DB-A965-FD94D63BD2F2}"/>
              </a:ext>
            </a:extLst>
          </p:cNvPr>
          <p:cNvSpPr/>
          <p:nvPr/>
        </p:nvSpPr>
        <p:spPr>
          <a:xfrm>
            <a:off x="897672" y="1747857"/>
            <a:ext cx="1750423" cy="446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X_View</a:t>
            </a:r>
            <a:endParaRPr lang="en-US" dirty="0"/>
          </a:p>
        </p:txBody>
      </p:sp>
      <p:sp>
        <p:nvSpPr>
          <p:cNvPr id="8" name="Rectangle 7">
            <a:extLst>
              <a:ext uri="{FF2B5EF4-FFF2-40B4-BE49-F238E27FC236}">
                <a16:creationId xmlns:a16="http://schemas.microsoft.com/office/drawing/2014/main" id="{36B71384-9406-4AAB-9529-5C0BDBE57410}"/>
              </a:ext>
            </a:extLst>
          </p:cNvPr>
          <p:cNvSpPr/>
          <p:nvPr/>
        </p:nvSpPr>
        <p:spPr>
          <a:xfrm>
            <a:off x="6824206" y="1747857"/>
            <a:ext cx="1357498" cy="4467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a:t>X_Realized</a:t>
            </a:r>
            <a:endParaRPr lang="en-US" dirty="0"/>
          </a:p>
        </p:txBody>
      </p:sp>
      <p:cxnSp>
        <p:nvCxnSpPr>
          <p:cNvPr id="9" name="Straight Arrow Connector 8">
            <a:extLst>
              <a:ext uri="{FF2B5EF4-FFF2-40B4-BE49-F238E27FC236}">
                <a16:creationId xmlns:a16="http://schemas.microsoft.com/office/drawing/2014/main" id="{7C531F25-0998-4D78-AD7B-CE308B14E914}"/>
              </a:ext>
            </a:extLst>
          </p:cNvPr>
          <p:cNvCxnSpPr>
            <a:cxnSpLocks/>
            <a:stCxn id="7" idx="3"/>
            <a:endCxn id="8" idx="1"/>
          </p:cNvCxnSpPr>
          <p:nvPr/>
        </p:nvCxnSpPr>
        <p:spPr>
          <a:xfrm>
            <a:off x="2648095" y="1971208"/>
            <a:ext cx="4176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AC75CA-A34A-4B26-B562-7B4C511DD79E}"/>
              </a:ext>
            </a:extLst>
          </p:cNvPr>
          <p:cNvSpPr txBox="1"/>
          <p:nvPr/>
        </p:nvSpPr>
        <p:spPr>
          <a:xfrm>
            <a:off x="3030582" y="1645920"/>
            <a:ext cx="3028650" cy="369332"/>
          </a:xfrm>
          <a:prstGeom prst="rect">
            <a:avLst/>
          </a:prstGeom>
          <a:noFill/>
        </p:spPr>
        <p:txBody>
          <a:bodyPr wrap="none" rtlCol="0">
            <a:spAutoFit/>
          </a:bodyPr>
          <a:lstStyle/>
          <a:p>
            <a:r>
              <a:rPr lang="en-US" dirty="0"/>
              <a:t>realize - </a:t>
            </a:r>
            <a:r>
              <a:rPr lang="en-US" dirty="0" err="1"/>
              <a:t>refill_X_Realized</a:t>
            </a:r>
            <a:r>
              <a:rPr lang="en-US" dirty="0"/>
              <a:t>()</a:t>
            </a:r>
          </a:p>
        </p:txBody>
      </p:sp>
      <p:sp>
        <p:nvSpPr>
          <p:cNvPr id="11" name="Rectangle 10">
            <a:extLst>
              <a:ext uri="{FF2B5EF4-FFF2-40B4-BE49-F238E27FC236}">
                <a16:creationId xmlns:a16="http://schemas.microsoft.com/office/drawing/2014/main" id="{0EE6650F-583F-421C-B81A-6469D62818D2}"/>
              </a:ext>
            </a:extLst>
          </p:cNvPr>
          <p:cNvSpPr/>
          <p:nvPr/>
        </p:nvSpPr>
        <p:spPr>
          <a:xfrm>
            <a:off x="1280159" y="3518318"/>
            <a:ext cx="1750423" cy="446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Y_View</a:t>
            </a:r>
            <a:endParaRPr lang="en-US" dirty="0"/>
          </a:p>
        </p:txBody>
      </p:sp>
      <p:sp>
        <p:nvSpPr>
          <p:cNvPr id="12" name="Rectangle 11">
            <a:extLst>
              <a:ext uri="{FF2B5EF4-FFF2-40B4-BE49-F238E27FC236}">
                <a16:creationId xmlns:a16="http://schemas.microsoft.com/office/drawing/2014/main" id="{0BF9A238-E630-4A22-9469-8EAD6CC5FCC4}"/>
              </a:ext>
            </a:extLst>
          </p:cNvPr>
          <p:cNvSpPr/>
          <p:nvPr/>
        </p:nvSpPr>
        <p:spPr>
          <a:xfrm>
            <a:off x="1798319" y="5098481"/>
            <a:ext cx="1750423" cy="446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Z_View</a:t>
            </a:r>
            <a:endParaRPr lang="en-US" dirty="0"/>
          </a:p>
        </p:txBody>
      </p:sp>
      <p:cxnSp>
        <p:nvCxnSpPr>
          <p:cNvPr id="14" name="Connector: Elbow 13">
            <a:extLst>
              <a:ext uri="{FF2B5EF4-FFF2-40B4-BE49-F238E27FC236}">
                <a16:creationId xmlns:a16="http://schemas.microsoft.com/office/drawing/2014/main" id="{66A3C415-CC96-4A9D-9E47-2B52F860BF5E}"/>
              </a:ext>
            </a:extLst>
          </p:cNvPr>
          <p:cNvCxnSpPr>
            <a:cxnSpLocks/>
            <a:stCxn id="11" idx="0"/>
            <a:endCxn id="7" idx="2"/>
          </p:cNvCxnSpPr>
          <p:nvPr/>
        </p:nvCxnSpPr>
        <p:spPr>
          <a:xfrm rot="16200000" flipV="1">
            <a:off x="1302249" y="2665195"/>
            <a:ext cx="1323759" cy="382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A0B6FBAB-468E-467E-87D4-6A354F89680D}"/>
              </a:ext>
            </a:extLst>
          </p:cNvPr>
          <p:cNvCxnSpPr>
            <a:cxnSpLocks/>
            <a:stCxn id="12" idx="0"/>
            <a:endCxn id="11" idx="2"/>
          </p:cNvCxnSpPr>
          <p:nvPr/>
        </p:nvCxnSpPr>
        <p:spPr>
          <a:xfrm rot="16200000" flipV="1">
            <a:off x="1847721" y="4272671"/>
            <a:ext cx="1133461" cy="5181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C6AD7AD-C375-4226-8445-242D2B5B48A5}"/>
              </a:ext>
            </a:extLst>
          </p:cNvPr>
          <p:cNvSpPr/>
          <p:nvPr/>
        </p:nvSpPr>
        <p:spPr>
          <a:xfrm>
            <a:off x="7943257" y="5098480"/>
            <a:ext cx="1357497" cy="44670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a:t>Z_Realized</a:t>
            </a:r>
            <a:endParaRPr lang="en-US" dirty="0"/>
          </a:p>
        </p:txBody>
      </p:sp>
      <p:cxnSp>
        <p:nvCxnSpPr>
          <p:cNvPr id="18" name="Straight Arrow Connector 17">
            <a:extLst>
              <a:ext uri="{FF2B5EF4-FFF2-40B4-BE49-F238E27FC236}">
                <a16:creationId xmlns:a16="http://schemas.microsoft.com/office/drawing/2014/main" id="{9DF3AAAA-0C29-4DBC-81C5-588D39D896CA}"/>
              </a:ext>
            </a:extLst>
          </p:cNvPr>
          <p:cNvCxnSpPr>
            <a:cxnSpLocks/>
            <a:stCxn id="12" idx="3"/>
            <a:endCxn id="17" idx="1"/>
          </p:cNvCxnSpPr>
          <p:nvPr/>
        </p:nvCxnSpPr>
        <p:spPr>
          <a:xfrm flipV="1">
            <a:off x="3548742" y="5321831"/>
            <a:ext cx="43945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8610DE8-3B97-44B7-9DC3-A8037E9FE1FF}"/>
              </a:ext>
            </a:extLst>
          </p:cNvPr>
          <p:cNvSpPr txBox="1"/>
          <p:nvPr/>
        </p:nvSpPr>
        <p:spPr>
          <a:xfrm>
            <a:off x="4149634" y="4996543"/>
            <a:ext cx="3027047" cy="369332"/>
          </a:xfrm>
          <a:prstGeom prst="rect">
            <a:avLst/>
          </a:prstGeom>
          <a:noFill/>
        </p:spPr>
        <p:txBody>
          <a:bodyPr wrap="none" rtlCol="0">
            <a:spAutoFit/>
          </a:bodyPr>
          <a:lstStyle/>
          <a:p>
            <a:r>
              <a:rPr lang="en-US" dirty="0"/>
              <a:t>realize - </a:t>
            </a:r>
            <a:r>
              <a:rPr lang="en-US" dirty="0" err="1"/>
              <a:t>refill_Z_Realized</a:t>
            </a:r>
            <a:r>
              <a:rPr lang="en-US" dirty="0"/>
              <a:t>()</a:t>
            </a:r>
          </a:p>
        </p:txBody>
      </p:sp>
      <p:sp>
        <p:nvSpPr>
          <p:cNvPr id="27" name="Rectangle 26">
            <a:extLst>
              <a:ext uri="{FF2B5EF4-FFF2-40B4-BE49-F238E27FC236}">
                <a16:creationId xmlns:a16="http://schemas.microsoft.com/office/drawing/2014/main" id="{7B7F1ACA-A1F9-42BC-B759-9420148D04D6}"/>
              </a:ext>
            </a:extLst>
          </p:cNvPr>
          <p:cNvSpPr/>
          <p:nvPr/>
        </p:nvSpPr>
        <p:spPr>
          <a:xfrm>
            <a:off x="213705" y="869022"/>
            <a:ext cx="1066453" cy="35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A_View</a:t>
            </a:r>
            <a:endParaRPr lang="en-US" dirty="0"/>
          </a:p>
        </p:txBody>
      </p:sp>
      <p:sp>
        <p:nvSpPr>
          <p:cNvPr id="28" name="Rectangle 27">
            <a:extLst>
              <a:ext uri="{FF2B5EF4-FFF2-40B4-BE49-F238E27FC236}">
                <a16:creationId xmlns:a16="http://schemas.microsoft.com/office/drawing/2014/main" id="{98187FF4-B9B0-4886-A165-D5DEFBA2C58C}"/>
              </a:ext>
            </a:extLst>
          </p:cNvPr>
          <p:cNvSpPr/>
          <p:nvPr/>
        </p:nvSpPr>
        <p:spPr>
          <a:xfrm>
            <a:off x="1347998" y="879213"/>
            <a:ext cx="1066453" cy="35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B_View</a:t>
            </a:r>
            <a:endParaRPr lang="en-US" dirty="0"/>
          </a:p>
        </p:txBody>
      </p:sp>
      <p:sp>
        <p:nvSpPr>
          <p:cNvPr id="29" name="Rectangle 28">
            <a:extLst>
              <a:ext uri="{FF2B5EF4-FFF2-40B4-BE49-F238E27FC236}">
                <a16:creationId xmlns:a16="http://schemas.microsoft.com/office/drawing/2014/main" id="{2BEA9A4B-64C5-474E-9C7C-65967B24EC1D}"/>
              </a:ext>
            </a:extLst>
          </p:cNvPr>
          <p:cNvSpPr/>
          <p:nvPr/>
        </p:nvSpPr>
        <p:spPr>
          <a:xfrm>
            <a:off x="2508765" y="884634"/>
            <a:ext cx="1066453" cy="35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C_View</a:t>
            </a:r>
            <a:endParaRPr lang="en-US" dirty="0"/>
          </a:p>
        </p:txBody>
      </p:sp>
      <p:sp>
        <p:nvSpPr>
          <p:cNvPr id="30" name="Rectangle 29">
            <a:extLst>
              <a:ext uri="{FF2B5EF4-FFF2-40B4-BE49-F238E27FC236}">
                <a16:creationId xmlns:a16="http://schemas.microsoft.com/office/drawing/2014/main" id="{C5067201-4F26-416E-BC46-8522ED9CCC70}"/>
              </a:ext>
            </a:extLst>
          </p:cNvPr>
          <p:cNvSpPr/>
          <p:nvPr/>
        </p:nvSpPr>
        <p:spPr>
          <a:xfrm>
            <a:off x="3669697" y="869022"/>
            <a:ext cx="1066453" cy="35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D_View</a:t>
            </a:r>
            <a:endParaRPr lang="en-US" dirty="0"/>
          </a:p>
        </p:txBody>
      </p:sp>
      <p:cxnSp>
        <p:nvCxnSpPr>
          <p:cNvPr id="32" name="Connector: Elbow 31">
            <a:extLst>
              <a:ext uri="{FF2B5EF4-FFF2-40B4-BE49-F238E27FC236}">
                <a16:creationId xmlns:a16="http://schemas.microsoft.com/office/drawing/2014/main" id="{FF95A5C8-F5E1-4E9A-B71A-B088176692A4}"/>
              </a:ext>
            </a:extLst>
          </p:cNvPr>
          <p:cNvCxnSpPr>
            <a:stCxn id="7" idx="0"/>
            <a:endCxn id="27" idx="2"/>
          </p:cNvCxnSpPr>
          <p:nvPr/>
        </p:nvCxnSpPr>
        <p:spPr>
          <a:xfrm rot="16200000" flipV="1">
            <a:off x="995579" y="970552"/>
            <a:ext cx="528658" cy="10259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47B19ED-0113-4E62-8408-99E79E3EC38C}"/>
              </a:ext>
            </a:extLst>
          </p:cNvPr>
          <p:cNvCxnSpPr>
            <a:cxnSpLocks/>
            <a:stCxn id="7" idx="0"/>
            <a:endCxn id="28" idx="2"/>
          </p:cNvCxnSpPr>
          <p:nvPr/>
        </p:nvCxnSpPr>
        <p:spPr>
          <a:xfrm rot="5400000" flipH="1" flipV="1">
            <a:off x="1567821" y="1434454"/>
            <a:ext cx="518467" cy="1083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B610F56E-05D9-40F8-B91D-658070D5DAD7}"/>
              </a:ext>
            </a:extLst>
          </p:cNvPr>
          <p:cNvCxnSpPr>
            <a:cxnSpLocks/>
            <a:stCxn id="7" idx="0"/>
            <a:endCxn id="29" idx="2"/>
          </p:cNvCxnSpPr>
          <p:nvPr/>
        </p:nvCxnSpPr>
        <p:spPr>
          <a:xfrm rot="5400000" flipH="1" flipV="1">
            <a:off x="2150915" y="856780"/>
            <a:ext cx="513046" cy="12691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FB0783F2-F7BD-42AB-8E9F-99906C5E2421}"/>
              </a:ext>
            </a:extLst>
          </p:cNvPr>
          <p:cNvCxnSpPr>
            <a:cxnSpLocks/>
            <a:stCxn id="7" idx="0"/>
            <a:endCxn id="30" idx="2"/>
          </p:cNvCxnSpPr>
          <p:nvPr/>
        </p:nvCxnSpPr>
        <p:spPr>
          <a:xfrm rot="5400000" flipH="1" flipV="1">
            <a:off x="2723575" y="268508"/>
            <a:ext cx="528658" cy="24300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B2BC825-0C25-4965-8C64-A77E20F32A65}"/>
              </a:ext>
            </a:extLst>
          </p:cNvPr>
          <p:cNvSpPr txBox="1"/>
          <p:nvPr/>
        </p:nvSpPr>
        <p:spPr>
          <a:xfrm>
            <a:off x="2648095" y="2856244"/>
            <a:ext cx="3583673" cy="461665"/>
          </a:xfrm>
          <a:prstGeom prst="rect">
            <a:avLst/>
          </a:prstGeom>
          <a:noFill/>
        </p:spPr>
        <p:txBody>
          <a:bodyPr wrap="none" rtlCol="0">
            <a:spAutoFit/>
          </a:bodyPr>
          <a:lstStyle/>
          <a:p>
            <a:r>
              <a:rPr lang="en-US" sz="1200" dirty="0"/>
              <a:t>Select x1, x2, x3 from </a:t>
            </a:r>
            <a:r>
              <a:rPr lang="en-US" sz="1200" dirty="0" err="1"/>
              <a:t>X_View</a:t>
            </a:r>
            <a:r>
              <a:rPr lang="en-US" sz="1200" dirty="0"/>
              <a:t>, left join T…</a:t>
            </a:r>
          </a:p>
          <a:p>
            <a:r>
              <a:rPr lang="en-US" sz="1200" dirty="0"/>
              <a:t>-&gt; Select x1, x2, x3 from </a:t>
            </a:r>
            <a:r>
              <a:rPr lang="en-US" sz="1200" dirty="0" err="1"/>
              <a:t>X_Realized</a:t>
            </a:r>
            <a:r>
              <a:rPr lang="en-US" sz="1200" dirty="0"/>
              <a:t>, left join T…</a:t>
            </a:r>
          </a:p>
        </p:txBody>
      </p:sp>
      <p:sp>
        <p:nvSpPr>
          <p:cNvPr id="43" name="Rectangle 42">
            <a:extLst>
              <a:ext uri="{FF2B5EF4-FFF2-40B4-BE49-F238E27FC236}">
                <a16:creationId xmlns:a16="http://schemas.microsoft.com/office/drawing/2014/main" id="{ACDF8B6A-B31E-462D-A2E0-A18C24E54C0B}"/>
              </a:ext>
            </a:extLst>
          </p:cNvPr>
          <p:cNvSpPr/>
          <p:nvPr/>
        </p:nvSpPr>
        <p:spPr>
          <a:xfrm>
            <a:off x="3996440" y="3519215"/>
            <a:ext cx="1750423" cy="4467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Y_View_R</a:t>
            </a:r>
            <a:endParaRPr lang="en-US" dirty="0"/>
          </a:p>
        </p:txBody>
      </p:sp>
      <p:cxnSp>
        <p:nvCxnSpPr>
          <p:cNvPr id="45" name="Straight Arrow Connector 44">
            <a:extLst>
              <a:ext uri="{FF2B5EF4-FFF2-40B4-BE49-F238E27FC236}">
                <a16:creationId xmlns:a16="http://schemas.microsoft.com/office/drawing/2014/main" id="{16D119A7-4D4A-45AB-A9A7-40EB12932369}"/>
              </a:ext>
            </a:extLst>
          </p:cNvPr>
          <p:cNvCxnSpPr>
            <a:stCxn id="11" idx="3"/>
            <a:endCxn id="43" idx="1"/>
          </p:cNvCxnSpPr>
          <p:nvPr/>
        </p:nvCxnSpPr>
        <p:spPr>
          <a:xfrm>
            <a:off x="3030582" y="3741669"/>
            <a:ext cx="965858" cy="89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B5B26DC-01F3-417C-BA81-80F04BCA6D34}"/>
              </a:ext>
            </a:extLst>
          </p:cNvPr>
          <p:cNvSpPr txBox="1"/>
          <p:nvPr/>
        </p:nvSpPr>
        <p:spPr>
          <a:xfrm>
            <a:off x="3214405" y="4549841"/>
            <a:ext cx="4728851" cy="461665"/>
          </a:xfrm>
          <a:prstGeom prst="rect">
            <a:avLst/>
          </a:prstGeom>
          <a:noFill/>
        </p:spPr>
        <p:txBody>
          <a:bodyPr wrap="square" rtlCol="0">
            <a:spAutoFit/>
          </a:bodyPr>
          <a:lstStyle/>
          <a:p>
            <a:r>
              <a:rPr lang="en-US" sz="1200" dirty="0"/>
              <a:t>Select x1, x2, x3, y1, y2, y3 from </a:t>
            </a:r>
            <a:r>
              <a:rPr lang="en-US" sz="1200" dirty="0" err="1"/>
              <a:t>Y_View</a:t>
            </a:r>
            <a:r>
              <a:rPr lang="en-US" sz="1200" dirty="0"/>
              <a:t>, left join T2…</a:t>
            </a:r>
          </a:p>
          <a:p>
            <a:r>
              <a:rPr lang="en-US" sz="1200" dirty="0"/>
              <a:t>-&gt; Select x1, x2, x3, y1, y2, y3 from </a:t>
            </a:r>
            <a:r>
              <a:rPr lang="en-US" sz="1200" dirty="0" err="1"/>
              <a:t>Y_View_R</a:t>
            </a:r>
            <a:r>
              <a:rPr lang="en-US" sz="1200" dirty="0"/>
              <a:t>, left join T2…</a:t>
            </a:r>
          </a:p>
        </p:txBody>
      </p:sp>
      <p:cxnSp>
        <p:nvCxnSpPr>
          <p:cNvPr id="48" name="Connector: Elbow 47">
            <a:extLst>
              <a:ext uri="{FF2B5EF4-FFF2-40B4-BE49-F238E27FC236}">
                <a16:creationId xmlns:a16="http://schemas.microsoft.com/office/drawing/2014/main" id="{685BBB64-3DA4-4B19-8AE3-A1C15AC599AF}"/>
              </a:ext>
            </a:extLst>
          </p:cNvPr>
          <p:cNvCxnSpPr>
            <a:cxnSpLocks/>
            <a:stCxn id="43" idx="3"/>
            <a:endCxn id="8" idx="2"/>
          </p:cNvCxnSpPr>
          <p:nvPr/>
        </p:nvCxnSpPr>
        <p:spPr>
          <a:xfrm flipV="1">
            <a:off x="5746863" y="2194559"/>
            <a:ext cx="1756092" cy="1548007"/>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51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E0101F0C-A935-4E77-8ABE-6DB9D270031B}"/>
              </a:ext>
            </a:extLst>
          </p:cNvPr>
          <p:cNvPicPr>
            <a:picLocks noChangeAspect="1"/>
          </p:cNvPicPr>
          <p:nvPr/>
        </p:nvPicPr>
        <p:blipFill>
          <a:blip r:embed="rId2"/>
          <a:stretch>
            <a:fillRect/>
          </a:stretch>
        </p:blipFill>
        <p:spPr>
          <a:xfrm>
            <a:off x="2376333" y="1248036"/>
            <a:ext cx="2962275" cy="3971925"/>
          </a:xfrm>
          <a:prstGeom prst="rect">
            <a:avLst/>
          </a:prstGeom>
        </p:spPr>
      </p:pic>
      <p:sp>
        <p:nvSpPr>
          <p:cNvPr id="2" name="Title 1">
            <a:extLst>
              <a:ext uri="{FF2B5EF4-FFF2-40B4-BE49-F238E27FC236}">
                <a16:creationId xmlns:a16="http://schemas.microsoft.com/office/drawing/2014/main" id="{F59A2D07-BFAC-4DAE-A3D8-29FEFC37BBFA}"/>
              </a:ext>
            </a:extLst>
          </p:cNvPr>
          <p:cNvSpPr>
            <a:spLocks noGrp="1"/>
          </p:cNvSpPr>
          <p:nvPr>
            <p:ph type="title"/>
          </p:nvPr>
        </p:nvSpPr>
        <p:spPr/>
        <p:txBody>
          <a:bodyPr/>
          <a:lstStyle/>
          <a:p>
            <a:r>
              <a:rPr lang="en-US" dirty="0"/>
              <a:t>Tilda Artifacts</a:t>
            </a:r>
          </a:p>
        </p:txBody>
      </p:sp>
      <p:sp>
        <p:nvSpPr>
          <p:cNvPr id="4" name="Date Placeholder 3">
            <a:extLst>
              <a:ext uri="{FF2B5EF4-FFF2-40B4-BE49-F238E27FC236}">
                <a16:creationId xmlns:a16="http://schemas.microsoft.com/office/drawing/2014/main" id="{4C4A2A15-659B-4A9C-AC12-569E4D263682}"/>
              </a:ext>
            </a:extLst>
          </p:cNvPr>
          <p:cNvSpPr>
            <a:spLocks noGrp="1"/>
          </p:cNvSpPr>
          <p:nvPr>
            <p:ph type="dt" sz="half" idx="10"/>
          </p:nvPr>
        </p:nvSpPr>
        <p:spPr/>
        <p:txBody>
          <a:bodyPr/>
          <a:lstStyle/>
          <a:p>
            <a:r>
              <a:rPr lang="en-US" dirty="0"/>
              <a:t>2015-02-05</a:t>
            </a:r>
          </a:p>
        </p:txBody>
      </p:sp>
      <p:sp>
        <p:nvSpPr>
          <p:cNvPr id="5" name="Footer Placeholder 4">
            <a:extLst>
              <a:ext uri="{FF2B5EF4-FFF2-40B4-BE49-F238E27FC236}">
                <a16:creationId xmlns:a16="http://schemas.microsoft.com/office/drawing/2014/main" id="{BC5EBFAB-6736-48E3-946F-99BB1CF83E2B}"/>
              </a:ext>
            </a:extLst>
          </p:cNvPr>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a:extLst>
              <a:ext uri="{FF2B5EF4-FFF2-40B4-BE49-F238E27FC236}">
                <a16:creationId xmlns:a16="http://schemas.microsoft.com/office/drawing/2014/main" id="{5CCF3E9E-1986-4870-B13A-CB6826EC7FA7}"/>
              </a:ext>
            </a:extLst>
          </p:cNvPr>
          <p:cNvSpPr>
            <a:spLocks noGrp="1"/>
          </p:cNvSpPr>
          <p:nvPr>
            <p:ph type="sldNum" sz="quarter" idx="12"/>
          </p:nvPr>
        </p:nvSpPr>
        <p:spPr/>
        <p:txBody>
          <a:bodyPr/>
          <a:lstStyle/>
          <a:p>
            <a:fld id="{5543C749-9209-47A4-A33A-F4F65A772D66}" type="slidenum">
              <a:rPr lang="en-US" smtClean="0"/>
              <a:pPr/>
              <a:t>19</a:t>
            </a:fld>
            <a:endParaRPr lang="en-US"/>
          </a:p>
        </p:txBody>
      </p:sp>
      <p:sp>
        <p:nvSpPr>
          <p:cNvPr id="7" name="Rectangle 6">
            <a:extLst>
              <a:ext uri="{FF2B5EF4-FFF2-40B4-BE49-F238E27FC236}">
                <a16:creationId xmlns:a16="http://schemas.microsoft.com/office/drawing/2014/main" id="{29001D1A-70CC-446F-BA4E-40748FD73227}"/>
              </a:ext>
            </a:extLst>
          </p:cNvPr>
          <p:cNvSpPr/>
          <p:nvPr/>
        </p:nvSpPr>
        <p:spPr>
          <a:xfrm>
            <a:off x="339642" y="1697628"/>
            <a:ext cx="1918882" cy="592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_</a:t>
            </a:r>
            <a:r>
              <a:rPr lang="en-US" dirty="0" err="1"/>
              <a:t>tilda.Tilda.json</a:t>
            </a:r>
            <a:endParaRPr lang="en-US" dirty="0"/>
          </a:p>
        </p:txBody>
      </p:sp>
      <p:sp>
        <p:nvSpPr>
          <p:cNvPr id="10" name="Cube 9">
            <a:extLst>
              <a:ext uri="{FF2B5EF4-FFF2-40B4-BE49-F238E27FC236}">
                <a16:creationId xmlns:a16="http://schemas.microsoft.com/office/drawing/2014/main" id="{A91CB5D0-9C9A-4381-A39B-604ACA48D0F9}"/>
              </a:ext>
            </a:extLst>
          </p:cNvPr>
          <p:cNvSpPr/>
          <p:nvPr/>
        </p:nvSpPr>
        <p:spPr>
          <a:xfrm>
            <a:off x="471768" y="2921866"/>
            <a:ext cx="1497874" cy="788126"/>
          </a:xfrm>
          <a:prstGeom prst="cube">
            <a:avLst>
              <a:gd name="adj" fmla="val 19475"/>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t>tilda.Gen</a:t>
            </a:r>
            <a:endParaRPr lang="en-US" dirty="0"/>
          </a:p>
        </p:txBody>
      </p:sp>
      <p:cxnSp>
        <p:nvCxnSpPr>
          <p:cNvPr id="24" name="Straight Arrow Connector 23">
            <a:extLst>
              <a:ext uri="{FF2B5EF4-FFF2-40B4-BE49-F238E27FC236}">
                <a16:creationId xmlns:a16="http://schemas.microsoft.com/office/drawing/2014/main" id="{E5F77659-EABA-41E5-9796-8C1116332DEC}"/>
              </a:ext>
            </a:extLst>
          </p:cNvPr>
          <p:cNvCxnSpPr>
            <a:cxnSpLocks/>
            <a:stCxn id="7" idx="2"/>
            <a:endCxn id="10" idx="0"/>
          </p:cNvCxnSpPr>
          <p:nvPr/>
        </p:nvCxnSpPr>
        <p:spPr>
          <a:xfrm flipH="1">
            <a:off x="1297449" y="2289811"/>
            <a:ext cx="1634" cy="632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F8F0B4F-C205-46F5-A2D2-E0B4190AD524}"/>
              </a:ext>
            </a:extLst>
          </p:cNvPr>
          <p:cNvCxnSpPr>
            <a:cxnSpLocks/>
            <a:stCxn id="10" idx="5"/>
          </p:cNvCxnSpPr>
          <p:nvPr/>
        </p:nvCxnSpPr>
        <p:spPr>
          <a:xfrm>
            <a:off x="1969642" y="3239185"/>
            <a:ext cx="10522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ight Brace 42">
            <a:extLst>
              <a:ext uri="{FF2B5EF4-FFF2-40B4-BE49-F238E27FC236}">
                <a16:creationId xmlns:a16="http://schemas.microsoft.com/office/drawing/2014/main" id="{D60831DD-7543-46CD-B007-B3098DBB42D7}"/>
              </a:ext>
            </a:extLst>
          </p:cNvPr>
          <p:cNvSpPr/>
          <p:nvPr/>
        </p:nvSpPr>
        <p:spPr>
          <a:xfrm>
            <a:off x="5300484" y="3377652"/>
            <a:ext cx="173079" cy="5237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Right Brace 43">
            <a:extLst>
              <a:ext uri="{FF2B5EF4-FFF2-40B4-BE49-F238E27FC236}">
                <a16:creationId xmlns:a16="http://schemas.microsoft.com/office/drawing/2014/main" id="{3A3C9AE4-98A7-4FD4-9D72-90A63C2F4D65}"/>
              </a:ext>
            </a:extLst>
          </p:cNvPr>
          <p:cNvSpPr/>
          <p:nvPr/>
        </p:nvSpPr>
        <p:spPr>
          <a:xfrm>
            <a:off x="4972604" y="4790737"/>
            <a:ext cx="152073" cy="4692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Rounded Rectangular Callout 13">
            <a:extLst>
              <a:ext uri="{FF2B5EF4-FFF2-40B4-BE49-F238E27FC236}">
                <a16:creationId xmlns:a16="http://schemas.microsoft.com/office/drawing/2014/main" id="{1B02603A-6F93-4F3D-AACE-737367206886}"/>
              </a:ext>
            </a:extLst>
          </p:cNvPr>
          <p:cNvSpPr/>
          <p:nvPr/>
        </p:nvSpPr>
        <p:spPr>
          <a:xfrm>
            <a:off x="4750290" y="1820914"/>
            <a:ext cx="2695750" cy="261468"/>
          </a:xfrm>
          <a:prstGeom prst="wedgeRoundRectCallout">
            <a:avLst>
              <a:gd name="adj1" fmla="val -89589"/>
              <a:gd name="adj2" fmla="val 297459"/>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A generated package with internal assets</a:t>
            </a:r>
          </a:p>
        </p:txBody>
      </p:sp>
      <p:sp>
        <p:nvSpPr>
          <p:cNvPr id="46" name="Rounded Rectangular Callout 14">
            <a:extLst>
              <a:ext uri="{FF2B5EF4-FFF2-40B4-BE49-F238E27FC236}">
                <a16:creationId xmlns:a16="http://schemas.microsoft.com/office/drawing/2014/main" id="{A4EC04D9-8F9D-46B3-A8F2-018ECAEF2CA3}"/>
              </a:ext>
            </a:extLst>
          </p:cNvPr>
          <p:cNvSpPr/>
          <p:nvPr/>
        </p:nvSpPr>
        <p:spPr>
          <a:xfrm>
            <a:off x="5880142" y="2181769"/>
            <a:ext cx="1469902" cy="261468"/>
          </a:xfrm>
          <a:prstGeom prst="wedgeRoundRectCallout">
            <a:avLst>
              <a:gd name="adj1" fmla="val -121614"/>
              <a:gd name="adj2" fmla="val 21987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HTML Documentation</a:t>
            </a:r>
          </a:p>
        </p:txBody>
      </p:sp>
      <p:sp>
        <p:nvSpPr>
          <p:cNvPr id="47" name="Rounded Rectangular Callout 15">
            <a:extLst>
              <a:ext uri="{FF2B5EF4-FFF2-40B4-BE49-F238E27FC236}">
                <a16:creationId xmlns:a16="http://schemas.microsoft.com/office/drawing/2014/main" id="{A7CD3931-3681-4ECD-AA32-7B4D96CCAAFE}"/>
              </a:ext>
            </a:extLst>
          </p:cNvPr>
          <p:cNvSpPr/>
          <p:nvPr/>
        </p:nvSpPr>
        <p:spPr>
          <a:xfrm>
            <a:off x="5979184" y="3167532"/>
            <a:ext cx="3080086" cy="261468"/>
          </a:xfrm>
          <a:prstGeom prst="wedgeRoundRectCallout">
            <a:avLst>
              <a:gd name="adj1" fmla="val -103461"/>
              <a:gd name="adj2" fmla="val -15004"/>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A generated internal class with common code</a:t>
            </a:r>
          </a:p>
        </p:txBody>
      </p:sp>
      <p:sp>
        <p:nvSpPr>
          <p:cNvPr id="48" name="Rounded Rectangular Callout 16">
            <a:extLst>
              <a:ext uri="{FF2B5EF4-FFF2-40B4-BE49-F238E27FC236}">
                <a16:creationId xmlns:a16="http://schemas.microsoft.com/office/drawing/2014/main" id="{78D80C38-4D4E-47AB-9FDD-B4933F6F6CC2}"/>
              </a:ext>
            </a:extLst>
          </p:cNvPr>
          <p:cNvSpPr/>
          <p:nvPr/>
        </p:nvSpPr>
        <p:spPr>
          <a:xfrm>
            <a:off x="6615093" y="3462220"/>
            <a:ext cx="3042146" cy="754437"/>
          </a:xfrm>
          <a:prstGeom prst="wedgeRoundRectCallout">
            <a:avLst>
              <a:gd name="adj1" fmla="val -86396"/>
              <a:gd name="adj2" fmla="val -26216"/>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Generated internal classes for</a:t>
            </a:r>
          </a:p>
          <a:p>
            <a:pPr marL="171450" indent="-171450">
              <a:buFont typeface="Arial" panose="020B0604020202020204" pitchFamily="34" charset="0"/>
              <a:buChar char="•"/>
            </a:pPr>
            <a:r>
              <a:rPr lang="en-US" sz="1000" dirty="0"/>
              <a:t>Factory: Create/Lookup functionality</a:t>
            </a:r>
          </a:p>
          <a:p>
            <a:pPr marL="171450" indent="-171450">
              <a:buFont typeface="Arial" panose="020B0604020202020204" pitchFamily="34" charset="0"/>
              <a:buChar char="•"/>
            </a:pPr>
            <a:r>
              <a:rPr lang="en-US" sz="1000" dirty="0"/>
              <a:t>Data: getter/setter/read/write functionality</a:t>
            </a:r>
          </a:p>
          <a:p>
            <a:pPr marL="171450" indent="-171450">
              <a:buFont typeface="Arial" panose="020B0604020202020204" pitchFamily="34" charset="0"/>
              <a:buChar char="•"/>
            </a:pPr>
            <a:r>
              <a:rPr lang="en-US" sz="1000" dirty="0"/>
              <a:t>JSON: json/csv and other format serialization</a:t>
            </a:r>
          </a:p>
        </p:txBody>
      </p:sp>
      <p:sp>
        <p:nvSpPr>
          <p:cNvPr id="49" name="Rounded Rectangular Callout 17">
            <a:extLst>
              <a:ext uri="{FF2B5EF4-FFF2-40B4-BE49-F238E27FC236}">
                <a16:creationId xmlns:a16="http://schemas.microsoft.com/office/drawing/2014/main" id="{BCFCF4D6-CC24-4A1E-BDD3-1842403A2622}"/>
              </a:ext>
            </a:extLst>
          </p:cNvPr>
          <p:cNvSpPr/>
          <p:nvPr/>
        </p:nvSpPr>
        <p:spPr>
          <a:xfrm>
            <a:off x="5639681" y="4674863"/>
            <a:ext cx="3042146" cy="1087928"/>
          </a:xfrm>
          <a:prstGeom prst="wedgeRoundRectCallout">
            <a:avLst>
              <a:gd name="adj1" fmla="val -65379"/>
              <a:gd name="adj2" fmla="val -15440"/>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Application-level classes (which you can modify) to extend base Factory, Data and </a:t>
            </a:r>
            <a:r>
              <a:rPr lang="en-US" sz="1000" dirty="0" err="1"/>
              <a:t>Json</a:t>
            </a:r>
            <a:r>
              <a:rPr lang="en-US" sz="1000" dirty="0"/>
              <a:t> capabilities from the internal base classes.</a:t>
            </a:r>
          </a:p>
          <a:p>
            <a:pPr marL="171450" indent="-171450">
              <a:buFont typeface="Arial" panose="020B0604020202020204" pitchFamily="34" charset="0"/>
              <a:buChar char="•"/>
            </a:pPr>
            <a:r>
              <a:rPr lang="en-US" sz="1000" dirty="0"/>
              <a:t>These classes are generated once the first time. It is then your responsibility  to maintain it when needed.</a:t>
            </a:r>
          </a:p>
        </p:txBody>
      </p:sp>
      <p:sp>
        <p:nvSpPr>
          <p:cNvPr id="52" name="Rounded Rectangular Callout 13">
            <a:extLst>
              <a:ext uri="{FF2B5EF4-FFF2-40B4-BE49-F238E27FC236}">
                <a16:creationId xmlns:a16="http://schemas.microsoft.com/office/drawing/2014/main" id="{7047A229-95F2-46E5-93B3-ECD79D6C6DF5}"/>
              </a:ext>
            </a:extLst>
          </p:cNvPr>
          <p:cNvSpPr/>
          <p:nvPr/>
        </p:nvSpPr>
        <p:spPr>
          <a:xfrm>
            <a:off x="4298352" y="1159990"/>
            <a:ext cx="2695750" cy="261468"/>
          </a:xfrm>
          <a:prstGeom prst="wedgeRoundRectCallout">
            <a:avLst>
              <a:gd name="adj1" fmla="val -76021"/>
              <a:gd name="adj2" fmla="val 320774"/>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A Manifest with Tilda directives</a:t>
            </a:r>
          </a:p>
        </p:txBody>
      </p:sp>
      <p:sp>
        <p:nvSpPr>
          <p:cNvPr id="53" name="Rounded Rectangular Callout 14">
            <a:extLst>
              <a:ext uri="{FF2B5EF4-FFF2-40B4-BE49-F238E27FC236}">
                <a16:creationId xmlns:a16="http://schemas.microsoft.com/office/drawing/2014/main" id="{40E22535-C40E-4568-9DC2-390E8BCAAC42}"/>
              </a:ext>
            </a:extLst>
          </p:cNvPr>
          <p:cNvSpPr/>
          <p:nvPr/>
        </p:nvSpPr>
        <p:spPr>
          <a:xfrm>
            <a:off x="5762445" y="2870285"/>
            <a:ext cx="2695750" cy="261468"/>
          </a:xfrm>
          <a:prstGeom prst="wedgeRoundRectCallout">
            <a:avLst>
              <a:gd name="adj1" fmla="val -75029"/>
              <a:gd name="adj2" fmla="val 30030"/>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A generated DDL file for internal use</a:t>
            </a:r>
          </a:p>
        </p:txBody>
      </p:sp>
      <p:sp>
        <p:nvSpPr>
          <p:cNvPr id="54" name="Rounded Rectangular Callout 14">
            <a:extLst>
              <a:ext uri="{FF2B5EF4-FFF2-40B4-BE49-F238E27FC236}">
                <a16:creationId xmlns:a16="http://schemas.microsoft.com/office/drawing/2014/main" id="{4B99F2CD-C8C4-40E9-B687-9C446E064C40}"/>
              </a:ext>
            </a:extLst>
          </p:cNvPr>
          <p:cNvSpPr/>
          <p:nvPr/>
        </p:nvSpPr>
        <p:spPr>
          <a:xfrm>
            <a:off x="737985" y="4102532"/>
            <a:ext cx="1664540" cy="261468"/>
          </a:xfrm>
          <a:prstGeom prst="wedgeRoundRectCallout">
            <a:avLst>
              <a:gd name="adj1" fmla="val 96411"/>
              <a:gd name="adj2" fmla="val 23368"/>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Source Model Definition</a:t>
            </a:r>
          </a:p>
        </p:txBody>
      </p:sp>
      <p:sp>
        <p:nvSpPr>
          <p:cNvPr id="55" name="Rounded Rectangular Callout 14">
            <a:extLst>
              <a:ext uri="{FF2B5EF4-FFF2-40B4-BE49-F238E27FC236}">
                <a16:creationId xmlns:a16="http://schemas.microsoft.com/office/drawing/2014/main" id="{4B4C5BB7-A020-46C8-A69F-774CB983EFCE}"/>
              </a:ext>
            </a:extLst>
          </p:cNvPr>
          <p:cNvSpPr/>
          <p:nvPr/>
        </p:nvSpPr>
        <p:spPr>
          <a:xfrm>
            <a:off x="758612" y="4448910"/>
            <a:ext cx="1664540" cy="261468"/>
          </a:xfrm>
          <a:prstGeom prst="wedgeRoundRectCallout">
            <a:avLst>
              <a:gd name="adj1" fmla="val 92226"/>
              <a:gd name="adj2" fmla="val -43245"/>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Additional DDL</a:t>
            </a:r>
          </a:p>
        </p:txBody>
      </p:sp>
      <p:sp>
        <p:nvSpPr>
          <p:cNvPr id="56" name="Rounded Rectangular Callout 14">
            <a:extLst>
              <a:ext uri="{FF2B5EF4-FFF2-40B4-BE49-F238E27FC236}">
                <a16:creationId xmlns:a16="http://schemas.microsoft.com/office/drawing/2014/main" id="{050EC81F-635D-4F7B-89C6-5789702786B9}"/>
              </a:ext>
            </a:extLst>
          </p:cNvPr>
          <p:cNvSpPr/>
          <p:nvPr/>
        </p:nvSpPr>
        <p:spPr>
          <a:xfrm>
            <a:off x="758612" y="4792398"/>
            <a:ext cx="1664540" cy="261468"/>
          </a:xfrm>
          <a:prstGeom prst="wedgeRoundRectCallout">
            <a:avLst>
              <a:gd name="adj1" fmla="val 91703"/>
              <a:gd name="adj2" fmla="val -109858"/>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Sample json-based data</a:t>
            </a:r>
          </a:p>
        </p:txBody>
      </p:sp>
      <p:sp>
        <p:nvSpPr>
          <p:cNvPr id="57" name="Rounded Rectangular Callout 17">
            <a:extLst>
              <a:ext uri="{FF2B5EF4-FFF2-40B4-BE49-F238E27FC236}">
                <a16:creationId xmlns:a16="http://schemas.microsoft.com/office/drawing/2014/main" id="{5C926F5B-DEAF-4CE0-9792-DC0704D94369}"/>
              </a:ext>
            </a:extLst>
          </p:cNvPr>
          <p:cNvSpPr/>
          <p:nvPr/>
        </p:nvSpPr>
        <p:spPr>
          <a:xfrm>
            <a:off x="5328426" y="4318176"/>
            <a:ext cx="3042146" cy="261468"/>
          </a:xfrm>
          <a:prstGeom prst="wedgeRoundRectCallout">
            <a:avLst>
              <a:gd name="adj1" fmla="val -65093"/>
              <a:gd name="adj2" fmla="val -152209"/>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Meta-data file for ER Diagraming tool</a:t>
            </a:r>
          </a:p>
        </p:txBody>
      </p:sp>
      <p:sp>
        <p:nvSpPr>
          <p:cNvPr id="58" name="Right Brace 57">
            <a:extLst>
              <a:ext uri="{FF2B5EF4-FFF2-40B4-BE49-F238E27FC236}">
                <a16:creationId xmlns:a16="http://schemas.microsoft.com/office/drawing/2014/main" id="{CFE3C65E-AE72-4383-A077-712CF5EEFFDB}"/>
              </a:ext>
            </a:extLst>
          </p:cNvPr>
          <p:cNvSpPr/>
          <p:nvPr/>
        </p:nvSpPr>
        <p:spPr>
          <a:xfrm>
            <a:off x="4653247" y="3901440"/>
            <a:ext cx="173079" cy="2614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53874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a Java project</a:t>
            </a:r>
          </a:p>
        </p:txBody>
      </p:sp>
      <p:sp>
        <p:nvSpPr>
          <p:cNvPr id="3" name="Content Placeholder 2"/>
          <p:cNvSpPr>
            <a:spLocks noGrp="1"/>
          </p:cNvSpPr>
          <p:nvPr>
            <p:ph idx="1"/>
          </p:nvPr>
        </p:nvSpPr>
        <p:spPr/>
        <p:txBody>
          <a:bodyPr/>
          <a:lstStyle/>
          <a:p>
            <a:r>
              <a:rPr lang="en-US" dirty="0"/>
              <a:t>We’ll create a basic project for the code</a:t>
            </a:r>
          </a:p>
          <a:p>
            <a:pPr lvl="1"/>
            <a:r>
              <a:rPr lang="en-US" dirty="0"/>
              <a:t>A “data” folder to host the Tilda artifacts</a:t>
            </a:r>
          </a:p>
          <a:p>
            <a:pPr lvl="1"/>
            <a:r>
              <a:rPr lang="en-US" dirty="0"/>
              <a:t>A “servlets” folder for servlets</a:t>
            </a:r>
          </a:p>
          <a:p>
            <a:pPr lvl="1"/>
            <a:r>
              <a:rPr lang="en-US" dirty="0"/>
              <a:t>A “</a:t>
            </a:r>
            <a:r>
              <a:rPr lang="en-US" dirty="0" err="1"/>
              <a:t>utils</a:t>
            </a:r>
            <a:r>
              <a:rPr lang="en-US" dirty="0"/>
              <a:t>” or “helpers” folder to hold other artifacts</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2</a:t>
            </a:fld>
            <a:endParaRPr lang="en-US"/>
          </a:p>
        </p:txBody>
      </p:sp>
      <p:pic>
        <p:nvPicPr>
          <p:cNvPr id="7" name="Picture 6"/>
          <p:cNvPicPr>
            <a:picLocks noChangeAspect="1"/>
          </p:cNvPicPr>
          <p:nvPr/>
        </p:nvPicPr>
        <p:blipFill>
          <a:blip r:embed="rId2"/>
          <a:stretch>
            <a:fillRect/>
          </a:stretch>
        </p:blipFill>
        <p:spPr>
          <a:xfrm>
            <a:off x="662785" y="2523098"/>
            <a:ext cx="2905125" cy="2381250"/>
          </a:xfrm>
          <a:prstGeom prst="rect">
            <a:avLst/>
          </a:prstGeom>
        </p:spPr>
      </p:pic>
    </p:spTree>
    <p:extLst>
      <p:ext uri="{BB962C8B-B14F-4D97-AF65-F5344CB8AC3E}">
        <p14:creationId xmlns:p14="http://schemas.microsoft.com/office/powerpoint/2010/main" val="2835339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6450-566D-4D7A-B5AF-FA0ADD7E157D}"/>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852D9995-0136-47D4-9CE1-F9F93893A729}"/>
              </a:ext>
            </a:extLst>
          </p:cNvPr>
          <p:cNvSpPr>
            <a:spLocks noGrp="1"/>
          </p:cNvSpPr>
          <p:nvPr>
            <p:ph type="dt" sz="half" idx="10"/>
          </p:nvPr>
        </p:nvSpPr>
        <p:spPr/>
        <p:txBody>
          <a:bodyPr/>
          <a:lstStyle/>
          <a:p>
            <a:r>
              <a:rPr lang="en-US"/>
              <a:t>2015-02-05</a:t>
            </a:r>
          </a:p>
        </p:txBody>
      </p:sp>
      <p:sp>
        <p:nvSpPr>
          <p:cNvPr id="5" name="Footer Placeholder 4">
            <a:extLst>
              <a:ext uri="{FF2B5EF4-FFF2-40B4-BE49-F238E27FC236}">
                <a16:creationId xmlns:a16="http://schemas.microsoft.com/office/drawing/2014/main" id="{DFEAA010-08E1-48A1-9E90-3C1D22B11612}"/>
              </a:ext>
            </a:extLst>
          </p:cNvPr>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a:extLst>
              <a:ext uri="{FF2B5EF4-FFF2-40B4-BE49-F238E27FC236}">
                <a16:creationId xmlns:a16="http://schemas.microsoft.com/office/drawing/2014/main" id="{FE55B5B3-EC70-4946-AF24-D46155772600}"/>
              </a:ext>
            </a:extLst>
          </p:cNvPr>
          <p:cNvSpPr>
            <a:spLocks noGrp="1"/>
          </p:cNvSpPr>
          <p:nvPr>
            <p:ph type="sldNum" sz="quarter" idx="12"/>
          </p:nvPr>
        </p:nvSpPr>
        <p:spPr/>
        <p:txBody>
          <a:bodyPr/>
          <a:lstStyle/>
          <a:p>
            <a:fld id="{5543C749-9209-47A4-A33A-F4F65A772D66}" type="slidenum">
              <a:rPr lang="en-US" smtClean="0"/>
              <a:pPr/>
              <a:t>20</a:t>
            </a:fld>
            <a:endParaRPr lang="en-US"/>
          </a:p>
        </p:txBody>
      </p:sp>
    </p:spTree>
    <p:extLst>
      <p:ext uri="{BB962C8B-B14F-4D97-AF65-F5344CB8AC3E}">
        <p14:creationId xmlns:p14="http://schemas.microsoft.com/office/powerpoint/2010/main" val="947077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a:t>
            </a:r>
          </a:p>
        </p:txBody>
      </p:sp>
      <p:sp>
        <p:nvSpPr>
          <p:cNvPr id="3" name="Content Placeholder 2"/>
          <p:cNvSpPr>
            <a:spLocks noGrp="1"/>
          </p:cNvSpPr>
          <p:nvPr>
            <p:ph idx="1"/>
          </p:nvPr>
        </p:nvSpPr>
        <p:spPr/>
        <p:txBody>
          <a:bodyPr/>
          <a:lstStyle/>
          <a:p>
            <a:r>
              <a:rPr lang="en-US" dirty="0"/>
              <a:t>We’ll create a very basic object for the purpose of this tutorial, a simple table that represents claims for a patient.</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3</a:t>
            </a:fld>
            <a:endParaRPr lang="en-US"/>
          </a:p>
        </p:txBody>
      </p:sp>
      <p:sp>
        <p:nvSpPr>
          <p:cNvPr id="7" name="Rectangle 6"/>
          <p:cNvSpPr/>
          <p:nvPr/>
        </p:nvSpPr>
        <p:spPr>
          <a:xfrm>
            <a:off x="969154" y="1938305"/>
            <a:ext cx="2891038" cy="3252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err="1"/>
              <a:t>DummyData</a:t>
            </a:r>
            <a:endParaRPr lang="en-US" sz="2800" b="1" dirty="0"/>
          </a:p>
          <a:p>
            <a:r>
              <a:rPr lang="en-US" dirty="0" err="1"/>
              <a:t>refnum</a:t>
            </a:r>
            <a:r>
              <a:rPr lang="en-US" dirty="0"/>
              <a:t> (PK)</a:t>
            </a:r>
          </a:p>
          <a:p>
            <a:r>
              <a:rPr lang="en-US" dirty="0" err="1"/>
              <a:t>patientId</a:t>
            </a:r>
            <a:endParaRPr lang="en-US" dirty="0"/>
          </a:p>
          <a:p>
            <a:r>
              <a:rPr lang="en-US" dirty="0" err="1"/>
              <a:t>diseaseName</a:t>
            </a:r>
            <a:endParaRPr lang="en-US" dirty="0"/>
          </a:p>
          <a:p>
            <a:r>
              <a:rPr lang="en-US" dirty="0"/>
              <a:t>state</a:t>
            </a:r>
          </a:p>
          <a:p>
            <a:r>
              <a:rPr lang="en-US" dirty="0"/>
              <a:t>cost</a:t>
            </a:r>
          </a:p>
          <a:p>
            <a:r>
              <a:rPr lang="en-US" dirty="0" err="1"/>
              <a:t>dateOfService</a:t>
            </a:r>
            <a:endParaRPr lang="en-US" dirty="0"/>
          </a:p>
          <a:p>
            <a:r>
              <a:rPr lang="en-US" dirty="0" err="1"/>
              <a:t>descr</a:t>
            </a:r>
            <a:endParaRPr lang="en-US" dirty="0"/>
          </a:p>
          <a:p>
            <a:r>
              <a:rPr lang="en-US" dirty="0"/>
              <a:t>created</a:t>
            </a:r>
          </a:p>
          <a:p>
            <a:r>
              <a:rPr lang="en-US" dirty="0" err="1"/>
              <a:t>lastUpdated</a:t>
            </a:r>
            <a:endParaRPr lang="en-US" dirty="0"/>
          </a:p>
          <a:p>
            <a:r>
              <a:rPr lang="en-US" dirty="0"/>
              <a:t>deleted</a:t>
            </a:r>
          </a:p>
        </p:txBody>
      </p:sp>
      <p:sp>
        <p:nvSpPr>
          <p:cNvPr id="8" name="TextBox 7"/>
          <p:cNvSpPr txBox="1"/>
          <p:nvPr/>
        </p:nvSpPr>
        <p:spPr>
          <a:xfrm>
            <a:off x="3947798" y="2277783"/>
            <a:ext cx="4219425" cy="523220"/>
          </a:xfrm>
          <a:prstGeom prst="rect">
            <a:avLst/>
          </a:prstGeom>
          <a:noFill/>
        </p:spPr>
        <p:txBody>
          <a:bodyPr wrap="none" rtlCol="0">
            <a:spAutoFit/>
          </a:bodyPr>
          <a:lstStyle/>
          <a:p>
            <a:r>
              <a:rPr lang="en-US" sz="1400" dirty="0"/>
              <a:t>Index: </a:t>
            </a:r>
            <a:r>
              <a:rPr lang="en-US" sz="1400" dirty="0" err="1"/>
              <a:t>diseaseName</a:t>
            </a:r>
            <a:r>
              <a:rPr lang="en-US" sz="1400" dirty="0"/>
              <a:t>, state order by </a:t>
            </a:r>
            <a:r>
              <a:rPr lang="en-US" sz="1400" dirty="0" err="1"/>
              <a:t>dateOfService</a:t>
            </a:r>
            <a:endParaRPr lang="en-US" sz="1400" dirty="0"/>
          </a:p>
          <a:p>
            <a:r>
              <a:rPr lang="en-US" sz="1400" dirty="0"/>
              <a:t>Index: </a:t>
            </a:r>
            <a:r>
              <a:rPr lang="en-US" sz="1400" dirty="0" err="1"/>
              <a:t>diseaseName</a:t>
            </a:r>
            <a:r>
              <a:rPr lang="en-US" sz="1400" dirty="0"/>
              <a:t>, </a:t>
            </a:r>
            <a:r>
              <a:rPr lang="en-US" sz="1400" dirty="0" err="1"/>
              <a:t>dateOfService</a:t>
            </a:r>
            <a:r>
              <a:rPr lang="en-US" sz="1400" dirty="0"/>
              <a:t> order by state</a:t>
            </a:r>
          </a:p>
        </p:txBody>
      </p:sp>
    </p:spTree>
    <p:extLst>
      <p:ext uri="{BB962C8B-B14F-4D97-AF65-F5344CB8AC3E}">
        <p14:creationId xmlns:p14="http://schemas.microsoft.com/office/powerpoint/2010/main" val="273612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Tilda JSON definition file</a:t>
            </a:r>
          </a:p>
        </p:txBody>
      </p:sp>
      <p:sp>
        <p:nvSpPr>
          <p:cNvPr id="3" name="Content Placeholder 2"/>
          <p:cNvSpPr>
            <a:spLocks noGrp="1"/>
          </p:cNvSpPr>
          <p:nvPr>
            <p:ph idx="1"/>
          </p:nvPr>
        </p:nvSpPr>
        <p:spPr>
          <a:xfrm>
            <a:off x="448733" y="788466"/>
            <a:ext cx="9614415" cy="2321589"/>
          </a:xfrm>
        </p:spPr>
        <p:txBody>
          <a:bodyPr/>
          <a:lstStyle/>
          <a:p>
            <a:r>
              <a:rPr lang="en-US" dirty="0"/>
              <a:t>Tilda objects are defined through a Tilda JSON file where entities are defined.</a:t>
            </a:r>
          </a:p>
          <a:p>
            <a:r>
              <a:rPr lang="en-US" dirty="0"/>
              <a:t>Here, we’ll have the file </a:t>
            </a:r>
          </a:p>
          <a:p>
            <a:pPr lvl="1"/>
            <a:r>
              <a:rPr lang="en-US" dirty="0"/>
              <a:t>/CMS/</a:t>
            </a:r>
            <a:r>
              <a:rPr lang="en-US" dirty="0" err="1"/>
              <a:t>src</a:t>
            </a:r>
            <a:r>
              <a:rPr lang="en-US" dirty="0"/>
              <a:t>/com/</a:t>
            </a:r>
            <a:r>
              <a:rPr lang="en-US" dirty="0" err="1"/>
              <a:t>capsico</a:t>
            </a:r>
            <a:r>
              <a:rPr lang="en-US" dirty="0"/>
              <a:t>/</a:t>
            </a:r>
            <a:r>
              <a:rPr lang="en-US" dirty="0" err="1"/>
              <a:t>cms</a:t>
            </a:r>
            <a:r>
              <a:rPr lang="en-US" dirty="0"/>
              <a:t>/data/_</a:t>
            </a:r>
            <a:r>
              <a:rPr lang="en-US" dirty="0" err="1"/>
              <a:t>tilda.cms.json</a:t>
            </a:r>
            <a:endParaRPr lang="en-US" dirty="0"/>
          </a:p>
          <a:p>
            <a:pPr lvl="1"/>
            <a:r>
              <a:rPr lang="en-US" dirty="0"/>
              <a:t>In there, we’ll define a dummy object matching the table design we did previously.</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4</a:t>
            </a:fld>
            <a:endParaRPr lang="en-US"/>
          </a:p>
        </p:txBody>
      </p:sp>
      <p:sp>
        <p:nvSpPr>
          <p:cNvPr id="7" name="Rectangle 6"/>
          <p:cNvSpPr/>
          <p:nvPr/>
        </p:nvSpPr>
        <p:spPr>
          <a:xfrm>
            <a:off x="210509" y="2711491"/>
            <a:ext cx="9981743" cy="2862322"/>
          </a:xfrm>
          <a:prstGeom prst="rect">
            <a:avLst/>
          </a:prstGeom>
        </p:spPr>
        <p:txBody>
          <a:bodyPr wrap="square">
            <a:spAutoFit/>
          </a:bodyPr>
          <a:lstStyle/>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DummyData</a:t>
            </a:r>
            <a:r>
              <a:rPr lang="en-US" sz="900" dirty="0">
                <a:solidFill>
                  <a:srgbClr val="008000"/>
                </a:solidFill>
                <a:latin typeface="Consolas" panose="020B0609020204030204" pitchFamily="49" charset="0"/>
              </a:rPr>
              <a:t>"</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"description"</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"Dummy data for sample app"</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"columns"</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patientId</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:"STRING</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:false, </a:t>
            </a:r>
            <a:r>
              <a:rPr lang="en-US" sz="900" dirty="0">
                <a:solidFill>
                  <a:srgbClr val="008000"/>
                </a:solidFill>
                <a:latin typeface="Consolas" panose="020B0609020204030204" pitchFamily="49" charset="0"/>
              </a:rPr>
              <a:t>"size"</a:t>
            </a:r>
            <a:r>
              <a:rPr lang="en-US" sz="900" dirty="0">
                <a:solidFill>
                  <a:srgbClr val="000000"/>
                </a:solidFill>
                <a:latin typeface="Consolas" panose="020B0609020204030204" pitchFamily="49" charset="0"/>
              </a:rPr>
              <a:t>:   20,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diseaseName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:"STRING</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:false, </a:t>
            </a:r>
            <a:r>
              <a:rPr lang="en-US" sz="900" dirty="0">
                <a:solidFill>
                  <a:srgbClr val="008000"/>
                </a:solidFill>
                <a:latin typeface="Consolas" panose="020B0609020204030204" pitchFamily="49" charset="0"/>
              </a:rPr>
              <a:t>"size"</a:t>
            </a:r>
            <a:r>
              <a:rPr lang="en-US" sz="900" dirty="0">
                <a:solidFill>
                  <a:srgbClr val="000000"/>
                </a:solidFill>
                <a:latin typeface="Consolas" panose="020B0609020204030204" pitchFamily="49" charset="0"/>
              </a:rPr>
              <a:t>:   10,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"state"</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:"STRING</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:false, </a:t>
            </a:r>
            <a:r>
              <a:rPr lang="en-US" sz="900" dirty="0">
                <a:solidFill>
                  <a:srgbClr val="008000"/>
                </a:solidFill>
                <a:latin typeface="Consolas" panose="020B0609020204030204" pitchFamily="49" charset="0"/>
              </a:rPr>
              <a:t>"size"</a:t>
            </a:r>
            <a:r>
              <a:rPr lang="en-US" sz="900" dirty="0">
                <a:solidFill>
                  <a:srgbClr val="000000"/>
                </a:solidFill>
                <a:latin typeface="Consolas" panose="020B0609020204030204" pitchFamily="49" charset="0"/>
              </a:rPr>
              <a:t>:    2,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"cost"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:"FLOAT</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:false,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dateOfService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:"DATETIME</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:false,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type"</a:t>
            </a:r>
            <a:r>
              <a:rPr lang="en-US" sz="900" dirty="0" err="1">
                <a:solidFill>
                  <a:srgbClr val="000080"/>
                </a:solidFill>
                <a:latin typeface="Consolas" panose="020B0609020204030204" pitchFamily="49" charset="0"/>
              </a:rPr>
              <a:t>:"STRING</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nullable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:true , </a:t>
            </a:r>
            <a:r>
              <a:rPr lang="en-US" sz="900" dirty="0">
                <a:solidFill>
                  <a:srgbClr val="008000"/>
                </a:solidFill>
                <a:latin typeface="Consolas" panose="020B0609020204030204" pitchFamily="49" charset="0"/>
              </a:rPr>
              <a:t>"size"</a:t>
            </a:r>
            <a:r>
              <a:rPr lang="en-US" sz="900" dirty="0">
                <a:solidFill>
                  <a:srgbClr val="000000"/>
                </a:solidFill>
                <a:latin typeface="Consolas" panose="020B0609020204030204" pitchFamily="49" charset="0"/>
              </a:rPr>
              <a:t>: 1024,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description"</a:t>
            </a:r>
            <a:r>
              <a:rPr lang="en-US" sz="900" dirty="0" err="1">
                <a:solidFill>
                  <a:srgbClr val="000080"/>
                </a:solidFill>
                <a:latin typeface="Consolas" panose="020B0609020204030204" pitchFamily="49" charset="0"/>
              </a:rPr>
              <a:t>:"blah</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"primary"</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autogen</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:true, </a:t>
            </a:r>
            <a:r>
              <a:rPr lang="en-US" sz="900" dirty="0">
                <a:solidFill>
                  <a:srgbClr val="008000"/>
                </a:solidFill>
                <a:latin typeface="Consolas" panose="020B0609020204030204" pitchFamily="49" charset="0"/>
              </a:rPr>
              <a:t>"keyBatch"</a:t>
            </a:r>
            <a:r>
              <a:rPr lang="en-US" sz="900" dirty="0">
                <a:solidFill>
                  <a:srgbClr val="000000"/>
                </a:solidFill>
                <a:latin typeface="Consolas" panose="020B0609020204030204" pitchFamily="49" charset="0"/>
              </a:rPr>
              <a:t>:2500 }</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"foreign"</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"indices"</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80"/>
                </a:solidFill>
                <a:latin typeface="Consolas" panose="020B0609020204030204" pitchFamily="49" charset="0"/>
              </a:rPr>
              <a:t>:"</a:t>
            </a:r>
            <a:r>
              <a:rPr lang="en-US" sz="900" dirty="0" err="1">
                <a:solidFill>
                  <a:srgbClr val="000080"/>
                </a:solidFill>
                <a:latin typeface="Consolas" panose="020B0609020204030204" pitchFamily="49" charset="0"/>
              </a:rPr>
              <a:t>DiseaseState</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"columns"</a:t>
            </a:r>
            <a:r>
              <a:rPr lang="en-US" sz="900" dirty="0">
                <a:solidFill>
                  <a:srgbClr val="000000"/>
                </a:solidFill>
                <a:latin typeface="Consolas" panose="020B0609020204030204" pitchFamily="49" charset="0"/>
              </a:rPr>
              <a:t>:[</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diseaseName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"state"</a:t>
            </a:r>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orderBy</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dateOfService</a:t>
            </a:r>
            <a:r>
              <a:rPr lang="en-US" sz="900" dirty="0">
                <a:solidFill>
                  <a:srgbClr val="008000"/>
                </a:solidFill>
                <a:latin typeface="Consolas" panose="020B0609020204030204" pitchFamily="49" charset="0"/>
              </a:rPr>
              <a:t> </a:t>
            </a:r>
            <a:r>
              <a:rPr lang="en-US" sz="900" dirty="0" err="1">
                <a:solidFill>
                  <a:srgbClr val="008000"/>
                </a:solidFill>
                <a:latin typeface="Consolas" panose="020B0609020204030204" pitchFamily="49" charset="0"/>
              </a:rPr>
              <a:t>desc</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json</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a:t>
            </a:r>
          </a:p>
          <a:p>
            <a:r>
              <a:rPr lang="en-US" sz="900" dirty="0">
                <a:solidFill>
                  <a:srgbClr val="000000"/>
                </a:solidFill>
                <a:latin typeface="Consolas" panose="020B0609020204030204" pitchFamily="49" charset="0"/>
              </a:rPr>
              <a:t>        { </a:t>
            </a:r>
            <a:r>
              <a:rPr lang="en-US" sz="900" dirty="0">
                <a:solidFill>
                  <a:srgbClr val="008000"/>
                </a:solidFill>
                <a:latin typeface="Consolas" panose="020B0609020204030204" pitchFamily="49" charset="0"/>
              </a:rPr>
              <a:t>"name"</a:t>
            </a:r>
            <a:r>
              <a:rPr lang="en-US" sz="900" dirty="0">
                <a:solidFill>
                  <a:srgbClr val="00008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"columns"</a:t>
            </a:r>
            <a:r>
              <a:rPr lang="en-US" sz="900" dirty="0">
                <a:solidFill>
                  <a:srgbClr val="000000"/>
                </a:solidFill>
                <a:latin typeface="Consolas" panose="020B0609020204030204" pitchFamily="49" charset="0"/>
              </a:rPr>
              <a:t>:[</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refnum</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patientId</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diseaseName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"state"</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"cost"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dateOfService</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descr</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"created"</a:t>
            </a:r>
            <a:r>
              <a:rPr lang="en-US" sz="900" dirty="0">
                <a:solidFill>
                  <a:srgbClr val="000000"/>
                </a:solidFill>
                <a:latin typeface="Consolas" panose="020B0609020204030204" pitchFamily="49" charset="0"/>
              </a:rPr>
              <a:t>, </a:t>
            </a:r>
            <a:r>
              <a:rPr lang="en-US" sz="900" dirty="0">
                <a:solidFill>
                  <a:srgbClr val="008000"/>
                </a:solidFill>
                <a:latin typeface="Consolas" panose="020B0609020204030204" pitchFamily="49" charset="0"/>
              </a:rPr>
              <a:t>"</a:t>
            </a:r>
            <a:r>
              <a:rPr lang="en-US" sz="900" dirty="0" err="1">
                <a:solidFill>
                  <a:srgbClr val="008000"/>
                </a:solidFill>
                <a:latin typeface="Consolas" panose="020B0609020204030204" pitchFamily="49" charset="0"/>
              </a:rPr>
              <a:t>lastUpdated</a:t>
            </a:r>
            <a:r>
              <a:rPr lang="en-US" sz="900"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p>
          <a:p>
            <a:r>
              <a:rPr lang="en-US" sz="900" dirty="0">
                <a:solidFill>
                  <a:srgbClr val="000000"/>
                </a:solidFill>
                <a:latin typeface="Consolas" panose="020B0609020204030204" pitchFamily="49" charset="0"/>
              </a:rPr>
              <a:t>    },</a:t>
            </a:r>
            <a:endParaRPr lang="en-US" sz="900" dirty="0"/>
          </a:p>
        </p:txBody>
      </p:sp>
    </p:spTree>
    <p:extLst>
      <p:ext uri="{BB962C8B-B14F-4D97-AF65-F5344CB8AC3E}">
        <p14:creationId xmlns:p14="http://schemas.microsoft.com/office/powerpoint/2010/main" val="153747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Tilda object (1)</a:t>
            </a:r>
          </a:p>
        </p:txBody>
      </p:sp>
      <p:sp>
        <p:nvSpPr>
          <p:cNvPr id="3" name="Content Placeholder 2"/>
          <p:cNvSpPr>
            <a:spLocks noGrp="1"/>
          </p:cNvSpPr>
          <p:nvPr>
            <p:ph idx="1"/>
          </p:nvPr>
        </p:nvSpPr>
        <p:spPr>
          <a:xfrm>
            <a:off x="448733" y="766566"/>
            <a:ext cx="9614415" cy="5700250"/>
          </a:xfrm>
        </p:spPr>
        <p:txBody>
          <a:bodyPr>
            <a:normAutofit fontScale="92500" lnSpcReduction="20000"/>
          </a:bodyPr>
          <a:lstStyle/>
          <a:p>
            <a:r>
              <a:rPr lang="en-US" dirty="0"/>
              <a:t>Columns</a:t>
            </a:r>
          </a:p>
          <a:p>
            <a:pPr lvl="1"/>
            <a:r>
              <a:rPr lang="en-US" dirty="0"/>
              <a:t>Type: STRING (with requires ‘size’ attribute), CHAR, INTEGER, LONG, FLOAT, DOUBLE, BOOLEAN, DATETIME, BINARY, BITFIELD</a:t>
            </a:r>
          </a:p>
          <a:p>
            <a:pPr lvl="2"/>
            <a:r>
              <a:rPr lang="en-US" dirty="0"/>
              <a:t>DATETIME fields are managed by Tilda to provide built-in time zone support. Contrary to other types, fields declared as DATETIME result in 2 columns in the DB, one to store the timestamp and offset, and the other to store the </a:t>
            </a:r>
            <a:r>
              <a:rPr lang="en-US" dirty="0" err="1"/>
              <a:t>timezone</a:t>
            </a:r>
            <a:r>
              <a:rPr lang="en-US" dirty="0"/>
              <a:t> (most databases do not support a full time-zoned timestamp, so this is required).</a:t>
            </a:r>
          </a:p>
          <a:p>
            <a:pPr lvl="1"/>
            <a:r>
              <a:rPr lang="en-US" dirty="0" err="1"/>
              <a:t>Nullable</a:t>
            </a:r>
            <a:r>
              <a:rPr lang="en-US" dirty="0"/>
              <a:t>: false by default.</a:t>
            </a:r>
          </a:p>
          <a:p>
            <a:pPr lvl="1"/>
            <a:r>
              <a:rPr lang="en-US" dirty="0"/>
              <a:t>Size: required for columns of type STRING. Tilda automatically creates a char, varchar, or text field based on the size specified.</a:t>
            </a:r>
          </a:p>
          <a:p>
            <a:pPr lvl="2"/>
            <a:r>
              <a:rPr lang="en-US" dirty="0"/>
              <a:t>For example, on </a:t>
            </a:r>
            <a:r>
              <a:rPr lang="en-US" dirty="0" err="1"/>
              <a:t>Postgres</a:t>
            </a:r>
            <a:r>
              <a:rPr lang="en-US" dirty="0"/>
              <a:t>, size &lt; 15 ? Char : size &lt; 4096 ? varchar : text</a:t>
            </a:r>
          </a:p>
          <a:p>
            <a:pPr lvl="1"/>
            <a:r>
              <a:rPr lang="en-US" dirty="0"/>
              <a:t>All Tilda objects have an additional 3 fields created for managing a row’s life cycle. They are “created”, “</a:t>
            </a:r>
            <a:r>
              <a:rPr lang="en-US" dirty="0" err="1"/>
              <a:t>lastUpdated</a:t>
            </a:r>
            <a:r>
              <a:rPr lang="en-US" dirty="0"/>
              <a:t>”, and “deleted” as plain timestamps.</a:t>
            </a:r>
          </a:p>
          <a:p>
            <a:r>
              <a:rPr lang="en-US" dirty="0"/>
              <a:t>Primary</a:t>
            </a:r>
          </a:p>
          <a:p>
            <a:pPr lvl="1"/>
            <a:r>
              <a:rPr lang="en-US" dirty="0"/>
              <a:t>Either custom by specifying “cols”:[“col1”, “col2”… ]</a:t>
            </a:r>
          </a:p>
          <a:p>
            <a:pPr lvl="1"/>
            <a:r>
              <a:rPr lang="en-US" dirty="0"/>
              <a:t>Or automatic by specifying “</a:t>
            </a:r>
            <a:r>
              <a:rPr lang="en-US" dirty="0" err="1"/>
              <a:t>autogen</a:t>
            </a:r>
            <a:r>
              <a:rPr lang="en-US" dirty="0"/>
              <a:t>”: true and optionally, “</a:t>
            </a:r>
            <a:r>
              <a:rPr lang="en-US" dirty="0" err="1"/>
              <a:t>keyBatch</a:t>
            </a:r>
            <a:r>
              <a:rPr lang="en-US" dirty="0"/>
              <a:t>”: 1000</a:t>
            </a:r>
          </a:p>
          <a:p>
            <a:r>
              <a:rPr lang="en-US" dirty="0"/>
              <a:t>KEY table</a:t>
            </a:r>
          </a:p>
          <a:p>
            <a:pPr lvl="1"/>
            <a:r>
              <a:rPr lang="en-US" dirty="0"/>
              <a:t>Tilda maintains automatic keys through the TILDA.KEY table. When the application creates a new object that required a key (“</a:t>
            </a:r>
            <a:r>
              <a:rPr lang="en-US" dirty="0" err="1"/>
              <a:t>autogen</a:t>
            </a:r>
            <a:r>
              <a:rPr lang="en-US" dirty="0"/>
              <a:t>”:true), Tilda reserves a set of keys (as per “</a:t>
            </a:r>
            <a:r>
              <a:rPr lang="en-US" dirty="0" err="1"/>
              <a:t>keyBatch</a:t>
            </a:r>
            <a:r>
              <a:rPr lang="en-US" dirty="0"/>
              <a:t>”) to dispatch to the application.</a:t>
            </a:r>
          </a:p>
          <a:p>
            <a:pPr lvl="1"/>
            <a:r>
              <a:rPr lang="en-US" dirty="0"/>
              <a:t>For objects that you expect to create lots of instances of, a larger “</a:t>
            </a:r>
            <a:r>
              <a:rPr lang="en-US" dirty="0" err="1"/>
              <a:t>keyBatch</a:t>
            </a:r>
            <a:r>
              <a:rPr lang="en-US" dirty="0"/>
              <a:t>” would avoid going back to the DB too often, but too large a number can create “holes” in keys number each time the server would restart.</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5</a:t>
            </a:fld>
            <a:endParaRPr lang="en-US"/>
          </a:p>
        </p:txBody>
      </p:sp>
    </p:spTree>
    <p:extLst>
      <p:ext uri="{BB962C8B-B14F-4D97-AF65-F5344CB8AC3E}">
        <p14:creationId xmlns:p14="http://schemas.microsoft.com/office/powerpoint/2010/main" val="151614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Tilda object (2)</a:t>
            </a:r>
          </a:p>
        </p:txBody>
      </p:sp>
      <p:sp>
        <p:nvSpPr>
          <p:cNvPr id="3" name="Content Placeholder 2"/>
          <p:cNvSpPr>
            <a:spLocks noGrp="1"/>
          </p:cNvSpPr>
          <p:nvPr>
            <p:ph idx="1"/>
          </p:nvPr>
        </p:nvSpPr>
        <p:spPr>
          <a:xfrm>
            <a:off x="448733" y="766566"/>
            <a:ext cx="9614415" cy="5700250"/>
          </a:xfrm>
        </p:spPr>
        <p:txBody>
          <a:bodyPr>
            <a:normAutofit fontScale="92500" lnSpcReduction="20000"/>
          </a:bodyPr>
          <a:lstStyle/>
          <a:p>
            <a:r>
              <a:rPr lang="en-US" dirty="0"/>
              <a:t>Foreign</a:t>
            </a:r>
          </a:p>
          <a:p>
            <a:pPr lvl="1"/>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"User"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srcColumns</a:t>
            </a:r>
            <a:r>
              <a:rPr lang="en-US" dirty="0">
                <a:solidFill>
                  <a:srgbClr val="00800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creatorRefnum</a:t>
            </a:r>
            <a:r>
              <a:rPr lang="en-US" dirty="0">
                <a:solidFill>
                  <a:srgbClr val="008000"/>
                </a:solidFill>
                <a:latin typeface="Consolas" panose="020B0609020204030204" pitchFamily="49" charset="0"/>
              </a:rPr>
              <a:t>"</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destObject</a:t>
            </a:r>
            <a:r>
              <a:rPr lang="en-US" dirty="0">
                <a:solidFill>
                  <a:srgbClr val="008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com.capsico.people.data.People.Person</a:t>
            </a:r>
            <a:r>
              <a:rPr lang="en-US" dirty="0">
                <a:solidFill>
                  <a:srgbClr val="008000"/>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t>Give a “name“, list the source columns, and declare the destination object.</a:t>
            </a:r>
          </a:p>
          <a:p>
            <a:pPr lvl="1"/>
            <a:r>
              <a:rPr lang="en-US" dirty="0"/>
              <a:t>Objects are referred to with their full class path + schema + name.</a:t>
            </a:r>
          </a:p>
          <a:p>
            <a:r>
              <a:rPr lang="en-US" dirty="0"/>
              <a:t>Indices</a:t>
            </a:r>
          </a:p>
          <a:p>
            <a:pPr lvl="1"/>
            <a:r>
              <a:rPr lang="en-US" dirty="0"/>
              <a:t>Declare unique or regular indices</a:t>
            </a:r>
          </a:p>
          <a:p>
            <a:pPr lvl="1"/>
            <a:r>
              <a:rPr lang="en-US" dirty="0"/>
              <a:t>“name” is the name of the index</a:t>
            </a:r>
          </a:p>
          <a:p>
            <a:pPr lvl="1"/>
            <a:r>
              <a:rPr lang="en-US" dirty="0"/>
              <a:t>“columns” is a list of columns</a:t>
            </a:r>
          </a:p>
          <a:p>
            <a:pPr lvl="1"/>
            <a:r>
              <a:rPr lang="en-US" dirty="0"/>
              <a:t>“</a:t>
            </a:r>
            <a:r>
              <a:rPr lang="en-US" dirty="0" err="1"/>
              <a:t>orderBy</a:t>
            </a:r>
            <a:r>
              <a:rPr lang="en-US" dirty="0"/>
              <a:t>” is another list of columns to provide result set ordering</a:t>
            </a:r>
          </a:p>
          <a:p>
            <a:pPr lvl="2"/>
            <a:r>
              <a:rPr lang="en-US" dirty="0"/>
              <a:t>If “</a:t>
            </a:r>
            <a:r>
              <a:rPr lang="en-US" dirty="0" err="1"/>
              <a:t>orderBy</a:t>
            </a:r>
            <a:r>
              <a:rPr lang="en-US" dirty="0"/>
              <a:t>” is not specified, a unique index will be created</a:t>
            </a:r>
          </a:p>
          <a:p>
            <a:pPr lvl="1"/>
            <a:r>
              <a:rPr lang="en-US" dirty="0"/>
              <a:t>“</a:t>
            </a:r>
            <a:r>
              <a:rPr lang="en-US" dirty="0" err="1"/>
              <a:t>db</a:t>
            </a:r>
            <a:r>
              <a:rPr lang="en-US" dirty="0"/>
              <a:t>” is true by default but you can define an index at the application level only that wouldn’t translate into an index in the database.</a:t>
            </a:r>
          </a:p>
          <a:p>
            <a:r>
              <a:rPr lang="en-US" dirty="0" err="1"/>
              <a:t>Json</a:t>
            </a:r>
            <a:endParaRPr lang="en-US" dirty="0"/>
          </a:p>
          <a:p>
            <a:pPr lvl="1"/>
            <a:r>
              <a:rPr lang="en-US" dirty="0"/>
              <a:t>Declares an adapter to serialize an object to JSON</a:t>
            </a:r>
          </a:p>
          <a:p>
            <a:pPr lvl="2"/>
            <a:r>
              <a:rPr lang="en-US" dirty="0"/>
              <a:t>You can create multiple </a:t>
            </a:r>
            <a:r>
              <a:rPr lang="en-US" dirty="0" err="1"/>
              <a:t>serializers</a:t>
            </a:r>
            <a:r>
              <a:rPr lang="en-US" dirty="0"/>
              <a:t>. This is useful for example if you create a UI where you show a list of objects, and maybe you only need a few columns, Vs. a UI where you’d see the full details of an object and would need all columns.</a:t>
            </a:r>
          </a:p>
          <a:p>
            <a:pPr lvl="1"/>
            <a:r>
              <a:rPr lang="en-US" dirty="0"/>
              <a:t>“name”: the name of the JSON </a:t>
            </a:r>
            <a:r>
              <a:rPr lang="en-US" dirty="0" err="1"/>
              <a:t>serializer</a:t>
            </a:r>
            <a:endParaRPr lang="en-US" dirty="0"/>
          </a:p>
          <a:p>
            <a:pPr lvl="1"/>
            <a:r>
              <a:rPr lang="en-US" dirty="0"/>
              <a:t>“columns”: the list of columns that are part of the </a:t>
            </a:r>
            <a:r>
              <a:rPr lang="en-US" dirty="0" err="1"/>
              <a:t>serializer</a:t>
            </a:r>
            <a:endParaRPr lang="en-US" dirty="0"/>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6</a:t>
            </a:fld>
            <a:endParaRPr lang="en-US"/>
          </a:p>
        </p:txBody>
      </p:sp>
    </p:spTree>
    <p:extLst>
      <p:ext uri="{BB962C8B-B14F-4D97-AF65-F5344CB8AC3E}">
        <p14:creationId xmlns:p14="http://schemas.microsoft.com/office/powerpoint/2010/main" val="256699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 utility</a:t>
            </a:r>
          </a:p>
        </p:txBody>
      </p:sp>
      <p:sp>
        <p:nvSpPr>
          <p:cNvPr id="3" name="Content Placeholder 2"/>
          <p:cNvSpPr>
            <a:spLocks noGrp="1"/>
          </p:cNvSpPr>
          <p:nvPr>
            <p:ph idx="1"/>
          </p:nvPr>
        </p:nvSpPr>
        <p:spPr>
          <a:xfrm>
            <a:off x="4540008" y="4553914"/>
            <a:ext cx="4588681" cy="1916406"/>
          </a:xfrm>
        </p:spPr>
        <p:txBody>
          <a:bodyPr>
            <a:normAutofit/>
          </a:bodyPr>
          <a:lstStyle/>
          <a:p>
            <a:r>
              <a:rPr lang="en-US" dirty="0"/>
              <a:t>In this tutorial, we’ll also use the </a:t>
            </a:r>
            <a:r>
              <a:rPr lang="en-US" dirty="0" err="1"/>
              <a:t>WebBasics</a:t>
            </a:r>
            <a:r>
              <a:rPr lang="en-US" dirty="0"/>
              <a:t> project and generate the People schema</a:t>
            </a:r>
          </a:p>
          <a:p>
            <a:endParaRPr lang="en-US" dirty="0"/>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7</a:t>
            </a:fld>
            <a:endParaRPr lang="en-US"/>
          </a:p>
        </p:txBody>
      </p:sp>
      <p:pic>
        <p:nvPicPr>
          <p:cNvPr id="7" name="Picture 6"/>
          <p:cNvPicPr>
            <a:picLocks noChangeAspect="1"/>
          </p:cNvPicPr>
          <p:nvPr/>
        </p:nvPicPr>
        <p:blipFill>
          <a:blip r:embed="rId2"/>
          <a:stretch>
            <a:fillRect/>
          </a:stretch>
        </p:blipFill>
        <p:spPr>
          <a:xfrm>
            <a:off x="4430038" y="2514122"/>
            <a:ext cx="3027524" cy="1951540"/>
          </a:xfrm>
          <a:prstGeom prst="rect">
            <a:avLst/>
          </a:prstGeom>
        </p:spPr>
      </p:pic>
      <p:pic>
        <p:nvPicPr>
          <p:cNvPr id="8" name="Picture 7"/>
          <p:cNvPicPr>
            <a:picLocks noChangeAspect="1"/>
          </p:cNvPicPr>
          <p:nvPr/>
        </p:nvPicPr>
        <p:blipFill>
          <a:blip r:embed="rId3"/>
          <a:stretch>
            <a:fillRect/>
          </a:stretch>
        </p:blipFill>
        <p:spPr>
          <a:xfrm>
            <a:off x="715659" y="2514122"/>
            <a:ext cx="3534148" cy="4159235"/>
          </a:xfrm>
          <a:prstGeom prst="rect">
            <a:avLst/>
          </a:prstGeom>
        </p:spPr>
      </p:pic>
      <p:sp>
        <p:nvSpPr>
          <p:cNvPr id="9" name="Content Placeholder 2"/>
          <p:cNvSpPr txBox="1">
            <a:spLocks/>
          </p:cNvSpPr>
          <p:nvPr/>
        </p:nvSpPr>
        <p:spPr>
          <a:xfrm>
            <a:off x="601133" y="940866"/>
            <a:ext cx="9614415" cy="19164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Responsible for taking the </a:t>
            </a:r>
            <a:r>
              <a:rPr lang="en-US" dirty="0" err="1"/>
              <a:t>json</a:t>
            </a:r>
            <a:r>
              <a:rPr lang="en-US" dirty="0"/>
              <a:t> schema definition and generating code artifacts.</a:t>
            </a:r>
          </a:p>
          <a:p>
            <a:r>
              <a:rPr lang="en-US" dirty="0"/>
              <a:t>The class is “</a:t>
            </a:r>
            <a:r>
              <a:rPr lang="en-US" dirty="0" err="1"/>
              <a:t>tilde.Gen</a:t>
            </a:r>
            <a:r>
              <a:rPr lang="en-US" dirty="0"/>
              <a:t>”</a:t>
            </a:r>
          </a:p>
          <a:p>
            <a:r>
              <a:rPr lang="en-US" dirty="0"/>
              <a:t>The utility takes in a list of Tilda JSON files to process</a:t>
            </a:r>
          </a:p>
          <a:p>
            <a:r>
              <a:rPr lang="en-US" dirty="0"/>
              <a:t>For example, in Eclipse, the run configuration would look as follows</a:t>
            </a:r>
          </a:p>
          <a:p>
            <a:endParaRPr lang="en-US" dirty="0"/>
          </a:p>
        </p:txBody>
      </p:sp>
    </p:spTree>
    <p:extLst>
      <p:ext uri="{BB962C8B-B14F-4D97-AF65-F5344CB8AC3E}">
        <p14:creationId xmlns:p14="http://schemas.microsoft.com/office/powerpoint/2010/main" val="422133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Tilda generated artifacts</a:t>
            </a:r>
          </a:p>
        </p:txBody>
      </p:sp>
      <p:sp>
        <p:nvSpPr>
          <p:cNvPr id="3" name="Content Placeholder 2"/>
          <p:cNvSpPr>
            <a:spLocks noGrp="1"/>
          </p:cNvSpPr>
          <p:nvPr>
            <p:ph idx="1"/>
          </p:nvPr>
        </p:nvSpPr>
        <p:spPr>
          <a:xfrm>
            <a:off x="448734" y="788466"/>
            <a:ext cx="8728120" cy="842221"/>
          </a:xfrm>
        </p:spPr>
        <p:txBody>
          <a:bodyPr>
            <a:normAutofit fontScale="92500" lnSpcReduction="20000"/>
          </a:bodyPr>
          <a:lstStyle/>
          <a:p>
            <a:r>
              <a:rPr lang="en-US" dirty="0"/>
              <a:t>Internal files generated in the _Tilda package</a:t>
            </a:r>
          </a:p>
          <a:p>
            <a:pPr lvl="1"/>
            <a:r>
              <a:rPr lang="en-US" dirty="0"/>
              <a:t>Never touch anything in the _Tilda package! The Gen utility deletes and replaces all files there every time</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8</a:t>
            </a:fld>
            <a:endParaRPr lang="en-US"/>
          </a:p>
        </p:txBody>
      </p:sp>
      <p:pic>
        <p:nvPicPr>
          <p:cNvPr id="7" name="Picture 6"/>
          <p:cNvPicPr>
            <a:picLocks noChangeAspect="1"/>
          </p:cNvPicPr>
          <p:nvPr/>
        </p:nvPicPr>
        <p:blipFill>
          <a:blip r:embed="rId2"/>
          <a:stretch>
            <a:fillRect/>
          </a:stretch>
        </p:blipFill>
        <p:spPr>
          <a:xfrm>
            <a:off x="448733" y="1752143"/>
            <a:ext cx="2404574" cy="3023446"/>
          </a:xfrm>
          <a:prstGeom prst="rect">
            <a:avLst/>
          </a:prstGeom>
        </p:spPr>
      </p:pic>
      <p:sp>
        <p:nvSpPr>
          <p:cNvPr id="8" name="Right Brace 7"/>
          <p:cNvSpPr/>
          <p:nvPr/>
        </p:nvSpPr>
        <p:spPr>
          <a:xfrm>
            <a:off x="2748671" y="3033399"/>
            <a:ext cx="93393" cy="3394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2331624" y="3622165"/>
            <a:ext cx="93393" cy="3394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ounded Rectangular Callout 13"/>
          <p:cNvSpPr/>
          <p:nvPr/>
        </p:nvSpPr>
        <p:spPr>
          <a:xfrm>
            <a:off x="2203720" y="1753293"/>
            <a:ext cx="2695750" cy="261468"/>
          </a:xfrm>
          <a:prstGeom prst="wedgeRoundRectCallout">
            <a:avLst>
              <a:gd name="adj1" fmla="val -70206"/>
              <a:gd name="adj2" fmla="val 31744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A generated package with internal assets</a:t>
            </a:r>
          </a:p>
        </p:txBody>
      </p:sp>
      <p:sp>
        <p:nvSpPr>
          <p:cNvPr id="15" name="Rounded Rectangular Callout 14"/>
          <p:cNvSpPr/>
          <p:nvPr/>
        </p:nvSpPr>
        <p:spPr>
          <a:xfrm>
            <a:off x="3551595" y="2131878"/>
            <a:ext cx="2695750" cy="261468"/>
          </a:xfrm>
          <a:prstGeom prst="wedgeRoundRectCallout">
            <a:avLst>
              <a:gd name="adj1" fmla="val -86659"/>
              <a:gd name="adj2" fmla="val 223207"/>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A generated DDL file for internal use</a:t>
            </a:r>
          </a:p>
        </p:txBody>
      </p:sp>
      <p:sp>
        <p:nvSpPr>
          <p:cNvPr id="16" name="Rounded Rectangular Callout 15"/>
          <p:cNvSpPr/>
          <p:nvPr/>
        </p:nvSpPr>
        <p:spPr>
          <a:xfrm>
            <a:off x="4629346" y="2470547"/>
            <a:ext cx="3080086" cy="261468"/>
          </a:xfrm>
          <a:prstGeom prst="wedgeRoundRectCallout">
            <a:avLst>
              <a:gd name="adj1" fmla="val -131452"/>
              <a:gd name="adj2" fmla="val 141536"/>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000" dirty="0"/>
              <a:t>A generated internal class with common code</a:t>
            </a:r>
          </a:p>
        </p:txBody>
      </p:sp>
      <p:sp>
        <p:nvSpPr>
          <p:cNvPr id="17" name="Rounded Rectangular Callout 16"/>
          <p:cNvSpPr/>
          <p:nvPr/>
        </p:nvSpPr>
        <p:spPr>
          <a:xfrm>
            <a:off x="3551595" y="2930790"/>
            <a:ext cx="3042146" cy="754437"/>
          </a:xfrm>
          <a:prstGeom prst="wedgeRoundRectCallout">
            <a:avLst>
              <a:gd name="adj1" fmla="val -72370"/>
              <a:gd name="adj2" fmla="val -13518"/>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Generated internal classes for</a:t>
            </a:r>
          </a:p>
          <a:p>
            <a:pPr marL="171450" indent="-171450">
              <a:buFont typeface="Arial" panose="020B0604020202020204" pitchFamily="34" charset="0"/>
              <a:buChar char="•"/>
            </a:pPr>
            <a:r>
              <a:rPr lang="en-US" sz="1000" dirty="0"/>
              <a:t>Factory: Create/Lookup functionality</a:t>
            </a:r>
          </a:p>
          <a:p>
            <a:pPr marL="171450" indent="-171450">
              <a:buFont typeface="Arial" panose="020B0604020202020204" pitchFamily="34" charset="0"/>
              <a:buChar char="•"/>
            </a:pPr>
            <a:r>
              <a:rPr lang="en-US" sz="1000" dirty="0"/>
              <a:t>Data: getter/setter/read/write functionality</a:t>
            </a:r>
          </a:p>
          <a:p>
            <a:pPr marL="171450" indent="-171450">
              <a:buFont typeface="Arial" panose="020B0604020202020204" pitchFamily="34" charset="0"/>
              <a:buChar char="•"/>
            </a:pPr>
            <a:r>
              <a:rPr lang="en-US" sz="1000" dirty="0"/>
              <a:t>JSON: </a:t>
            </a:r>
            <a:r>
              <a:rPr lang="en-US" sz="1000" dirty="0" err="1"/>
              <a:t>json</a:t>
            </a:r>
            <a:r>
              <a:rPr lang="en-US" sz="1000" dirty="0"/>
              <a:t> serialization</a:t>
            </a:r>
          </a:p>
        </p:txBody>
      </p:sp>
      <p:sp>
        <p:nvSpPr>
          <p:cNvPr id="18" name="Rounded Rectangular Callout 17"/>
          <p:cNvSpPr/>
          <p:nvPr/>
        </p:nvSpPr>
        <p:spPr>
          <a:xfrm>
            <a:off x="3255008" y="3845453"/>
            <a:ext cx="3042146" cy="1087928"/>
          </a:xfrm>
          <a:prstGeom prst="wedgeRoundRectCallout">
            <a:avLst>
              <a:gd name="adj1" fmla="val -75970"/>
              <a:gd name="adj2" fmla="val -57064"/>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Application-level classes (which you can modify) to extend base Factory, Data and </a:t>
            </a:r>
            <a:r>
              <a:rPr lang="en-US" sz="1000" dirty="0" err="1"/>
              <a:t>Json</a:t>
            </a:r>
            <a:r>
              <a:rPr lang="en-US" sz="1000" dirty="0"/>
              <a:t> capabilities from the internal base classes.</a:t>
            </a:r>
          </a:p>
          <a:p>
            <a:pPr marL="171450" indent="-171450">
              <a:buFont typeface="Arial" panose="020B0604020202020204" pitchFamily="34" charset="0"/>
              <a:buChar char="•"/>
            </a:pPr>
            <a:r>
              <a:rPr lang="en-US" sz="1000" dirty="0"/>
              <a:t>These classes are generated once the first time. It is then your responsibility  to maintain it when needed.</a:t>
            </a:r>
          </a:p>
        </p:txBody>
      </p:sp>
      <p:sp>
        <p:nvSpPr>
          <p:cNvPr id="19" name="Content Placeholder 2"/>
          <p:cNvSpPr txBox="1">
            <a:spLocks/>
          </p:cNvSpPr>
          <p:nvPr/>
        </p:nvSpPr>
        <p:spPr>
          <a:xfrm>
            <a:off x="705167" y="5263399"/>
            <a:ext cx="8203390" cy="130844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Note that everything in the generated _Tilda folder is considered a build artifact and is generally not included in your repository</a:t>
            </a:r>
          </a:p>
          <a:p>
            <a:pPr lvl="1"/>
            <a:r>
              <a:rPr lang="en-US" dirty="0"/>
              <a:t>Typically you’d have the following in your .</a:t>
            </a:r>
            <a:r>
              <a:rPr lang="en-US" dirty="0" err="1"/>
              <a:t>gitignore</a:t>
            </a:r>
            <a:r>
              <a:rPr lang="en-US" dirty="0"/>
              <a:t> file</a:t>
            </a:r>
          </a:p>
          <a:p>
            <a:pPr lvl="2"/>
            <a:r>
              <a:rPr lang="en-US" dirty="0"/>
              <a:t>/</a:t>
            </a:r>
            <a:r>
              <a:rPr lang="en-US" u="sng" dirty="0" err="1"/>
              <a:t>src</a:t>
            </a:r>
            <a:r>
              <a:rPr lang="en-US" u="sng" dirty="0"/>
              <a:t>/com/</a:t>
            </a:r>
            <a:r>
              <a:rPr lang="en-US" u="sng" dirty="0" err="1"/>
              <a:t>capsico</a:t>
            </a:r>
            <a:r>
              <a:rPr lang="en-US" u="sng" dirty="0"/>
              <a:t>/</a:t>
            </a:r>
            <a:r>
              <a:rPr lang="en-US" u="sng" dirty="0" err="1"/>
              <a:t>cms</a:t>
            </a:r>
            <a:r>
              <a:rPr lang="en-US" u="sng" dirty="0"/>
              <a:t>/data/_Tilda</a:t>
            </a:r>
          </a:p>
          <a:p>
            <a:r>
              <a:rPr lang="en-US" dirty="0"/>
              <a:t>There are additional HTML documentation files in the _Tilda folder</a:t>
            </a:r>
          </a:p>
        </p:txBody>
      </p:sp>
    </p:spTree>
    <p:extLst>
      <p:ext uri="{BB962C8B-B14F-4D97-AF65-F5344CB8AC3E}">
        <p14:creationId xmlns:p14="http://schemas.microsoft.com/office/powerpoint/2010/main" val="140887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programming model</a:t>
            </a:r>
          </a:p>
        </p:txBody>
      </p:sp>
      <p:sp>
        <p:nvSpPr>
          <p:cNvPr id="9" name="Content Placeholder 8"/>
          <p:cNvSpPr>
            <a:spLocks noGrp="1"/>
          </p:cNvSpPr>
          <p:nvPr>
            <p:ph idx="1"/>
          </p:nvPr>
        </p:nvSpPr>
        <p:spPr>
          <a:xfrm>
            <a:off x="448733" y="788466"/>
            <a:ext cx="9614415" cy="844203"/>
          </a:xfrm>
        </p:spPr>
        <p:txBody>
          <a:bodyPr/>
          <a:lstStyle/>
          <a:p>
            <a:r>
              <a:rPr lang="en-US" dirty="0"/>
              <a:t>Three main classes: Factory, Data ands </a:t>
            </a:r>
            <a:r>
              <a:rPr lang="en-US" dirty="0" err="1"/>
              <a:t>Json</a:t>
            </a:r>
            <a:endParaRPr lang="en-US" dirty="0"/>
          </a:p>
          <a:p>
            <a:r>
              <a:rPr lang="en-US" dirty="0"/>
              <a:t>Simple setup of create/set/write or lookup/set/read</a:t>
            </a:r>
          </a:p>
        </p:txBody>
      </p:sp>
      <p:sp>
        <p:nvSpPr>
          <p:cNvPr id="4" name="Date Placeholder 3"/>
          <p:cNvSpPr>
            <a:spLocks noGrp="1"/>
          </p:cNvSpPr>
          <p:nvPr>
            <p:ph type="dt" sz="half" idx="10"/>
          </p:nvPr>
        </p:nvSpPr>
        <p:spPr/>
        <p:txBody>
          <a:bodyPr/>
          <a:lstStyle/>
          <a:p>
            <a:r>
              <a:rPr lang="en-US"/>
              <a:t>2015-02-05</a:t>
            </a:r>
          </a:p>
        </p:txBody>
      </p:sp>
      <p:sp>
        <p:nvSpPr>
          <p:cNvPr id="5" name="Footer Placeholder 4"/>
          <p:cNvSpPr>
            <a:spLocks noGrp="1"/>
          </p:cNvSpPr>
          <p:nvPr>
            <p:ph type="ftr" sz="quarter" idx="11"/>
          </p:nvPr>
        </p:nvSpPr>
        <p:spPr/>
        <p:txBody>
          <a:bodyPr/>
          <a:lstStyle/>
          <a:p>
            <a:r>
              <a:rPr lang="en-US"/>
              <a:t>Confidential -  All Rights Reserved by CapsicoHealth, Inc</a:t>
            </a:r>
            <a:endParaRPr lang="en-US" dirty="0"/>
          </a:p>
        </p:txBody>
      </p:sp>
      <p:sp>
        <p:nvSpPr>
          <p:cNvPr id="6" name="Slide Number Placeholder 5"/>
          <p:cNvSpPr>
            <a:spLocks noGrp="1"/>
          </p:cNvSpPr>
          <p:nvPr>
            <p:ph type="sldNum" sz="quarter" idx="12"/>
          </p:nvPr>
        </p:nvSpPr>
        <p:spPr/>
        <p:txBody>
          <a:bodyPr/>
          <a:lstStyle/>
          <a:p>
            <a:fld id="{5543C749-9209-47A4-A33A-F4F65A772D66}" type="slidenum">
              <a:rPr lang="en-US" smtClean="0"/>
              <a:pPr/>
              <a:t>9</a:t>
            </a:fld>
            <a:endParaRPr lang="en-US"/>
          </a:p>
        </p:txBody>
      </p:sp>
      <p:sp>
        <p:nvSpPr>
          <p:cNvPr id="7" name="Rectangle 6"/>
          <p:cNvSpPr/>
          <p:nvPr/>
        </p:nvSpPr>
        <p:spPr>
          <a:xfrm>
            <a:off x="325311" y="1768303"/>
            <a:ext cx="8046468" cy="4401205"/>
          </a:xfrm>
          <a:prstGeom prst="rect">
            <a:avLst/>
          </a:prstGeom>
        </p:spPr>
        <p:txBody>
          <a:bodyPr wrap="square">
            <a:spAutoFit/>
          </a:bodyPr>
          <a:lstStyle/>
          <a:p>
            <a:r>
              <a:rPr lang="en-US" sz="1000" dirty="0">
                <a:solidFill>
                  <a:srgbClr val="000000"/>
                </a:solidFill>
                <a:latin typeface="Consolas" panose="020B0609020204030204" pitchFamily="49" charset="0"/>
              </a:rPr>
              <a:t>String        </a:t>
            </a:r>
            <a:r>
              <a:rPr lang="en-US" sz="1000" dirty="0" err="1">
                <a:solidFill>
                  <a:srgbClr val="6A3E3E"/>
                </a:solidFill>
                <a:latin typeface="Consolas" panose="020B0609020204030204" pitchFamily="49" charset="0"/>
              </a:rPr>
              <a:t>patientId</a:t>
            </a:r>
            <a:r>
              <a:rPr lang="en-US" sz="1000" dirty="0">
                <a:solidFill>
                  <a:srgbClr val="000000"/>
                </a:solidFill>
                <a:latin typeface="Consolas" panose="020B0609020204030204" pitchFamily="49" charset="0"/>
              </a:rPr>
              <a:t>     = </a:t>
            </a:r>
            <a:r>
              <a:rPr lang="en-US" sz="1000" dirty="0">
                <a:solidFill>
                  <a:srgbClr val="2A00FF"/>
                </a:solidFill>
                <a:latin typeface="Consolas" panose="020B0609020204030204" pitchFamily="49" charset="0"/>
              </a:rPr>
              <a:t>"1234567"</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String        </a:t>
            </a:r>
            <a:r>
              <a:rPr lang="en-US" sz="1000" dirty="0" err="1">
                <a:solidFill>
                  <a:srgbClr val="6A3E3E"/>
                </a:solidFill>
                <a:latin typeface="Consolas" panose="020B0609020204030204" pitchFamily="49" charset="0"/>
              </a:rPr>
              <a:t>diseaseName</a:t>
            </a:r>
            <a:r>
              <a:rPr lang="en-US" sz="1000" dirty="0">
                <a:solidFill>
                  <a:srgbClr val="000000"/>
                </a:solidFill>
                <a:latin typeface="Consolas" panose="020B0609020204030204" pitchFamily="49" charset="0"/>
              </a:rPr>
              <a:t>   = </a:t>
            </a:r>
            <a:r>
              <a:rPr lang="en-US" sz="1000" dirty="0">
                <a:solidFill>
                  <a:srgbClr val="2A00FF"/>
                </a:solidFill>
                <a:latin typeface="Consolas" panose="020B0609020204030204" pitchFamily="49" charset="0"/>
              </a:rPr>
              <a:t>"HF"</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String        </a:t>
            </a:r>
            <a:r>
              <a:rPr lang="en-US" sz="1000" dirty="0">
                <a:solidFill>
                  <a:srgbClr val="6A3E3E"/>
                </a:solidFill>
                <a:latin typeface="Consolas" panose="020B0609020204030204" pitchFamily="49" charset="0"/>
              </a:rPr>
              <a:t>state</a:t>
            </a:r>
            <a:r>
              <a:rPr lang="en-US" sz="1000" dirty="0">
                <a:solidFill>
                  <a:srgbClr val="000000"/>
                </a:solidFill>
                <a:latin typeface="Consolas" panose="020B0609020204030204" pitchFamily="49" charset="0"/>
              </a:rPr>
              <a:t>         = </a:t>
            </a:r>
            <a:r>
              <a:rPr lang="en-US" sz="1000" dirty="0">
                <a:solidFill>
                  <a:srgbClr val="2A00FF"/>
                </a:solidFill>
                <a:latin typeface="Consolas" panose="020B0609020204030204" pitchFamily="49" charset="0"/>
              </a:rPr>
              <a:t>"TX"</a:t>
            </a:r>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float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cost</a:t>
            </a:r>
            <a:r>
              <a:rPr lang="en-US" sz="1000" b="1" dirty="0">
                <a:solidFill>
                  <a:srgbClr val="000000"/>
                </a:solidFill>
                <a:latin typeface="Consolas" panose="020B0609020204030204" pitchFamily="49" charset="0"/>
              </a:rPr>
              <a:t>          = 1000;</a:t>
            </a:r>
          </a:p>
          <a:p>
            <a:r>
              <a:rPr lang="en-US" sz="1000" dirty="0" err="1">
                <a:solidFill>
                  <a:srgbClr val="000000"/>
                </a:solidFill>
                <a:latin typeface="Consolas" panose="020B0609020204030204" pitchFamily="49" charset="0"/>
              </a:rPr>
              <a:t>ZonedDateTime</a:t>
            </a:r>
            <a:r>
              <a:rPr lang="en-US" sz="1000" dirty="0">
                <a:solidFill>
                  <a:srgbClr val="000000"/>
                </a:solidFill>
                <a:latin typeface="Consolas" panose="020B0609020204030204" pitchFamily="49" charset="0"/>
              </a:rPr>
              <a:t> </a:t>
            </a:r>
            <a:r>
              <a:rPr lang="en-US" sz="1000" dirty="0" err="1">
                <a:solidFill>
                  <a:srgbClr val="6A3E3E"/>
                </a:solidFill>
                <a:latin typeface="Consolas" panose="020B0609020204030204" pitchFamily="49" charset="0"/>
              </a:rPr>
              <a:t>dateOfService</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ZonedDateTime.</a:t>
            </a:r>
            <a:r>
              <a:rPr lang="en-US" sz="1000" i="1" dirty="0" err="1">
                <a:solidFill>
                  <a:srgbClr val="000000"/>
                </a:solidFill>
                <a:latin typeface="Consolas" panose="020B0609020204030204" pitchFamily="49" charset="0"/>
              </a:rPr>
              <a:t>now</a:t>
            </a:r>
            <a:r>
              <a:rPr lang="en-US" sz="1000"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err="1">
                <a:solidFill>
                  <a:srgbClr val="000000"/>
                </a:solidFill>
                <a:latin typeface="Consolas" panose="020B0609020204030204" pitchFamily="49" charset="0"/>
              </a:rPr>
              <a:t>DummyData_Data</a:t>
            </a:r>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Dummy</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DummyData_Factory.</a:t>
            </a:r>
            <a:r>
              <a:rPr lang="en-US" sz="1000" i="1" dirty="0" err="1">
                <a:solidFill>
                  <a:srgbClr val="000000"/>
                </a:solidFill>
                <a:latin typeface="Consolas" panose="020B0609020204030204" pitchFamily="49" charset="0"/>
              </a:rPr>
              <a:t>Create</a:t>
            </a:r>
            <a:r>
              <a:rPr lang="en-US" sz="1000" i="1" dirty="0">
                <a:solidFill>
                  <a:srgbClr val="000000"/>
                </a:solidFill>
                <a:latin typeface="Consolas" panose="020B0609020204030204" pitchFamily="49" charset="0"/>
              </a:rPr>
              <a:t>(</a:t>
            </a:r>
            <a:r>
              <a:rPr lang="en-US" sz="1000" i="1" dirty="0" err="1">
                <a:solidFill>
                  <a:srgbClr val="6A3E3E"/>
                </a:solidFill>
                <a:latin typeface="Consolas" panose="020B0609020204030204" pitchFamily="49" charset="0"/>
              </a:rPr>
              <a:t>patientId</a:t>
            </a:r>
            <a:r>
              <a:rPr lang="en-US" sz="1000" i="1" dirty="0">
                <a:solidFill>
                  <a:srgbClr val="000000"/>
                </a:solidFill>
                <a:latin typeface="Consolas" panose="020B0609020204030204" pitchFamily="49" charset="0"/>
              </a:rPr>
              <a:t>, </a:t>
            </a:r>
            <a:r>
              <a:rPr lang="en-US" sz="1000" i="1" dirty="0" err="1">
                <a:solidFill>
                  <a:srgbClr val="6A3E3E"/>
                </a:solidFill>
                <a:latin typeface="Consolas" panose="020B0609020204030204" pitchFamily="49" charset="0"/>
              </a:rPr>
              <a:t>diseaseName</a:t>
            </a:r>
            <a:r>
              <a:rPr lang="en-US" sz="1000" i="1" dirty="0">
                <a:solidFill>
                  <a:srgbClr val="000000"/>
                </a:solidFill>
                <a:latin typeface="Consolas" panose="020B0609020204030204" pitchFamily="49" charset="0"/>
              </a:rPr>
              <a:t>, </a:t>
            </a:r>
            <a:r>
              <a:rPr lang="en-US" sz="1000" i="1" dirty="0">
                <a:solidFill>
                  <a:srgbClr val="6A3E3E"/>
                </a:solidFill>
                <a:latin typeface="Consolas" panose="020B0609020204030204" pitchFamily="49" charset="0"/>
              </a:rPr>
              <a:t>state</a:t>
            </a:r>
            <a:r>
              <a:rPr lang="en-US" sz="1000" i="1" dirty="0">
                <a:solidFill>
                  <a:srgbClr val="000000"/>
                </a:solidFill>
                <a:latin typeface="Consolas" panose="020B0609020204030204" pitchFamily="49" charset="0"/>
              </a:rPr>
              <a:t>, </a:t>
            </a:r>
            <a:r>
              <a:rPr lang="en-US" sz="1000" i="1" dirty="0">
                <a:solidFill>
                  <a:srgbClr val="6A3E3E"/>
                </a:solidFill>
                <a:latin typeface="Consolas" panose="020B0609020204030204" pitchFamily="49" charset="0"/>
              </a:rPr>
              <a:t>cost</a:t>
            </a:r>
            <a:r>
              <a:rPr lang="en-US" sz="1000" i="1" dirty="0">
                <a:solidFill>
                  <a:srgbClr val="000000"/>
                </a:solidFill>
                <a:latin typeface="Consolas" panose="020B0609020204030204" pitchFamily="49" charset="0"/>
              </a:rPr>
              <a:t>, </a:t>
            </a:r>
            <a:r>
              <a:rPr lang="en-US" sz="1000" i="1" dirty="0" err="1">
                <a:solidFill>
                  <a:srgbClr val="6A3E3E"/>
                </a:solidFill>
                <a:latin typeface="Consolas" panose="020B0609020204030204" pitchFamily="49" charset="0"/>
              </a:rPr>
              <a:t>dateOfService</a:t>
            </a:r>
            <a:r>
              <a:rPr lang="en-US" sz="1000" i="1" dirty="0">
                <a:solidFill>
                  <a:srgbClr val="000000"/>
                </a:solidFill>
                <a:latin typeface="Consolas" panose="020B0609020204030204" pitchFamily="49" charset="0"/>
              </a:rPr>
              <a:t>);</a:t>
            </a:r>
          </a:p>
          <a:p>
            <a:r>
              <a:rPr lang="en-US" sz="1000" dirty="0" err="1">
                <a:solidFill>
                  <a:srgbClr val="6A3E3E"/>
                </a:solidFill>
                <a:latin typeface="Consolas" panose="020B0609020204030204" pitchFamily="49" charset="0"/>
              </a:rPr>
              <a:t>Dummy</a:t>
            </a:r>
            <a:r>
              <a:rPr lang="en-US" sz="1000" dirty="0" err="1">
                <a:solidFill>
                  <a:srgbClr val="000000"/>
                </a:solidFill>
                <a:latin typeface="Consolas" panose="020B0609020204030204" pitchFamily="49" charset="0"/>
              </a:rPr>
              <a:t>.setDescr</a:t>
            </a:r>
            <a:r>
              <a:rPr lang="en-US" sz="1000" dirty="0">
                <a:solidFill>
                  <a:srgbClr val="000000"/>
                </a:solidFill>
                <a:latin typeface="Consolas" panose="020B0609020204030204" pitchFamily="49" charset="0"/>
              </a:rPr>
              <a:t>(</a:t>
            </a:r>
            <a:r>
              <a:rPr lang="en-US" sz="1000" dirty="0">
                <a:solidFill>
                  <a:srgbClr val="2A00FF"/>
                </a:solidFill>
                <a:latin typeface="Consolas" panose="020B0609020204030204" pitchFamily="49" charset="0"/>
              </a:rPr>
              <a:t>"blah </a:t>
            </a:r>
            <a:r>
              <a:rPr lang="en-US" sz="1000" dirty="0" err="1">
                <a:solidFill>
                  <a:srgbClr val="2A00FF"/>
                </a:solidFill>
                <a:latin typeface="Consolas" panose="020B0609020204030204" pitchFamily="49" charset="0"/>
              </a:rPr>
              <a:t>blah</a:t>
            </a:r>
            <a:r>
              <a:rPr lang="en-US" sz="1000" dirty="0">
                <a:solidFill>
                  <a:srgbClr val="2A00FF"/>
                </a:solidFill>
                <a:latin typeface="Consolas" panose="020B0609020204030204" pitchFamily="49" charset="0"/>
              </a:rPr>
              <a:t> blah"</a:t>
            </a:r>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Dummy</a:t>
            </a:r>
            <a:r>
              <a:rPr lang="en-US" sz="1000" b="1" dirty="0" err="1">
                <a:solidFill>
                  <a:srgbClr val="000000"/>
                </a:solidFill>
                <a:latin typeface="Consolas" panose="020B0609020204030204" pitchFamily="49" charset="0"/>
              </a:rPr>
              <a:t>.Write</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C</a:t>
            </a:r>
            <a:r>
              <a:rPr lang="en-US" sz="1000" b="1"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false</a:t>
            </a:r>
            <a:r>
              <a:rPr lang="en-US" sz="1000" b="1"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 throw</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Exception(</a:t>
            </a:r>
            <a:r>
              <a:rPr lang="en-US" sz="1000" b="1" dirty="0">
                <a:solidFill>
                  <a:srgbClr val="2A00FF"/>
                </a:solidFill>
                <a:latin typeface="Consolas" panose="020B0609020204030204" pitchFamily="49" charset="0"/>
              </a:rPr>
              <a:t>"Cannot create a new Dummy record"</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endParaRPr lang="en-US" sz="1000" dirty="0">
              <a:solidFill>
                <a:srgbClr val="000000"/>
              </a:solidFill>
              <a:latin typeface="Consolas" panose="020B0609020204030204" pitchFamily="49" charset="0"/>
            </a:endParaRPr>
          </a:p>
          <a:p>
            <a:r>
              <a:rPr lang="en-US" sz="1000" b="1" dirty="0">
                <a:solidFill>
                  <a:srgbClr val="7F0055"/>
                </a:solidFill>
                <a:latin typeface="Consolas" panose="020B0609020204030204" pitchFamily="49" charset="0"/>
              </a:rPr>
              <a:t>long</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refnum</a:t>
            </a:r>
            <a:r>
              <a:rPr lang="en-US" sz="1000" b="1" dirty="0">
                <a:solidFill>
                  <a:srgbClr val="000000"/>
                </a:solidFill>
                <a:latin typeface="Consolas" panose="020B0609020204030204" pitchFamily="49" charset="0"/>
              </a:rPr>
              <a:t> = </a:t>
            </a:r>
            <a:r>
              <a:rPr lang="en-US" sz="1000" b="1" dirty="0" err="1">
                <a:solidFill>
                  <a:srgbClr val="6A3E3E"/>
                </a:solidFill>
                <a:latin typeface="Consolas" panose="020B0609020204030204" pitchFamily="49" charset="0"/>
              </a:rPr>
              <a:t>Dummy</a:t>
            </a:r>
            <a:r>
              <a:rPr lang="en-US" sz="1000" b="1" dirty="0" err="1">
                <a:solidFill>
                  <a:srgbClr val="000000"/>
                </a:solidFill>
                <a:latin typeface="Consolas" panose="020B0609020204030204" pitchFamily="49" charset="0"/>
              </a:rPr>
              <a:t>.getRefnum</a:t>
            </a:r>
            <a:r>
              <a:rPr lang="en-US" sz="1000" b="1" dirty="0">
                <a:solidFill>
                  <a:srgbClr val="000000"/>
                </a:solidFill>
                <a:latin typeface="Consolas" panose="020B0609020204030204" pitchFamily="49" charset="0"/>
              </a:rPr>
              <a:t>();</a:t>
            </a:r>
          </a:p>
          <a:p>
            <a:r>
              <a:rPr lang="en-US" sz="1000" dirty="0">
                <a:solidFill>
                  <a:srgbClr val="6A3E3E"/>
                </a:solidFill>
                <a:latin typeface="Consolas" panose="020B0609020204030204" pitchFamily="49" charset="0"/>
              </a:rPr>
              <a:t>Dummy</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DummyData_Factory.</a:t>
            </a:r>
            <a:r>
              <a:rPr lang="en-US" sz="1000" i="1" dirty="0" err="1">
                <a:solidFill>
                  <a:srgbClr val="000000"/>
                </a:solidFill>
                <a:latin typeface="Consolas" panose="020B0609020204030204" pitchFamily="49" charset="0"/>
              </a:rPr>
              <a:t>LookupByPrimaryKey</a:t>
            </a:r>
            <a:r>
              <a:rPr lang="en-US" sz="1000" i="1" dirty="0">
                <a:solidFill>
                  <a:srgbClr val="000000"/>
                </a:solidFill>
                <a:latin typeface="Consolas" panose="020B0609020204030204" pitchFamily="49" charset="0"/>
              </a:rPr>
              <a:t>(</a:t>
            </a:r>
            <a:r>
              <a:rPr lang="en-US" sz="1000" i="1" dirty="0" err="1">
                <a:solidFill>
                  <a:srgbClr val="6A3E3E"/>
                </a:solidFill>
                <a:latin typeface="Consolas" panose="020B0609020204030204" pitchFamily="49" charset="0"/>
              </a:rPr>
              <a:t>refnum</a:t>
            </a:r>
            <a:r>
              <a:rPr lang="en-US" sz="1000" i="1"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Dummy</a:t>
            </a:r>
            <a:r>
              <a:rPr lang="en-US" sz="1000" b="1" dirty="0" err="1">
                <a:solidFill>
                  <a:srgbClr val="000000"/>
                </a:solidFill>
                <a:latin typeface="Consolas" panose="020B0609020204030204" pitchFamily="49" charset="0"/>
              </a:rPr>
              <a:t>.Read</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C</a:t>
            </a:r>
            <a:r>
              <a:rPr lang="en-US" sz="1000" b="1"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false</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throw</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Exception(</a:t>
            </a:r>
            <a:r>
              <a:rPr lang="en-US" sz="1000" b="1" dirty="0">
                <a:solidFill>
                  <a:srgbClr val="2A00FF"/>
                </a:solidFill>
                <a:latin typeface="Consolas" panose="020B0609020204030204" pitchFamily="49" charset="0"/>
              </a:rPr>
              <a:t>"Cannot read the just created Dummy record"</a:t>
            </a:r>
            <a:r>
              <a:rPr lang="en-US" sz="1000" b="1" dirty="0">
                <a:solidFill>
                  <a:srgbClr val="000000"/>
                </a:solidFill>
                <a:latin typeface="Consolas" panose="020B0609020204030204" pitchFamily="49" charset="0"/>
              </a:rPr>
              <a:t>);</a:t>
            </a:r>
          </a:p>
          <a:p>
            <a:endParaRPr lang="en-US" sz="1000" b="1" dirty="0">
              <a:solidFill>
                <a:srgbClr val="000000"/>
              </a:solidFill>
              <a:latin typeface="Consolas" panose="020B0609020204030204" pitchFamily="49" charset="0"/>
            </a:endParaRPr>
          </a:p>
          <a:p>
            <a:endParaRPr lang="en-US" sz="1000" b="1" dirty="0">
              <a:solidFill>
                <a:srgbClr val="000000"/>
              </a:solidFill>
              <a:latin typeface="Consolas" panose="020B0609020204030204" pitchFamily="49" charset="0"/>
            </a:endParaRPr>
          </a:p>
          <a:p>
            <a:endParaRPr lang="en-US" sz="1000" b="1" dirty="0">
              <a:solidFill>
                <a:srgbClr val="000000"/>
              </a:solidFill>
              <a:latin typeface="Consolas" panose="020B0609020204030204" pitchFamily="49" charset="0"/>
            </a:endParaRPr>
          </a:p>
          <a:p>
            <a:endParaRPr lang="en-US" sz="1000" b="1" dirty="0">
              <a:solidFill>
                <a:srgbClr val="000000"/>
              </a:solidFill>
              <a:latin typeface="Consolas" panose="020B0609020204030204" pitchFamily="49" charset="0"/>
            </a:endParaRPr>
          </a:p>
          <a:p>
            <a:r>
              <a:rPr lang="en-US" sz="1000" dirty="0" err="1">
                <a:solidFill>
                  <a:srgbClr val="000000"/>
                </a:solidFill>
                <a:latin typeface="Consolas" panose="020B0609020204030204" pitchFamily="49" charset="0"/>
              </a:rPr>
              <a:t>ListResults</a:t>
            </a:r>
            <a:r>
              <a:rPr lang="en-US" sz="1000" dirty="0">
                <a:solidFill>
                  <a:srgbClr val="000000"/>
                </a:solidFill>
                <a:latin typeface="Consolas" panose="020B0609020204030204" pitchFamily="49" charset="0"/>
              </a:rPr>
              <a:t>&lt;</a:t>
            </a:r>
            <a:r>
              <a:rPr lang="en-US" sz="1000" dirty="0" err="1">
                <a:solidFill>
                  <a:srgbClr val="000000"/>
                </a:solidFill>
                <a:latin typeface="Consolas" panose="020B0609020204030204" pitchFamily="49" charset="0"/>
              </a:rPr>
              <a:t>DummyData_Data</a:t>
            </a:r>
            <a:r>
              <a:rPr lang="en-US" sz="1000" dirty="0">
                <a:solidFill>
                  <a:srgbClr val="000000"/>
                </a:solidFill>
                <a:latin typeface="Consolas" panose="020B0609020204030204" pitchFamily="49" charset="0"/>
              </a:rPr>
              <a:t>&gt; </a:t>
            </a:r>
            <a:r>
              <a:rPr lang="en-US" sz="1000" dirty="0">
                <a:solidFill>
                  <a:srgbClr val="6A3E3E"/>
                </a:solidFill>
                <a:latin typeface="Consolas" panose="020B0609020204030204" pitchFamily="49" charset="0"/>
              </a:rPr>
              <a:t>Dummies</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DummyData_Factory.</a:t>
            </a:r>
            <a:r>
              <a:rPr lang="en-US" sz="1000" i="1" dirty="0" err="1">
                <a:solidFill>
                  <a:srgbClr val="000000"/>
                </a:solidFill>
                <a:latin typeface="Consolas" panose="020B0609020204030204" pitchFamily="49" charset="0"/>
              </a:rPr>
              <a:t>LookupWhereDiseaseState</a:t>
            </a:r>
            <a:r>
              <a:rPr lang="en-US" sz="1000" i="1" dirty="0">
                <a:solidFill>
                  <a:srgbClr val="000000"/>
                </a:solidFill>
                <a:latin typeface="Consolas" panose="020B0609020204030204" pitchFamily="49" charset="0"/>
              </a:rPr>
              <a:t>(</a:t>
            </a:r>
            <a:r>
              <a:rPr lang="en-US" sz="1000" i="1" dirty="0">
                <a:solidFill>
                  <a:srgbClr val="6A3E3E"/>
                </a:solidFill>
                <a:latin typeface="Consolas" panose="020B0609020204030204" pitchFamily="49" charset="0"/>
              </a:rPr>
              <a:t>C</a:t>
            </a:r>
            <a:r>
              <a:rPr lang="en-US" sz="1000" i="1" dirty="0">
                <a:solidFill>
                  <a:srgbClr val="000000"/>
                </a:solidFill>
                <a:latin typeface="Consolas" panose="020B0609020204030204" pitchFamily="49" charset="0"/>
              </a:rPr>
              <a:t>, </a:t>
            </a:r>
            <a:r>
              <a:rPr lang="en-US" sz="1000" i="1" dirty="0" err="1">
                <a:solidFill>
                  <a:srgbClr val="6A3E3E"/>
                </a:solidFill>
                <a:latin typeface="Consolas" panose="020B0609020204030204" pitchFamily="49" charset="0"/>
              </a:rPr>
              <a:t>diseaseName</a:t>
            </a:r>
            <a:r>
              <a:rPr lang="en-US" sz="1000" i="1" dirty="0">
                <a:solidFill>
                  <a:srgbClr val="000000"/>
                </a:solidFill>
                <a:latin typeface="Consolas" panose="020B0609020204030204" pitchFamily="49" charset="0"/>
              </a:rPr>
              <a:t>, </a:t>
            </a:r>
            <a:r>
              <a:rPr lang="en-US" sz="1000" i="1" dirty="0">
                <a:solidFill>
                  <a:srgbClr val="6A3E3E"/>
                </a:solidFill>
                <a:latin typeface="Consolas" panose="020B0609020204030204" pitchFamily="49" charset="0"/>
              </a:rPr>
              <a:t>state</a:t>
            </a:r>
            <a:r>
              <a:rPr lang="en-US" sz="1000" i="1" dirty="0">
                <a:solidFill>
                  <a:srgbClr val="000000"/>
                </a:solidFill>
                <a:latin typeface="Consolas" panose="020B0609020204030204" pitchFamily="49" charset="0"/>
              </a:rPr>
              <a:t>, 0, 250);</a:t>
            </a:r>
          </a:p>
          <a:p>
            <a:r>
              <a:rPr lang="en-US" sz="1000" dirty="0" err="1">
                <a:solidFill>
                  <a:srgbClr val="000000"/>
                </a:solidFill>
                <a:latin typeface="Consolas" panose="020B0609020204030204" pitchFamily="49" charset="0"/>
              </a:rPr>
              <a:t>PrintWriter</a:t>
            </a:r>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Out</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PrintWriter</a:t>
            </a:r>
            <a:r>
              <a:rPr lang="en-US" sz="1000" b="1" dirty="0">
                <a:solidFill>
                  <a:srgbClr val="000000"/>
                </a:solidFill>
                <a:latin typeface="Consolas" panose="020B0609020204030204" pitchFamily="49" charset="0"/>
              </a:rPr>
              <a:t>(</a:t>
            </a:r>
            <a:r>
              <a:rPr lang="en-US" sz="1000" b="1"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for</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DummyData_Data</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d</a:t>
            </a:r>
            <a:r>
              <a:rPr lang="en-US" sz="1000" b="1" dirty="0">
                <a:solidFill>
                  <a:srgbClr val="000000"/>
                </a:solidFill>
                <a:latin typeface="Consolas" panose="020B0609020204030204" pitchFamily="49" charset="0"/>
              </a:rPr>
              <a:t> : </a:t>
            </a:r>
            <a:r>
              <a:rPr lang="en-US" sz="1000" b="1" dirty="0">
                <a:solidFill>
                  <a:srgbClr val="6A3E3E"/>
                </a:solidFill>
                <a:latin typeface="Consolas" panose="020B0609020204030204" pitchFamily="49" charset="0"/>
              </a:rPr>
              <a:t>Dummies</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DummyData_Json.</a:t>
            </a:r>
            <a:r>
              <a:rPr lang="en-US" sz="1000" i="1" dirty="0" err="1">
                <a:solidFill>
                  <a:srgbClr val="000000"/>
                </a:solidFill>
                <a:latin typeface="Consolas" panose="020B0609020204030204" pitchFamily="49" charset="0"/>
              </a:rPr>
              <a:t>toJSON</a:t>
            </a:r>
            <a:r>
              <a:rPr lang="en-US" sz="1000" i="1" dirty="0">
                <a:solidFill>
                  <a:srgbClr val="000000"/>
                </a:solidFill>
                <a:latin typeface="Consolas" panose="020B0609020204030204" pitchFamily="49" charset="0"/>
              </a:rPr>
              <a:t>(</a:t>
            </a:r>
            <a:r>
              <a:rPr lang="en-US" sz="1000" i="1" dirty="0">
                <a:solidFill>
                  <a:srgbClr val="6A3E3E"/>
                </a:solidFill>
                <a:latin typeface="Consolas" panose="020B0609020204030204" pitchFamily="49" charset="0"/>
              </a:rPr>
              <a:t>Out</a:t>
            </a:r>
            <a:r>
              <a:rPr lang="en-US" sz="1000" i="1" dirty="0">
                <a:solidFill>
                  <a:srgbClr val="000000"/>
                </a:solidFill>
                <a:latin typeface="Consolas" panose="020B0609020204030204" pitchFamily="49" charset="0"/>
              </a:rPr>
              <a:t>, </a:t>
            </a:r>
            <a:r>
              <a:rPr lang="en-US" sz="1000" i="1" dirty="0">
                <a:solidFill>
                  <a:srgbClr val="6A3E3E"/>
                </a:solidFill>
                <a:latin typeface="Consolas" panose="020B0609020204030204" pitchFamily="49" charset="0"/>
              </a:rPr>
              <a:t>d</a:t>
            </a:r>
            <a:r>
              <a:rPr lang="en-US" sz="1000" i="1" dirty="0">
                <a:solidFill>
                  <a:srgbClr val="000000"/>
                </a:solidFill>
                <a:latin typeface="Consolas" panose="020B0609020204030204" pitchFamily="49" charset="0"/>
              </a:rPr>
              <a:t>, </a:t>
            </a:r>
            <a:r>
              <a:rPr lang="en-US" sz="1000" b="1" i="1" dirty="0">
                <a:solidFill>
                  <a:srgbClr val="7F0055"/>
                </a:solidFill>
                <a:latin typeface="Consolas" panose="020B0609020204030204" pitchFamily="49" charset="0"/>
              </a:rPr>
              <a:t>true</a:t>
            </a:r>
            <a:r>
              <a:rPr lang="en-US" sz="1000" b="1" i="1" dirty="0">
                <a:solidFill>
                  <a:srgbClr val="000000"/>
                </a:solidFill>
                <a:latin typeface="Consolas" panose="020B0609020204030204" pitchFamily="49" charset="0"/>
              </a:rPr>
              <a:t>);</a:t>
            </a:r>
            <a:endParaRPr lang="en-US" sz="1000" dirty="0"/>
          </a:p>
        </p:txBody>
      </p:sp>
      <p:sp>
        <p:nvSpPr>
          <p:cNvPr id="8" name="Rounded Rectangular Callout 7"/>
          <p:cNvSpPr/>
          <p:nvPr/>
        </p:nvSpPr>
        <p:spPr>
          <a:xfrm>
            <a:off x="3964678" y="2300376"/>
            <a:ext cx="3681915" cy="221472"/>
          </a:xfrm>
          <a:prstGeom prst="wedgeRoundRectCallout">
            <a:avLst>
              <a:gd name="adj1" fmla="val -61224"/>
              <a:gd name="adj2" fmla="val 155072"/>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Create method generated with all “</a:t>
            </a:r>
            <a:r>
              <a:rPr lang="en-US" sz="1000" dirty="0" err="1"/>
              <a:t>nullable</a:t>
            </a:r>
            <a:r>
              <a:rPr lang="en-US" sz="1000" dirty="0"/>
              <a:t>”:false columns</a:t>
            </a:r>
          </a:p>
        </p:txBody>
      </p:sp>
      <p:sp>
        <p:nvSpPr>
          <p:cNvPr id="10" name="Rounded Rectangular Callout 9"/>
          <p:cNvSpPr/>
          <p:nvPr/>
        </p:nvSpPr>
        <p:spPr>
          <a:xfrm>
            <a:off x="2889695" y="2875328"/>
            <a:ext cx="2013699" cy="221472"/>
          </a:xfrm>
          <a:prstGeom prst="wedgeRoundRectCallout">
            <a:avLst>
              <a:gd name="adj1" fmla="val -57576"/>
              <a:gd name="adj2" fmla="val -8415"/>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You can set additional columns</a:t>
            </a:r>
          </a:p>
        </p:txBody>
      </p:sp>
      <p:sp>
        <p:nvSpPr>
          <p:cNvPr id="11" name="Rounded Rectangular Callout 10"/>
          <p:cNvSpPr/>
          <p:nvPr/>
        </p:nvSpPr>
        <p:spPr>
          <a:xfrm>
            <a:off x="1882845" y="3359621"/>
            <a:ext cx="4033140" cy="583823"/>
          </a:xfrm>
          <a:prstGeom prst="wedgeRoundRectCallout">
            <a:avLst>
              <a:gd name="adj1" fmla="val -67634"/>
              <a:gd name="adj2" fmla="val -47208"/>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You write to the DB, and check for errors (non fatal errors such as index or PK violations return false, whereas serious errors such as connectivity or database corruptions throw exceptions)</a:t>
            </a:r>
          </a:p>
        </p:txBody>
      </p:sp>
      <p:sp>
        <p:nvSpPr>
          <p:cNvPr id="12" name="Rounded Rectangular Callout 11"/>
          <p:cNvSpPr/>
          <p:nvPr/>
        </p:nvSpPr>
        <p:spPr>
          <a:xfrm>
            <a:off x="4511157" y="4053767"/>
            <a:ext cx="2098299" cy="259516"/>
          </a:xfrm>
          <a:prstGeom prst="wedgeRoundRectCallout">
            <a:avLst>
              <a:gd name="adj1" fmla="val -68307"/>
              <a:gd name="adj2" fmla="val 44237"/>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Lookup an object by primary key</a:t>
            </a:r>
          </a:p>
        </p:txBody>
      </p:sp>
      <p:sp>
        <p:nvSpPr>
          <p:cNvPr id="13" name="Rounded Rectangular Callout 12"/>
          <p:cNvSpPr/>
          <p:nvPr/>
        </p:nvSpPr>
        <p:spPr>
          <a:xfrm>
            <a:off x="1832727" y="4764565"/>
            <a:ext cx="4033140" cy="414024"/>
          </a:xfrm>
          <a:prstGeom prst="wedgeRoundRectCallout">
            <a:avLst>
              <a:gd name="adj1" fmla="val -67634"/>
              <a:gd name="adj2" fmla="val -47208"/>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You read from the DB, and check for errors (i.e., if an object was returned or not).</a:t>
            </a:r>
          </a:p>
        </p:txBody>
      </p:sp>
      <p:sp>
        <p:nvSpPr>
          <p:cNvPr id="14" name="Rounded Rectangular Callout 13"/>
          <p:cNvSpPr/>
          <p:nvPr/>
        </p:nvSpPr>
        <p:spPr>
          <a:xfrm>
            <a:off x="4031952" y="5554085"/>
            <a:ext cx="4568427" cy="1041853"/>
          </a:xfrm>
          <a:prstGeom prst="wedgeRoundRectCallout">
            <a:avLst>
              <a:gd name="adj1" fmla="val -29946"/>
              <a:gd name="adj2" fmla="val -56962"/>
              <a:gd name="adj3" fmla="val 16667"/>
            </a:avLst>
          </a:prstGeom>
        </p:spPr>
        <p:style>
          <a:lnRef idx="1">
            <a:schemeClr val="accent5"/>
          </a:lnRef>
          <a:fillRef idx="2">
            <a:schemeClr val="accent5"/>
          </a:fillRef>
          <a:effectRef idx="1">
            <a:schemeClr val="accent5"/>
          </a:effectRef>
          <a:fontRef idx="minor">
            <a:schemeClr val="dk1"/>
          </a:fontRef>
        </p:style>
        <p:txBody>
          <a:bodyPr rtlCol="0" anchor="t"/>
          <a:lstStyle/>
          <a:p>
            <a:r>
              <a:rPr lang="en-US" sz="1000" dirty="0"/>
              <a:t>Lookup a list of objects against the index, starting at row 0, up to 250 records. If no row were found, an empty list is returned.</a:t>
            </a:r>
          </a:p>
          <a:p>
            <a:r>
              <a:rPr lang="en-US" sz="1000" dirty="0" err="1"/>
              <a:t>ListResults</a:t>
            </a:r>
            <a:r>
              <a:rPr lang="en-US" sz="1000" dirty="0"/>
              <a:t> extends </a:t>
            </a:r>
            <a:r>
              <a:rPr lang="en-US" sz="1000" dirty="0" err="1"/>
              <a:t>java.util.List</a:t>
            </a:r>
            <a:r>
              <a:rPr lang="en-US" sz="1000" dirty="0"/>
              <a:t> but adds support for paging by keeping track of start (here 0), the number of records pulled, and whether more exist in the DB</a:t>
            </a:r>
          </a:p>
        </p:txBody>
      </p:sp>
    </p:spTree>
    <p:extLst>
      <p:ext uri="{BB962C8B-B14F-4D97-AF65-F5344CB8AC3E}">
        <p14:creationId xmlns:p14="http://schemas.microsoft.com/office/powerpoint/2010/main" val="1612521281"/>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6389</TotalTime>
  <Words>3574</Words>
  <Application>Microsoft Office PowerPoint</Application>
  <PresentationFormat>Widescreen</PresentationFormat>
  <Paragraphs>435</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Trebuchet MS</vt:lpstr>
      <vt:lpstr>Wingdings 3</vt:lpstr>
      <vt:lpstr>Facet</vt:lpstr>
      <vt:lpstr>CapsicoHealth</vt:lpstr>
      <vt:lpstr>Basic structure of a Java project</vt:lpstr>
      <vt:lpstr>Data Model</vt:lpstr>
      <vt:lpstr>Tilda JSON definition file</vt:lpstr>
      <vt:lpstr>Tilda object (1)</vt:lpstr>
      <vt:lpstr>Tilda object (2)</vt:lpstr>
      <vt:lpstr>The Gen utility</vt:lpstr>
      <vt:lpstr>Tilda generated artifacts</vt:lpstr>
      <vt:lpstr>Basic programming model</vt:lpstr>
      <vt:lpstr>Anatomy of the internal _Factory class</vt:lpstr>
      <vt:lpstr>Anatomy of the app-level _Factory class</vt:lpstr>
      <vt:lpstr>Anatomy of the internal _Data class</vt:lpstr>
      <vt:lpstr>Anatomy of the app-level _Data class</vt:lpstr>
      <vt:lpstr>Anatomy of the internal _Json class</vt:lpstr>
      <vt:lpstr>Anatomy of the app-level _Json class</vt:lpstr>
      <vt:lpstr>Important Notes</vt:lpstr>
      <vt:lpstr>View Realization</vt:lpstr>
      <vt:lpstr>PowerPoint Presentation</vt:lpstr>
      <vt:lpstr>Tilda Artifacts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HealthyDay</dc:title>
  <dc:creator>Jakk Ramesh</dc:creator>
  <cp:lastModifiedBy>Laurent Hasson</cp:lastModifiedBy>
  <cp:revision>1433</cp:revision>
  <dcterms:created xsi:type="dcterms:W3CDTF">2015-01-02T16:40:17Z</dcterms:created>
  <dcterms:modified xsi:type="dcterms:W3CDTF">2019-07-31T22:23:31Z</dcterms:modified>
</cp:coreProperties>
</file>