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60" r:id="rId3"/>
    <p:sldId id="261" r:id="rId4"/>
    <p:sldId id="262" r:id="rId5"/>
    <p:sldId id="266" r:id="rId6"/>
    <p:sldId id="263" r:id="rId7"/>
    <p:sldId id="264" r:id="rId8"/>
    <p:sldId id="267" r:id="rId9"/>
    <p:sldId id="268" r:id="rId10"/>
    <p:sldId id="270" r:id="rId11"/>
    <p:sldId id="271" r:id="rId12"/>
    <p:sldId id="272" r:id="rId13"/>
    <p:sldId id="265" r:id="rId14"/>
    <p:sldId id="273" r:id="rId15"/>
    <p:sldId id="274" r:id="rId16"/>
    <p:sldId id="275" r:id="rId17"/>
    <p:sldId id="276" r:id="rId18"/>
    <p:sldId id="277" r:id="rId19"/>
    <p:sldId id="278" r:id="rId20"/>
    <p:sldId id="279" r:id="rId21"/>
    <p:sldId id="281"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B9FE"/>
    <a:srgbClr val="003366"/>
    <a:srgbClr val="336699"/>
    <a:srgbClr val="0099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032DE-BBB5-4125-9035-45E6835D9734}" type="datetimeFigureOut">
              <a:rPr lang="en-US" smtClean="0"/>
              <a:t>2019-09-08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F9474-CDA0-485C-BD9D-A6E7922EB8C9}" type="slidenum">
              <a:rPr lang="en-US" smtClean="0"/>
              <a:t>‹#›</a:t>
            </a:fld>
            <a:endParaRPr lang="en-US"/>
          </a:p>
        </p:txBody>
      </p:sp>
    </p:spTree>
    <p:extLst>
      <p:ext uri="{BB962C8B-B14F-4D97-AF65-F5344CB8AC3E}">
        <p14:creationId xmlns:p14="http://schemas.microsoft.com/office/powerpoint/2010/main" val="370607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2019-09-10</a:t>
            </a:r>
          </a:p>
        </p:txBody>
      </p:sp>
      <p:sp>
        <p:nvSpPr>
          <p:cNvPr id="5" name="Footer Placeholder 4"/>
          <p:cNvSpPr>
            <a:spLocks noGrp="1"/>
          </p:cNvSpPr>
          <p:nvPr>
            <p:ph type="ftr" sz="quarter" idx="11"/>
          </p:nvPr>
        </p:nvSpPr>
        <p:spPr/>
        <p:txBody>
          <a:bodyPr/>
          <a:lstStyle/>
          <a:p>
            <a:r>
              <a:rPr lang="en-US"/>
              <a:t>Tilda – Getting Started-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2019-09-10</a:t>
            </a:r>
          </a:p>
        </p:txBody>
      </p:sp>
      <p:sp>
        <p:nvSpPr>
          <p:cNvPr id="5" name="Footer Placeholder 4"/>
          <p:cNvSpPr>
            <a:spLocks noGrp="1"/>
          </p:cNvSpPr>
          <p:nvPr>
            <p:ph type="ftr" sz="quarter" idx="11"/>
          </p:nvPr>
        </p:nvSpPr>
        <p:spPr/>
        <p:txBody>
          <a:bodyPr/>
          <a:lstStyle/>
          <a:p>
            <a:r>
              <a:rPr lang="en-US"/>
              <a:t>Tilda – Getting Started-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413478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2019-09-10</a:t>
            </a:r>
          </a:p>
        </p:txBody>
      </p:sp>
      <p:sp>
        <p:nvSpPr>
          <p:cNvPr id="5" name="Footer Placeholder 4"/>
          <p:cNvSpPr>
            <a:spLocks noGrp="1"/>
          </p:cNvSpPr>
          <p:nvPr>
            <p:ph type="ftr" sz="quarter" idx="11"/>
          </p:nvPr>
        </p:nvSpPr>
        <p:spPr/>
        <p:txBody>
          <a:bodyPr/>
          <a:lstStyle/>
          <a:p>
            <a:r>
              <a:rPr lang="en-US"/>
              <a:t>Tilda – Getting Started-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5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9386" y="210207"/>
            <a:ext cx="11111601" cy="781102"/>
          </a:xfrm>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marL="233363" indent="-233363">
              <a:buFont typeface="Arial" panose="020B0604020202020204" pitchFamily="34" charset="0"/>
              <a:buChar char="•"/>
              <a:defRPr sz="3200"/>
            </a:lvl1pPr>
            <a:lvl2pPr marL="265113" indent="196850">
              <a:defRPr sz="2400"/>
            </a:lvl2pPr>
            <a:lvl3pPr marL="447675" indent="182563">
              <a:defRPr sz="2000"/>
            </a:lvl3pPr>
            <a:lvl4pPr marL="593725" indent="204788">
              <a:defRPr sz="1800"/>
            </a:lvl4pPr>
            <a:lvl5pPr marL="776288" indent="190500">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2019-09-10</a:t>
            </a:r>
          </a:p>
        </p:txBody>
      </p:sp>
      <p:sp>
        <p:nvSpPr>
          <p:cNvPr id="5" name="Footer Placeholder 4"/>
          <p:cNvSpPr>
            <a:spLocks noGrp="1"/>
          </p:cNvSpPr>
          <p:nvPr>
            <p:ph type="ftr" sz="quarter" idx="11"/>
          </p:nvPr>
        </p:nvSpPr>
        <p:spPr/>
        <p:txBody>
          <a:bodyPr/>
          <a:lstStyle/>
          <a:p>
            <a:r>
              <a:rPr lang="en-US"/>
              <a:t>Tilda – Getting Started-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379897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2019-09-10</a:t>
            </a:r>
          </a:p>
        </p:txBody>
      </p:sp>
      <p:sp>
        <p:nvSpPr>
          <p:cNvPr id="5" name="Footer Placeholder 4"/>
          <p:cNvSpPr>
            <a:spLocks noGrp="1"/>
          </p:cNvSpPr>
          <p:nvPr>
            <p:ph type="ftr" sz="quarter" idx="11"/>
          </p:nvPr>
        </p:nvSpPr>
        <p:spPr/>
        <p:txBody>
          <a:bodyPr/>
          <a:lstStyle/>
          <a:p>
            <a:r>
              <a:rPr lang="en-US"/>
              <a:t>Tilda – Getting Started- Copyright (c) 2018 CapsicoHealth, Inc. </a:t>
            </a:r>
          </a:p>
        </p:txBody>
      </p:sp>
      <p:sp>
        <p:nvSpPr>
          <p:cNvPr id="6" name="Slide Number Placeholder 5"/>
          <p:cNvSpPr>
            <a:spLocks noGrp="1"/>
          </p:cNvSpPr>
          <p:nvPr>
            <p:ph type="sldNum" sz="quarter" idx="12"/>
          </p:nvPr>
        </p:nvSpPr>
        <p:spPr/>
        <p:txBody>
          <a:bodyPr/>
          <a:lstStyle/>
          <a:p>
            <a:fld id="{C70A6BF2-D208-47CE-B3CD-F52E7B74088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9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2019-09-10</a:t>
            </a:r>
          </a:p>
        </p:txBody>
      </p:sp>
      <p:sp>
        <p:nvSpPr>
          <p:cNvPr id="6" name="Footer Placeholder 5"/>
          <p:cNvSpPr>
            <a:spLocks noGrp="1"/>
          </p:cNvSpPr>
          <p:nvPr>
            <p:ph type="ftr" sz="quarter" idx="11"/>
          </p:nvPr>
        </p:nvSpPr>
        <p:spPr/>
        <p:txBody>
          <a:bodyPr/>
          <a:lstStyle/>
          <a:p>
            <a:r>
              <a:rPr lang="en-US"/>
              <a:t>Tilda – Getting Started- Copyright (c) 2018 CapsicoHealth, Inc. </a:t>
            </a:r>
          </a:p>
        </p:txBody>
      </p:sp>
      <p:sp>
        <p:nvSpPr>
          <p:cNvPr id="7" name="Slide Number Placeholder 6"/>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379783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2019-09-10</a:t>
            </a:r>
          </a:p>
        </p:txBody>
      </p:sp>
      <p:sp>
        <p:nvSpPr>
          <p:cNvPr id="8" name="Footer Placeholder 7"/>
          <p:cNvSpPr>
            <a:spLocks noGrp="1"/>
          </p:cNvSpPr>
          <p:nvPr>
            <p:ph type="ftr" sz="quarter" idx="11"/>
          </p:nvPr>
        </p:nvSpPr>
        <p:spPr/>
        <p:txBody>
          <a:bodyPr/>
          <a:lstStyle/>
          <a:p>
            <a:r>
              <a:rPr lang="en-US"/>
              <a:t>Tilda – Getting Started- Copyright (c) 2018 CapsicoHealth, Inc. </a:t>
            </a:r>
          </a:p>
        </p:txBody>
      </p:sp>
      <p:sp>
        <p:nvSpPr>
          <p:cNvPr id="9" name="Slide Number Placeholder 8"/>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374238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2019-09-10</a:t>
            </a:r>
          </a:p>
        </p:txBody>
      </p:sp>
      <p:sp>
        <p:nvSpPr>
          <p:cNvPr id="4" name="Footer Placeholder 3"/>
          <p:cNvSpPr>
            <a:spLocks noGrp="1"/>
          </p:cNvSpPr>
          <p:nvPr>
            <p:ph type="ftr" sz="quarter" idx="11"/>
          </p:nvPr>
        </p:nvSpPr>
        <p:spPr/>
        <p:txBody>
          <a:bodyPr/>
          <a:lstStyle/>
          <a:p>
            <a:r>
              <a:rPr lang="en-US"/>
              <a:t>Tilda – Getting Started- Copyright (c) 2018 CapsicoHealth, Inc. </a:t>
            </a:r>
          </a:p>
        </p:txBody>
      </p:sp>
      <p:sp>
        <p:nvSpPr>
          <p:cNvPr id="5" name="Slide Number Placeholder 4"/>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186874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2019-09-10</a:t>
            </a:r>
          </a:p>
        </p:txBody>
      </p:sp>
      <p:sp>
        <p:nvSpPr>
          <p:cNvPr id="3" name="Footer Placeholder 2"/>
          <p:cNvSpPr>
            <a:spLocks noGrp="1"/>
          </p:cNvSpPr>
          <p:nvPr>
            <p:ph type="ftr" sz="quarter" idx="11"/>
          </p:nvPr>
        </p:nvSpPr>
        <p:spPr/>
        <p:txBody>
          <a:bodyPr/>
          <a:lstStyle/>
          <a:p>
            <a:r>
              <a:rPr lang="en-US"/>
              <a:t>Tilda – Getting Started- Copyright (c) 2018 CapsicoHealth, Inc. </a:t>
            </a:r>
          </a:p>
        </p:txBody>
      </p:sp>
      <p:sp>
        <p:nvSpPr>
          <p:cNvPr id="4" name="Slide Number Placeholder 3"/>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236624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2019-09-10</a:t>
            </a:r>
          </a:p>
        </p:txBody>
      </p:sp>
      <p:sp>
        <p:nvSpPr>
          <p:cNvPr id="6" name="Footer Placeholder 5"/>
          <p:cNvSpPr>
            <a:spLocks noGrp="1"/>
          </p:cNvSpPr>
          <p:nvPr>
            <p:ph type="ftr" sz="quarter" idx="11"/>
          </p:nvPr>
        </p:nvSpPr>
        <p:spPr/>
        <p:txBody>
          <a:bodyPr/>
          <a:lstStyle/>
          <a:p>
            <a:r>
              <a:rPr lang="en-US"/>
              <a:t>Tilda – Getting Started- Copyright (c) 2018 CapsicoHealth, Inc. </a:t>
            </a:r>
          </a:p>
        </p:txBody>
      </p:sp>
      <p:sp>
        <p:nvSpPr>
          <p:cNvPr id="7" name="Slide Number Placeholder 6"/>
          <p:cNvSpPr>
            <a:spLocks noGrp="1"/>
          </p:cNvSpPr>
          <p:nvPr>
            <p:ph type="sldNum" sz="quarter" idx="12"/>
          </p:nvPr>
        </p:nvSpPr>
        <p:spPr/>
        <p:txBody>
          <a:bodyPr/>
          <a:lstStyle/>
          <a:p>
            <a:fld id="{C70A6BF2-D208-47CE-B3CD-F52E7B740884}" type="slidenum">
              <a:rPr lang="en-US" smtClean="0"/>
              <a:t>‹#›</a:t>
            </a:fld>
            <a:endParaRPr lang="en-US"/>
          </a:p>
        </p:txBody>
      </p:sp>
    </p:spTree>
    <p:extLst>
      <p:ext uri="{BB962C8B-B14F-4D97-AF65-F5344CB8AC3E}">
        <p14:creationId xmlns:p14="http://schemas.microsoft.com/office/powerpoint/2010/main" val="262324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2019-09-10</a:t>
            </a:r>
          </a:p>
        </p:txBody>
      </p:sp>
      <p:sp>
        <p:nvSpPr>
          <p:cNvPr id="6" name="Footer Placeholder 5"/>
          <p:cNvSpPr>
            <a:spLocks noGrp="1"/>
          </p:cNvSpPr>
          <p:nvPr>
            <p:ph type="ftr" sz="quarter" idx="11"/>
          </p:nvPr>
        </p:nvSpPr>
        <p:spPr/>
        <p:txBody>
          <a:bodyPr/>
          <a:lstStyle/>
          <a:p>
            <a:r>
              <a:rPr lang="en-US"/>
              <a:t>Tilda – Getting Started- Copyright (c) 2018 CapsicoHealth, Inc. </a:t>
            </a:r>
          </a:p>
        </p:txBody>
      </p:sp>
      <p:sp>
        <p:nvSpPr>
          <p:cNvPr id="7" name="Slide Number Placeholder 6"/>
          <p:cNvSpPr>
            <a:spLocks noGrp="1"/>
          </p:cNvSpPr>
          <p:nvPr>
            <p:ph type="sldNum" sz="quarter" idx="12"/>
          </p:nvPr>
        </p:nvSpPr>
        <p:spPr/>
        <p:txBody>
          <a:bodyPr/>
          <a:lstStyle/>
          <a:p>
            <a:fld id="{C70A6BF2-D208-47CE-B3CD-F52E7B74088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4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9386" y="465572"/>
            <a:ext cx="11111601" cy="52573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37259" y="1264778"/>
            <a:ext cx="11373735" cy="5044582"/>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37259" y="6568354"/>
            <a:ext cx="2741013" cy="176669"/>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2019-09-10</a:t>
            </a:r>
            <a:endParaRPr lang="en-US" dirty="0"/>
          </a:p>
        </p:txBody>
      </p:sp>
      <p:sp>
        <p:nvSpPr>
          <p:cNvPr id="5" name="Footer Placeholder 4"/>
          <p:cNvSpPr>
            <a:spLocks noGrp="1"/>
          </p:cNvSpPr>
          <p:nvPr>
            <p:ph type="ftr" sz="quarter" idx="3"/>
          </p:nvPr>
        </p:nvSpPr>
        <p:spPr>
          <a:xfrm>
            <a:off x="3409772" y="6568354"/>
            <a:ext cx="7334619" cy="176669"/>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Tilda – Getting Started- Copyright (c) 2018 CapsicoHealth, Inc. </a:t>
            </a:r>
            <a:endParaRPr lang="en-US" dirty="0"/>
          </a:p>
        </p:txBody>
      </p:sp>
      <p:sp>
        <p:nvSpPr>
          <p:cNvPr id="6" name="Slide Number Placeholder 5"/>
          <p:cNvSpPr>
            <a:spLocks noGrp="1"/>
          </p:cNvSpPr>
          <p:nvPr>
            <p:ph type="sldNum" sz="quarter" idx="4"/>
          </p:nvPr>
        </p:nvSpPr>
        <p:spPr>
          <a:xfrm>
            <a:off x="10837333" y="6568354"/>
            <a:ext cx="973667" cy="17667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0A6BF2-D208-47CE-B3CD-F52E7B740884}" type="slidenum">
              <a:rPr lang="en-US" smtClean="0"/>
              <a:t>‹#›</a:t>
            </a:fld>
            <a:endParaRPr lang="en-US"/>
          </a:p>
        </p:txBody>
      </p:sp>
      <p:cxnSp>
        <p:nvCxnSpPr>
          <p:cNvPr id="7" name="Straight Connector 6"/>
          <p:cNvCxnSpPr/>
          <p:nvPr/>
        </p:nvCxnSpPr>
        <p:spPr>
          <a:xfrm flipV="1">
            <a:off x="437259" y="9138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167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CapsicoHealth/Tilda/releases"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omcat.apache.org/" TargetMode="External"/><Relationship Id="rId2" Type="http://schemas.openxmlformats.org/officeDocument/2006/relationships/hyperlink" Target="https://www.techspot.com/downloads/5553-java-jdk.html" TargetMode="External"/><Relationship Id="rId1" Type="http://schemas.openxmlformats.org/officeDocument/2006/relationships/slideLayout" Target="../slideLayouts/slideLayout2.xml"/><Relationship Id="rId5" Type="http://schemas.openxmlformats.org/officeDocument/2006/relationships/hyperlink" Target="https://www.postgresql.org/" TargetMode="External"/><Relationship Id="rId4" Type="http://schemas.openxmlformats.org/officeDocument/2006/relationships/hyperlink" Target="https://www.eclipse.org/downloads/packa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8026A3-D06D-449E-9303-2FE39FCA5004}"/>
              </a:ext>
            </a:extLst>
          </p:cNvPr>
          <p:cNvSpPr>
            <a:spLocks noGrp="1"/>
          </p:cNvSpPr>
          <p:nvPr>
            <p:ph type="ctrTitle"/>
          </p:nvPr>
        </p:nvSpPr>
        <p:spPr/>
        <p:txBody>
          <a:bodyPr/>
          <a:lstStyle/>
          <a:p>
            <a:r>
              <a:rPr lang="en-US" dirty="0"/>
              <a:t>Tilda- Getting started</a:t>
            </a:r>
          </a:p>
        </p:txBody>
      </p:sp>
      <p:sp>
        <p:nvSpPr>
          <p:cNvPr id="8" name="Subtitle 7">
            <a:extLst>
              <a:ext uri="{FF2B5EF4-FFF2-40B4-BE49-F238E27FC236}">
                <a16:creationId xmlns:a16="http://schemas.microsoft.com/office/drawing/2014/main" id="{5DDF4679-7B11-4943-8093-1EA90B162B5F}"/>
              </a:ext>
            </a:extLst>
          </p:cNvPr>
          <p:cNvSpPr>
            <a:spLocks noGrp="1"/>
          </p:cNvSpPr>
          <p:nvPr>
            <p:ph type="subTitle" idx="1"/>
          </p:nvPr>
        </p:nvSpPr>
        <p:spPr/>
        <p:txBody>
          <a:bodyPr/>
          <a:lstStyle/>
          <a:p>
            <a:r>
              <a:rPr lang="en-US" dirty="0"/>
              <a:t>2019-09-10</a:t>
            </a:r>
          </a:p>
        </p:txBody>
      </p:sp>
      <p:sp>
        <p:nvSpPr>
          <p:cNvPr id="2" name="Date Placeholder 1">
            <a:extLst>
              <a:ext uri="{FF2B5EF4-FFF2-40B4-BE49-F238E27FC236}">
                <a16:creationId xmlns:a16="http://schemas.microsoft.com/office/drawing/2014/main" id="{3264C466-D269-4901-998C-B8393BFE53CD}"/>
              </a:ext>
            </a:extLst>
          </p:cNvPr>
          <p:cNvSpPr>
            <a:spLocks noGrp="1"/>
          </p:cNvSpPr>
          <p:nvPr>
            <p:ph type="dt" sz="half" idx="10"/>
          </p:nvPr>
        </p:nvSpPr>
        <p:spPr/>
        <p:txBody>
          <a:bodyPr/>
          <a:lstStyle/>
          <a:p>
            <a:r>
              <a:rPr lang="en-US"/>
              <a:t>2019-09-10</a:t>
            </a:r>
            <a:endParaRPr lang="en-US" dirty="0"/>
          </a:p>
        </p:txBody>
      </p:sp>
      <p:sp>
        <p:nvSpPr>
          <p:cNvPr id="3" name="Footer Placeholder 2">
            <a:extLst>
              <a:ext uri="{FF2B5EF4-FFF2-40B4-BE49-F238E27FC236}">
                <a16:creationId xmlns:a16="http://schemas.microsoft.com/office/drawing/2014/main" id="{1F1AA59E-641B-4843-AFAF-42EBF37F64B5}"/>
              </a:ext>
            </a:extLst>
          </p:cNvPr>
          <p:cNvSpPr>
            <a:spLocks noGrp="1"/>
          </p:cNvSpPr>
          <p:nvPr>
            <p:ph type="ftr" sz="quarter" idx="11"/>
          </p:nvPr>
        </p:nvSpPr>
        <p:spPr/>
        <p:txBody>
          <a:bodyPr/>
          <a:lstStyle/>
          <a:p>
            <a:r>
              <a:rPr lang="en-US" dirty="0"/>
              <a:t>Tilda – Getting Started- Copyright (c) 2018 </a:t>
            </a:r>
            <a:r>
              <a:rPr lang="en-US" dirty="0" err="1"/>
              <a:t>CapsicoHealth</a:t>
            </a:r>
            <a:r>
              <a:rPr lang="en-US" dirty="0"/>
              <a:t>, Inc. </a:t>
            </a:r>
          </a:p>
        </p:txBody>
      </p:sp>
      <p:sp>
        <p:nvSpPr>
          <p:cNvPr id="4" name="Slide Number Placeholder 3">
            <a:extLst>
              <a:ext uri="{FF2B5EF4-FFF2-40B4-BE49-F238E27FC236}">
                <a16:creationId xmlns:a16="http://schemas.microsoft.com/office/drawing/2014/main" id="{4E2A86A1-E880-4C2E-B54A-5CD46A713E16}"/>
              </a:ext>
            </a:extLst>
          </p:cNvPr>
          <p:cNvSpPr>
            <a:spLocks noGrp="1"/>
          </p:cNvSpPr>
          <p:nvPr>
            <p:ph type="sldNum" sz="quarter" idx="12"/>
          </p:nvPr>
        </p:nvSpPr>
        <p:spPr/>
        <p:txBody>
          <a:bodyPr/>
          <a:lstStyle/>
          <a:p>
            <a:fld id="{C70A6BF2-D208-47CE-B3CD-F52E7B740884}" type="slidenum">
              <a:rPr lang="en-US" smtClean="0"/>
              <a:t>1</a:t>
            </a:fld>
            <a:endParaRPr lang="en-US"/>
          </a:p>
        </p:txBody>
      </p:sp>
    </p:spTree>
    <p:extLst>
      <p:ext uri="{BB962C8B-B14F-4D97-AF65-F5344CB8AC3E}">
        <p14:creationId xmlns:p14="http://schemas.microsoft.com/office/powerpoint/2010/main" val="130248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A04-91EA-42B1-9843-231EE3370C80}"/>
              </a:ext>
            </a:extLst>
          </p:cNvPr>
          <p:cNvSpPr>
            <a:spLocks noGrp="1"/>
          </p:cNvSpPr>
          <p:nvPr>
            <p:ph type="title"/>
          </p:nvPr>
        </p:nvSpPr>
        <p:spPr/>
        <p:txBody>
          <a:bodyPr/>
          <a:lstStyle/>
          <a:p>
            <a:r>
              <a:rPr lang="en-US" dirty="0"/>
              <a:t>Optimized Perspective (according to someone!)</a:t>
            </a:r>
          </a:p>
        </p:txBody>
      </p:sp>
      <p:sp>
        <p:nvSpPr>
          <p:cNvPr id="4" name="Date Placeholder 3">
            <a:extLst>
              <a:ext uri="{FF2B5EF4-FFF2-40B4-BE49-F238E27FC236}">
                <a16:creationId xmlns:a16="http://schemas.microsoft.com/office/drawing/2014/main" id="{66D3C388-F003-435F-93CE-7A9BA77102EA}"/>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3E12A96B-44A2-471E-9564-CA09C036566A}"/>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14DA9371-0410-42B9-9101-C9B839BB6B71}"/>
              </a:ext>
            </a:extLst>
          </p:cNvPr>
          <p:cNvSpPr>
            <a:spLocks noGrp="1"/>
          </p:cNvSpPr>
          <p:nvPr>
            <p:ph type="sldNum" sz="quarter" idx="12"/>
          </p:nvPr>
        </p:nvSpPr>
        <p:spPr/>
        <p:txBody>
          <a:bodyPr/>
          <a:lstStyle/>
          <a:p>
            <a:fld id="{C70A6BF2-D208-47CE-B3CD-F52E7B740884}" type="slidenum">
              <a:rPr lang="en-US" smtClean="0"/>
              <a:t>10</a:t>
            </a:fld>
            <a:endParaRPr lang="en-US"/>
          </a:p>
        </p:txBody>
      </p:sp>
      <p:pic>
        <p:nvPicPr>
          <p:cNvPr id="7" name="Picture 6">
            <a:extLst>
              <a:ext uri="{FF2B5EF4-FFF2-40B4-BE49-F238E27FC236}">
                <a16:creationId xmlns:a16="http://schemas.microsoft.com/office/drawing/2014/main" id="{57DFFB8D-3A6A-48DD-BCA6-77AB62A8CA56}"/>
              </a:ext>
            </a:extLst>
          </p:cNvPr>
          <p:cNvPicPr>
            <a:picLocks noChangeAspect="1"/>
          </p:cNvPicPr>
          <p:nvPr/>
        </p:nvPicPr>
        <p:blipFill>
          <a:blip r:embed="rId2"/>
          <a:stretch>
            <a:fillRect/>
          </a:stretch>
        </p:blipFill>
        <p:spPr>
          <a:xfrm>
            <a:off x="3409772" y="991309"/>
            <a:ext cx="7093200" cy="5356807"/>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E815CE63-7210-4449-AEE0-E68D9B0E0BF5}"/>
              </a:ext>
            </a:extLst>
          </p:cNvPr>
          <p:cNvCxnSpPr>
            <a:cxnSpLocks/>
          </p:cNvCxnSpPr>
          <p:nvPr/>
        </p:nvCxnSpPr>
        <p:spPr>
          <a:xfrm>
            <a:off x="1259553" y="2272784"/>
            <a:ext cx="2562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3A6B28-62FE-4F22-8BEC-BB18B7E69208}"/>
              </a:ext>
            </a:extLst>
          </p:cNvPr>
          <p:cNvSpPr txBox="1"/>
          <p:nvPr/>
        </p:nvSpPr>
        <p:spPr>
          <a:xfrm>
            <a:off x="552422" y="2202213"/>
            <a:ext cx="2866875" cy="369332"/>
          </a:xfrm>
          <a:prstGeom prst="rect">
            <a:avLst/>
          </a:prstGeom>
          <a:noFill/>
        </p:spPr>
        <p:txBody>
          <a:bodyPr wrap="none" rtlCol="0">
            <a:spAutoFit/>
          </a:bodyPr>
          <a:lstStyle/>
          <a:p>
            <a:r>
              <a:rPr lang="en-US" dirty="0"/>
              <a:t>Project Explorer + Navigator</a:t>
            </a:r>
          </a:p>
        </p:txBody>
      </p:sp>
      <p:cxnSp>
        <p:nvCxnSpPr>
          <p:cNvPr id="11" name="Straight Arrow Connector 10">
            <a:extLst>
              <a:ext uri="{FF2B5EF4-FFF2-40B4-BE49-F238E27FC236}">
                <a16:creationId xmlns:a16="http://schemas.microsoft.com/office/drawing/2014/main" id="{AF25D7AF-45BD-47F0-BCDC-B1CCF7CA53E3}"/>
              </a:ext>
            </a:extLst>
          </p:cNvPr>
          <p:cNvCxnSpPr>
            <a:cxnSpLocks/>
          </p:cNvCxnSpPr>
          <p:nvPr/>
        </p:nvCxnSpPr>
        <p:spPr>
          <a:xfrm>
            <a:off x="1259553" y="4874023"/>
            <a:ext cx="2562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96C6790-A562-4188-BD0D-71CAF4963884}"/>
              </a:ext>
            </a:extLst>
          </p:cNvPr>
          <p:cNvSpPr txBox="1"/>
          <p:nvPr/>
        </p:nvSpPr>
        <p:spPr>
          <a:xfrm>
            <a:off x="552422" y="4803452"/>
            <a:ext cx="1754006" cy="369332"/>
          </a:xfrm>
          <a:prstGeom prst="rect">
            <a:avLst/>
          </a:prstGeom>
          <a:noFill/>
        </p:spPr>
        <p:txBody>
          <a:bodyPr wrap="none" rtlCol="0">
            <a:spAutoFit/>
          </a:bodyPr>
          <a:lstStyle/>
          <a:p>
            <a:r>
              <a:rPr lang="en-US" dirty="0"/>
              <a:t>Servers + Debug</a:t>
            </a:r>
          </a:p>
        </p:txBody>
      </p:sp>
      <p:cxnSp>
        <p:nvCxnSpPr>
          <p:cNvPr id="13" name="Straight Arrow Connector 12">
            <a:extLst>
              <a:ext uri="{FF2B5EF4-FFF2-40B4-BE49-F238E27FC236}">
                <a16:creationId xmlns:a16="http://schemas.microsoft.com/office/drawing/2014/main" id="{56217353-89DE-4AD2-A76A-F280A6B5D127}"/>
              </a:ext>
            </a:extLst>
          </p:cNvPr>
          <p:cNvCxnSpPr>
            <a:cxnSpLocks/>
          </p:cNvCxnSpPr>
          <p:nvPr/>
        </p:nvCxnSpPr>
        <p:spPr>
          <a:xfrm>
            <a:off x="1259553" y="3329360"/>
            <a:ext cx="56555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104C904-22AC-46C3-8CE5-419752F9AF8C}"/>
              </a:ext>
            </a:extLst>
          </p:cNvPr>
          <p:cNvSpPr txBox="1"/>
          <p:nvPr/>
        </p:nvSpPr>
        <p:spPr>
          <a:xfrm>
            <a:off x="552422" y="3258789"/>
            <a:ext cx="1561646" cy="369332"/>
          </a:xfrm>
          <a:prstGeom prst="rect">
            <a:avLst/>
          </a:prstGeom>
          <a:noFill/>
        </p:spPr>
        <p:txBody>
          <a:bodyPr wrap="none" rtlCol="0">
            <a:spAutoFit/>
          </a:bodyPr>
          <a:lstStyle/>
          <a:p>
            <a:r>
              <a:rPr lang="en-US" dirty="0"/>
              <a:t>Main editors…</a:t>
            </a:r>
          </a:p>
        </p:txBody>
      </p:sp>
      <p:cxnSp>
        <p:nvCxnSpPr>
          <p:cNvPr id="16" name="Straight Arrow Connector 15">
            <a:extLst>
              <a:ext uri="{FF2B5EF4-FFF2-40B4-BE49-F238E27FC236}">
                <a16:creationId xmlns:a16="http://schemas.microsoft.com/office/drawing/2014/main" id="{1A0C63ED-53B8-47BB-8E0A-AFF78A4D879B}"/>
              </a:ext>
            </a:extLst>
          </p:cNvPr>
          <p:cNvCxnSpPr>
            <a:cxnSpLocks/>
          </p:cNvCxnSpPr>
          <p:nvPr/>
        </p:nvCxnSpPr>
        <p:spPr>
          <a:xfrm>
            <a:off x="1273756" y="5725164"/>
            <a:ext cx="56555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CE3752-9BE4-4BA9-BA13-7099CB4F4012}"/>
              </a:ext>
            </a:extLst>
          </p:cNvPr>
          <p:cNvSpPr txBox="1"/>
          <p:nvPr/>
        </p:nvSpPr>
        <p:spPr>
          <a:xfrm>
            <a:off x="566625" y="5654593"/>
            <a:ext cx="2845844" cy="369332"/>
          </a:xfrm>
          <a:prstGeom prst="rect">
            <a:avLst/>
          </a:prstGeom>
          <a:noFill/>
        </p:spPr>
        <p:txBody>
          <a:bodyPr wrap="none" rtlCol="0">
            <a:spAutoFit/>
          </a:bodyPr>
          <a:lstStyle/>
          <a:p>
            <a:r>
              <a:rPr lang="en-US" dirty="0"/>
              <a:t>Console and other </a:t>
            </a:r>
            <a:r>
              <a:rPr lang="en-US" dirty="0" err="1"/>
              <a:t>misc</a:t>
            </a:r>
            <a:r>
              <a:rPr lang="en-US" dirty="0"/>
              <a:t> views</a:t>
            </a:r>
          </a:p>
        </p:txBody>
      </p:sp>
    </p:spTree>
    <p:extLst>
      <p:ext uri="{BB962C8B-B14F-4D97-AF65-F5344CB8AC3E}">
        <p14:creationId xmlns:p14="http://schemas.microsoft.com/office/powerpoint/2010/main" val="342637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3C8C-C461-4DB9-922F-A035A8D38A7B}"/>
              </a:ext>
            </a:extLst>
          </p:cNvPr>
          <p:cNvSpPr>
            <a:spLocks noGrp="1"/>
          </p:cNvSpPr>
          <p:nvPr>
            <p:ph type="title"/>
          </p:nvPr>
        </p:nvSpPr>
        <p:spPr/>
        <p:txBody>
          <a:bodyPr/>
          <a:lstStyle/>
          <a:p>
            <a:r>
              <a:rPr lang="en-US" dirty="0"/>
              <a:t>Create a “root” Project</a:t>
            </a:r>
          </a:p>
        </p:txBody>
      </p:sp>
      <p:sp>
        <p:nvSpPr>
          <p:cNvPr id="3" name="Content Placeholder 2">
            <a:extLst>
              <a:ext uri="{FF2B5EF4-FFF2-40B4-BE49-F238E27FC236}">
                <a16:creationId xmlns:a16="http://schemas.microsoft.com/office/drawing/2014/main" id="{4D838297-A6C6-4B3B-B3AA-4A86DC8D4847}"/>
              </a:ext>
            </a:extLst>
          </p:cNvPr>
          <p:cNvSpPr>
            <a:spLocks noGrp="1"/>
          </p:cNvSpPr>
          <p:nvPr>
            <p:ph idx="1"/>
          </p:nvPr>
        </p:nvSpPr>
        <p:spPr/>
        <p:txBody>
          <a:bodyPr/>
          <a:lstStyle/>
          <a:p>
            <a:r>
              <a:rPr lang="en-US" dirty="0"/>
              <a:t>The next few slides show the details of creating a root project.</a:t>
            </a:r>
          </a:p>
          <a:p>
            <a:r>
              <a:rPr lang="en-US" dirty="0"/>
              <a:t>Right-click in the Navigator.</a:t>
            </a:r>
          </a:p>
        </p:txBody>
      </p:sp>
      <p:sp>
        <p:nvSpPr>
          <p:cNvPr id="4" name="Date Placeholder 3">
            <a:extLst>
              <a:ext uri="{FF2B5EF4-FFF2-40B4-BE49-F238E27FC236}">
                <a16:creationId xmlns:a16="http://schemas.microsoft.com/office/drawing/2014/main" id="{7ED3726D-C5FD-4B26-AF29-A3FED364DB49}"/>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DA0382AF-1310-4685-8A12-7186FB060AD0}"/>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1273ED27-86CB-4FEF-9F3A-6757AC7B8EF3}"/>
              </a:ext>
            </a:extLst>
          </p:cNvPr>
          <p:cNvSpPr>
            <a:spLocks noGrp="1"/>
          </p:cNvSpPr>
          <p:nvPr>
            <p:ph type="sldNum" sz="quarter" idx="12"/>
          </p:nvPr>
        </p:nvSpPr>
        <p:spPr/>
        <p:txBody>
          <a:bodyPr/>
          <a:lstStyle/>
          <a:p>
            <a:fld id="{C70A6BF2-D208-47CE-B3CD-F52E7B740884}" type="slidenum">
              <a:rPr lang="en-US" smtClean="0"/>
              <a:t>11</a:t>
            </a:fld>
            <a:endParaRPr lang="en-US"/>
          </a:p>
        </p:txBody>
      </p:sp>
      <p:pic>
        <p:nvPicPr>
          <p:cNvPr id="7" name="Picture 6">
            <a:extLst>
              <a:ext uri="{FF2B5EF4-FFF2-40B4-BE49-F238E27FC236}">
                <a16:creationId xmlns:a16="http://schemas.microsoft.com/office/drawing/2014/main" id="{610480D8-8117-4036-83D6-A8D9984ABEB3}"/>
              </a:ext>
            </a:extLst>
          </p:cNvPr>
          <p:cNvPicPr>
            <a:picLocks noChangeAspect="1"/>
          </p:cNvPicPr>
          <p:nvPr/>
        </p:nvPicPr>
        <p:blipFill>
          <a:blip r:embed="rId2"/>
          <a:stretch>
            <a:fillRect/>
          </a:stretch>
        </p:blipFill>
        <p:spPr>
          <a:xfrm>
            <a:off x="3316830" y="2398864"/>
            <a:ext cx="3226617" cy="4183965"/>
          </a:xfrm>
          <a:prstGeom prst="rect">
            <a:avLst/>
          </a:prstGeom>
          <a:ln>
            <a:solidFill>
              <a:schemeClr val="tx1"/>
            </a:solidFill>
          </a:ln>
        </p:spPr>
      </p:pic>
      <p:pic>
        <p:nvPicPr>
          <p:cNvPr id="10" name="Picture 9">
            <a:extLst>
              <a:ext uri="{FF2B5EF4-FFF2-40B4-BE49-F238E27FC236}">
                <a16:creationId xmlns:a16="http://schemas.microsoft.com/office/drawing/2014/main" id="{1A353D4D-D8BF-43BF-BEBE-208C7404AF9B}"/>
              </a:ext>
            </a:extLst>
          </p:cNvPr>
          <p:cNvPicPr>
            <a:picLocks noChangeAspect="1"/>
          </p:cNvPicPr>
          <p:nvPr/>
        </p:nvPicPr>
        <p:blipFill>
          <a:blip r:embed="rId3"/>
          <a:stretch>
            <a:fillRect/>
          </a:stretch>
        </p:blipFill>
        <p:spPr>
          <a:xfrm>
            <a:off x="6823870" y="2398864"/>
            <a:ext cx="3733040" cy="3594509"/>
          </a:xfrm>
          <a:prstGeom prst="rect">
            <a:avLst/>
          </a:prstGeom>
          <a:ln>
            <a:solidFill>
              <a:schemeClr val="tx1"/>
            </a:solidFill>
          </a:ln>
        </p:spPr>
      </p:pic>
    </p:spTree>
    <p:extLst>
      <p:ext uri="{BB962C8B-B14F-4D97-AF65-F5344CB8AC3E}">
        <p14:creationId xmlns:p14="http://schemas.microsoft.com/office/powerpoint/2010/main" val="173098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3C8C-C461-4DB9-922F-A035A8D38A7B}"/>
              </a:ext>
            </a:extLst>
          </p:cNvPr>
          <p:cNvSpPr>
            <a:spLocks noGrp="1"/>
          </p:cNvSpPr>
          <p:nvPr>
            <p:ph type="title"/>
          </p:nvPr>
        </p:nvSpPr>
        <p:spPr/>
        <p:txBody>
          <a:bodyPr/>
          <a:lstStyle/>
          <a:p>
            <a:r>
              <a:rPr lang="en-US" dirty="0"/>
              <a:t>Create a “root” Project</a:t>
            </a:r>
          </a:p>
        </p:txBody>
      </p:sp>
      <p:sp>
        <p:nvSpPr>
          <p:cNvPr id="3" name="Content Placeholder 2">
            <a:extLst>
              <a:ext uri="{FF2B5EF4-FFF2-40B4-BE49-F238E27FC236}">
                <a16:creationId xmlns:a16="http://schemas.microsoft.com/office/drawing/2014/main" id="{4D838297-A6C6-4B3B-B3AA-4A86DC8D4847}"/>
              </a:ext>
            </a:extLst>
          </p:cNvPr>
          <p:cNvSpPr>
            <a:spLocks noGrp="1"/>
          </p:cNvSpPr>
          <p:nvPr>
            <p:ph idx="1"/>
          </p:nvPr>
        </p:nvSpPr>
        <p:spPr/>
        <p:txBody>
          <a:bodyPr/>
          <a:lstStyle/>
          <a:p>
            <a:r>
              <a:rPr lang="en-US" dirty="0"/>
              <a:t>“</a:t>
            </a:r>
            <a:r>
              <a:rPr lang="en-US" dirty="0" err="1"/>
              <a:t>RootProject</a:t>
            </a:r>
            <a:r>
              <a:rPr lang="en-US" dirty="0"/>
              <a:t>” name</a:t>
            </a:r>
          </a:p>
          <a:p>
            <a:r>
              <a:rPr lang="en-US" dirty="0"/>
              <a:t>C:\Projects\TildaTutorial</a:t>
            </a:r>
          </a:p>
          <a:p>
            <a:r>
              <a:rPr lang="en-US" dirty="0"/>
              <a:t>Disable the Module file</a:t>
            </a:r>
          </a:p>
          <a:p>
            <a:endParaRPr lang="en-US" dirty="0"/>
          </a:p>
        </p:txBody>
      </p:sp>
      <p:sp>
        <p:nvSpPr>
          <p:cNvPr id="4" name="Date Placeholder 3">
            <a:extLst>
              <a:ext uri="{FF2B5EF4-FFF2-40B4-BE49-F238E27FC236}">
                <a16:creationId xmlns:a16="http://schemas.microsoft.com/office/drawing/2014/main" id="{7ED3726D-C5FD-4B26-AF29-A3FED364DB49}"/>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DA0382AF-1310-4685-8A12-7186FB060AD0}"/>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1273ED27-86CB-4FEF-9F3A-6757AC7B8EF3}"/>
              </a:ext>
            </a:extLst>
          </p:cNvPr>
          <p:cNvSpPr>
            <a:spLocks noGrp="1"/>
          </p:cNvSpPr>
          <p:nvPr>
            <p:ph type="sldNum" sz="quarter" idx="12"/>
          </p:nvPr>
        </p:nvSpPr>
        <p:spPr/>
        <p:txBody>
          <a:bodyPr/>
          <a:lstStyle/>
          <a:p>
            <a:fld id="{C70A6BF2-D208-47CE-B3CD-F52E7B740884}" type="slidenum">
              <a:rPr lang="en-US" smtClean="0"/>
              <a:t>12</a:t>
            </a:fld>
            <a:endParaRPr lang="en-US"/>
          </a:p>
        </p:txBody>
      </p:sp>
      <p:pic>
        <p:nvPicPr>
          <p:cNvPr id="9" name="Picture 8">
            <a:extLst>
              <a:ext uri="{FF2B5EF4-FFF2-40B4-BE49-F238E27FC236}">
                <a16:creationId xmlns:a16="http://schemas.microsoft.com/office/drawing/2014/main" id="{20F6D2B6-414C-4511-88E8-0F4826C79A8D}"/>
              </a:ext>
            </a:extLst>
          </p:cNvPr>
          <p:cNvPicPr>
            <a:picLocks noChangeAspect="1"/>
          </p:cNvPicPr>
          <p:nvPr/>
        </p:nvPicPr>
        <p:blipFill>
          <a:blip r:embed="rId2"/>
          <a:stretch>
            <a:fillRect/>
          </a:stretch>
        </p:blipFill>
        <p:spPr>
          <a:xfrm>
            <a:off x="4786430" y="1264778"/>
            <a:ext cx="3740410" cy="4661126"/>
          </a:xfrm>
          <a:prstGeom prst="rect">
            <a:avLst/>
          </a:prstGeom>
        </p:spPr>
      </p:pic>
      <p:pic>
        <p:nvPicPr>
          <p:cNvPr id="10" name="Picture 9">
            <a:extLst>
              <a:ext uri="{FF2B5EF4-FFF2-40B4-BE49-F238E27FC236}">
                <a16:creationId xmlns:a16="http://schemas.microsoft.com/office/drawing/2014/main" id="{103BE01F-8F82-402B-93AD-A4DC8DB93848}"/>
              </a:ext>
            </a:extLst>
          </p:cNvPr>
          <p:cNvPicPr>
            <a:picLocks noChangeAspect="1"/>
          </p:cNvPicPr>
          <p:nvPr/>
        </p:nvPicPr>
        <p:blipFill>
          <a:blip r:embed="rId3"/>
          <a:stretch>
            <a:fillRect/>
          </a:stretch>
        </p:blipFill>
        <p:spPr>
          <a:xfrm>
            <a:off x="8599166" y="1250303"/>
            <a:ext cx="3155575" cy="4675601"/>
          </a:xfrm>
          <a:prstGeom prst="rect">
            <a:avLst/>
          </a:prstGeom>
          <a:ln>
            <a:solidFill>
              <a:schemeClr val="tx1"/>
            </a:solidFill>
          </a:ln>
        </p:spPr>
      </p:pic>
    </p:spTree>
    <p:extLst>
      <p:ext uri="{BB962C8B-B14F-4D97-AF65-F5344CB8AC3E}">
        <p14:creationId xmlns:p14="http://schemas.microsoft.com/office/powerpoint/2010/main" val="332548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06F2293-C19A-4500-BD30-55BDD07E2A60}"/>
              </a:ext>
            </a:extLst>
          </p:cNvPr>
          <p:cNvSpPr>
            <a:spLocks noGrp="1"/>
          </p:cNvSpPr>
          <p:nvPr>
            <p:ph idx="1"/>
          </p:nvPr>
        </p:nvSpPr>
        <p:spPr>
          <a:xfrm>
            <a:off x="437259" y="1264778"/>
            <a:ext cx="11373735" cy="5044582"/>
          </a:xfrm>
        </p:spPr>
        <p:txBody>
          <a:bodyPr/>
          <a:lstStyle/>
          <a:p>
            <a:r>
              <a:rPr lang="en-US" dirty="0"/>
              <a:t>Export the JRE and don’t switch perspective</a:t>
            </a:r>
          </a:p>
          <a:p>
            <a:endParaRPr lang="en-US" dirty="0"/>
          </a:p>
        </p:txBody>
      </p:sp>
      <p:sp>
        <p:nvSpPr>
          <p:cNvPr id="2" name="Title 1">
            <a:extLst>
              <a:ext uri="{FF2B5EF4-FFF2-40B4-BE49-F238E27FC236}">
                <a16:creationId xmlns:a16="http://schemas.microsoft.com/office/drawing/2014/main" id="{1553A046-8626-4900-B337-C84EE5BD85FA}"/>
              </a:ext>
            </a:extLst>
          </p:cNvPr>
          <p:cNvSpPr>
            <a:spLocks noGrp="1"/>
          </p:cNvSpPr>
          <p:nvPr>
            <p:ph type="title"/>
          </p:nvPr>
        </p:nvSpPr>
        <p:spPr/>
        <p:txBody>
          <a:bodyPr/>
          <a:lstStyle/>
          <a:p>
            <a:r>
              <a:rPr lang="en-US" dirty="0"/>
              <a:t>Create a “root” Project</a:t>
            </a:r>
          </a:p>
        </p:txBody>
      </p:sp>
      <p:sp>
        <p:nvSpPr>
          <p:cNvPr id="4" name="Date Placeholder 3">
            <a:extLst>
              <a:ext uri="{FF2B5EF4-FFF2-40B4-BE49-F238E27FC236}">
                <a16:creationId xmlns:a16="http://schemas.microsoft.com/office/drawing/2014/main" id="{B192DFBD-42E7-45A1-9E3A-9BD66D6433ED}"/>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635C7FE7-8BC5-49AC-A93F-9E2317C53A31}"/>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4ACBE34C-6B44-4A7F-A482-A0955F1852E2}"/>
              </a:ext>
            </a:extLst>
          </p:cNvPr>
          <p:cNvSpPr>
            <a:spLocks noGrp="1"/>
          </p:cNvSpPr>
          <p:nvPr>
            <p:ph type="sldNum" sz="quarter" idx="12"/>
          </p:nvPr>
        </p:nvSpPr>
        <p:spPr/>
        <p:txBody>
          <a:bodyPr/>
          <a:lstStyle/>
          <a:p>
            <a:fld id="{C70A6BF2-D208-47CE-B3CD-F52E7B740884}" type="slidenum">
              <a:rPr lang="en-US" smtClean="0"/>
              <a:t>13</a:t>
            </a:fld>
            <a:endParaRPr lang="en-US"/>
          </a:p>
        </p:txBody>
      </p:sp>
      <p:pic>
        <p:nvPicPr>
          <p:cNvPr id="9" name="Picture 8">
            <a:extLst>
              <a:ext uri="{FF2B5EF4-FFF2-40B4-BE49-F238E27FC236}">
                <a16:creationId xmlns:a16="http://schemas.microsoft.com/office/drawing/2014/main" id="{94A35F56-EDB4-4626-83F8-73FF315BFEC8}"/>
              </a:ext>
            </a:extLst>
          </p:cNvPr>
          <p:cNvPicPr>
            <a:picLocks noChangeAspect="1"/>
          </p:cNvPicPr>
          <p:nvPr/>
        </p:nvPicPr>
        <p:blipFill>
          <a:blip r:embed="rId2"/>
          <a:stretch>
            <a:fillRect/>
          </a:stretch>
        </p:blipFill>
        <p:spPr>
          <a:xfrm>
            <a:off x="1362077" y="2055521"/>
            <a:ext cx="3436130" cy="4280324"/>
          </a:xfrm>
          <a:prstGeom prst="rect">
            <a:avLst/>
          </a:prstGeom>
          <a:ln>
            <a:solidFill>
              <a:schemeClr val="tx1"/>
            </a:solidFill>
          </a:ln>
        </p:spPr>
      </p:pic>
      <p:sp>
        <p:nvSpPr>
          <p:cNvPr id="17" name="TextBox 16">
            <a:extLst>
              <a:ext uri="{FF2B5EF4-FFF2-40B4-BE49-F238E27FC236}">
                <a16:creationId xmlns:a16="http://schemas.microsoft.com/office/drawing/2014/main" id="{6FEFAC8F-1D22-4D40-A888-3832A630FBFB}"/>
              </a:ext>
            </a:extLst>
          </p:cNvPr>
          <p:cNvSpPr txBox="1"/>
          <p:nvPr/>
        </p:nvSpPr>
        <p:spPr>
          <a:xfrm>
            <a:off x="6626073" y="2604205"/>
            <a:ext cx="1138068" cy="369332"/>
          </a:xfrm>
          <a:prstGeom prst="rect">
            <a:avLst/>
          </a:prstGeom>
          <a:noFill/>
        </p:spPr>
        <p:txBody>
          <a:bodyPr wrap="none" rtlCol="0">
            <a:spAutoFit/>
          </a:bodyPr>
          <a:lstStyle/>
          <a:p>
            <a:r>
              <a:rPr lang="en-US" dirty="0"/>
              <a:t>choose no!</a:t>
            </a:r>
          </a:p>
        </p:txBody>
      </p:sp>
      <p:pic>
        <p:nvPicPr>
          <p:cNvPr id="18" name="Picture 17">
            <a:extLst>
              <a:ext uri="{FF2B5EF4-FFF2-40B4-BE49-F238E27FC236}">
                <a16:creationId xmlns:a16="http://schemas.microsoft.com/office/drawing/2014/main" id="{1DE448BD-6202-4E8E-931C-AD448574E1A4}"/>
              </a:ext>
            </a:extLst>
          </p:cNvPr>
          <p:cNvPicPr>
            <a:picLocks noChangeAspect="1"/>
          </p:cNvPicPr>
          <p:nvPr/>
        </p:nvPicPr>
        <p:blipFill>
          <a:blip r:embed="rId3"/>
          <a:stretch>
            <a:fillRect/>
          </a:stretch>
        </p:blipFill>
        <p:spPr>
          <a:xfrm>
            <a:off x="3979413" y="3204984"/>
            <a:ext cx="3829050" cy="1626237"/>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7F1861AD-942E-47B0-939E-5B092CFE4AD6}"/>
              </a:ext>
            </a:extLst>
          </p:cNvPr>
          <p:cNvCxnSpPr>
            <a:cxnSpLocks/>
          </p:cNvCxnSpPr>
          <p:nvPr/>
        </p:nvCxnSpPr>
        <p:spPr>
          <a:xfrm>
            <a:off x="7360788" y="2905125"/>
            <a:ext cx="0" cy="15952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CEA6546-D231-4BBE-A83F-366C7901A2E6}"/>
              </a:ext>
            </a:extLst>
          </p:cNvPr>
          <p:cNvPicPr>
            <a:picLocks noChangeAspect="1"/>
          </p:cNvPicPr>
          <p:nvPr/>
        </p:nvPicPr>
        <p:blipFill>
          <a:blip r:embed="rId4"/>
          <a:stretch>
            <a:fillRect/>
          </a:stretch>
        </p:blipFill>
        <p:spPr>
          <a:xfrm>
            <a:off x="8676939" y="2604205"/>
            <a:ext cx="2647950" cy="2838450"/>
          </a:xfrm>
          <a:prstGeom prst="rect">
            <a:avLst/>
          </a:prstGeom>
          <a:ln>
            <a:solidFill>
              <a:schemeClr val="tx1"/>
            </a:solidFill>
          </a:ln>
        </p:spPr>
      </p:pic>
      <p:sp>
        <p:nvSpPr>
          <p:cNvPr id="22" name="TextBox 21">
            <a:extLst>
              <a:ext uri="{FF2B5EF4-FFF2-40B4-BE49-F238E27FC236}">
                <a16:creationId xmlns:a16="http://schemas.microsoft.com/office/drawing/2014/main" id="{6B168551-806A-42E8-AF7D-4FB239DF826E}"/>
              </a:ext>
            </a:extLst>
          </p:cNvPr>
          <p:cNvSpPr txBox="1"/>
          <p:nvPr/>
        </p:nvSpPr>
        <p:spPr>
          <a:xfrm>
            <a:off x="4896252" y="2108904"/>
            <a:ext cx="3779946" cy="369332"/>
          </a:xfrm>
          <a:prstGeom prst="rect">
            <a:avLst/>
          </a:prstGeom>
          <a:noFill/>
        </p:spPr>
        <p:txBody>
          <a:bodyPr wrap="none" rtlCol="0">
            <a:spAutoFit/>
          </a:bodyPr>
          <a:lstStyle/>
          <a:p>
            <a:r>
              <a:rPr lang="en-US" dirty="0"/>
              <a:t>select or Eclipse will keep bugging you!</a:t>
            </a:r>
          </a:p>
        </p:txBody>
      </p:sp>
      <p:cxnSp>
        <p:nvCxnSpPr>
          <p:cNvPr id="23" name="Straight Arrow Connector 22">
            <a:extLst>
              <a:ext uri="{FF2B5EF4-FFF2-40B4-BE49-F238E27FC236}">
                <a16:creationId xmlns:a16="http://schemas.microsoft.com/office/drawing/2014/main" id="{EFA69061-EF58-4A32-90C0-4AF90ABFE9DA}"/>
              </a:ext>
            </a:extLst>
          </p:cNvPr>
          <p:cNvCxnSpPr>
            <a:cxnSpLocks/>
          </p:cNvCxnSpPr>
          <p:nvPr/>
        </p:nvCxnSpPr>
        <p:spPr>
          <a:xfrm>
            <a:off x="5090334" y="2431739"/>
            <a:ext cx="0" cy="192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35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4653-AC30-477C-A006-0A293D6952FB}"/>
              </a:ext>
            </a:extLst>
          </p:cNvPr>
          <p:cNvSpPr>
            <a:spLocks noGrp="1"/>
          </p:cNvSpPr>
          <p:nvPr>
            <p:ph type="title"/>
          </p:nvPr>
        </p:nvSpPr>
        <p:spPr/>
        <p:txBody>
          <a:bodyPr/>
          <a:lstStyle/>
          <a:p>
            <a:r>
              <a:rPr lang="en-US" dirty="0"/>
              <a:t>Set up tomcat</a:t>
            </a:r>
          </a:p>
        </p:txBody>
      </p:sp>
      <p:sp>
        <p:nvSpPr>
          <p:cNvPr id="3" name="Content Placeholder 2">
            <a:extLst>
              <a:ext uri="{FF2B5EF4-FFF2-40B4-BE49-F238E27FC236}">
                <a16:creationId xmlns:a16="http://schemas.microsoft.com/office/drawing/2014/main" id="{7B19C39A-7DA6-45FD-8585-BD6E4CEA6048}"/>
              </a:ext>
            </a:extLst>
          </p:cNvPr>
          <p:cNvSpPr>
            <a:spLocks noGrp="1"/>
          </p:cNvSpPr>
          <p:nvPr>
            <p:ph idx="1"/>
          </p:nvPr>
        </p:nvSpPr>
        <p:spPr/>
        <p:txBody>
          <a:bodyPr/>
          <a:lstStyle/>
          <a:p>
            <a:r>
              <a:rPr lang="en-US" dirty="0"/>
              <a:t>On the “Servers” view, add a new server</a:t>
            </a:r>
          </a:p>
          <a:p>
            <a:r>
              <a:rPr lang="en-US" dirty="0"/>
              <a:t>pick where you installed Tomcat</a:t>
            </a:r>
          </a:p>
        </p:txBody>
      </p:sp>
      <p:sp>
        <p:nvSpPr>
          <p:cNvPr id="4" name="Date Placeholder 3">
            <a:extLst>
              <a:ext uri="{FF2B5EF4-FFF2-40B4-BE49-F238E27FC236}">
                <a16:creationId xmlns:a16="http://schemas.microsoft.com/office/drawing/2014/main" id="{AF5C7BB5-4D11-4567-9E8C-693AE211C507}"/>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E8F4438D-39F8-49A0-8D6B-FCC0ED6607EC}"/>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7E1DEE8F-3381-4078-8EC1-B158A51AA8B9}"/>
              </a:ext>
            </a:extLst>
          </p:cNvPr>
          <p:cNvSpPr>
            <a:spLocks noGrp="1"/>
          </p:cNvSpPr>
          <p:nvPr>
            <p:ph type="sldNum" sz="quarter" idx="12"/>
          </p:nvPr>
        </p:nvSpPr>
        <p:spPr/>
        <p:txBody>
          <a:bodyPr/>
          <a:lstStyle/>
          <a:p>
            <a:fld id="{C70A6BF2-D208-47CE-B3CD-F52E7B740884}" type="slidenum">
              <a:rPr lang="en-US" smtClean="0"/>
              <a:t>14</a:t>
            </a:fld>
            <a:endParaRPr lang="en-US"/>
          </a:p>
        </p:txBody>
      </p:sp>
      <p:pic>
        <p:nvPicPr>
          <p:cNvPr id="7" name="Picture 6">
            <a:extLst>
              <a:ext uri="{FF2B5EF4-FFF2-40B4-BE49-F238E27FC236}">
                <a16:creationId xmlns:a16="http://schemas.microsoft.com/office/drawing/2014/main" id="{B361198F-E207-4F66-B30B-196CC2DD7BC2}"/>
              </a:ext>
            </a:extLst>
          </p:cNvPr>
          <p:cNvPicPr>
            <a:picLocks noChangeAspect="1"/>
          </p:cNvPicPr>
          <p:nvPr/>
        </p:nvPicPr>
        <p:blipFill>
          <a:blip r:embed="rId2"/>
          <a:stretch>
            <a:fillRect/>
          </a:stretch>
        </p:blipFill>
        <p:spPr>
          <a:xfrm>
            <a:off x="699386" y="2776639"/>
            <a:ext cx="2847975" cy="2638425"/>
          </a:xfrm>
          <a:prstGeom prst="rect">
            <a:avLst/>
          </a:prstGeom>
          <a:ln>
            <a:solidFill>
              <a:schemeClr val="tx1"/>
            </a:solidFill>
          </a:ln>
        </p:spPr>
      </p:pic>
      <p:pic>
        <p:nvPicPr>
          <p:cNvPr id="8" name="Picture 7">
            <a:extLst>
              <a:ext uri="{FF2B5EF4-FFF2-40B4-BE49-F238E27FC236}">
                <a16:creationId xmlns:a16="http://schemas.microsoft.com/office/drawing/2014/main" id="{432BEC90-BB48-4354-A8D5-EC552F7B7E8B}"/>
              </a:ext>
            </a:extLst>
          </p:cNvPr>
          <p:cNvPicPr>
            <a:picLocks noChangeAspect="1"/>
          </p:cNvPicPr>
          <p:nvPr/>
        </p:nvPicPr>
        <p:blipFill>
          <a:blip r:embed="rId3"/>
          <a:stretch>
            <a:fillRect/>
          </a:stretch>
        </p:blipFill>
        <p:spPr>
          <a:xfrm>
            <a:off x="3646323" y="2434504"/>
            <a:ext cx="3604774" cy="4133850"/>
          </a:xfrm>
          <a:prstGeom prst="rect">
            <a:avLst/>
          </a:prstGeom>
          <a:ln>
            <a:solidFill>
              <a:schemeClr val="tx1"/>
            </a:solidFill>
          </a:ln>
        </p:spPr>
      </p:pic>
      <p:pic>
        <p:nvPicPr>
          <p:cNvPr id="9" name="Picture 8">
            <a:extLst>
              <a:ext uri="{FF2B5EF4-FFF2-40B4-BE49-F238E27FC236}">
                <a16:creationId xmlns:a16="http://schemas.microsoft.com/office/drawing/2014/main" id="{83FFB1A3-DCC4-477D-B683-4005662E73E9}"/>
              </a:ext>
            </a:extLst>
          </p:cNvPr>
          <p:cNvPicPr>
            <a:picLocks noChangeAspect="1"/>
          </p:cNvPicPr>
          <p:nvPr/>
        </p:nvPicPr>
        <p:blipFill>
          <a:blip r:embed="rId4"/>
          <a:stretch>
            <a:fillRect/>
          </a:stretch>
        </p:blipFill>
        <p:spPr>
          <a:xfrm>
            <a:off x="7420239" y="2032420"/>
            <a:ext cx="3604774" cy="3494824"/>
          </a:xfrm>
          <a:prstGeom prst="rect">
            <a:avLst/>
          </a:prstGeom>
          <a:ln>
            <a:solidFill>
              <a:schemeClr val="tx1"/>
            </a:solidFill>
          </a:ln>
        </p:spPr>
      </p:pic>
    </p:spTree>
    <p:extLst>
      <p:ext uri="{BB962C8B-B14F-4D97-AF65-F5344CB8AC3E}">
        <p14:creationId xmlns:p14="http://schemas.microsoft.com/office/powerpoint/2010/main" val="222103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0D7F-B0A5-40D8-9D82-5EAB5211C92C}"/>
              </a:ext>
            </a:extLst>
          </p:cNvPr>
          <p:cNvSpPr>
            <a:spLocks noGrp="1"/>
          </p:cNvSpPr>
          <p:nvPr>
            <p:ph type="title"/>
          </p:nvPr>
        </p:nvSpPr>
        <p:spPr/>
        <p:txBody>
          <a:bodyPr/>
          <a:lstStyle/>
          <a:p>
            <a:r>
              <a:rPr lang="en-US" dirty="0"/>
              <a:t>Set up tomcat</a:t>
            </a:r>
          </a:p>
        </p:txBody>
      </p:sp>
      <p:sp>
        <p:nvSpPr>
          <p:cNvPr id="3" name="Content Placeholder 2">
            <a:extLst>
              <a:ext uri="{FF2B5EF4-FFF2-40B4-BE49-F238E27FC236}">
                <a16:creationId xmlns:a16="http://schemas.microsoft.com/office/drawing/2014/main" id="{63CF2B81-124C-4013-99C4-DBE8F2BC74C7}"/>
              </a:ext>
            </a:extLst>
          </p:cNvPr>
          <p:cNvSpPr>
            <a:spLocks noGrp="1"/>
          </p:cNvSpPr>
          <p:nvPr>
            <p:ph idx="1"/>
          </p:nvPr>
        </p:nvSpPr>
        <p:spPr/>
        <p:txBody>
          <a:bodyPr/>
          <a:lstStyle/>
          <a:p>
            <a:r>
              <a:rPr lang="en-US" dirty="0"/>
              <a:t>Right click on “</a:t>
            </a:r>
            <a:r>
              <a:rPr lang="en-US" dirty="0" err="1"/>
              <a:t>RootProject</a:t>
            </a:r>
            <a:r>
              <a:rPr lang="en-US" dirty="0"/>
              <a:t>” and select “Properties”</a:t>
            </a:r>
          </a:p>
        </p:txBody>
      </p:sp>
      <p:sp>
        <p:nvSpPr>
          <p:cNvPr id="4" name="Date Placeholder 3">
            <a:extLst>
              <a:ext uri="{FF2B5EF4-FFF2-40B4-BE49-F238E27FC236}">
                <a16:creationId xmlns:a16="http://schemas.microsoft.com/office/drawing/2014/main" id="{AD1A3890-D6EA-4836-8511-13A963A5F929}"/>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700E63A8-96FA-49CC-9E84-739A76825EA7}"/>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89A2908A-455B-4FE3-9092-7BFDFF45DD5F}"/>
              </a:ext>
            </a:extLst>
          </p:cNvPr>
          <p:cNvSpPr>
            <a:spLocks noGrp="1"/>
          </p:cNvSpPr>
          <p:nvPr>
            <p:ph type="sldNum" sz="quarter" idx="12"/>
          </p:nvPr>
        </p:nvSpPr>
        <p:spPr/>
        <p:txBody>
          <a:bodyPr/>
          <a:lstStyle/>
          <a:p>
            <a:fld id="{C70A6BF2-D208-47CE-B3CD-F52E7B740884}" type="slidenum">
              <a:rPr lang="en-US" smtClean="0"/>
              <a:t>15</a:t>
            </a:fld>
            <a:endParaRPr lang="en-US"/>
          </a:p>
        </p:txBody>
      </p:sp>
      <p:pic>
        <p:nvPicPr>
          <p:cNvPr id="7" name="Picture 6">
            <a:extLst>
              <a:ext uri="{FF2B5EF4-FFF2-40B4-BE49-F238E27FC236}">
                <a16:creationId xmlns:a16="http://schemas.microsoft.com/office/drawing/2014/main" id="{7273F352-F695-4386-99B7-FC03DDC3092E}"/>
              </a:ext>
            </a:extLst>
          </p:cNvPr>
          <p:cNvPicPr>
            <a:picLocks noChangeAspect="1"/>
          </p:cNvPicPr>
          <p:nvPr/>
        </p:nvPicPr>
        <p:blipFill>
          <a:blip r:embed="rId2"/>
          <a:stretch>
            <a:fillRect/>
          </a:stretch>
        </p:blipFill>
        <p:spPr>
          <a:xfrm>
            <a:off x="836768" y="1823085"/>
            <a:ext cx="2858931" cy="4768940"/>
          </a:xfrm>
          <a:prstGeom prst="rect">
            <a:avLst/>
          </a:prstGeom>
          <a:ln>
            <a:solidFill>
              <a:schemeClr val="tx1"/>
            </a:solidFill>
          </a:ln>
        </p:spPr>
      </p:pic>
      <p:pic>
        <p:nvPicPr>
          <p:cNvPr id="8" name="Picture 7">
            <a:extLst>
              <a:ext uri="{FF2B5EF4-FFF2-40B4-BE49-F238E27FC236}">
                <a16:creationId xmlns:a16="http://schemas.microsoft.com/office/drawing/2014/main" id="{8961296B-62DD-4B5E-ABEC-A3880B0F1ECC}"/>
              </a:ext>
            </a:extLst>
          </p:cNvPr>
          <p:cNvPicPr>
            <a:picLocks noChangeAspect="1"/>
          </p:cNvPicPr>
          <p:nvPr/>
        </p:nvPicPr>
        <p:blipFill>
          <a:blip r:embed="rId3"/>
          <a:stretch>
            <a:fillRect/>
          </a:stretch>
        </p:blipFill>
        <p:spPr>
          <a:xfrm>
            <a:off x="3757965" y="2444558"/>
            <a:ext cx="4262437" cy="3334766"/>
          </a:xfrm>
          <a:prstGeom prst="rect">
            <a:avLst/>
          </a:prstGeom>
          <a:ln>
            <a:solidFill>
              <a:schemeClr val="tx1"/>
            </a:solidFill>
          </a:ln>
        </p:spPr>
      </p:pic>
      <p:sp>
        <p:nvSpPr>
          <p:cNvPr id="9" name="Content Placeholder 2">
            <a:extLst>
              <a:ext uri="{FF2B5EF4-FFF2-40B4-BE49-F238E27FC236}">
                <a16:creationId xmlns:a16="http://schemas.microsoft.com/office/drawing/2014/main" id="{CF566FE7-6EDF-4569-99FB-0D7D73FA7599}"/>
              </a:ext>
            </a:extLst>
          </p:cNvPr>
          <p:cNvSpPr txBox="1">
            <a:spLocks/>
          </p:cNvSpPr>
          <p:nvPr/>
        </p:nvSpPr>
        <p:spPr>
          <a:xfrm>
            <a:off x="4305300" y="1762124"/>
            <a:ext cx="7658094" cy="4699635"/>
          </a:xfrm>
          <a:prstGeom prst="rect">
            <a:avLst/>
          </a:prstGeom>
        </p:spPr>
        <p:txBody>
          <a:bodyPr vert="horz" lIns="45720" tIns="45720" rIns="45720" bIns="45720" rtlCol="0">
            <a:normAutofit/>
          </a:bodyPr>
          <a:lstStyle>
            <a:lvl1pPr marL="233363" indent="-23336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solidFill>
                <a:latin typeface="+mn-lt"/>
                <a:ea typeface="+mn-ea"/>
                <a:cs typeface="+mn-cs"/>
              </a:defRPr>
            </a:lvl1pPr>
            <a:lvl2pPr marL="265113" indent="196850" algn="l" defTabSz="914400" rtl="0" eaLnBrk="1" latinLnBrk="0" hangingPunct="1">
              <a:lnSpc>
                <a:spcPct val="90000"/>
              </a:lnSpc>
              <a:spcBef>
                <a:spcPts val="200"/>
              </a:spcBef>
              <a:spcAft>
                <a:spcPts val="400"/>
              </a:spcAft>
              <a:buClr>
                <a:schemeClr val="accent1"/>
              </a:buClr>
              <a:buFont typeface="Wingdings 3" pitchFamily="18" charset="2"/>
              <a:buChar char=""/>
              <a:defRPr sz="2400" kern="1200">
                <a:solidFill>
                  <a:schemeClr val="tx1"/>
                </a:solidFill>
                <a:latin typeface="+mn-lt"/>
                <a:ea typeface="+mn-ea"/>
                <a:cs typeface="+mn-cs"/>
              </a:defRPr>
            </a:lvl2pPr>
            <a:lvl3pPr marL="447675" indent="182563"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593725" indent="204788"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4pPr>
            <a:lvl5pPr marL="776288" indent="19050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“Java Build Path”, “Libraries”, “Add Library”</a:t>
            </a:r>
          </a:p>
        </p:txBody>
      </p:sp>
      <p:pic>
        <p:nvPicPr>
          <p:cNvPr id="10" name="Picture 9">
            <a:extLst>
              <a:ext uri="{FF2B5EF4-FFF2-40B4-BE49-F238E27FC236}">
                <a16:creationId xmlns:a16="http://schemas.microsoft.com/office/drawing/2014/main" id="{77AB5957-1DE1-485A-9020-C6F71A17261B}"/>
              </a:ext>
            </a:extLst>
          </p:cNvPr>
          <p:cNvPicPr>
            <a:picLocks noChangeAspect="1"/>
          </p:cNvPicPr>
          <p:nvPr/>
        </p:nvPicPr>
        <p:blipFill>
          <a:blip r:embed="rId4"/>
          <a:stretch>
            <a:fillRect/>
          </a:stretch>
        </p:blipFill>
        <p:spPr>
          <a:xfrm>
            <a:off x="8155773" y="2807925"/>
            <a:ext cx="3472186" cy="2608032"/>
          </a:xfrm>
          <a:prstGeom prst="rect">
            <a:avLst/>
          </a:prstGeom>
          <a:ln>
            <a:solidFill>
              <a:schemeClr val="tx1"/>
            </a:solidFill>
          </a:ln>
        </p:spPr>
      </p:pic>
    </p:spTree>
    <p:extLst>
      <p:ext uri="{BB962C8B-B14F-4D97-AF65-F5344CB8AC3E}">
        <p14:creationId xmlns:p14="http://schemas.microsoft.com/office/powerpoint/2010/main" val="36580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5E7C-325A-45F7-B20B-5CD70D378249}"/>
              </a:ext>
            </a:extLst>
          </p:cNvPr>
          <p:cNvSpPr>
            <a:spLocks noGrp="1"/>
          </p:cNvSpPr>
          <p:nvPr>
            <p:ph type="title"/>
          </p:nvPr>
        </p:nvSpPr>
        <p:spPr/>
        <p:txBody>
          <a:bodyPr/>
          <a:lstStyle/>
          <a:p>
            <a:r>
              <a:rPr lang="en-US" dirty="0"/>
              <a:t>Set up tomcat</a:t>
            </a:r>
          </a:p>
        </p:txBody>
      </p:sp>
      <p:sp>
        <p:nvSpPr>
          <p:cNvPr id="3" name="Content Placeholder 2">
            <a:extLst>
              <a:ext uri="{FF2B5EF4-FFF2-40B4-BE49-F238E27FC236}">
                <a16:creationId xmlns:a16="http://schemas.microsoft.com/office/drawing/2014/main" id="{FBECDC51-7453-4F32-B57B-DA115C894B57}"/>
              </a:ext>
            </a:extLst>
          </p:cNvPr>
          <p:cNvSpPr>
            <a:spLocks noGrp="1"/>
          </p:cNvSpPr>
          <p:nvPr>
            <p:ph idx="1"/>
          </p:nvPr>
        </p:nvSpPr>
        <p:spPr/>
        <p:txBody>
          <a:bodyPr/>
          <a:lstStyle/>
          <a:p>
            <a:r>
              <a:rPr lang="en-US" dirty="0"/>
              <a:t>Select Tomcat 9</a:t>
            </a:r>
          </a:p>
          <a:p>
            <a:r>
              <a:rPr lang="en-US" dirty="0"/>
              <a:t>Export</a:t>
            </a:r>
          </a:p>
          <a:p>
            <a:r>
              <a:rPr lang="en-US" dirty="0"/>
              <a:t>Apply And Close</a:t>
            </a:r>
          </a:p>
        </p:txBody>
      </p:sp>
      <p:sp>
        <p:nvSpPr>
          <p:cNvPr id="4" name="Date Placeholder 3">
            <a:extLst>
              <a:ext uri="{FF2B5EF4-FFF2-40B4-BE49-F238E27FC236}">
                <a16:creationId xmlns:a16="http://schemas.microsoft.com/office/drawing/2014/main" id="{1844C9D3-9640-4C43-827F-E6C1298675EE}"/>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C0B83E46-25A0-433F-95A2-F251C94C9B92}"/>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51776499-43D0-4C04-93A2-A2040C5B295E}"/>
              </a:ext>
            </a:extLst>
          </p:cNvPr>
          <p:cNvSpPr>
            <a:spLocks noGrp="1"/>
          </p:cNvSpPr>
          <p:nvPr>
            <p:ph type="sldNum" sz="quarter" idx="12"/>
          </p:nvPr>
        </p:nvSpPr>
        <p:spPr/>
        <p:txBody>
          <a:bodyPr/>
          <a:lstStyle/>
          <a:p>
            <a:fld id="{C70A6BF2-D208-47CE-B3CD-F52E7B740884}" type="slidenum">
              <a:rPr lang="en-US" smtClean="0"/>
              <a:t>16</a:t>
            </a:fld>
            <a:endParaRPr lang="en-US"/>
          </a:p>
        </p:txBody>
      </p:sp>
      <p:pic>
        <p:nvPicPr>
          <p:cNvPr id="7" name="Picture 6">
            <a:extLst>
              <a:ext uri="{FF2B5EF4-FFF2-40B4-BE49-F238E27FC236}">
                <a16:creationId xmlns:a16="http://schemas.microsoft.com/office/drawing/2014/main" id="{31433A9E-DDC3-47EE-9563-6BE471DA5BD0}"/>
              </a:ext>
            </a:extLst>
          </p:cNvPr>
          <p:cNvPicPr>
            <a:picLocks noChangeAspect="1"/>
          </p:cNvPicPr>
          <p:nvPr/>
        </p:nvPicPr>
        <p:blipFill>
          <a:blip r:embed="rId2"/>
          <a:stretch>
            <a:fillRect/>
          </a:stretch>
        </p:blipFill>
        <p:spPr>
          <a:xfrm>
            <a:off x="1062732" y="3352459"/>
            <a:ext cx="3398145" cy="2569703"/>
          </a:xfrm>
          <a:prstGeom prst="rect">
            <a:avLst/>
          </a:prstGeom>
          <a:ln>
            <a:solidFill>
              <a:schemeClr val="tx1"/>
            </a:solidFill>
          </a:ln>
        </p:spPr>
      </p:pic>
      <p:pic>
        <p:nvPicPr>
          <p:cNvPr id="9" name="Picture 8">
            <a:extLst>
              <a:ext uri="{FF2B5EF4-FFF2-40B4-BE49-F238E27FC236}">
                <a16:creationId xmlns:a16="http://schemas.microsoft.com/office/drawing/2014/main" id="{893D2092-7CA3-461F-9DE6-20114E7D03E1}"/>
              </a:ext>
            </a:extLst>
          </p:cNvPr>
          <p:cNvPicPr>
            <a:picLocks noChangeAspect="1"/>
          </p:cNvPicPr>
          <p:nvPr/>
        </p:nvPicPr>
        <p:blipFill>
          <a:blip r:embed="rId3"/>
          <a:stretch>
            <a:fillRect/>
          </a:stretch>
        </p:blipFill>
        <p:spPr>
          <a:xfrm>
            <a:off x="4114800" y="1025517"/>
            <a:ext cx="4569646" cy="3352800"/>
          </a:xfrm>
          <a:prstGeom prst="rect">
            <a:avLst/>
          </a:prstGeom>
          <a:ln>
            <a:solidFill>
              <a:schemeClr val="tx1"/>
            </a:solidFill>
          </a:ln>
        </p:spPr>
      </p:pic>
      <p:pic>
        <p:nvPicPr>
          <p:cNvPr id="10" name="Picture 9">
            <a:extLst>
              <a:ext uri="{FF2B5EF4-FFF2-40B4-BE49-F238E27FC236}">
                <a16:creationId xmlns:a16="http://schemas.microsoft.com/office/drawing/2014/main" id="{466FF775-22D1-46F8-8123-DE8E92C2238C}"/>
              </a:ext>
            </a:extLst>
          </p:cNvPr>
          <p:cNvPicPr>
            <a:picLocks noChangeAspect="1"/>
          </p:cNvPicPr>
          <p:nvPr/>
        </p:nvPicPr>
        <p:blipFill>
          <a:blip r:embed="rId4"/>
          <a:stretch>
            <a:fillRect/>
          </a:stretch>
        </p:blipFill>
        <p:spPr>
          <a:xfrm>
            <a:off x="6921077" y="2502571"/>
            <a:ext cx="4889910" cy="3589623"/>
          </a:xfrm>
          <a:prstGeom prst="rect">
            <a:avLst/>
          </a:prstGeom>
          <a:ln>
            <a:solidFill>
              <a:schemeClr val="tx1"/>
            </a:solidFill>
          </a:ln>
        </p:spPr>
      </p:pic>
    </p:spTree>
    <p:extLst>
      <p:ext uri="{BB962C8B-B14F-4D97-AF65-F5344CB8AC3E}">
        <p14:creationId xmlns:p14="http://schemas.microsoft.com/office/powerpoint/2010/main" val="1673930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C62D-2F6B-4909-8287-0A53E5E37ADB}"/>
              </a:ext>
            </a:extLst>
          </p:cNvPr>
          <p:cNvSpPr>
            <a:spLocks noGrp="1"/>
          </p:cNvSpPr>
          <p:nvPr>
            <p:ph type="title"/>
          </p:nvPr>
        </p:nvSpPr>
        <p:spPr/>
        <p:txBody>
          <a:bodyPr/>
          <a:lstStyle/>
          <a:p>
            <a:r>
              <a:rPr lang="en-US" dirty="0"/>
              <a:t>Add the Tilda Libraries</a:t>
            </a:r>
          </a:p>
        </p:txBody>
      </p:sp>
      <p:sp>
        <p:nvSpPr>
          <p:cNvPr id="3" name="Content Placeholder 2">
            <a:extLst>
              <a:ext uri="{FF2B5EF4-FFF2-40B4-BE49-F238E27FC236}">
                <a16:creationId xmlns:a16="http://schemas.microsoft.com/office/drawing/2014/main" id="{1491FD56-8AC4-4F86-9480-158E28F4FA42}"/>
              </a:ext>
            </a:extLst>
          </p:cNvPr>
          <p:cNvSpPr>
            <a:spLocks noGrp="1"/>
          </p:cNvSpPr>
          <p:nvPr>
            <p:ph idx="1"/>
          </p:nvPr>
        </p:nvSpPr>
        <p:spPr/>
        <p:txBody>
          <a:bodyPr/>
          <a:lstStyle/>
          <a:p>
            <a:r>
              <a:rPr lang="en-US" dirty="0"/>
              <a:t>Add a “lib” folder to the project</a:t>
            </a:r>
          </a:p>
          <a:p>
            <a:endParaRPr lang="en-US" dirty="0"/>
          </a:p>
        </p:txBody>
      </p:sp>
      <p:sp>
        <p:nvSpPr>
          <p:cNvPr id="4" name="Date Placeholder 3">
            <a:extLst>
              <a:ext uri="{FF2B5EF4-FFF2-40B4-BE49-F238E27FC236}">
                <a16:creationId xmlns:a16="http://schemas.microsoft.com/office/drawing/2014/main" id="{749C46B2-C613-4960-BC39-FFAB7A7004C4}"/>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09DBD685-5FA8-411B-B3EC-B0B9F30762D9}"/>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4D33A0AF-5CDF-46EA-A71F-17E1B0BAF144}"/>
              </a:ext>
            </a:extLst>
          </p:cNvPr>
          <p:cNvSpPr>
            <a:spLocks noGrp="1"/>
          </p:cNvSpPr>
          <p:nvPr>
            <p:ph type="sldNum" sz="quarter" idx="12"/>
          </p:nvPr>
        </p:nvSpPr>
        <p:spPr/>
        <p:txBody>
          <a:bodyPr/>
          <a:lstStyle/>
          <a:p>
            <a:fld id="{C70A6BF2-D208-47CE-B3CD-F52E7B740884}" type="slidenum">
              <a:rPr lang="en-US" smtClean="0"/>
              <a:t>17</a:t>
            </a:fld>
            <a:endParaRPr lang="en-US"/>
          </a:p>
        </p:txBody>
      </p:sp>
      <p:pic>
        <p:nvPicPr>
          <p:cNvPr id="7" name="Picture 6">
            <a:extLst>
              <a:ext uri="{FF2B5EF4-FFF2-40B4-BE49-F238E27FC236}">
                <a16:creationId xmlns:a16="http://schemas.microsoft.com/office/drawing/2014/main" id="{AC572C6C-A808-4864-88D6-338487569B74}"/>
              </a:ext>
            </a:extLst>
          </p:cNvPr>
          <p:cNvPicPr>
            <a:picLocks noChangeAspect="1"/>
          </p:cNvPicPr>
          <p:nvPr/>
        </p:nvPicPr>
        <p:blipFill rotWithShape="1">
          <a:blip r:embed="rId2"/>
          <a:srcRect t="18670" b="21134"/>
          <a:stretch/>
        </p:blipFill>
        <p:spPr>
          <a:xfrm>
            <a:off x="1083711" y="2057400"/>
            <a:ext cx="5896800" cy="3665078"/>
          </a:xfrm>
          <a:prstGeom prst="rect">
            <a:avLst/>
          </a:prstGeom>
          <a:ln>
            <a:solidFill>
              <a:schemeClr val="tx1"/>
            </a:solidFill>
          </a:ln>
        </p:spPr>
      </p:pic>
      <p:pic>
        <p:nvPicPr>
          <p:cNvPr id="8" name="Picture 7">
            <a:extLst>
              <a:ext uri="{FF2B5EF4-FFF2-40B4-BE49-F238E27FC236}">
                <a16:creationId xmlns:a16="http://schemas.microsoft.com/office/drawing/2014/main" id="{0921D882-AEFE-47CB-9EC7-0B55D7149913}"/>
              </a:ext>
            </a:extLst>
          </p:cNvPr>
          <p:cNvPicPr>
            <a:picLocks noChangeAspect="1"/>
          </p:cNvPicPr>
          <p:nvPr/>
        </p:nvPicPr>
        <p:blipFill>
          <a:blip r:embed="rId3"/>
          <a:stretch>
            <a:fillRect/>
          </a:stretch>
        </p:blipFill>
        <p:spPr>
          <a:xfrm>
            <a:off x="7492188" y="1501069"/>
            <a:ext cx="2800350" cy="4572000"/>
          </a:xfrm>
          <a:prstGeom prst="rect">
            <a:avLst/>
          </a:prstGeom>
          <a:ln>
            <a:solidFill>
              <a:schemeClr val="tx1"/>
            </a:solidFill>
          </a:ln>
        </p:spPr>
      </p:pic>
    </p:spTree>
    <p:extLst>
      <p:ext uri="{BB962C8B-B14F-4D97-AF65-F5344CB8AC3E}">
        <p14:creationId xmlns:p14="http://schemas.microsoft.com/office/powerpoint/2010/main" val="855938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C62D-2F6B-4909-8287-0A53E5E37ADB}"/>
              </a:ext>
            </a:extLst>
          </p:cNvPr>
          <p:cNvSpPr>
            <a:spLocks noGrp="1"/>
          </p:cNvSpPr>
          <p:nvPr>
            <p:ph type="title"/>
          </p:nvPr>
        </p:nvSpPr>
        <p:spPr/>
        <p:txBody>
          <a:bodyPr vert="horz" lIns="91440" tIns="45720" rIns="91440" bIns="45720" rtlCol="0" anchor="ctr">
            <a:normAutofit/>
          </a:bodyPr>
          <a:lstStyle/>
          <a:p>
            <a:r>
              <a:rPr lang="en-US" dirty="0"/>
              <a:t>Add the Tilda Libraries</a:t>
            </a:r>
          </a:p>
        </p:txBody>
      </p:sp>
      <p:sp>
        <p:nvSpPr>
          <p:cNvPr id="3" name="Content Placeholder 2">
            <a:extLst>
              <a:ext uri="{FF2B5EF4-FFF2-40B4-BE49-F238E27FC236}">
                <a16:creationId xmlns:a16="http://schemas.microsoft.com/office/drawing/2014/main" id="{1491FD56-8AC4-4F86-9480-158E28F4FA42}"/>
              </a:ext>
            </a:extLst>
          </p:cNvPr>
          <p:cNvSpPr>
            <a:spLocks noGrp="1"/>
          </p:cNvSpPr>
          <p:nvPr>
            <p:ph idx="1"/>
          </p:nvPr>
        </p:nvSpPr>
        <p:spPr/>
        <p:txBody>
          <a:bodyPr/>
          <a:lstStyle/>
          <a:p>
            <a:r>
              <a:rPr lang="en-US" dirty="0"/>
              <a:t>Download the latest Tilda release</a:t>
            </a:r>
          </a:p>
          <a:p>
            <a:pPr lvl="1"/>
            <a:r>
              <a:rPr lang="en-US" dirty="0">
                <a:hlinkClick r:id="rId2"/>
              </a:rPr>
              <a:t>https://github.com/CapsicoHealth/Tilda/releases</a:t>
            </a:r>
            <a:endParaRPr lang="en-US" dirty="0"/>
          </a:p>
          <a:p>
            <a:r>
              <a:rPr lang="en-US" dirty="0" err="1"/>
              <a:t>Drag’n’Drop</a:t>
            </a:r>
            <a:r>
              <a:rPr lang="en-US" dirty="0"/>
              <a:t> the contents of the Zip to the “lib” folder</a:t>
            </a:r>
          </a:p>
          <a:p>
            <a:endParaRPr lang="en-US" dirty="0"/>
          </a:p>
        </p:txBody>
      </p:sp>
      <p:sp>
        <p:nvSpPr>
          <p:cNvPr id="4" name="Date Placeholder 3">
            <a:extLst>
              <a:ext uri="{FF2B5EF4-FFF2-40B4-BE49-F238E27FC236}">
                <a16:creationId xmlns:a16="http://schemas.microsoft.com/office/drawing/2014/main" id="{749C46B2-C613-4960-BC39-FFAB7A7004C4}"/>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09DBD685-5FA8-411B-B3EC-B0B9F30762D9}"/>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4D33A0AF-5CDF-46EA-A71F-17E1B0BAF144}"/>
              </a:ext>
            </a:extLst>
          </p:cNvPr>
          <p:cNvSpPr>
            <a:spLocks noGrp="1"/>
          </p:cNvSpPr>
          <p:nvPr>
            <p:ph type="sldNum" sz="quarter" idx="12"/>
          </p:nvPr>
        </p:nvSpPr>
        <p:spPr/>
        <p:txBody>
          <a:bodyPr/>
          <a:lstStyle/>
          <a:p>
            <a:fld id="{C70A6BF2-D208-47CE-B3CD-F52E7B740884}" type="slidenum">
              <a:rPr lang="en-US" smtClean="0"/>
              <a:t>18</a:t>
            </a:fld>
            <a:endParaRPr lang="en-US"/>
          </a:p>
        </p:txBody>
      </p:sp>
      <p:pic>
        <p:nvPicPr>
          <p:cNvPr id="8" name="Picture 7">
            <a:extLst>
              <a:ext uri="{FF2B5EF4-FFF2-40B4-BE49-F238E27FC236}">
                <a16:creationId xmlns:a16="http://schemas.microsoft.com/office/drawing/2014/main" id="{9F7394A1-68CA-4643-BDFD-A41D4B265BF1}"/>
              </a:ext>
            </a:extLst>
          </p:cNvPr>
          <p:cNvPicPr>
            <a:picLocks noChangeAspect="1"/>
          </p:cNvPicPr>
          <p:nvPr/>
        </p:nvPicPr>
        <p:blipFill>
          <a:blip r:embed="rId3"/>
          <a:stretch>
            <a:fillRect/>
          </a:stretch>
        </p:blipFill>
        <p:spPr>
          <a:xfrm>
            <a:off x="509588" y="2824162"/>
            <a:ext cx="5795962" cy="3434907"/>
          </a:xfrm>
          <a:prstGeom prst="rect">
            <a:avLst/>
          </a:prstGeom>
          <a:ln>
            <a:solidFill>
              <a:schemeClr val="tx1"/>
            </a:solidFill>
          </a:ln>
        </p:spPr>
      </p:pic>
      <p:pic>
        <p:nvPicPr>
          <p:cNvPr id="9" name="Picture 8">
            <a:extLst>
              <a:ext uri="{FF2B5EF4-FFF2-40B4-BE49-F238E27FC236}">
                <a16:creationId xmlns:a16="http://schemas.microsoft.com/office/drawing/2014/main" id="{78BE215B-BAFD-4106-A707-19E86431D90C}"/>
              </a:ext>
            </a:extLst>
          </p:cNvPr>
          <p:cNvPicPr>
            <a:picLocks noChangeAspect="1"/>
          </p:cNvPicPr>
          <p:nvPr/>
        </p:nvPicPr>
        <p:blipFill>
          <a:blip r:embed="rId4"/>
          <a:stretch>
            <a:fillRect/>
          </a:stretch>
        </p:blipFill>
        <p:spPr>
          <a:xfrm>
            <a:off x="5806256" y="3685911"/>
            <a:ext cx="6240228" cy="2038613"/>
          </a:xfrm>
          <a:prstGeom prst="rect">
            <a:avLst/>
          </a:prstGeom>
          <a:ln>
            <a:solidFill>
              <a:schemeClr val="tx1"/>
            </a:solidFill>
          </a:ln>
        </p:spPr>
      </p:pic>
      <p:pic>
        <p:nvPicPr>
          <p:cNvPr id="10" name="Picture 9">
            <a:extLst>
              <a:ext uri="{FF2B5EF4-FFF2-40B4-BE49-F238E27FC236}">
                <a16:creationId xmlns:a16="http://schemas.microsoft.com/office/drawing/2014/main" id="{601FA63F-5E43-4DFC-954F-779F32D858EE}"/>
              </a:ext>
            </a:extLst>
          </p:cNvPr>
          <p:cNvPicPr>
            <a:picLocks noChangeAspect="1"/>
          </p:cNvPicPr>
          <p:nvPr/>
        </p:nvPicPr>
        <p:blipFill>
          <a:blip r:embed="rId5"/>
          <a:stretch>
            <a:fillRect/>
          </a:stretch>
        </p:blipFill>
        <p:spPr>
          <a:xfrm>
            <a:off x="8105186" y="4840899"/>
            <a:ext cx="2419939" cy="1503296"/>
          </a:xfrm>
          <a:prstGeom prst="rect">
            <a:avLst/>
          </a:prstGeom>
          <a:ln>
            <a:solidFill>
              <a:schemeClr val="tx1"/>
            </a:solidFill>
          </a:ln>
        </p:spPr>
      </p:pic>
      <p:pic>
        <p:nvPicPr>
          <p:cNvPr id="11" name="Picture 10">
            <a:extLst>
              <a:ext uri="{FF2B5EF4-FFF2-40B4-BE49-F238E27FC236}">
                <a16:creationId xmlns:a16="http://schemas.microsoft.com/office/drawing/2014/main" id="{8F82E1EE-7413-4FAA-BA1D-2C4CA84DAA50}"/>
              </a:ext>
            </a:extLst>
          </p:cNvPr>
          <p:cNvPicPr>
            <a:picLocks noChangeAspect="1"/>
          </p:cNvPicPr>
          <p:nvPr/>
        </p:nvPicPr>
        <p:blipFill>
          <a:blip r:embed="rId6"/>
          <a:stretch>
            <a:fillRect/>
          </a:stretch>
        </p:blipFill>
        <p:spPr>
          <a:xfrm>
            <a:off x="9639871" y="867003"/>
            <a:ext cx="2171116" cy="3638550"/>
          </a:xfrm>
          <a:prstGeom prst="rect">
            <a:avLst/>
          </a:prstGeom>
          <a:ln>
            <a:solidFill>
              <a:schemeClr val="tx1"/>
            </a:solidFill>
          </a:ln>
        </p:spPr>
      </p:pic>
    </p:spTree>
    <p:extLst>
      <p:ext uri="{BB962C8B-B14F-4D97-AF65-F5344CB8AC3E}">
        <p14:creationId xmlns:p14="http://schemas.microsoft.com/office/powerpoint/2010/main" val="924810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49B6-C4AC-41BA-8118-2C906A79F8CA}"/>
              </a:ext>
            </a:extLst>
          </p:cNvPr>
          <p:cNvSpPr>
            <a:spLocks noGrp="1"/>
          </p:cNvSpPr>
          <p:nvPr>
            <p:ph type="title"/>
          </p:nvPr>
        </p:nvSpPr>
        <p:spPr/>
        <p:txBody>
          <a:bodyPr/>
          <a:lstStyle/>
          <a:p>
            <a:r>
              <a:rPr lang="en-US" dirty="0"/>
              <a:t>Add the Tilda Libraries</a:t>
            </a:r>
          </a:p>
        </p:txBody>
      </p:sp>
      <p:sp>
        <p:nvSpPr>
          <p:cNvPr id="3" name="Content Placeholder 2">
            <a:extLst>
              <a:ext uri="{FF2B5EF4-FFF2-40B4-BE49-F238E27FC236}">
                <a16:creationId xmlns:a16="http://schemas.microsoft.com/office/drawing/2014/main" id="{ECB9A92E-580B-40AD-8222-00687C47BADA}"/>
              </a:ext>
            </a:extLst>
          </p:cNvPr>
          <p:cNvSpPr>
            <a:spLocks noGrp="1"/>
          </p:cNvSpPr>
          <p:nvPr>
            <p:ph idx="1"/>
          </p:nvPr>
        </p:nvSpPr>
        <p:spPr/>
        <p:txBody>
          <a:bodyPr/>
          <a:lstStyle/>
          <a:p>
            <a:r>
              <a:rPr lang="en-US" dirty="0"/>
              <a:t>Right click on “</a:t>
            </a:r>
            <a:r>
              <a:rPr lang="en-US" dirty="0" err="1"/>
              <a:t>RootProject</a:t>
            </a:r>
            <a:r>
              <a:rPr lang="en-US" dirty="0"/>
              <a:t>”, select “Properties”, “Java Build Path”</a:t>
            </a:r>
          </a:p>
          <a:p>
            <a:r>
              <a:rPr lang="en-US" dirty="0"/>
              <a:t>Select “Libraries”, “Add JARs”</a:t>
            </a:r>
          </a:p>
        </p:txBody>
      </p:sp>
      <p:sp>
        <p:nvSpPr>
          <p:cNvPr id="4" name="Date Placeholder 3">
            <a:extLst>
              <a:ext uri="{FF2B5EF4-FFF2-40B4-BE49-F238E27FC236}">
                <a16:creationId xmlns:a16="http://schemas.microsoft.com/office/drawing/2014/main" id="{A0398AC6-4FD9-470C-AF84-857CE2ABE2D2}"/>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6B2E0FFD-5947-40AA-B8A7-193CC678DA6B}"/>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EF64EFAB-F540-4502-89CD-3E7C72B85B9B}"/>
              </a:ext>
            </a:extLst>
          </p:cNvPr>
          <p:cNvSpPr>
            <a:spLocks noGrp="1"/>
          </p:cNvSpPr>
          <p:nvPr>
            <p:ph type="sldNum" sz="quarter" idx="12"/>
          </p:nvPr>
        </p:nvSpPr>
        <p:spPr/>
        <p:txBody>
          <a:bodyPr/>
          <a:lstStyle/>
          <a:p>
            <a:fld id="{C70A6BF2-D208-47CE-B3CD-F52E7B740884}" type="slidenum">
              <a:rPr lang="en-US" smtClean="0"/>
              <a:t>19</a:t>
            </a:fld>
            <a:endParaRPr lang="en-US"/>
          </a:p>
        </p:txBody>
      </p:sp>
      <p:pic>
        <p:nvPicPr>
          <p:cNvPr id="7" name="Picture 6">
            <a:extLst>
              <a:ext uri="{FF2B5EF4-FFF2-40B4-BE49-F238E27FC236}">
                <a16:creationId xmlns:a16="http://schemas.microsoft.com/office/drawing/2014/main" id="{5197637B-9B03-4290-87F0-77BEE5BC6557}"/>
              </a:ext>
            </a:extLst>
          </p:cNvPr>
          <p:cNvPicPr>
            <a:picLocks noChangeAspect="1"/>
          </p:cNvPicPr>
          <p:nvPr/>
        </p:nvPicPr>
        <p:blipFill>
          <a:blip r:embed="rId2"/>
          <a:stretch>
            <a:fillRect/>
          </a:stretch>
        </p:blipFill>
        <p:spPr>
          <a:xfrm>
            <a:off x="1023937" y="2443162"/>
            <a:ext cx="5329237" cy="4069194"/>
          </a:xfrm>
          <a:prstGeom prst="rect">
            <a:avLst/>
          </a:prstGeom>
          <a:ln>
            <a:solidFill>
              <a:schemeClr val="tx1"/>
            </a:solidFill>
          </a:ln>
        </p:spPr>
      </p:pic>
      <p:pic>
        <p:nvPicPr>
          <p:cNvPr id="8" name="Picture 7">
            <a:extLst>
              <a:ext uri="{FF2B5EF4-FFF2-40B4-BE49-F238E27FC236}">
                <a16:creationId xmlns:a16="http://schemas.microsoft.com/office/drawing/2014/main" id="{CF1ED456-8F5F-43AE-975E-ADF6A309D90A}"/>
              </a:ext>
            </a:extLst>
          </p:cNvPr>
          <p:cNvPicPr>
            <a:picLocks noChangeAspect="1"/>
          </p:cNvPicPr>
          <p:nvPr/>
        </p:nvPicPr>
        <p:blipFill>
          <a:blip r:embed="rId3"/>
          <a:stretch>
            <a:fillRect/>
          </a:stretch>
        </p:blipFill>
        <p:spPr>
          <a:xfrm>
            <a:off x="6862762" y="1854055"/>
            <a:ext cx="2166937" cy="4561225"/>
          </a:xfrm>
          <a:prstGeom prst="rect">
            <a:avLst/>
          </a:prstGeom>
          <a:ln>
            <a:solidFill>
              <a:schemeClr val="tx1"/>
            </a:solidFill>
          </a:ln>
        </p:spPr>
      </p:pic>
    </p:spTree>
    <p:extLst>
      <p:ext uri="{BB962C8B-B14F-4D97-AF65-F5344CB8AC3E}">
        <p14:creationId xmlns:p14="http://schemas.microsoft.com/office/powerpoint/2010/main" val="8153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39A8-CC1B-4F81-9FFD-A351F7FBDDB7}"/>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B6D5FBD-103A-4D0F-97AB-7C72EC8EC764}"/>
              </a:ext>
            </a:extLst>
          </p:cNvPr>
          <p:cNvSpPr>
            <a:spLocks noGrp="1"/>
          </p:cNvSpPr>
          <p:nvPr>
            <p:ph idx="1"/>
          </p:nvPr>
        </p:nvSpPr>
        <p:spPr/>
        <p:txBody>
          <a:bodyPr/>
          <a:lstStyle/>
          <a:p>
            <a:r>
              <a:rPr lang="en-US" dirty="0"/>
              <a:t>This presentation should allow you to get started with Tilda</a:t>
            </a:r>
          </a:p>
          <a:p>
            <a:pPr lvl="1"/>
            <a:r>
              <a:rPr lang="en-US" dirty="0"/>
              <a:t>Should take 1h to 90mn</a:t>
            </a:r>
          </a:p>
          <a:p>
            <a:pPr lvl="1"/>
            <a:r>
              <a:rPr lang="en-US" dirty="0"/>
              <a:t>Set up your development environment with Java, Eclipse, Tomcat and Postgres</a:t>
            </a:r>
          </a:p>
          <a:p>
            <a:pPr lvl="1"/>
            <a:r>
              <a:rPr lang="en-US" dirty="0"/>
              <a:t>Create a project</a:t>
            </a:r>
          </a:p>
          <a:p>
            <a:pPr lvl="1"/>
            <a:r>
              <a:rPr lang="en-US" dirty="0"/>
              <a:t>Learn the Tilda conventions to get started</a:t>
            </a:r>
          </a:p>
          <a:p>
            <a:pPr lvl="1"/>
            <a:r>
              <a:rPr lang="en-US" dirty="0"/>
              <a:t>Go through a simple yet non-trivial set of example to build an app</a:t>
            </a:r>
          </a:p>
          <a:p>
            <a:r>
              <a:rPr lang="en-US" dirty="0"/>
              <a:t>Pre-</a:t>
            </a:r>
            <a:r>
              <a:rPr lang="en-US" dirty="0" err="1"/>
              <a:t>requisits</a:t>
            </a:r>
            <a:endParaRPr lang="en-US" dirty="0"/>
          </a:p>
          <a:p>
            <a:pPr lvl="1"/>
            <a:r>
              <a:rPr lang="en-US" dirty="0"/>
              <a:t>You need to be somewhat familiar with Java development and a Java IDE</a:t>
            </a:r>
          </a:p>
          <a:p>
            <a:pPr lvl="1"/>
            <a:r>
              <a:rPr lang="en-US" dirty="0"/>
              <a:t>You need some passing experience/familiarity with JSON</a:t>
            </a:r>
          </a:p>
          <a:p>
            <a:pPr lvl="1"/>
            <a:r>
              <a:rPr lang="en-US" dirty="0"/>
              <a:t>You need some passing experience/familiarity with SQL</a:t>
            </a:r>
          </a:p>
          <a:p>
            <a:endParaRPr lang="en-US" dirty="0"/>
          </a:p>
        </p:txBody>
      </p:sp>
      <p:sp>
        <p:nvSpPr>
          <p:cNvPr id="4" name="Date Placeholder 3">
            <a:extLst>
              <a:ext uri="{FF2B5EF4-FFF2-40B4-BE49-F238E27FC236}">
                <a16:creationId xmlns:a16="http://schemas.microsoft.com/office/drawing/2014/main" id="{5F6D6C10-9B23-4ABF-BB18-86F84AEB6693}"/>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368E1D79-128E-4CAF-B93B-3BBE79D20C2E}"/>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278E0F74-E664-4E08-9DB1-82830B637D48}"/>
              </a:ext>
            </a:extLst>
          </p:cNvPr>
          <p:cNvSpPr>
            <a:spLocks noGrp="1"/>
          </p:cNvSpPr>
          <p:nvPr>
            <p:ph type="sldNum" sz="quarter" idx="12"/>
          </p:nvPr>
        </p:nvSpPr>
        <p:spPr/>
        <p:txBody>
          <a:bodyPr/>
          <a:lstStyle/>
          <a:p>
            <a:fld id="{C70A6BF2-D208-47CE-B3CD-F52E7B740884}" type="slidenum">
              <a:rPr lang="en-US" smtClean="0"/>
              <a:pPr/>
              <a:t>2</a:t>
            </a:fld>
            <a:endParaRPr lang="en-US"/>
          </a:p>
        </p:txBody>
      </p:sp>
    </p:spTree>
    <p:extLst>
      <p:ext uri="{BB962C8B-B14F-4D97-AF65-F5344CB8AC3E}">
        <p14:creationId xmlns:p14="http://schemas.microsoft.com/office/powerpoint/2010/main" val="151421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AFC8-8B8F-4951-92EF-CBC2141FEABA}"/>
              </a:ext>
            </a:extLst>
          </p:cNvPr>
          <p:cNvSpPr>
            <a:spLocks noGrp="1"/>
          </p:cNvSpPr>
          <p:nvPr>
            <p:ph type="title"/>
          </p:nvPr>
        </p:nvSpPr>
        <p:spPr/>
        <p:txBody>
          <a:bodyPr/>
          <a:lstStyle/>
          <a:p>
            <a:r>
              <a:rPr lang="en-US" dirty="0"/>
              <a:t>Add the Tilda Libraries</a:t>
            </a:r>
          </a:p>
        </p:txBody>
      </p:sp>
      <p:sp>
        <p:nvSpPr>
          <p:cNvPr id="3" name="Content Placeholder 2">
            <a:extLst>
              <a:ext uri="{FF2B5EF4-FFF2-40B4-BE49-F238E27FC236}">
                <a16:creationId xmlns:a16="http://schemas.microsoft.com/office/drawing/2014/main" id="{76607533-C431-4AB9-900A-2B453B67F8DF}"/>
              </a:ext>
            </a:extLst>
          </p:cNvPr>
          <p:cNvSpPr>
            <a:spLocks noGrp="1"/>
          </p:cNvSpPr>
          <p:nvPr>
            <p:ph idx="1"/>
          </p:nvPr>
        </p:nvSpPr>
        <p:spPr/>
        <p:txBody>
          <a:bodyPr/>
          <a:lstStyle/>
          <a:p>
            <a:r>
              <a:rPr lang="en-US" dirty="0"/>
              <a:t>Export all</a:t>
            </a:r>
          </a:p>
          <a:p>
            <a:r>
              <a:rPr lang="en-US" dirty="0"/>
              <a:t>Apply and close</a:t>
            </a:r>
          </a:p>
        </p:txBody>
      </p:sp>
      <p:sp>
        <p:nvSpPr>
          <p:cNvPr id="4" name="Date Placeholder 3">
            <a:extLst>
              <a:ext uri="{FF2B5EF4-FFF2-40B4-BE49-F238E27FC236}">
                <a16:creationId xmlns:a16="http://schemas.microsoft.com/office/drawing/2014/main" id="{9345B375-7423-4848-B142-790339E6A546}"/>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D367BF82-28B4-4A71-B294-D4E6D0DBAE44}"/>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5CEE33B1-D52B-444A-BEAA-FD6F4C92E4F9}"/>
              </a:ext>
            </a:extLst>
          </p:cNvPr>
          <p:cNvSpPr>
            <a:spLocks noGrp="1"/>
          </p:cNvSpPr>
          <p:nvPr>
            <p:ph type="sldNum" sz="quarter" idx="12"/>
          </p:nvPr>
        </p:nvSpPr>
        <p:spPr/>
        <p:txBody>
          <a:bodyPr/>
          <a:lstStyle/>
          <a:p>
            <a:fld id="{C70A6BF2-D208-47CE-B3CD-F52E7B740884}" type="slidenum">
              <a:rPr lang="en-US" smtClean="0"/>
              <a:t>20</a:t>
            </a:fld>
            <a:endParaRPr lang="en-US"/>
          </a:p>
        </p:txBody>
      </p:sp>
      <p:pic>
        <p:nvPicPr>
          <p:cNvPr id="8" name="Picture 7">
            <a:extLst>
              <a:ext uri="{FF2B5EF4-FFF2-40B4-BE49-F238E27FC236}">
                <a16:creationId xmlns:a16="http://schemas.microsoft.com/office/drawing/2014/main" id="{57CB7FCB-2DDD-47CE-9990-C17CEA4AFE02}"/>
              </a:ext>
            </a:extLst>
          </p:cNvPr>
          <p:cNvPicPr>
            <a:picLocks noChangeAspect="1"/>
          </p:cNvPicPr>
          <p:nvPr/>
        </p:nvPicPr>
        <p:blipFill>
          <a:blip r:embed="rId2"/>
          <a:stretch>
            <a:fillRect/>
          </a:stretch>
        </p:blipFill>
        <p:spPr>
          <a:xfrm>
            <a:off x="3987897" y="1105592"/>
            <a:ext cx="5278967" cy="5203768"/>
          </a:xfrm>
          <a:prstGeom prst="rect">
            <a:avLst/>
          </a:prstGeom>
          <a:ln>
            <a:solidFill>
              <a:schemeClr val="tx1"/>
            </a:solidFill>
          </a:ln>
        </p:spPr>
      </p:pic>
    </p:spTree>
    <p:extLst>
      <p:ext uri="{BB962C8B-B14F-4D97-AF65-F5344CB8AC3E}">
        <p14:creationId xmlns:p14="http://schemas.microsoft.com/office/powerpoint/2010/main" val="332804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640012-2003-4A03-8858-4C06C1C14DB1}"/>
              </a:ext>
            </a:extLst>
          </p:cNvPr>
          <p:cNvSpPr>
            <a:spLocks noGrp="1"/>
          </p:cNvSpPr>
          <p:nvPr>
            <p:ph type="title"/>
          </p:nvPr>
        </p:nvSpPr>
        <p:spPr/>
        <p:txBody>
          <a:bodyPr/>
          <a:lstStyle/>
          <a:p>
            <a:r>
              <a:rPr lang="en-US" dirty="0"/>
              <a:t>First Tilda Project</a:t>
            </a:r>
          </a:p>
        </p:txBody>
      </p:sp>
      <p:sp>
        <p:nvSpPr>
          <p:cNvPr id="8" name="Text Placeholder 7">
            <a:extLst>
              <a:ext uri="{FF2B5EF4-FFF2-40B4-BE49-F238E27FC236}">
                <a16:creationId xmlns:a16="http://schemas.microsoft.com/office/drawing/2014/main" id="{08E745EC-CAF1-44D1-B938-2598150159EC}"/>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1603B7A2-2147-4475-8CCE-99EDD0F6505A}"/>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45D3B8B0-F48E-4FC5-A43C-88D248B09AF7}"/>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FF96A2D3-12BA-4190-A41E-1FF6F2F45820}"/>
              </a:ext>
            </a:extLst>
          </p:cNvPr>
          <p:cNvSpPr>
            <a:spLocks noGrp="1"/>
          </p:cNvSpPr>
          <p:nvPr>
            <p:ph type="sldNum" sz="quarter" idx="12"/>
          </p:nvPr>
        </p:nvSpPr>
        <p:spPr/>
        <p:txBody>
          <a:bodyPr/>
          <a:lstStyle/>
          <a:p>
            <a:fld id="{C70A6BF2-D208-47CE-B3CD-F52E7B740884}" type="slidenum">
              <a:rPr lang="en-US" smtClean="0"/>
              <a:t>21</a:t>
            </a:fld>
            <a:endParaRPr lang="en-US"/>
          </a:p>
        </p:txBody>
      </p:sp>
    </p:spTree>
    <p:extLst>
      <p:ext uri="{BB962C8B-B14F-4D97-AF65-F5344CB8AC3E}">
        <p14:creationId xmlns:p14="http://schemas.microsoft.com/office/powerpoint/2010/main" val="193254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186D-63BA-4CC4-A5AF-CD8DA0C980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C410AC-9364-4D9B-B114-642E778EADC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7BA1B1A4-D978-46AF-987E-71850932B1BE}"/>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D431AB12-E6F3-403A-96C7-540B868A9AD1}"/>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59586DE6-3951-4D22-A751-0F5540F6BE6F}"/>
              </a:ext>
            </a:extLst>
          </p:cNvPr>
          <p:cNvSpPr>
            <a:spLocks noGrp="1"/>
          </p:cNvSpPr>
          <p:nvPr>
            <p:ph type="sldNum" sz="quarter" idx="12"/>
          </p:nvPr>
        </p:nvSpPr>
        <p:spPr/>
        <p:txBody>
          <a:bodyPr/>
          <a:lstStyle/>
          <a:p>
            <a:fld id="{C70A6BF2-D208-47CE-B3CD-F52E7B740884}" type="slidenum">
              <a:rPr lang="en-US" smtClean="0"/>
              <a:t>22</a:t>
            </a:fld>
            <a:endParaRPr lang="en-US"/>
          </a:p>
        </p:txBody>
      </p:sp>
    </p:spTree>
    <p:extLst>
      <p:ext uri="{BB962C8B-B14F-4D97-AF65-F5344CB8AC3E}">
        <p14:creationId xmlns:p14="http://schemas.microsoft.com/office/powerpoint/2010/main" val="372963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7611-814E-422D-9557-7A6C9F224C54}"/>
              </a:ext>
            </a:extLst>
          </p:cNvPr>
          <p:cNvSpPr>
            <a:spLocks noGrp="1"/>
          </p:cNvSpPr>
          <p:nvPr>
            <p:ph type="title"/>
          </p:nvPr>
        </p:nvSpPr>
        <p:spPr/>
        <p:txBody>
          <a:bodyPr/>
          <a:lstStyle/>
          <a:p>
            <a:r>
              <a:rPr lang="en-US" dirty="0"/>
              <a:t>General architecture</a:t>
            </a:r>
          </a:p>
        </p:txBody>
      </p:sp>
      <p:sp>
        <p:nvSpPr>
          <p:cNvPr id="3" name="Content Placeholder 2">
            <a:extLst>
              <a:ext uri="{FF2B5EF4-FFF2-40B4-BE49-F238E27FC236}">
                <a16:creationId xmlns:a16="http://schemas.microsoft.com/office/drawing/2014/main" id="{907C00E0-8FA5-4CB0-A923-8F0479311D74}"/>
              </a:ext>
            </a:extLst>
          </p:cNvPr>
          <p:cNvSpPr>
            <a:spLocks noGrp="1"/>
          </p:cNvSpPr>
          <p:nvPr>
            <p:ph idx="1"/>
          </p:nvPr>
        </p:nvSpPr>
        <p:spPr/>
        <p:txBody>
          <a:bodyPr>
            <a:normAutofit fontScale="77500" lnSpcReduction="20000"/>
          </a:bodyPr>
          <a:lstStyle/>
          <a:p>
            <a:r>
              <a:rPr lang="en-US" dirty="0"/>
              <a:t>Tilda rests on human-readable and editable JSON-based model definitions that can be edited in any JSON-capable editor and are processed via a variety of command-line utilities:</a:t>
            </a:r>
          </a:p>
          <a:p>
            <a:pPr lvl="1"/>
            <a:r>
              <a:rPr lang="en-US" dirty="0"/>
              <a:t>Gen: validate the model(s), generate ORM code artifacts and searchable/</a:t>
            </a:r>
            <a:r>
              <a:rPr lang="en-US" dirty="0" err="1"/>
              <a:t>navigatable</a:t>
            </a:r>
            <a:r>
              <a:rPr lang="en-US" dirty="0"/>
              <a:t> HTML documentation</a:t>
            </a:r>
          </a:p>
          <a:p>
            <a:pPr lvl="1"/>
            <a:r>
              <a:rPr lang="en-US" dirty="0"/>
              <a:t>Docs: Outputs HTML and SQL documentation to the file system from the model(s)</a:t>
            </a:r>
          </a:p>
          <a:p>
            <a:r>
              <a:rPr lang="en-US" dirty="0"/>
              <a:t>The ‘T’ in Tilda stands for “Transparent”, and all artifacts are generated in human-readable form, fully commented and documented</a:t>
            </a:r>
          </a:p>
          <a:p>
            <a:pPr lvl="1"/>
            <a:r>
              <a:rPr lang="en-US" dirty="0"/>
              <a:t>Although Tilda allows to model complex data, the framework is architected from the ground up so that all artifacts generated are clear and clean so that the connection between an element in a Tilda definition file and its impact on the runtime or database is easy to see</a:t>
            </a:r>
          </a:p>
          <a:p>
            <a:pPr lvl="1"/>
            <a:r>
              <a:rPr lang="en-US" dirty="0"/>
              <a:t>Generated code relies heavily on the Java compiler to actualize in code many patterns, so that complex migrations (moving tables, changing indices, adding/removing columns </a:t>
            </a:r>
            <a:r>
              <a:rPr lang="en-US" dirty="0" err="1"/>
              <a:t>etc</a:t>
            </a:r>
            <a:r>
              <a:rPr lang="en-US" dirty="0"/>
              <a:t>…) has a direct compile-time impact that can then be easily remedied with standard code editors and refactoring methodologies.</a:t>
            </a:r>
          </a:p>
          <a:p>
            <a:r>
              <a:rPr lang="en-US" dirty="0"/>
              <a:t>The ‘I’ in Tilda stands for “Iterative”, and all processes and utilities when working with the framework encourage a fluid team-based iterative approach from design to deployment.</a:t>
            </a:r>
          </a:p>
          <a:p>
            <a:pPr lvl="1"/>
            <a:r>
              <a:rPr lang="en-US" dirty="0"/>
              <a:t>Migrate: migrates a database to the model(s)</a:t>
            </a:r>
          </a:p>
        </p:txBody>
      </p:sp>
      <p:sp>
        <p:nvSpPr>
          <p:cNvPr id="4" name="Date Placeholder 3">
            <a:extLst>
              <a:ext uri="{FF2B5EF4-FFF2-40B4-BE49-F238E27FC236}">
                <a16:creationId xmlns:a16="http://schemas.microsoft.com/office/drawing/2014/main" id="{CDA21295-0CCB-4E6F-806E-AB00F3F41F4A}"/>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1694F448-E951-4A5E-B052-92528FD907C0}"/>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9D4DE987-13D3-43B8-8D98-02A7208D7ACE}"/>
              </a:ext>
            </a:extLst>
          </p:cNvPr>
          <p:cNvSpPr>
            <a:spLocks noGrp="1"/>
          </p:cNvSpPr>
          <p:nvPr>
            <p:ph type="sldNum" sz="quarter" idx="12"/>
          </p:nvPr>
        </p:nvSpPr>
        <p:spPr/>
        <p:txBody>
          <a:bodyPr/>
          <a:lstStyle/>
          <a:p>
            <a:fld id="{C70A6BF2-D208-47CE-B3CD-F52E7B740884}" type="slidenum">
              <a:rPr lang="en-US" smtClean="0"/>
              <a:pPr/>
              <a:t>3</a:t>
            </a:fld>
            <a:endParaRPr lang="en-US"/>
          </a:p>
        </p:txBody>
      </p:sp>
    </p:spTree>
    <p:extLst>
      <p:ext uri="{BB962C8B-B14F-4D97-AF65-F5344CB8AC3E}">
        <p14:creationId xmlns:p14="http://schemas.microsoft.com/office/powerpoint/2010/main" val="385567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7607-4E3E-4882-BC12-BC836324DC09}"/>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F475F2AB-0EA0-420A-A5C6-F9D0DCE5D284}"/>
              </a:ext>
            </a:extLst>
          </p:cNvPr>
          <p:cNvSpPr>
            <a:spLocks noGrp="1"/>
          </p:cNvSpPr>
          <p:nvPr>
            <p:ph idx="1"/>
          </p:nvPr>
        </p:nvSpPr>
        <p:spPr/>
        <p:txBody>
          <a:bodyPr>
            <a:normAutofit fontScale="92500" lnSpcReduction="10000"/>
          </a:bodyPr>
          <a:lstStyle/>
          <a:p>
            <a:r>
              <a:rPr lang="en-US" dirty="0"/>
              <a:t>For this tutorial, we’ll use the following software</a:t>
            </a:r>
          </a:p>
          <a:p>
            <a:pPr lvl="1"/>
            <a:r>
              <a:rPr lang="en-US" dirty="0"/>
              <a:t>Java SE JDK 11.0.3</a:t>
            </a:r>
          </a:p>
          <a:p>
            <a:pPr lvl="2"/>
            <a:r>
              <a:rPr lang="en-US" dirty="0">
                <a:hlinkClick r:id="rId2"/>
              </a:rPr>
              <a:t>https://www.techspot.com/downloads/5553-java-jdk.html</a:t>
            </a:r>
            <a:endParaRPr lang="en-US" dirty="0"/>
          </a:p>
          <a:p>
            <a:pPr lvl="1"/>
            <a:r>
              <a:rPr lang="en-US" dirty="0"/>
              <a:t>Apache Tomcat 9.0.24</a:t>
            </a:r>
          </a:p>
          <a:p>
            <a:pPr lvl="2"/>
            <a:r>
              <a:rPr lang="en-US" dirty="0">
                <a:hlinkClick r:id="rId3"/>
              </a:rPr>
              <a:t>http://tomcat.apache.org</a:t>
            </a:r>
            <a:r>
              <a:rPr lang="en-US" dirty="0"/>
              <a:t> </a:t>
            </a:r>
          </a:p>
          <a:p>
            <a:pPr lvl="1"/>
            <a:r>
              <a:rPr lang="en-US" dirty="0"/>
              <a:t>Eclipse IDE for Enterprise Java Developers 2019-06 R</a:t>
            </a:r>
          </a:p>
          <a:p>
            <a:pPr lvl="2"/>
            <a:r>
              <a:rPr lang="en-US" dirty="0">
                <a:hlinkClick r:id="rId4"/>
              </a:rPr>
              <a:t>https://www.eclipse.org/downloads/packages/</a:t>
            </a:r>
            <a:endParaRPr lang="en-US" dirty="0"/>
          </a:p>
          <a:p>
            <a:pPr lvl="1"/>
            <a:r>
              <a:rPr lang="en-US" dirty="0"/>
              <a:t>PostgreSQL 11.5</a:t>
            </a:r>
          </a:p>
          <a:p>
            <a:pPr lvl="2"/>
            <a:r>
              <a:rPr lang="en-US" dirty="0">
                <a:hlinkClick r:id="rId5"/>
              </a:rPr>
              <a:t>https://www.postgresql.org/</a:t>
            </a:r>
            <a:endParaRPr lang="en-US" dirty="0"/>
          </a:p>
          <a:p>
            <a:r>
              <a:rPr lang="en-US" dirty="0"/>
              <a:t>Be aware that</a:t>
            </a:r>
          </a:p>
          <a:p>
            <a:pPr lvl="1"/>
            <a:r>
              <a:rPr lang="en-US" dirty="0"/>
              <a:t>There are no direct dependencies on Tomcat or Eclipse. Any Servlet container or Java IDE will do if you prefer something else.</a:t>
            </a:r>
          </a:p>
          <a:p>
            <a:pPr lvl="1"/>
            <a:r>
              <a:rPr lang="en-US" dirty="0"/>
              <a:t>Java 8 is the minimum requirement, but we like to use the latest and greatest</a:t>
            </a:r>
          </a:p>
          <a:p>
            <a:pPr lvl="1"/>
            <a:r>
              <a:rPr lang="en-US" dirty="0"/>
              <a:t>Postgres 9.6 is the minimum required, but we like to use the latest and greatest.</a:t>
            </a:r>
          </a:p>
        </p:txBody>
      </p:sp>
      <p:sp>
        <p:nvSpPr>
          <p:cNvPr id="4" name="Date Placeholder 3">
            <a:extLst>
              <a:ext uri="{FF2B5EF4-FFF2-40B4-BE49-F238E27FC236}">
                <a16:creationId xmlns:a16="http://schemas.microsoft.com/office/drawing/2014/main" id="{05FC1388-AD9D-4BF7-A65B-D739529A9222}"/>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52BEED50-22E2-415E-8849-6DF365568565}"/>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40B4D54F-0B8C-4FD9-A363-E13E1A6083E9}"/>
              </a:ext>
            </a:extLst>
          </p:cNvPr>
          <p:cNvSpPr>
            <a:spLocks noGrp="1"/>
          </p:cNvSpPr>
          <p:nvPr>
            <p:ph type="sldNum" sz="quarter" idx="12"/>
          </p:nvPr>
        </p:nvSpPr>
        <p:spPr/>
        <p:txBody>
          <a:bodyPr/>
          <a:lstStyle/>
          <a:p>
            <a:fld id="{C70A6BF2-D208-47CE-B3CD-F52E7B740884}" type="slidenum">
              <a:rPr lang="en-US" smtClean="0"/>
              <a:pPr/>
              <a:t>4</a:t>
            </a:fld>
            <a:endParaRPr lang="en-US"/>
          </a:p>
        </p:txBody>
      </p:sp>
    </p:spTree>
    <p:extLst>
      <p:ext uri="{BB962C8B-B14F-4D97-AF65-F5344CB8AC3E}">
        <p14:creationId xmlns:p14="http://schemas.microsoft.com/office/powerpoint/2010/main" val="34448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640012-2003-4A03-8858-4C06C1C14DB1}"/>
              </a:ext>
            </a:extLst>
          </p:cNvPr>
          <p:cNvSpPr>
            <a:spLocks noGrp="1"/>
          </p:cNvSpPr>
          <p:nvPr>
            <p:ph type="title"/>
          </p:nvPr>
        </p:nvSpPr>
        <p:spPr/>
        <p:txBody>
          <a:bodyPr/>
          <a:lstStyle/>
          <a:p>
            <a:r>
              <a:rPr lang="en-US" dirty="0"/>
              <a:t>A Beginner’s Environment</a:t>
            </a:r>
          </a:p>
        </p:txBody>
      </p:sp>
      <p:sp>
        <p:nvSpPr>
          <p:cNvPr id="8" name="Text Placeholder 7">
            <a:extLst>
              <a:ext uri="{FF2B5EF4-FFF2-40B4-BE49-F238E27FC236}">
                <a16:creationId xmlns:a16="http://schemas.microsoft.com/office/drawing/2014/main" id="{08E745EC-CAF1-44D1-B938-2598150159EC}"/>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1603B7A2-2147-4475-8CCE-99EDD0F6505A}"/>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45D3B8B0-F48E-4FC5-A43C-88D248B09AF7}"/>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FF96A2D3-12BA-4190-A41E-1FF6F2F45820}"/>
              </a:ext>
            </a:extLst>
          </p:cNvPr>
          <p:cNvSpPr>
            <a:spLocks noGrp="1"/>
          </p:cNvSpPr>
          <p:nvPr>
            <p:ph type="sldNum" sz="quarter" idx="12"/>
          </p:nvPr>
        </p:nvSpPr>
        <p:spPr/>
        <p:txBody>
          <a:bodyPr/>
          <a:lstStyle/>
          <a:p>
            <a:fld id="{C70A6BF2-D208-47CE-B3CD-F52E7B740884}" type="slidenum">
              <a:rPr lang="en-US" smtClean="0"/>
              <a:t>5</a:t>
            </a:fld>
            <a:endParaRPr lang="en-US"/>
          </a:p>
        </p:txBody>
      </p:sp>
    </p:spTree>
    <p:extLst>
      <p:ext uri="{BB962C8B-B14F-4D97-AF65-F5344CB8AC3E}">
        <p14:creationId xmlns:p14="http://schemas.microsoft.com/office/powerpoint/2010/main" val="288441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060D-A499-4028-A1EF-37EA6C164C06}"/>
              </a:ext>
            </a:extLst>
          </p:cNvPr>
          <p:cNvSpPr>
            <a:spLocks noGrp="1"/>
          </p:cNvSpPr>
          <p:nvPr>
            <p:ph type="title"/>
          </p:nvPr>
        </p:nvSpPr>
        <p:spPr/>
        <p:txBody>
          <a:bodyPr/>
          <a:lstStyle/>
          <a:p>
            <a:r>
              <a:rPr lang="en-US" dirty="0"/>
              <a:t>A beginner’s Project</a:t>
            </a:r>
          </a:p>
        </p:txBody>
      </p:sp>
      <p:sp>
        <p:nvSpPr>
          <p:cNvPr id="3" name="Content Placeholder 2">
            <a:extLst>
              <a:ext uri="{FF2B5EF4-FFF2-40B4-BE49-F238E27FC236}">
                <a16:creationId xmlns:a16="http://schemas.microsoft.com/office/drawing/2014/main" id="{9DEF7BC2-7C25-44DF-B260-781288142F7B}"/>
              </a:ext>
            </a:extLst>
          </p:cNvPr>
          <p:cNvSpPr>
            <a:spLocks noGrp="1"/>
          </p:cNvSpPr>
          <p:nvPr>
            <p:ph idx="1"/>
          </p:nvPr>
        </p:nvSpPr>
        <p:spPr/>
        <p:txBody>
          <a:bodyPr>
            <a:normAutofit/>
          </a:bodyPr>
          <a:lstStyle/>
          <a:p>
            <a:r>
              <a:rPr lang="en-US" dirty="0"/>
              <a:t>Different organizations have different standards in how they set up their Java-based projects.</a:t>
            </a:r>
          </a:p>
          <a:p>
            <a:r>
              <a:rPr lang="en-US" dirty="0"/>
              <a:t>We like to set up a base-line project where dependencies and environment configurations are set up and inherited from other projects where application code lives</a:t>
            </a:r>
          </a:p>
          <a:p>
            <a:r>
              <a:rPr lang="en-US" dirty="0"/>
              <a:t>The application will be composed of a few JARs and a really basic Web application</a:t>
            </a:r>
          </a:p>
          <a:p>
            <a:r>
              <a:rPr lang="en-US" dirty="0"/>
              <a:t>If you are a seasoned developer, then you might want to skim through this section very quickly to get set up.</a:t>
            </a:r>
          </a:p>
          <a:p>
            <a:pPr lvl="1"/>
            <a:r>
              <a:rPr lang="en-US" dirty="0"/>
              <a:t>This is really targeted at beginners, younger new employees and so on…</a:t>
            </a:r>
          </a:p>
        </p:txBody>
      </p:sp>
      <p:sp>
        <p:nvSpPr>
          <p:cNvPr id="4" name="Date Placeholder 3">
            <a:extLst>
              <a:ext uri="{FF2B5EF4-FFF2-40B4-BE49-F238E27FC236}">
                <a16:creationId xmlns:a16="http://schemas.microsoft.com/office/drawing/2014/main" id="{F852B0D8-0C4D-4BF6-A300-4B44AFB023AD}"/>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773CF40B-7561-4B19-913A-8C84302B19EB}"/>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5CEEB82F-60A3-4F7D-892B-648E17FB32D1}"/>
              </a:ext>
            </a:extLst>
          </p:cNvPr>
          <p:cNvSpPr>
            <a:spLocks noGrp="1"/>
          </p:cNvSpPr>
          <p:nvPr>
            <p:ph type="sldNum" sz="quarter" idx="12"/>
          </p:nvPr>
        </p:nvSpPr>
        <p:spPr/>
        <p:txBody>
          <a:bodyPr/>
          <a:lstStyle/>
          <a:p>
            <a:fld id="{C70A6BF2-D208-47CE-B3CD-F52E7B740884}" type="slidenum">
              <a:rPr lang="en-US" smtClean="0"/>
              <a:t>6</a:t>
            </a:fld>
            <a:endParaRPr lang="en-US"/>
          </a:p>
        </p:txBody>
      </p:sp>
    </p:spTree>
    <p:extLst>
      <p:ext uri="{BB962C8B-B14F-4D97-AF65-F5344CB8AC3E}">
        <p14:creationId xmlns:p14="http://schemas.microsoft.com/office/powerpoint/2010/main" val="335272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4A9F-0A40-4F9F-B856-2A91D83C0936}"/>
              </a:ext>
            </a:extLst>
          </p:cNvPr>
          <p:cNvSpPr>
            <a:spLocks noGrp="1"/>
          </p:cNvSpPr>
          <p:nvPr>
            <p:ph type="title"/>
          </p:nvPr>
        </p:nvSpPr>
        <p:spPr/>
        <p:txBody>
          <a:bodyPr/>
          <a:lstStyle/>
          <a:p>
            <a:r>
              <a:rPr lang="en-US" dirty="0"/>
              <a:t>Starting with a clean Workspace</a:t>
            </a:r>
          </a:p>
        </p:txBody>
      </p:sp>
      <p:sp>
        <p:nvSpPr>
          <p:cNvPr id="4" name="Date Placeholder 3">
            <a:extLst>
              <a:ext uri="{FF2B5EF4-FFF2-40B4-BE49-F238E27FC236}">
                <a16:creationId xmlns:a16="http://schemas.microsoft.com/office/drawing/2014/main" id="{CFEFC079-9319-41CB-86FC-F656B2689E6F}"/>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8306DFC7-95B1-4A56-B125-22C57816A1BD}"/>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AB0BE51D-2ED6-47F1-885D-A71A999330F4}"/>
              </a:ext>
            </a:extLst>
          </p:cNvPr>
          <p:cNvSpPr>
            <a:spLocks noGrp="1"/>
          </p:cNvSpPr>
          <p:nvPr>
            <p:ph type="sldNum" sz="quarter" idx="12"/>
          </p:nvPr>
        </p:nvSpPr>
        <p:spPr/>
        <p:txBody>
          <a:bodyPr/>
          <a:lstStyle/>
          <a:p>
            <a:fld id="{C70A6BF2-D208-47CE-B3CD-F52E7B740884}" type="slidenum">
              <a:rPr lang="en-US" smtClean="0"/>
              <a:t>7</a:t>
            </a:fld>
            <a:endParaRPr lang="en-US"/>
          </a:p>
        </p:txBody>
      </p:sp>
      <p:pic>
        <p:nvPicPr>
          <p:cNvPr id="7" name="Picture 6">
            <a:extLst>
              <a:ext uri="{FF2B5EF4-FFF2-40B4-BE49-F238E27FC236}">
                <a16:creationId xmlns:a16="http://schemas.microsoft.com/office/drawing/2014/main" id="{74211A63-8020-449D-A82C-985B39AEDD62}"/>
              </a:ext>
            </a:extLst>
          </p:cNvPr>
          <p:cNvPicPr>
            <a:picLocks noChangeAspect="1"/>
          </p:cNvPicPr>
          <p:nvPr/>
        </p:nvPicPr>
        <p:blipFill>
          <a:blip r:embed="rId2"/>
          <a:stretch>
            <a:fillRect/>
          </a:stretch>
        </p:blipFill>
        <p:spPr>
          <a:xfrm>
            <a:off x="2428690" y="991309"/>
            <a:ext cx="7334619" cy="5537347"/>
          </a:xfrm>
          <a:prstGeom prst="rect">
            <a:avLst/>
          </a:prstGeom>
          <a:ln>
            <a:solidFill>
              <a:schemeClr val="tx1"/>
            </a:solidFill>
          </a:ln>
        </p:spPr>
      </p:pic>
      <p:cxnSp>
        <p:nvCxnSpPr>
          <p:cNvPr id="9" name="Straight Arrow Connector 8">
            <a:extLst>
              <a:ext uri="{FF2B5EF4-FFF2-40B4-BE49-F238E27FC236}">
                <a16:creationId xmlns:a16="http://schemas.microsoft.com/office/drawing/2014/main" id="{2DD9D26F-3DDD-4488-A14C-64681CAF6DBB}"/>
              </a:ext>
            </a:extLst>
          </p:cNvPr>
          <p:cNvCxnSpPr/>
          <p:nvPr/>
        </p:nvCxnSpPr>
        <p:spPr>
          <a:xfrm>
            <a:off x="1238250" y="1466850"/>
            <a:ext cx="11904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994F1C0-3032-4C1C-A15E-5AB3BE5308E3}"/>
              </a:ext>
            </a:extLst>
          </p:cNvPr>
          <p:cNvSpPr txBox="1"/>
          <p:nvPr/>
        </p:nvSpPr>
        <p:spPr>
          <a:xfrm>
            <a:off x="722759" y="1400175"/>
            <a:ext cx="859531" cy="369332"/>
          </a:xfrm>
          <a:prstGeom prst="rect">
            <a:avLst/>
          </a:prstGeom>
          <a:noFill/>
        </p:spPr>
        <p:txBody>
          <a:bodyPr wrap="none" rtlCol="0">
            <a:spAutoFit/>
          </a:bodyPr>
          <a:lstStyle/>
          <a:p>
            <a:r>
              <a:rPr lang="en-US" dirty="0"/>
              <a:t>toolbar</a:t>
            </a:r>
          </a:p>
        </p:txBody>
      </p:sp>
      <p:cxnSp>
        <p:nvCxnSpPr>
          <p:cNvPr id="11" name="Straight Arrow Connector 10">
            <a:extLst>
              <a:ext uri="{FF2B5EF4-FFF2-40B4-BE49-F238E27FC236}">
                <a16:creationId xmlns:a16="http://schemas.microsoft.com/office/drawing/2014/main" id="{0C4D83CF-2609-4972-B27B-A8D8180BDB65}"/>
              </a:ext>
            </a:extLst>
          </p:cNvPr>
          <p:cNvCxnSpPr/>
          <p:nvPr/>
        </p:nvCxnSpPr>
        <p:spPr>
          <a:xfrm>
            <a:off x="1504950" y="2457450"/>
            <a:ext cx="11904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90B037-D0B6-480A-8162-6ABED7A0DB31}"/>
              </a:ext>
            </a:extLst>
          </p:cNvPr>
          <p:cNvCxnSpPr>
            <a:cxnSpLocks/>
          </p:cNvCxnSpPr>
          <p:nvPr/>
        </p:nvCxnSpPr>
        <p:spPr>
          <a:xfrm>
            <a:off x="1504950" y="2619375"/>
            <a:ext cx="6800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F57EDE9-F393-40B4-9621-BE1281A1DD9A}"/>
              </a:ext>
            </a:extLst>
          </p:cNvPr>
          <p:cNvCxnSpPr>
            <a:cxnSpLocks/>
          </p:cNvCxnSpPr>
          <p:nvPr/>
        </p:nvCxnSpPr>
        <p:spPr>
          <a:xfrm>
            <a:off x="1504950" y="2771775"/>
            <a:ext cx="3400425" cy="2800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15246FE-3CF5-474E-899D-7E6601FA622C}"/>
              </a:ext>
            </a:extLst>
          </p:cNvPr>
          <p:cNvSpPr txBox="1"/>
          <p:nvPr/>
        </p:nvSpPr>
        <p:spPr>
          <a:xfrm>
            <a:off x="797819" y="2386879"/>
            <a:ext cx="678584" cy="369332"/>
          </a:xfrm>
          <a:prstGeom prst="rect">
            <a:avLst/>
          </a:prstGeom>
          <a:noFill/>
        </p:spPr>
        <p:txBody>
          <a:bodyPr wrap="none" rtlCol="0">
            <a:spAutoFit/>
          </a:bodyPr>
          <a:lstStyle/>
          <a:p>
            <a:r>
              <a:rPr lang="en-US" dirty="0"/>
              <a:t>views</a:t>
            </a:r>
          </a:p>
        </p:txBody>
      </p:sp>
      <p:cxnSp>
        <p:nvCxnSpPr>
          <p:cNvPr id="17" name="Straight Arrow Connector 16">
            <a:extLst>
              <a:ext uri="{FF2B5EF4-FFF2-40B4-BE49-F238E27FC236}">
                <a16:creationId xmlns:a16="http://schemas.microsoft.com/office/drawing/2014/main" id="{45880109-5009-4307-8FD0-F977642BBB91}"/>
              </a:ext>
            </a:extLst>
          </p:cNvPr>
          <p:cNvCxnSpPr>
            <a:cxnSpLocks/>
          </p:cNvCxnSpPr>
          <p:nvPr/>
        </p:nvCxnSpPr>
        <p:spPr>
          <a:xfrm flipH="1">
            <a:off x="9763309" y="1651516"/>
            <a:ext cx="88564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6C5F5DD-D1F3-45AC-85AC-583F7F9BAB6D}"/>
              </a:ext>
            </a:extLst>
          </p:cNvPr>
          <p:cNvSpPr txBox="1"/>
          <p:nvPr/>
        </p:nvSpPr>
        <p:spPr>
          <a:xfrm>
            <a:off x="9981332" y="1559286"/>
            <a:ext cx="1313373" cy="369332"/>
          </a:xfrm>
          <a:prstGeom prst="rect">
            <a:avLst/>
          </a:prstGeom>
          <a:noFill/>
        </p:spPr>
        <p:txBody>
          <a:bodyPr wrap="none" rtlCol="0">
            <a:spAutoFit/>
          </a:bodyPr>
          <a:lstStyle/>
          <a:p>
            <a:r>
              <a:rPr lang="en-US" dirty="0"/>
              <a:t>perspectives</a:t>
            </a:r>
          </a:p>
        </p:txBody>
      </p:sp>
    </p:spTree>
    <p:extLst>
      <p:ext uri="{BB962C8B-B14F-4D97-AF65-F5344CB8AC3E}">
        <p14:creationId xmlns:p14="http://schemas.microsoft.com/office/powerpoint/2010/main" val="405697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2323-4A47-4EFC-8601-7752EE5DB0C2}"/>
              </a:ext>
            </a:extLst>
          </p:cNvPr>
          <p:cNvSpPr>
            <a:spLocks noGrp="1"/>
          </p:cNvSpPr>
          <p:nvPr>
            <p:ph type="title"/>
          </p:nvPr>
        </p:nvSpPr>
        <p:spPr/>
        <p:txBody>
          <a:bodyPr/>
          <a:lstStyle/>
          <a:p>
            <a:r>
              <a:rPr lang="en-US" dirty="0"/>
              <a:t>Simple customizations</a:t>
            </a:r>
          </a:p>
        </p:txBody>
      </p:sp>
      <p:sp>
        <p:nvSpPr>
          <p:cNvPr id="3" name="Content Placeholder 2">
            <a:extLst>
              <a:ext uri="{FF2B5EF4-FFF2-40B4-BE49-F238E27FC236}">
                <a16:creationId xmlns:a16="http://schemas.microsoft.com/office/drawing/2014/main" id="{773BEC4B-1AAD-49B5-841A-7B03805A7A22}"/>
              </a:ext>
            </a:extLst>
          </p:cNvPr>
          <p:cNvSpPr>
            <a:spLocks noGrp="1"/>
          </p:cNvSpPr>
          <p:nvPr>
            <p:ph idx="1"/>
          </p:nvPr>
        </p:nvSpPr>
        <p:spPr/>
        <p:txBody>
          <a:bodyPr>
            <a:normAutofit lnSpcReduction="10000"/>
          </a:bodyPr>
          <a:lstStyle/>
          <a:p>
            <a:r>
              <a:rPr lang="en-US" dirty="0"/>
              <a:t>I have never found a use for the Task List and Outline views.</a:t>
            </a:r>
          </a:p>
          <a:p>
            <a:r>
              <a:rPr lang="en-US" dirty="0"/>
              <a:t>The “Project Explorer” is nice, but I also like the “Navigator” as it gives you a view of projects that mirrors more closely the actual file system layout.</a:t>
            </a:r>
          </a:p>
          <a:p>
            <a:r>
              <a:rPr lang="en-US" dirty="0"/>
              <a:t>The “Console” view will be critical for us as we use many command-line utilities</a:t>
            </a:r>
          </a:p>
          <a:p>
            <a:r>
              <a:rPr lang="en-US" dirty="0"/>
              <a:t>Eclipse supports perspectives where you can customize the views you want. I have found this to not be as useful and like for example to have the “debugger” view in the main perspective</a:t>
            </a:r>
          </a:p>
          <a:p>
            <a:r>
              <a:rPr lang="en-US" dirty="0"/>
              <a:t>We’ll configure Tomcat and so we also need the “Servers” view.</a:t>
            </a:r>
          </a:p>
          <a:p>
            <a:endParaRPr lang="en-US" dirty="0"/>
          </a:p>
        </p:txBody>
      </p:sp>
      <p:sp>
        <p:nvSpPr>
          <p:cNvPr id="4" name="Date Placeholder 3">
            <a:extLst>
              <a:ext uri="{FF2B5EF4-FFF2-40B4-BE49-F238E27FC236}">
                <a16:creationId xmlns:a16="http://schemas.microsoft.com/office/drawing/2014/main" id="{CCD45DFF-0259-4C7A-8177-598DE9295070}"/>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70B2786E-9643-4BEB-8E2F-9C8B4027F9C5}"/>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96BFBAD8-22A1-498F-8DF5-F171A6B7CD6D}"/>
              </a:ext>
            </a:extLst>
          </p:cNvPr>
          <p:cNvSpPr>
            <a:spLocks noGrp="1"/>
          </p:cNvSpPr>
          <p:nvPr>
            <p:ph type="sldNum" sz="quarter" idx="12"/>
          </p:nvPr>
        </p:nvSpPr>
        <p:spPr/>
        <p:txBody>
          <a:bodyPr/>
          <a:lstStyle/>
          <a:p>
            <a:fld id="{C70A6BF2-D208-47CE-B3CD-F52E7B740884}" type="slidenum">
              <a:rPr lang="en-US" smtClean="0"/>
              <a:t>8</a:t>
            </a:fld>
            <a:endParaRPr lang="en-US"/>
          </a:p>
        </p:txBody>
      </p:sp>
    </p:spTree>
    <p:extLst>
      <p:ext uri="{BB962C8B-B14F-4D97-AF65-F5344CB8AC3E}">
        <p14:creationId xmlns:p14="http://schemas.microsoft.com/office/powerpoint/2010/main" val="379838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357D-664E-422C-8122-75B84A87D1BA}"/>
              </a:ext>
            </a:extLst>
          </p:cNvPr>
          <p:cNvSpPr>
            <a:spLocks noGrp="1"/>
          </p:cNvSpPr>
          <p:nvPr>
            <p:ph type="title"/>
          </p:nvPr>
        </p:nvSpPr>
        <p:spPr/>
        <p:txBody>
          <a:bodyPr/>
          <a:lstStyle/>
          <a:p>
            <a:r>
              <a:rPr lang="en-US" dirty="0"/>
              <a:t>Extra views</a:t>
            </a:r>
          </a:p>
        </p:txBody>
      </p:sp>
      <p:sp>
        <p:nvSpPr>
          <p:cNvPr id="13" name="Content Placeholder 12">
            <a:extLst>
              <a:ext uri="{FF2B5EF4-FFF2-40B4-BE49-F238E27FC236}">
                <a16:creationId xmlns:a16="http://schemas.microsoft.com/office/drawing/2014/main" id="{9EB59A3D-BC6B-406F-8160-675A35F27106}"/>
              </a:ext>
            </a:extLst>
          </p:cNvPr>
          <p:cNvSpPr>
            <a:spLocks noGrp="1"/>
          </p:cNvSpPr>
          <p:nvPr>
            <p:ph idx="1"/>
          </p:nvPr>
        </p:nvSpPr>
        <p:spPr/>
        <p:txBody>
          <a:bodyPr/>
          <a:lstStyle/>
          <a:p>
            <a:r>
              <a:rPr lang="en-US" dirty="0"/>
              <a:t>You can add new views via the “Window” menu</a:t>
            </a:r>
          </a:p>
          <a:p>
            <a:r>
              <a:rPr lang="en-US" dirty="0"/>
              <a:t>Select “other…” to find the other views we like</a:t>
            </a:r>
          </a:p>
          <a:p>
            <a:r>
              <a:rPr lang="en-US" dirty="0"/>
              <a:t>You can then drag and drop your views according to taste</a:t>
            </a:r>
          </a:p>
        </p:txBody>
      </p:sp>
      <p:sp>
        <p:nvSpPr>
          <p:cNvPr id="4" name="Date Placeholder 3">
            <a:extLst>
              <a:ext uri="{FF2B5EF4-FFF2-40B4-BE49-F238E27FC236}">
                <a16:creationId xmlns:a16="http://schemas.microsoft.com/office/drawing/2014/main" id="{28F81E07-5051-4F3D-8BE0-C496E78ADA28}"/>
              </a:ext>
            </a:extLst>
          </p:cNvPr>
          <p:cNvSpPr>
            <a:spLocks noGrp="1"/>
          </p:cNvSpPr>
          <p:nvPr>
            <p:ph type="dt" sz="half" idx="10"/>
          </p:nvPr>
        </p:nvSpPr>
        <p:spPr/>
        <p:txBody>
          <a:bodyPr/>
          <a:lstStyle/>
          <a:p>
            <a:r>
              <a:rPr lang="en-US"/>
              <a:t>2019-09-10</a:t>
            </a:r>
          </a:p>
        </p:txBody>
      </p:sp>
      <p:sp>
        <p:nvSpPr>
          <p:cNvPr id="5" name="Footer Placeholder 4">
            <a:extLst>
              <a:ext uri="{FF2B5EF4-FFF2-40B4-BE49-F238E27FC236}">
                <a16:creationId xmlns:a16="http://schemas.microsoft.com/office/drawing/2014/main" id="{93C69C3B-622A-4C56-91A8-96C2A028C2BA}"/>
              </a:ext>
            </a:extLst>
          </p:cNvPr>
          <p:cNvSpPr>
            <a:spLocks noGrp="1"/>
          </p:cNvSpPr>
          <p:nvPr>
            <p:ph type="ftr" sz="quarter" idx="11"/>
          </p:nvPr>
        </p:nvSpPr>
        <p:spPr/>
        <p:txBody>
          <a:bodyPr/>
          <a:lstStyle/>
          <a:p>
            <a:r>
              <a:rPr lang="en-US"/>
              <a:t>Tilda – Getting Started- Copyright (c) 2018 CapsicoHealth, Inc. </a:t>
            </a:r>
          </a:p>
        </p:txBody>
      </p:sp>
      <p:sp>
        <p:nvSpPr>
          <p:cNvPr id="6" name="Slide Number Placeholder 5">
            <a:extLst>
              <a:ext uri="{FF2B5EF4-FFF2-40B4-BE49-F238E27FC236}">
                <a16:creationId xmlns:a16="http://schemas.microsoft.com/office/drawing/2014/main" id="{D0E03C74-9608-4478-B7B2-43A36EC71FFF}"/>
              </a:ext>
            </a:extLst>
          </p:cNvPr>
          <p:cNvSpPr>
            <a:spLocks noGrp="1"/>
          </p:cNvSpPr>
          <p:nvPr>
            <p:ph type="sldNum" sz="quarter" idx="12"/>
          </p:nvPr>
        </p:nvSpPr>
        <p:spPr/>
        <p:txBody>
          <a:bodyPr/>
          <a:lstStyle/>
          <a:p>
            <a:fld id="{C70A6BF2-D208-47CE-B3CD-F52E7B740884}" type="slidenum">
              <a:rPr lang="en-US" smtClean="0"/>
              <a:pPr/>
              <a:t>9</a:t>
            </a:fld>
            <a:endParaRPr lang="en-US"/>
          </a:p>
        </p:txBody>
      </p:sp>
      <p:pic>
        <p:nvPicPr>
          <p:cNvPr id="8" name="Picture 7">
            <a:extLst>
              <a:ext uri="{FF2B5EF4-FFF2-40B4-BE49-F238E27FC236}">
                <a16:creationId xmlns:a16="http://schemas.microsoft.com/office/drawing/2014/main" id="{5694E2F1-1A8C-4589-B6D1-B92757EA31F2}"/>
              </a:ext>
            </a:extLst>
          </p:cNvPr>
          <p:cNvPicPr>
            <a:picLocks noChangeAspect="1"/>
          </p:cNvPicPr>
          <p:nvPr/>
        </p:nvPicPr>
        <p:blipFill>
          <a:blip r:embed="rId2"/>
          <a:stretch>
            <a:fillRect/>
          </a:stretch>
        </p:blipFill>
        <p:spPr>
          <a:xfrm>
            <a:off x="3111603" y="3128962"/>
            <a:ext cx="5228664" cy="3180398"/>
          </a:xfrm>
          <a:prstGeom prst="rect">
            <a:avLst/>
          </a:prstGeom>
          <a:ln>
            <a:solidFill>
              <a:schemeClr val="tx1"/>
            </a:solidFill>
          </a:ln>
        </p:spPr>
      </p:pic>
    </p:spTree>
    <p:extLst>
      <p:ext uri="{BB962C8B-B14F-4D97-AF65-F5344CB8AC3E}">
        <p14:creationId xmlns:p14="http://schemas.microsoft.com/office/powerpoint/2010/main" val="3093805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2883</TotalTime>
  <Words>1261</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Tw Cen MT</vt:lpstr>
      <vt:lpstr>Tw Cen MT Condensed</vt:lpstr>
      <vt:lpstr>Wingdings 3</vt:lpstr>
      <vt:lpstr>Integral</vt:lpstr>
      <vt:lpstr>Tilda- Getting started</vt:lpstr>
      <vt:lpstr>Intro</vt:lpstr>
      <vt:lpstr>General architecture</vt:lpstr>
      <vt:lpstr>Development Environment</vt:lpstr>
      <vt:lpstr>A Beginner’s Environment</vt:lpstr>
      <vt:lpstr>A beginner’s Project</vt:lpstr>
      <vt:lpstr>Starting with a clean Workspace</vt:lpstr>
      <vt:lpstr>Simple customizations</vt:lpstr>
      <vt:lpstr>Extra views</vt:lpstr>
      <vt:lpstr>Optimized Perspective (according to someone!)</vt:lpstr>
      <vt:lpstr>Create a “root” Project</vt:lpstr>
      <vt:lpstr>Create a “root” Project</vt:lpstr>
      <vt:lpstr>Create a “root” Project</vt:lpstr>
      <vt:lpstr>Set up tomcat</vt:lpstr>
      <vt:lpstr>Set up tomcat</vt:lpstr>
      <vt:lpstr>Set up tomcat</vt:lpstr>
      <vt:lpstr>Add the Tilda Libraries</vt:lpstr>
      <vt:lpstr>Add the Tilda Libraries</vt:lpstr>
      <vt:lpstr>Add the Tilda Libraries</vt:lpstr>
      <vt:lpstr>Add the Tilda Libraries</vt:lpstr>
      <vt:lpstr>First Tilda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Laurent Hasson</dc:creator>
  <cp:lastModifiedBy>Laurent Hasson</cp:lastModifiedBy>
  <cp:revision>131</cp:revision>
  <dcterms:created xsi:type="dcterms:W3CDTF">2017-12-03T05:41:54Z</dcterms:created>
  <dcterms:modified xsi:type="dcterms:W3CDTF">2019-09-09T18:25:37Z</dcterms:modified>
</cp:coreProperties>
</file>