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B9FE"/>
    <a:srgbClr val="003366"/>
    <a:srgbClr val="336699"/>
    <a:srgbClr val="0099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32DE-BBB5-4125-9035-45E6835D9734}" type="datetimeFigureOut">
              <a:rPr lang="en-US" smtClean="0"/>
              <a:t>2018-09-04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F9474-CDA0-485C-BD9D-A6E7922EB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7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2018-08-27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8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5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7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9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3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8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4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4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4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4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9386" y="465572"/>
            <a:ext cx="11111601" cy="52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59" y="1264778"/>
            <a:ext cx="11373735" cy="504458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7259" y="6568354"/>
            <a:ext cx="2741013" cy="176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2018-08-27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9772" y="6568354"/>
            <a:ext cx="7334619" cy="176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Tilda Tooling - Copyright (c) 2018 </a:t>
            </a:r>
            <a:r>
              <a:rPr lang="en-US" dirty="0" err="1"/>
              <a:t>CapsicoHealth</a:t>
            </a:r>
            <a:r>
              <a:rPr lang="en-US" dirty="0"/>
              <a:t>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568354"/>
            <a:ext cx="973667" cy="1766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37259" y="9138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oogle_Chrome#cite_note-TOS-1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8026A3-D06D-449E-9303-2FE39FCA5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Tilda Tooling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DDF4679-7B11-4943-8093-1EA90B162B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2018-08-27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4C466-D269-4901-998C-B8393BFE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AA59E-641B-4843-AFAF-42EBF37F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A86A1-E880-4C2E-B54A-5CD46A71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8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39A8-CC1B-4F81-9FFD-A351F7FB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D5FBD-103A-4D0F-97AB-7C72EC8EC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Tilda tooling allows users to generate ER diagrams for their Tilda projects.</a:t>
            </a:r>
          </a:p>
          <a:p>
            <a:r>
              <a:rPr lang="en-US" dirty="0"/>
              <a:t>The current Tilda tooling exists as a Chrome Extension</a:t>
            </a:r>
          </a:p>
          <a:p>
            <a:r>
              <a:rPr lang="en-US" dirty="0"/>
              <a:t>In the future, Tilda Tooling will enable users to create and modify Tilda definitions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D6C10-9B23-4ABF-BB18-86F84AEB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E1D79-128E-4CAF-B93B-3BBE79D2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E0F74-E664-4E08-9DB1-82830B63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1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3AE3-96FE-4F97-97F2-CA384561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Library dependencies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AE185F-B85B-4B53-82DA-7499A8E70736}"/>
              </a:ext>
            </a:extLst>
          </p:cNvPr>
          <p:cNvSpPr/>
          <p:nvPr/>
        </p:nvSpPr>
        <p:spPr>
          <a:xfrm>
            <a:off x="1024129" y="5208974"/>
            <a:ext cx="7792068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Chrome Plugin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4B79D0-D0FC-42D7-B57B-49B2B2BEF9BB}"/>
              </a:ext>
            </a:extLst>
          </p:cNvPr>
          <p:cNvSpPr/>
          <p:nvPr/>
        </p:nvSpPr>
        <p:spPr>
          <a:xfrm>
            <a:off x="3217653" y="3790449"/>
            <a:ext cx="2527539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Backbone.js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024B43-9501-4E6A-96B8-E74DF0D8277A}"/>
              </a:ext>
            </a:extLst>
          </p:cNvPr>
          <p:cNvSpPr/>
          <p:nvPr/>
        </p:nvSpPr>
        <p:spPr>
          <a:xfrm>
            <a:off x="5909094" y="3770780"/>
            <a:ext cx="1881508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lodash.js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6BF18-39E1-446D-84F3-D8E7D46A4B3D}"/>
              </a:ext>
            </a:extLst>
          </p:cNvPr>
          <p:cNvSpPr/>
          <p:nvPr/>
        </p:nvSpPr>
        <p:spPr>
          <a:xfrm>
            <a:off x="1457865" y="4458305"/>
            <a:ext cx="4287328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jQuery.js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56FEED-6097-439C-9E45-C852D35AD2A9}"/>
              </a:ext>
            </a:extLst>
          </p:cNvPr>
          <p:cNvSpPr/>
          <p:nvPr/>
        </p:nvSpPr>
        <p:spPr>
          <a:xfrm>
            <a:off x="3217652" y="3081187"/>
            <a:ext cx="4572949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joint.js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DE8C28-FC58-4DA1-83FE-DB0C65587284}"/>
              </a:ext>
            </a:extLst>
          </p:cNvPr>
          <p:cNvSpPr/>
          <p:nvPr/>
        </p:nvSpPr>
        <p:spPr>
          <a:xfrm>
            <a:off x="1457864" y="3790449"/>
            <a:ext cx="1595887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58D8D-E8C0-475F-B3ED-4554E5B5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7080B69-3A75-48AD-8129-9606FA91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1D12AF-112D-4D43-A480-D60B6325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4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536E-37AD-4281-A1D6-D6C3DA8A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1091D-6435-4EF7-8EE9-CDCFE578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Make sure you have git, Node.js and NPM installed</a:t>
            </a:r>
          </a:p>
          <a:p>
            <a:pPr lvl="1"/>
            <a:r>
              <a:rPr lang="en-US" dirty="0"/>
              <a:t>If you installed </a:t>
            </a:r>
            <a:r>
              <a:rPr lang="en-US" dirty="0" err="1"/>
              <a:t>GithubDesktop</a:t>
            </a:r>
            <a:r>
              <a:rPr lang="en-US" dirty="0"/>
              <a:t>, you already have git. Set the path, for example:</a:t>
            </a:r>
          </a:p>
          <a:p>
            <a:pPr lvl="2"/>
            <a:r>
              <a:rPr lang="en-US" dirty="0"/>
              <a:t>set PATH=%PATH%; ;C:\Users\Laurent Hasson\</a:t>
            </a:r>
            <a:r>
              <a:rPr lang="en-US" dirty="0" err="1"/>
              <a:t>AppData</a:t>
            </a:r>
            <a:r>
              <a:rPr lang="en-US" dirty="0"/>
              <a:t>\Local\</a:t>
            </a:r>
            <a:r>
              <a:rPr lang="en-US" dirty="0" err="1"/>
              <a:t>GitHubDesktop</a:t>
            </a:r>
            <a:r>
              <a:rPr lang="en-US" dirty="0"/>
              <a:t>\app-1.2.2\resources\app\git\</a:t>
            </a:r>
            <a:r>
              <a:rPr lang="en-US" dirty="0" err="1"/>
              <a:t>cmd</a:t>
            </a:r>
            <a:endParaRPr lang="en-US" dirty="0"/>
          </a:p>
          <a:p>
            <a:pPr lvl="2"/>
            <a:r>
              <a:rPr lang="en-US" dirty="0"/>
              <a:t>Note that for git, you may have to update the path as you update the </a:t>
            </a:r>
            <a:r>
              <a:rPr lang="en-US" dirty="0" err="1"/>
              <a:t>GitHubDesktop</a:t>
            </a:r>
            <a:r>
              <a:rPr lang="en-US" dirty="0"/>
              <a:t> app</a:t>
            </a:r>
          </a:p>
          <a:p>
            <a:r>
              <a:rPr lang="en-US" dirty="0"/>
              <a:t>cd Tilda/tooling/chrome-extension</a:t>
            </a:r>
          </a:p>
          <a:p>
            <a:r>
              <a:rPr lang="en-US" dirty="0" err="1"/>
              <a:t>npm</a:t>
            </a:r>
            <a:r>
              <a:rPr lang="en-US" dirty="0"/>
              <a:t> install –g</a:t>
            </a:r>
          </a:p>
          <a:p>
            <a:pPr lvl="1"/>
            <a:r>
              <a:rPr lang="en-US" dirty="0"/>
              <a:t>Install all packages as per </a:t>
            </a:r>
            <a:r>
              <a:rPr lang="en-US" dirty="0" err="1"/>
              <a:t>package.json</a:t>
            </a:r>
            <a:endParaRPr lang="en-US" dirty="0"/>
          </a:p>
          <a:p>
            <a:pPr lvl="1"/>
            <a:r>
              <a:rPr lang="en-US" dirty="0"/>
              <a:t>Installs dependencies in .\</a:t>
            </a:r>
            <a:r>
              <a:rPr lang="en-US" dirty="0" err="1"/>
              <a:t>node_modules</a:t>
            </a:r>
            <a:endParaRPr lang="en-US" dirty="0"/>
          </a:p>
          <a:p>
            <a:pPr lvl="1"/>
            <a:r>
              <a:rPr lang="en-US" dirty="0"/>
              <a:t>Generates package-</a:t>
            </a:r>
            <a:r>
              <a:rPr lang="en-US" dirty="0" err="1"/>
              <a:t>lock.json</a:t>
            </a:r>
            <a:endParaRPr lang="en-US" dirty="0"/>
          </a:p>
          <a:p>
            <a:r>
              <a:rPr lang="de-DE" dirty="0"/>
              <a:t>node_modules\.bin\bower install</a:t>
            </a:r>
          </a:p>
          <a:p>
            <a:pPr lvl="1"/>
            <a:r>
              <a:rPr lang="en-US" dirty="0"/>
              <a:t>Install all app JS library dependencies as per </a:t>
            </a:r>
            <a:r>
              <a:rPr lang="en-US" dirty="0" err="1"/>
              <a:t>bower.json</a:t>
            </a:r>
            <a:endParaRPr lang="en-US" dirty="0"/>
          </a:p>
          <a:p>
            <a:pPr lvl="1"/>
            <a:r>
              <a:rPr lang="en-US" dirty="0"/>
              <a:t>If you get prompted for </a:t>
            </a:r>
            <a:r>
              <a:rPr lang="en-US" dirty="0" err="1"/>
              <a:t>lodash</a:t>
            </a:r>
            <a:r>
              <a:rPr lang="en-US" dirty="0"/>
              <a:t> version, pick 3.10.x</a:t>
            </a:r>
          </a:p>
          <a:p>
            <a:pPr lvl="1"/>
            <a:r>
              <a:rPr lang="en-US" dirty="0"/>
              <a:t>Installs dependencies in .\</a:t>
            </a:r>
            <a:r>
              <a:rPr lang="en-US" dirty="0" err="1"/>
              <a:t>bower_components</a:t>
            </a:r>
            <a:endParaRPr lang="en-US" dirty="0"/>
          </a:p>
          <a:p>
            <a:r>
              <a:rPr lang="de-DE" dirty="0"/>
              <a:t>node_modules\.bin\grunt</a:t>
            </a:r>
          </a:p>
          <a:p>
            <a:pPr lvl="1"/>
            <a:r>
              <a:rPr lang="de-DE" dirty="0"/>
              <a:t>Deploys dependencies in .\output\css\lib and .\output\js\lib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3AFA1-4E8F-4E85-85C2-F1E02D17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A5664-D7AA-49FB-BA7B-B45DDAF3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CE94-F990-4F68-8D64-28553FD7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9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FEE9-C3B7-4678-A787-5530BF33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Launch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3AFAF-279A-4C07-B9EE-17291987E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Chrome</a:t>
            </a:r>
          </a:p>
          <a:p>
            <a:r>
              <a:rPr lang="en-US" dirty="0"/>
              <a:t>Menu/More Tools/Extensions</a:t>
            </a:r>
          </a:p>
          <a:p>
            <a:r>
              <a:rPr lang="en-US" dirty="0"/>
              <a:t>Load Unpacked, pick folder Tilda\tooling\chrome-extension\output	</a:t>
            </a:r>
          </a:p>
          <a:p>
            <a:r>
              <a:rPr lang="en-US" dirty="0"/>
              <a:t>Type in the URL bar: chrome://apps/</a:t>
            </a:r>
          </a:p>
          <a:p>
            <a:r>
              <a:rPr lang="en-US" dirty="0"/>
              <a:t>Right-click on Tilda, Create Shortcut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1608C-CC4E-48D7-8844-9C89D39D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50D4-76A8-4EA1-9521-47CAFAE1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82F8-4170-40E3-937D-51AA29F2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3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EF30-8418-4EEA-9504-38B87651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Startup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465B9-4FD0-464C-B74F-FECE7035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62FDE-B18A-4EAE-B9AA-EF51FC40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BB4F5-B63C-4301-8565-FD2C7744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6</a:t>
            </a:fld>
            <a:endParaRPr lang="en-US"/>
          </a:p>
        </p:txBody>
      </p:sp>
      <p:sp>
        <p:nvSpPr>
          <p:cNvPr id="7" name="Flowchart: Card 6">
            <a:extLst>
              <a:ext uri="{FF2B5EF4-FFF2-40B4-BE49-F238E27FC236}">
                <a16:creationId xmlns:a16="http://schemas.microsoft.com/office/drawing/2014/main" id="{7F3751C3-4786-4DED-A233-86EC6B8ACA3F}"/>
              </a:ext>
            </a:extLst>
          </p:cNvPr>
          <p:cNvSpPr/>
          <p:nvPr/>
        </p:nvSpPr>
        <p:spPr>
          <a:xfrm>
            <a:off x="854015" y="1578635"/>
            <a:ext cx="1259457" cy="35134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manifest.json</a:t>
            </a:r>
            <a:endParaRPr lang="en-US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98D07A-AAA6-4166-9C1C-20AD7D2AD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1191" y="1402965"/>
            <a:ext cx="311707" cy="311707"/>
          </a:xfrm>
          <a:prstGeom prst="rect">
            <a:avLst/>
          </a:prstGeom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40CDD64-E47F-4A87-BDF1-9E72EBC3B12F}"/>
              </a:ext>
            </a:extLst>
          </p:cNvPr>
          <p:cNvCxnSpPr>
            <a:cxnSpLocks/>
            <a:stCxn id="7" idx="3"/>
            <a:endCxn id="29" idx="1"/>
          </p:cNvCxnSpPr>
          <p:nvPr/>
        </p:nvCxnSpPr>
        <p:spPr>
          <a:xfrm flipV="1">
            <a:off x="2113472" y="1325905"/>
            <a:ext cx="1380167" cy="428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ard 28">
            <a:extLst>
              <a:ext uri="{FF2B5EF4-FFF2-40B4-BE49-F238E27FC236}">
                <a16:creationId xmlns:a16="http://schemas.microsoft.com/office/drawing/2014/main" id="{E8648E4D-7664-42FF-BA90-E7F34739C108}"/>
              </a:ext>
            </a:extLst>
          </p:cNvPr>
          <p:cNvSpPr/>
          <p:nvPr/>
        </p:nvSpPr>
        <p:spPr>
          <a:xfrm>
            <a:off x="3493639" y="1150235"/>
            <a:ext cx="1650520" cy="35134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output\</a:t>
            </a:r>
            <a:r>
              <a:rPr lang="en-US" sz="1200" dirty="0" err="1"/>
              <a:t>manifest.json</a:t>
            </a:r>
            <a:endParaRPr lang="en-US" sz="1200" dirty="0"/>
          </a:p>
        </p:txBody>
      </p:sp>
      <p:sp>
        <p:nvSpPr>
          <p:cNvPr id="30" name="Flowchart: Card 29">
            <a:extLst>
              <a:ext uri="{FF2B5EF4-FFF2-40B4-BE49-F238E27FC236}">
                <a16:creationId xmlns:a16="http://schemas.microsoft.com/office/drawing/2014/main" id="{CF82963A-9686-4124-89F2-A9F4BCDBC110}"/>
              </a:ext>
            </a:extLst>
          </p:cNvPr>
          <p:cNvSpPr/>
          <p:nvPr/>
        </p:nvSpPr>
        <p:spPr>
          <a:xfrm>
            <a:off x="1015042" y="2341631"/>
            <a:ext cx="1259457" cy="35134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main.js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CA6345A-3018-41B2-8E60-873AE2BEE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38" y="1187662"/>
            <a:ext cx="359434" cy="359434"/>
          </a:xfrm>
          <a:prstGeom prst="rect">
            <a:avLst/>
          </a:prstGeom>
        </p:spPr>
      </p:pic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F1E51DE-F286-4AC5-9AD6-144D590FE945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 rot="16200000" flipH="1">
            <a:off x="1358429" y="2055289"/>
            <a:ext cx="411656" cy="1610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Card 38">
            <a:extLst>
              <a:ext uri="{FF2B5EF4-FFF2-40B4-BE49-F238E27FC236}">
                <a16:creationId xmlns:a16="http://schemas.microsoft.com/office/drawing/2014/main" id="{E37E93D4-6105-4ED6-AA5B-32DCB137FF0A}"/>
              </a:ext>
            </a:extLst>
          </p:cNvPr>
          <p:cNvSpPr/>
          <p:nvPr/>
        </p:nvSpPr>
        <p:spPr>
          <a:xfrm>
            <a:off x="4811948" y="1735354"/>
            <a:ext cx="1425198" cy="35134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output\</a:t>
            </a:r>
            <a:r>
              <a:rPr lang="en-US" sz="1200" dirty="0" err="1"/>
              <a:t>js</a:t>
            </a:r>
            <a:r>
              <a:rPr lang="en-US" sz="1200" dirty="0"/>
              <a:t>\main.js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BD16BDF-F929-4BAC-9222-CAFE4E4FFD95}"/>
              </a:ext>
            </a:extLst>
          </p:cNvPr>
          <p:cNvCxnSpPr>
            <a:cxnSpLocks/>
            <a:stCxn id="29" idx="2"/>
            <a:endCxn id="39" idx="1"/>
          </p:cNvCxnSpPr>
          <p:nvPr/>
        </p:nvCxnSpPr>
        <p:spPr>
          <a:xfrm rot="16200000" flipH="1">
            <a:off x="4360699" y="1459774"/>
            <a:ext cx="409449" cy="493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D7C051E-00E3-4D2C-8673-5182B2157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90995" y="1579500"/>
            <a:ext cx="311707" cy="311707"/>
          </a:xfrm>
          <a:prstGeom prst="rect">
            <a:avLst/>
          </a:prstGeom>
        </p:spPr>
      </p:pic>
      <p:sp>
        <p:nvSpPr>
          <p:cNvPr id="49" name="Flowchart: Card 48">
            <a:extLst>
              <a:ext uri="{FF2B5EF4-FFF2-40B4-BE49-F238E27FC236}">
                <a16:creationId xmlns:a16="http://schemas.microsoft.com/office/drawing/2014/main" id="{92C9B7E2-A68E-4498-8A4F-C2C2A9574543}"/>
              </a:ext>
            </a:extLst>
          </p:cNvPr>
          <p:cNvSpPr/>
          <p:nvPr/>
        </p:nvSpPr>
        <p:spPr>
          <a:xfrm>
            <a:off x="5851817" y="2327892"/>
            <a:ext cx="1425198" cy="35134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output\object.html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D03A2E9D-AEC7-4181-AA88-7E84197EF8BA}"/>
              </a:ext>
            </a:extLst>
          </p:cNvPr>
          <p:cNvCxnSpPr>
            <a:cxnSpLocks/>
            <a:stCxn id="39" idx="2"/>
            <a:endCxn id="49" idx="1"/>
          </p:cNvCxnSpPr>
          <p:nvPr/>
        </p:nvCxnSpPr>
        <p:spPr>
          <a:xfrm rot="16200000" flipH="1">
            <a:off x="5479748" y="2131493"/>
            <a:ext cx="416868" cy="3272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ard 53">
            <a:extLst>
              <a:ext uri="{FF2B5EF4-FFF2-40B4-BE49-F238E27FC236}">
                <a16:creationId xmlns:a16="http://schemas.microsoft.com/office/drawing/2014/main" id="{3B13AB81-5CBF-4330-A3F1-24253E736B5E}"/>
              </a:ext>
            </a:extLst>
          </p:cNvPr>
          <p:cNvSpPr/>
          <p:nvPr/>
        </p:nvSpPr>
        <p:spPr>
          <a:xfrm>
            <a:off x="7773954" y="1714671"/>
            <a:ext cx="2793404" cy="35134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output\</a:t>
            </a:r>
            <a:r>
              <a:rPr lang="en-US" sz="1200" dirty="0" err="1"/>
              <a:t>css</a:t>
            </a:r>
            <a:r>
              <a:rPr lang="en-US" sz="1200" dirty="0"/>
              <a:t>\joint, bootstrap, custom.css</a:t>
            </a:r>
          </a:p>
        </p:txBody>
      </p:sp>
      <p:sp>
        <p:nvSpPr>
          <p:cNvPr id="55" name="Flowchart: Card 54">
            <a:extLst>
              <a:ext uri="{FF2B5EF4-FFF2-40B4-BE49-F238E27FC236}">
                <a16:creationId xmlns:a16="http://schemas.microsoft.com/office/drawing/2014/main" id="{08E8E6D3-24D9-470D-9C4D-8329832FA262}"/>
              </a:ext>
            </a:extLst>
          </p:cNvPr>
          <p:cNvSpPr/>
          <p:nvPr/>
        </p:nvSpPr>
        <p:spPr>
          <a:xfrm>
            <a:off x="7773954" y="2165961"/>
            <a:ext cx="2793404" cy="35134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output\</a:t>
            </a:r>
            <a:r>
              <a:rPr lang="en-US" sz="1200" dirty="0" err="1"/>
              <a:t>js</a:t>
            </a:r>
            <a:r>
              <a:rPr lang="en-US" sz="1200" dirty="0"/>
              <a:t>\require, </a:t>
            </a:r>
            <a:r>
              <a:rPr lang="en-US" sz="1200" dirty="0" err="1"/>
              <a:t>jquery</a:t>
            </a:r>
            <a:r>
              <a:rPr lang="en-US" sz="1200" dirty="0"/>
              <a:t>, bootstrap, init.js</a:t>
            </a:r>
          </a:p>
        </p:txBody>
      </p:sp>
      <p:sp>
        <p:nvSpPr>
          <p:cNvPr id="56" name="Flowchart: Card 55">
            <a:extLst>
              <a:ext uri="{FF2B5EF4-FFF2-40B4-BE49-F238E27FC236}">
                <a16:creationId xmlns:a16="http://schemas.microsoft.com/office/drawing/2014/main" id="{3BD500C6-A2AE-4C9D-938D-CE9F78C23E03}"/>
              </a:ext>
            </a:extLst>
          </p:cNvPr>
          <p:cNvSpPr/>
          <p:nvPr/>
        </p:nvSpPr>
        <p:spPr>
          <a:xfrm>
            <a:off x="9454550" y="2789373"/>
            <a:ext cx="1727839" cy="35134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init.js: dependencies JS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3D6B0B8-7E82-41C5-BE84-EB270BAC30B0}"/>
              </a:ext>
            </a:extLst>
          </p:cNvPr>
          <p:cNvCxnSpPr>
            <a:stCxn id="55" idx="2"/>
            <a:endCxn id="56" idx="0"/>
          </p:cNvCxnSpPr>
          <p:nvPr/>
        </p:nvCxnSpPr>
        <p:spPr>
          <a:xfrm rot="16200000" flipH="1">
            <a:off x="9608527" y="2079430"/>
            <a:ext cx="272072" cy="114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9ED6CE1-8561-49CE-8E60-A4D69A0EC550}"/>
              </a:ext>
            </a:extLst>
          </p:cNvPr>
          <p:cNvCxnSpPr>
            <a:stCxn id="49" idx="3"/>
            <a:endCxn id="54" idx="1"/>
          </p:cNvCxnSpPr>
          <p:nvPr/>
        </p:nvCxnSpPr>
        <p:spPr>
          <a:xfrm flipV="1">
            <a:off x="7277015" y="1890341"/>
            <a:ext cx="496939" cy="6132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DC588FC-FB0D-4175-BF58-0B674254A586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 flipV="1">
            <a:off x="7277015" y="2341631"/>
            <a:ext cx="496939" cy="1619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Card 69">
            <a:extLst>
              <a:ext uri="{FF2B5EF4-FFF2-40B4-BE49-F238E27FC236}">
                <a16:creationId xmlns:a16="http://schemas.microsoft.com/office/drawing/2014/main" id="{C0260AE8-AB39-4FE1-A925-48C18052EE04}"/>
              </a:ext>
            </a:extLst>
          </p:cNvPr>
          <p:cNvSpPr/>
          <p:nvPr/>
        </p:nvSpPr>
        <p:spPr>
          <a:xfrm>
            <a:off x="9880471" y="3466707"/>
            <a:ext cx="1727839" cy="289698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boot.js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A877F74-7059-4618-BBE1-4884A8060799}"/>
              </a:ext>
            </a:extLst>
          </p:cNvPr>
          <p:cNvCxnSpPr>
            <a:cxnSpLocks/>
            <a:stCxn id="56" idx="2"/>
            <a:endCxn id="70" idx="0"/>
          </p:cNvCxnSpPr>
          <p:nvPr/>
        </p:nvCxnSpPr>
        <p:spPr>
          <a:xfrm rot="16200000" flipH="1">
            <a:off x="10368433" y="3090749"/>
            <a:ext cx="325994" cy="425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Card 75">
            <a:extLst>
              <a:ext uri="{FF2B5EF4-FFF2-40B4-BE49-F238E27FC236}">
                <a16:creationId xmlns:a16="http://schemas.microsoft.com/office/drawing/2014/main" id="{60C19F30-BF82-4FC6-A75A-90E2204DFEA1}"/>
              </a:ext>
            </a:extLst>
          </p:cNvPr>
          <p:cNvSpPr/>
          <p:nvPr/>
        </p:nvSpPr>
        <p:spPr>
          <a:xfrm>
            <a:off x="7277014" y="3634981"/>
            <a:ext cx="2030887" cy="783969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views/tilda_schema_view.js</a:t>
            </a:r>
          </a:p>
          <a:p>
            <a:pPr algn="ctr"/>
            <a:r>
              <a:rPr lang="en-US" sz="1200" dirty="0"/>
              <a:t>render()</a:t>
            </a:r>
          </a:p>
          <a:p>
            <a:pPr algn="ctr"/>
            <a:r>
              <a:rPr lang="en-US" sz="1200" dirty="0"/>
              <a:t>events {…}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23B04B8-A209-4BBB-A318-6784BF8DD882}"/>
              </a:ext>
            </a:extLst>
          </p:cNvPr>
          <p:cNvCxnSpPr>
            <a:cxnSpLocks/>
            <a:stCxn id="70" idx="1"/>
            <a:endCxn id="76" idx="3"/>
          </p:cNvCxnSpPr>
          <p:nvPr/>
        </p:nvCxnSpPr>
        <p:spPr>
          <a:xfrm rot="10800000" flipV="1">
            <a:off x="9307901" y="3611556"/>
            <a:ext cx="572570" cy="415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Card 94">
            <a:extLst>
              <a:ext uri="{FF2B5EF4-FFF2-40B4-BE49-F238E27FC236}">
                <a16:creationId xmlns:a16="http://schemas.microsoft.com/office/drawing/2014/main" id="{F59034A5-086B-4D4E-A4F7-7687282F8331}"/>
              </a:ext>
            </a:extLst>
          </p:cNvPr>
          <p:cNvSpPr/>
          <p:nvPr/>
        </p:nvSpPr>
        <p:spPr>
          <a:xfrm>
            <a:off x="10453041" y="4178767"/>
            <a:ext cx="1301918" cy="1229995"/>
          </a:xfrm>
          <a:prstGeom prst="flowChartPunchedCar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&lt;BODY&gt;</a:t>
            </a:r>
          </a:p>
          <a:p>
            <a:pPr algn="ctr"/>
            <a:r>
              <a:rPr lang="en-US" dirty="0"/>
              <a:t>&lt;/BODY&gt;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1294926-33AD-4D95-BF20-06B844759A04}"/>
              </a:ext>
            </a:extLst>
          </p:cNvPr>
          <p:cNvCxnSpPr>
            <a:cxnSpLocks/>
            <a:stCxn id="70" idx="2"/>
            <a:endCxn id="95" idx="0"/>
          </p:cNvCxnSpPr>
          <p:nvPr/>
        </p:nvCxnSpPr>
        <p:spPr>
          <a:xfrm rot="16200000" flipH="1">
            <a:off x="10713014" y="3787781"/>
            <a:ext cx="422362" cy="3596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Card 99">
            <a:extLst>
              <a:ext uri="{FF2B5EF4-FFF2-40B4-BE49-F238E27FC236}">
                <a16:creationId xmlns:a16="http://schemas.microsoft.com/office/drawing/2014/main" id="{566A4E3B-1F87-4A4D-9B55-123863650061}"/>
              </a:ext>
            </a:extLst>
          </p:cNvPr>
          <p:cNvSpPr/>
          <p:nvPr/>
        </p:nvSpPr>
        <p:spPr>
          <a:xfrm>
            <a:off x="7065169" y="4837866"/>
            <a:ext cx="2737377" cy="289698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templates/tilda_schema_view.html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CEEB88F-EC37-482D-801F-E3DDFB6C89E4}"/>
              </a:ext>
            </a:extLst>
          </p:cNvPr>
          <p:cNvCxnSpPr>
            <a:stCxn id="76" idx="2"/>
            <a:endCxn id="100" idx="0"/>
          </p:cNvCxnSpPr>
          <p:nvPr/>
        </p:nvCxnSpPr>
        <p:spPr>
          <a:xfrm rot="16200000" flipH="1">
            <a:off x="8153700" y="4557708"/>
            <a:ext cx="418916" cy="141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A6B1930-3448-4623-BAF2-F8E129BDAF62}"/>
              </a:ext>
            </a:extLst>
          </p:cNvPr>
          <p:cNvCxnSpPr>
            <a:stCxn id="100" idx="3"/>
            <a:endCxn id="95" idx="1"/>
          </p:cNvCxnSpPr>
          <p:nvPr/>
        </p:nvCxnSpPr>
        <p:spPr>
          <a:xfrm flipV="1">
            <a:off x="9802546" y="4793765"/>
            <a:ext cx="650495" cy="188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34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0474-E1E0-4A90-9EEA-12DCC114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File-based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F6E5-E25B-45A3-8648-0C23EF1E5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“Open Folder” button</a:t>
            </a:r>
          </a:p>
          <a:p>
            <a:pPr lvl="1"/>
            <a:r>
              <a:rPr lang="en-US" dirty="0"/>
              <a:t>Invoke event handler </a:t>
            </a:r>
            <a:r>
              <a:rPr lang="en-US" sz="2000" dirty="0"/>
              <a:t>views/</a:t>
            </a:r>
            <a:r>
              <a:rPr lang="en-US" sz="2000" dirty="0" err="1"/>
              <a:t>tilda_schema_view.js:</a:t>
            </a:r>
            <a:r>
              <a:rPr lang="en-US" dirty="0" err="1"/>
              <a:t>handleFileInput</a:t>
            </a:r>
            <a:endParaRPr lang="en-US" dirty="0"/>
          </a:p>
          <a:p>
            <a:pPr lvl="2"/>
            <a:r>
              <a:rPr lang="en-US" sz="1600" dirty="0"/>
              <a:t>Invokes callback </a:t>
            </a:r>
            <a:r>
              <a:rPr lang="en-US" sz="1200" dirty="0"/>
              <a:t>views/</a:t>
            </a:r>
            <a:r>
              <a:rPr lang="en-US" sz="1200" dirty="0" err="1"/>
              <a:t>tilda_schema_view.js:</a:t>
            </a:r>
            <a:r>
              <a:rPr lang="en-US" dirty="0" err="1"/>
              <a:t>fileInputHandler</a:t>
            </a:r>
            <a:endParaRPr lang="en-US" dirty="0"/>
          </a:p>
          <a:p>
            <a:pPr lvl="3"/>
            <a:r>
              <a:rPr lang="en-US" sz="1600" dirty="0"/>
              <a:t>Invokes </a:t>
            </a:r>
            <a:r>
              <a:rPr lang="en-US" dirty="0"/>
              <a:t>core/</a:t>
            </a:r>
            <a:r>
              <a:rPr lang="en-US" dirty="0" err="1"/>
              <a:t>file_search.js:FileSearch</a:t>
            </a:r>
            <a:r>
              <a:rPr lang="en-US" dirty="0"/>
              <a:t>()</a:t>
            </a:r>
          </a:p>
          <a:p>
            <a:pPr lvl="3"/>
            <a:r>
              <a:rPr lang="en-US" sz="1600" dirty="0"/>
              <a:t>Invokes core/</a:t>
            </a:r>
            <a:r>
              <a:rPr lang="en-US" sz="1600" dirty="0" err="1"/>
              <a:t>read_schema.js:X</a:t>
            </a:r>
            <a:r>
              <a:rPr lang="en-US" sz="1600" dirty="0"/>
              <a:t>()</a:t>
            </a:r>
          </a:p>
          <a:p>
            <a:r>
              <a:rPr lang="en-US" sz="2400" dirty="0"/>
              <a:t>Click on Schema in drop-down</a:t>
            </a:r>
          </a:p>
          <a:p>
            <a:pPr lvl="1"/>
            <a:r>
              <a:rPr lang="en-US" dirty="0"/>
              <a:t>Invoke event handler views/</a:t>
            </a:r>
            <a:r>
              <a:rPr lang="en-US" dirty="0" err="1"/>
              <a:t>tilda_schema_view.js:changeView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D9DD7-EFD7-425F-A2ED-7D739D46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B6C08-F0AA-4D94-9A41-1416925A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0C87D-C2B8-480D-8ADC-BE4D5949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91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299</TotalTime>
  <Words>508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Tw Cen MT Condensed</vt:lpstr>
      <vt:lpstr>Wingdings 3</vt:lpstr>
      <vt:lpstr>Integral</vt:lpstr>
      <vt:lpstr>Tilda Tooling</vt:lpstr>
      <vt:lpstr>Intro</vt:lpstr>
      <vt:lpstr>Library dependencies</vt:lpstr>
      <vt:lpstr>Build</vt:lpstr>
      <vt:lpstr>Launch App</vt:lpstr>
      <vt:lpstr>Startup</vt:lpstr>
      <vt:lpstr>File-based interactions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Hasson</dc:creator>
  <cp:lastModifiedBy>Laurent Hasson</cp:lastModifiedBy>
  <cp:revision>34</cp:revision>
  <dcterms:created xsi:type="dcterms:W3CDTF">2017-12-03T05:41:54Z</dcterms:created>
  <dcterms:modified xsi:type="dcterms:W3CDTF">2018-09-05T04:31:20Z</dcterms:modified>
</cp:coreProperties>
</file>