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60"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B9FE"/>
    <a:srgbClr val="003366"/>
    <a:srgbClr val="336699"/>
    <a:srgbClr val="0099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032DE-BBB5-4125-9035-45E6835D9734}" type="datetimeFigureOut">
              <a:rPr lang="en-US" smtClean="0"/>
              <a:t>2018-10-18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F9474-CDA0-485C-BD9D-A6E7922EB8C9}" type="slidenum">
              <a:rPr lang="en-US" smtClean="0"/>
              <a:t>‹#›</a:t>
            </a:fld>
            <a:endParaRPr lang="en-US"/>
          </a:p>
        </p:txBody>
      </p:sp>
    </p:spTree>
    <p:extLst>
      <p:ext uri="{BB962C8B-B14F-4D97-AF65-F5344CB8AC3E}">
        <p14:creationId xmlns:p14="http://schemas.microsoft.com/office/powerpoint/2010/main" val="3706073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2018-10-18</a:t>
            </a:r>
          </a:p>
        </p:txBody>
      </p:sp>
      <p:sp>
        <p:nvSpPr>
          <p:cNvPr id="5" name="Footer Placeholder 4"/>
          <p:cNvSpPr>
            <a:spLocks noGrp="1"/>
          </p:cNvSpPr>
          <p:nvPr>
            <p:ph type="ftr" sz="quarter" idx="11"/>
          </p:nvPr>
        </p:nvSpPr>
        <p:spPr/>
        <p:txBody>
          <a:bodyPr/>
          <a:lstStyle/>
          <a:p>
            <a:r>
              <a:rPr lang="en-US"/>
              <a:t>Tilda USE CASES - Copyright (c) 2018 CapsicoHealth, Inc. </a:t>
            </a:r>
          </a:p>
        </p:txBody>
      </p:sp>
      <p:sp>
        <p:nvSpPr>
          <p:cNvPr id="6" name="Slide Number Placeholder 5"/>
          <p:cNvSpPr>
            <a:spLocks noGrp="1"/>
          </p:cNvSpPr>
          <p:nvPr>
            <p:ph type="sldNum" sz="quarter" idx="12"/>
          </p:nvPr>
        </p:nvSpPr>
        <p:spPr/>
        <p:txBody>
          <a:bodyPr/>
          <a:lstStyle/>
          <a:p>
            <a:fld id="{C70A6BF2-D208-47CE-B3CD-F52E7B74088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2018-10-18</a:t>
            </a:r>
          </a:p>
        </p:txBody>
      </p:sp>
      <p:sp>
        <p:nvSpPr>
          <p:cNvPr id="5" name="Footer Placeholder 4"/>
          <p:cNvSpPr>
            <a:spLocks noGrp="1"/>
          </p:cNvSpPr>
          <p:nvPr>
            <p:ph type="ftr" sz="quarter" idx="11"/>
          </p:nvPr>
        </p:nvSpPr>
        <p:spPr/>
        <p:txBody>
          <a:bodyPr/>
          <a:lstStyle/>
          <a:p>
            <a:r>
              <a:rPr lang="en-US"/>
              <a:t>Tilda USE CASES - Copyright (c) 2018 CapsicoHealth, Inc. </a:t>
            </a:r>
          </a:p>
        </p:txBody>
      </p:sp>
      <p:sp>
        <p:nvSpPr>
          <p:cNvPr id="6" name="Slide Number Placeholder 5"/>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413478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2018-10-18</a:t>
            </a:r>
          </a:p>
        </p:txBody>
      </p:sp>
      <p:sp>
        <p:nvSpPr>
          <p:cNvPr id="5" name="Footer Placeholder 4"/>
          <p:cNvSpPr>
            <a:spLocks noGrp="1"/>
          </p:cNvSpPr>
          <p:nvPr>
            <p:ph type="ftr" sz="quarter" idx="11"/>
          </p:nvPr>
        </p:nvSpPr>
        <p:spPr/>
        <p:txBody>
          <a:bodyPr/>
          <a:lstStyle/>
          <a:p>
            <a:r>
              <a:rPr lang="en-US"/>
              <a:t>Tilda USE CASES - Copyright (c) 2018 CapsicoHealth, Inc. </a:t>
            </a:r>
          </a:p>
        </p:txBody>
      </p:sp>
      <p:sp>
        <p:nvSpPr>
          <p:cNvPr id="6" name="Slide Number Placeholder 5"/>
          <p:cNvSpPr>
            <a:spLocks noGrp="1"/>
          </p:cNvSpPr>
          <p:nvPr>
            <p:ph type="sldNum" sz="quarter" idx="12"/>
          </p:nvPr>
        </p:nvSpPr>
        <p:spPr/>
        <p:txBody>
          <a:bodyPr/>
          <a:lstStyle/>
          <a:p>
            <a:fld id="{C70A6BF2-D208-47CE-B3CD-F52E7B74088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5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9386" y="210207"/>
            <a:ext cx="11111601" cy="781102"/>
          </a:xfrm>
        </p:spPr>
        <p:txBody>
          <a:bodyPr/>
          <a:lstStyle/>
          <a:p>
            <a:r>
              <a:rPr lang="en-US" dirty="0"/>
              <a:t>Click to edit Master title style</a:t>
            </a:r>
          </a:p>
        </p:txBody>
      </p:sp>
      <p:sp>
        <p:nvSpPr>
          <p:cNvPr id="3" name="Content Placeholder 2"/>
          <p:cNvSpPr>
            <a:spLocks noGrp="1"/>
          </p:cNvSpPr>
          <p:nvPr>
            <p:ph idx="1"/>
          </p:nvPr>
        </p:nvSpPr>
        <p:spPr/>
        <p:txBody>
          <a:bodyPr/>
          <a:lstStyle>
            <a:lvl2pPr marL="265113" indent="196850">
              <a:defRPr/>
            </a:lvl2pPr>
            <a:lvl3pPr marL="447675" indent="182563">
              <a:defRPr sz="1600"/>
            </a:lvl3pPr>
            <a:lvl4pPr marL="593725" indent="204788">
              <a:defRPr sz="1400"/>
            </a:lvl4pPr>
            <a:lvl5pPr marL="776288" indent="190500">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2018-10-18</a:t>
            </a:r>
          </a:p>
        </p:txBody>
      </p:sp>
      <p:sp>
        <p:nvSpPr>
          <p:cNvPr id="5" name="Footer Placeholder 4"/>
          <p:cNvSpPr>
            <a:spLocks noGrp="1"/>
          </p:cNvSpPr>
          <p:nvPr>
            <p:ph type="ftr" sz="quarter" idx="11"/>
          </p:nvPr>
        </p:nvSpPr>
        <p:spPr/>
        <p:txBody>
          <a:bodyPr/>
          <a:lstStyle/>
          <a:p>
            <a:r>
              <a:rPr lang="en-US"/>
              <a:t>Tilda USE CASES - Copyright (c) 2018 CapsicoHealth, Inc. </a:t>
            </a:r>
          </a:p>
        </p:txBody>
      </p:sp>
      <p:sp>
        <p:nvSpPr>
          <p:cNvPr id="6" name="Slide Number Placeholder 5"/>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379897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2018-10-18</a:t>
            </a:r>
          </a:p>
        </p:txBody>
      </p:sp>
      <p:sp>
        <p:nvSpPr>
          <p:cNvPr id="5" name="Footer Placeholder 4"/>
          <p:cNvSpPr>
            <a:spLocks noGrp="1"/>
          </p:cNvSpPr>
          <p:nvPr>
            <p:ph type="ftr" sz="quarter" idx="11"/>
          </p:nvPr>
        </p:nvSpPr>
        <p:spPr/>
        <p:txBody>
          <a:bodyPr/>
          <a:lstStyle/>
          <a:p>
            <a:r>
              <a:rPr lang="en-US"/>
              <a:t>Tilda USE CASES - Copyright (c) 2018 CapsicoHealth, Inc. </a:t>
            </a:r>
          </a:p>
        </p:txBody>
      </p:sp>
      <p:sp>
        <p:nvSpPr>
          <p:cNvPr id="6" name="Slide Number Placeholder 5"/>
          <p:cNvSpPr>
            <a:spLocks noGrp="1"/>
          </p:cNvSpPr>
          <p:nvPr>
            <p:ph type="sldNum" sz="quarter" idx="12"/>
          </p:nvPr>
        </p:nvSpPr>
        <p:spPr/>
        <p:txBody>
          <a:bodyPr/>
          <a:lstStyle/>
          <a:p>
            <a:fld id="{C70A6BF2-D208-47CE-B3CD-F52E7B74088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9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2018-10-18</a:t>
            </a:r>
          </a:p>
        </p:txBody>
      </p:sp>
      <p:sp>
        <p:nvSpPr>
          <p:cNvPr id="6" name="Footer Placeholder 5"/>
          <p:cNvSpPr>
            <a:spLocks noGrp="1"/>
          </p:cNvSpPr>
          <p:nvPr>
            <p:ph type="ftr" sz="quarter" idx="11"/>
          </p:nvPr>
        </p:nvSpPr>
        <p:spPr/>
        <p:txBody>
          <a:bodyPr/>
          <a:lstStyle/>
          <a:p>
            <a:r>
              <a:rPr lang="en-US"/>
              <a:t>Tilda USE CASES - Copyright (c) 2018 CapsicoHealth, Inc. </a:t>
            </a:r>
          </a:p>
        </p:txBody>
      </p:sp>
      <p:sp>
        <p:nvSpPr>
          <p:cNvPr id="7" name="Slide Number Placeholder 6"/>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379783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2018-10-18</a:t>
            </a:r>
          </a:p>
        </p:txBody>
      </p:sp>
      <p:sp>
        <p:nvSpPr>
          <p:cNvPr id="8" name="Footer Placeholder 7"/>
          <p:cNvSpPr>
            <a:spLocks noGrp="1"/>
          </p:cNvSpPr>
          <p:nvPr>
            <p:ph type="ftr" sz="quarter" idx="11"/>
          </p:nvPr>
        </p:nvSpPr>
        <p:spPr/>
        <p:txBody>
          <a:bodyPr/>
          <a:lstStyle/>
          <a:p>
            <a:r>
              <a:rPr lang="en-US"/>
              <a:t>Tilda USE CASES - Copyright (c) 2018 CapsicoHealth, Inc. </a:t>
            </a:r>
          </a:p>
        </p:txBody>
      </p:sp>
      <p:sp>
        <p:nvSpPr>
          <p:cNvPr id="9" name="Slide Number Placeholder 8"/>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374238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2018-10-18</a:t>
            </a:r>
          </a:p>
        </p:txBody>
      </p:sp>
      <p:sp>
        <p:nvSpPr>
          <p:cNvPr id="4" name="Footer Placeholder 3"/>
          <p:cNvSpPr>
            <a:spLocks noGrp="1"/>
          </p:cNvSpPr>
          <p:nvPr>
            <p:ph type="ftr" sz="quarter" idx="11"/>
          </p:nvPr>
        </p:nvSpPr>
        <p:spPr/>
        <p:txBody>
          <a:bodyPr/>
          <a:lstStyle/>
          <a:p>
            <a:r>
              <a:rPr lang="en-US"/>
              <a:t>Tilda USE CASES - Copyright (c) 2018 CapsicoHealth, Inc. </a:t>
            </a:r>
          </a:p>
        </p:txBody>
      </p:sp>
      <p:sp>
        <p:nvSpPr>
          <p:cNvPr id="5" name="Slide Number Placeholder 4"/>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186874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2018-10-18</a:t>
            </a:r>
          </a:p>
        </p:txBody>
      </p:sp>
      <p:sp>
        <p:nvSpPr>
          <p:cNvPr id="3" name="Footer Placeholder 2"/>
          <p:cNvSpPr>
            <a:spLocks noGrp="1"/>
          </p:cNvSpPr>
          <p:nvPr>
            <p:ph type="ftr" sz="quarter" idx="11"/>
          </p:nvPr>
        </p:nvSpPr>
        <p:spPr/>
        <p:txBody>
          <a:bodyPr/>
          <a:lstStyle/>
          <a:p>
            <a:r>
              <a:rPr lang="en-US"/>
              <a:t>Tilda USE CASES - Copyright (c) 2018 CapsicoHealth, Inc. </a:t>
            </a:r>
          </a:p>
        </p:txBody>
      </p:sp>
      <p:sp>
        <p:nvSpPr>
          <p:cNvPr id="4" name="Slide Number Placeholder 3"/>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236624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2018-10-18</a:t>
            </a:r>
          </a:p>
        </p:txBody>
      </p:sp>
      <p:sp>
        <p:nvSpPr>
          <p:cNvPr id="6" name="Footer Placeholder 5"/>
          <p:cNvSpPr>
            <a:spLocks noGrp="1"/>
          </p:cNvSpPr>
          <p:nvPr>
            <p:ph type="ftr" sz="quarter" idx="11"/>
          </p:nvPr>
        </p:nvSpPr>
        <p:spPr/>
        <p:txBody>
          <a:bodyPr/>
          <a:lstStyle/>
          <a:p>
            <a:r>
              <a:rPr lang="en-US"/>
              <a:t>Tilda USE CASES - Copyright (c) 2018 CapsicoHealth, Inc. </a:t>
            </a:r>
          </a:p>
        </p:txBody>
      </p:sp>
      <p:sp>
        <p:nvSpPr>
          <p:cNvPr id="7" name="Slide Number Placeholder 6"/>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262324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2018-10-18</a:t>
            </a:r>
          </a:p>
        </p:txBody>
      </p:sp>
      <p:sp>
        <p:nvSpPr>
          <p:cNvPr id="6" name="Footer Placeholder 5"/>
          <p:cNvSpPr>
            <a:spLocks noGrp="1"/>
          </p:cNvSpPr>
          <p:nvPr>
            <p:ph type="ftr" sz="quarter" idx="11"/>
          </p:nvPr>
        </p:nvSpPr>
        <p:spPr/>
        <p:txBody>
          <a:bodyPr/>
          <a:lstStyle/>
          <a:p>
            <a:r>
              <a:rPr lang="en-US"/>
              <a:t>Tilda USE CASES - Copyright (c) 2018 CapsicoHealth, Inc. </a:t>
            </a:r>
          </a:p>
        </p:txBody>
      </p:sp>
      <p:sp>
        <p:nvSpPr>
          <p:cNvPr id="7" name="Slide Number Placeholder 6"/>
          <p:cNvSpPr>
            <a:spLocks noGrp="1"/>
          </p:cNvSpPr>
          <p:nvPr>
            <p:ph type="sldNum" sz="quarter" idx="12"/>
          </p:nvPr>
        </p:nvSpPr>
        <p:spPr/>
        <p:txBody>
          <a:bodyPr/>
          <a:lstStyle/>
          <a:p>
            <a:fld id="{C70A6BF2-D208-47CE-B3CD-F52E7B74088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4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9386" y="465572"/>
            <a:ext cx="11111601" cy="52573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37259" y="1264778"/>
            <a:ext cx="11373735" cy="5044582"/>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37259" y="6568354"/>
            <a:ext cx="2741013" cy="176669"/>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2018-10-18</a:t>
            </a:r>
            <a:endParaRPr lang="en-US" dirty="0"/>
          </a:p>
        </p:txBody>
      </p:sp>
      <p:sp>
        <p:nvSpPr>
          <p:cNvPr id="5" name="Footer Placeholder 4"/>
          <p:cNvSpPr>
            <a:spLocks noGrp="1"/>
          </p:cNvSpPr>
          <p:nvPr>
            <p:ph type="ftr" sz="quarter" idx="3"/>
          </p:nvPr>
        </p:nvSpPr>
        <p:spPr>
          <a:xfrm>
            <a:off x="3409772" y="6568354"/>
            <a:ext cx="7334619" cy="176669"/>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Tilda USE CASES - Copyright (c) 2018 CapsicoHealth, Inc. </a:t>
            </a:r>
            <a:endParaRPr lang="en-US" dirty="0"/>
          </a:p>
        </p:txBody>
      </p:sp>
      <p:sp>
        <p:nvSpPr>
          <p:cNvPr id="6" name="Slide Number Placeholder 5"/>
          <p:cNvSpPr>
            <a:spLocks noGrp="1"/>
          </p:cNvSpPr>
          <p:nvPr>
            <p:ph type="sldNum" sz="quarter" idx="4"/>
          </p:nvPr>
        </p:nvSpPr>
        <p:spPr>
          <a:xfrm>
            <a:off x="10837333" y="6568354"/>
            <a:ext cx="973667" cy="17667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0A6BF2-D208-47CE-B3CD-F52E7B740884}" type="slidenum">
              <a:rPr lang="en-US" smtClean="0"/>
              <a:t>‹#›</a:t>
            </a:fld>
            <a:endParaRPr lang="en-US"/>
          </a:p>
        </p:txBody>
      </p:sp>
      <p:cxnSp>
        <p:nvCxnSpPr>
          <p:cNvPr id="7" name="Straight Connector 6"/>
          <p:cNvCxnSpPr/>
          <p:nvPr/>
        </p:nvCxnSpPr>
        <p:spPr>
          <a:xfrm flipV="1">
            <a:off x="437259" y="9138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1674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8026A3-D06D-449E-9303-2FE39FCA5004}"/>
              </a:ext>
            </a:extLst>
          </p:cNvPr>
          <p:cNvSpPr>
            <a:spLocks noGrp="1"/>
          </p:cNvSpPr>
          <p:nvPr>
            <p:ph type="ctrTitle"/>
          </p:nvPr>
        </p:nvSpPr>
        <p:spPr/>
        <p:txBody>
          <a:bodyPr/>
          <a:lstStyle/>
          <a:p>
            <a:r>
              <a:rPr lang="en-US" dirty="0"/>
              <a:t>Tilda Use Cases</a:t>
            </a:r>
          </a:p>
        </p:txBody>
      </p:sp>
      <p:sp>
        <p:nvSpPr>
          <p:cNvPr id="8" name="Subtitle 7">
            <a:extLst>
              <a:ext uri="{FF2B5EF4-FFF2-40B4-BE49-F238E27FC236}">
                <a16:creationId xmlns:a16="http://schemas.microsoft.com/office/drawing/2014/main" id="{5DDF4679-7B11-4943-8093-1EA90B162B5F}"/>
              </a:ext>
            </a:extLst>
          </p:cNvPr>
          <p:cNvSpPr>
            <a:spLocks noGrp="1"/>
          </p:cNvSpPr>
          <p:nvPr>
            <p:ph type="subTitle" idx="1"/>
          </p:nvPr>
        </p:nvSpPr>
        <p:spPr/>
        <p:txBody>
          <a:bodyPr/>
          <a:lstStyle/>
          <a:p>
            <a:r>
              <a:rPr lang="en-US" dirty="0"/>
              <a:t>2018-10-18</a:t>
            </a:r>
          </a:p>
        </p:txBody>
      </p:sp>
      <p:sp>
        <p:nvSpPr>
          <p:cNvPr id="2" name="Date Placeholder 1">
            <a:extLst>
              <a:ext uri="{FF2B5EF4-FFF2-40B4-BE49-F238E27FC236}">
                <a16:creationId xmlns:a16="http://schemas.microsoft.com/office/drawing/2014/main" id="{3264C466-D269-4901-998C-B8393BFE53CD}"/>
              </a:ext>
            </a:extLst>
          </p:cNvPr>
          <p:cNvSpPr>
            <a:spLocks noGrp="1"/>
          </p:cNvSpPr>
          <p:nvPr>
            <p:ph type="dt" sz="half" idx="10"/>
          </p:nvPr>
        </p:nvSpPr>
        <p:spPr/>
        <p:txBody>
          <a:bodyPr/>
          <a:lstStyle/>
          <a:p>
            <a:r>
              <a:rPr lang="en-US" dirty="0"/>
              <a:t>2018-10-18</a:t>
            </a:r>
          </a:p>
        </p:txBody>
      </p:sp>
      <p:sp>
        <p:nvSpPr>
          <p:cNvPr id="3" name="Footer Placeholder 2">
            <a:extLst>
              <a:ext uri="{FF2B5EF4-FFF2-40B4-BE49-F238E27FC236}">
                <a16:creationId xmlns:a16="http://schemas.microsoft.com/office/drawing/2014/main" id="{1F1AA59E-641B-4843-AFAF-42EBF37F64B5}"/>
              </a:ext>
            </a:extLst>
          </p:cNvPr>
          <p:cNvSpPr>
            <a:spLocks noGrp="1"/>
          </p:cNvSpPr>
          <p:nvPr>
            <p:ph type="ftr" sz="quarter" idx="11"/>
          </p:nvPr>
        </p:nvSpPr>
        <p:spPr/>
        <p:txBody>
          <a:bodyPr/>
          <a:lstStyle/>
          <a:p>
            <a:r>
              <a:rPr lang="en-US" dirty="0"/>
              <a:t>Tilda USE CASES - Copyright (c) 2018 </a:t>
            </a:r>
            <a:r>
              <a:rPr lang="en-US" dirty="0" err="1"/>
              <a:t>CapsicoHealth</a:t>
            </a:r>
            <a:r>
              <a:rPr lang="en-US" dirty="0"/>
              <a:t>, Inc. </a:t>
            </a:r>
          </a:p>
        </p:txBody>
      </p:sp>
      <p:sp>
        <p:nvSpPr>
          <p:cNvPr id="4" name="Slide Number Placeholder 3">
            <a:extLst>
              <a:ext uri="{FF2B5EF4-FFF2-40B4-BE49-F238E27FC236}">
                <a16:creationId xmlns:a16="http://schemas.microsoft.com/office/drawing/2014/main" id="{4E2A86A1-E880-4C2E-B54A-5CD46A713E16}"/>
              </a:ext>
            </a:extLst>
          </p:cNvPr>
          <p:cNvSpPr>
            <a:spLocks noGrp="1"/>
          </p:cNvSpPr>
          <p:nvPr>
            <p:ph type="sldNum" sz="quarter" idx="12"/>
          </p:nvPr>
        </p:nvSpPr>
        <p:spPr/>
        <p:txBody>
          <a:bodyPr/>
          <a:lstStyle/>
          <a:p>
            <a:fld id="{C70A6BF2-D208-47CE-B3CD-F52E7B740884}" type="slidenum">
              <a:rPr lang="en-US" smtClean="0"/>
              <a:t>1</a:t>
            </a:fld>
            <a:endParaRPr lang="en-US"/>
          </a:p>
        </p:txBody>
      </p:sp>
    </p:spTree>
    <p:extLst>
      <p:ext uri="{BB962C8B-B14F-4D97-AF65-F5344CB8AC3E}">
        <p14:creationId xmlns:p14="http://schemas.microsoft.com/office/powerpoint/2010/main" val="130248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39A8-CC1B-4F81-9FFD-A351F7FBDDB7}"/>
              </a:ext>
            </a:extLst>
          </p:cNvPr>
          <p:cNvSpPr>
            <a:spLocks noGrp="1"/>
          </p:cNvSpPr>
          <p:nvPr>
            <p:ph type="title"/>
          </p:nvPr>
        </p:nvSpPr>
        <p:spPr/>
        <p:txBody>
          <a:bodyPr>
            <a:normAutofit/>
          </a:bodyPr>
          <a:lstStyle/>
          <a:p>
            <a:r>
              <a:rPr lang="en-US" dirty="0"/>
              <a:t>Intro</a:t>
            </a:r>
          </a:p>
        </p:txBody>
      </p:sp>
      <p:sp>
        <p:nvSpPr>
          <p:cNvPr id="3" name="Content Placeholder 2">
            <a:extLst>
              <a:ext uri="{FF2B5EF4-FFF2-40B4-BE49-F238E27FC236}">
                <a16:creationId xmlns:a16="http://schemas.microsoft.com/office/drawing/2014/main" id="{8B6D5FBD-103A-4D0F-97AB-7C72EC8EC764}"/>
              </a:ext>
            </a:extLst>
          </p:cNvPr>
          <p:cNvSpPr>
            <a:spLocks noGrp="1"/>
          </p:cNvSpPr>
          <p:nvPr>
            <p:ph idx="1"/>
          </p:nvPr>
        </p:nvSpPr>
        <p:spPr/>
        <p:txBody>
          <a:bodyPr>
            <a:normAutofit fontScale="92500" lnSpcReduction="20000"/>
          </a:bodyPr>
          <a:lstStyle/>
          <a:p>
            <a:r>
              <a:rPr lang="en-US" dirty="0"/>
              <a:t>Tilda is a data framework that encompasses many daily data-driven tasks, enable rapid iteration, and provides direct support for:</a:t>
            </a:r>
          </a:p>
          <a:p>
            <a:pPr marL="339725" indent="222250">
              <a:buFont typeface="Arial" panose="020B0604020202020204" pitchFamily="34" charset="0"/>
              <a:buChar char="•"/>
            </a:pPr>
            <a:r>
              <a:rPr lang="en-US" dirty="0"/>
              <a:t>Modeling data as schemas, tables and views</a:t>
            </a:r>
          </a:p>
          <a:p>
            <a:pPr marL="339725" indent="222250">
              <a:buFont typeface="Arial" panose="020B0604020202020204" pitchFamily="34" charset="0"/>
              <a:buChar char="•"/>
            </a:pPr>
            <a:r>
              <a:rPr lang="en-US" dirty="0"/>
              <a:t>Generate schema DDL</a:t>
            </a:r>
          </a:p>
          <a:p>
            <a:pPr marL="339725" indent="222250">
              <a:buFont typeface="Arial" panose="020B0604020202020204" pitchFamily="34" charset="0"/>
              <a:buChar char="•"/>
            </a:pPr>
            <a:r>
              <a:rPr lang="en-US" dirty="0"/>
              <a:t>Automated migration from Any version to any version</a:t>
            </a:r>
          </a:p>
          <a:p>
            <a:pPr marL="339725" indent="222250">
              <a:buFont typeface="Arial" panose="020B0604020202020204" pitchFamily="34" charset="0"/>
              <a:buChar char="•"/>
            </a:pPr>
            <a:r>
              <a:rPr lang="en-US" dirty="0"/>
              <a:t>Automated documentation</a:t>
            </a:r>
          </a:p>
          <a:p>
            <a:pPr marL="339725" indent="222250">
              <a:buFont typeface="Arial" panose="020B0604020202020204" pitchFamily="34" charset="0"/>
              <a:buChar char="•"/>
            </a:pPr>
            <a:r>
              <a:rPr lang="en-US" dirty="0"/>
              <a:t>High-performing ORM Java code generation</a:t>
            </a:r>
          </a:p>
          <a:p>
            <a:pPr marL="339725" indent="222250">
              <a:buFont typeface="Arial" panose="020B0604020202020204" pitchFamily="34" charset="0"/>
              <a:buChar char="•"/>
            </a:pPr>
            <a:r>
              <a:rPr lang="en-US" dirty="0"/>
              <a:t>Advanced patterns</a:t>
            </a:r>
          </a:p>
          <a:p>
            <a:pPr marL="513398" lvl="1" indent="222250">
              <a:buFont typeface="Arial" panose="020B0604020202020204" pitchFamily="34" charset="0"/>
              <a:buChar char="•"/>
            </a:pPr>
            <a:r>
              <a:rPr lang="en-US" dirty="0"/>
              <a:t>JSON “schema-less” definitions</a:t>
            </a:r>
          </a:p>
          <a:p>
            <a:pPr marL="513398" lvl="1" indent="222250">
              <a:buFont typeface="Arial" panose="020B0604020202020204" pitchFamily="34" charset="0"/>
              <a:buChar char="•"/>
            </a:pPr>
            <a:r>
              <a:rPr lang="en-US" dirty="0"/>
              <a:t>Arrays</a:t>
            </a:r>
          </a:p>
          <a:p>
            <a:pPr marL="513398" lvl="1" indent="222250">
              <a:buFont typeface="Arial" panose="020B0604020202020204" pitchFamily="34" charset="0"/>
              <a:buChar char="•"/>
            </a:pPr>
            <a:r>
              <a:rPr lang="en-US" dirty="0"/>
              <a:t>Formulas</a:t>
            </a:r>
          </a:p>
          <a:p>
            <a:pPr marL="513398" lvl="1" indent="222250">
              <a:buFont typeface="Arial" panose="020B0604020202020204" pitchFamily="34" charset="0"/>
              <a:buChar char="•"/>
            </a:pPr>
            <a:r>
              <a:rPr lang="en-US" dirty="0"/>
              <a:t>Time series</a:t>
            </a:r>
          </a:p>
          <a:p>
            <a:pPr marL="513398" lvl="1" indent="222250">
              <a:buFont typeface="Arial" panose="020B0604020202020204" pitchFamily="34" charset="0"/>
              <a:buChar char="•"/>
            </a:pPr>
            <a:r>
              <a:rPr lang="en-US" dirty="0"/>
              <a:t>Pivoting</a:t>
            </a:r>
          </a:p>
          <a:p>
            <a:pPr marL="513398" lvl="1" indent="222250">
              <a:buFont typeface="Arial" panose="020B0604020202020204" pitchFamily="34" charset="0"/>
              <a:buChar char="•"/>
            </a:pPr>
            <a:r>
              <a:rPr lang="en-US" dirty="0"/>
              <a:t>Aggregates</a:t>
            </a:r>
          </a:p>
          <a:p>
            <a:pPr marL="513398" lvl="1" indent="222250">
              <a:buFont typeface="Arial" panose="020B0604020202020204" pitchFamily="34" charset="0"/>
              <a:buChar char="•"/>
            </a:pPr>
            <a:r>
              <a:rPr lang="en-US" dirty="0"/>
              <a:t>High-performing incremental </a:t>
            </a:r>
            <a:r>
              <a:rPr lang="en-US" dirty="0" err="1"/>
              <a:t>datamart</a:t>
            </a:r>
            <a:r>
              <a:rPr lang="en-US" dirty="0"/>
              <a:t> flattening</a:t>
            </a:r>
          </a:p>
        </p:txBody>
      </p:sp>
      <p:sp>
        <p:nvSpPr>
          <p:cNvPr id="4" name="Date Placeholder 3">
            <a:extLst>
              <a:ext uri="{FF2B5EF4-FFF2-40B4-BE49-F238E27FC236}">
                <a16:creationId xmlns:a16="http://schemas.microsoft.com/office/drawing/2014/main" id="{5F6D6C10-9B23-4ABF-BB18-86F84AEB6693}"/>
              </a:ext>
            </a:extLst>
          </p:cNvPr>
          <p:cNvSpPr>
            <a:spLocks noGrp="1"/>
          </p:cNvSpPr>
          <p:nvPr>
            <p:ph type="dt" sz="half" idx="10"/>
          </p:nvPr>
        </p:nvSpPr>
        <p:spPr/>
        <p:txBody>
          <a:bodyPr/>
          <a:lstStyle/>
          <a:p>
            <a:r>
              <a:rPr lang="en-US"/>
              <a:t>2018-10-18</a:t>
            </a:r>
          </a:p>
        </p:txBody>
      </p:sp>
      <p:sp>
        <p:nvSpPr>
          <p:cNvPr id="5" name="Footer Placeholder 4">
            <a:extLst>
              <a:ext uri="{FF2B5EF4-FFF2-40B4-BE49-F238E27FC236}">
                <a16:creationId xmlns:a16="http://schemas.microsoft.com/office/drawing/2014/main" id="{368E1D79-128E-4CAF-B93B-3BBE79D20C2E}"/>
              </a:ext>
            </a:extLst>
          </p:cNvPr>
          <p:cNvSpPr>
            <a:spLocks noGrp="1"/>
          </p:cNvSpPr>
          <p:nvPr>
            <p:ph type="ftr" sz="quarter" idx="11"/>
          </p:nvPr>
        </p:nvSpPr>
        <p:spPr/>
        <p:txBody>
          <a:bodyPr/>
          <a:lstStyle/>
          <a:p>
            <a:r>
              <a:rPr lang="en-US"/>
              <a:t>Tilda USE CASES - Copyright (c) 2018 CapsicoHealth, Inc. </a:t>
            </a:r>
          </a:p>
        </p:txBody>
      </p:sp>
      <p:sp>
        <p:nvSpPr>
          <p:cNvPr id="6" name="Slide Number Placeholder 5">
            <a:extLst>
              <a:ext uri="{FF2B5EF4-FFF2-40B4-BE49-F238E27FC236}">
                <a16:creationId xmlns:a16="http://schemas.microsoft.com/office/drawing/2014/main" id="{278E0F74-E664-4E08-9DB1-82830B637D48}"/>
              </a:ext>
            </a:extLst>
          </p:cNvPr>
          <p:cNvSpPr>
            <a:spLocks noGrp="1"/>
          </p:cNvSpPr>
          <p:nvPr>
            <p:ph type="sldNum" sz="quarter" idx="12"/>
          </p:nvPr>
        </p:nvSpPr>
        <p:spPr/>
        <p:txBody>
          <a:bodyPr/>
          <a:lstStyle/>
          <a:p>
            <a:fld id="{C70A6BF2-D208-47CE-B3CD-F52E7B740884}" type="slidenum">
              <a:rPr lang="en-US" smtClean="0"/>
              <a:t>2</a:t>
            </a:fld>
            <a:endParaRPr lang="en-US"/>
          </a:p>
        </p:txBody>
      </p:sp>
    </p:spTree>
    <p:extLst>
      <p:ext uri="{BB962C8B-B14F-4D97-AF65-F5344CB8AC3E}">
        <p14:creationId xmlns:p14="http://schemas.microsoft.com/office/powerpoint/2010/main" val="151421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7611-814E-422D-9557-7A6C9F224C54}"/>
              </a:ext>
            </a:extLst>
          </p:cNvPr>
          <p:cNvSpPr>
            <a:spLocks noGrp="1"/>
          </p:cNvSpPr>
          <p:nvPr>
            <p:ph type="title"/>
          </p:nvPr>
        </p:nvSpPr>
        <p:spPr/>
        <p:txBody>
          <a:bodyPr/>
          <a:lstStyle/>
          <a:p>
            <a:r>
              <a:rPr lang="en-US" dirty="0"/>
              <a:t>General architecture</a:t>
            </a:r>
          </a:p>
        </p:txBody>
      </p:sp>
      <p:sp>
        <p:nvSpPr>
          <p:cNvPr id="3" name="Content Placeholder 2">
            <a:extLst>
              <a:ext uri="{FF2B5EF4-FFF2-40B4-BE49-F238E27FC236}">
                <a16:creationId xmlns:a16="http://schemas.microsoft.com/office/drawing/2014/main" id="{907C00E0-8FA5-4CB0-A923-8F0479311D74}"/>
              </a:ext>
            </a:extLst>
          </p:cNvPr>
          <p:cNvSpPr>
            <a:spLocks noGrp="1"/>
          </p:cNvSpPr>
          <p:nvPr>
            <p:ph idx="1"/>
          </p:nvPr>
        </p:nvSpPr>
        <p:spPr/>
        <p:txBody>
          <a:bodyPr>
            <a:normAutofit fontScale="85000" lnSpcReduction="10000"/>
          </a:bodyPr>
          <a:lstStyle/>
          <a:p>
            <a:pPr marL="0" indent="0">
              <a:buNone/>
            </a:pPr>
            <a:r>
              <a:rPr lang="en-US" dirty="0"/>
              <a:t>Tilda rests on human-readable and editable JSON-based model definitions that can be edited in any JSON-capable editor and are processed via a variety of command-line utilities:</a:t>
            </a:r>
          </a:p>
          <a:p>
            <a:pPr lvl="1">
              <a:buFont typeface="Arial" panose="020B0604020202020204" pitchFamily="34" charset="0"/>
              <a:buChar char="•"/>
            </a:pPr>
            <a:r>
              <a:rPr lang="en-US" b="1" dirty="0"/>
              <a:t>Gen</a:t>
            </a:r>
            <a:r>
              <a:rPr lang="en-US" dirty="0"/>
              <a:t>: validate the model(s), generate ORM code artifacts and searchable/</a:t>
            </a:r>
            <a:r>
              <a:rPr lang="en-US" dirty="0" err="1"/>
              <a:t>navigatable</a:t>
            </a:r>
            <a:r>
              <a:rPr lang="en-US" dirty="0"/>
              <a:t> HTML documentation</a:t>
            </a:r>
          </a:p>
          <a:p>
            <a:pPr lvl="1">
              <a:buFont typeface="Arial" panose="020B0604020202020204" pitchFamily="34" charset="0"/>
              <a:buChar char="•"/>
            </a:pPr>
            <a:r>
              <a:rPr lang="en-US" b="1" dirty="0"/>
              <a:t>Migrate</a:t>
            </a:r>
            <a:r>
              <a:rPr lang="en-US" dirty="0"/>
              <a:t>: migrates a database to the model(s)</a:t>
            </a:r>
          </a:p>
          <a:p>
            <a:pPr lvl="1">
              <a:buFont typeface="Arial" panose="020B0604020202020204" pitchFamily="34" charset="0"/>
              <a:buChar char="•"/>
            </a:pPr>
            <a:r>
              <a:rPr lang="en-US" b="1" dirty="0"/>
              <a:t>Docs</a:t>
            </a:r>
            <a:r>
              <a:rPr lang="en-US" dirty="0"/>
              <a:t>: Outputs HTML and SQL documentation to the file system from the model(s)</a:t>
            </a:r>
          </a:p>
          <a:p>
            <a:pPr marL="0" indent="0">
              <a:buNone/>
            </a:pPr>
            <a:r>
              <a:rPr lang="en-US" dirty="0"/>
              <a:t>The ‘T’ in Tilda stands for Transparent, and all artifacts ae generated in human-readable form, fully commented and documented</a:t>
            </a:r>
          </a:p>
          <a:p>
            <a:pPr lvl="1"/>
            <a:r>
              <a:rPr lang="en-US" dirty="0"/>
              <a:t>Although Tilda allows to model complex data, the framework is architected from the ground up so that all artifacts generated are clear and clean so that the connection between an element in a Tilda definition file and it’s impact on the runtime or database is easy to see</a:t>
            </a:r>
          </a:p>
          <a:p>
            <a:pPr lvl="1"/>
            <a:r>
              <a:rPr lang="en-US" dirty="0"/>
              <a:t>Generated code relies heavily on the Java compiler to actualize in code many patterns, so that complex migrations (moving tables, changing indices, adding/removing columns </a:t>
            </a:r>
            <a:r>
              <a:rPr lang="en-US" dirty="0" err="1"/>
              <a:t>etc</a:t>
            </a:r>
            <a:r>
              <a:rPr lang="en-US" dirty="0"/>
              <a:t>… has a direct compile-time impact that can then be easily remedied with standard code editors and refactoring methodologies.</a:t>
            </a:r>
          </a:p>
          <a:p>
            <a:pPr marL="0" indent="0">
              <a:buNone/>
            </a:pPr>
            <a:r>
              <a:rPr lang="en-US" dirty="0"/>
              <a:t>Tilda currently targets the Java runtime and the open-source PostgreSQL database</a:t>
            </a:r>
          </a:p>
          <a:p>
            <a:pPr lvl="1"/>
            <a:r>
              <a:rPr lang="en-US" dirty="0"/>
              <a:t>Support for other runtimes is possible due to the architecture of Tilda but is currently unused</a:t>
            </a:r>
          </a:p>
          <a:p>
            <a:pPr lvl="1"/>
            <a:r>
              <a:rPr lang="en-US" dirty="0"/>
              <a:t>Support for other data stores such as Microsoft </a:t>
            </a:r>
            <a:r>
              <a:rPr lang="en-US" dirty="0" err="1"/>
              <a:t>SQLServer</a:t>
            </a:r>
            <a:r>
              <a:rPr lang="en-US" dirty="0"/>
              <a:t>, </a:t>
            </a:r>
            <a:r>
              <a:rPr lang="en-US" dirty="0" err="1"/>
              <a:t>mySQL</a:t>
            </a:r>
            <a:r>
              <a:rPr lang="en-US" dirty="0"/>
              <a:t> or Hadoop is expected in the future</a:t>
            </a:r>
          </a:p>
          <a:p>
            <a:pPr marL="0" indent="0">
              <a:buNone/>
            </a:pPr>
            <a:r>
              <a:rPr lang="en-US" dirty="0"/>
              <a:t>Tilda deploys as a runtime (currently Java) in the form of JAR files, where each JAR file can contain 1 or more models.</a:t>
            </a:r>
          </a:p>
          <a:p>
            <a:pPr lvl="1"/>
            <a:r>
              <a:rPr lang="en-US" dirty="0"/>
              <a:t>Deploying a new model (or an updated model) is as simple as dropping the generated JARs in the runtime </a:t>
            </a:r>
            <a:r>
              <a:rPr lang="en-US" dirty="0" err="1"/>
              <a:t>classpath</a:t>
            </a:r>
            <a:r>
              <a:rPr lang="en-US" dirty="0"/>
              <a:t> and running Migrate.</a:t>
            </a:r>
          </a:p>
          <a:p>
            <a:pPr lvl="1">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CDA21295-0CCB-4E6F-806E-AB00F3F41F4A}"/>
              </a:ext>
            </a:extLst>
          </p:cNvPr>
          <p:cNvSpPr>
            <a:spLocks noGrp="1"/>
          </p:cNvSpPr>
          <p:nvPr>
            <p:ph type="dt" sz="half" idx="10"/>
          </p:nvPr>
        </p:nvSpPr>
        <p:spPr/>
        <p:txBody>
          <a:bodyPr/>
          <a:lstStyle/>
          <a:p>
            <a:r>
              <a:rPr lang="en-US"/>
              <a:t>2018-10-18</a:t>
            </a:r>
          </a:p>
        </p:txBody>
      </p:sp>
      <p:sp>
        <p:nvSpPr>
          <p:cNvPr id="5" name="Footer Placeholder 4">
            <a:extLst>
              <a:ext uri="{FF2B5EF4-FFF2-40B4-BE49-F238E27FC236}">
                <a16:creationId xmlns:a16="http://schemas.microsoft.com/office/drawing/2014/main" id="{1694F448-E951-4A5E-B052-92528FD907C0}"/>
              </a:ext>
            </a:extLst>
          </p:cNvPr>
          <p:cNvSpPr>
            <a:spLocks noGrp="1"/>
          </p:cNvSpPr>
          <p:nvPr>
            <p:ph type="ftr" sz="quarter" idx="11"/>
          </p:nvPr>
        </p:nvSpPr>
        <p:spPr/>
        <p:txBody>
          <a:bodyPr/>
          <a:lstStyle/>
          <a:p>
            <a:r>
              <a:rPr lang="en-US"/>
              <a:t>Tilda USE CASES - Copyright (c) 2018 CapsicoHealth, Inc. </a:t>
            </a:r>
          </a:p>
        </p:txBody>
      </p:sp>
      <p:sp>
        <p:nvSpPr>
          <p:cNvPr id="6" name="Slide Number Placeholder 5">
            <a:extLst>
              <a:ext uri="{FF2B5EF4-FFF2-40B4-BE49-F238E27FC236}">
                <a16:creationId xmlns:a16="http://schemas.microsoft.com/office/drawing/2014/main" id="{9D4DE987-13D3-43B8-8D98-02A7208D7ACE}"/>
              </a:ext>
            </a:extLst>
          </p:cNvPr>
          <p:cNvSpPr>
            <a:spLocks noGrp="1"/>
          </p:cNvSpPr>
          <p:nvPr>
            <p:ph type="sldNum" sz="quarter" idx="12"/>
          </p:nvPr>
        </p:nvSpPr>
        <p:spPr/>
        <p:txBody>
          <a:bodyPr/>
          <a:lstStyle/>
          <a:p>
            <a:fld id="{C70A6BF2-D208-47CE-B3CD-F52E7B740884}" type="slidenum">
              <a:rPr lang="en-US" smtClean="0"/>
              <a:t>3</a:t>
            </a:fld>
            <a:endParaRPr lang="en-US"/>
          </a:p>
        </p:txBody>
      </p:sp>
    </p:spTree>
    <p:extLst>
      <p:ext uri="{BB962C8B-B14F-4D97-AF65-F5344CB8AC3E}">
        <p14:creationId xmlns:p14="http://schemas.microsoft.com/office/powerpoint/2010/main" val="385567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7607-4E3E-4882-BC12-BC836324DC09}"/>
              </a:ext>
            </a:extLst>
          </p:cNvPr>
          <p:cNvSpPr>
            <a:spLocks noGrp="1"/>
          </p:cNvSpPr>
          <p:nvPr>
            <p:ph type="title"/>
          </p:nvPr>
        </p:nvSpPr>
        <p:spPr/>
        <p:txBody>
          <a:bodyPr/>
          <a:lstStyle/>
          <a:p>
            <a:r>
              <a:rPr lang="en-US" dirty="0"/>
              <a:t>Common Use Cases</a:t>
            </a:r>
          </a:p>
        </p:txBody>
      </p:sp>
      <p:sp>
        <p:nvSpPr>
          <p:cNvPr id="3" name="Content Placeholder 2">
            <a:extLst>
              <a:ext uri="{FF2B5EF4-FFF2-40B4-BE49-F238E27FC236}">
                <a16:creationId xmlns:a16="http://schemas.microsoft.com/office/drawing/2014/main" id="{F475F2AB-0EA0-420A-A5C6-F9D0DCE5D284}"/>
              </a:ext>
            </a:extLst>
          </p:cNvPr>
          <p:cNvSpPr>
            <a:spLocks noGrp="1"/>
          </p:cNvSpPr>
          <p:nvPr>
            <p:ph idx="1"/>
          </p:nvPr>
        </p:nvSpPr>
        <p:spPr/>
        <p:txBody>
          <a:bodyPr/>
          <a:lstStyle/>
          <a:p>
            <a:r>
              <a:rPr lang="en-US" dirty="0"/>
              <a:t>Tilda support a rich model-driven data workflow. For example:</a:t>
            </a:r>
          </a:p>
          <a:p>
            <a:pPr lvl="1"/>
            <a:r>
              <a:rPr lang="en-US" dirty="0"/>
              <a:t>Modeling a </a:t>
            </a:r>
            <a:r>
              <a:rPr lang="en-US" dirty="0" err="1"/>
              <a:t>datamart</a:t>
            </a:r>
            <a:r>
              <a:rPr lang="en-US" dirty="0"/>
              <a:t> (flattened materialized view) in layers, isolating functional components</a:t>
            </a:r>
          </a:p>
          <a:p>
            <a:pPr lvl="1"/>
            <a:r>
              <a:rPr lang="en-US" dirty="0"/>
              <a:t>Formulas</a:t>
            </a:r>
          </a:p>
          <a:p>
            <a:pPr lvl="1"/>
            <a:r>
              <a:rPr lang="en-US" dirty="0"/>
              <a:t>Documentation</a:t>
            </a:r>
          </a:p>
          <a:p>
            <a:pPr lvl="1"/>
            <a:r>
              <a:rPr lang="en-US" dirty="0"/>
              <a:t>Automated migration</a:t>
            </a:r>
          </a:p>
        </p:txBody>
      </p:sp>
      <p:sp>
        <p:nvSpPr>
          <p:cNvPr id="4" name="Date Placeholder 3">
            <a:extLst>
              <a:ext uri="{FF2B5EF4-FFF2-40B4-BE49-F238E27FC236}">
                <a16:creationId xmlns:a16="http://schemas.microsoft.com/office/drawing/2014/main" id="{05FC1388-AD9D-4BF7-A65B-D739529A9222}"/>
              </a:ext>
            </a:extLst>
          </p:cNvPr>
          <p:cNvSpPr>
            <a:spLocks noGrp="1"/>
          </p:cNvSpPr>
          <p:nvPr>
            <p:ph type="dt" sz="half" idx="10"/>
          </p:nvPr>
        </p:nvSpPr>
        <p:spPr/>
        <p:txBody>
          <a:bodyPr/>
          <a:lstStyle/>
          <a:p>
            <a:r>
              <a:rPr lang="en-US"/>
              <a:t>2018-10-18</a:t>
            </a:r>
          </a:p>
        </p:txBody>
      </p:sp>
      <p:sp>
        <p:nvSpPr>
          <p:cNvPr id="5" name="Footer Placeholder 4">
            <a:extLst>
              <a:ext uri="{FF2B5EF4-FFF2-40B4-BE49-F238E27FC236}">
                <a16:creationId xmlns:a16="http://schemas.microsoft.com/office/drawing/2014/main" id="{52BEED50-22E2-415E-8849-6DF365568565}"/>
              </a:ext>
            </a:extLst>
          </p:cNvPr>
          <p:cNvSpPr>
            <a:spLocks noGrp="1"/>
          </p:cNvSpPr>
          <p:nvPr>
            <p:ph type="ftr" sz="quarter" idx="11"/>
          </p:nvPr>
        </p:nvSpPr>
        <p:spPr/>
        <p:txBody>
          <a:bodyPr/>
          <a:lstStyle/>
          <a:p>
            <a:r>
              <a:rPr lang="en-US"/>
              <a:t>Tilda USE CASES - Copyright (c) 2018 CapsicoHealth, Inc. </a:t>
            </a:r>
          </a:p>
        </p:txBody>
      </p:sp>
      <p:sp>
        <p:nvSpPr>
          <p:cNvPr id="6" name="Slide Number Placeholder 5">
            <a:extLst>
              <a:ext uri="{FF2B5EF4-FFF2-40B4-BE49-F238E27FC236}">
                <a16:creationId xmlns:a16="http://schemas.microsoft.com/office/drawing/2014/main" id="{40B4D54F-0B8C-4FD9-A363-E13E1A6083E9}"/>
              </a:ext>
            </a:extLst>
          </p:cNvPr>
          <p:cNvSpPr>
            <a:spLocks noGrp="1"/>
          </p:cNvSpPr>
          <p:nvPr>
            <p:ph type="sldNum" sz="quarter" idx="12"/>
          </p:nvPr>
        </p:nvSpPr>
        <p:spPr/>
        <p:txBody>
          <a:bodyPr/>
          <a:lstStyle/>
          <a:p>
            <a:fld id="{C70A6BF2-D208-47CE-B3CD-F52E7B740884}" type="slidenum">
              <a:rPr lang="en-US" smtClean="0"/>
              <a:t>4</a:t>
            </a:fld>
            <a:endParaRPr lang="en-US"/>
          </a:p>
        </p:txBody>
      </p:sp>
    </p:spTree>
    <p:extLst>
      <p:ext uri="{BB962C8B-B14F-4D97-AF65-F5344CB8AC3E}">
        <p14:creationId xmlns:p14="http://schemas.microsoft.com/office/powerpoint/2010/main" val="34448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FFD1-3ED2-4862-B1F6-DFF89364B7AA}"/>
              </a:ext>
            </a:extLst>
          </p:cNvPr>
          <p:cNvSpPr>
            <a:spLocks noGrp="1"/>
          </p:cNvSpPr>
          <p:nvPr>
            <p:ph type="title"/>
          </p:nvPr>
        </p:nvSpPr>
        <p:spPr/>
        <p:txBody>
          <a:bodyPr/>
          <a:lstStyle/>
          <a:p>
            <a:r>
              <a:rPr lang="en-US" dirty="0"/>
              <a:t>Common Use Case</a:t>
            </a:r>
          </a:p>
        </p:txBody>
      </p:sp>
      <p:sp>
        <p:nvSpPr>
          <p:cNvPr id="3" name="Content Placeholder 2">
            <a:extLst>
              <a:ext uri="{FF2B5EF4-FFF2-40B4-BE49-F238E27FC236}">
                <a16:creationId xmlns:a16="http://schemas.microsoft.com/office/drawing/2014/main" id="{E860D0E9-94DF-4168-A790-ACCAFF37F076}"/>
              </a:ext>
            </a:extLst>
          </p:cNvPr>
          <p:cNvSpPr>
            <a:spLocks noGrp="1"/>
          </p:cNvSpPr>
          <p:nvPr>
            <p:ph idx="1"/>
          </p:nvPr>
        </p:nvSpPr>
        <p:spPr/>
        <p:txBody>
          <a:bodyPr/>
          <a:lstStyle/>
          <a:p>
            <a:r>
              <a:rPr lang="en-US" dirty="0"/>
              <a:t>We’ll do the following</a:t>
            </a:r>
          </a:p>
          <a:p>
            <a:pPr lvl="1"/>
            <a:r>
              <a:rPr lang="en-US" dirty="0"/>
              <a:t>Add a new formula in a base view</a:t>
            </a:r>
          </a:p>
          <a:p>
            <a:pPr lvl="1"/>
            <a:r>
              <a:rPr lang="en-US" dirty="0"/>
              <a:t>Add a new formula in a derived view</a:t>
            </a:r>
          </a:p>
          <a:p>
            <a:r>
              <a:rPr lang="en-US" dirty="0"/>
              <a:t>What we expect</a:t>
            </a:r>
          </a:p>
          <a:p>
            <a:pPr lvl="1"/>
            <a:r>
              <a:rPr lang="en-US" dirty="0"/>
              <a:t>The new formula in the base view will propagate to all dependent view</a:t>
            </a:r>
          </a:p>
          <a:p>
            <a:pPr lvl="1"/>
            <a:r>
              <a:rPr lang="en-US" dirty="0"/>
              <a:t>The new formula in the derived view will be added</a:t>
            </a:r>
          </a:p>
          <a:p>
            <a:pPr lvl="1"/>
            <a:r>
              <a:rPr lang="en-US" dirty="0"/>
              <a:t>Migrate will migrate all affected and related artifacts</a:t>
            </a:r>
          </a:p>
          <a:p>
            <a:pPr lvl="1"/>
            <a:r>
              <a:rPr lang="en-US" dirty="0"/>
              <a:t>The flattened </a:t>
            </a:r>
            <a:r>
              <a:rPr lang="en-US" dirty="0" err="1"/>
              <a:t>datamart</a:t>
            </a:r>
            <a:r>
              <a:rPr lang="en-US" dirty="0"/>
              <a:t> will be updated</a:t>
            </a:r>
          </a:p>
          <a:p>
            <a:pPr lvl="1"/>
            <a:r>
              <a:rPr lang="en-US" dirty="0"/>
              <a:t>The documentation will be updated</a:t>
            </a:r>
          </a:p>
        </p:txBody>
      </p:sp>
      <p:sp>
        <p:nvSpPr>
          <p:cNvPr id="4" name="Date Placeholder 3">
            <a:extLst>
              <a:ext uri="{FF2B5EF4-FFF2-40B4-BE49-F238E27FC236}">
                <a16:creationId xmlns:a16="http://schemas.microsoft.com/office/drawing/2014/main" id="{3C0EAFB1-7DD5-4CA0-9AD8-A3FC5D27BA5B}"/>
              </a:ext>
            </a:extLst>
          </p:cNvPr>
          <p:cNvSpPr>
            <a:spLocks noGrp="1"/>
          </p:cNvSpPr>
          <p:nvPr>
            <p:ph type="dt" sz="half" idx="10"/>
          </p:nvPr>
        </p:nvSpPr>
        <p:spPr/>
        <p:txBody>
          <a:bodyPr/>
          <a:lstStyle/>
          <a:p>
            <a:r>
              <a:rPr lang="en-US"/>
              <a:t>2018-10-18</a:t>
            </a:r>
          </a:p>
        </p:txBody>
      </p:sp>
      <p:sp>
        <p:nvSpPr>
          <p:cNvPr id="5" name="Footer Placeholder 4">
            <a:extLst>
              <a:ext uri="{FF2B5EF4-FFF2-40B4-BE49-F238E27FC236}">
                <a16:creationId xmlns:a16="http://schemas.microsoft.com/office/drawing/2014/main" id="{EC29B427-F4DA-4BA1-AC03-E9E8694C6C1A}"/>
              </a:ext>
            </a:extLst>
          </p:cNvPr>
          <p:cNvSpPr>
            <a:spLocks noGrp="1"/>
          </p:cNvSpPr>
          <p:nvPr>
            <p:ph type="ftr" sz="quarter" idx="11"/>
          </p:nvPr>
        </p:nvSpPr>
        <p:spPr/>
        <p:txBody>
          <a:bodyPr/>
          <a:lstStyle/>
          <a:p>
            <a:r>
              <a:rPr lang="en-US"/>
              <a:t>Tilda USE CASES - Copyright (c) 2018 CapsicoHealth, Inc. </a:t>
            </a:r>
          </a:p>
        </p:txBody>
      </p:sp>
      <p:sp>
        <p:nvSpPr>
          <p:cNvPr id="6" name="Slide Number Placeholder 5">
            <a:extLst>
              <a:ext uri="{FF2B5EF4-FFF2-40B4-BE49-F238E27FC236}">
                <a16:creationId xmlns:a16="http://schemas.microsoft.com/office/drawing/2014/main" id="{5ADD4F43-5241-491D-ABAB-8FC2B9C99C55}"/>
              </a:ext>
            </a:extLst>
          </p:cNvPr>
          <p:cNvSpPr>
            <a:spLocks noGrp="1"/>
          </p:cNvSpPr>
          <p:nvPr>
            <p:ph type="sldNum" sz="quarter" idx="12"/>
          </p:nvPr>
        </p:nvSpPr>
        <p:spPr/>
        <p:txBody>
          <a:bodyPr/>
          <a:lstStyle/>
          <a:p>
            <a:fld id="{C70A6BF2-D208-47CE-B3CD-F52E7B740884}" type="slidenum">
              <a:rPr lang="en-US" smtClean="0"/>
              <a:t>5</a:t>
            </a:fld>
            <a:endParaRPr lang="en-US"/>
          </a:p>
        </p:txBody>
      </p:sp>
    </p:spTree>
    <p:extLst>
      <p:ext uri="{BB962C8B-B14F-4D97-AF65-F5344CB8AC3E}">
        <p14:creationId xmlns:p14="http://schemas.microsoft.com/office/powerpoint/2010/main" val="258073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A365-A2C5-4334-94AF-145453746BE8}"/>
              </a:ext>
            </a:extLst>
          </p:cNvPr>
          <p:cNvSpPr>
            <a:spLocks noGrp="1"/>
          </p:cNvSpPr>
          <p:nvPr>
            <p:ph type="title"/>
          </p:nvPr>
        </p:nvSpPr>
        <p:spPr/>
        <p:txBody>
          <a:bodyPr/>
          <a:lstStyle/>
          <a:p>
            <a:r>
              <a:rPr lang="en-US" dirty="0"/>
              <a:t>Data Model</a:t>
            </a:r>
          </a:p>
        </p:txBody>
      </p:sp>
      <p:sp>
        <p:nvSpPr>
          <p:cNvPr id="4" name="Date Placeholder 3">
            <a:extLst>
              <a:ext uri="{FF2B5EF4-FFF2-40B4-BE49-F238E27FC236}">
                <a16:creationId xmlns:a16="http://schemas.microsoft.com/office/drawing/2014/main" id="{F3BEF339-7B29-4036-87B5-369D56DD39E0}"/>
              </a:ext>
            </a:extLst>
          </p:cNvPr>
          <p:cNvSpPr>
            <a:spLocks noGrp="1"/>
          </p:cNvSpPr>
          <p:nvPr>
            <p:ph type="dt" sz="half" idx="10"/>
          </p:nvPr>
        </p:nvSpPr>
        <p:spPr/>
        <p:txBody>
          <a:bodyPr/>
          <a:lstStyle/>
          <a:p>
            <a:r>
              <a:rPr lang="en-US"/>
              <a:t>2018-10-18</a:t>
            </a:r>
          </a:p>
        </p:txBody>
      </p:sp>
      <p:sp>
        <p:nvSpPr>
          <p:cNvPr id="5" name="Footer Placeholder 4">
            <a:extLst>
              <a:ext uri="{FF2B5EF4-FFF2-40B4-BE49-F238E27FC236}">
                <a16:creationId xmlns:a16="http://schemas.microsoft.com/office/drawing/2014/main" id="{939F62B6-0102-4D4F-9E51-B9191F706DCE}"/>
              </a:ext>
            </a:extLst>
          </p:cNvPr>
          <p:cNvSpPr>
            <a:spLocks noGrp="1"/>
          </p:cNvSpPr>
          <p:nvPr>
            <p:ph type="ftr" sz="quarter" idx="11"/>
          </p:nvPr>
        </p:nvSpPr>
        <p:spPr/>
        <p:txBody>
          <a:bodyPr/>
          <a:lstStyle/>
          <a:p>
            <a:r>
              <a:rPr lang="en-US"/>
              <a:t>Tilda USE CASES - Copyright (c) 2018 CapsicoHealth, Inc. </a:t>
            </a:r>
          </a:p>
        </p:txBody>
      </p:sp>
      <p:sp>
        <p:nvSpPr>
          <p:cNvPr id="6" name="Slide Number Placeholder 5">
            <a:extLst>
              <a:ext uri="{FF2B5EF4-FFF2-40B4-BE49-F238E27FC236}">
                <a16:creationId xmlns:a16="http://schemas.microsoft.com/office/drawing/2014/main" id="{BB6C99C9-00FA-4C89-9265-356AB422E29F}"/>
              </a:ext>
            </a:extLst>
          </p:cNvPr>
          <p:cNvSpPr>
            <a:spLocks noGrp="1"/>
          </p:cNvSpPr>
          <p:nvPr>
            <p:ph type="sldNum" sz="quarter" idx="12"/>
          </p:nvPr>
        </p:nvSpPr>
        <p:spPr/>
        <p:txBody>
          <a:bodyPr/>
          <a:lstStyle/>
          <a:p>
            <a:fld id="{C70A6BF2-D208-47CE-B3CD-F52E7B740884}" type="slidenum">
              <a:rPr lang="en-US" smtClean="0"/>
              <a:t>6</a:t>
            </a:fld>
            <a:endParaRPr lang="en-US"/>
          </a:p>
        </p:txBody>
      </p:sp>
      <p:sp>
        <p:nvSpPr>
          <p:cNvPr id="7" name="Rectangle 6">
            <a:extLst>
              <a:ext uri="{FF2B5EF4-FFF2-40B4-BE49-F238E27FC236}">
                <a16:creationId xmlns:a16="http://schemas.microsoft.com/office/drawing/2014/main" id="{7E1D046E-6271-427F-9B45-A0BC6EB2E935}"/>
              </a:ext>
            </a:extLst>
          </p:cNvPr>
          <p:cNvSpPr/>
          <p:nvPr/>
        </p:nvSpPr>
        <p:spPr>
          <a:xfrm>
            <a:off x="4400649" y="1679893"/>
            <a:ext cx="283464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EpisodesView</a:t>
            </a:r>
            <a:endParaRPr lang="en-US" sz="1400" b="1" dirty="0"/>
          </a:p>
        </p:txBody>
      </p:sp>
      <p:sp>
        <p:nvSpPr>
          <p:cNvPr id="8" name="Rectangle 7">
            <a:extLst>
              <a:ext uri="{FF2B5EF4-FFF2-40B4-BE49-F238E27FC236}">
                <a16:creationId xmlns:a16="http://schemas.microsoft.com/office/drawing/2014/main" id="{A45A8C09-67C5-49E9-BD58-1D6D7526D238}"/>
              </a:ext>
            </a:extLst>
          </p:cNvPr>
          <p:cNvSpPr/>
          <p:nvPr/>
        </p:nvSpPr>
        <p:spPr>
          <a:xfrm>
            <a:off x="2445432" y="2483665"/>
            <a:ext cx="283464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HomeHealthEpisodesView</a:t>
            </a:r>
            <a:endParaRPr lang="en-US" sz="1400" b="1" dirty="0"/>
          </a:p>
        </p:txBody>
      </p:sp>
      <p:sp>
        <p:nvSpPr>
          <p:cNvPr id="9" name="Rectangle 8">
            <a:extLst>
              <a:ext uri="{FF2B5EF4-FFF2-40B4-BE49-F238E27FC236}">
                <a16:creationId xmlns:a16="http://schemas.microsoft.com/office/drawing/2014/main" id="{9173F250-982B-40C7-971D-F1F5D48C62C5}"/>
              </a:ext>
            </a:extLst>
          </p:cNvPr>
          <p:cNvSpPr/>
          <p:nvPr/>
        </p:nvSpPr>
        <p:spPr>
          <a:xfrm>
            <a:off x="727241" y="4801539"/>
            <a:ext cx="283464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err="1">
                <a:solidFill>
                  <a:schemeClr val="lt1"/>
                </a:solidFill>
              </a:rPr>
              <a:t>HomeHealthQualityMeasuresView</a:t>
            </a:r>
            <a:r>
              <a:rPr lang="en-US" sz="1400" b="1" dirty="0">
                <a:solidFill>
                  <a:schemeClr val="lt1"/>
                </a:solidFill>
              </a:rPr>
              <a:t> </a:t>
            </a:r>
          </a:p>
        </p:txBody>
      </p:sp>
      <p:sp>
        <p:nvSpPr>
          <p:cNvPr id="11" name="Rectangle 10">
            <a:extLst>
              <a:ext uri="{FF2B5EF4-FFF2-40B4-BE49-F238E27FC236}">
                <a16:creationId xmlns:a16="http://schemas.microsoft.com/office/drawing/2014/main" id="{4E483E4B-D2C4-48DA-AA0E-A113D21B6A87}"/>
              </a:ext>
            </a:extLst>
          </p:cNvPr>
          <p:cNvSpPr/>
          <p:nvPr/>
        </p:nvSpPr>
        <p:spPr>
          <a:xfrm>
            <a:off x="727241" y="3165507"/>
            <a:ext cx="283464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err="1"/>
              <a:t>HomeHealthMeasuresView</a:t>
            </a:r>
            <a:endParaRPr lang="en-US" sz="1400" b="1" dirty="0"/>
          </a:p>
        </p:txBody>
      </p:sp>
      <p:sp>
        <p:nvSpPr>
          <p:cNvPr id="12" name="Rectangle 11">
            <a:extLst>
              <a:ext uri="{FF2B5EF4-FFF2-40B4-BE49-F238E27FC236}">
                <a16:creationId xmlns:a16="http://schemas.microsoft.com/office/drawing/2014/main" id="{D3771D53-C63F-4BF9-8346-A57AD47DDCA6}"/>
              </a:ext>
            </a:extLst>
          </p:cNvPr>
          <p:cNvSpPr/>
          <p:nvPr/>
        </p:nvSpPr>
        <p:spPr>
          <a:xfrm>
            <a:off x="727241" y="3945945"/>
            <a:ext cx="283464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err="1">
                <a:solidFill>
                  <a:schemeClr val="lt1"/>
                </a:solidFill>
              </a:rPr>
              <a:t>HomeHealthVisitMeasuresView</a:t>
            </a:r>
            <a:endParaRPr lang="en-US" sz="1400" b="1" dirty="0">
              <a:solidFill>
                <a:schemeClr val="lt1"/>
              </a:solidFill>
            </a:endParaRPr>
          </a:p>
        </p:txBody>
      </p:sp>
      <p:sp>
        <p:nvSpPr>
          <p:cNvPr id="13" name="Rectangle 12">
            <a:extLst>
              <a:ext uri="{FF2B5EF4-FFF2-40B4-BE49-F238E27FC236}">
                <a16:creationId xmlns:a16="http://schemas.microsoft.com/office/drawing/2014/main" id="{E6ADE680-E94B-4C89-AE77-6580D4BEEE23}"/>
              </a:ext>
            </a:extLst>
          </p:cNvPr>
          <p:cNvSpPr/>
          <p:nvPr/>
        </p:nvSpPr>
        <p:spPr>
          <a:xfrm>
            <a:off x="6409575" y="2483665"/>
            <a:ext cx="283464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err="1">
                <a:solidFill>
                  <a:schemeClr val="lt1"/>
                </a:solidFill>
              </a:rPr>
              <a:t>HospiceEpisodesView</a:t>
            </a:r>
            <a:endParaRPr lang="en-US" sz="1400" b="1" dirty="0">
              <a:solidFill>
                <a:schemeClr val="lt1"/>
              </a:solidFill>
            </a:endParaRPr>
          </a:p>
        </p:txBody>
      </p:sp>
      <p:sp>
        <p:nvSpPr>
          <p:cNvPr id="14" name="Rectangle 13">
            <a:extLst>
              <a:ext uri="{FF2B5EF4-FFF2-40B4-BE49-F238E27FC236}">
                <a16:creationId xmlns:a16="http://schemas.microsoft.com/office/drawing/2014/main" id="{4788C21D-3E58-499F-864D-7A402397EC36}"/>
              </a:ext>
            </a:extLst>
          </p:cNvPr>
          <p:cNvSpPr/>
          <p:nvPr/>
        </p:nvSpPr>
        <p:spPr>
          <a:xfrm>
            <a:off x="8099122" y="3165507"/>
            <a:ext cx="283464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err="1">
                <a:solidFill>
                  <a:schemeClr val="lt1"/>
                </a:solidFill>
              </a:rPr>
              <a:t>HospiceMeasuresView</a:t>
            </a:r>
            <a:endParaRPr lang="en-US" sz="1400" b="1" dirty="0">
              <a:solidFill>
                <a:schemeClr val="lt1"/>
              </a:solidFill>
            </a:endParaRPr>
          </a:p>
        </p:txBody>
      </p:sp>
      <p:sp>
        <p:nvSpPr>
          <p:cNvPr id="15" name="Rectangle 14">
            <a:extLst>
              <a:ext uri="{FF2B5EF4-FFF2-40B4-BE49-F238E27FC236}">
                <a16:creationId xmlns:a16="http://schemas.microsoft.com/office/drawing/2014/main" id="{13D7812C-59C7-4206-B8D7-628C14B2DE93}"/>
              </a:ext>
            </a:extLst>
          </p:cNvPr>
          <p:cNvSpPr/>
          <p:nvPr/>
        </p:nvSpPr>
        <p:spPr>
          <a:xfrm>
            <a:off x="8099122" y="4801539"/>
            <a:ext cx="283464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err="1">
                <a:solidFill>
                  <a:schemeClr val="lt1"/>
                </a:solidFill>
              </a:rPr>
              <a:t>HospiceLevelOfCareMeasuresView</a:t>
            </a:r>
            <a:endParaRPr lang="en-US" sz="1400" b="1" dirty="0">
              <a:solidFill>
                <a:schemeClr val="lt1"/>
              </a:solidFill>
            </a:endParaRPr>
          </a:p>
        </p:txBody>
      </p:sp>
      <p:sp>
        <p:nvSpPr>
          <p:cNvPr id="16" name="Rectangle 15">
            <a:extLst>
              <a:ext uri="{FF2B5EF4-FFF2-40B4-BE49-F238E27FC236}">
                <a16:creationId xmlns:a16="http://schemas.microsoft.com/office/drawing/2014/main" id="{17B06ECB-E2C7-4B53-83E6-D8CA1846347E}"/>
              </a:ext>
            </a:extLst>
          </p:cNvPr>
          <p:cNvSpPr/>
          <p:nvPr/>
        </p:nvSpPr>
        <p:spPr>
          <a:xfrm>
            <a:off x="8099122" y="3945945"/>
            <a:ext cx="283464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err="1">
                <a:solidFill>
                  <a:schemeClr val="lt1"/>
                </a:solidFill>
              </a:rPr>
              <a:t>HospiceVisitMeasuresView</a:t>
            </a:r>
            <a:endParaRPr lang="en-US" sz="1400" b="1" dirty="0">
              <a:solidFill>
                <a:schemeClr val="lt1"/>
              </a:solidFill>
            </a:endParaRPr>
          </a:p>
        </p:txBody>
      </p:sp>
      <p:cxnSp>
        <p:nvCxnSpPr>
          <p:cNvPr id="18" name="Connector: Elbow 17">
            <a:extLst>
              <a:ext uri="{FF2B5EF4-FFF2-40B4-BE49-F238E27FC236}">
                <a16:creationId xmlns:a16="http://schemas.microsoft.com/office/drawing/2014/main" id="{A553D15E-B306-425F-9BAC-3769C31AB119}"/>
              </a:ext>
            </a:extLst>
          </p:cNvPr>
          <p:cNvCxnSpPr>
            <a:stCxn id="8" idx="3"/>
            <a:endCxn id="7" idx="2"/>
          </p:cNvCxnSpPr>
          <p:nvPr/>
        </p:nvCxnSpPr>
        <p:spPr>
          <a:xfrm flipV="1">
            <a:off x="5280072" y="2045653"/>
            <a:ext cx="537897" cy="620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E7C9B62-4B96-4AE2-96CD-5F8B6108C1B6}"/>
              </a:ext>
            </a:extLst>
          </p:cNvPr>
          <p:cNvCxnSpPr>
            <a:stCxn id="13" idx="1"/>
            <a:endCxn id="7" idx="2"/>
          </p:cNvCxnSpPr>
          <p:nvPr/>
        </p:nvCxnSpPr>
        <p:spPr>
          <a:xfrm rot="10800000">
            <a:off x="5817969" y="2045653"/>
            <a:ext cx="591606" cy="620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180284AF-4C19-44BE-BAA8-CF98B1CE81C4}"/>
              </a:ext>
            </a:extLst>
          </p:cNvPr>
          <p:cNvCxnSpPr>
            <a:stCxn id="14" idx="1"/>
            <a:endCxn id="13" idx="2"/>
          </p:cNvCxnSpPr>
          <p:nvPr/>
        </p:nvCxnSpPr>
        <p:spPr>
          <a:xfrm rot="10800000">
            <a:off x="7826896" y="2849425"/>
            <a:ext cx="272227" cy="4989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009820D-F450-4B67-8908-3B8E4C96AE91}"/>
              </a:ext>
            </a:extLst>
          </p:cNvPr>
          <p:cNvCxnSpPr>
            <a:stCxn id="11" idx="3"/>
            <a:endCxn id="8" idx="2"/>
          </p:cNvCxnSpPr>
          <p:nvPr/>
        </p:nvCxnSpPr>
        <p:spPr>
          <a:xfrm flipV="1">
            <a:off x="3561881" y="2849425"/>
            <a:ext cx="300871" cy="4989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F2C6A8A-D472-4E27-9EB6-11D1E382E13C}"/>
              </a:ext>
            </a:extLst>
          </p:cNvPr>
          <p:cNvCxnSpPr>
            <a:stCxn id="12" idx="3"/>
            <a:endCxn id="8" idx="2"/>
          </p:cNvCxnSpPr>
          <p:nvPr/>
        </p:nvCxnSpPr>
        <p:spPr>
          <a:xfrm flipV="1">
            <a:off x="3561881" y="2849425"/>
            <a:ext cx="300871" cy="1279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A709E77-E8A9-4185-B06B-AAC373A72919}"/>
              </a:ext>
            </a:extLst>
          </p:cNvPr>
          <p:cNvCxnSpPr>
            <a:stCxn id="9" idx="3"/>
            <a:endCxn id="8" idx="2"/>
          </p:cNvCxnSpPr>
          <p:nvPr/>
        </p:nvCxnSpPr>
        <p:spPr>
          <a:xfrm flipV="1">
            <a:off x="3561881" y="2849425"/>
            <a:ext cx="300871" cy="21349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Explosion: 14 Points 32">
            <a:extLst>
              <a:ext uri="{FF2B5EF4-FFF2-40B4-BE49-F238E27FC236}">
                <a16:creationId xmlns:a16="http://schemas.microsoft.com/office/drawing/2014/main" id="{D454271C-1B00-41FD-9271-3C3B42816AFE}"/>
              </a:ext>
            </a:extLst>
          </p:cNvPr>
          <p:cNvSpPr/>
          <p:nvPr/>
        </p:nvSpPr>
        <p:spPr>
          <a:xfrm>
            <a:off x="6409575" y="1360396"/>
            <a:ext cx="1529705" cy="517798"/>
          </a:xfrm>
          <a:prstGeom prst="irregularSeal2">
            <a:avLst/>
          </a:prstGeom>
        </p:spPr>
        <p:style>
          <a:lnRef idx="0">
            <a:schemeClr val="accent3"/>
          </a:lnRef>
          <a:fillRef idx="3">
            <a:schemeClr val="accent3"/>
          </a:fillRef>
          <a:effectRef idx="3">
            <a:schemeClr val="accent3"/>
          </a:effectRef>
          <a:fontRef idx="minor">
            <a:schemeClr val="lt1"/>
          </a:fontRef>
        </p:style>
        <p:txBody>
          <a:bodyPr lIns="0" tIns="0" rIns="0" bIns="0" rtlCol="0" anchor="ctr"/>
          <a:lstStyle/>
          <a:p>
            <a:pPr algn="ctr"/>
            <a:r>
              <a:rPr lang="en-US" sz="1000" dirty="0" err="1">
                <a:solidFill>
                  <a:schemeClr val="tx1"/>
                </a:solidFill>
              </a:rPr>
              <a:t>totoLength</a:t>
            </a:r>
            <a:endParaRPr lang="en-US" sz="1000" dirty="0">
              <a:solidFill>
                <a:schemeClr val="tx1"/>
              </a:solidFill>
            </a:endParaRPr>
          </a:p>
        </p:txBody>
      </p:sp>
      <p:sp>
        <p:nvSpPr>
          <p:cNvPr id="34" name="Explosion: 14 Points 33">
            <a:extLst>
              <a:ext uri="{FF2B5EF4-FFF2-40B4-BE49-F238E27FC236}">
                <a16:creationId xmlns:a16="http://schemas.microsoft.com/office/drawing/2014/main" id="{89E9CE7C-19FF-4166-9730-A897354C151B}"/>
              </a:ext>
            </a:extLst>
          </p:cNvPr>
          <p:cNvSpPr/>
          <p:nvPr/>
        </p:nvSpPr>
        <p:spPr>
          <a:xfrm>
            <a:off x="10281282" y="2906608"/>
            <a:ext cx="1529705" cy="517798"/>
          </a:xfrm>
          <a:prstGeom prst="irregularSeal2">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err="1">
                <a:solidFill>
                  <a:schemeClr val="tx1"/>
                </a:solidFill>
              </a:rPr>
              <a:t>noticeOfToto</a:t>
            </a:r>
            <a:endParaRPr lang="en-US" sz="1000" dirty="0">
              <a:solidFill>
                <a:schemeClr val="tx1"/>
              </a:solidFill>
            </a:endParaRPr>
          </a:p>
        </p:txBody>
      </p:sp>
    </p:spTree>
    <p:extLst>
      <p:ext uri="{BB962C8B-B14F-4D97-AF65-F5344CB8AC3E}">
        <p14:creationId xmlns:p14="http://schemas.microsoft.com/office/powerpoint/2010/main" val="3551787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635</TotalTime>
  <Words>569</Words>
  <Application>Microsoft Office PowerPoint</Application>
  <PresentationFormat>Widescreen</PresentationFormat>
  <Paragraphs>76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Tw Cen MT</vt:lpstr>
      <vt:lpstr>Tw Cen MT Condensed</vt:lpstr>
      <vt:lpstr>Wingdings 3</vt:lpstr>
      <vt:lpstr>Integral</vt:lpstr>
      <vt:lpstr>Tilda Use Cases</vt:lpstr>
      <vt:lpstr>Intro</vt:lpstr>
      <vt:lpstr>General architecture</vt:lpstr>
      <vt:lpstr>Common Use Cases</vt:lpstr>
      <vt:lpstr>Common Use Case</vt:lpstr>
      <vt:lpstr>Data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Laurent Hasson</dc:creator>
  <cp:lastModifiedBy>Laurent Hasson</cp:lastModifiedBy>
  <cp:revision>58</cp:revision>
  <dcterms:created xsi:type="dcterms:W3CDTF">2017-12-03T05:41:54Z</dcterms:created>
  <dcterms:modified xsi:type="dcterms:W3CDTF">2018-10-18T15:08:57Z</dcterms:modified>
</cp:coreProperties>
</file>