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71" r:id="rId9"/>
    <p:sldId id="270" r:id="rId10"/>
    <p:sldId id="272" r:id="rId11"/>
    <p:sldId id="273" r:id="rId12"/>
    <p:sldId id="267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1"/>
  </p:normalViewPr>
  <p:slideViewPr>
    <p:cSldViewPr>
      <p:cViewPr varScale="1">
        <p:scale>
          <a:sx n="158" d="100"/>
          <a:sy n="158" d="100"/>
        </p:scale>
        <p:origin x="20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A779C-0DFC-F34A-96F8-7236F69FF408}" type="datetimeFigureOut">
              <a:rPr lang="x-none" smtClean="0"/>
              <a:t>19-10-2020</a:t>
            </a:fld>
            <a:endParaRPr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B8B71-691A-914E-979D-9D335E2549E4}" type="slidenum">
              <a:rPr lang="tr-TR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57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82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0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29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74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72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2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4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18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9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387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1AB3-237E-4D06-8FEC-A9AFB962D22B}" type="datetimeFigureOut">
              <a:rPr lang="nl-NL" smtClean="0"/>
              <a:t>19-10-2020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AB63-39A8-49A6-8306-D139D53BDF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3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389695F5-ADE4-A84E-AB0D-A22316125260}"/>
              </a:ext>
            </a:extLst>
          </p:cNvPr>
          <p:cNvGrpSpPr/>
          <p:nvPr/>
        </p:nvGrpSpPr>
        <p:grpSpPr>
          <a:xfrm>
            <a:off x="5671817" y="864074"/>
            <a:ext cx="2226993" cy="2273556"/>
            <a:chOff x="5868144" y="1027566"/>
            <a:chExt cx="2226993" cy="2273556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19962A9-EF16-8746-AA0A-EA9FFABE4E5D}"/>
                </a:ext>
              </a:extLst>
            </p:cNvPr>
            <p:cNvSpPr/>
            <p:nvPr/>
          </p:nvSpPr>
          <p:spPr>
            <a:xfrm>
              <a:off x="6516216" y="1275606"/>
              <a:ext cx="720080" cy="72008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5185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1602DC73-8901-AE48-B0FC-73424FDCBAA2}"/>
                </a:ext>
              </a:extLst>
            </p:cNvPr>
            <p:cNvSpPr/>
            <p:nvPr/>
          </p:nvSpPr>
          <p:spPr>
            <a:xfrm>
              <a:off x="6516216" y="2003897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315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6760961-6049-FD4E-A759-79ECACAB6D54}"/>
                </a:ext>
              </a:extLst>
            </p:cNvPr>
            <p:cNvSpPr/>
            <p:nvPr/>
          </p:nvSpPr>
          <p:spPr>
            <a:xfrm>
              <a:off x="7236296" y="2003897"/>
              <a:ext cx="720080" cy="7200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878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FA0080E-0BC2-0D43-80B1-CB8D0D36D49D}"/>
                </a:ext>
              </a:extLst>
            </p:cNvPr>
            <p:cNvSpPr/>
            <p:nvPr/>
          </p:nvSpPr>
          <p:spPr>
            <a:xfrm>
              <a:off x="7236296" y="127560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225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9452C447-909D-C447-867B-22DE9975E60F}"/>
                </a:ext>
              </a:extLst>
            </p:cNvPr>
            <p:cNvSpPr txBox="1"/>
            <p:nvPr/>
          </p:nvSpPr>
          <p:spPr>
            <a:xfrm>
              <a:off x="6444208" y="293179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Predicted</a:t>
              </a:r>
              <a:r>
                <a:rPr lang="nl-NL" dirty="0"/>
                <a:t> class</a:t>
              </a:r>
              <a:endParaRPr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77FA400E-5AAF-A34D-B02E-B18B72C25609}"/>
                </a:ext>
              </a:extLst>
            </p:cNvPr>
            <p:cNvSpPr txBox="1"/>
            <p:nvPr/>
          </p:nvSpPr>
          <p:spPr>
            <a:xfrm rot="16200000">
              <a:off x="5260722" y="163498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True class</a:t>
              </a:r>
              <a:endParaRPr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DE13DCEE-F7B0-114C-A9D6-8C5FE4465CC8}"/>
                </a:ext>
              </a:extLst>
            </p:cNvPr>
            <p:cNvSpPr txBox="1"/>
            <p:nvPr/>
          </p:nvSpPr>
          <p:spPr>
            <a:xfrm>
              <a:off x="6510961" y="2706474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Non-</a:t>
              </a:r>
              <a:r>
                <a:rPr lang="nl-NL" sz="1200" dirty="0" err="1"/>
                <a:t>ess</a:t>
              </a:r>
              <a:r>
                <a:rPr lang="nl-NL" sz="1200" dirty="0"/>
                <a:t>      </a:t>
              </a:r>
              <a:r>
                <a:rPr lang="nl-NL" sz="1200" dirty="0" err="1"/>
                <a:t>Essential</a:t>
              </a:r>
              <a:endParaRPr sz="1200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EA8F0D4E-BA25-B040-B503-EF4EA7166578}"/>
                </a:ext>
              </a:extLst>
            </p:cNvPr>
            <p:cNvSpPr txBox="1"/>
            <p:nvPr/>
          </p:nvSpPr>
          <p:spPr>
            <a:xfrm rot="16200000">
              <a:off x="5583888" y="1782377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err="1"/>
                <a:t>Essential</a:t>
              </a:r>
              <a:r>
                <a:rPr lang="nl-NL" sz="1200" dirty="0"/>
                <a:t>      Non-</a:t>
              </a:r>
              <a:r>
                <a:rPr lang="nl-NL" sz="1200" dirty="0" err="1"/>
                <a:t>ess</a:t>
              </a:r>
              <a:endParaRPr sz="1200" dirty="0"/>
            </a:p>
          </p:txBody>
        </p:sp>
      </p:grpSp>
      <p:sp>
        <p:nvSpPr>
          <p:cNvPr id="17" name="Tekstvak 16">
            <a:extLst>
              <a:ext uri="{FF2B5EF4-FFF2-40B4-BE49-F238E27FC236}">
                <a16:creationId xmlns:a16="http://schemas.microsoft.com/office/drawing/2014/main" id="{CD941FB2-38ED-E64A-9C36-41C30E529CA4}"/>
              </a:ext>
            </a:extLst>
          </p:cNvPr>
          <p:cNvSpPr txBox="1"/>
          <p:nvPr/>
        </p:nvSpPr>
        <p:spPr>
          <a:xfrm>
            <a:off x="6144860" y="6750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Ensemble Trees</a:t>
            </a:r>
            <a:endParaRPr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912544A9-740B-3046-A58E-E5E9687C59FD}"/>
              </a:ext>
            </a:extLst>
          </p:cNvPr>
          <p:cNvSpPr txBox="1"/>
          <p:nvPr/>
        </p:nvSpPr>
        <p:spPr>
          <a:xfrm>
            <a:off x="5671817" y="3606284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Next up: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Add</a:t>
            </a:r>
            <a:r>
              <a:rPr lang="nl-NL" dirty="0"/>
              <a:t> features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Improve</a:t>
            </a:r>
            <a:r>
              <a:rPr lang="nl-NL" dirty="0"/>
              <a:t> 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Check </a:t>
            </a:r>
            <a:r>
              <a:rPr lang="nl-NL" dirty="0" err="1"/>
              <a:t>with</a:t>
            </a:r>
            <a:r>
              <a:rPr lang="nl-NL" dirty="0"/>
              <a:t> WT2 dataset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Compare</a:t>
            </a:r>
            <a:r>
              <a:rPr lang="nl-NL" dirty="0"/>
              <a:t> dpl1Δpsd2Δ </a:t>
            </a:r>
            <a:r>
              <a:rPr lang="nl-NL" dirty="0" err="1"/>
              <a:t>and</a:t>
            </a:r>
            <a:r>
              <a:rPr lang="nl-NL" dirty="0"/>
              <a:t> dpl1Δ</a:t>
            </a:r>
            <a:endParaRPr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45DDA10-2707-0842-A36F-3C69950E6735}"/>
              </a:ext>
            </a:extLst>
          </p:cNvPr>
          <p:cNvSpPr txBox="1"/>
          <p:nvPr/>
        </p:nvSpPr>
        <p:spPr>
          <a:xfrm>
            <a:off x="8012077" y="151723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91.8% correct</a:t>
            </a:r>
            <a:endParaRPr dirty="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B3272803-6EA9-C04B-8A6A-723F6585BD4D}"/>
              </a:ext>
            </a:extLst>
          </p:cNvPr>
          <p:cNvSpPr txBox="1"/>
          <p:nvPr/>
        </p:nvSpPr>
        <p:spPr>
          <a:xfrm>
            <a:off x="129627" y="123478"/>
            <a:ext cx="7283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Essentiality of DPL1 and DPL1&amp;PSD2: Statistical Learning</a:t>
            </a:r>
            <a:endParaRPr lang="nl-NL" sz="24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7DC6DB76-6E93-C744-9C4E-1C33348C7734}"/>
              </a:ext>
            </a:extLst>
          </p:cNvPr>
          <p:cNvSpPr txBox="1"/>
          <p:nvPr/>
        </p:nvSpPr>
        <p:spPr>
          <a:xfrm>
            <a:off x="119296" y="878589"/>
            <a:ext cx="5328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Features:</a:t>
            </a:r>
          </a:p>
          <a:p>
            <a:pPr marL="285750" indent="-285750">
              <a:buFontTx/>
              <a:buChar char="-"/>
            </a:pPr>
            <a:r>
              <a:rPr lang="nl-NL" dirty="0"/>
              <a:t># Reads	</a:t>
            </a:r>
          </a:p>
          <a:p>
            <a:pPr marL="285750" indent="-285750">
              <a:buFontTx/>
              <a:buChar char="-"/>
            </a:pPr>
            <a:r>
              <a:rPr lang="nl-NL" dirty="0"/>
              <a:t># </a:t>
            </a:r>
            <a:r>
              <a:rPr lang="nl-NL" dirty="0" err="1"/>
              <a:t>Transposons</a:t>
            </a:r>
            <a:r>
              <a:rPr lang="nl-NL" dirty="0"/>
              <a:t>	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Transposon</a:t>
            </a:r>
            <a:r>
              <a:rPr lang="nl-NL" dirty="0"/>
              <a:t> without </a:t>
            </a:r>
            <a:r>
              <a:rPr lang="nl-NL" dirty="0" err="1"/>
              <a:t>ends</a:t>
            </a:r>
            <a:r>
              <a:rPr lang="nl-NL" dirty="0"/>
              <a:t> of </a:t>
            </a:r>
            <a:r>
              <a:rPr lang="nl-NL" dirty="0" err="1"/>
              <a:t>genes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Transposon</a:t>
            </a:r>
            <a:r>
              <a:rPr lang="nl-NL" dirty="0"/>
              <a:t> </a:t>
            </a:r>
            <a:r>
              <a:rPr lang="nl-NL" dirty="0" err="1"/>
              <a:t>density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Transposon</a:t>
            </a:r>
            <a:r>
              <a:rPr lang="nl-NL" dirty="0"/>
              <a:t> free </a:t>
            </a:r>
            <a:r>
              <a:rPr lang="nl-NL" dirty="0" err="1"/>
              <a:t>region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±</a:t>
            </a:r>
            <a:r>
              <a:rPr lang="nl-NL" dirty="0" err="1"/>
              <a:t>Neighborhood</a:t>
            </a:r>
            <a:r>
              <a:rPr lang="nl-NL" dirty="0"/>
              <a:t> index</a:t>
            </a:r>
          </a:p>
          <a:p>
            <a:pPr marL="285750" indent="-285750">
              <a:buFontTx/>
              <a:buChar char="-"/>
            </a:pPr>
            <a:r>
              <a:rPr lang="nl-NL" dirty="0"/>
              <a:t>Total </a:t>
            </a:r>
            <a:r>
              <a:rPr lang="nl-NL" dirty="0" err="1"/>
              <a:t>length</a:t>
            </a:r>
            <a:r>
              <a:rPr lang="nl-NL" dirty="0"/>
              <a:t> of gene</a:t>
            </a:r>
          </a:p>
          <a:p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/>
              <a:t>Hits in </a:t>
            </a:r>
            <a:r>
              <a:rPr lang="nl-NL" dirty="0" err="1"/>
              <a:t>promoter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Noncoding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(</a:t>
            </a:r>
            <a:r>
              <a:rPr lang="nl-NL" dirty="0" err="1"/>
              <a:t>including</a:t>
            </a:r>
            <a:r>
              <a:rPr lang="nl-NL" dirty="0"/>
              <a:t> introns) </a:t>
            </a:r>
            <a:r>
              <a:rPr lang="nl-NL" dirty="0" err="1"/>
              <a:t>within</a:t>
            </a:r>
            <a:r>
              <a:rPr lang="nl-NL" dirty="0"/>
              <a:t> 10 </a:t>
            </a:r>
            <a:r>
              <a:rPr lang="nl-NL" dirty="0" err="1"/>
              <a:t>kb</a:t>
            </a:r>
            <a:r>
              <a:rPr lang="nl-NL" dirty="0"/>
              <a:t> up- </a:t>
            </a:r>
            <a:r>
              <a:rPr lang="nl-NL" dirty="0" err="1"/>
              <a:t>and</a:t>
            </a:r>
            <a:r>
              <a:rPr lang="nl-NL" dirty="0"/>
              <a:t> downstream of ORF</a:t>
            </a: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E0CA6BF-9335-B647-A9E3-E0BE989A00F8}"/>
              </a:ext>
            </a:extLst>
          </p:cNvPr>
          <p:cNvCxnSpPr>
            <a:cxnSpLocks/>
          </p:cNvCxnSpPr>
          <p:nvPr/>
        </p:nvCxnSpPr>
        <p:spPr>
          <a:xfrm>
            <a:off x="5432857" y="965296"/>
            <a:ext cx="0" cy="3622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97B9E-AA24-9246-B6BB-B1C82530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</a:t>
            </a:r>
            <a:r>
              <a:rPr lang="nl-NL" dirty="0" err="1"/>
              <a:t>Frequency</a:t>
            </a:r>
            <a:r>
              <a:rPr lang="nl-NL" dirty="0"/>
              <a:t> Filter</a:t>
            </a:r>
            <a:endParaRPr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75A831-44C7-9A4A-A350-53365D0C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200bp – </a:t>
            </a:r>
            <a:r>
              <a:rPr lang="nl-NL" dirty="0" err="1"/>
              <a:t>from</a:t>
            </a:r>
            <a:r>
              <a:rPr lang="nl-NL" dirty="0"/>
              <a:t> 42bp </a:t>
            </a:r>
            <a:r>
              <a:rPr lang="nl-NL" dirty="0" err="1"/>
              <a:t>average</a:t>
            </a:r>
            <a:endParaRPr lang="nl-NL" dirty="0"/>
          </a:p>
          <a:p>
            <a:r>
              <a:rPr lang="nl-NL" dirty="0"/>
              <a:t>700bp – </a:t>
            </a:r>
            <a:r>
              <a:rPr lang="nl-NL" dirty="0" err="1"/>
              <a:t>from</a:t>
            </a:r>
            <a:r>
              <a:rPr lang="nl-NL" dirty="0"/>
              <a:t> 160bp </a:t>
            </a:r>
            <a:r>
              <a:rPr lang="nl-NL" dirty="0" err="1"/>
              <a:t>nucleosome</a:t>
            </a:r>
            <a:endParaRPr lang="nl-NL" dirty="0"/>
          </a:p>
          <a:p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transposon</a:t>
            </a:r>
            <a:r>
              <a:rPr lang="nl-NL" dirty="0"/>
              <a:t> </a:t>
            </a:r>
            <a:r>
              <a:rPr lang="nl-NL" dirty="0" err="1"/>
              <a:t>density</a:t>
            </a:r>
            <a:r>
              <a:rPr lang="nl-NL" dirty="0"/>
              <a:t> per </a:t>
            </a:r>
            <a:r>
              <a:rPr lang="nl-NL" dirty="0" err="1"/>
              <a:t>chromosome</a:t>
            </a:r>
            <a:r>
              <a:rPr lang="nl-NL" dirty="0"/>
              <a:t>?</a:t>
            </a:r>
          </a:p>
          <a:p>
            <a:r>
              <a:rPr lang="nl-NL" dirty="0"/>
              <a:t>Or…. More </a:t>
            </a:r>
            <a:r>
              <a:rPr lang="nl-NL" dirty="0" err="1"/>
              <a:t>local</a:t>
            </a:r>
            <a:r>
              <a:rPr lang="nl-NL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22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F0434-5464-0A4F-96D4-84057BC5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</a:t>
            </a:r>
            <a:r>
              <a:rPr lang="nl-NL" dirty="0" err="1"/>
              <a:t>Frequency</a:t>
            </a:r>
            <a:r>
              <a:rPr lang="nl-NL" dirty="0"/>
              <a:t> Filter</a:t>
            </a:r>
            <a:endParaRPr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F678544-65D7-0848-9ABD-CBDB3FE9F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r="4998" b="38373"/>
          <a:stretch/>
        </p:blipFill>
        <p:spPr>
          <a:xfrm>
            <a:off x="-396552" y="1395636"/>
            <a:ext cx="9805797" cy="3747864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736F45-B5C7-AF49-86BD-57E440859E48}"/>
              </a:ext>
            </a:extLst>
          </p:cNvPr>
          <p:cNvSpPr txBox="1"/>
          <p:nvPr/>
        </p:nvSpPr>
        <p:spPr>
          <a:xfrm>
            <a:off x="457200" y="1063229"/>
            <a:ext cx="8147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Centromere</a:t>
            </a:r>
            <a:r>
              <a:rPr lang="nl-NL" sz="3200" dirty="0"/>
              <a:t> bias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2714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792C0-E83A-324C-AB31-8A8AF1D4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Fitness effect</a:t>
            </a:r>
            <a:endParaRPr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5AAEBE-BF7E-BD41-BD45-7605C0D04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62939"/>
            <a:ext cx="4649241" cy="34869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F66A24A-BC68-1547-8205-05D4A7D45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" y="1061624"/>
            <a:ext cx="4653136" cy="348985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85EEBC9-A0FA-7C40-9EF4-F33918EDF9FE}"/>
              </a:ext>
            </a:extLst>
          </p:cNvPr>
          <p:cNvSpPr txBox="1"/>
          <p:nvPr/>
        </p:nvSpPr>
        <p:spPr>
          <a:xfrm>
            <a:off x="5932525" y="454987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Essential</a:t>
            </a:r>
            <a:r>
              <a:rPr lang="nl-NL" dirty="0"/>
              <a:t> gene”</a:t>
            </a:r>
            <a:endParaRPr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2E0013E-9195-654F-8093-695AFAAEF12B}"/>
              </a:ext>
            </a:extLst>
          </p:cNvPr>
          <p:cNvSpPr txBox="1"/>
          <p:nvPr/>
        </p:nvSpPr>
        <p:spPr>
          <a:xfrm>
            <a:off x="1322687" y="454987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“Non-</a:t>
            </a:r>
            <a:r>
              <a:rPr lang="nl-NL" dirty="0" err="1"/>
              <a:t>essential</a:t>
            </a:r>
            <a:r>
              <a:rPr lang="nl-NL" dirty="0"/>
              <a:t> gene”</a:t>
            </a:r>
            <a:endParaRPr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C4A931-8C3A-3242-9640-64142FF4E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92" y="1027080"/>
            <a:ext cx="4725725" cy="35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19E20-8A05-314C-9B3E-1341FDC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Fitness effect</a:t>
            </a:r>
            <a:endParaRPr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DBB13AF-6CF2-0247-9940-F8D56D305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" t="102" r="6740" b="38271"/>
          <a:stretch/>
        </p:blipFill>
        <p:spPr>
          <a:xfrm>
            <a:off x="-232189" y="1563638"/>
            <a:ext cx="9608378" cy="367240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F956ABB-D93F-4B43-A3C6-5A9CA32B6BBE}"/>
              </a:ext>
            </a:extLst>
          </p:cNvPr>
          <p:cNvSpPr txBox="1"/>
          <p:nvPr/>
        </p:nvSpPr>
        <p:spPr>
          <a:xfrm>
            <a:off x="457200" y="1063229"/>
            <a:ext cx="8147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Centromere</a:t>
            </a:r>
            <a:r>
              <a:rPr lang="nl-NL" sz="3200" dirty="0"/>
              <a:t> bias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4324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B223C47-EBF8-E144-A836-42EA5FBC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6779"/>
            <a:ext cx="5863116" cy="439733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A4E597-13DD-1E4D-9E1F-0AAA0658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Fitness effect</a:t>
            </a:r>
            <a:endParaRPr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C5DA87F-1DBD-2A4E-9797-8634CFF0021D}"/>
              </a:ext>
            </a:extLst>
          </p:cNvPr>
          <p:cNvSpPr txBox="1"/>
          <p:nvPr/>
        </p:nvSpPr>
        <p:spPr>
          <a:xfrm>
            <a:off x="3433609" y="140936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Reads in </a:t>
            </a:r>
            <a:r>
              <a:rPr lang="nl-NL" dirty="0" err="1"/>
              <a:t>chromosome</a:t>
            </a:r>
            <a:r>
              <a:rPr lang="nl-NL" dirty="0"/>
              <a:t> 2</a:t>
            </a:r>
            <a:endParaRPr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A55AD70-F15C-0B45-8D30-80E46BB87701}"/>
              </a:ext>
            </a:extLst>
          </p:cNvPr>
          <p:cNvCxnSpPr/>
          <p:nvPr/>
        </p:nvCxnSpPr>
        <p:spPr>
          <a:xfrm>
            <a:off x="1691680" y="1063229"/>
            <a:ext cx="0" cy="3524745"/>
          </a:xfrm>
          <a:prstGeom prst="line">
            <a:avLst/>
          </a:prstGeom>
          <a:ln w="444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206B766-E450-5247-A872-DC812ADC6A70}"/>
              </a:ext>
            </a:extLst>
          </p:cNvPr>
          <p:cNvCxnSpPr/>
          <p:nvPr/>
        </p:nvCxnSpPr>
        <p:spPr>
          <a:xfrm>
            <a:off x="2555776" y="1063229"/>
            <a:ext cx="0" cy="3524745"/>
          </a:xfrm>
          <a:prstGeom prst="line">
            <a:avLst/>
          </a:prstGeom>
          <a:ln w="444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7C5AB305-59D1-E24C-975B-B60275D6FE30}"/>
              </a:ext>
            </a:extLst>
          </p:cNvPr>
          <p:cNvSpPr/>
          <p:nvPr/>
        </p:nvSpPr>
        <p:spPr>
          <a:xfrm>
            <a:off x="457200" y="2427734"/>
            <a:ext cx="226368" cy="507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6932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E597-13DD-1E4D-9E1F-0AAA0658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Fitness effect</a:t>
            </a:r>
            <a:endParaRPr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5AB305-59D1-E24C-975B-B60275D6FE30}"/>
              </a:ext>
            </a:extLst>
          </p:cNvPr>
          <p:cNvSpPr/>
          <p:nvPr/>
        </p:nvSpPr>
        <p:spPr>
          <a:xfrm>
            <a:off x="457200" y="2427734"/>
            <a:ext cx="226368" cy="507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7A5B7F4-4DF3-F242-918C-5167E857A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563638"/>
            <a:ext cx="2880320" cy="2160240"/>
          </a:xfrm>
          <a:prstGeom prst="rect">
            <a:avLst/>
          </a:prstGeom>
        </p:spPr>
      </p:pic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7536B5C-D83A-C84C-BC35-326665C1402F}"/>
              </a:ext>
            </a:extLst>
          </p:cNvPr>
          <p:cNvCxnSpPr>
            <a:cxnSpLocks/>
          </p:cNvCxnSpPr>
          <p:nvPr/>
        </p:nvCxnSpPr>
        <p:spPr>
          <a:xfrm>
            <a:off x="3059832" y="4083918"/>
            <a:ext cx="230425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A2F8C218-7366-1C49-BDC1-797182188B12}"/>
              </a:ext>
            </a:extLst>
          </p:cNvPr>
          <p:cNvSpPr txBox="1"/>
          <p:nvPr/>
        </p:nvSpPr>
        <p:spPr>
          <a:xfrm>
            <a:off x="3851920" y="410058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gene</a:t>
            </a:r>
            <a:endParaRPr dirty="0"/>
          </a:p>
        </p:txBody>
      </p:sp>
      <p:sp>
        <p:nvSpPr>
          <p:cNvPr id="15" name="Pijl links 14">
            <a:extLst>
              <a:ext uri="{FF2B5EF4-FFF2-40B4-BE49-F238E27FC236}">
                <a16:creationId xmlns:a16="http://schemas.microsoft.com/office/drawing/2014/main" id="{A1E722C7-7FB3-7441-B727-0B45763BF2E0}"/>
              </a:ext>
            </a:extLst>
          </p:cNvPr>
          <p:cNvSpPr/>
          <p:nvPr/>
        </p:nvSpPr>
        <p:spPr>
          <a:xfrm>
            <a:off x="5508104" y="4083918"/>
            <a:ext cx="288032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Pijl rechts 15">
            <a:extLst>
              <a:ext uri="{FF2B5EF4-FFF2-40B4-BE49-F238E27FC236}">
                <a16:creationId xmlns:a16="http://schemas.microsoft.com/office/drawing/2014/main" id="{99D2F118-0E06-0445-8533-F007D26B2142}"/>
              </a:ext>
            </a:extLst>
          </p:cNvPr>
          <p:cNvSpPr/>
          <p:nvPr/>
        </p:nvSpPr>
        <p:spPr>
          <a:xfrm>
            <a:off x="457200" y="4083918"/>
            <a:ext cx="2458616" cy="4571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ECD20B6-0CAC-E645-84F2-1193FCBB9BC1}"/>
              </a:ext>
            </a:extLst>
          </p:cNvPr>
          <p:cNvSpPr txBox="1"/>
          <p:nvPr/>
        </p:nvSpPr>
        <p:spPr>
          <a:xfrm>
            <a:off x="5652120" y="422428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10kb </a:t>
            </a:r>
            <a:r>
              <a:rPr lang="nl-NL" dirty="0" err="1"/>
              <a:t>neutral</a:t>
            </a:r>
            <a:r>
              <a:rPr lang="nl-NL" dirty="0"/>
              <a:t> </a:t>
            </a:r>
            <a:r>
              <a:rPr lang="nl-NL" dirty="0" err="1"/>
              <a:t>regions</a:t>
            </a:r>
            <a:endParaRPr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AFA26C8E-91D3-FE41-A9CB-50C98532703F}"/>
              </a:ext>
            </a:extLst>
          </p:cNvPr>
          <p:cNvSpPr txBox="1"/>
          <p:nvPr/>
        </p:nvSpPr>
        <p:spPr>
          <a:xfrm>
            <a:off x="683568" y="422254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10kb </a:t>
            </a:r>
            <a:r>
              <a:rPr lang="nl-NL" dirty="0" err="1"/>
              <a:t>neutral</a:t>
            </a:r>
            <a:r>
              <a:rPr lang="nl-NL" dirty="0"/>
              <a:t> </a:t>
            </a:r>
            <a:r>
              <a:rPr lang="nl-NL" dirty="0" err="1"/>
              <a:t>regions</a:t>
            </a:r>
            <a:endParaRPr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8260452-0179-944D-9AD0-F445117463FC}"/>
              </a:ext>
            </a:extLst>
          </p:cNvPr>
          <p:cNvSpPr txBox="1"/>
          <p:nvPr/>
        </p:nvSpPr>
        <p:spPr>
          <a:xfrm>
            <a:off x="6067519" y="353456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Static</a:t>
            </a:r>
            <a:r>
              <a:rPr lang="nl-NL" dirty="0"/>
              <a:t> or </a:t>
            </a:r>
            <a:r>
              <a:rPr lang="nl-NL" dirty="0" err="1"/>
              <a:t>Dynamic</a:t>
            </a:r>
            <a:r>
              <a:rPr lang="nl-NL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83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3C543F1-4BD5-E24C-914A-3DC5FCEF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28356"/>
            <a:ext cx="4464494" cy="334837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1BDBB25-1B4D-FE4E-8D72-3F85FB89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771550"/>
            <a:ext cx="4464496" cy="33483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34E289-29C0-C645-858F-3EDA536A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Fitness effect</a:t>
            </a:r>
            <a:endParaRPr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9DC181C-8068-CC4A-AAF1-379E533643A2}"/>
              </a:ext>
            </a:extLst>
          </p:cNvPr>
          <p:cNvCxnSpPr>
            <a:stCxn id="7" idx="3"/>
          </p:cNvCxnSpPr>
          <p:nvPr/>
        </p:nvCxnSpPr>
        <p:spPr>
          <a:xfrm>
            <a:off x="4283968" y="2445736"/>
            <a:ext cx="432048" cy="34203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27D766B5-70AE-7742-A38B-48CAB2B43064}"/>
              </a:ext>
            </a:extLst>
          </p:cNvPr>
          <p:cNvSpPr txBox="1"/>
          <p:nvPr/>
        </p:nvSpPr>
        <p:spPr>
          <a:xfrm rot="2227087">
            <a:off x="4213552" y="22764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/#</a:t>
            </a:r>
            <a:r>
              <a:rPr lang="nl-NL" dirty="0" err="1"/>
              <a:t>tn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8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97A72-011B-4D42-8AB9-104C1C51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Fitness effect</a:t>
            </a:r>
            <a:endParaRPr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F859FB9-0FEE-DA48-A3E0-978563E2B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" y="1076346"/>
            <a:ext cx="2953979" cy="2215484"/>
          </a:xfrm>
        </p:spPr>
      </p:pic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541E29A4-73D8-F041-A079-3A26DAA7AEA7}"/>
              </a:ext>
            </a:extLst>
          </p:cNvPr>
          <p:cNvCxnSpPr>
            <a:cxnSpLocks/>
          </p:cNvCxnSpPr>
          <p:nvPr/>
        </p:nvCxnSpPr>
        <p:spPr>
          <a:xfrm>
            <a:off x="755576" y="1285913"/>
            <a:ext cx="0" cy="1775851"/>
          </a:xfrm>
          <a:prstGeom prst="line">
            <a:avLst/>
          </a:prstGeom>
          <a:ln w="444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0E73824-5754-2E4B-87F6-40FA0429B4A1}"/>
              </a:ext>
            </a:extLst>
          </p:cNvPr>
          <p:cNvCxnSpPr>
            <a:cxnSpLocks/>
          </p:cNvCxnSpPr>
          <p:nvPr/>
        </p:nvCxnSpPr>
        <p:spPr>
          <a:xfrm>
            <a:off x="1259632" y="1285913"/>
            <a:ext cx="0" cy="1775851"/>
          </a:xfrm>
          <a:prstGeom prst="line">
            <a:avLst/>
          </a:prstGeom>
          <a:ln w="444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3A9E132-E092-C44F-8334-0810A4A23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22505"/>
            <a:ext cx="2310137" cy="1732603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C5D32338-7842-FC46-A33D-F129AB808992}"/>
              </a:ext>
            </a:extLst>
          </p:cNvPr>
          <p:cNvCxnSpPr>
            <a:cxnSpLocks/>
          </p:cNvCxnSpPr>
          <p:nvPr/>
        </p:nvCxnSpPr>
        <p:spPr>
          <a:xfrm>
            <a:off x="3638750" y="4476989"/>
            <a:ext cx="180396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95567DF9-5896-6948-99C5-1C587048822F}"/>
              </a:ext>
            </a:extLst>
          </p:cNvPr>
          <p:cNvSpPr txBox="1"/>
          <p:nvPr/>
        </p:nvSpPr>
        <p:spPr>
          <a:xfrm>
            <a:off x="4142019" y="4498871"/>
            <a:ext cx="101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gene</a:t>
            </a:r>
            <a:endParaRPr dirty="0"/>
          </a:p>
        </p:txBody>
      </p:sp>
      <p:sp>
        <p:nvSpPr>
          <p:cNvPr id="13" name="Pijl links 12">
            <a:extLst>
              <a:ext uri="{FF2B5EF4-FFF2-40B4-BE49-F238E27FC236}">
                <a16:creationId xmlns:a16="http://schemas.microsoft.com/office/drawing/2014/main" id="{0F303C8C-8D1B-2F49-B035-32BCD6CFB6E0}"/>
              </a:ext>
            </a:extLst>
          </p:cNvPr>
          <p:cNvSpPr/>
          <p:nvPr/>
        </p:nvSpPr>
        <p:spPr>
          <a:xfrm>
            <a:off x="5635293" y="4455108"/>
            <a:ext cx="2254955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jl rechts 13">
            <a:extLst>
              <a:ext uri="{FF2B5EF4-FFF2-40B4-BE49-F238E27FC236}">
                <a16:creationId xmlns:a16="http://schemas.microsoft.com/office/drawing/2014/main" id="{0E74D2C6-8257-414D-B4E4-77B2312056A4}"/>
              </a:ext>
            </a:extLst>
          </p:cNvPr>
          <p:cNvSpPr/>
          <p:nvPr/>
        </p:nvSpPr>
        <p:spPr>
          <a:xfrm>
            <a:off x="1532631" y="4475554"/>
            <a:ext cx="1924810" cy="4571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8D5C022-DA9C-B14A-ADFB-24C7393EA77C}"/>
              </a:ext>
            </a:extLst>
          </p:cNvPr>
          <p:cNvSpPr txBox="1"/>
          <p:nvPr/>
        </p:nvSpPr>
        <p:spPr>
          <a:xfrm>
            <a:off x="6041968" y="4498413"/>
            <a:ext cx="180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10kb </a:t>
            </a:r>
            <a:r>
              <a:rPr lang="nl-NL" dirty="0" err="1"/>
              <a:t>neutral</a:t>
            </a:r>
            <a:r>
              <a:rPr lang="nl-NL" dirty="0"/>
              <a:t> </a:t>
            </a:r>
            <a:r>
              <a:rPr lang="nl-NL" dirty="0" err="1"/>
              <a:t>regions</a:t>
            </a:r>
            <a:endParaRPr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88AAC3-E5A1-3545-8F0C-633F78922A03}"/>
              </a:ext>
            </a:extLst>
          </p:cNvPr>
          <p:cNvSpPr txBox="1"/>
          <p:nvPr/>
        </p:nvSpPr>
        <p:spPr>
          <a:xfrm>
            <a:off x="1740175" y="4503579"/>
            <a:ext cx="180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10kb </a:t>
            </a:r>
            <a:r>
              <a:rPr lang="nl-NL" dirty="0" err="1"/>
              <a:t>neutral</a:t>
            </a:r>
            <a:r>
              <a:rPr lang="nl-NL" dirty="0"/>
              <a:t> </a:t>
            </a:r>
            <a:r>
              <a:rPr lang="nl-NL" dirty="0" err="1"/>
              <a:t>regions</a:t>
            </a:r>
            <a:endParaRPr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5A8EAE4-0950-0E4F-8AD5-65C84F0BFB23}"/>
              </a:ext>
            </a:extLst>
          </p:cNvPr>
          <p:cNvSpPr txBox="1"/>
          <p:nvPr/>
        </p:nvSpPr>
        <p:spPr>
          <a:xfrm>
            <a:off x="3995936" y="2054293"/>
            <a:ext cx="180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Static</a:t>
            </a:r>
            <a:r>
              <a:rPr lang="nl-NL" dirty="0"/>
              <a:t> or </a:t>
            </a:r>
            <a:r>
              <a:rPr lang="nl-NL" dirty="0" err="1"/>
              <a:t>Dynamic</a:t>
            </a:r>
            <a:r>
              <a:rPr lang="nl-NL" dirty="0"/>
              <a:t>?</a:t>
            </a:r>
            <a:endParaRPr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D0C1CD4C-D6C0-FF4C-82F2-C7B304279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1" y="1106534"/>
            <a:ext cx="3018759" cy="2264069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DEBF4F4A-2225-2442-965C-79F403B67FC3}"/>
              </a:ext>
            </a:extLst>
          </p:cNvPr>
          <p:cNvSpPr txBox="1"/>
          <p:nvPr/>
        </p:nvSpPr>
        <p:spPr>
          <a:xfrm>
            <a:off x="6945604" y="91658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/#</a:t>
            </a:r>
            <a:r>
              <a:rPr lang="nl-NL" dirty="0" err="1"/>
              <a:t>tn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21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4F6E1-4FA9-4E4A-BDB4-2605DDDD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285FD3-775C-2F4A-A2D5-878871C2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filter high-</a:t>
            </a:r>
            <a:r>
              <a:rPr lang="nl-NL" dirty="0" err="1"/>
              <a:t>frequency</a:t>
            </a:r>
            <a:r>
              <a:rPr lang="nl-NL" dirty="0"/>
              <a:t>? (</a:t>
            </a:r>
            <a:r>
              <a:rPr lang="nl-NL" dirty="0" err="1"/>
              <a:t>Transposons</a:t>
            </a:r>
            <a:r>
              <a:rPr lang="nl-NL" dirty="0"/>
              <a:t>)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filter low-</a:t>
            </a:r>
            <a:r>
              <a:rPr lang="nl-NL" dirty="0" err="1"/>
              <a:t>frequency</a:t>
            </a:r>
            <a:r>
              <a:rPr lang="nl-NL" dirty="0"/>
              <a:t>? (Reads)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normalize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growth</a:t>
            </a:r>
            <a:r>
              <a:rPr lang="nl-NL" dirty="0"/>
              <a:t> of </a:t>
            </a:r>
            <a:r>
              <a:rPr lang="nl-NL" dirty="0" err="1"/>
              <a:t>reads</a:t>
            </a:r>
            <a:r>
              <a:rPr lang="nl-NL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50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1225C-A489-6043-9539-28E9589A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SATAY Data Analyses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AF29D38-B70A-B54A-8FC1-8A2FECB7B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Normalize data</a:t>
                </a:r>
              </a:p>
              <a:p>
                <a:pPr lvl="1"/>
                <a:r>
                  <a:rPr lang="nl-NL" dirty="0"/>
                  <a:t>High </a:t>
                </a:r>
                <a:r>
                  <a:rPr lang="nl-NL" dirty="0" err="1"/>
                  <a:t>frequency</a:t>
                </a:r>
                <a:r>
                  <a:rPr lang="nl-NL" dirty="0"/>
                  <a:t> filter (LPF)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nl-NL" dirty="0">
                    <a:effectLst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4.7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4.7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09</m:t>
                    </m:r>
                  </m:oMath>
                </a14:m>
                <a:endParaRPr lang="nl-NL" b="0" dirty="0"/>
              </a:p>
              <a:p>
                <a:pPr lvl="3"/>
                <a:r>
                  <a:rPr lang="nl-NL" dirty="0">
                    <a:sym typeface="Wingdings" pitchFamily="2" charset="2"/>
                  </a:rPr>
                  <a:t> </a:t>
                </a:r>
                <a:r>
                  <a:rPr lang="nl-NL" dirty="0" err="1">
                    <a:sym typeface="Wingdings" pitchFamily="2" charset="2"/>
                  </a:rPr>
                  <a:t>resolution</a:t>
                </a:r>
                <a:r>
                  <a:rPr lang="nl-NL" dirty="0">
                    <a:sym typeface="Wingdings" pitchFamily="2" charset="2"/>
                  </a:rPr>
                  <a:t> ±200bp or ±750bp</a:t>
                </a:r>
                <a:endParaRPr lang="nl-NL" dirty="0"/>
              </a:p>
              <a:p>
                <a:pPr lvl="1"/>
                <a:r>
                  <a:rPr lang="nl-NL" dirty="0"/>
                  <a:t>Low </a:t>
                </a:r>
                <a:r>
                  <a:rPr lang="nl-NL" dirty="0" err="1"/>
                  <a:t>frequency</a:t>
                </a:r>
                <a:r>
                  <a:rPr lang="nl-NL" dirty="0"/>
                  <a:t> filter (HPF)</a:t>
                </a:r>
              </a:p>
              <a:p>
                <a:pPr lvl="2"/>
                <a:r>
                  <a:rPr lang="nl-NL" dirty="0" err="1"/>
                  <a:t>Neighborhood</a:t>
                </a:r>
                <a:r>
                  <a:rPr lang="nl-NL" dirty="0"/>
                  <a:t> index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AF29D38-B70A-B54A-8FC1-8A2FECB7B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3731" b="-373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ep 31">
            <a:extLst>
              <a:ext uri="{FF2B5EF4-FFF2-40B4-BE49-F238E27FC236}">
                <a16:creationId xmlns:a16="http://schemas.microsoft.com/office/drawing/2014/main" id="{77CC83A2-F1B6-1E40-B907-271717D4772E}"/>
              </a:ext>
            </a:extLst>
          </p:cNvPr>
          <p:cNvGrpSpPr/>
          <p:nvPr/>
        </p:nvGrpSpPr>
        <p:grpSpPr>
          <a:xfrm>
            <a:off x="6022590" y="2343812"/>
            <a:ext cx="2520280" cy="648072"/>
            <a:chOff x="2547461" y="3507854"/>
            <a:chExt cx="2520280" cy="648072"/>
          </a:xfrm>
        </p:grpSpPr>
        <p:cxnSp>
          <p:nvCxnSpPr>
            <p:cNvPr id="5" name="Rechte verbindingslijn met pijl 4">
              <a:extLst>
                <a:ext uri="{FF2B5EF4-FFF2-40B4-BE49-F238E27FC236}">
                  <a16:creationId xmlns:a16="http://schemas.microsoft.com/office/drawing/2014/main" id="{DEB96FA6-5298-3540-8EE5-F453A687E034}"/>
                </a:ext>
              </a:extLst>
            </p:cNvPr>
            <p:cNvCxnSpPr/>
            <p:nvPr/>
          </p:nvCxnSpPr>
          <p:spPr>
            <a:xfrm>
              <a:off x="2547461" y="4155926"/>
              <a:ext cx="2520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C082A8B0-6DC7-3940-B63A-777D0C555437}"/>
                </a:ext>
              </a:extLst>
            </p:cNvPr>
            <p:cNvCxnSpPr/>
            <p:nvPr/>
          </p:nvCxnSpPr>
          <p:spPr>
            <a:xfrm flipV="1">
              <a:off x="2547461" y="350785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FCF037BD-56B7-424F-B0D1-D717035BAAC5}"/>
                </a:ext>
              </a:extLst>
            </p:cNvPr>
            <p:cNvSpPr/>
            <p:nvPr/>
          </p:nvSpPr>
          <p:spPr>
            <a:xfrm>
              <a:off x="2555776" y="3867894"/>
              <a:ext cx="2367950" cy="268443"/>
            </a:xfrm>
            <a:custGeom>
              <a:avLst/>
              <a:gdLst>
                <a:gd name="connsiteX0" fmla="*/ 0 w 2459979"/>
                <a:gd name="connsiteY0" fmla="*/ 372233 h 372233"/>
                <a:gd name="connsiteX1" fmla="*/ 1157161 w 2459979"/>
                <a:gd name="connsiteY1" fmla="*/ 0 h 372233"/>
                <a:gd name="connsiteX2" fmla="*/ 2459979 w 2459979"/>
                <a:gd name="connsiteY2" fmla="*/ 372233 h 37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9979" h="372233">
                  <a:moveTo>
                    <a:pt x="0" y="372233"/>
                  </a:moveTo>
                  <a:cubicBezTo>
                    <a:pt x="373582" y="186116"/>
                    <a:pt x="747165" y="0"/>
                    <a:pt x="1157161" y="0"/>
                  </a:cubicBezTo>
                  <a:cubicBezTo>
                    <a:pt x="1567157" y="0"/>
                    <a:pt x="2236099" y="306148"/>
                    <a:pt x="2459979" y="3722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CDA0C3A3-488A-E041-A461-1A199C30A5DF}"/>
              </a:ext>
            </a:extLst>
          </p:cNvPr>
          <p:cNvGrpSpPr/>
          <p:nvPr/>
        </p:nvGrpSpPr>
        <p:grpSpPr>
          <a:xfrm>
            <a:off x="6008602" y="1513598"/>
            <a:ext cx="2520280" cy="648072"/>
            <a:chOff x="6008602" y="1513598"/>
            <a:chExt cx="2520280" cy="648072"/>
          </a:xfrm>
        </p:grpSpPr>
        <p:cxnSp>
          <p:nvCxnSpPr>
            <p:cNvPr id="13" name="Rechte verbindingslijn met pijl 12">
              <a:extLst>
                <a:ext uri="{FF2B5EF4-FFF2-40B4-BE49-F238E27FC236}">
                  <a16:creationId xmlns:a16="http://schemas.microsoft.com/office/drawing/2014/main" id="{BB2F5F4C-89F9-3F4D-9827-38071A92B81B}"/>
                </a:ext>
              </a:extLst>
            </p:cNvPr>
            <p:cNvCxnSpPr/>
            <p:nvPr/>
          </p:nvCxnSpPr>
          <p:spPr>
            <a:xfrm>
              <a:off x="6008602" y="2161670"/>
              <a:ext cx="2520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>
              <a:extLst>
                <a:ext uri="{FF2B5EF4-FFF2-40B4-BE49-F238E27FC236}">
                  <a16:creationId xmlns:a16="http://schemas.microsoft.com/office/drawing/2014/main" id="{48D58229-2763-114B-81FA-A492E65FF848}"/>
                </a:ext>
              </a:extLst>
            </p:cNvPr>
            <p:cNvCxnSpPr/>
            <p:nvPr/>
          </p:nvCxnSpPr>
          <p:spPr>
            <a:xfrm flipV="1">
              <a:off x="6008602" y="1513598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A30A5BE-AC74-A842-B735-A68FEF687252}"/>
              </a:ext>
            </a:extLst>
          </p:cNvPr>
          <p:cNvGrpSpPr/>
          <p:nvPr/>
        </p:nvGrpSpPr>
        <p:grpSpPr>
          <a:xfrm>
            <a:off x="6035382" y="3184256"/>
            <a:ext cx="2520280" cy="648072"/>
            <a:chOff x="6012160" y="2931790"/>
            <a:chExt cx="2520280" cy="648072"/>
          </a:xfrm>
        </p:grpSpPr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25FA8FBC-B25A-3147-9D0F-0CE8CA23721B}"/>
                </a:ext>
              </a:extLst>
            </p:cNvPr>
            <p:cNvCxnSpPr/>
            <p:nvPr/>
          </p:nvCxnSpPr>
          <p:spPr>
            <a:xfrm>
              <a:off x="6012160" y="3579862"/>
              <a:ext cx="2520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294A96FD-2218-F249-9064-4F1662C3A474}"/>
                </a:ext>
              </a:extLst>
            </p:cNvPr>
            <p:cNvCxnSpPr/>
            <p:nvPr/>
          </p:nvCxnSpPr>
          <p:spPr>
            <a:xfrm flipV="1">
              <a:off x="6012160" y="2931790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09B71DD1-FE88-0743-B167-060B99B6F68D}"/>
                </a:ext>
              </a:extLst>
            </p:cNvPr>
            <p:cNvCxnSpPr/>
            <p:nvPr/>
          </p:nvCxnSpPr>
          <p:spPr>
            <a:xfrm flipV="1">
              <a:off x="6228184" y="343584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>
              <a:extLst>
                <a:ext uri="{FF2B5EF4-FFF2-40B4-BE49-F238E27FC236}">
                  <a16:creationId xmlns:a16="http://schemas.microsoft.com/office/drawing/2014/main" id="{20F13A8D-64E9-4441-B351-344085CA8478}"/>
                </a:ext>
              </a:extLst>
            </p:cNvPr>
            <p:cNvCxnSpPr/>
            <p:nvPr/>
          </p:nvCxnSpPr>
          <p:spPr>
            <a:xfrm flipV="1">
              <a:off x="6516216" y="343584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>
              <a:extLst>
                <a:ext uri="{FF2B5EF4-FFF2-40B4-BE49-F238E27FC236}">
                  <a16:creationId xmlns:a16="http://schemas.microsoft.com/office/drawing/2014/main" id="{9EBAEECF-0360-3B4A-96EF-AF0564FCB1AA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343584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7DAE30ED-1D06-374D-B9C1-7C80C5DC08CB}"/>
                </a:ext>
              </a:extLst>
            </p:cNvPr>
            <p:cNvCxnSpPr/>
            <p:nvPr/>
          </p:nvCxnSpPr>
          <p:spPr>
            <a:xfrm flipV="1">
              <a:off x="6660232" y="343584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chte verbindingslijn 25">
              <a:extLst>
                <a:ext uri="{FF2B5EF4-FFF2-40B4-BE49-F238E27FC236}">
                  <a16:creationId xmlns:a16="http://schemas.microsoft.com/office/drawing/2014/main" id="{BAD74964-9C35-5D47-A2CB-09CBC52E4346}"/>
                </a:ext>
              </a:extLst>
            </p:cNvPr>
            <p:cNvCxnSpPr/>
            <p:nvPr/>
          </p:nvCxnSpPr>
          <p:spPr>
            <a:xfrm flipV="1">
              <a:off x="6948264" y="343584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26">
              <a:extLst>
                <a:ext uri="{FF2B5EF4-FFF2-40B4-BE49-F238E27FC236}">
                  <a16:creationId xmlns:a16="http://schemas.microsoft.com/office/drawing/2014/main" id="{58105018-1C07-F241-A958-F28C95EFFA07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343584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27">
              <a:extLst>
                <a:ext uri="{FF2B5EF4-FFF2-40B4-BE49-F238E27FC236}">
                  <a16:creationId xmlns:a16="http://schemas.microsoft.com/office/drawing/2014/main" id="{37192E3B-F946-5C46-BB89-5DD15039A801}"/>
                </a:ext>
              </a:extLst>
            </p:cNvPr>
            <p:cNvCxnSpPr/>
            <p:nvPr/>
          </p:nvCxnSpPr>
          <p:spPr>
            <a:xfrm flipV="1">
              <a:off x="7596336" y="343584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>
              <a:extLst>
                <a:ext uri="{FF2B5EF4-FFF2-40B4-BE49-F238E27FC236}">
                  <a16:creationId xmlns:a16="http://schemas.microsoft.com/office/drawing/2014/main" id="{53116AAE-5D2C-654C-877E-5CB79DA4E18A}"/>
                </a:ext>
              </a:extLst>
            </p:cNvPr>
            <p:cNvCxnSpPr/>
            <p:nvPr/>
          </p:nvCxnSpPr>
          <p:spPr>
            <a:xfrm flipV="1">
              <a:off x="7884368" y="343584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6C4517B1-3B4C-364E-81DC-89487987FF50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343584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kstvak 33">
            <a:extLst>
              <a:ext uri="{FF2B5EF4-FFF2-40B4-BE49-F238E27FC236}">
                <a16:creationId xmlns:a16="http://schemas.microsoft.com/office/drawing/2014/main" id="{F58C1C32-E135-2042-AEF7-8566F63FA1CF}"/>
              </a:ext>
            </a:extLst>
          </p:cNvPr>
          <p:cNvSpPr txBox="1"/>
          <p:nvPr/>
        </p:nvSpPr>
        <p:spPr>
          <a:xfrm rot="16200000">
            <a:off x="4968141" y="29512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# </a:t>
            </a:r>
            <a:r>
              <a:rPr lang="nl-NL" dirty="0" err="1"/>
              <a:t>transposons</a:t>
            </a:r>
            <a:endParaRPr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E83CBAE-67C6-7546-A836-B457E7A90083}"/>
              </a:ext>
            </a:extLst>
          </p:cNvPr>
          <p:cNvSpPr txBox="1"/>
          <p:nvPr/>
        </p:nvSpPr>
        <p:spPr>
          <a:xfrm>
            <a:off x="6066742" y="4011910"/>
            <a:ext cx="25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Position</a:t>
            </a:r>
            <a:r>
              <a:rPr lang="nl-NL" dirty="0"/>
              <a:t> in </a:t>
            </a:r>
            <a:r>
              <a:rPr lang="nl-NL" dirty="0" err="1"/>
              <a:t>chromosome</a:t>
            </a:r>
            <a:endParaRPr dirty="0"/>
          </a:p>
        </p:txBody>
      </p:sp>
      <p:sp>
        <p:nvSpPr>
          <p:cNvPr id="36" name="Vrije vorm 35">
            <a:extLst>
              <a:ext uri="{FF2B5EF4-FFF2-40B4-BE49-F238E27FC236}">
                <a16:creationId xmlns:a16="http://schemas.microsoft.com/office/drawing/2014/main" id="{CBD62A2B-96D8-D94D-9651-F58BDB120029}"/>
              </a:ext>
            </a:extLst>
          </p:cNvPr>
          <p:cNvSpPr/>
          <p:nvPr/>
        </p:nvSpPr>
        <p:spPr>
          <a:xfrm>
            <a:off x="6013342" y="1871113"/>
            <a:ext cx="2433234" cy="291163"/>
          </a:xfrm>
          <a:custGeom>
            <a:avLst/>
            <a:gdLst>
              <a:gd name="connsiteX0" fmla="*/ 0 w 2433234"/>
              <a:gd name="connsiteY0" fmla="*/ 290901 h 291163"/>
              <a:gd name="connsiteX1" fmla="*/ 42621 w 2433234"/>
              <a:gd name="connsiteY1" fmla="*/ 132043 h 291163"/>
              <a:gd name="connsiteX2" fmla="*/ 61994 w 2433234"/>
              <a:gd name="connsiteY2" fmla="*/ 290901 h 291163"/>
              <a:gd name="connsiteX3" fmla="*/ 108489 w 2433234"/>
              <a:gd name="connsiteY3" fmla="*/ 85548 h 291163"/>
              <a:gd name="connsiteX4" fmla="*/ 120112 w 2433234"/>
              <a:gd name="connsiteY4" fmla="*/ 232782 h 291163"/>
              <a:gd name="connsiteX5" fmla="*/ 244099 w 2433234"/>
              <a:gd name="connsiteY5" fmla="*/ 263779 h 291163"/>
              <a:gd name="connsiteX6" fmla="*/ 278970 w 2433234"/>
              <a:gd name="connsiteY6" fmla="*/ 163040 h 291163"/>
              <a:gd name="connsiteX7" fmla="*/ 309966 w 2433234"/>
              <a:gd name="connsiteY7" fmla="*/ 279277 h 291163"/>
              <a:gd name="connsiteX8" fmla="*/ 546316 w 2433234"/>
              <a:gd name="connsiteY8" fmla="*/ 232782 h 291163"/>
              <a:gd name="connsiteX9" fmla="*/ 608309 w 2433234"/>
              <a:gd name="connsiteY9" fmla="*/ 112670 h 291163"/>
              <a:gd name="connsiteX10" fmla="*/ 631556 w 2433234"/>
              <a:gd name="connsiteY10" fmla="*/ 256029 h 291163"/>
              <a:gd name="connsiteX11" fmla="*/ 670302 w 2433234"/>
              <a:gd name="connsiteY11" fmla="*/ 307 h 291163"/>
              <a:gd name="connsiteX12" fmla="*/ 693550 w 2433234"/>
              <a:gd name="connsiteY12" fmla="*/ 201785 h 291163"/>
              <a:gd name="connsiteX13" fmla="*/ 736170 w 2433234"/>
              <a:gd name="connsiteY13" fmla="*/ 104921 h 291163"/>
              <a:gd name="connsiteX14" fmla="*/ 767166 w 2433234"/>
              <a:gd name="connsiteY14" fmla="*/ 271528 h 291163"/>
              <a:gd name="connsiteX15" fmla="*/ 813661 w 2433234"/>
              <a:gd name="connsiteY15" fmla="*/ 77799 h 291163"/>
              <a:gd name="connsiteX16" fmla="*/ 840783 w 2433234"/>
              <a:gd name="connsiteY16" fmla="*/ 271528 h 291163"/>
              <a:gd name="connsiteX17" fmla="*/ 1100380 w 2433234"/>
              <a:gd name="connsiteY17" fmla="*/ 259904 h 291163"/>
              <a:gd name="connsiteX18" fmla="*/ 1150750 w 2433234"/>
              <a:gd name="connsiteY18" fmla="*/ 101046 h 291163"/>
              <a:gd name="connsiteX19" fmla="*/ 1177872 w 2433234"/>
              <a:gd name="connsiteY19" fmla="*/ 271528 h 291163"/>
              <a:gd name="connsiteX20" fmla="*/ 1228241 w 2433234"/>
              <a:gd name="connsiteY20" fmla="*/ 263779 h 291163"/>
              <a:gd name="connsiteX21" fmla="*/ 1243739 w 2433234"/>
              <a:gd name="connsiteY21" fmla="*/ 163040 h 291163"/>
              <a:gd name="connsiteX22" fmla="*/ 1266987 w 2433234"/>
              <a:gd name="connsiteY22" fmla="*/ 267653 h 291163"/>
              <a:gd name="connsiteX23" fmla="*/ 1383224 w 2433234"/>
              <a:gd name="connsiteY23" fmla="*/ 275402 h 291163"/>
              <a:gd name="connsiteX24" fmla="*/ 1410346 w 2433234"/>
              <a:gd name="connsiteY24" fmla="*/ 108795 h 291163"/>
              <a:gd name="connsiteX25" fmla="*/ 1445217 w 2433234"/>
              <a:gd name="connsiteY25" fmla="*/ 271528 h 291163"/>
              <a:gd name="connsiteX26" fmla="*/ 1472339 w 2433234"/>
              <a:gd name="connsiteY26" fmla="*/ 50677 h 291163"/>
              <a:gd name="connsiteX27" fmla="*/ 1491712 w 2433234"/>
              <a:gd name="connsiteY27" fmla="*/ 194036 h 291163"/>
              <a:gd name="connsiteX28" fmla="*/ 1518834 w 2433234"/>
              <a:gd name="connsiteY28" fmla="*/ 31304 h 291163"/>
              <a:gd name="connsiteX29" fmla="*/ 1542082 w 2433234"/>
              <a:gd name="connsiteY29" fmla="*/ 252155 h 291163"/>
              <a:gd name="connsiteX30" fmla="*/ 1580827 w 2433234"/>
              <a:gd name="connsiteY30" fmla="*/ 147541 h 291163"/>
              <a:gd name="connsiteX31" fmla="*/ 1607950 w 2433234"/>
              <a:gd name="connsiteY31" fmla="*/ 267653 h 291163"/>
              <a:gd name="connsiteX32" fmla="*/ 1662194 w 2433234"/>
              <a:gd name="connsiteY32" fmla="*/ 124294 h 291163"/>
              <a:gd name="connsiteX33" fmla="*/ 1666068 w 2433234"/>
              <a:gd name="connsiteY33" fmla="*/ 283151 h 291163"/>
              <a:gd name="connsiteX34" fmla="*/ 1731936 w 2433234"/>
              <a:gd name="connsiteY34" fmla="*/ 112670 h 291163"/>
              <a:gd name="connsiteX35" fmla="*/ 1747434 w 2433234"/>
              <a:gd name="connsiteY35" fmla="*/ 225033 h 291163"/>
              <a:gd name="connsiteX36" fmla="*/ 1840424 w 2433234"/>
              <a:gd name="connsiteY36" fmla="*/ 275402 h 291163"/>
              <a:gd name="connsiteX37" fmla="*/ 1999282 w 2433234"/>
              <a:gd name="connsiteY37" fmla="*/ 259904 h 291163"/>
              <a:gd name="connsiteX38" fmla="*/ 2045777 w 2433234"/>
              <a:gd name="connsiteY38" fmla="*/ 166914 h 291163"/>
              <a:gd name="connsiteX39" fmla="*/ 2076773 w 2433234"/>
              <a:gd name="connsiteY39" fmla="*/ 267653 h 291163"/>
              <a:gd name="connsiteX40" fmla="*/ 2216258 w 2433234"/>
              <a:gd name="connsiteY40" fmla="*/ 275402 h 291163"/>
              <a:gd name="connsiteX41" fmla="*/ 2239505 w 2433234"/>
              <a:gd name="connsiteY41" fmla="*/ 190162 h 291163"/>
              <a:gd name="connsiteX42" fmla="*/ 2274377 w 2433234"/>
              <a:gd name="connsiteY42" fmla="*/ 267653 h 291163"/>
              <a:gd name="connsiteX43" fmla="*/ 2297624 w 2433234"/>
              <a:gd name="connsiteY43" fmla="*/ 120419 h 291163"/>
              <a:gd name="connsiteX44" fmla="*/ 2332495 w 2433234"/>
              <a:gd name="connsiteY44" fmla="*/ 252155 h 291163"/>
              <a:gd name="connsiteX45" fmla="*/ 2433234 w 2433234"/>
              <a:gd name="connsiteY45" fmla="*/ 263779 h 29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3234" h="291163">
                <a:moveTo>
                  <a:pt x="0" y="290901"/>
                </a:moveTo>
                <a:cubicBezTo>
                  <a:pt x="16144" y="211472"/>
                  <a:pt x="32289" y="132043"/>
                  <a:pt x="42621" y="132043"/>
                </a:cubicBezTo>
                <a:cubicBezTo>
                  <a:pt x="52953" y="132043"/>
                  <a:pt x="51016" y="298650"/>
                  <a:pt x="61994" y="290901"/>
                </a:cubicBezTo>
                <a:cubicBezTo>
                  <a:pt x="72972" y="283152"/>
                  <a:pt x="98803" y="95234"/>
                  <a:pt x="108489" y="85548"/>
                </a:cubicBezTo>
                <a:cubicBezTo>
                  <a:pt x="118175" y="75861"/>
                  <a:pt x="97510" y="203077"/>
                  <a:pt x="120112" y="232782"/>
                </a:cubicBezTo>
                <a:cubicBezTo>
                  <a:pt x="142714" y="262487"/>
                  <a:pt x="217623" y="275403"/>
                  <a:pt x="244099" y="263779"/>
                </a:cubicBezTo>
                <a:cubicBezTo>
                  <a:pt x="270575" y="252155"/>
                  <a:pt x="267992" y="160457"/>
                  <a:pt x="278970" y="163040"/>
                </a:cubicBezTo>
                <a:cubicBezTo>
                  <a:pt x="289948" y="165623"/>
                  <a:pt x="265408" y="267653"/>
                  <a:pt x="309966" y="279277"/>
                </a:cubicBezTo>
                <a:cubicBezTo>
                  <a:pt x="354524" y="290901"/>
                  <a:pt x="496592" y="260550"/>
                  <a:pt x="546316" y="232782"/>
                </a:cubicBezTo>
                <a:cubicBezTo>
                  <a:pt x="596040" y="205014"/>
                  <a:pt x="594102" y="108795"/>
                  <a:pt x="608309" y="112670"/>
                </a:cubicBezTo>
                <a:cubicBezTo>
                  <a:pt x="622516" y="116545"/>
                  <a:pt x="621224" y="274756"/>
                  <a:pt x="631556" y="256029"/>
                </a:cubicBezTo>
                <a:cubicBezTo>
                  <a:pt x="641888" y="237302"/>
                  <a:pt x="659970" y="9348"/>
                  <a:pt x="670302" y="307"/>
                </a:cubicBezTo>
                <a:cubicBezTo>
                  <a:pt x="680634" y="-8734"/>
                  <a:pt x="682572" y="184349"/>
                  <a:pt x="693550" y="201785"/>
                </a:cubicBezTo>
                <a:cubicBezTo>
                  <a:pt x="704528" y="219221"/>
                  <a:pt x="723901" y="93297"/>
                  <a:pt x="736170" y="104921"/>
                </a:cubicBezTo>
                <a:cubicBezTo>
                  <a:pt x="748439" y="116545"/>
                  <a:pt x="754251" y="276048"/>
                  <a:pt x="767166" y="271528"/>
                </a:cubicBezTo>
                <a:cubicBezTo>
                  <a:pt x="780081" y="267008"/>
                  <a:pt x="801392" y="77799"/>
                  <a:pt x="813661" y="77799"/>
                </a:cubicBezTo>
                <a:cubicBezTo>
                  <a:pt x="825930" y="77799"/>
                  <a:pt x="792997" y="241177"/>
                  <a:pt x="840783" y="271528"/>
                </a:cubicBezTo>
                <a:cubicBezTo>
                  <a:pt x="888570" y="301879"/>
                  <a:pt x="1048719" y="288318"/>
                  <a:pt x="1100380" y="259904"/>
                </a:cubicBezTo>
                <a:cubicBezTo>
                  <a:pt x="1152041" y="231490"/>
                  <a:pt x="1137835" y="99109"/>
                  <a:pt x="1150750" y="101046"/>
                </a:cubicBezTo>
                <a:cubicBezTo>
                  <a:pt x="1163665" y="102983"/>
                  <a:pt x="1164957" y="244406"/>
                  <a:pt x="1177872" y="271528"/>
                </a:cubicBezTo>
                <a:cubicBezTo>
                  <a:pt x="1190787" y="298650"/>
                  <a:pt x="1217263" y="281860"/>
                  <a:pt x="1228241" y="263779"/>
                </a:cubicBezTo>
                <a:cubicBezTo>
                  <a:pt x="1239219" y="245698"/>
                  <a:pt x="1237281" y="162394"/>
                  <a:pt x="1243739" y="163040"/>
                </a:cubicBezTo>
                <a:cubicBezTo>
                  <a:pt x="1250197" y="163686"/>
                  <a:pt x="1243740" y="248926"/>
                  <a:pt x="1266987" y="267653"/>
                </a:cubicBezTo>
                <a:cubicBezTo>
                  <a:pt x="1290235" y="286380"/>
                  <a:pt x="1359331" y="301878"/>
                  <a:pt x="1383224" y="275402"/>
                </a:cubicBezTo>
                <a:cubicBezTo>
                  <a:pt x="1407117" y="248926"/>
                  <a:pt x="1400014" y="109441"/>
                  <a:pt x="1410346" y="108795"/>
                </a:cubicBezTo>
                <a:cubicBezTo>
                  <a:pt x="1420678" y="108149"/>
                  <a:pt x="1434885" y="281214"/>
                  <a:pt x="1445217" y="271528"/>
                </a:cubicBezTo>
                <a:cubicBezTo>
                  <a:pt x="1455549" y="261842"/>
                  <a:pt x="1464590" y="63592"/>
                  <a:pt x="1472339" y="50677"/>
                </a:cubicBezTo>
                <a:cubicBezTo>
                  <a:pt x="1480088" y="37762"/>
                  <a:pt x="1483963" y="197265"/>
                  <a:pt x="1491712" y="194036"/>
                </a:cubicBezTo>
                <a:cubicBezTo>
                  <a:pt x="1499461" y="190807"/>
                  <a:pt x="1510439" y="21617"/>
                  <a:pt x="1518834" y="31304"/>
                </a:cubicBezTo>
                <a:cubicBezTo>
                  <a:pt x="1527229" y="40990"/>
                  <a:pt x="1531750" y="232782"/>
                  <a:pt x="1542082" y="252155"/>
                </a:cubicBezTo>
                <a:cubicBezTo>
                  <a:pt x="1552414" y="271528"/>
                  <a:pt x="1569849" y="144958"/>
                  <a:pt x="1580827" y="147541"/>
                </a:cubicBezTo>
                <a:cubicBezTo>
                  <a:pt x="1591805" y="150124"/>
                  <a:pt x="1594389" y="271527"/>
                  <a:pt x="1607950" y="267653"/>
                </a:cubicBezTo>
                <a:cubicBezTo>
                  <a:pt x="1621511" y="263779"/>
                  <a:pt x="1652508" y="121711"/>
                  <a:pt x="1662194" y="124294"/>
                </a:cubicBezTo>
                <a:cubicBezTo>
                  <a:pt x="1671880" y="126877"/>
                  <a:pt x="1654444" y="285088"/>
                  <a:pt x="1666068" y="283151"/>
                </a:cubicBezTo>
                <a:cubicBezTo>
                  <a:pt x="1677692" y="281214"/>
                  <a:pt x="1718375" y="122356"/>
                  <a:pt x="1731936" y="112670"/>
                </a:cubicBezTo>
                <a:cubicBezTo>
                  <a:pt x="1745497" y="102984"/>
                  <a:pt x="1729353" y="197911"/>
                  <a:pt x="1747434" y="225033"/>
                </a:cubicBezTo>
                <a:cubicBezTo>
                  <a:pt x="1765515" y="252155"/>
                  <a:pt x="1798449" y="269590"/>
                  <a:pt x="1840424" y="275402"/>
                </a:cubicBezTo>
                <a:cubicBezTo>
                  <a:pt x="1882399" y="281214"/>
                  <a:pt x="1965057" y="277985"/>
                  <a:pt x="1999282" y="259904"/>
                </a:cubicBezTo>
                <a:cubicBezTo>
                  <a:pt x="2033508" y="241823"/>
                  <a:pt x="2032862" y="165623"/>
                  <a:pt x="2045777" y="166914"/>
                </a:cubicBezTo>
                <a:cubicBezTo>
                  <a:pt x="2058692" y="168205"/>
                  <a:pt x="2048360" y="249572"/>
                  <a:pt x="2076773" y="267653"/>
                </a:cubicBezTo>
                <a:cubicBezTo>
                  <a:pt x="2105186" y="285734"/>
                  <a:pt x="2189136" y="288317"/>
                  <a:pt x="2216258" y="275402"/>
                </a:cubicBezTo>
                <a:cubicBezTo>
                  <a:pt x="2243380" y="262487"/>
                  <a:pt x="2229819" y="191453"/>
                  <a:pt x="2239505" y="190162"/>
                </a:cubicBezTo>
                <a:cubicBezTo>
                  <a:pt x="2249192" y="188870"/>
                  <a:pt x="2264691" y="279277"/>
                  <a:pt x="2274377" y="267653"/>
                </a:cubicBezTo>
                <a:cubicBezTo>
                  <a:pt x="2284063" y="256029"/>
                  <a:pt x="2287938" y="123002"/>
                  <a:pt x="2297624" y="120419"/>
                </a:cubicBezTo>
                <a:cubicBezTo>
                  <a:pt x="2307310" y="117836"/>
                  <a:pt x="2309893" y="228262"/>
                  <a:pt x="2332495" y="252155"/>
                </a:cubicBezTo>
                <a:cubicBezTo>
                  <a:pt x="2355097" y="276048"/>
                  <a:pt x="2371887" y="287672"/>
                  <a:pt x="2433234" y="2637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9592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DFCEE-3072-DB4D-963D-A3C6E749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SATAY Data Analyses</a:t>
            </a:r>
            <a:endParaRPr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B6346E6-6519-A748-B434-C6210B05D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88244"/>
              </p:ext>
            </p:extLst>
          </p:nvPr>
        </p:nvGraphicFramePr>
        <p:xfrm>
          <a:off x="1907704" y="1860962"/>
          <a:ext cx="108012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633734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684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93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1214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06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2300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98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2313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2956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4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399964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4CC2AFBC-43F2-8544-9F37-8A8899617195}"/>
              </a:ext>
            </a:extLst>
          </p:cNvPr>
          <p:cNvSpPr txBox="1"/>
          <p:nvPr/>
        </p:nvSpPr>
        <p:spPr>
          <a:xfrm>
            <a:off x="1835696" y="12146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bp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transposon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endParaRPr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CCE5177B-7393-824F-A864-75C4666CF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43722"/>
              </p:ext>
            </p:extLst>
          </p:nvPr>
        </p:nvGraphicFramePr>
        <p:xfrm>
          <a:off x="4932040" y="1860962"/>
          <a:ext cx="187220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0391478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28441729"/>
                    </a:ext>
                  </a:extLst>
                </a:gridCol>
              </a:tblGrid>
              <a:tr h="164188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35703"/>
                  </a:ext>
                </a:extLst>
              </a:tr>
              <a:tr h="164188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37907"/>
                  </a:ext>
                </a:extLst>
              </a:tr>
              <a:tr h="164188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1/75</a:t>
                      </a:r>
                      <a:r>
                        <a:rPr lang="nl-NL" dirty="0"/>
                        <a:t>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127022"/>
                  </a:ext>
                </a:extLst>
              </a:tr>
              <a:tr h="164188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1/750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92362"/>
                  </a:ext>
                </a:extLst>
              </a:tr>
              <a:tr h="164188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2/750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78391"/>
                  </a:ext>
                </a:extLst>
              </a:tr>
              <a:tr h="164188"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54094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005AA4BB-2775-654E-B7A8-6E2E5A7891B0}"/>
              </a:ext>
            </a:extLst>
          </p:cNvPr>
          <p:cNvSpPr txBox="1"/>
          <p:nvPr/>
        </p:nvSpPr>
        <p:spPr>
          <a:xfrm>
            <a:off x="4860032" y="149163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Position</a:t>
            </a:r>
            <a:r>
              <a:rPr lang="nl-NL" dirty="0"/>
              <a:t>    #</a:t>
            </a:r>
            <a:r>
              <a:rPr lang="nl-NL" dirty="0" err="1"/>
              <a:t>Transposons</a:t>
            </a:r>
            <a:endParaRPr dirty="0"/>
          </a:p>
        </p:txBody>
      </p:sp>
      <p:sp>
        <p:nvSpPr>
          <p:cNvPr id="8" name="Pijl links 7">
            <a:extLst>
              <a:ext uri="{FF2B5EF4-FFF2-40B4-BE49-F238E27FC236}">
                <a16:creationId xmlns:a16="http://schemas.microsoft.com/office/drawing/2014/main" id="{B2BEA004-A0E7-E74C-B895-9CF1D6EFE892}"/>
              </a:ext>
            </a:extLst>
          </p:cNvPr>
          <p:cNvSpPr/>
          <p:nvPr/>
        </p:nvSpPr>
        <p:spPr>
          <a:xfrm>
            <a:off x="3275856" y="2797066"/>
            <a:ext cx="1296144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586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4C27-6F24-0D4C-B288-A28FB238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SATAY Data</a:t>
            </a:r>
            <a:endParaRPr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022E906-D429-5F48-B38C-AD947F368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1275606"/>
            <a:ext cx="8229600" cy="868392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F3CBD8C-E892-6148-88AB-3165969783F8}"/>
              </a:ext>
            </a:extLst>
          </p:cNvPr>
          <p:cNvSpPr txBox="1"/>
          <p:nvPr/>
        </p:nvSpPr>
        <p:spPr>
          <a:xfrm>
            <a:off x="35496" y="983165"/>
            <a:ext cx="2962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Transposon</a:t>
            </a:r>
            <a:r>
              <a:rPr lang="nl-NL" sz="1600" dirty="0"/>
              <a:t> </a:t>
            </a:r>
            <a:r>
              <a:rPr lang="nl-NL" sz="1600" dirty="0" err="1"/>
              <a:t>inserts</a:t>
            </a:r>
            <a:r>
              <a:rPr lang="nl-NL" sz="1600" dirty="0"/>
              <a:t> (tot:11153)</a:t>
            </a:r>
            <a:endParaRPr sz="16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CF60A99-E8FB-7D40-A085-AF3FE271F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95886"/>
            <a:ext cx="9144000" cy="9779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D12C74E-B2A5-664D-8210-7607A037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2371149"/>
            <a:ext cx="8373616" cy="9779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9C578D02-5A75-B249-A8A4-E2AC009E9CD4}"/>
              </a:ext>
            </a:extLst>
          </p:cNvPr>
          <p:cNvSpPr txBox="1"/>
          <p:nvPr/>
        </p:nvSpPr>
        <p:spPr>
          <a:xfrm>
            <a:off x="0" y="2112659"/>
            <a:ext cx="404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Read </a:t>
            </a:r>
            <a:r>
              <a:rPr lang="nl-NL" sz="1600" dirty="0" err="1"/>
              <a:t>number</a:t>
            </a:r>
            <a:r>
              <a:rPr lang="nl-NL" sz="1600" dirty="0"/>
              <a:t> (</a:t>
            </a:r>
            <a:r>
              <a:rPr lang="nl-NL" sz="1600" dirty="0" err="1"/>
              <a:t>average</a:t>
            </a:r>
            <a:r>
              <a:rPr lang="nl-NL" sz="1600" dirty="0"/>
              <a:t> 72 per </a:t>
            </a:r>
            <a:r>
              <a:rPr lang="nl-NL" sz="1600" dirty="0" err="1"/>
              <a:t>transposon</a:t>
            </a:r>
            <a:r>
              <a:rPr lang="nl-NL" sz="1600" dirty="0"/>
              <a:t>)</a:t>
            </a:r>
            <a:endParaRPr sz="1600" dirty="0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96959C81-8B76-2947-A467-166846AA1D00}"/>
              </a:ext>
            </a:extLst>
          </p:cNvPr>
          <p:cNvCxnSpPr/>
          <p:nvPr/>
        </p:nvCxnSpPr>
        <p:spPr>
          <a:xfrm flipH="1" flipV="1">
            <a:off x="4427984" y="3147814"/>
            <a:ext cx="453650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BC18DAB9-F0BE-244B-982A-F5F92ABE5985}"/>
              </a:ext>
            </a:extLst>
          </p:cNvPr>
          <p:cNvCxnSpPr>
            <a:cxnSpLocks/>
          </p:cNvCxnSpPr>
          <p:nvPr/>
        </p:nvCxnSpPr>
        <p:spPr>
          <a:xfrm flipV="1">
            <a:off x="1907704" y="3147814"/>
            <a:ext cx="180020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53BEC-633E-3447-B6D9-EE09E1C9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Interpretation</a:t>
            </a:r>
            <a:endParaRPr dirty="0"/>
          </a:p>
        </p:txBody>
      </p:sp>
      <p:sp>
        <p:nvSpPr>
          <p:cNvPr id="7" name="Pijl links en rechts 6">
            <a:extLst>
              <a:ext uri="{FF2B5EF4-FFF2-40B4-BE49-F238E27FC236}">
                <a16:creationId xmlns:a16="http://schemas.microsoft.com/office/drawing/2014/main" id="{C396D676-F926-8F4D-A4B1-5A2BCF54BA2F}"/>
              </a:ext>
            </a:extLst>
          </p:cNvPr>
          <p:cNvSpPr/>
          <p:nvPr/>
        </p:nvSpPr>
        <p:spPr>
          <a:xfrm>
            <a:off x="827584" y="1868352"/>
            <a:ext cx="288032" cy="12733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2">
                <a:extLst>
                  <a:ext uri="{FF2B5EF4-FFF2-40B4-BE49-F238E27FC236}">
                    <a16:creationId xmlns:a16="http://schemas.microsoft.com/office/drawing/2014/main" id="{50E5F713-BEFB-3D49-BE36-C82800260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9702"/>
                <a:ext cx="8229600" cy="28803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nl-NL" dirty="0"/>
                  <a:t>Transposon </a:t>
                </a:r>
                <a:r>
                  <a:rPr lang="nl-NL" dirty="0" err="1"/>
                  <a:t>insertion</a:t>
                </a:r>
                <a:r>
                  <a:rPr lang="nl-NL" dirty="0"/>
                  <a:t> is </a:t>
                </a:r>
                <a:r>
                  <a:rPr lang="nl-NL" dirty="0" err="1"/>
                  <a:t>Poisson</a:t>
                </a:r>
                <a:r>
                  <a:rPr lang="nl-NL" dirty="0"/>
                  <a:t> </a:t>
                </a:r>
                <a:r>
                  <a:rPr lang="nl-NL" dirty="0" err="1"/>
                  <a:t>distributed</a:t>
                </a:r>
                <a:endParaRPr lang="nl-NL" dirty="0"/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nl-NL" dirty="0"/>
                  <a:t>, 		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1900" dirty="0"/>
                  <a:t>=  </a:t>
                </a:r>
                <a:r>
                  <a:rPr lang="nl-NL" sz="1900" dirty="0" err="1"/>
                  <a:t>expected</a:t>
                </a:r>
                <a:r>
                  <a:rPr lang="nl-NL" sz="1900" dirty="0"/>
                  <a:t> </a:t>
                </a:r>
                <a:r>
                  <a:rPr lang="nl-NL" sz="1900" dirty="0" err="1"/>
                  <a:t>value</a:t>
                </a:r>
                <a:r>
                  <a:rPr lang="nl-NL" sz="1900" dirty="0"/>
                  <a:t> </a:t>
                </a:r>
                <a:r>
                  <a:rPr lang="nl-NL" sz="1900" dirty="0" err="1"/>
                  <a:t>for</a:t>
                </a:r>
                <a:r>
                  <a:rPr lang="nl-NL" sz="1900" dirty="0"/>
                  <a:t> </a:t>
                </a:r>
                <a:r>
                  <a:rPr lang="nl-NL" sz="1900" dirty="0" err="1"/>
                  <a:t>given</a:t>
                </a:r>
                <a:r>
                  <a:rPr lang="nl-NL" sz="1900" dirty="0"/>
                  <a:t> </a:t>
                </a:r>
                <a:r>
                  <a:rPr lang="nl-NL" sz="1900" dirty="0" err="1"/>
                  <a:t>length</a:t>
                </a:r>
                <a:endParaRPr lang="nl-NL" sz="1900" dirty="0"/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4.7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4.7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09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itchFamily="2" charset="2"/>
                  </a:rPr>
                  <a:t> 99% of </a:t>
                </a:r>
                <a:r>
                  <a:rPr lang="nl-NL" dirty="0" err="1">
                    <a:sym typeface="Wingdings" pitchFamily="2" charset="2"/>
                  </a:rPr>
                  <a:t>finding</a:t>
                </a:r>
                <a:r>
                  <a:rPr lang="nl-NL" dirty="0">
                    <a:sym typeface="Wingdings" pitchFamily="2" charset="2"/>
                  </a:rPr>
                  <a:t> &gt; 0 </a:t>
                </a:r>
                <a:r>
                  <a:rPr lang="nl-NL" dirty="0" err="1">
                    <a:sym typeface="Wingdings" pitchFamily="2" charset="2"/>
                  </a:rPr>
                  <a:t>tns</a:t>
                </a:r>
                <a:endParaRPr lang="nl-NL" dirty="0"/>
              </a:p>
              <a:p>
                <a:pPr lvl="3"/>
                <a:r>
                  <a:rPr lang="nl-NL" dirty="0" err="1"/>
                  <a:t>Average</a:t>
                </a:r>
                <a:r>
                  <a:rPr lang="nl-NL" dirty="0"/>
                  <a:t> </a:t>
                </a:r>
                <a:r>
                  <a:rPr lang="nl-NL" dirty="0" err="1"/>
                  <a:t>transposon</a:t>
                </a:r>
                <a:r>
                  <a:rPr lang="nl-NL" dirty="0"/>
                  <a:t> </a:t>
                </a:r>
                <a:r>
                  <a:rPr lang="nl-NL" dirty="0" err="1"/>
                  <a:t>insertion</a:t>
                </a:r>
                <a:r>
                  <a:rPr lang="nl-NL" dirty="0"/>
                  <a:t> </a:t>
                </a:r>
                <a:r>
                  <a:rPr lang="nl-NL" dirty="0" err="1"/>
                  <a:t>rate</a:t>
                </a:r>
                <a:r>
                  <a:rPr lang="nl-NL" dirty="0"/>
                  <a:t> of 1/42bp </a:t>
                </a:r>
                <a:r>
                  <a:rPr lang="nl-NL" dirty="0">
                    <a:sym typeface="Wingdings" pitchFamily="2" charset="2"/>
                  </a:rPr>
                  <a:t> </a:t>
                </a:r>
                <a:r>
                  <a:rPr lang="nl-NL" dirty="0" err="1">
                    <a:sym typeface="Wingdings" pitchFamily="2" charset="2"/>
                  </a:rPr>
                  <a:t>resolution</a:t>
                </a:r>
                <a:r>
                  <a:rPr lang="nl-NL" dirty="0">
                    <a:sym typeface="Wingdings" pitchFamily="2" charset="2"/>
                  </a:rPr>
                  <a:t> of ±200bp</a:t>
                </a:r>
              </a:p>
              <a:p>
                <a:pPr lvl="3"/>
                <a:r>
                  <a:rPr lang="nl-NL" dirty="0" err="1">
                    <a:sym typeface="Wingdings" pitchFamily="2" charset="2"/>
                  </a:rPr>
                  <a:t>Moving</a:t>
                </a:r>
                <a:r>
                  <a:rPr lang="nl-NL" dirty="0">
                    <a:sym typeface="Wingdings" pitchFamily="2" charset="2"/>
                  </a:rPr>
                  <a:t> </a:t>
                </a:r>
                <a:r>
                  <a:rPr lang="nl-NL" dirty="0" err="1">
                    <a:sym typeface="Wingdings" pitchFamily="2" charset="2"/>
                  </a:rPr>
                  <a:t>average</a:t>
                </a:r>
                <a:r>
                  <a:rPr lang="nl-NL" dirty="0">
                    <a:sym typeface="Wingdings" pitchFamily="2" charset="2"/>
                  </a:rPr>
                  <a:t> of 200bp</a:t>
                </a:r>
                <a:endParaRPr dirty="0"/>
              </a:p>
            </p:txBody>
          </p:sp>
        </mc:Choice>
        <mc:Fallback xmlns="">
          <p:sp>
            <p:nvSpPr>
              <p:cNvPr id="9" name="Tijdelijke aanduiding voor inhoud 2">
                <a:extLst>
                  <a:ext uri="{FF2B5EF4-FFF2-40B4-BE49-F238E27FC236}">
                    <a16:creationId xmlns:a16="http://schemas.microsoft.com/office/drawing/2014/main" id="{50E5F713-BEFB-3D49-BE36-C82800260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9702"/>
                <a:ext cx="8229600" cy="2880320"/>
              </a:xfrm>
              <a:blipFill>
                <a:blip r:embed="rId2"/>
                <a:stretch>
                  <a:fillRect l="-1852" t="-2643" b="-881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ijdelijke aanduiding voor inhoud 5">
            <a:extLst>
              <a:ext uri="{FF2B5EF4-FFF2-40B4-BE49-F238E27FC236}">
                <a16:creationId xmlns:a16="http://schemas.microsoft.com/office/drawing/2014/main" id="{9ED83825-D7B9-954A-A7DD-DFC37ECE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983278"/>
            <a:ext cx="8229600" cy="8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53BEC-633E-3447-B6D9-EE09E1C9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200bp</a:t>
            </a:r>
            <a:endParaRPr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7E27A38-802F-DD45-A026-2043D4073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5" y="2571749"/>
            <a:ext cx="9020247" cy="96466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93EFF2-F764-A547-BBEE-AA468B20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1335049"/>
            <a:ext cx="9144000" cy="96488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468949E6-8C48-3248-9530-5D1D8125F9CC}"/>
              </a:ext>
            </a:extLst>
          </p:cNvPr>
          <p:cNvSpPr txBox="1"/>
          <p:nvPr/>
        </p:nvSpPr>
        <p:spPr>
          <a:xfrm>
            <a:off x="35496" y="983165"/>
            <a:ext cx="2962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Transposon</a:t>
            </a:r>
            <a:r>
              <a:rPr lang="nl-NL" sz="1600" dirty="0"/>
              <a:t> </a:t>
            </a:r>
            <a:r>
              <a:rPr lang="nl-NL" sz="1600" dirty="0" err="1"/>
              <a:t>inserts</a:t>
            </a:r>
            <a:r>
              <a:rPr lang="nl-NL" sz="1600" dirty="0"/>
              <a:t> (tot:11153)</a:t>
            </a:r>
            <a:endParaRPr sz="16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C44DED8-74D5-4D47-AAA2-C03EF94D7CDA}"/>
              </a:ext>
            </a:extLst>
          </p:cNvPr>
          <p:cNvSpPr txBox="1"/>
          <p:nvPr/>
        </p:nvSpPr>
        <p:spPr>
          <a:xfrm>
            <a:off x="-34781" y="2218702"/>
            <a:ext cx="404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Read </a:t>
            </a:r>
            <a:r>
              <a:rPr lang="nl-NL" sz="1600" dirty="0" err="1"/>
              <a:t>number</a:t>
            </a:r>
            <a:r>
              <a:rPr lang="nl-NL" sz="1600" dirty="0"/>
              <a:t> (</a:t>
            </a:r>
            <a:r>
              <a:rPr lang="nl-NL" sz="1600" dirty="0" err="1"/>
              <a:t>average</a:t>
            </a:r>
            <a:r>
              <a:rPr lang="nl-NL" sz="1600" dirty="0"/>
              <a:t> 72 per </a:t>
            </a:r>
            <a:r>
              <a:rPr lang="nl-NL" sz="1600" dirty="0" err="1"/>
              <a:t>transposon</a:t>
            </a:r>
            <a:r>
              <a:rPr lang="nl-NL" sz="1600" dirty="0"/>
              <a:t>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297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60592D4-1B6A-F94C-95C6-6F752636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3" b="40494"/>
          <a:stretch/>
        </p:blipFill>
        <p:spPr>
          <a:xfrm>
            <a:off x="104945" y="705832"/>
            <a:ext cx="7313217" cy="438619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153BEC-633E-3447-B6D9-EE09E1C9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46551"/>
            <a:ext cx="8229600" cy="857250"/>
          </a:xfrm>
        </p:spPr>
        <p:txBody>
          <a:bodyPr/>
          <a:lstStyle/>
          <a:p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200bp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476E3D-2A8B-3D44-90EC-2A7A82000307}"/>
              </a:ext>
            </a:extLst>
          </p:cNvPr>
          <p:cNvSpPr txBox="1"/>
          <p:nvPr/>
        </p:nvSpPr>
        <p:spPr>
          <a:xfrm>
            <a:off x="7020272" y="127560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160bp </a:t>
            </a:r>
            <a:r>
              <a:rPr lang="nl-NL" dirty="0" err="1"/>
              <a:t>frequency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nucleosomes</a:t>
            </a:r>
            <a:r>
              <a:rPr lang="nl-NL" dirty="0"/>
              <a:t>?</a:t>
            </a:r>
          </a:p>
          <a:p>
            <a:r>
              <a:rPr lang="nl-NL" dirty="0"/>
              <a:t>Effect on </a:t>
            </a:r>
            <a:r>
              <a:rPr lang="nl-NL" dirty="0" err="1"/>
              <a:t>Poisson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?</a:t>
            </a:r>
            <a:endParaRPr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08133D1-E2B7-FC4A-BB8B-F04297458904}"/>
              </a:ext>
            </a:extLst>
          </p:cNvPr>
          <p:cNvSpPr txBox="1"/>
          <p:nvPr/>
        </p:nvSpPr>
        <p:spPr>
          <a:xfrm>
            <a:off x="7020272" y="458797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Michel et al. 2017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51298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53BEC-633E-3447-B6D9-EE09E1C9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46551"/>
            <a:ext cx="8229600" cy="857250"/>
          </a:xfrm>
        </p:spPr>
        <p:txBody>
          <a:bodyPr/>
          <a:lstStyle/>
          <a:p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200bp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476E3D-2A8B-3D44-90EC-2A7A82000307}"/>
              </a:ext>
            </a:extLst>
          </p:cNvPr>
          <p:cNvSpPr txBox="1"/>
          <p:nvPr/>
        </p:nvSpPr>
        <p:spPr>
          <a:xfrm>
            <a:off x="7020272" y="127560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160bp </a:t>
            </a:r>
            <a:r>
              <a:rPr lang="nl-NL" dirty="0" err="1"/>
              <a:t>frequency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nucleosomes</a:t>
            </a:r>
            <a:r>
              <a:rPr lang="nl-NL" dirty="0"/>
              <a:t>?</a:t>
            </a:r>
          </a:p>
          <a:p>
            <a:r>
              <a:rPr lang="nl-NL" dirty="0"/>
              <a:t>Effect on </a:t>
            </a:r>
            <a:r>
              <a:rPr lang="nl-NL" dirty="0" err="1"/>
              <a:t>Poisson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?</a:t>
            </a:r>
            <a:endParaRPr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B1AA506-5C99-8B46-AFE7-B5CB12AB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9" y="2926391"/>
            <a:ext cx="6048672" cy="211312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E4516B-713B-8842-A989-FF173ECB7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9" y="915566"/>
            <a:ext cx="6048672" cy="2041427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47C38732-18D9-E24B-A82D-CAA80B01C997}"/>
              </a:ext>
            </a:extLst>
          </p:cNvPr>
          <p:cNvSpPr txBox="1"/>
          <p:nvPr/>
        </p:nvSpPr>
        <p:spPr>
          <a:xfrm>
            <a:off x="1043608" y="70583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Frequency</a:t>
            </a:r>
            <a:r>
              <a:rPr lang="nl-NL" dirty="0"/>
              <a:t> spectrum of </a:t>
            </a:r>
            <a:r>
              <a:rPr lang="nl-NL" dirty="0" err="1"/>
              <a:t>Transposon</a:t>
            </a:r>
            <a:r>
              <a:rPr lang="nl-NL" dirty="0"/>
              <a:t> </a:t>
            </a:r>
            <a:r>
              <a:rPr lang="nl-NL" dirty="0" err="1"/>
              <a:t>positions</a:t>
            </a:r>
            <a:r>
              <a:rPr lang="nl-NL" dirty="0"/>
              <a:t> </a:t>
            </a:r>
            <a:r>
              <a:rPr lang="nl-NL" dirty="0" err="1"/>
              <a:t>chr.</a:t>
            </a:r>
            <a:r>
              <a:rPr lang="nl-NL" dirty="0"/>
              <a:t> 1</a:t>
            </a:r>
          </a:p>
          <a:p>
            <a:endParaRPr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EA8CBD9-DDAF-0C40-835D-36F62F2ACA03}"/>
              </a:ext>
            </a:extLst>
          </p:cNvPr>
          <p:cNvSpPr txBox="1"/>
          <p:nvPr/>
        </p:nvSpPr>
        <p:spPr>
          <a:xfrm>
            <a:off x="104945" y="3075806"/>
            <a:ext cx="72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zoom</a:t>
            </a:r>
            <a:endParaRPr dirty="0"/>
          </a:p>
        </p:txBody>
      </p:sp>
      <p:sp>
        <p:nvSpPr>
          <p:cNvPr id="18" name="Pijl omlaag 17">
            <a:extLst>
              <a:ext uri="{FF2B5EF4-FFF2-40B4-BE49-F238E27FC236}">
                <a16:creationId xmlns:a16="http://schemas.microsoft.com/office/drawing/2014/main" id="{901CD5E3-6625-6546-AAEA-A89B5F3C4C0C}"/>
              </a:ext>
            </a:extLst>
          </p:cNvPr>
          <p:cNvSpPr/>
          <p:nvPr/>
        </p:nvSpPr>
        <p:spPr>
          <a:xfrm>
            <a:off x="2987824" y="3282683"/>
            <a:ext cx="144016" cy="57606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36A62B7-15F6-E145-B591-3B4E8CC75924}"/>
              </a:ext>
            </a:extLst>
          </p:cNvPr>
          <p:cNvSpPr txBox="1"/>
          <p:nvPr/>
        </p:nvSpPr>
        <p:spPr>
          <a:xfrm>
            <a:off x="3347864" y="33638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1/160 = 0.0063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4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53BEC-633E-3447-B6D9-EE09E1C9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46551"/>
            <a:ext cx="8229600" cy="857250"/>
          </a:xfrm>
        </p:spPr>
        <p:txBody>
          <a:bodyPr/>
          <a:lstStyle/>
          <a:p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strike="sngStrike" dirty="0"/>
              <a:t>200bp</a:t>
            </a:r>
            <a:endParaRPr strike="sngStrik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476E3D-2A8B-3D44-90EC-2A7A82000307}"/>
              </a:ext>
            </a:extLst>
          </p:cNvPr>
          <p:cNvSpPr txBox="1"/>
          <p:nvPr/>
        </p:nvSpPr>
        <p:spPr>
          <a:xfrm>
            <a:off x="7020272" y="127560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160bp </a:t>
            </a:r>
            <a:r>
              <a:rPr lang="nl-NL" dirty="0" err="1"/>
              <a:t>frequency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nucleosomes</a:t>
            </a:r>
            <a:r>
              <a:rPr lang="nl-NL" dirty="0"/>
              <a:t>?</a:t>
            </a:r>
          </a:p>
          <a:p>
            <a:r>
              <a:rPr lang="nl-NL" dirty="0"/>
              <a:t>Effect on </a:t>
            </a:r>
            <a:r>
              <a:rPr lang="nl-NL" dirty="0" err="1"/>
              <a:t>Poisson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?</a:t>
            </a:r>
            <a:endParaRPr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B1AA506-5C99-8B46-AFE7-B5CB12AB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9" y="2926391"/>
            <a:ext cx="6048672" cy="211312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E4516B-713B-8842-A989-FF173ECB7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9" y="915566"/>
            <a:ext cx="6048672" cy="2041427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47C38732-18D9-E24B-A82D-CAA80B01C997}"/>
              </a:ext>
            </a:extLst>
          </p:cNvPr>
          <p:cNvSpPr txBox="1"/>
          <p:nvPr/>
        </p:nvSpPr>
        <p:spPr>
          <a:xfrm>
            <a:off x="1043608" y="70583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Frequency</a:t>
            </a:r>
            <a:r>
              <a:rPr lang="nl-NL" dirty="0"/>
              <a:t> spectrum of </a:t>
            </a:r>
            <a:r>
              <a:rPr lang="nl-NL" dirty="0" err="1"/>
              <a:t>Transposon</a:t>
            </a:r>
            <a:r>
              <a:rPr lang="nl-NL" dirty="0"/>
              <a:t> </a:t>
            </a:r>
            <a:r>
              <a:rPr lang="nl-NL" dirty="0" err="1"/>
              <a:t>positions</a:t>
            </a:r>
            <a:r>
              <a:rPr lang="nl-NL" dirty="0"/>
              <a:t> </a:t>
            </a:r>
            <a:r>
              <a:rPr lang="nl-NL" dirty="0" err="1"/>
              <a:t>chr.</a:t>
            </a:r>
            <a:r>
              <a:rPr lang="nl-NL" dirty="0"/>
              <a:t> 1</a:t>
            </a:r>
          </a:p>
          <a:p>
            <a:endParaRPr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EA8CBD9-DDAF-0C40-835D-36F62F2ACA03}"/>
              </a:ext>
            </a:extLst>
          </p:cNvPr>
          <p:cNvSpPr txBox="1"/>
          <p:nvPr/>
        </p:nvSpPr>
        <p:spPr>
          <a:xfrm>
            <a:off x="104945" y="3075806"/>
            <a:ext cx="72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zoom</a:t>
            </a:r>
            <a:endParaRPr dirty="0"/>
          </a:p>
        </p:txBody>
      </p:sp>
      <p:sp>
        <p:nvSpPr>
          <p:cNvPr id="18" name="Pijl omlaag 17">
            <a:extLst>
              <a:ext uri="{FF2B5EF4-FFF2-40B4-BE49-F238E27FC236}">
                <a16:creationId xmlns:a16="http://schemas.microsoft.com/office/drawing/2014/main" id="{901CD5E3-6625-6546-AAEA-A89B5F3C4C0C}"/>
              </a:ext>
            </a:extLst>
          </p:cNvPr>
          <p:cNvSpPr/>
          <p:nvPr/>
        </p:nvSpPr>
        <p:spPr>
          <a:xfrm>
            <a:off x="2987824" y="3282683"/>
            <a:ext cx="144016" cy="57606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36A62B7-15F6-E145-B591-3B4E8CC75924}"/>
              </a:ext>
            </a:extLst>
          </p:cNvPr>
          <p:cNvSpPr txBox="1"/>
          <p:nvPr/>
        </p:nvSpPr>
        <p:spPr>
          <a:xfrm>
            <a:off x="3347864" y="33638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1/160 = 0.0063</a:t>
            </a:r>
            <a:endParaRPr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45FF4C6-877A-F744-9EF3-0C8252EC991C}"/>
              </a:ext>
            </a:extLst>
          </p:cNvPr>
          <p:cNvSpPr txBox="1"/>
          <p:nvPr/>
        </p:nvSpPr>
        <p:spPr>
          <a:xfrm>
            <a:off x="7261385" y="28131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700bp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48188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8716</TotalTime>
  <Words>434</Words>
  <Application>Microsoft Macintosh PowerPoint</Application>
  <PresentationFormat>Diavoorstelling (16:9)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Office Theme</vt:lpstr>
      <vt:lpstr>PowerPoint-presentatie</vt:lpstr>
      <vt:lpstr>SATAY Data Analyses</vt:lpstr>
      <vt:lpstr>SATAY Data Analyses</vt:lpstr>
      <vt:lpstr>SATAY Data</vt:lpstr>
      <vt:lpstr>Interpretation</vt:lpstr>
      <vt:lpstr>Moving average 200bp</vt:lpstr>
      <vt:lpstr>Moving average 200bp</vt:lpstr>
      <vt:lpstr>Moving average 200bp</vt:lpstr>
      <vt:lpstr>Moving average 200bp</vt:lpstr>
      <vt:lpstr>High Frequency Filter</vt:lpstr>
      <vt:lpstr>High Frequency Filter</vt:lpstr>
      <vt:lpstr>Fitness effect</vt:lpstr>
      <vt:lpstr>Fitness effect</vt:lpstr>
      <vt:lpstr>Fitness effect</vt:lpstr>
      <vt:lpstr>Fitness effect</vt:lpstr>
      <vt:lpstr>Fitness effect</vt:lpstr>
      <vt:lpstr>Fitness effect</vt:lpstr>
      <vt:lpstr>Questions</vt:lpstr>
    </vt:vector>
  </TitlesOfParts>
  <Company>TU Delft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Wessel Teunisse</dc:creator>
  <cp:lastModifiedBy>Microsoft Office User</cp:lastModifiedBy>
  <cp:revision>58</cp:revision>
  <dcterms:created xsi:type="dcterms:W3CDTF">2020-03-02T13:48:30Z</dcterms:created>
  <dcterms:modified xsi:type="dcterms:W3CDTF">2020-10-22T18:06:40Z</dcterms:modified>
</cp:coreProperties>
</file>