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6858000" cx="12192000"/>
  <p:notesSz cx="7010400" cy="9296400"/>
  <p:embeddedFontLst>
    <p:embeddedFont>
      <p:font typeface="Robo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51" roundtripDataSignature="AMtx7mjyFqOipEc2bZz0bb24hRqr+s5m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5" name="Google Shape;75;p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079d6fa72_8_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27079d6fa72_8_7:notes"/>
          <p:cNvSpPr txBox="1"/>
          <p:nvPr>
            <p:ph idx="1" type="body"/>
          </p:nvPr>
        </p:nvSpPr>
        <p:spPr>
          <a:xfrm>
            <a:off x="701848" y="4416426"/>
            <a:ext cx="5608200" cy="4183200"/>
          </a:xfrm>
          <a:prstGeom prst="rect">
            <a:avLst/>
          </a:prstGeom>
          <a:noFill/>
          <a:ln>
            <a:noFill/>
          </a:ln>
        </p:spPr>
        <p:txBody>
          <a:bodyPr anchorCtr="0" anchor="t" bIns="45725" lIns="91425" spcFirstLastPara="1" rIns="91425" wrap="square" tIns="45725">
            <a:noAutofit/>
          </a:bodyPr>
          <a:lstStyle/>
          <a:p>
            <a:pPr indent="0" lvl="0" marL="0" rtl="0" algn="l">
              <a:spcBef>
                <a:spcPts val="0"/>
              </a:spcBef>
              <a:spcAft>
                <a:spcPts val="0"/>
              </a:spcAft>
              <a:buNone/>
            </a:pPr>
            <a:r>
              <a:t/>
            </a:r>
            <a:endParaRPr sz="1400"/>
          </a:p>
        </p:txBody>
      </p:sp>
      <p:sp>
        <p:nvSpPr>
          <p:cNvPr id="146" name="Google Shape;146;g27079d6fa72_8_7:notes"/>
          <p:cNvSpPr txBox="1"/>
          <p:nvPr>
            <p:ph idx="12" type="sldNum"/>
          </p:nvPr>
        </p:nvSpPr>
        <p:spPr>
          <a:xfrm>
            <a:off x="3970135" y="8829675"/>
            <a:ext cx="3038700" cy="465000"/>
          </a:xfrm>
          <a:prstGeom prst="rect">
            <a:avLst/>
          </a:prstGeom>
          <a:noFill/>
          <a:ln>
            <a:noFill/>
          </a:ln>
        </p:spPr>
        <p:txBody>
          <a:bodyPr anchorCtr="0" anchor="b" bIns="45725" lIns="91425" spcFirstLastPara="1" rIns="91425" wrap="square" tIns="45725">
            <a:noAutofit/>
          </a:bodyPr>
          <a:lstStyle/>
          <a:p>
            <a:pPr indent="0" lvl="0" marL="0" rtl="0" algn="r">
              <a:spcBef>
                <a:spcPts val="0"/>
              </a:spcBef>
              <a:spcAft>
                <a:spcPts val="0"/>
              </a:spcAft>
              <a:buNone/>
            </a:pPr>
            <a:fld id="{00000000-1234-1234-1234-123412341234}" type="slidenum">
              <a:rPr lang="en-US" sz="1400"/>
              <a:t>‹#›</a:t>
            </a:fld>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079d6fa72_8_1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27079d6fa72_8_14:notes"/>
          <p:cNvSpPr txBox="1"/>
          <p:nvPr>
            <p:ph idx="1" type="body"/>
          </p:nvPr>
        </p:nvSpPr>
        <p:spPr>
          <a:xfrm>
            <a:off x="701848" y="4416426"/>
            <a:ext cx="5608200" cy="4183200"/>
          </a:xfrm>
          <a:prstGeom prst="rect">
            <a:avLst/>
          </a:prstGeom>
          <a:noFill/>
          <a:ln>
            <a:noFill/>
          </a:ln>
        </p:spPr>
        <p:txBody>
          <a:bodyPr anchorCtr="0" anchor="t" bIns="45725" lIns="91425" spcFirstLastPara="1" rIns="91425" wrap="square" tIns="45725">
            <a:noAutofit/>
          </a:bodyPr>
          <a:lstStyle/>
          <a:p>
            <a:pPr indent="0" lvl="0" marL="0" rtl="0" algn="l">
              <a:spcBef>
                <a:spcPts val="0"/>
              </a:spcBef>
              <a:spcAft>
                <a:spcPts val="0"/>
              </a:spcAft>
              <a:buNone/>
            </a:pPr>
            <a:r>
              <a:t/>
            </a:r>
            <a:endParaRPr sz="1400"/>
          </a:p>
        </p:txBody>
      </p:sp>
      <p:sp>
        <p:nvSpPr>
          <p:cNvPr id="154" name="Google Shape;154;g27079d6fa72_8_14:notes"/>
          <p:cNvSpPr txBox="1"/>
          <p:nvPr>
            <p:ph idx="12" type="sldNum"/>
          </p:nvPr>
        </p:nvSpPr>
        <p:spPr>
          <a:xfrm>
            <a:off x="3970135" y="8829675"/>
            <a:ext cx="3038700" cy="465000"/>
          </a:xfrm>
          <a:prstGeom prst="rect">
            <a:avLst/>
          </a:prstGeom>
          <a:noFill/>
          <a:ln>
            <a:noFill/>
          </a:ln>
        </p:spPr>
        <p:txBody>
          <a:bodyPr anchorCtr="0" anchor="b" bIns="45725" lIns="91425" spcFirstLastPara="1" rIns="91425" wrap="square" tIns="45725">
            <a:noAutofit/>
          </a:bodyPr>
          <a:lstStyle/>
          <a:p>
            <a:pPr indent="0" lvl="0" marL="0" rtl="0" algn="r">
              <a:spcBef>
                <a:spcPts val="0"/>
              </a:spcBef>
              <a:spcAft>
                <a:spcPts val="0"/>
              </a:spcAft>
              <a:buNone/>
            </a:pPr>
            <a:fld id="{00000000-1234-1234-1234-123412341234}" type="slidenum">
              <a:rPr lang="en-US" sz="1400"/>
              <a:t>‹#›</a:t>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7079d6fa72_8_21:notes"/>
          <p:cNvSpPr/>
          <p:nvPr>
            <p:ph idx="2" type="sldImg"/>
          </p:nvPr>
        </p:nvSpPr>
        <p:spPr>
          <a:xfrm>
            <a:off x="389773" y="697230"/>
            <a:ext cx="6231600" cy="34863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7079d6fa72_8_21:notes"/>
          <p:cNvSpPr txBox="1"/>
          <p:nvPr>
            <p:ph idx="1" type="body"/>
          </p:nvPr>
        </p:nvSpPr>
        <p:spPr>
          <a:xfrm>
            <a:off x="701040" y="4415790"/>
            <a:ext cx="5608200" cy="4183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a6b920987_1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2da6b920987_1_0:notes"/>
          <p:cNvSpPr txBox="1"/>
          <p:nvPr>
            <p:ph idx="1" type="body"/>
          </p:nvPr>
        </p:nvSpPr>
        <p:spPr>
          <a:xfrm>
            <a:off x="701848" y="4416426"/>
            <a:ext cx="5608200" cy="4183200"/>
          </a:xfrm>
          <a:prstGeom prst="rect">
            <a:avLst/>
          </a:prstGeom>
          <a:noFill/>
          <a:ln>
            <a:noFill/>
          </a:ln>
        </p:spPr>
        <p:txBody>
          <a:bodyPr anchorCtr="0" anchor="t" bIns="45725" lIns="91425" spcFirstLastPara="1" rIns="91425" wrap="square" tIns="45725">
            <a:noAutofit/>
          </a:bodyPr>
          <a:lstStyle/>
          <a:p>
            <a:pPr indent="0" lvl="0" marL="0" rtl="0" algn="l">
              <a:lnSpc>
                <a:spcPct val="100000"/>
              </a:lnSpc>
              <a:spcBef>
                <a:spcPts val="0"/>
              </a:spcBef>
              <a:spcAft>
                <a:spcPts val="0"/>
              </a:spcAft>
              <a:buClr>
                <a:schemeClr val="dk1"/>
              </a:buClr>
              <a:buSzPts val="1400"/>
              <a:buFont typeface="Calibri"/>
              <a:buNone/>
            </a:pPr>
            <a:r>
              <a:t/>
            </a:r>
            <a:endParaRPr sz="1400"/>
          </a:p>
        </p:txBody>
      </p:sp>
      <p:sp>
        <p:nvSpPr>
          <p:cNvPr id="169" name="Google Shape;169;g2da6b920987_1_0:notes"/>
          <p:cNvSpPr txBox="1"/>
          <p:nvPr>
            <p:ph idx="12" type="sldNum"/>
          </p:nvPr>
        </p:nvSpPr>
        <p:spPr>
          <a:xfrm>
            <a:off x="3970135" y="8829675"/>
            <a:ext cx="3038700" cy="465000"/>
          </a:xfrm>
          <a:prstGeom prst="rect">
            <a:avLst/>
          </a:prstGeom>
          <a:noFill/>
          <a:ln>
            <a:noFill/>
          </a:ln>
        </p:spPr>
        <p:txBody>
          <a:bodyPr anchorCtr="0" anchor="b" bIns="45725" lIns="91425" spcFirstLastPara="1" rIns="91425" wrap="square" tIns="45725">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sz="1400"/>
              <a:t>‹#›</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da6b920987_1_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2da6b920987_1_7:notes"/>
          <p:cNvSpPr txBox="1"/>
          <p:nvPr>
            <p:ph idx="1" type="body"/>
          </p:nvPr>
        </p:nvSpPr>
        <p:spPr>
          <a:xfrm>
            <a:off x="701848" y="4416426"/>
            <a:ext cx="5608200" cy="4183200"/>
          </a:xfrm>
          <a:prstGeom prst="rect">
            <a:avLst/>
          </a:prstGeom>
          <a:noFill/>
          <a:ln>
            <a:noFill/>
          </a:ln>
        </p:spPr>
        <p:txBody>
          <a:bodyPr anchorCtr="0" anchor="t" bIns="45725" lIns="91425" spcFirstLastPara="1" rIns="91425" wrap="square" tIns="45725">
            <a:noAutofit/>
          </a:bodyPr>
          <a:lstStyle/>
          <a:p>
            <a:pPr indent="0" lvl="0" marL="0" rtl="0" algn="l">
              <a:lnSpc>
                <a:spcPct val="100000"/>
              </a:lnSpc>
              <a:spcBef>
                <a:spcPts val="0"/>
              </a:spcBef>
              <a:spcAft>
                <a:spcPts val="0"/>
              </a:spcAft>
              <a:buClr>
                <a:schemeClr val="dk1"/>
              </a:buClr>
              <a:buSzPts val="1400"/>
              <a:buFont typeface="Calibri"/>
              <a:buNone/>
            </a:pPr>
            <a:r>
              <a:t/>
            </a:r>
            <a:endParaRPr sz="1400"/>
          </a:p>
        </p:txBody>
      </p:sp>
      <p:sp>
        <p:nvSpPr>
          <p:cNvPr id="177" name="Google Shape;177;g2da6b920987_1_7:notes"/>
          <p:cNvSpPr txBox="1"/>
          <p:nvPr>
            <p:ph idx="12" type="sldNum"/>
          </p:nvPr>
        </p:nvSpPr>
        <p:spPr>
          <a:xfrm>
            <a:off x="3970135" y="8829675"/>
            <a:ext cx="3038700" cy="465000"/>
          </a:xfrm>
          <a:prstGeom prst="rect">
            <a:avLst/>
          </a:prstGeom>
          <a:noFill/>
          <a:ln>
            <a:noFill/>
          </a:ln>
        </p:spPr>
        <p:txBody>
          <a:bodyPr anchorCtr="0" anchor="b" bIns="45725" lIns="91425" spcFirstLastPara="1" rIns="91425" wrap="square" tIns="45725">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sz="1400"/>
              <a:t>‹#›</a:t>
            </a:fld>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a6b920987_1_1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2da6b920987_1_14:notes"/>
          <p:cNvSpPr txBox="1"/>
          <p:nvPr>
            <p:ph idx="1" type="body"/>
          </p:nvPr>
        </p:nvSpPr>
        <p:spPr>
          <a:xfrm>
            <a:off x="701848" y="4416426"/>
            <a:ext cx="5608200" cy="4183200"/>
          </a:xfrm>
          <a:prstGeom prst="rect">
            <a:avLst/>
          </a:prstGeom>
          <a:noFill/>
          <a:ln>
            <a:noFill/>
          </a:ln>
        </p:spPr>
        <p:txBody>
          <a:bodyPr anchorCtr="0" anchor="t" bIns="45725" lIns="91425" spcFirstLastPara="1" rIns="91425" wrap="square" tIns="45725">
            <a:noAutofit/>
          </a:bodyPr>
          <a:lstStyle/>
          <a:p>
            <a:pPr indent="0" lvl="0" marL="0" rtl="0" algn="l">
              <a:lnSpc>
                <a:spcPct val="100000"/>
              </a:lnSpc>
              <a:spcBef>
                <a:spcPts val="0"/>
              </a:spcBef>
              <a:spcAft>
                <a:spcPts val="0"/>
              </a:spcAft>
              <a:buClr>
                <a:schemeClr val="dk1"/>
              </a:buClr>
              <a:buSzPts val="1400"/>
              <a:buFont typeface="Calibri"/>
              <a:buNone/>
            </a:pPr>
            <a:r>
              <a:t/>
            </a:r>
            <a:endParaRPr sz="1400"/>
          </a:p>
        </p:txBody>
      </p:sp>
      <p:sp>
        <p:nvSpPr>
          <p:cNvPr id="185" name="Google Shape;185;g2da6b920987_1_14:notes"/>
          <p:cNvSpPr txBox="1"/>
          <p:nvPr>
            <p:ph idx="12" type="sldNum"/>
          </p:nvPr>
        </p:nvSpPr>
        <p:spPr>
          <a:xfrm>
            <a:off x="3970135" y="8829675"/>
            <a:ext cx="3038400" cy="465000"/>
          </a:xfrm>
          <a:prstGeom prst="rect">
            <a:avLst/>
          </a:prstGeom>
          <a:noFill/>
          <a:ln>
            <a:noFill/>
          </a:ln>
        </p:spPr>
        <p:txBody>
          <a:bodyPr anchorCtr="0" anchor="b" bIns="45725" lIns="91425" spcFirstLastPara="1" rIns="91425" wrap="square" tIns="45725">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sz="1400"/>
              <a:t>‹#›</a:t>
            </a:fld>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da6b920987_1_21:notes"/>
          <p:cNvSpPr/>
          <p:nvPr>
            <p:ph idx="2" type="sldImg"/>
          </p:nvPr>
        </p:nvSpPr>
        <p:spPr>
          <a:xfrm>
            <a:off x="389773" y="697230"/>
            <a:ext cx="6231600" cy="34863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da6b920987_1_21:notes"/>
          <p:cNvSpPr txBox="1"/>
          <p:nvPr>
            <p:ph idx="1" type="body"/>
          </p:nvPr>
        </p:nvSpPr>
        <p:spPr>
          <a:xfrm>
            <a:off x="701040" y="4415790"/>
            <a:ext cx="5608200" cy="4183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a6b920987_1_27:notes"/>
          <p:cNvSpPr/>
          <p:nvPr>
            <p:ph idx="2" type="sldImg"/>
          </p:nvPr>
        </p:nvSpPr>
        <p:spPr>
          <a:xfrm>
            <a:off x="389773" y="697230"/>
            <a:ext cx="6231600" cy="34863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da6b920987_1_27:notes"/>
          <p:cNvSpPr txBox="1"/>
          <p:nvPr>
            <p:ph idx="1" type="body"/>
          </p:nvPr>
        </p:nvSpPr>
        <p:spPr>
          <a:xfrm>
            <a:off x="701040" y="4415790"/>
            <a:ext cx="5608200" cy="4183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da6b920987_1_33:notes"/>
          <p:cNvSpPr/>
          <p:nvPr>
            <p:ph idx="2" type="sldImg"/>
          </p:nvPr>
        </p:nvSpPr>
        <p:spPr>
          <a:xfrm>
            <a:off x="389773" y="697230"/>
            <a:ext cx="6231600" cy="34863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da6b920987_1_33:notes"/>
          <p:cNvSpPr txBox="1"/>
          <p:nvPr>
            <p:ph idx="1" type="body"/>
          </p:nvPr>
        </p:nvSpPr>
        <p:spPr>
          <a:xfrm>
            <a:off x="701040" y="4415790"/>
            <a:ext cx="5608200" cy="4183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d9f8c345fa_0_9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2d9f8c345fa_0_91:notes"/>
          <p:cNvSpPr txBox="1"/>
          <p:nvPr>
            <p:ph idx="1" type="body"/>
          </p:nvPr>
        </p:nvSpPr>
        <p:spPr>
          <a:xfrm>
            <a:off x="701848" y="4416426"/>
            <a:ext cx="5608200" cy="4183200"/>
          </a:xfrm>
          <a:prstGeom prst="rect">
            <a:avLst/>
          </a:prstGeom>
          <a:noFill/>
          <a:ln>
            <a:noFill/>
          </a:ln>
        </p:spPr>
        <p:txBody>
          <a:bodyPr anchorCtr="0" anchor="t" bIns="45725" lIns="91425" spcFirstLastPara="1" rIns="91425" wrap="square" tIns="45725">
            <a:noAutofit/>
          </a:bodyPr>
          <a:lstStyle/>
          <a:p>
            <a:pPr indent="0" lvl="0" marL="0" rtl="0" algn="l">
              <a:lnSpc>
                <a:spcPct val="100000"/>
              </a:lnSpc>
              <a:spcBef>
                <a:spcPts val="0"/>
              </a:spcBef>
              <a:spcAft>
                <a:spcPts val="0"/>
              </a:spcAft>
              <a:buClr>
                <a:schemeClr val="dk1"/>
              </a:buClr>
              <a:buSzPts val="1400"/>
              <a:buFont typeface="Calibri"/>
              <a:buNone/>
            </a:pPr>
            <a:r>
              <a:t/>
            </a:r>
            <a:endParaRPr sz="1400"/>
          </a:p>
        </p:txBody>
      </p:sp>
      <p:sp>
        <p:nvSpPr>
          <p:cNvPr id="214" name="Google Shape;214;g2d9f8c345fa_0_91:notes"/>
          <p:cNvSpPr txBox="1"/>
          <p:nvPr>
            <p:ph idx="12" type="sldNum"/>
          </p:nvPr>
        </p:nvSpPr>
        <p:spPr>
          <a:xfrm>
            <a:off x="3970135" y="8829675"/>
            <a:ext cx="3038400" cy="465000"/>
          </a:xfrm>
          <a:prstGeom prst="rect">
            <a:avLst/>
          </a:prstGeom>
          <a:noFill/>
          <a:ln>
            <a:noFill/>
          </a:ln>
        </p:spPr>
        <p:txBody>
          <a:bodyPr anchorCtr="0" anchor="b" bIns="45725" lIns="91425" spcFirstLastPara="1" rIns="91425" wrap="square" tIns="45725">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sz="1400"/>
              <a:t>‹#›</a:t>
            </a:fld>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2" name="Google Shape;82;p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d9f8c345fa_0_17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2d9f8c345fa_0_173:notes"/>
          <p:cNvSpPr txBox="1"/>
          <p:nvPr>
            <p:ph idx="1" type="body"/>
          </p:nvPr>
        </p:nvSpPr>
        <p:spPr>
          <a:xfrm>
            <a:off x="701848" y="4416426"/>
            <a:ext cx="5608200" cy="4183200"/>
          </a:xfrm>
          <a:prstGeom prst="rect">
            <a:avLst/>
          </a:prstGeom>
          <a:noFill/>
          <a:ln>
            <a:noFill/>
          </a:ln>
        </p:spPr>
        <p:txBody>
          <a:bodyPr anchorCtr="0" anchor="t" bIns="45725" lIns="91425" spcFirstLastPara="1" rIns="91425" wrap="square" tIns="45725">
            <a:noAutofit/>
          </a:bodyPr>
          <a:lstStyle/>
          <a:p>
            <a:pPr indent="0" lvl="0" marL="0" rtl="0" algn="l">
              <a:lnSpc>
                <a:spcPct val="100000"/>
              </a:lnSpc>
              <a:spcBef>
                <a:spcPts val="0"/>
              </a:spcBef>
              <a:spcAft>
                <a:spcPts val="0"/>
              </a:spcAft>
              <a:buClr>
                <a:schemeClr val="dk1"/>
              </a:buClr>
              <a:buSzPts val="1400"/>
              <a:buFont typeface="Calibri"/>
              <a:buNone/>
            </a:pPr>
            <a:r>
              <a:t/>
            </a:r>
            <a:endParaRPr sz="1400"/>
          </a:p>
        </p:txBody>
      </p:sp>
      <p:sp>
        <p:nvSpPr>
          <p:cNvPr id="228" name="Google Shape;228;g2d9f8c345fa_0_173:notes"/>
          <p:cNvSpPr txBox="1"/>
          <p:nvPr>
            <p:ph idx="12" type="sldNum"/>
          </p:nvPr>
        </p:nvSpPr>
        <p:spPr>
          <a:xfrm>
            <a:off x="3970135" y="8829675"/>
            <a:ext cx="3038400" cy="465000"/>
          </a:xfrm>
          <a:prstGeom prst="rect">
            <a:avLst/>
          </a:prstGeom>
          <a:noFill/>
          <a:ln>
            <a:noFill/>
          </a:ln>
        </p:spPr>
        <p:txBody>
          <a:bodyPr anchorCtr="0" anchor="b" bIns="45725" lIns="91425" spcFirstLastPara="1" rIns="91425" wrap="square" tIns="45725">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sz="1400"/>
              <a:t>‹#›</a:t>
            </a:fld>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9: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39" name="Google Shape;239;p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d26a093058_0_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d26a093058_0_3: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7" name="Google Shape;247;g2d26a093058_0_3: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d26a093058_0_1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d26a093058_0_15: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5" name="Google Shape;255;g2d26a093058_0_15: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7079d6fa72_11_7:notes"/>
          <p:cNvSpPr txBox="1"/>
          <p:nvPr>
            <p:ph idx="1" type="body"/>
          </p:nvPr>
        </p:nvSpPr>
        <p:spPr>
          <a:xfrm>
            <a:off x="701848" y="4416426"/>
            <a:ext cx="5608200" cy="4183200"/>
          </a:xfrm>
          <a:prstGeom prst="rect">
            <a:avLst/>
          </a:prstGeom>
          <a:noFill/>
          <a:ln>
            <a:noFill/>
          </a:ln>
        </p:spPr>
        <p:txBody>
          <a:bodyPr anchorCtr="0" anchor="t" bIns="45725" lIns="91425" spcFirstLastPara="1" rIns="91425" wrap="square" tIns="45725">
            <a:noAutofit/>
          </a:bodyPr>
          <a:lstStyle/>
          <a:p>
            <a:pPr indent="0" lvl="0" marL="0" rtl="0" algn="l">
              <a:lnSpc>
                <a:spcPct val="100000"/>
              </a:lnSpc>
              <a:spcBef>
                <a:spcPts val="400"/>
              </a:spcBef>
              <a:spcAft>
                <a:spcPts val="0"/>
              </a:spcAft>
              <a:buClr>
                <a:schemeClr val="dk1"/>
              </a:buClr>
              <a:buSzPts val="1400"/>
              <a:buFont typeface="Calibri"/>
              <a:buNone/>
            </a:pPr>
            <a:r>
              <a:t/>
            </a:r>
            <a:endParaRPr sz="1400"/>
          </a:p>
        </p:txBody>
      </p:sp>
      <p:sp>
        <p:nvSpPr>
          <p:cNvPr id="262" name="Google Shape;262;g27079d6fa72_11_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7079d6fa72_11_13:notes"/>
          <p:cNvSpPr txBox="1"/>
          <p:nvPr>
            <p:ph idx="1" type="body"/>
          </p:nvPr>
        </p:nvSpPr>
        <p:spPr>
          <a:xfrm>
            <a:off x="701848" y="4416426"/>
            <a:ext cx="5608200" cy="4183200"/>
          </a:xfrm>
          <a:prstGeom prst="rect">
            <a:avLst/>
          </a:prstGeom>
          <a:noFill/>
          <a:ln>
            <a:noFill/>
          </a:ln>
        </p:spPr>
        <p:txBody>
          <a:bodyPr anchorCtr="0" anchor="t" bIns="45725" lIns="91425" spcFirstLastPara="1" rIns="91425" wrap="square" tIns="45725">
            <a:noAutofit/>
          </a:bodyPr>
          <a:lstStyle/>
          <a:p>
            <a:pPr indent="0" lvl="0" marL="0" rtl="0" algn="l">
              <a:lnSpc>
                <a:spcPct val="100000"/>
              </a:lnSpc>
              <a:spcBef>
                <a:spcPts val="400"/>
              </a:spcBef>
              <a:spcAft>
                <a:spcPts val="0"/>
              </a:spcAft>
              <a:buClr>
                <a:schemeClr val="dk1"/>
              </a:buClr>
              <a:buSzPts val="1400"/>
              <a:buFont typeface="Calibri"/>
              <a:buNone/>
            </a:pPr>
            <a:r>
              <a:t/>
            </a:r>
            <a:endParaRPr sz="1400"/>
          </a:p>
        </p:txBody>
      </p:sp>
      <p:sp>
        <p:nvSpPr>
          <p:cNvPr id="269" name="Google Shape;269;g27079d6fa72_11_1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70779893ca_0_0:notes"/>
          <p:cNvSpPr txBox="1"/>
          <p:nvPr>
            <p:ph idx="1" type="body"/>
          </p:nvPr>
        </p:nvSpPr>
        <p:spPr>
          <a:xfrm>
            <a:off x="701848" y="4416426"/>
            <a:ext cx="5608200" cy="4183200"/>
          </a:xfrm>
          <a:prstGeom prst="rect">
            <a:avLst/>
          </a:prstGeom>
          <a:noFill/>
          <a:ln>
            <a:noFill/>
          </a:ln>
        </p:spPr>
        <p:txBody>
          <a:bodyPr anchorCtr="0" anchor="t" bIns="45725" lIns="91425" spcFirstLastPara="1" rIns="91425" wrap="square" tIns="45725">
            <a:noAutofit/>
          </a:bodyPr>
          <a:lstStyle/>
          <a:p>
            <a:pPr indent="0" lvl="0" marL="0" rtl="0" algn="l">
              <a:lnSpc>
                <a:spcPct val="100000"/>
              </a:lnSpc>
              <a:spcBef>
                <a:spcPts val="400"/>
              </a:spcBef>
              <a:spcAft>
                <a:spcPts val="0"/>
              </a:spcAft>
              <a:buClr>
                <a:schemeClr val="dk1"/>
              </a:buClr>
              <a:buSzPts val="1400"/>
              <a:buFont typeface="Calibri"/>
              <a:buNone/>
            </a:pPr>
            <a:r>
              <a:t/>
            </a:r>
            <a:endParaRPr sz="1400"/>
          </a:p>
        </p:txBody>
      </p:sp>
      <p:sp>
        <p:nvSpPr>
          <p:cNvPr id="276" name="Google Shape;276;g270779893ca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70779893ca_0_6:notes"/>
          <p:cNvSpPr txBox="1"/>
          <p:nvPr>
            <p:ph idx="1" type="body"/>
          </p:nvPr>
        </p:nvSpPr>
        <p:spPr>
          <a:xfrm>
            <a:off x="701848" y="4416426"/>
            <a:ext cx="5608200" cy="4183200"/>
          </a:xfrm>
          <a:prstGeom prst="rect">
            <a:avLst/>
          </a:prstGeom>
          <a:noFill/>
          <a:ln>
            <a:noFill/>
          </a:ln>
        </p:spPr>
        <p:txBody>
          <a:bodyPr anchorCtr="0" anchor="t" bIns="45725" lIns="91425" spcFirstLastPara="1" rIns="91425" wrap="square" tIns="45725">
            <a:noAutofit/>
          </a:bodyPr>
          <a:lstStyle/>
          <a:p>
            <a:pPr indent="0" lvl="0" marL="0" rtl="0" algn="l">
              <a:lnSpc>
                <a:spcPct val="100000"/>
              </a:lnSpc>
              <a:spcBef>
                <a:spcPts val="400"/>
              </a:spcBef>
              <a:spcAft>
                <a:spcPts val="0"/>
              </a:spcAft>
              <a:buClr>
                <a:schemeClr val="dk1"/>
              </a:buClr>
              <a:buSzPts val="1400"/>
              <a:buFont typeface="Calibri"/>
              <a:buNone/>
            </a:pPr>
            <a:r>
              <a:t/>
            </a:r>
            <a:endParaRPr sz="1400"/>
          </a:p>
        </p:txBody>
      </p:sp>
      <p:sp>
        <p:nvSpPr>
          <p:cNvPr id="283" name="Google Shape;283;g270779893ca_0_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70779893ca_0_12:notes"/>
          <p:cNvSpPr txBox="1"/>
          <p:nvPr>
            <p:ph idx="1" type="body"/>
          </p:nvPr>
        </p:nvSpPr>
        <p:spPr>
          <a:xfrm>
            <a:off x="701848" y="4416426"/>
            <a:ext cx="5608200" cy="4183200"/>
          </a:xfrm>
          <a:prstGeom prst="rect">
            <a:avLst/>
          </a:prstGeom>
          <a:noFill/>
          <a:ln>
            <a:noFill/>
          </a:ln>
        </p:spPr>
        <p:txBody>
          <a:bodyPr anchorCtr="0" anchor="t" bIns="45725" lIns="91425" spcFirstLastPara="1" rIns="91425" wrap="square" tIns="45725">
            <a:noAutofit/>
          </a:bodyPr>
          <a:lstStyle/>
          <a:p>
            <a:pPr indent="0" lvl="0" marL="0" rtl="0" algn="l">
              <a:lnSpc>
                <a:spcPct val="100000"/>
              </a:lnSpc>
              <a:spcBef>
                <a:spcPts val="400"/>
              </a:spcBef>
              <a:spcAft>
                <a:spcPts val="0"/>
              </a:spcAft>
              <a:buClr>
                <a:schemeClr val="dk1"/>
              </a:buClr>
              <a:buSzPts val="1400"/>
              <a:buFont typeface="Calibri"/>
              <a:buNone/>
            </a:pPr>
            <a:r>
              <a:t/>
            </a:r>
            <a:endParaRPr sz="1400"/>
          </a:p>
        </p:txBody>
      </p:sp>
      <p:sp>
        <p:nvSpPr>
          <p:cNvPr id="290" name="Google Shape;290;g270779893ca_0_1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70779893ca_0_18:notes"/>
          <p:cNvSpPr txBox="1"/>
          <p:nvPr>
            <p:ph idx="1" type="body"/>
          </p:nvPr>
        </p:nvSpPr>
        <p:spPr>
          <a:xfrm>
            <a:off x="701848" y="4416426"/>
            <a:ext cx="5608200" cy="4183200"/>
          </a:xfrm>
          <a:prstGeom prst="rect">
            <a:avLst/>
          </a:prstGeom>
          <a:noFill/>
          <a:ln>
            <a:noFill/>
          </a:ln>
        </p:spPr>
        <p:txBody>
          <a:bodyPr anchorCtr="0" anchor="t" bIns="45725" lIns="91425" spcFirstLastPara="1" rIns="91425" wrap="square" tIns="45725">
            <a:noAutofit/>
          </a:bodyPr>
          <a:lstStyle/>
          <a:p>
            <a:pPr indent="0" lvl="0" marL="0" rtl="0" algn="l">
              <a:lnSpc>
                <a:spcPct val="100000"/>
              </a:lnSpc>
              <a:spcBef>
                <a:spcPts val="400"/>
              </a:spcBef>
              <a:spcAft>
                <a:spcPts val="0"/>
              </a:spcAft>
              <a:buClr>
                <a:schemeClr val="dk1"/>
              </a:buClr>
              <a:buSzPts val="1400"/>
              <a:buFont typeface="Calibri"/>
              <a:buNone/>
            </a:pPr>
            <a:r>
              <a:t/>
            </a:r>
            <a:endParaRPr sz="1400"/>
          </a:p>
        </p:txBody>
      </p:sp>
      <p:sp>
        <p:nvSpPr>
          <p:cNvPr id="297" name="Google Shape;297;g270779893ca_0_1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0" name="Google Shape;90;p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7049761a56_1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7049761a56_1_0: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5" name="Google Shape;305;g27049761a56_1_0: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70779893ca_0_8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g270779893ca_0_88:notes"/>
          <p:cNvSpPr txBox="1"/>
          <p:nvPr>
            <p:ph idx="1" type="body"/>
          </p:nvPr>
        </p:nvSpPr>
        <p:spPr>
          <a:xfrm>
            <a:off x="701848" y="4416426"/>
            <a:ext cx="5608200" cy="4183200"/>
          </a:xfrm>
          <a:prstGeom prst="rect">
            <a:avLst/>
          </a:prstGeom>
          <a:noFill/>
          <a:ln>
            <a:noFill/>
          </a:ln>
        </p:spPr>
        <p:txBody>
          <a:bodyPr anchorCtr="0" anchor="t" bIns="45725" lIns="91425" spcFirstLastPara="1" rIns="91425" wrap="square" tIns="45725">
            <a:noAutofit/>
          </a:bodyPr>
          <a:lstStyle/>
          <a:p>
            <a:pPr indent="0" lvl="0" marL="0" rtl="0" algn="l">
              <a:lnSpc>
                <a:spcPct val="100000"/>
              </a:lnSpc>
              <a:spcBef>
                <a:spcPts val="0"/>
              </a:spcBef>
              <a:spcAft>
                <a:spcPts val="0"/>
              </a:spcAft>
              <a:buClr>
                <a:schemeClr val="dk1"/>
              </a:buClr>
              <a:buSzPts val="1400"/>
              <a:buFont typeface="Calibri"/>
              <a:buNone/>
            </a:pPr>
            <a:r>
              <a:t/>
            </a:r>
            <a:endParaRPr sz="1400"/>
          </a:p>
        </p:txBody>
      </p:sp>
      <p:sp>
        <p:nvSpPr>
          <p:cNvPr id="313" name="Google Shape;313;g270779893ca_0_88:notes"/>
          <p:cNvSpPr txBox="1"/>
          <p:nvPr>
            <p:ph idx="12" type="sldNum"/>
          </p:nvPr>
        </p:nvSpPr>
        <p:spPr>
          <a:xfrm>
            <a:off x="3970135" y="8829675"/>
            <a:ext cx="3038700" cy="465000"/>
          </a:xfrm>
          <a:prstGeom prst="rect">
            <a:avLst/>
          </a:prstGeom>
          <a:noFill/>
          <a:ln>
            <a:noFill/>
          </a:ln>
        </p:spPr>
        <p:txBody>
          <a:bodyPr anchorCtr="0" anchor="b" bIns="45725" lIns="91425" spcFirstLastPara="1" rIns="91425" wrap="square" tIns="45725">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sz="1400"/>
              <a:t>‹#›</a:t>
            </a:fld>
            <a:endParaRPr sz="1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7049761a56_1_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7049761a56_1_7: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2" name="Google Shape;322;g27049761a56_1_7: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p15: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1" name="Google Shape;331;p15: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6: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8" name="Google Shape;338;p1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da2820070b_1_0:notes"/>
          <p:cNvSpPr txBox="1"/>
          <p:nvPr>
            <p:ph idx="1" type="body"/>
          </p:nvPr>
        </p:nvSpPr>
        <p:spPr>
          <a:xfrm>
            <a:off x="701848" y="4416426"/>
            <a:ext cx="5608200" cy="41832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346" name="Google Shape;346;g2da2820070b_1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p19: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54" name="Google Shape;354;p19: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7079d6fa72_1_1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g27079d6fa72_1_18: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g27079d6fa72_1_18: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7079d6fa72_3_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7079d6fa72_3_6: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0" name="Google Shape;370;g27079d6fa72_3_6: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7079d6fa72_3_1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7079d6fa72_3_13: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7" name="Google Shape;377;g27079d6fa72_3_13: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4: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8" name="Google Shape;98;p4: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da6344e8c3_0_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da6344e8c3_0_1: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3" name="Google Shape;383;g2da6344e8c3_0_1: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0: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8" name="Google Shape;388;p2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5: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6" name="Google Shape;106;p5: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086535ef4_3_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g27086535ef4_3_8: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27086535ef4_3_8: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7: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2" name="Google Shape;122;p7: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7079d6fa72_8_9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g27079d6fa72_8_91:notes"/>
          <p:cNvSpPr txBox="1"/>
          <p:nvPr>
            <p:ph idx="1" type="body"/>
          </p:nvPr>
        </p:nvSpPr>
        <p:spPr>
          <a:xfrm>
            <a:off x="701848" y="4416426"/>
            <a:ext cx="5608200" cy="4183200"/>
          </a:xfrm>
          <a:prstGeom prst="rect">
            <a:avLst/>
          </a:prstGeom>
          <a:noFill/>
          <a:ln>
            <a:noFill/>
          </a:ln>
        </p:spPr>
        <p:txBody>
          <a:bodyPr anchorCtr="0" anchor="t" bIns="45725" lIns="91425" spcFirstLastPara="1" rIns="91425" wrap="square" tIns="45725">
            <a:noAutofit/>
          </a:bodyPr>
          <a:lstStyle/>
          <a:p>
            <a:pPr indent="0" lvl="0" marL="0" rtl="0" algn="l">
              <a:spcBef>
                <a:spcPts val="0"/>
              </a:spcBef>
              <a:spcAft>
                <a:spcPts val="0"/>
              </a:spcAft>
              <a:buNone/>
            </a:pPr>
            <a:r>
              <a:t/>
            </a:r>
            <a:endParaRPr sz="1400"/>
          </a:p>
        </p:txBody>
      </p:sp>
      <p:sp>
        <p:nvSpPr>
          <p:cNvPr id="130" name="Google Shape;130;g27079d6fa72_8_91:notes"/>
          <p:cNvSpPr txBox="1"/>
          <p:nvPr>
            <p:ph idx="12" type="sldNum"/>
          </p:nvPr>
        </p:nvSpPr>
        <p:spPr>
          <a:xfrm>
            <a:off x="3970135" y="8829675"/>
            <a:ext cx="3038700" cy="465000"/>
          </a:xfrm>
          <a:prstGeom prst="rect">
            <a:avLst/>
          </a:prstGeom>
          <a:noFill/>
          <a:ln>
            <a:noFill/>
          </a:ln>
        </p:spPr>
        <p:txBody>
          <a:bodyPr anchorCtr="0" anchor="b" bIns="45725" lIns="91425" spcFirstLastPara="1" rIns="91425" wrap="square" tIns="45725">
            <a:noAutofit/>
          </a:bodyPr>
          <a:lstStyle/>
          <a:p>
            <a:pPr indent="0" lvl="0" marL="0" rtl="0" algn="r">
              <a:spcBef>
                <a:spcPts val="0"/>
              </a:spcBef>
              <a:spcAft>
                <a:spcPts val="0"/>
              </a:spcAft>
              <a:buNone/>
            </a:pPr>
            <a:fld id="{00000000-1234-1234-1234-123412341234}" type="slidenum">
              <a:rPr lang="en-US" sz="1400"/>
              <a:t>‹#›</a:t>
            </a:fld>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079d6fa72_8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27079d6fa72_8_0:notes"/>
          <p:cNvSpPr txBox="1"/>
          <p:nvPr>
            <p:ph idx="1" type="body"/>
          </p:nvPr>
        </p:nvSpPr>
        <p:spPr>
          <a:xfrm>
            <a:off x="701848" y="4416426"/>
            <a:ext cx="5608200" cy="4183200"/>
          </a:xfrm>
          <a:prstGeom prst="rect">
            <a:avLst/>
          </a:prstGeom>
          <a:noFill/>
          <a:ln>
            <a:noFill/>
          </a:ln>
        </p:spPr>
        <p:txBody>
          <a:bodyPr anchorCtr="0" anchor="t" bIns="45725" lIns="91425" spcFirstLastPara="1" rIns="91425" wrap="square" tIns="45725">
            <a:noAutofit/>
          </a:bodyPr>
          <a:lstStyle/>
          <a:p>
            <a:pPr indent="0" lvl="0" marL="0" rtl="0" algn="l">
              <a:spcBef>
                <a:spcPts val="0"/>
              </a:spcBef>
              <a:spcAft>
                <a:spcPts val="0"/>
              </a:spcAft>
              <a:buNone/>
            </a:pPr>
            <a:r>
              <a:t/>
            </a:r>
            <a:endParaRPr sz="1400"/>
          </a:p>
        </p:txBody>
      </p:sp>
      <p:sp>
        <p:nvSpPr>
          <p:cNvPr id="138" name="Google Shape;138;g27079d6fa72_8_0:notes"/>
          <p:cNvSpPr txBox="1"/>
          <p:nvPr>
            <p:ph idx="12" type="sldNum"/>
          </p:nvPr>
        </p:nvSpPr>
        <p:spPr>
          <a:xfrm>
            <a:off x="3970135" y="8829675"/>
            <a:ext cx="3038700" cy="465000"/>
          </a:xfrm>
          <a:prstGeom prst="rect">
            <a:avLst/>
          </a:prstGeom>
          <a:noFill/>
          <a:ln>
            <a:noFill/>
          </a:ln>
        </p:spPr>
        <p:txBody>
          <a:bodyPr anchorCtr="0" anchor="b" bIns="45725" lIns="91425" spcFirstLastPara="1" rIns="91425" wrap="square" tIns="45725">
            <a:noAutofit/>
          </a:bodyPr>
          <a:lstStyle/>
          <a:p>
            <a:pPr indent="0" lvl="0" marL="0" rtl="0" algn="r">
              <a:spcBef>
                <a:spcPts val="0"/>
              </a:spcBef>
              <a:spcAft>
                <a:spcPts val="0"/>
              </a:spcAft>
              <a:buNone/>
            </a:pPr>
            <a:fld id="{00000000-1234-1234-1234-123412341234}" type="slidenum">
              <a:rPr lang="en-US" sz="1400"/>
              <a:t>‹#›</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30"/>
          <p:cNvSpPr/>
          <p:nvPr>
            <p:ph idx="2" type="pic"/>
          </p:nvPr>
        </p:nvSpPr>
        <p:spPr>
          <a:xfrm>
            <a:off x="5183188" y="987425"/>
            <a:ext cx="6172200" cy="4873625"/>
          </a:xfrm>
          <a:prstGeom prst="rect">
            <a:avLst/>
          </a:prstGeom>
          <a:noFill/>
          <a:ln>
            <a:noFill/>
          </a:ln>
        </p:spPr>
      </p:sp>
      <p:sp>
        <p:nvSpPr>
          <p:cNvPr id="69" name="Google Shape;69;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PESSAT - All India Online Entrance Exam for Admission to PES University" id="15" name="Google Shape;15;p21"/>
          <p:cNvPicPr preferRelativeResize="0"/>
          <p:nvPr/>
        </p:nvPicPr>
        <p:blipFill rotWithShape="1">
          <a:blip r:embed="rId1">
            <a:alphaModFix/>
          </a:blip>
          <a:srcRect b="0" l="0" r="0" t="0"/>
          <a:stretch/>
        </p:blipFill>
        <p:spPr>
          <a:xfrm>
            <a:off x="10167336" y="264409"/>
            <a:ext cx="1162050"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arxiv.org/abs/2101.08434"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hyperlink" Target="https://arxiv.org/abs/2101.08434"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
          <p:cNvSpPr/>
          <p:nvPr/>
        </p:nvSpPr>
        <p:spPr>
          <a:xfrm>
            <a:off x="2743200" y="1600200"/>
            <a:ext cx="7924800" cy="113877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rgbClr val="FF0000"/>
                </a:solidFill>
                <a:latin typeface="Trebuchet MS"/>
                <a:ea typeface="Trebuchet MS"/>
                <a:cs typeface="Trebuchet MS"/>
                <a:sym typeface="Trebuchet MS"/>
              </a:rPr>
              <a:t>UE21CS320A–  Project Phase – 1</a:t>
            </a:r>
            <a:endParaRPr/>
          </a:p>
          <a:p>
            <a:pPr indent="0" lvl="0" marL="0" marR="0" rtl="0" algn="ctr">
              <a:spcBef>
                <a:spcPts val="0"/>
              </a:spcBef>
              <a:spcAft>
                <a:spcPts val="0"/>
              </a:spcAft>
              <a:buNone/>
            </a:pPr>
            <a:r>
              <a:rPr b="0" i="0" lang="en-US" sz="4000" u="none" cap="none" strike="noStrike">
                <a:solidFill>
                  <a:schemeClr val="dk1"/>
                </a:solidFill>
                <a:latin typeface="Trebuchet MS"/>
                <a:ea typeface="Trebuchet MS"/>
                <a:cs typeface="Trebuchet MS"/>
                <a:sym typeface="Trebuchet MS"/>
              </a:rPr>
              <a:t> </a:t>
            </a:r>
            <a:r>
              <a:rPr b="0" i="0" lang="en-US" sz="3600" u="none" cap="none" strike="noStrike">
                <a:solidFill>
                  <a:srgbClr val="FF0000"/>
                </a:solidFill>
                <a:latin typeface="Trebuchet MS"/>
                <a:ea typeface="Trebuchet MS"/>
                <a:cs typeface="Trebuchet MS"/>
                <a:sym typeface="Trebuchet MS"/>
              </a:rPr>
              <a:t>End Semester Assessment</a:t>
            </a:r>
            <a:endParaRPr/>
          </a:p>
        </p:txBody>
      </p:sp>
      <p:sp>
        <p:nvSpPr>
          <p:cNvPr id="78" name="Google Shape;78;p1"/>
          <p:cNvSpPr txBox="1"/>
          <p:nvPr/>
        </p:nvSpPr>
        <p:spPr>
          <a:xfrm>
            <a:off x="1656537" y="3290992"/>
            <a:ext cx="8458200" cy="1371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rgbClr val="0033CC"/>
                </a:solidFill>
                <a:latin typeface="Trebuchet MS"/>
                <a:ea typeface="Trebuchet MS"/>
                <a:cs typeface="Trebuchet MS"/>
                <a:sym typeface="Trebuchet MS"/>
              </a:rPr>
              <a:t>Project Title</a:t>
            </a:r>
            <a:r>
              <a:rPr b="0" i="0" lang="en-US" sz="2400" u="none" cap="none" strike="noStrike">
                <a:solidFill>
                  <a:srgbClr val="0033CC"/>
                </a:solidFill>
                <a:latin typeface="Trebuchet MS"/>
                <a:ea typeface="Trebuchet MS"/>
                <a:cs typeface="Trebuchet MS"/>
                <a:sym typeface="Trebuchet MS"/>
              </a:rPr>
              <a:t>   :</a:t>
            </a:r>
            <a:r>
              <a:rPr b="1" lang="en-US" sz="2400">
                <a:solidFill>
                  <a:srgbClr val="0033CC"/>
                </a:solidFill>
                <a:latin typeface="Trebuchet MS"/>
                <a:ea typeface="Trebuchet MS"/>
                <a:cs typeface="Trebuchet MS"/>
                <a:sym typeface="Trebuchet MS"/>
              </a:rPr>
              <a:t>Indexing and Summarization of Sports </a:t>
            </a:r>
            <a:endParaRPr b="1" sz="24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b="1" lang="en-US" sz="2400">
                <a:solidFill>
                  <a:srgbClr val="0033CC"/>
                </a:solidFill>
                <a:latin typeface="Trebuchet MS"/>
                <a:ea typeface="Trebuchet MS"/>
                <a:cs typeface="Trebuchet MS"/>
                <a:sym typeface="Trebuchet MS"/>
              </a:rPr>
              <a:t>                        Videos using Multi-Modal Approach</a:t>
            </a:r>
            <a:endParaRPr sz="30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1" i="0" lang="en-US" sz="2400" u="none" cap="none" strike="noStrike">
                <a:solidFill>
                  <a:srgbClr val="0033CC"/>
                </a:solidFill>
                <a:latin typeface="Trebuchet MS"/>
                <a:ea typeface="Trebuchet MS"/>
                <a:cs typeface="Trebuchet MS"/>
                <a:sym typeface="Trebuchet MS"/>
              </a:rPr>
              <a:t>Project ID</a:t>
            </a:r>
            <a:r>
              <a:rPr b="0" i="0" lang="en-US" sz="2400" u="none" cap="none" strike="noStrike">
                <a:solidFill>
                  <a:srgbClr val="0033CC"/>
                </a:solidFill>
                <a:latin typeface="Trebuchet MS"/>
                <a:ea typeface="Trebuchet MS"/>
                <a:cs typeface="Trebuchet MS"/>
                <a:sym typeface="Trebuchet MS"/>
              </a:rPr>
              <a:t>       :</a:t>
            </a:r>
            <a:r>
              <a:rPr b="1" lang="en-US" sz="2400">
                <a:solidFill>
                  <a:srgbClr val="0033CC"/>
                </a:solidFill>
                <a:latin typeface="Trebuchet MS"/>
                <a:ea typeface="Trebuchet MS"/>
                <a:cs typeface="Trebuchet MS"/>
                <a:sym typeface="Trebuchet MS"/>
              </a:rPr>
              <a:t>61</a:t>
            </a:r>
            <a:endParaRPr b="1" sz="24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1" i="0" lang="en-US" sz="2400" u="none" cap="none" strike="noStrike">
                <a:solidFill>
                  <a:srgbClr val="0033CC"/>
                </a:solidFill>
                <a:latin typeface="Trebuchet MS"/>
                <a:ea typeface="Trebuchet MS"/>
                <a:cs typeface="Trebuchet MS"/>
                <a:sym typeface="Trebuchet MS"/>
              </a:rPr>
              <a:t>Project Guide</a:t>
            </a:r>
            <a:r>
              <a:rPr b="0" i="0" lang="en-US" sz="2400" u="none" cap="none" strike="noStrike">
                <a:solidFill>
                  <a:srgbClr val="0033CC"/>
                </a:solidFill>
                <a:latin typeface="Trebuchet MS"/>
                <a:ea typeface="Trebuchet MS"/>
                <a:cs typeface="Trebuchet MS"/>
                <a:sym typeface="Trebuchet MS"/>
              </a:rPr>
              <a:t> :</a:t>
            </a:r>
            <a:r>
              <a:rPr b="1" lang="en-US" sz="2400">
                <a:solidFill>
                  <a:srgbClr val="0033CC"/>
                </a:solidFill>
                <a:latin typeface="Trebuchet MS"/>
                <a:ea typeface="Trebuchet MS"/>
                <a:cs typeface="Trebuchet MS"/>
                <a:sym typeface="Trebuchet MS"/>
              </a:rPr>
              <a:t>Dr. Sandesh B J </a:t>
            </a:r>
            <a:r>
              <a:rPr b="0" i="0" lang="en-US" sz="2400" u="none" cap="none" strike="noStrike">
                <a:solidFill>
                  <a:srgbClr val="0033CC"/>
                </a:solidFill>
                <a:latin typeface="Trebuchet MS"/>
                <a:ea typeface="Trebuchet MS"/>
                <a:cs typeface="Trebuchet MS"/>
                <a:sym typeface="Trebuchet MS"/>
              </a:rPr>
              <a:t>             </a:t>
            </a:r>
            <a:endParaRPr/>
          </a:p>
          <a:p>
            <a:pPr indent="0" lvl="0" marL="0" marR="0" rtl="0" algn="l">
              <a:spcBef>
                <a:spcPts val="0"/>
              </a:spcBef>
              <a:spcAft>
                <a:spcPts val="0"/>
              </a:spcAft>
              <a:buNone/>
            </a:pPr>
            <a:r>
              <a:rPr b="1" i="0" lang="en-US" sz="2400" u="none" cap="none" strike="noStrike">
                <a:solidFill>
                  <a:srgbClr val="0033CC"/>
                </a:solidFill>
                <a:latin typeface="Trebuchet MS"/>
                <a:ea typeface="Trebuchet MS"/>
                <a:cs typeface="Trebuchet MS"/>
                <a:sym typeface="Trebuchet MS"/>
              </a:rPr>
              <a:t>Project Team</a:t>
            </a:r>
            <a:r>
              <a:rPr b="0" i="0" lang="en-US" sz="2400" u="none" cap="none" strike="noStrike">
                <a:solidFill>
                  <a:srgbClr val="0033CC"/>
                </a:solidFill>
                <a:latin typeface="Trebuchet MS"/>
                <a:ea typeface="Trebuchet MS"/>
                <a:cs typeface="Trebuchet MS"/>
                <a:sym typeface="Trebuchet MS"/>
              </a:rPr>
              <a:t>  :</a:t>
            </a:r>
            <a:r>
              <a:rPr b="1" lang="en-US" sz="2400">
                <a:solidFill>
                  <a:srgbClr val="0033CC"/>
                </a:solidFill>
                <a:latin typeface="Trebuchet MS"/>
                <a:ea typeface="Trebuchet MS"/>
                <a:cs typeface="Trebuchet MS"/>
                <a:sym typeface="Trebuchet MS"/>
              </a:rPr>
              <a:t>PES2UG21CS242 (Krupashree M V)</a:t>
            </a:r>
            <a:r>
              <a:rPr lang="en-US" sz="2400">
                <a:solidFill>
                  <a:srgbClr val="0033CC"/>
                </a:solidFill>
                <a:latin typeface="Trebuchet MS"/>
                <a:ea typeface="Trebuchet MS"/>
                <a:cs typeface="Trebuchet MS"/>
                <a:sym typeface="Trebuchet MS"/>
              </a:rPr>
              <a:t>  </a:t>
            </a:r>
            <a:endParaRPr sz="2400">
              <a:solidFill>
                <a:srgbClr val="0033CC"/>
              </a:solidFill>
              <a:latin typeface="Trebuchet MS"/>
              <a:ea typeface="Trebuchet MS"/>
              <a:cs typeface="Trebuchet MS"/>
              <a:sym typeface="Trebuchet MS"/>
            </a:endParaRPr>
          </a:p>
          <a:p>
            <a:pPr indent="0" lvl="0" marL="1371600" rtl="0" algn="l">
              <a:spcBef>
                <a:spcPts val="0"/>
              </a:spcBef>
              <a:spcAft>
                <a:spcPts val="0"/>
              </a:spcAft>
              <a:buClr>
                <a:schemeClr val="dk1"/>
              </a:buClr>
              <a:buFont typeface="Arial"/>
              <a:buNone/>
            </a:pPr>
            <a:r>
              <a:rPr b="1" lang="en-US" sz="2400">
                <a:solidFill>
                  <a:srgbClr val="0033CC"/>
                </a:solidFill>
                <a:latin typeface="Trebuchet MS"/>
                <a:ea typeface="Trebuchet MS"/>
                <a:cs typeface="Trebuchet MS"/>
                <a:sym typeface="Trebuchet MS"/>
              </a:rPr>
              <a:t>         PES2UG21CS289 (Meenal Bagare)</a:t>
            </a:r>
            <a:endParaRPr b="1" sz="24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b="1" lang="en-US" sz="2400">
                <a:solidFill>
                  <a:srgbClr val="0033CC"/>
                </a:solidFill>
                <a:latin typeface="Trebuchet MS"/>
                <a:ea typeface="Trebuchet MS"/>
                <a:cs typeface="Trebuchet MS"/>
                <a:sym typeface="Trebuchet MS"/>
              </a:rPr>
              <a:t>			         </a:t>
            </a:r>
            <a:r>
              <a:rPr b="1" lang="en-US" sz="2400">
                <a:solidFill>
                  <a:srgbClr val="0033CC"/>
                </a:solidFill>
                <a:latin typeface="Trebuchet MS"/>
                <a:ea typeface="Trebuchet MS"/>
                <a:cs typeface="Trebuchet MS"/>
                <a:sym typeface="Trebuchet MS"/>
              </a:rPr>
              <a:t>P</a:t>
            </a:r>
            <a:r>
              <a:rPr b="1" lang="en-US" sz="2400">
                <a:solidFill>
                  <a:srgbClr val="0033CC"/>
                </a:solidFill>
                <a:latin typeface="Trebuchet MS"/>
                <a:ea typeface="Trebuchet MS"/>
                <a:cs typeface="Trebuchet MS"/>
                <a:sym typeface="Trebuchet MS"/>
              </a:rPr>
              <a:t>ES2UG21CS294 (Melvin Jojee Joseph)</a:t>
            </a:r>
            <a:endParaRPr b="1" sz="24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b="1" lang="en-US" sz="2400">
                <a:solidFill>
                  <a:srgbClr val="0033CC"/>
                </a:solidFill>
                <a:latin typeface="Trebuchet MS"/>
                <a:ea typeface="Trebuchet MS"/>
                <a:cs typeface="Trebuchet MS"/>
                <a:sym typeface="Trebuchet MS"/>
              </a:rPr>
              <a:t>			         PES2UG21CS324 (Naveen Kumar Reddy G)</a:t>
            </a:r>
            <a:endParaRPr b="1" sz="24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 </a:t>
            </a:r>
            <a:endParaRPr b="0" i="0" sz="2000" u="none" cap="none" strike="noStrike">
              <a:solidFill>
                <a:srgbClr val="0033CC"/>
              </a:solidFill>
              <a:latin typeface="Arial"/>
              <a:ea typeface="Arial"/>
              <a:cs typeface="Arial"/>
              <a:sym typeface="Arial"/>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7079d6fa72_8_7"/>
          <p:cNvSpPr/>
          <p:nvPr/>
        </p:nvSpPr>
        <p:spPr>
          <a:xfrm>
            <a:off x="3048000" y="1098355"/>
            <a:ext cx="7620000" cy="363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Arial"/>
              <a:ea typeface="Arial"/>
              <a:cs typeface="Arial"/>
              <a:sym typeface="Arial"/>
            </a:endParaRPr>
          </a:p>
        </p:txBody>
      </p:sp>
      <p:sp>
        <p:nvSpPr>
          <p:cNvPr id="149" name="Google Shape;149;g27079d6fa72_8_7"/>
          <p:cNvSpPr txBox="1"/>
          <p:nvPr/>
        </p:nvSpPr>
        <p:spPr>
          <a:xfrm>
            <a:off x="2971800" y="636769"/>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Summary of Literature Survey in Review 3</a:t>
            </a:r>
            <a:endParaRPr sz="1500"/>
          </a:p>
        </p:txBody>
      </p:sp>
      <p:sp>
        <p:nvSpPr>
          <p:cNvPr id="150" name="Google Shape;150;g27079d6fa72_8_7"/>
          <p:cNvSpPr txBox="1"/>
          <p:nvPr/>
        </p:nvSpPr>
        <p:spPr>
          <a:xfrm>
            <a:off x="644392" y="1255492"/>
            <a:ext cx="10903200" cy="56025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b="1" lang="en-US" sz="1700" u="sng">
                <a:solidFill>
                  <a:srgbClr val="212121"/>
                </a:solidFill>
                <a:highlight>
                  <a:srgbClr val="FFFFFF"/>
                </a:highlight>
                <a:latin typeface="Roboto"/>
                <a:ea typeface="Roboto"/>
                <a:cs typeface="Roboto"/>
                <a:sym typeface="Roboto"/>
              </a:rPr>
              <a:t>Citation:</a:t>
            </a:r>
            <a:r>
              <a:rPr lang="en-US" sz="1800">
                <a:solidFill>
                  <a:schemeClr val="dk1"/>
                </a:solidFill>
                <a:latin typeface="Calibri"/>
                <a:ea typeface="Calibri"/>
                <a:cs typeface="Calibri"/>
                <a:sym typeface="Calibri"/>
              </a:rPr>
              <a:t>Raj, R., Bhatnagar, V., Singh, A. K., Mane, S., &amp; Walde, N. (2021, January 21). </a:t>
            </a:r>
            <a:r>
              <a:rPr i="1" lang="en-US" sz="1800">
                <a:solidFill>
                  <a:schemeClr val="dk1"/>
                </a:solidFill>
                <a:latin typeface="Calibri"/>
                <a:ea typeface="Calibri"/>
                <a:cs typeface="Calibri"/>
                <a:sym typeface="Calibri"/>
              </a:rPr>
              <a:t>Video Summarization: Study of various techniques</a:t>
            </a:r>
            <a:r>
              <a:rPr lang="en-US" sz="1800">
                <a:solidFill>
                  <a:schemeClr val="dk1"/>
                </a:solidFill>
                <a:latin typeface="Calibri"/>
                <a:ea typeface="Calibri"/>
                <a:cs typeface="Calibri"/>
                <a:sym typeface="Calibri"/>
              </a:rPr>
              <a:t>. arXiv.org. </a:t>
            </a:r>
            <a:r>
              <a:rPr lang="en-US" sz="1800" u="sng">
                <a:solidFill>
                  <a:schemeClr val="hlink"/>
                </a:solidFill>
                <a:latin typeface="Calibri"/>
                <a:ea typeface="Calibri"/>
                <a:cs typeface="Calibri"/>
                <a:sym typeface="Calibri"/>
                <a:hlinkClick r:id="rId3"/>
              </a:rPr>
              <a:t>https://arxiv.org/abs/2101.08434</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700" u="sng">
                <a:solidFill>
                  <a:srgbClr val="212121"/>
                </a:solidFill>
                <a:highlight>
                  <a:srgbClr val="FFFFFF"/>
                </a:highlight>
                <a:latin typeface="Roboto"/>
                <a:ea typeface="Roboto"/>
                <a:cs typeface="Roboto"/>
                <a:sym typeface="Roboto"/>
              </a:rPr>
              <a:t>Objective: </a:t>
            </a:r>
            <a:r>
              <a:rPr lang="en-US" sz="1800">
                <a:solidFill>
                  <a:schemeClr val="dk1"/>
                </a:solidFill>
                <a:latin typeface="Calibri"/>
                <a:ea typeface="Calibri"/>
                <a:cs typeface="Calibri"/>
                <a:sym typeface="Calibri"/>
              </a:rPr>
              <a:t>The objective of the paper is to develop an innovative approach for summarizing football match videos using advanced technologies, with the ultimate goal of improving user accessibility and experience in consuming video content.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Roboto"/>
              <a:ea typeface="Roboto"/>
              <a:cs typeface="Roboto"/>
              <a:sym typeface="Roboto"/>
            </a:endParaRPr>
          </a:p>
          <a:p>
            <a:pPr indent="0" lvl="0" marL="0" marR="0" rtl="0" algn="l">
              <a:spcBef>
                <a:spcPts val="0"/>
              </a:spcBef>
              <a:spcAft>
                <a:spcPts val="0"/>
              </a:spcAft>
              <a:buNone/>
            </a:pPr>
            <a:r>
              <a:t/>
            </a:r>
            <a:endParaRPr b="1" sz="17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700" u="sng">
                <a:solidFill>
                  <a:srgbClr val="212121"/>
                </a:solidFill>
                <a:highlight>
                  <a:srgbClr val="FFFFFF"/>
                </a:highlight>
                <a:latin typeface="Roboto"/>
                <a:ea typeface="Roboto"/>
                <a:cs typeface="Roboto"/>
                <a:sym typeface="Roboto"/>
              </a:rPr>
              <a:t>Advantages:</a:t>
            </a:r>
            <a:r>
              <a:rPr lang="en-US" sz="1800">
                <a:solidFill>
                  <a:schemeClr val="dk1"/>
                </a:solidFill>
                <a:latin typeface="Calibri"/>
                <a:ea typeface="Calibri"/>
                <a:cs typeface="Calibri"/>
                <a:sym typeface="Calibri"/>
              </a:rPr>
              <a:t>The paper introduces a novel approach to video summarization, leveraging deep neural networks and semantic mapping techniques. This innovative method offers a fresh perspective on how to efficiently summarize videos.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700">
              <a:solidFill>
                <a:schemeClr val="dk1"/>
              </a:solidFill>
              <a:latin typeface="Roboto"/>
              <a:ea typeface="Roboto"/>
              <a:cs typeface="Roboto"/>
              <a:sym typeface="Roboto"/>
            </a:endParaRPr>
          </a:p>
          <a:p>
            <a:pPr indent="0" lvl="0" marL="0" rtl="0" algn="l">
              <a:spcBef>
                <a:spcPts val="0"/>
              </a:spcBef>
              <a:spcAft>
                <a:spcPts val="0"/>
              </a:spcAft>
              <a:buClr>
                <a:schemeClr val="dk1"/>
              </a:buClr>
              <a:buSzPts val="1500"/>
              <a:buFont typeface="Arial"/>
              <a:buNone/>
            </a:pPr>
            <a:r>
              <a:t/>
            </a:r>
            <a:endParaRPr b="1" sz="17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700" u="sng">
                <a:solidFill>
                  <a:srgbClr val="212121"/>
                </a:solidFill>
                <a:highlight>
                  <a:srgbClr val="FFFFFF"/>
                </a:highlight>
                <a:latin typeface="Roboto"/>
                <a:ea typeface="Roboto"/>
                <a:cs typeface="Roboto"/>
                <a:sym typeface="Roboto"/>
              </a:rPr>
              <a:t>Limitations:</a:t>
            </a:r>
            <a:r>
              <a:rPr lang="en-US" sz="1800">
                <a:solidFill>
                  <a:schemeClr val="dk1"/>
                </a:solidFill>
                <a:latin typeface="Calibri"/>
                <a:ea typeface="Calibri"/>
                <a:cs typeface="Calibri"/>
                <a:sym typeface="Calibri"/>
              </a:rPr>
              <a:t>Data Dependency: The effectiveness of the approach may heavily depend on the availability and quality of training data. If the training dataset is limited or biased, it could result in suboptimal performance or biased summarizations</a:t>
            </a:r>
            <a:endParaRPr b="1" sz="1800" u="sng">
              <a:solidFill>
                <a:srgbClr val="212121"/>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7079d6fa72_8_14"/>
          <p:cNvSpPr/>
          <p:nvPr/>
        </p:nvSpPr>
        <p:spPr>
          <a:xfrm>
            <a:off x="3048000" y="1098355"/>
            <a:ext cx="7620000" cy="363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Arial"/>
              <a:ea typeface="Arial"/>
              <a:cs typeface="Arial"/>
              <a:sym typeface="Arial"/>
            </a:endParaRPr>
          </a:p>
        </p:txBody>
      </p:sp>
      <p:sp>
        <p:nvSpPr>
          <p:cNvPr id="157" name="Google Shape;157;g27079d6fa72_8_14"/>
          <p:cNvSpPr txBox="1"/>
          <p:nvPr/>
        </p:nvSpPr>
        <p:spPr>
          <a:xfrm>
            <a:off x="2971800" y="636769"/>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Summary of Literature Survey in Review 3</a:t>
            </a:r>
            <a:endParaRPr sz="1500"/>
          </a:p>
        </p:txBody>
      </p:sp>
      <p:sp>
        <p:nvSpPr>
          <p:cNvPr id="158" name="Google Shape;158;g27079d6fa72_8_14"/>
          <p:cNvSpPr txBox="1"/>
          <p:nvPr/>
        </p:nvSpPr>
        <p:spPr>
          <a:xfrm>
            <a:off x="568367" y="1439267"/>
            <a:ext cx="11019300" cy="4917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700" u="sng">
                <a:solidFill>
                  <a:srgbClr val="212121"/>
                </a:solidFill>
                <a:highlight>
                  <a:srgbClr val="FFFFFF"/>
                </a:highlight>
                <a:latin typeface="Roboto"/>
                <a:ea typeface="Roboto"/>
                <a:cs typeface="Roboto"/>
                <a:sym typeface="Roboto"/>
              </a:rPr>
              <a:t>Citation:</a:t>
            </a:r>
            <a:r>
              <a:rPr lang="en-US" sz="1600">
                <a:solidFill>
                  <a:srgbClr val="212121"/>
                </a:solidFill>
                <a:highlight>
                  <a:srgbClr val="FFFFFF"/>
                </a:highlight>
                <a:latin typeface="Roboto"/>
                <a:ea typeface="Roboto"/>
                <a:cs typeface="Roboto"/>
                <a:sym typeface="Roboto"/>
              </a:rPr>
              <a:t> </a:t>
            </a:r>
            <a:r>
              <a:rPr lang="en-US" sz="1700">
                <a:solidFill>
                  <a:schemeClr val="dk1"/>
                </a:solidFill>
                <a:latin typeface="Calibri"/>
                <a:ea typeface="Calibri"/>
                <a:cs typeface="Calibri"/>
                <a:sym typeface="Calibri"/>
              </a:rPr>
              <a:t>H. Sattar, M. S. Umar, E. Ijaz and M. U. Arshad, "Multi-Modal Architecture for Cricket Highlights Generation: Using Computer Vision and Large Language Model," </a:t>
            </a:r>
            <a:r>
              <a:rPr i="1" lang="en-US" sz="1700">
                <a:solidFill>
                  <a:schemeClr val="dk1"/>
                </a:solidFill>
                <a:latin typeface="Calibri"/>
                <a:ea typeface="Calibri"/>
                <a:cs typeface="Calibri"/>
                <a:sym typeface="Calibri"/>
              </a:rPr>
              <a:t>2023 17th International Conference on Open Source Systems and Technologies (ICOSST)</a:t>
            </a:r>
            <a:r>
              <a:rPr lang="en-US" sz="1700">
                <a:solidFill>
                  <a:schemeClr val="dk1"/>
                </a:solidFill>
                <a:latin typeface="Calibri"/>
                <a:ea typeface="Calibri"/>
                <a:cs typeface="Calibri"/>
                <a:sym typeface="Calibri"/>
              </a:rPr>
              <a:t>,  2023, pp. 1-6, doi: 10.1109/ICOSST60641.2023.10414235</a:t>
            </a:r>
            <a:endParaRPr sz="1700">
              <a:solidFill>
                <a:srgbClr val="212121"/>
              </a:solidFill>
              <a:highlight>
                <a:srgbClr val="FFFFFF"/>
              </a:highlight>
              <a:latin typeface="Roboto"/>
              <a:ea typeface="Roboto"/>
              <a:cs typeface="Roboto"/>
              <a:sym typeface="Roboto"/>
            </a:endParaRPr>
          </a:p>
          <a:p>
            <a:pPr indent="0" lvl="0" marL="0" marR="0" rtl="0" algn="l">
              <a:spcBef>
                <a:spcPts val="0"/>
              </a:spcBef>
              <a:spcAft>
                <a:spcPts val="0"/>
              </a:spcAft>
              <a:buNone/>
            </a:pPr>
            <a:r>
              <a:t/>
            </a:r>
            <a:endParaRPr sz="2000">
              <a:solidFill>
                <a:srgbClr val="212121"/>
              </a:solidFill>
              <a:highlight>
                <a:srgbClr val="FFFFFF"/>
              </a:highlight>
              <a:latin typeface="Roboto"/>
              <a:ea typeface="Roboto"/>
              <a:cs typeface="Roboto"/>
              <a:sym typeface="Roboto"/>
            </a:endParaRPr>
          </a:p>
          <a:p>
            <a:pPr indent="0" lvl="0" marL="0" marR="0" rtl="0" algn="l">
              <a:spcBef>
                <a:spcPts val="0"/>
              </a:spcBef>
              <a:spcAft>
                <a:spcPts val="0"/>
              </a:spcAft>
              <a:buNone/>
            </a:pPr>
            <a:r>
              <a:rPr b="1" lang="en-US" sz="1700" u="sng">
                <a:solidFill>
                  <a:srgbClr val="212121"/>
                </a:solidFill>
                <a:highlight>
                  <a:srgbClr val="FFFFFF"/>
                </a:highlight>
                <a:latin typeface="Roboto"/>
                <a:ea typeface="Roboto"/>
                <a:cs typeface="Roboto"/>
                <a:sym typeface="Roboto"/>
              </a:rPr>
              <a:t>Objective</a:t>
            </a:r>
            <a:r>
              <a:rPr lang="en-US" sz="1700">
                <a:solidFill>
                  <a:srgbClr val="212121"/>
                </a:solidFill>
                <a:highlight>
                  <a:srgbClr val="FFFFFF"/>
                </a:highlight>
                <a:latin typeface="Roboto"/>
                <a:ea typeface="Roboto"/>
                <a:cs typeface="Roboto"/>
                <a:sym typeface="Roboto"/>
              </a:rPr>
              <a:t>: The objective of this paper is to leverage large language models to aid in the generation of sports summaries. The approach mentioned in this paper used the YOLO model in order to split the video into 20 second segments based on the bowler’s position and later feeds the commentary data into a large model that is trained to identify events based on words used for each event.</a:t>
            </a:r>
            <a:endParaRPr b="1" sz="1700" u="sng">
              <a:solidFill>
                <a:srgbClr val="212121"/>
              </a:solidFill>
              <a:highlight>
                <a:srgbClr val="FFFFFF"/>
              </a:highlight>
              <a:latin typeface="Roboto"/>
              <a:ea typeface="Roboto"/>
              <a:cs typeface="Roboto"/>
              <a:sym typeface="Roboto"/>
            </a:endParaRPr>
          </a:p>
          <a:p>
            <a:pPr indent="0" lvl="0" marL="0" marR="0" rtl="0" algn="l">
              <a:spcBef>
                <a:spcPts val="0"/>
              </a:spcBef>
              <a:spcAft>
                <a:spcPts val="0"/>
              </a:spcAft>
              <a:buNone/>
            </a:pPr>
            <a:r>
              <a:t/>
            </a:r>
            <a:endParaRPr sz="1700">
              <a:solidFill>
                <a:srgbClr val="212121"/>
              </a:solidFill>
              <a:highlight>
                <a:srgbClr val="FFFFFF"/>
              </a:highlight>
              <a:latin typeface="Roboto"/>
              <a:ea typeface="Roboto"/>
              <a:cs typeface="Roboto"/>
              <a:sym typeface="Roboto"/>
            </a:endParaRPr>
          </a:p>
          <a:p>
            <a:pPr indent="0" lvl="0" marL="0" marR="0" rtl="0" algn="l">
              <a:spcBef>
                <a:spcPts val="0"/>
              </a:spcBef>
              <a:spcAft>
                <a:spcPts val="0"/>
              </a:spcAft>
              <a:buNone/>
            </a:pPr>
            <a:r>
              <a:rPr b="1" lang="en-US" sz="1700" u="sng">
                <a:solidFill>
                  <a:srgbClr val="212121"/>
                </a:solidFill>
                <a:highlight>
                  <a:srgbClr val="FFFFFF"/>
                </a:highlight>
                <a:latin typeface="Roboto"/>
                <a:ea typeface="Roboto"/>
                <a:cs typeface="Roboto"/>
                <a:sym typeface="Roboto"/>
              </a:rPr>
              <a:t>Advantages: </a:t>
            </a:r>
            <a:r>
              <a:rPr lang="en-US" sz="1700">
                <a:solidFill>
                  <a:srgbClr val="212121"/>
                </a:solidFill>
                <a:highlight>
                  <a:srgbClr val="FFFFFF"/>
                </a:highlight>
                <a:latin typeface="Roboto"/>
                <a:ea typeface="Roboto"/>
                <a:cs typeface="Roboto"/>
                <a:sym typeface="Roboto"/>
              </a:rPr>
              <a:t>The approach used in this paper has an accuracy of roughly 97% which has been achieved due to large corpus of words that has been identified for each type of event. The use of a BERT that has been fine tuned for English commentary data has also aided in achieving such high level of accuracy.</a:t>
            </a:r>
            <a:endParaRPr b="1" sz="1700">
              <a:solidFill>
                <a:srgbClr val="212121"/>
              </a:solidFill>
              <a:highlight>
                <a:srgbClr val="FFFFFF"/>
              </a:highlight>
              <a:latin typeface="Roboto"/>
              <a:ea typeface="Roboto"/>
              <a:cs typeface="Roboto"/>
              <a:sym typeface="Roboto"/>
            </a:endParaRPr>
          </a:p>
          <a:p>
            <a:pPr indent="0" lvl="0" marL="0" marR="0" rtl="0" algn="l">
              <a:spcBef>
                <a:spcPts val="0"/>
              </a:spcBef>
              <a:spcAft>
                <a:spcPts val="0"/>
              </a:spcAft>
              <a:buNone/>
            </a:pPr>
            <a:r>
              <a:t/>
            </a:r>
            <a:endParaRPr b="1" sz="1700">
              <a:solidFill>
                <a:srgbClr val="212121"/>
              </a:solidFill>
              <a:highlight>
                <a:srgbClr val="FFFFFF"/>
              </a:highlight>
              <a:latin typeface="Roboto"/>
              <a:ea typeface="Roboto"/>
              <a:cs typeface="Roboto"/>
              <a:sym typeface="Roboto"/>
            </a:endParaRPr>
          </a:p>
          <a:p>
            <a:pPr indent="0" lvl="0" marL="0" marR="0" rtl="0" algn="l">
              <a:spcBef>
                <a:spcPts val="0"/>
              </a:spcBef>
              <a:spcAft>
                <a:spcPts val="0"/>
              </a:spcAft>
              <a:buNone/>
            </a:pPr>
            <a:r>
              <a:rPr b="1" lang="en-US" sz="1700" u="sng">
                <a:solidFill>
                  <a:srgbClr val="212121"/>
                </a:solidFill>
                <a:highlight>
                  <a:srgbClr val="FFFFFF"/>
                </a:highlight>
                <a:latin typeface="Roboto"/>
                <a:ea typeface="Roboto"/>
                <a:cs typeface="Roboto"/>
                <a:sym typeface="Roboto"/>
              </a:rPr>
              <a:t>Limitations: </a:t>
            </a:r>
            <a:r>
              <a:rPr lang="en-US" sz="1700">
                <a:solidFill>
                  <a:srgbClr val="212121"/>
                </a:solidFill>
                <a:highlight>
                  <a:srgbClr val="FFFFFF"/>
                </a:highlight>
                <a:latin typeface="Roboto"/>
                <a:ea typeface="Roboto"/>
                <a:cs typeface="Roboto"/>
                <a:sym typeface="Roboto"/>
              </a:rPr>
              <a:t>Misclassifications occur when the commentators describe the game’s bigger picture, separate from the actual ball action, such as boundaries and wickets. There are also times when ball actions come to an abrupt end, which causes a discrepancy between the extracted comments and the real event sequence. The commentary’s temporal misalignment separates the model’s narrative depiction from the real event.</a:t>
            </a:r>
            <a:endParaRPr sz="1700">
              <a:solidFill>
                <a:srgbClr val="212121"/>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7079d6fa72_8_21"/>
          <p:cNvSpPr txBox="1"/>
          <p:nvPr/>
        </p:nvSpPr>
        <p:spPr>
          <a:xfrm>
            <a:off x="510367" y="904600"/>
            <a:ext cx="11139600" cy="46947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t/>
            </a:r>
            <a:endParaRPr sz="1700" u="sng">
              <a:solidFill>
                <a:srgbClr val="212121"/>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700" u="sng">
              <a:solidFill>
                <a:srgbClr val="212121"/>
              </a:solidFill>
              <a:highlight>
                <a:schemeClr val="lt1"/>
              </a:highlight>
              <a:latin typeface="Roboto"/>
              <a:ea typeface="Roboto"/>
              <a:cs typeface="Roboto"/>
              <a:sym typeface="Roboto"/>
            </a:endParaRPr>
          </a:p>
          <a:p>
            <a:pPr indent="0" lvl="0" marL="0" rtl="0" algn="l">
              <a:spcBef>
                <a:spcPts val="0"/>
              </a:spcBef>
              <a:spcAft>
                <a:spcPts val="0"/>
              </a:spcAft>
              <a:buNone/>
            </a:pPr>
            <a:r>
              <a:rPr b="1" lang="en-US" sz="1700" u="sng">
                <a:solidFill>
                  <a:srgbClr val="212121"/>
                </a:solidFill>
                <a:highlight>
                  <a:schemeClr val="lt1"/>
                </a:highlight>
                <a:latin typeface="Roboto"/>
                <a:ea typeface="Roboto"/>
                <a:cs typeface="Roboto"/>
                <a:sym typeface="Roboto"/>
              </a:rPr>
              <a:t>Citation:</a:t>
            </a:r>
            <a:r>
              <a:rPr lang="en-US" sz="1700">
                <a:solidFill>
                  <a:srgbClr val="212121"/>
                </a:solidFill>
                <a:highlight>
                  <a:schemeClr val="lt1"/>
                </a:highlight>
                <a:latin typeface="Roboto"/>
                <a:ea typeface="Roboto"/>
                <a:cs typeface="Roboto"/>
                <a:sym typeface="Roboto"/>
              </a:rPr>
              <a:t> </a:t>
            </a:r>
            <a:r>
              <a:rPr lang="en-US" sz="1700">
                <a:solidFill>
                  <a:schemeClr val="dk1"/>
                </a:solidFill>
                <a:latin typeface="Roboto"/>
                <a:ea typeface="Roboto"/>
                <a:cs typeface="Roboto"/>
                <a:sym typeface="Roboto"/>
              </a:rPr>
              <a:t>Z. </a:t>
            </a:r>
            <a:r>
              <a:rPr lang="en-US" sz="1700">
                <a:solidFill>
                  <a:schemeClr val="dk1"/>
                </a:solidFill>
                <a:latin typeface="Calibri"/>
                <a:ea typeface="Calibri"/>
                <a:cs typeface="Calibri"/>
                <a:sym typeface="Calibri"/>
              </a:rPr>
              <a:t>Saeed, R. Ayaz Abbasi, M. I. Razzak and G. Xu, "Event Detection in Twitter Stream Using Weighted Dynamic Heartbeat Graph Approach [Application Notes]," in </a:t>
            </a:r>
            <a:r>
              <a:rPr i="1" lang="en-US" sz="1700">
                <a:solidFill>
                  <a:schemeClr val="dk1"/>
                </a:solidFill>
                <a:latin typeface="Calibri"/>
                <a:ea typeface="Calibri"/>
                <a:cs typeface="Calibri"/>
                <a:sym typeface="Calibri"/>
              </a:rPr>
              <a:t>IEEE Computational Intelligence Magazine</a:t>
            </a:r>
            <a:r>
              <a:rPr lang="en-US" sz="1700">
                <a:solidFill>
                  <a:schemeClr val="dk1"/>
                </a:solidFill>
                <a:latin typeface="Calibri"/>
                <a:ea typeface="Calibri"/>
                <a:cs typeface="Calibri"/>
                <a:sym typeface="Calibri"/>
              </a:rPr>
              <a:t>, vol. 14, no. 3, pp. 29-38, Aug. 2019, doi: 10.1109/MCI.2019.2919395</a:t>
            </a:r>
            <a:endParaRPr sz="1700">
              <a:solidFill>
                <a:schemeClr val="dk1"/>
              </a:solidFill>
              <a:latin typeface="Calibri"/>
              <a:ea typeface="Calibri"/>
              <a:cs typeface="Calibri"/>
              <a:sym typeface="Calibri"/>
            </a:endParaRPr>
          </a:p>
          <a:p>
            <a:pPr indent="0" lvl="0" marL="0" rtl="0" algn="l">
              <a:spcBef>
                <a:spcPts val="0"/>
              </a:spcBef>
              <a:spcAft>
                <a:spcPts val="0"/>
              </a:spcAft>
              <a:buNone/>
            </a:pPr>
            <a:r>
              <a:t/>
            </a:r>
            <a:endParaRPr sz="1700">
              <a:solidFill>
                <a:schemeClr val="dk1"/>
              </a:solidFill>
              <a:latin typeface="Roboto"/>
              <a:ea typeface="Roboto"/>
              <a:cs typeface="Roboto"/>
              <a:sym typeface="Roboto"/>
            </a:endParaRPr>
          </a:p>
          <a:p>
            <a:pPr indent="0" lvl="0" marL="0" rtl="0" algn="l">
              <a:spcBef>
                <a:spcPts val="0"/>
              </a:spcBef>
              <a:spcAft>
                <a:spcPts val="0"/>
              </a:spcAft>
              <a:buNone/>
            </a:pPr>
            <a:r>
              <a:rPr b="1" lang="en-US" sz="1700" u="sng">
                <a:solidFill>
                  <a:srgbClr val="212121"/>
                </a:solidFill>
                <a:highlight>
                  <a:schemeClr val="lt1"/>
                </a:highlight>
                <a:latin typeface="Roboto"/>
                <a:ea typeface="Roboto"/>
                <a:cs typeface="Roboto"/>
                <a:sym typeface="Roboto"/>
              </a:rPr>
              <a:t>Objective</a:t>
            </a:r>
            <a:r>
              <a:rPr b="1" lang="en-US" sz="1700">
                <a:solidFill>
                  <a:srgbClr val="212121"/>
                </a:solidFill>
                <a:highlight>
                  <a:schemeClr val="lt1"/>
                </a:highlight>
                <a:latin typeface="Roboto"/>
                <a:ea typeface="Roboto"/>
                <a:cs typeface="Roboto"/>
                <a:sym typeface="Roboto"/>
              </a:rPr>
              <a:t>:</a:t>
            </a:r>
            <a:r>
              <a:rPr lang="en-US" sz="1700">
                <a:solidFill>
                  <a:srgbClr val="212121"/>
                </a:solidFill>
                <a:highlight>
                  <a:schemeClr val="lt1"/>
                </a:highlight>
                <a:latin typeface="Roboto"/>
                <a:ea typeface="Roboto"/>
                <a:cs typeface="Roboto"/>
                <a:sym typeface="Roboto"/>
              </a:rPr>
              <a:t> </a:t>
            </a:r>
            <a:r>
              <a:rPr lang="en-US" sz="1700">
                <a:solidFill>
                  <a:schemeClr val="dk1"/>
                </a:solidFill>
                <a:latin typeface="Roboto"/>
                <a:ea typeface="Roboto"/>
                <a:cs typeface="Roboto"/>
                <a:sym typeface="Roboto"/>
              </a:rPr>
              <a:t>Weighted dynamic heartbeat graph for detecting event in a dynamic text stream like social media data like twitter, Weighted Dynamic Heartbeat Graphs (WDHG) capture evolving word usage over time. Key features, Growth Factor (GF) and Aggregated Centrality (AC), enabling the detection of significant events by classifying and ranking strong snapshots.</a:t>
            </a:r>
            <a:endParaRPr sz="1700">
              <a:solidFill>
                <a:schemeClr val="dk1"/>
              </a:solidFill>
              <a:latin typeface="Roboto"/>
              <a:ea typeface="Roboto"/>
              <a:cs typeface="Roboto"/>
              <a:sym typeface="Roboto"/>
            </a:endParaRPr>
          </a:p>
          <a:p>
            <a:pPr indent="0" lvl="0" marL="0" rtl="0" algn="l">
              <a:spcBef>
                <a:spcPts val="0"/>
              </a:spcBef>
              <a:spcAft>
                <a:spcPts val="0"/>
              </a:spcAft>
              <a:buNone/>
            </a:pPr>
            <a:r>
              <a:t/>
            </a:r>
            <a:endParaRPr sz="1700">
              <a:solidFill>
                <a:srgbClr val="212121"/>
              </a:solidFill>
              <a:highlight>
                <a:schemeClr val="lt1"/>
              </a:highlight>
              <a:latin typeface="Roboto"/>
              <a:ea typeface="Roboto"/>
              <a:cs typeface="Roboto"/>
              <a:sym typeface="Roboto"/>
            </a:endParaRPr>
          </a:p>
          <a:p>
            <a:pPr indent="0" lvl="0" marL="0" rtl="0" algn="l">
              <a:spcBef>
                <a:spcPts val="0"/>
              </a:spcBef>
              <a:spcAft>
                <a:spcPts val="0"/>
              </a:spcAft>
              <a:buNone/>
            </a:pPr>
            <a:r>
              <a:rPr b="1" lang="en-US" sz="1700" u="sng">
                <a:solidFill>
                  <a:srgbClr val="212121"/>
                </a:solidFill>
                <a:highlight>
                  <a:schemeClr val="lt1"/>
                </a:highlight>
                <a:latin typeface="Roboto"/>
                <a:ea typeface="Roboto"/>
                <a:cs typeface="Roboto"/>
                <a:sym typeface="Roboto"/>
              </a:rPr>
              <a:t>Advantages:</a:t>
            </a:r>
            <a:r>
              <a:rPr lang="en-US" sz="1700" u="sng">
                <a:solidFill>
                  <a:srgbClr val="212121"/>
                </a:solidFill>
                <a:highlight>
                  <a:schemeClr val="lt1"/>
                </a:highlight>
                <a:latin typeface="Roboto"/>
                <a:ea typeface="Roboto"/>
                <a:cs typeface="Roboto"/>
                <a:sym typeface="Roboto"/>
              </a:rPr>
              <a:t> </a:t>
            </a:r>
            <a:r>
              <a:rPr lang="en-US" sz="1700">
                <a:solidFill>
                  <a:schemeClr val="dk1"/>
                </a:solidFill>
                <a:latin typeface="Roboto"/>
                <a:ea typeface="Roboto"/>
                <a:cs typeface="Roboto"/>
                <a:sym typeface="Roboto"/>
              </a:rPr>
              <a:t>WDHG efficiently detects and highlights emerging topics in dynamic text streams.</a:t>
            </a:r>
            <a:endParaRPr sz="1700">
              <a:solidFill>
                <a:schemeClr val="dk1"/>
              </a:solidFill>
              <a:latin typeface="Roboto"/>
              <a:ea typeface="Roboto"/>
              <a:cs typeface="Roboto"/>
              <a:sym typeface="Roboto"/>
            </a:endParaRPr>
          </a:p>
          <a:p>
            <a:pPr indent="0" lvl="0" marL="0" rtl="0" algn="l">
              <a:spcBef>
                <a:spcPts val="0"/>
              </a:spcBef>
              <a:spcAft>
                <a:spcPts val="0"/>
              </a:spcAft>
              <a:buClr>
                <a:schemeClr val="dk1"/>
              </a:buClr>
              <a:buSzPts val="1500"/>
              <a:buFont typeface="Arial"/>
              <a:buNone/>
            </a:pPr>
            <a:r>
              <a:rPr lang="en-US" sz="1700">
                <a:solidFill>
                  <a:schemeClr val="dk1"/>
                </a:solidFill>
                <a:latin typeface="Roboto"/>
                <a:ea typeface="Roboto"/>
                <a:cs typeface="Roboto"/>
                <a:sym typeface="Roboto"/>
              </a:rPr>
              <a:t>suitable for processing large volumes of Twitter data in real-time event detection scenarios.</a:t>
            </a:r>
            <a:endParaRPr sz="1700">
              <a:solidFill>
                <a:schemeClr val="dk1"/>
              </a:solidFill>
              <a:latin typeface="Roboto"/>
              <a:ea typeface="Roboto"/>
              <a:cs typeface="Roboto"/>
              <a:sym typeface="Roboto"/>
            </a:endParaRPr>
          </a:p>
          <a:p>
            <a:pPr indent="0" lvl="0" marL="0" rtl="0" algn="l">
              <a:spcBef>
                <a:spcPts val="0"/>
              </a:spcBef>
              <a:spcAft>
                <a:spcPts val="0"/>
              </a:spcAft>
              <a:buNone/>
            </a:pPr>
            <a:r>
              <a:t/>
            </a:r>
            <a:endParaRPr sz="1700" u="sng">
              <a:solidFill>
                <a:srgbClr val="212121"/>
              </a:solidFill>
              <a:highlight>
                <a:schemeClr val="lt1"/>
              </a:highlight>
              <a:latin typeface="Roboto"/>
              <a:ea typeface="Roboto"/>
              <a:cs typeface="Roboto"/>
              <a:sym typeface="Roboto"/>
            </a:endParaRPr>
          </a:p>
          <a:p>
            <a:pPr indent="0" lvl="0" marL="0" rtl="0" algn="l">
              <a:spcBef>
                <a:spcPts val="0"/>
              </a:spcBef>
              <a:spcAft>
                <a:spcPts val="0"/>
              </a:spcAft>
              <a:buNone/>
            </a:pPr>
            <a:r>
              <a:rPr b="1" lang="en-US" sz="1700" u="sng">
                <a:solidFill>
                  <a:srgbClr val="212121"/>
                </a:solidFill>
                <a:highlight>
                  <a:schemeClr val="lt1"/>
                </a:highlight>
                <a:latin typeface="Roboto"/>
                <a:ea typeface="Roboto"/>
                <a:cs typeface="Roboto"/>
                <a:sym typeface="Roboto"/>
              </a:rPr>
              <a:t>Limitations</a:t>
            </a:r>
            <a:r>
              <a:rPr lang="en-US" sz="1700" u="sng">
                <a:solidFill>
                  <a:srgbClr val="212121"/>
                </a:solidFill>
                <a:highlight>
                  <a:schemeClr val="lt1"/>
                </a:highlight>
                <a:latin typeface="Roboto"/>
                <a:ea typeface="Roboto"/>
                <a:cs typeface="Roboto"/>
                <a:sym typeface="Roboto"/>
              </a:rPr>
              <a:t>:</a:t>
            </a:r>
            <a:r>
              <a:rPr lang="en-US" sz="1700">
                <a:solidFill>
                  <a:schemeClr val="dk1"/>
                </a:solidFill>
                <a:latin typeface="Roboto"/>
                <a:ea typeface="Roboto"/>
                <a:cs typeface="Roboto"/>
                <a:sym typeface="Roboto"/>
              </a:rPr>
              <a:t>Dependency on Keyword Frequency: The method heavily relies on keyword frequency, which may lead to biased results, especially in noisy or diverse text streams. The approach may face challenges in handling bursty events where topics rapidly gain popularity and decline. </a:t>
            </a:r>
            <a:endParaRPr sz="1700" u="sng">
              <a:solidFill>
                <a:srgbClr val="212121"/>
              </a:solidFill>
              <a:highlight>
                <a:schemeClr val="lt1"/>
              </a:highlight>
              <a:latin typeface="Roboto"/>
              <a:ea typeface="Roboto"/>
              <a:cs typeface="Roboto"/>
              <a:sym typeface="Roboto"/>
            </a:endParaRPr>
          </a:p>
        </p:txBody>
      </p:sp>
      <p:sp>
        <p:nvSpPr>
          <p:cNvPr id="164" name="Google Shape;164;g27079d6fa72_8_21"/>
          <p:cNvSpPr txBox="1"/>
          <p:nvPr/>
        </p:nvSpPr>
        <p:spPr>
          <a:xfrm>
            <a:off x="2961267" y="663402"/>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Summary of Literature Survey in Review 3</a:t>
            </a:r>
            <a:endParaRPr sz="1500"/>
          </a:p>
        </p:txBody>
      </p:sp>
      <p:sp>
        <p:nvSpPr>
          <p:cNvPr id="165" name="Google Shape;165;g27079d6fa72_8_21"/>
          <p:cNvSpPr/>
          <p:nvPr/>
        </p:nvSpPr>
        <p:spPr>
          <a:xfrm>
            <a:off x="3077000" y="1124988"/>
            <a:ext cx="7620000" cy="363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da6b920987_1_0"/>
          <p:cNvSpPr/>
          <p:nvPr/>
        </p:nvSpPr>
        <p:spPr>
          <a:xfrm>
            <a:off x="3048000" y="1581151"/>
            <a:ext cx="7620000" cy="363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Arial"/>
              <a:ea typeface="Arial"/>
              <a:cs typeface="Arial"/>
              <a:sym typeface="Arial"/>
            </a:endParaRPr>
          </a:p>
        </p:txBody>
      </p:sp>
      <p:sp>
        <p:nvSpPr>
          <p:cNvPr id="172" name="Google Shape;172;g2da6b920987_1_0"/>
          <p:cNvSpPr txBox="1"/>
          <p:nvPr/>
        </p:nvSpPr>
        <p:spPr>
          <a:xfrm>
            <a:off x="2895600" y="1143001"/>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Functional Requirements</a:t>
            </a:r>
            <a:endParaRPr sz="1500">
              <a:solidFill>
                <a:srgbClr val="000000"/>
              </a:solidFill>
              <a:latin typeface="Arial"/>
              <a:ea typeface="Arial"/>
              <a:cs typeface="Arial"/>
              <a:sym typeface="Arial"/>
            </a:endParaRPr>
          </a:p>
        </p:txBody>
      </p:sp>
      <p:sp>
        <p:nvSpPr>
          <p:cNvPr id="173" name="Google Shape;173;g2da6b920987_1_0"/>
          <p:cNvSpPr txBox="1"/>
          <p:nvPr/>
        </p:nvSpPr>
        <p:spPr>
          <a:xfrm>
            <a:off x="248667" y="1750200"/>
            <a:ext cx="11472300" cy="4835700"/>
          </a:xfrm>
          <a:prstGeom prst="rect">
            <a:avLst/>
          </a:prstGeom>
          <a:noFill/>
          <a:ln>
            <a:noFill/>
          </a:ln>
        </p:spPr>
        <p:txBody>
          <a:bodyPr anchorCtr="0" anchor="t" bIns="121900" lIns="121900" spcFirstLastPara="1" rIns="121900" wrap="square" tIns="121900">
            <a:spAutoFit/>
          </a:bodyPr>
          <a:lstStyle/>
          <a:p>
            <a:pPr indent="-463550" lvl="0" marL="609600" rtl="0" algn="l">
              <a:spcBef>
                <a:spcPts val="500"/>
              </a:spcBef>
              <a:spcAft>
                <a:spcPts val="0"/>
              </a:spcAft>
              <a:buClr>
                <a:srgbClr val="0033CC"/>
              </a:buClr>
              <a:buSzPts val="2500"/>
              <a:buFont typeface="Trebuchet MS"/>
              <a:buChar char="●"/>
            </a:pPr>
            <a:r>
              <a:rPr b="1" lang="en-US" sz="2500">
                <a:solidFill>
                  <a:srgbClr val="0033CC"/>
                </a:solidFill>
                <a:latin typeface="Trebuchet MS"/>
                <a:ea typeface="Trebuchet MS"/>
                <a:cs typeface="Trebuchet MS"/>
                <a:sym typeface="Trebuchet MS"/>
              </a:rPr>
              <a:t>Automated Data Analysis:</a:t>
            </a:r>
            <a:r>
              <a:rPr lang="en-US" sz="2500">
                <a:solidFill>
                  <a:srgbClr val="0033CC"/>
                </a:solidFill>
                <a:latin typeface="Trebuchet MS"/>
                <a:ea typeface="Trebuchet MS"/>
                <a:cs typeface="Trebuchet MS"/>
                <a:sym typeface="Trebuchet MS"/>
              </a:rPr>
              <a:t>   The system automatically  identifies        significant event in sports data by event extraction during high twitter activity and it cross verifying with commentator excitement,audiences cheers and incorporates real time scoreboard data.</a:t>
            </a:r>
            <a:endParaRPr sz="2500">
              <a:solidFill>
                <a:srgbClr val="0033CC"/>
              </a:solidFill>
              <a:latin typeface="Trebuchet MS"/>
              <a:ea typeface="Trebuchet MS"/>
              <a:cs typeface="Trebuchet MS"/>
              <a:sym typeface="Trebuchet MS"/>
            </a:endParaRPr>
          </a:p>
          <a:p>
            <a:pPr indent="-463550" lvl="0" marL="609600" rtl="0" algn="l">
              <a:spcBef>
                <a:spcPts val="0"/>
              </a:spcBef>
              <a:spcAft>
                <a:spcPts val="0"/>
              </a:spcAft>
              <a:buClr>
                <a:srgbClr val="0033CC"/>
              </a:buClr>
              <a:buSzPts val="2500"/>
              <a:buFont typeface="Trebuchet MS"/>
              <a:buChar char="●"/>
            </a:pPr>
            <a:r>
              <a:rPr b="1" lang="en-US" sz="2500">
                <a:solidFill>
                  <a:srgbClr val="0033CC"/>
                </a:solidFill>
                <a:latin typeface="Trebuchet MS"/>
                <a:ea typeface="Trebuchet MS"/>
                <a:cs typeface="Trebuchet MS"/>
                <a:sym typeface="Trebuchet MS"/>
              </a:rPr>
              <a:t>Efficient Data Processing:</a:t>
            </a:r>
            <a:r>
              <a:rPr lang="en-US" sz="2500">
                <a:solidFill>
                  <a:srgbClr val="0033CC"/>
                </a:solidFill>
                <a:latin typeface="Trebuchet MS"/>
                <a:ea typeface="Trebuchet MS"/>
                <a:cs typeface="Trebuchet MS"/>
                <a:sym typeface="Trebuchet MS"/>
              </a:rPr>
              <a:t>   Efficiently processes large volumes of data in real-time,dynamically adjusting capabilities to handle  increased twitter data during high activity.</a:t>
            </a:r>
            <a:endParaRPr sz="2500">
              <a:solidFill>
                <a:srgbClr val="0033CC"/>
              </a:solidFill>
              <a:latin typeface="Trebuchet MS"/>
              <a:ea typeface="Trebuchet MS"/>
              <a:cs typeface="Trebuchet MS"/>
              <a:sym typeface="Trebuchet MS"/>
            </a:endParaRPr>
          </a:p>
          <a:p>
            <a:pPr indent="-463550" lvl="0" marL="609600" rtl="0" algn="l">
              <a:spcBef>
                <a:spcPts val="0"/>
              </a:spcBef>
              <a:spcAft>
                <a:spcPts val="0"/>
              </a:spcAft>
              <a:buClr>
                <a:srgbClr val="0033CC"/>
              </a:buClr>
              <a:buSzPts val="2500"/>
              <a:buFont typeface="Trebuchet MS"/>
              <a:buChar char="●"/>
            </a:pPr>
            <a:r>
              <a:rPr b="1" lang="en-US" sz="2500">
                <a:solidFill>
                  <a:srgbClr val="0033CC"/>
                </a:solidFill>
                <a:latin typeface="Trebuchet MS"/>
                <a:ea typeface="Trebuchet MS"/>
                <a:cs typeface="Trebuchet MS"/>
                <a:sym typeface="Trebuchet MS"/>
              </a:rPr>
              <a:t>Noise Handling:   </a:t>
            </a:r>
            <a:r>
              <a:rPr lang="en-US" sz="2500">
                <a:solidFill>
                  <a:srgbClr val="0033CC"/>
                </a:solidFill>
                <a:latin typeface="Trebuchet MS"/>
                <a:ea typeface="Trebuchet MS"/>
                <a:cs typeface="Trebuchet MS"/>
                <a:sym typeface="Trebuchet MS"/>
              </a:rPr>
              <a:t>Effectively deals with filtering out noise and maintains accuracy in identifying key moments.</a:t>
            </a:r>
            <a:endParaRPr sz="2500">
              <a:solidFill>
                <a:srgbClr val="0033CC"/>
              </a:solidFill>
              <a:latin typeface="Trebuchet MS"/>
              <a:ea typeface="Trebuchet MS"/>
              <a:cs typeface="Trebuchet MS"/>
              <a:sym typeface="Trebuchet MS"/>
            </a:endParaRPr>
          </a:p>
          <a:p>
            <a:pPr indent="-463550" lvl="0" marL="609600" rtl="0" algn="l">
              <a:spcBef>
                <a:spcPts val="0"/>
              </a:spcBef>
              <a:spcAft>
                <a:spcPts val="0"/>
              </a:spcAft>
              <a:buClr>
                <a:srgbClr val="0033CC"/>
              </a:buClr>
              <a:buSzPts val="2500"/>
              <a:buFont typeface="Trebuchet MS"/>
              <a:buChar char="●"/>
            </a:pPr>
            <a:r>
              <a:rPr b="1" lang="en-US" sz="2500">
                <a:solidFill>
                  <a:srgbClr val="0033CC"/>
                </a:solidFill>
                <a:latin typeface="Trebuchet MS"/>
                <a:ea typeface="Trebuchet MS"/>
                <a:cs typeface="Trebuchet MS"/>
                <a:sym typeface="Trebuchet MS"/>
              </a:rPr>
              <a:t>Highlight Generation:</a:t>
            </a:r>
            <a:r>
              <a:rPr lang="en-US" sz="2500">
                <a:solidFill>
                  <a:srgbClr val="0033CC"/>
                </a:solidFill>
                <a:latin typeface="Trebuchet MS"/>
                <a:ea typeface="Trebuchet MS"/>
                <a:cs typeface="Trebuchet MS"/>
                <a:sym typeface="Trebuchet MS"/>
              </a:rPr>
              <a:t>  Automatically selects and compile the most important or exciting moment from the game into a highlight reel.</a:t>
            </a:r>
            <a:endParaRPr sz="2500">
              <a:solidFill>
                <a:srgbClr val="0033CC"/>
              </a:solidFill>
              <a:latin typeface="Trebuchet MS"/>
              <a:ea typeface="Trebuchet MS"/>
              <a:cs typeface="Trebuchet MS"/>
              <a:sym typeface="Trebuchet MS"/>
            </a:endParaRPr>
          </a:p>
          <a:p>
            <a:pPr indent="0" lvl="0" marL="0" rtl="0" algn="just">
              <a:spcBef>
                <a:spcPts val="500"/>
              </a:spcBef>
              <a:spcAft>
                <a:spcPts val="0"/>
              </a:spcAft>
              <a:buNone/>
            </a:pPr>
            <a:r>
              <a:t/>
            </a:r>
            <a:endParaRPr sz="1900">
              <a:solidFill>
                <a:srgbClr val="0033CC"/>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da6b920987_1_7"/>
          <p:cNvSpPr/>
          <p:nvPr/>
        </p:nvSpPr>
        <p:spPr>
          <a:xfrm>
            <a:off x="3048000" y="1581151"/>
            <a:ext cx="7620000" cy="363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Arial"/>
              <a:ea typeface="Arial"/>
              <a:cs typeface="Arial"/>
              <a:sym typeface="Arial"/>
            </a:endParaRPr>
          </a:p>
        </p:txBody>
      </p:sp>
      <p:sp>
        <p:nvSpPr>
          <p:cNvPr id="180" name="Google Shape;180;g2da6b920987_1_7"/>
          <p:cNvSpPr txBox="1"/>
          <p:nvPr/>
        </p:nvSpPr>
        <p:spPr>
          <a:xfrm>
            <a:off x="2895600" y="1143001"/>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Functional Requirements</a:t>
            </a:r>
            <a:endParaRPr sz="1500">
              <a:solidFill>
                <a:srgbClr val="000000"/>
              </a:solidFill>
              <a:latin typeface="Arial"/>
              <a:ea typeface="Arial"/>
              <a:cs typeface="Arial"/>
              <a:sym typeface="Arial"/>
            </a:endParaRPr>
          </a:p>
        </p:txBody>
      </p:sp>
      <p:sp>
        <p:nvSpPr>
          <p:cNvPr id="181" name="Google Shape;181;g2da6b920987_1_7"/>
          <p:cNvSpPr txBox="1"/>
          <p:nvPr/>
        </p:nvSpPr>
        <p:spPr>
          <a:xfrm>
            <a:off x="829067" y="1853733"/>
            <a:ext cx="10746900" cy="3002400"/>
          </a:xfrm>
          <a:prstGeom prst="rect">
            <a:avLst/>
          </a:prstGeom>
          <a:noFill/>
          <a:ln>
            <a:noFill/>
          </a:ln>
        </p:spPr>
        <p:txBody>
          <a:bodyPr anchorCtr="0" anchor="t" bIns="121900" lIns="121900" spcFirstLastPara="1" rIns="121900" wrap="square" tIns="121900">
            <a:spAutoFit/>
          </a:bodyPr>
          <a:lstStyle/>
          <a:p>
            <a:pPr indent="-457200" lvl="0" marL="609600" rtl="0" algn="l">
              <a:lnSpc>
                <a:spcPct val="115000"/>
              </a:lnSpc>
              <a:spcBef>
                <a:spcPts val="400"/>
              </a:spcBef>
              <a:spcAft>
                <a:spcPts val="0"/>
              </a:spcAft>
              <a:buClr>
                <a:srgbClr val="0033CC"/>
              </a:buClr>
              <a:buSzPts val="2400"/>
              <a:buChar char="●"/>
            </a:pPr>
            <a:r>
              <a:rPr b="1" lang="en-US" sz="2400">
                <a:solidFill>
                  <a:srgbClr val="0033CC"/>
                </a:solidFill>
                <a:highlight>
                  <a:srgbClr val="FFFFFF"/>
                </a:highlight>
              </a:rPr>
              <a:t>Accuracy In Key Moment Detection:</a:t>
            </a:r>
            <a:r>
              <a:rPr lang="en-US" sz="2400">
                <a:solidFill>
                  <a:srgbClr val="0033CC"/>
                </a:solidFill>
                <a:highlight>
                  <a:srgbClr val="FFFFFF"/>
                </a:highlight>
              </a:rPr>
              <a:t> The System Should Strive For High Accuracy In Identifying Key Moments Within The Game Footage</a:t>
            </a:r>
            <a:endParaRPr sz="2400">
              <a:solidFill>
                <a:srgbClr val="0033CC"/>
              </a:solidFill>
              <a:highlight>
                <a:srgbClr val="FFFFFF"/>
              </a:highlight>
            </a:endParaRPr>
          </a:p>
          <a:p>
            <a:pPr indent="-457200" lvl="0" marL="609600" rtl="0" algn="l">
              <a:lnSpc>
                <a:spcPct val="115000"/>
              </a:lnSpc>
              <a:spcBef>
                <a:spcPts val="0"/>
              </a:spcBef>
              <a:spcAft>
                <a:spcPts val="0"/>
              </a:spcAft>
              <a:buClr>
                <a:srgbClr val="0033CC"/>
              </a:buClr>
              <a:buSzPts val="2400"/>
              <a:buChar char="●"/>
            </a:pPr>
            <a:r>
              <a:rPr b="1" lang="en-US" sz="2400">
                <a:solidFill>
                  <a:srgbClr val="0033CC"/>
                </a:solidFill>
                <a:highlight>
                  <a:srgbClr val="FFFFFF"/>
                </a:highlight>
              </a:rPr>
              <a:t>Faster Processing Speed Than Manual Methods:</a:t>
            </a:r>
            <a:r>
              <a:rPr lang="en-US" sz="2400">
                <a:solidFill>
                  <a:srgbClr val="0033CC"/>
                </a:solidFill>
                <a:highlight>
                  <a:srgbClr val="FFFFFF"/>
                </a:highlight>
              </a:rPr>
              <a:t> The System Should Generate Summaries Significantly Faster Than Manual Editing, Ideally Near Real-Time For Live Games.</a:t>
            </a:r>
            <a:endParaRPr sz="2400">
              <a:solidFill>
                <a:srgbClr val="0033CC"/>
              </a:solidFill>
              <a:highlight>
                <a:srgbClr val="FFFFFF"/>
              </a:highlight>
            </a:endParaRPr>
          </a:p>
          <a:p>
            <a:pPr indent="0" lvl="0" marL="609600" rtl="0" algn="l">
              <a:lnSpc>
                <a:spcPct val="115000"/>
              </a:lnSpc>
              <a:spcBef>
                <a:spcPts val="400"/>
              </a:spcBef>
              <a:spcAft>
                <a:spcPts val="0"/>
              </a:spcAft>
              <a:buNone/>
            </a:pPr>
            <a:r>
              <a:t/>
            </a:r>
            <a:endParaRPr sz="1600">
              <a:solidFill>
                <a:srgbClr val="1F1F1F"/>
              </a:solidFill>
              <a:highlight>
                <a:srgbClr val="FFFFFF"/>
              </a:highlight>
            </a:endParaRPr>
          </a:p>
          <a:p>
            <a:pPr indent="0" lvl="0" marL="0" rtl="0" algn="l">
              <a:lnSpc>
                <a:spcPct val="115000"/>
              </a:lnSpc>
              <a:spcBef>
                <a:spcPts val="400"/>
              </a:spcBef>
              <a:spcAft>
                <a:spcPts val="400"/>
              </a:spcAft>
              <a:buNone/>
            </a:pPr>
            <a:r>
              <a:t/>
            </a:r>
            <a:endParaRPr sz="1600">
              <a:solidFill>
                <a:srgbClr val="1F1F1F"/>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da6b920987_1_14"/>
          <p:cNvSpPr/>
          <p:nvPr/>
        </p:nvSpPr>
        <p:spPr>
          <a:xfrm>
            <a:off x="3419000" y="1276700"/>
            <a:ext cx="7620000" cy="369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Arial"/>
              <a:ea typeface="Arial"/>
              <a:cs typeface="Arial"/>
              <a:sym typeface="Arial"/>
            </a:endParaRPr>
          </a:p>
        </p:txBody>
      </p:sp>
      <p:sp>
        <p:nvSpPr>
          <p:cNvPr id="188" name="Google Shape;188;g2da6b920987_1_14"/>
          <p:cNvSpPr txBox="1"/>
          <p:nvPr/>
        </p:nvSpPr>
        <p:spPr>
          <a:xfrm>
            <a:off x="3342800" y="815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Non - Functional Requirements</a:t>
            </a:r>
            <a:endParaRPr sz="1500">
              <a:solidFill>
                <a:srgbClr val="000000"/>
              </a:solidFill>
              <a:latin typeface="Arial"/>
              <a:ea typeface="Arial"/>
              <a:cs typeface="Arial"/>
              <a:sym typeface="Arial"/>
            </a:endParaRPr>
          </a:p>
        </p:txBody>
      </p:sp>
      <p:sp>
        <p:nvSpPr>
          <p:cNvPr id="189" name="Google Shape;189;g2da6b920987_1_14"/>
          <p:cNvSpPr txBox="1"/>
          <p:nvPr/>
        </p:nvSpPr>
        <p:spPr>
          <a:xfrm>
            <a:off x="971700" y="1770833"/>
            <a:ext cx="10909200" cy="5588100"/>
          </a:xfrm>
          <a:prstGeom prst="rect">
            <a:avLst/>
          </a:prstGeom>
          <a:noFill/>
          <a:ln>
            <a:noFill/>
          </a:ln>
        </p:spPr>
        <p:txBody>
          <a:bodyPr anchorCtr="0" anchor="t" bIns="60925" lIns="121900" spcFirstLastPara="1" rIns="121900" wrap="square" tIns="60925">
            <a:noAutofit/>
          </a:bodyPr>
          <a:lstStyle/>
          <a:p>
            <a:pPr indent="-482600" lvl="0" marL="609600" rtl="0" algn="l">
              <a:spcBef>
                <a:spcPts val="600"/>
              </a:spcBef>
              <a:spcAft>
                <a:spcPts val="0"/>
              </a:spcAft>
              <a:buClr>
                <a:srgbClr val="0000FF"/>
              </a:buClr>
              <a:buSzPts val="2800"/>
              <a:buFont typeface="Trebuchet MS"/>
              <a:buChar char="➢"/>
            </a:pPr>
            <a:r>
              <a:rPr b="1" lang="en-US" sz="2800">
                <a:solidFill>
                  <a:srgbClr val="0000FF"/>
                </a:solidFill>
                <a:latin typeface="Trebuchet MS"/>
                <a:ea typeface="Trebuchet MS"/>
                <a:cs typeface="Trebuchet MS"/>
                <a:sym typeface="Trebuchet MS"/>
              </a:rPr>
              <a:t>Performance Requirements : </a:t>
            </a:r>
            <a:endParaRPr b="1" sz="2800">
              <a:solidFill>
                <a:srgbClr val="0000FF"/>
              </a:solidFill>
              <a:latin typeface="Trebuchet MS"/>
              <a:ea typeface="Trebuchet MS"/>
              <a:cs typeface="Trebuchet MS"/>
              <a:sym typeface="Trebuchet MS"/>
            </a:endParaRPr>
          </a:p>
          <a:p>
            <a:pPr indent="-482600" lvl="0" marL="609600" rtl="0" algn="l">
              <a:spcBef>
                <a:spcPts val="0"/>
              </a:spcBef>
              <a:spcAft>
                <a:spcPts val="0"/>
              </a:spcAft>
              <a:buClr>
                <a:srgbClr val="0000FF"/>
              </a:buClr>
              <a:buSzPts val="2800"/>
              <a:buFont typeface="Trebuchet MS"/>
              <a:buAutoNum type="arabicPeriod"/>
            </a:pPr>
            <a:r>
              <a:rPr b="1" lang="en-US" sz="2800">
                <a:solidFill>
                  <a:srgbClr val="0000FF"/>
                </a:solidFill>
                <a:latin typeface="Trebuchet MS"/>
                <a:ea typeface="Trebuchet MS"/>
                <a:cs typeface="Trebuchet MS"/>
                <a:sym typeface="Trebuchet MS"/>
              </a:rPr>
              <a:t>Efficiency: </a:t>
            </a:r>
            <a:r>
              <a:rPr lang="en-US" sz="2800">
                <a:solidFill>
                  <a:srgbClr val="0000FF"/>
                </a:solidFill>
                <a:latin typeface="Trebuchet MS"/>
                <a:ea typeface="Trebuchet MS"/>
                <a:cs typeface="Trebuchet MS"/>
                <a:sym typeface="Trebuchet MS"/>
              </a:rPr>
              <a:t>The system should efficiently process large volumes of audio, video, and Twitter data in real-time.</a:t>
            </a:r>
            <a:endParaRPr sz="2800">
              <a:solidFill>
                <a:srgbClr val="0000FF"/>
              </a:solidFill>
              <a:latin typeface="Trebuchet MS"/>
              <a:ea typeface="Trebuchet MS"/>
              <a:cs typeface="Trebuchet MS"/>
              <a:sym typeface="Trebuchet MS"/>
            </a:endParaRPr>
          </a:p>
          <a:p>
            <a:pPr indent="0" lvl="0" marL="1219200" rtl="0" algn="l">
              <a:spcBef>
                <a:spcPts val="600"/>
              </a:spcBef>
              <a:spcAft>
                <a:spcPts val="0"/>
              </a:spcAft>
              <a:buNone/>
            </a:pPr>
            <a:r>
              <a:t/>
            </a:r>
            <a:endParaRPr sz="2800">
              <a:solidFill>
                <a:srgbClr val="0000FF"/>
              </a:solidFill>
              <a:latin typeface="Trebuchet MS"/>
              <a:ea typeface="Trebuchet MS"/>
              <a:cs typeface="Trebuchet MS"/>
              <a:sym typeface="Trebuchet MS"/>
            </a:endParaRPr>
          </a:p>
          <a:p>
            <a:pPr indent="-482600" lvl="0" marL="609600" rtl="0" algn="l">
              <a:spcBef>
                <a:spcPts val="600"/>
              </a:spcBef>
              <a:spcAft>
                <a:spcPts val="0"/>
              </a:spcAft>
              <a:buClr>
                <a:srgbClr val="0000FF"/>
              </a:buClr>
              <a:buSzPts val="2800"/>
              <a:buFont typeface="Trebuchet MS"/>
              <a:buAutoNum type="arabicPeriod"/>
            </a:pPr>
            <a:r>
              <a:rPr b="1" lang="en-US" sz="2800">
                <a:solidFill>
                  <a:srgbClr val="0000FF"/>
                </a:solidFill>
                <a:latin typeface="Trebuchet MS"/>
                <a:ea typeface="Trebuchet MS"/>
                <a:cs typeface="Trebuchet MS"/>
                <a:sym typeface="Trebuchet MS"/>
              </a:rPr>
              <a:t>Response Time:</a:t>
            </a:r>
            <a:r>
              <a:rPr lang="en-US" sz="2800">
                <a:solidFill>
                  <a:srgbClr val="0000FF"/>
                </a:solidFill>
                <a:latin typeface="Trebuchet MS"/>
                <a:ea typeface="Trebuchet MS"/>
                <a:cs typeface="Trebuchet MS"/>
                <a:sym typeface="Trebuchet MS"/>
              </a:rPr>
              <a:t> The system should process sports videos and </a:t>
            </a:r>
            <a:endParaRPr sz="2800">
              <a:solidFill>
                <a:srgbClr val="0000FF"/>
              </a:solidFill>
              <a:latin typeface="Trebuchet MS"/>
              <a:ea typeface="Trebuchet MS"/>
              <a:cs typeface="Trebuchet MS"/>
              <a:sym typeface="Trebuchet MS"/>
            </a:endParaRPr>
          </a:p>
          <a:p>
            <a:pPr indent="0" lvl="0" marL="0" rtl="0" algn="l">
              <a:spcBef>
                <a:spcPts val="600"/>
              </a:spcBef>
              <a:spcAft>
                <a:spcPts val="0"/>
              </a:spcAft>
              <a:buNone/>
            </a:pPr>
            <a:r>
              <a:rPr lang="en-US" sz="2800">
                <a:solidFill>
                  <a:srgbClr val="0000FF"/>
                </a:solidFill>
                <a:latin typeface="Trebuchet MS"/>
                <a:ea typeface="Trebuchet MS"/>
                <a:cs typeface="Trebuchet MS"/>
                <a:sym typeface="Trebuchet MS"/>
              </a:rPr>
              <a:t>      generate highlights in  very less time.</a:t>
            </a:r>
            <a:endParaRPr sz="2800">
              <a:solidFill>
                <a:srgbClr val="0000FF"/>
              </a:solidFill>
              <a:latin typeface="Trebuchet MS"/>
              <a:ea typeface="Trebuchet MS"/>
              <a:cs typeface="Trebuchet MS"/>
              <a:sym typeface="Trebuchet MS"/>
            </a:endParaRPr>
          </a:p>
          <a:p>
            <a:pPr indent="0" lvl="0" marL="1219200" rtl="0" algn="l">
              <a:spcBef>
                <a:spcPts val="600"/>
              </a:spcBef>
              <a:spcAft>
                <a:spcPts val="0"/>
              </a:spcAft>
              <a:buNone/>
            </a:pPr>
            <a:r>
              <a:t/>
            </a:r>
            <a:endParaRPr sz="2800">
              <a:solidFill>
                <a:srgbClr val="0000FF"/>
              </a:solidFill>
              <a:latin typeface="Trebuchet MS"/>
              <a:ea typeface="Trebuchet MS"/>
              <a:cs typeface="Trebuchet MS"/>
              <a:sym typeface="Trebuchet MS"/>
            </a:endParaRPr>
          </a:p>
          <a:p>
            <a:pPr indent="-482600" lvl="0" marL="609600" rtl="0" algn="l">
              <a:spcBef>
                <a:spcPts val="600"/>
              </a:spcBef>
              <a:spcAft>
                <a:spcPts val="0"/>
              </a:spcAft>
              <a:buClr>
                <a:srgbClr val="0000FF"/>
              </a:buClr>
              <a:buSzPts val="2800"/>
              <a:buFont typeface="Trebuchet MS"/>
              <a:buAutoNum type="arabicPeriod"/>
            </a:pPr>
            <a:r>
              <a:rPr b="1" lang="en-US" sz="2800">
                <a:solidFill>
                  <a:srgbClr val="0000FF"/>
                </a:solidFill>
                <a:latin typeface="Trebuchet MS"/>
                <a:ea typeface="Trebuchet MS"/>
                <a:cs typeface="Trebuchet MS"/>
                <a:sym typeface="Trebuchet MS"/>
              </a:rPr>
              <a:t>Scalability:</a:t>
            </a:r>
            <a:r>
              <a:rPr lang="en-US" sz="2800">
                <a:solidFill>
                  <a:srgbClr val="0000FF"/>
                </a:solidFill>
                <a:latin typeface="Trebuchet MS"/>
                <a:ea typeface="Trebuchet MS"/>
                <a:cs typeface="Trebuchet MS"/>
                <a:sym typeface="Trebuchet MS"/>
              </a:rPr>
              <a:t> The system should be scalable to accommodate an </a:t>
            </a:r>
            <a:endParaRPr sz="2800">
              <a:solidFill>
                <a:srgbClr val="0000FF"/>
              </a:solidFill>
              <a:latin typeface="Trebuchet MS"/>
              <a:ea typeface="Trebuchet MS"/>
              <a:cs typeface="Trebuchet MS"/>
              <a:sym typeface="Trebuchet MS"/>
            </a:endParaRPr>
          </a:p>
          <a:p>
            <a:pPr indent="0" lvl="0" marL="0" rtl="0" algn="l">
              <a:spcBef>
                <a:spcPts val="600"/>
              </a:spcBef>
              <a:spcAft>
                <a:spcPts val="0"/>
              </a:spcAft>
              <a:buNone/>
            </a:pPr>
            <a:r>
              <a:rPr lang="en-US" sz="2800">
                <a:solidFill>
                  <a:srgbClr val="0000FF"/>
                </a:solidFill>
                <a:latin typeface="Trebuchet MS"/>
                <a:ea typeface="Trebuchet MS"/>
                <a:cs typeface="Trebuchet MS"/>
                <a:sym typeface="Trebuchet MS"/>
              </a:rPr>
              <a:t>      increasing number of users and diverse sports events without </a:t>
            </a:r>
            <a:endParaRPr sz="2800">
              <a:solidFill>
                <a:srgbClr val="0000FF"/>
              </a:solidFill>
              <a:latin typeface="Trebuchet MS"/>
              <a:ea typeface="Trebuchet MS"/>
              <a:cs typeface="Trebuchet MS"/>
              <a:sym typeface="Trebuchet MS"/>
            </a:endParaRPr>
          </a:p>
          <a:p>
            <a:pPr indent="0" lvl="0" marL="0" rtl="0" algn="l">
              <a:spcBef>
                <a:spcPts val="600"/>
              </a:spcBef>
              <a:spcAft>
                <a:spcPts val="0"/>
              </a:spcAft>
              <a:buNone/>
            </a:pPr>
            <a:r>
              <a:rPr lang="en-US" sz="2800">
                <a:solidFill>
                  <a:srgbClr val="0000FF"/>
                </a:solidFill>
                <a:latin typeface="Trebuchet MS"/>
                <a:ea typeface="Trebuchet MS"/>
                <a:cs typeface="Trebuchet MS"/>
                <a:sym typeface="Trebuchet MS"/>
              </a:rPr>
              <a:t>      compromising performance.</a:t>
            </a:r>
            <a:endParaRPr sz="2800">
              <a:solidFill>
                <a:srgbClr val="0000FF"/>
              </a:solidFill>
              <a:latin typeface="Trebuchet MS"/>
              <a:ea typeface="Trebuchet MS"/>
              <a:cs typeface="Trebuchet MS"/>
              <a:sym typeface="Trebuchet MS"/>
            </a:endParaRPr>
          </a:p>
          <a:p>
            <a:pPr indent="0" lvl="0" marL="1219200" rtl="0" algn="l">
              <a:spcBef>
                <a:spcPts val="600"/>
              </a:spcBef>
              <a:spcAft>
                <a:spcPts val="0"/>
              </a:spcAft>
              <a:buNone/>
            </a:pPr>
            <a:r>
              <a:t/>
            </a:r>
            <a:endParaRPr sz="2800">
              <a:solidFill>
                <a:srgbClr val="0000FF"/>
              </a:solidFill>
              <a:latin typeface="Trebuchet MS"/>
              <a:ea typeface="Trebuchet MS"/>
              <a:cs typeface="Trebuchet MS"/>
              <a:sym typeface="Trebuchet MS"/>
            </a:endParaRPr>
          </a:p>
          <a:p>
            <a:pPr indent="0" lvl="0" marL="0" rtl="0" algn="l">
              <a:spcBef>
                <a:spcPts val="600"/>
              </a:spcBef>
              <a:spcAft>
                <a:spcPts val="0"/>
              </a:spcAft>
              <a:buNone/>
            </a:pPr>
            <a:r>
              <a:t/>
            </a:r>
            <a:endParaRPr b="1" sz="2800">
              <a:solidFill>
                <a:srgbClr val="0000FF"/>
              </a:solidFill>
              <a:latin typeface="Trebuchet MS"/>
              <a:ea typeface="Trebuchet MS"/>
              <a:cs typeface="Trebuchet MS"/>
              <a:sym typeface="Trebuchet MS"/>
            </a:endParaRPr>
          </a:p>
          <a:p>
            <a:pPr indent="0" lvl="0" marL="609600" rtl="0" algn="l">
              <a:spcBef>
                <a:spcPts val="600"/>
              </a:spcBef>
              <a:spcAft>
                <a:spcPts val="0"/>
              </a:spcAft>
              <a:buNone/>
            </a:pPr>
            <a:r>
              <a:t/>
            </a:r>
            <a:endParaRPr b="1" sz="2800">
              <a:solidFill>
                <a:srgbClr val="0000FF"/>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da6b920987_1_21"/>
          <p:cNvSpPr/>
          <p:nvPr/>
        </p:nvSpPr>
        <p:spPr>
          <a:xfrm>
            <a:off x="3048000" y="1581150"/>
            <a:ext cx="7620000" cy="369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Arial"/>
              <a:ea typeface="Arial"/>
              <a:cs typeface="Arial"/>
              <a:sym typeface="Arial"/>
            </a:endParaRPr>
          </a:p>
        </p:txBody>
      </p:sp>
      <p:sp>
        <p:nvSpPr>
          <p:cNvPr id="195" name="Google Shape;195;g2da6b920987_1_21"/>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Non - Functional Requirements</a:t>
            </a:r>
            <a:endParaRPr sz="1500">
              <a:solidFill>
                <a:srgbClr val="000000"/>
              </a:solidFill>
              <a:latin typeface="Arial"/>
              <a:ea typeface="Arial"/>
              <a:cs typeface="Arial"/>
              <a:sym typeface="Arial"/>
            </a:endParaRPr>
          </a:p>
        </p:txBody>
      </p:sp>
      <p:sp>
        <p:nvSpPr>
          <p:cNvPr id="196" name="Google Shape;196;g2da6b920987_1_21"/>
          <p:cNvSpPr txBox="1"/>
          <p:nvPr/>
        </p:nvSpPr>
        <p:spPr>
          <a:xfrm>
            <a:off x="784767" y="2210433"/>
            <a:ext cx="10909200" cy="5588100"/>
          </a:xfrm>
          <a:prstGeom prst="rect">
            <a:avLst/>
          </a:prstGeom>
          <a:noFill/>
          <a:ln>
            <a:noFill/>
          </a:ln>
        </p:spPr>
        <p:txBody>
          <a:bodyPr anchorCtr="0" anchor="t" bIns="60925" lIns="121900" spcFirstLastPara="1" rIns="121900" wrap="square" tIns="60925">
            <a:noAutofit/>
          </a:bodyPr>
          <a:lstStyle/>
          <a:p>
            <a:pPr indent="0" lvl="0" marL="0" rtl="0" algn="l">
              <a:spcBef>
                <a:spcPts val="600"/>
              </a:spcBef>
              <a:spcAft>
                <a:spcPts val="0"/>
              </a:spcAft>
              <a:buClr>
                <a:schemeClr val="dk1"/>
              </a:buClr>
              <a:buSzPts val="1500"/>
              <a:buFont typeface="Arial"/>
              <a:buNone/>
            </a:pPr>
            <a:r>
              <a:rPr b="1" lang="en-US" sz="2800">
                <a:solidFill>
                  <a:srgbClr val="0000FF"/>
                </a:solidFill>
                <a:latin typeface="Trebuchet MS"/>
                <a:ea typeface="Trebuchet MS"/>
                <a:cs typeface="Trebuchet MS"/>
                <a:sym typeface="Trebuchet MS"/>
              </a:rPr>
              <a:t>4.  Reliability:  </a:t>
            </a:r>
            <a:r>
              <a:rPr lang="en-US" sz="2800">
                <a:solidFill>
                  <a:srgbClr val="0000FF"/>
                </a:solidFill>
                <a:latin typeface="Trebuchet MS"/>
                <a:ea typeface="Trebuchet MS"/>
                <a:cs typeface="Trebuchet MS"/>
                <a:sym typeface="Trebuchet MS"/>
              </a:rPr>
              <a:t>The system should reliably detect and highlight significant events in sports videos.</a:t>
            </a:r>
            <a:r>
              <a:rPr b="1" lang="en-US" sz="2800">
                <a:solidFill>
                  <a:srgbClr val="0000FF"/>
                </a:solidFill>
                <a:latin typeface="Trebuchet MS"/>
                <a:ea typeface="Trebuchet MS"/>
                <a:cs typeface="Trebuchet MS"/>
                <a:sym typeface="Trebuchet MS"/>
              </a:rPr>
              <a:t> </a:t>
            </a:r>
            <a:endParaRPr b="1" sz="2800">
              <a:solidFill>
                <a:srgbClr val="0000FF"/>
              </a:solidFill>
              <a:latin typeface="Trebuchet MS"/>
              <a:ea typeface="Trebuchet MS"/>
              <a:cs typeface="Trebuchet MS"/>
              <a:sym typeface="Trebuchet MS"/>
            </a:endParaRPr>
          </a:p>
          <a:p>
            <a:pPr indent="0" lvl="0" marL="0" rtl="0" algn="l">
              <a:spcBef>
                <a:spcPts val="600"/>
              </a:spcBef>
              <a:spcAft>
                <a:spcPts val="0"/>
              </a:spcAft>
              <a:buClr>
                <a:schemeClr val="dk1"/>
              </a:buClr>
              <a:buSzPts val="1500"/>
              <a:buFont typeface="Arial"/>
              <a:buNone/>
            </a:pPr>
            <a:r>
              <a:t/>
            </a:r>
            <a:endParaRPr b="1" sz="2800">
              <a:solidFill>
                <a:srgbClr val="0000FF"/>
              </a:solidFill>
              <a:latin typeface="Trebuchet MS"/>
              <a:ea typeface="Trebuchet MS"/>
              <a:cs typeface="Trebuchet MS"/>
              <a:sym typeface="Trebuchet MS"/>
            </a:endParaRPr>
          </a:p>
          <a:p>
            <a:pPr indent="0" lvl="0" marL="0" rtl="0" algn="l">
              <a:spcBef>
                <a:spcPts val="600"/>
              </a:spcBef>
              <a:spcAft>
                <a:spcPts val="0"/>
              </a:spcAft>
              <a:buClr>
                <a:schemeClr val="dk1"/>
              </a:buClr>
              <a:buSzPts val="1500"/>
              <a:buFont typeface="Arial"/>
              <a:buNone/>
            </a:pPr>
            <a:r>
              <a:rPr b="1" lang="en-US" sz="2800">
                <a:solidFill>
                  <a:srgbClr val="0000FF"/>
                </a:solidFill>
                <a:latin typeface="Trebuchet MS"/>
                <a:ea typeface="Trebuchet MS"/>
                <a:cs typeface="Trebuchet MS"/>
                <a:sym typeface="Trebuchet MS"/>
              </a:rPr>
              <a:t>5.  Robustness: </a:t>
            </a:r>
            <a:r>
              <a:rPr lang="en-US" sz="2800">
                <a:solidFill>
                  <a:srgbClr val="0000FF"/>
                </a:solidFill>
                <a:latin typeface="Trebuchet MS"/>
                <a:ea typeface="Trebuchet MS"/>
                <a:cs typeface="Trebuchet MS"/>
                <a:sym typeface="Trebuchet MS"/>
              </a:rPr>
              <a:t>The system should gracefully handle variations in video quality, noise, and unexpected data patterns.</a:t>
            </a:r>
            <a:endParaRPr sz="2800">
              <a:solidFill>
                <a:srgbClr val="0000FF"/>
              </a:solidFill>
              <a:latin typeface="Trebuchet MS"/>
              <a:ea typeface="Trebuchet MS"/>
              <a:cs typeface="Trebuchet MS"/>
              <a:sym typeface="Trebuchet MS"/>
            </a:endParaRPr>
          </a:p>
          <a:p>
            <a:pPr indent="0" lvl="0" marL="0" rtl="0" algn="l">
              <a:spcBef>
                <a:spcPts val="600"/>
              </a:spcBef>
              <a:spcAft>
                <a:spcPts val="0"/>
              </a:spcAft>
              <a:buClr>
                <a:schemeClr val="dk1"/>
              </a:buClr>
              <a:buSzPts val="1500"/>
              <a:buFont typeface="Arial"/>
              <a:buNone/>
            </a:pPr>
            <a:r>
              <a:t/>
            </a:r>
            <a:endParaRPr sz="2800">
              <a:solidFill>
                <a:srgbClr val="0000FF"/>
              </a:solidFill>
              <a:latin typeface="Trebuchet MS"/>
              <a:ea typeface="Trebuchet MS"/>
              <a:cs typeface="Trebuchet MS"/>
              <a:sym typeface="Trebuchet MS"/>
            </a:endParaRPr>
          </a:p>
          <a:p>
            <a:pPr indent="0" lvl="0" marL="0" rtl="0" algn="l">
              <a:spcBef>
                <a:spcPts val="600"/>
              </a:spcBef>
              <a:spcAft>
                <a:spcPts val="0"/>
              </a:spcAft>
              <a:buClr>
                <a:schemeClr val="dk1"/>
              </a:buClr>
              <a:buSzPts val="1500"/>
              <a:buFont typeface="Arial"/>
              <a:buNone/>
            </a:pPr>
            <a:r>
              <a:t/>
            </a:r>
            <a:endParaRPr b="1" sz="2800">
              <a:solidFill>
                <a:srgbClr val="0000FF"/>
              </a:solidFill>
              <a:latin typeface="Trebuchet MS"/>
              <a:ea typeface="Trebuchet MS"/>
              <a:cs typeface="Trebuchet MS"/>
              <a:sym typeface="Trebuchet MS"/>
            </a:endParaRPr>
          </a:p>
          <a:p>
            <a:pPr indent="0" lvl="0" marL="1219200" rtl="0" algn="l">
              <a:spcBef>
                <a:spcPts val="600"/>
              </a:spcBef>
              <a:spcAft>
                <a:spcPts val="0"/>
              </a:spcAft>
              <a:buClr>
                <a:schemeClr val="dk1"/>
              </a:buClr>
              <a:buSzPts val="1500"/>
              <a:buFont typeface="Arial"/>
              <a:buNone/>
            </a:pPr>
            <a:r>
              <a:t/>
            </a:r>
            <a:endParaRPr sz="2800">
              <a:solidFill>
                <a:srgbClr val="0000FF"/>
              </a:solidFill>
              <a:latin typeface="Trebuchet MS"/>
              <a:ea typeface="Trebuchet MS"/>
              <a:cs typeface="Trebuchet MS"/>
              <a:sym typeface="Trebuchet MS"/>
            </a:endParaRPr>
          </a:p>
          <a:p>
            <a:pPr indent="0" lvl="0" marL="1219200" rtl="0" algn="l">
              <a:spcBef>
                <a:spcPts val="600"/>
              </a:spcBef>
              <a:spcAft>
                <a:spcPts val="0"/>
              </a:spcAft>
              <a:buClr>
                <a:schemeClr val="dk1"/>
              </a:buClr>
              <a:buSzPts val="1500"/>
              <a:buFont typeface="Arial"/>
              <a:buNone/>
            </a:pPr>
            <a:r>
              <a:t/>
            </a:r>
            <a:endParaRPr sz="2800">
              <a:solidFill>
                <a:srgbClr val="0000FF"/>
              </a:solidFill>
              <a:latin typeface="Trebuchet MS"/>
              <a:ea typeface="Trebuchet MS"/>
              <a:cs typeface="Trebuchet MS"/>
              <a:sym typeface="Trebuchet MS"/>
            </a:endParaRPr>
          </a:p>
          <a:p>
            <a:pPr indent="0" lvl="0" marL="0" rtl="0" algn="l">
              <a:spcBef>
                <a:spcPts val="600"/>
              </a:spcBef>
              <a:spcAft>
                <a:spcPts val="0"/>
              </a:spcAft>
              <a:buClr>
                <a:schemeClr val="dk1"/>
              </a:buClr>
              <a:buSzPts val="1500"/>
              <a:buFont typeface="Arial"/>
              <a:buNone/>
            </a:pPr>
            <a:r>
              <a:t/>
            </a:r>
            <a:endParaRPr b="1" sz="2800">
              <a:solidFill>
                <a:srgbClr val="0000FF"/>
              </a:solidFill>
              <a:latin typeface="Trebuchet MS"/>
              <a:ea typeface="Trebuchet MS"/>
              <a:cs typeface="Trebuchet MS"/>
              <a:sym typeface="Trebuchet MS"/>
            </a:endParaRPr>
          </a:p>
          <a:p>
            <a:pPr indent="0" lvl="0" marL="609600" rtl="0" algn="l">
              <a:spcBef>
                <a:spcPts val="600"/>
              </a:spcBef>
              <a:spcAft>
                <a:spcPts val="0"/>
              </a:spcAft>
              <a:buClr>
                <a:schemeClr val="dk1"/>
              </a:buClr>
              <a:buSzPts val="1500"/>
              <a:buFont typeface="Arial"/>
              <a:buNone/>
            </a:pPr>
            <a:r>
              <a:t/>
            </a:r>
            <a:endParaRPr b="1" sz="2800">
              <a:solidFill>
                <a:srgbClr val="0000FF"/>
              </a:solidFill>
              <a:latin typeface="Trebuchet MS"/>
              <a:ea typeface="Trebuchet MS"/>
              <a:cs typeface="Trebuchet MS"/>
              <a:sym typeface="Trebuchet MS"/>
            </a:endParaRPr>
          </a:p>
          <a:p>
            <a:pPr indent="0" lvl="0" marL="609600" rtl="0" algn="l">
              <a:spcBef>
                <a:spcPts val="600"/>
              </a:spcBef>
              <a:spcAft>
                <a:spcPts val="0"/>
              </a:spcAft>
              <a:buNone/>
            </a:pPr>
            <a:r>
              <a:t/>
            </a:r>
            <a:endParaRPr b="1" sz="2800">
              <a:solidFill>
                <a:srgbClr val="0000FF"/>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da6b920987_1_27"/>
          <p:cNvSpPr/>
          <p:nvPr/>
        </p:nvSpPr>
        <p:spPr>
          <a:xfrm>
            <a:off x="3048000" y="1581150"/>
            <a:ext cx="7620000" cy="369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Arial"/>
              <a:ea typeface="Arial"/>
              <a:cs typeface="Arial"/>
              <a:sym typeface="Arial"/>
            </a:endParaRPr>
          </a:p>
        </p:txBody>
      </p:sp>
      <p:sp>
        <p:nvSpPr>
          <p:cNvPr id="202" name="Google Shape;202;g2da6b920987_1_2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Non - Functional Requirements</a:t>
            </a:r>
            <a:endParaRPr sz="1500">
              <a:solidFill>
                <a:srgbClr val="000000"/>
              </a:solidFill>
              <a:latin typeface="Arial"/>
              <a:ea typeface="Arial"/>
              <a:cs typeface="Arial"/>
              <a:sym typeface="Arial"/>
            </a:endParaRPr>
          </a:p>
        </p:txBody>
      </p:sp>
      <p:sp>
        <p:nvSpPr>
          <p:cNvPr id="203" name="Google Shape;203;g2da6b920987_1_27"/>
          <p:cNvSpPr txBox="1"/>
          <p:nvPr/>
        </p:nvSpPr>
        <p:spPr>
          <a:xfrm>
            <a:off x="768500" y="1689433"/>
            <a:ext cx="10909200" cy="5588100"/>
          </a:xfrm>
          <a:prstGeom prst="rect">
            <a:avLst/>
          </a:prstGeom>
          <a:noFill/>
          <a:ln>
            <a:noFill/>
          </a:ln>
        </p:spPr>
        <p:txBody>
          <a:bodyPr anchorCtr="0" anchor="t" bIns="60925" lIns="121900" spcFirstLastPara="1" rIns="121900" wrap="square" tIns="60925">
            <a:noAutofit/>
          </a:bodyPr>
          <a:lstStyle/>
          <a:p>
            <a:pPr indent="-482600" lvl="0" marL="609600" rtl="0" algn="l">
              <a:spcBef>
                <a:spcPts val="600"/>
              </a:spcBef>
              <a:spcAft>
                <a:spcPts val="0"/>
              </a:spcAft>
              <a:buClr>
                <a:srgbClr val="0000FF"/>
              </a:buClr>
              <a:buSzPts val="2800"/>
              <a:buFont typeface="Trebuchet MS"/>
              <a:buChar char="➢"/>
            </a:pPr>
            <a:r>
              <a:rPr b="1" lang="en-US" sz="2800">
                <a:solidFill>
                  <a:srgbClr val="0000FF"/>
                </a:solidFill>
                <a:latin typeface="Trebuchet MS"/>
                <a:ea typeface="Trebuchet MS"/>
                <a:cs typeface="Trebuchet MS"/>
                <a:sym typeface="Trebuchet MS"/>
              </a:rPr>
              <a:t>Safety Requirements : </a:t>
            </a:r>
            <a:endParaRPr b="1" sz="2800">
              <a:solidFill>
                <a:srgbClr val="0000FF"/>
              </a:solidFill>
              <a:latin typeface="Trebuchet MS"/>
              <a:ea typeface="Trebuchet MS"/>
              <a:cs typeface="Trebuchet MS"/>
              <a:sym typeface="Trebuchet MS"/>
            </a:endParaRPr>
          </a:p>
          <a:p>
            <a:pPr indent="-482600" lvl="0" marL="609600" rtl="0" algn="l">
              <a:spcBef>
                <a:spcPts val="0"/>
              </a:spcBef>
              <a:spcAft>
                <a:spcPts val="0"/>
              </a:spcAft>
              <a:buClr>
                <a:srgbClr val="0000FF"/>
              </a:buClr>
              <a:buSzPts val="2800"/>
              <a:buFont typeface="Trebuchet MS"/>
              <a:buAutoNum type="arabicPeriod"/>
            </a:pPr>
            <a:r>
              <a:rPr b="1" lang="en-US" sz="2800">
                <a:solidFill>
                  <a:srgbClr val="0000FF"/>
                </a:solidFill>
                <a:latin typeface="Trebuchet MS"/>
                <a:ea typeface="Trebuchet MS"/>
                <a:cs typeface="Trebuchet MS"/>
                <a:sym typeface="Trebuchet MS"/>
              </a:rPr>
              <a:t>Data Integrity: </a:t>
            </a:r>
            <a:r>
              <a:rPr lang="en-US" sz="2800">
                <a:solidFill>
                  <a:srgbClr val="0000FF"/>
                </a:solidFill>
                <a:latin typeface="Trebuchet MS"/>
                <a:ea typeface="Trebuchet MS"/>
                <a:cs typeface="Trebuchet MS"/>
                <a:sym typeface="Trebuchet MS"/>
              </a:rPr>
              <a:t>Ensuring the integrity of the data is crucial to providing accurate and reliable sports highlights.</a:t>
            </a:r>
            <a:endParaRPr sz="2800">
              <a:solidFill>
                <a:srgbClr val="0000FF"/>
              </a:solidFill>
              <a:latin typeface="Trebuchet MS"/>
              <a:ea typeface="Trebuchet MS"/>
              <a:cs typeface="Trebuchet MS"/>
              <a:sym typeface="Trebuchet MS"/>
            </a:endParaRPr>
          </a:p>
          <a:p>
            <a:pPr indent="0" lvl="0" marL="609600" rtl="0" algn="l">
              <a:spcBef>
                <a:spcPts val="600"/>
              </a:spcBef>
              <a:spcAft>
                <a:spcPts val="0"/>
              </a:spcAft>
              <a:buNone/>
            </a:pPr>
            <a:r>
              <a:t/>
            </a:r>
            <a:endParaRPr sz="2800">
              <a:solidFill>
                <a:srgbClr val="0000FF"/>
              </a:solidFill>
              <a:latin typeface="Trebuchet MS"/>
              <a:ea typeface="Trebuchet MS"/>
              <a:cs typeface="Trebuchet MS"/>
              <a:sym typeface="Trebuchet MS"/>
            </a:endParaRPr>
          </a:p>
          <a:p>
            <a:pPr indent="-482600" lvl="0" marL="609600" rtl="0" algn="l">
              <a:spcBef>
                <a:spcPts val="600"/>
              </a:spcBef>
              <a:spcAft>
                <a:spcPts val="0"/>
              </a:spcAft>
              <a:buClr>
                <a:srgbClr val="0000FF"/>
              </a:buClr>
              <a:buSzPts val="2800"/>
              <a:buFont typeface="Trebuchet MS"/>
              <a:buAutoNum type="arabicPeriod"/>
            </a:pPr>
            <a:r>
              <a:rPr b="1" lang="en-US" sz="2800">
                <a:solidFill>
                  <a:srgbClr val="0000FF"/>
                </a:solidFill>
                <a:latin typeface="Trebuchet MS"/>
                <a:ea typeface="Trebuchet MS"/>
                <a:cs typeface="Trebuchet MS"/>
                <a:sym typeface="Trebuchet MS"/>
              </a:rPr>
              <a:t>User Safety: </a:t>
            </a:r>
            <a:r>
              <a:rPr lang="en-US" sz="2800">
                <a:solidFill>
                  <a:srgbClr val="0000FF"/>
                </a:solidFill>
                <a:latin typeface="Trebuchet MS"/>
                <a:ea typeface="Trebuchet MS"/>
                <a:cs typeface="Trebuchet MS"/>
                <a:sym typeface="Trebuchet MS"/>
              </a:rPr>
              <a:t>Measures to protect user privacy by anonymizing and securing any personal information collected during the extraction of tweets corresponding to significant events.</a:t>
            </a:r>
            <a:endParaRPr sz="2800">
              <a:solidFill>
                <a:srgbClr val="0000FF"/>
              </a:solidFill>
              <a:latin typeface="Trebuchet MS"/>
              <a:ea typeface="Trebuchet MS"/>
              <a:cs typeface="Trebuchet MS"/>
              <a:sym typeface="Trebuchet MS"/>
            </a:endParaRPr>
          </a:p>
          <a:p>
            <a:pPr indent="0" lvl="0" marL="609600" rtl="0" algn="l">
              <a:spcBef>
                <a:spcPts val="600"/>
              </a:spcBef>
              <a:spcAft>
                <a:spcPts val="0"/>
              </a:spcAft>
              <a:buNone/>
            </a:pPr>
            <a:r>
              <a:t/>
            </a:r>
            <a:endParaRPr b="1" sz="2800">
              <a:solidFill>
                <a:srgbClr val="0000FF"/>
              </a:solidFill>
              <a:latin typeface="Trebuchet MS"/>
              <a:ea typeface="Trebuchet MS"/>
              <a:cs typeface="Trebuchet MS"/>
              <a:sym typeface="Trebuchet MS"/>
            </a:endParaRPr>
          </a:p>
          <a:p>
            <a:pPr indent="-482600" lvl="0" marL="609600" rtl="0" algn="l">
              <a:spcBef>
                <a:spcPts val="600"/>
              </a:spcBef>
              <a:spcAft>
                <a:spcPts val="0"/>
              </a:spcAft>
              <a:buClr>
                <a:srgbClr val="0000FF"/>
              </a:buClr>
              <a:buSzPts val="2800"/>
              <a:buFont typeface="Trebuchet MS"/>
              <a:buAutoNum type="arabicPeriod"/>
            </a:pPr>
            <a:r>
              <a:rPr b="1" lang="en-US" sz="2800">
                <a:solidFill>
                  <a:srgbClr val="0000FF"/>
                </a:solidFill>
                <a:latin typeface="Trebuchet MS"/>
                <a:ea typeface="Trebuchet MS"/>
                <a:cs typeface="Trebuchet MS"/>
                <a:sym typeface="Trebuchet MS"/>
              </a:rPr>
              <a:t>Backup and Recovery: </a:t>
            </a:r>
            <a:r>
              <a:rPr lang="en-US" sz="2800">
                <a:solidFill>
                  <a:srgbClr val="0000FF"/>
                </a:solidFill>
                <a:latin typeface="Trebuchet MS"/>
                <a:ea typeface="Trebuchet MS"/>
                <a:cs typeface="Trebuchet MS"/>
                <a:sym typeface="Trebuchet MS"/>
              </a:rPr>
              <a:t>Implementing robust backup and recovery mechanisms to prevent data loss and ensure system stability.</a:t>
            </a:r>
            <a:endParaRPr sz="2800">
              <a:solidFill>
                <a:srgbClr val="0000FF"/>
              </a:solidFill>
              <a:latin typeface="Trebuchet MS"/>
              <a:ea typeface="Trebuchet MS"/>
              <a:cs typeface="Trebuchet MS"/>
              <a:sym typeface="Trebuchet MS"/>
            </a:endParaRPr>
          </a:p>
          <a:p>
            <a:pPr indent="0" lvl="0" marL="0" rtl="0" algn="l">
              <a:spcBef>
                <a:spcPts val="600"/>
              </a:spcBef>
              <a:spcAft>
                <a:spcPts val="0"/>
              </a:spcAft>
              <a:buClr>
                <a:schemeClr val="dk1"/>
              </a:buClr>
              <a:buSzPts val="1500"/>
              <a:buFont typeface="Arial"/>
              <a:buNone/>
            </a:pPr>
            <a:r>
              <a:t/>
            </a:r>
            <a:endParaRPr b="1" sz="2800">
              <a:solidFill>
                <a:srgbClr val="0000FF"/>
              </a:solidFill>
              <a:latin typeface="Trebuchet MS"/>
              <a:ea typeface="Trebuchet MS"/>
              <a:cs typeface="Trebuchet MS"/>
              <a:sym typeface="Trebuchet MS"/>
            </a:endParaRPr>
          </a:p>
          <a:p>
            <a:pPr indent="0" lvl="0" marL="609600" rtl="0" algn="l">
              <a:spcBef>
                <a:spcPts val="600"/>
              </a:spcBef>
              <a:spcAft>
                <a:spcPts val="0"/>
              </a:spcAft>
              <a:buClr>
                <a:schemeClr val="dk1"/>
              </a:buClr>
              <a:buSzPts val="1500"/>
              <a:buFont typeface="Arial"/>
              <a:buNone/>
            </a:pPr>
            <a:r>
              <a:t/>
            </a:r>
            <a:endParaRPr b="1" sz="2800">
              <a:solidFill>
                <a:srgbClr val="0000FF"/>
              </a:solidFill>
              <a:latin typeface="Trebuchet MS"/>
              <a:ea typeface="Trebuchet MS"/>
              <a:cs typeface="Trebuchet MS"/>
              <a:sym typeface="Trebuchet MS"/>
            </a:endParaRPr>
          </a:p>
          <a:p>
            <a:pPr indent="0" lvl="0" marL="609600" rtl="0" algn="l">
              <a:spcBef>
                <a:spcPts val="600"/>
              </a:spcBef>
              <a:spcAft>
                <a:spcPts val="0"/>
              </a:spcAft>
              <a:buNone/>
            </a:pPr>
            <a:r>
              <a:t/>
            </a:r>
            <a:endParaRPr b="1" sz="2800">
              <a:solidFill>
                <a:srgbClr val="0000FF"/>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da6b920987_1_33"/>
          <p:cNvSpPr/>
          <p:nvPr/>
        </p:nvSpPr>
        <p:spPr>
          <a:xfrm>
            <a:off x="3048000" y="1581150"/>
            <a:ext cx="7620000" cy="369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Arial"/>
              <a:ea typeface="Arial"/>
              <a:cs typeface="Arial"/>
              <a:sym typeface="Arial"/>
            </a:endParaRPr>
          </a:p>
        </p:txBody>
      </p:sp>
      <p:sp>
        <p:nvSpPr>
          <p:cNvPr id="209" name="Google Shape;209;g2da6b920987_1_33"/>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Non - Functional Requirements</a:t>
            </a:r>
            <a:endParaRPr sz="1500">
              <a:solidFill>
                <a:srgbClr val="000000"/>
              </a:solidFill>
              <a:latin typeface="Arial"/>
              <a:ea typeface="Arial"/>
              <a:cs typeface="Arial"/>
              <a:sym typeface="Arial"/>
            </a:endParaRPr>
          </a:p>
        </p:txBody>
      </p:sp>
      <p:sp>
        <p:nvSpPr>
          <p:cNvPr id="210" name="Google Shape;210;g2da6b920987_1_33"/>
          <p:cNvSpPr txBox="1"/>
          <p:nvPr/>
        </p:nvSpPr>
        <p:spPr>
          <a:xfrm>
            <a:off x="768500" y="1581167"/>
            <a:ext cx="10909200" cy="5588100"/>
          </a:xfrm>
          <a:prstGeom prst="rect">
            <a:avLst/>
          </a:prstGeom>
          <a:noFill/>
          <a:ln>
            <a:noFill/>
          </a:ln>
        </p:spPr>
        <p:txBody>
          <a:bodyPr anchorCtr="0" anchor="t" bIns="60925" lIns="121900" spcFirstLastPara="1" rIns="121900" wrap="square" tIns="60925">
            <a:noAutofit/>
          </a:bodyPr>
          <a:lstStyle/>
          <a:p>
            <a:pPr indent="-482600" lvl="0" marL="609600" rtl="0" algn="l">
              <a:spcBef>
                <a:spcPts val="600"/>
              </a:spcBef>
              <a:spcAft>
                <a:spcPts val="0"/>
              </a:spcAft>
              <a:buClr>
                <a:srgbClr val="0000FF"/>
              </a:buClr>
              <a:buSzPts val="2800"/>
              <a:buFont typeface="Trebuchet MS"/>
              <a:buChar char="➢"/>
            </a:pPr>
            <a:r>
              <a:rPr b="1" lang="en-US" sz="2800">
                <a:solidFill>
                  <a:srgbClr val="0000FF"/>
                </a:solidFill>
                <a:latin typeface="Trebuchet MS"/>
                <a:ea typeface="Trebuchet MS"/>
                <a:cs typeface="Trebuchet MS"/>
                <a:sym typeface="Trebuchet MS"/>
              </a:rPr>
              <a:t>Security Requirements : </a:t>
            </a:r>
            <a:endParaRPr b="1" sz="2800">
              <a:solidFill>
                <a:srgbClr val="0000FF"/>
              </a:solidFill>
              <a:latin typeface="Trebuchet MS"/>
              <a:ea typeface="Trebuchet MS"/>
              <a:cs typeface="Trebuchet MS"/>
              <a:sym typeface="Trebuchet MS"/>
            </a:endParaRPr>
          </a:p>
          <a:p>
            <a:pPr indent="-482600" lvl="0" marL="609600" rtl="0" algn="l">
              <a:spcBef>
                <a:spcPts val="0"/>
              </a:spcBef>
              <a:spcAft>
                <a:spcPts val="0"/>
              </a:spcAft>
              <a:buClr>
                <a:srgbClr val="0000FF"/>
              </a:buClr>
              <a:buSzPts val="2800"/>
              <a:buFont typeface="Trebuchet MS"/>
              <a:buAutoNum type="arabicPeriod"/>
            </a:pPr>
            <a:r>
              <a:rPr b="1" lang="en-US" sz="2800">
                <a:solidFill>
                  <a:srgbClr val="0000FF"/>
                </a:solidFill>
                <a:latin typeface="Trebuchet MS"/>
                <a:ea typeface="Trebuchet MS"/>
                <a:cs typeface="Trebuchet MS"/>
                <a:sym typeface="Trebuchet MS"/>
              </a:rPr>
              <a:t>Data Privacy: </a:t>
            </a:r>
            <a:r>
              <a:rPr lang="en-US" sz="2800">
                <a:solidFill>
                  <a:srgbClr val="0000FF"/>
                </a:solidFill>
                <a:latin typeface="Trebuchet MS"/>
                <a:ea typeface="Trebuchet MS"/>
                <a:cs typeface="Trebuchet MS"/>
                <a:sym typeface="Trebuchet MS"/>
              </a:rPr>
              <a:t>Ensure the privacy of user data, especially comments, tweets, and any personally identifiable information.</a:t>
            </a:r>
            <a:endParaRPr sz="2800">
              <a:solidFill>
                <a:srgbClr val="0000FF"/>
              </a:solidFill>
              <a:latin typeface="Trebuchet MS"/>
              <a:ea typeface="Trebuchet MS"/>
              <a:cs typeface="Trebuchet MS"/>
              <a:sym typeface="Trebuchet MS"/>
            </a:endParaRPr>
          </a:p>
          <a:p>
            <a:pPr indent="0" lvl="0" marL="1219200" rtl="0" algn="l">
              <a:spcBef>
                <a:spcPts val="600"/>
              </a:spcBef>
              <a:spcAft>
                <a:spcPts val="0"/>
              </a:spcAft>
              <a:buNone/>
            </a:pPr>
            <a:r>
              <a:t/>
            </a:r>
            <a:endParaRPr sz="2800">
              <a:solidFill>
                <a:srgbClr val="0000FF"/>
              </a:solidFill>
              <a:latin typeface="Trebuchet MS"/>
              <a:ea typeface="Trebuchet MS"/>
              <a:cs typeface="Trebuchet MS"/>
              <a:sym typeface="Trebuchet MS"/>
            </a:endParaRPr>
          </a:p>
          <a:p>
            <a:pPr indent="-482600" lvl="0" marL="609600" rtl="0" algn="l">
              <a:spcBef>
                <a:spcPts val="600"/>
              </a:spcBef>
              <a:spcAft>
                <a:spcPts val="0"/>
              </a:spcAft>
              <a:buClr>
                <a:srgbClr val="0000FF"/>
              </a:buClr>
              <a:buSzPts val="2800"/>
              <a:buFont typeface="Trebuchet MS"/>
              <a:buAutoNum type="arabicPeriod"/>
            </a:pPr>
            <a:r>
              <a:rPr b="1" lang="en-US" sz="2800">
                <a:solidFill>
                  <a:srgbClr val="0000FF"/>
                </a:solidFill>
                <a:latin typeface="Trebuchet MS"/>
                <a:ea typeface="Trebuchet MS"/>
                <a:cs typeface="Trebuchet MS"/>
                <a:sym typeface="Trebuchet MS"/>
              </a:rPr>
              <a:t>Access Control: </a:t>
            </a:r>
            <a:r>
              <a:rPr lang="en-US" sz="2800">
                <a:solidFill>
                  <a:srgbClr val="0000FF"/>
                </a:solidFill>
                <a:latin typeface="Trebuchet MS"/>
                <a:ea typeface="Trebuchet MS"/>
                <a:cs typeface="Trebuchet MS"/>
                <a:sym typeface="Trebuchet MS"/>
              </a:rPr>
              <a:t>Implement to ensure that only authorized users can perform certain actions, such as accessing sensitive data. </a:t>
            </a:r>
            <a:endParaRPr sz="2800">
              <a:solidFill>
                <a:srgbClr val="0000FF"/>
              </a:solidFill>
              <a:latin typeface="Trebuchet MS"/>
              <a:ea typeface="Trebuchet MS"/>
              <a:cs typeface="Trebuchet MS"/>
              <a:sym typeface="Trebuchet MS"/>
            </a:endParaRPr>
          </a:p>
          <a:p>
            <a:pPr indent="0" lvl="0" marL="609600" rtl="0" algn="l">
              <a:spcBef>
                <a:spcPts val="600"/>
              </a:spcBef>
              <a:spcAft>
                <a:spcPts val="0"/>
              </a:spcAft>
              <a:buNone/>
            </a:pPr>
            <a:r>
              <a:t/>
            </a:r>
            <a:endParaRPr sz="2800">
              <a:solidFill>
                <a:srgbClr val="0000FF"/>
              </a:solidFill>
              <a:latin typeface="Trebuchet MS"/>
              <a:ea typeface="Trebuchet MS"/>
              <a:cs typeface="Trebuchet MS"/>
              <a:sym typeface="Trebuchet MS"/>
            </a:endParaRPr>
          </a:p>
          <a:p>
            <a:pPr indent="-482600" lvl="0" marL="609600" rtl="0" algn="l">
              <a:spcBef>
                <a:spcPts val="600"/>
              </a:spcBef>
              <a:spcAft>
                <a:spcPts val="0"/>
              </a:spcAft>
              <a:buClr>
                <a:srgbClr val="0000FF"/>
              </a:buClr>
              <a:buSzPts val="2800"/>
              <a:buFont typeface="Trebuchet MS"/>
              <a:buAutoNum type="arabicPeriod"/>
            </a:pPr>
            <a:r>
              <a:rPr b="1" lang="en-US" sz="2800">
                <a:solidFill>
                  <a:srgbClr val="0000FF"/>
                </a:solidFill>
                <a:latin typeface="Trebuchet MS"/>
                <a:ea typeface="Trebuchet MS"/>
                <a:cs typeface="Trebuchet MS"/>
                <a:sym typeface="Trebuchet MS"/>
              </a:rPr>
              <a:t>Secure Communication:</a:t>
            </a:r>
            <a:r>
              <a:rPr lang="en-US" sz="2800">
                <a:solidFill>
                  <a:srgbClr val="0000FF"/>
                </a:solidFill>
                <a:latin typeface="Trebuchet MS"/>
                <a:ea typeface="Trebuchet MS"/>
                <a:cs typeface="Trebuchet MS"/>
                <a:sym typeface="Trebuchet MS"/>
              </a:rPr>
              <a:t> Integration with Twitter, ensure the security of communication and data exchange.</a:t>
            </a:r>
            <a:endParaRPr b="1" sz="2800">
              <a:solidFill>
                <a:srgbClr val="0000FF"/>
              </a:solidFill>
              <a:latin typeface="Trebuchet MS"/>
              <a:ea typeface="Trebuchet MS"/>
              <a:cs typeface="Trebuchet MS"/>
              <a:sym typeface="Trebuchet MS"/>
            </a:endParaRPr>
          </a:p>
          <a:p>
            <a:pPr indent="0" lvl="0" marL="609600" rtl="0" algn="l">
              <a:spcBef>
                <a:spcPts val="600"/>
              </a:spcBef>
              <a:spcAft>
                <a:spcPts val="0"/>
              </a:spcAft>
              <a:buClr>
                <a:schemeClr val="dk1"/>
              </a:buClr>
              <a:buSzPts val="1500"/>
              <a:buFont typeface="Arial"/>
              <a:buNone/>
            </a:pPr>
            <a:r>
              <a:t/>
            </a:r>
            <a:endParaRPr b="1" sz="2800">
              <a:solidFill>
                <a:srgbClr val="0000FF"/>
              </a:solidFill>
              <a:latin typeface="Trebuchet MS"/>
              <a:ea typeface="Trebuchet MS"/>
              <a:cs typeface="Trebuchet MS"/>
              <a:sym typeface="Trebuchet MS"/>
            </a:endParaRPr>
          </a:p>
          <a:p>
            <a:pPr indent="0" lvl="0" marL="609600" rtl="0" algn="l">
              <a:spcBef>
                <a:spcPts val="600"/>
              </a:spcBef>
              <a:spcAft>
                <a:spcPts val="0"/>
              </a:spcAft>
              <a:buNone/>
            </a:pPr>
            <a:r>
              <a:t/>
            </a:r>
            <a:endParaRPr b="1" sz="2800">
              <a:solidFill>
                <a:srgbClr val="0000FF"/>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d9f8c345fa_0_91"/>
          <p:cNvSpPr/>
          <p:nvPr/>
        </p:nvSpPr>
        <p:spPr>
          <a:xfrm>
            <a:off x="3414200" y="1103350"/>
            <a:ext cx="7620000" cy="369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Arial"/>
              <a:ea typeface="Arial"/>
              <a:cs typeface="Arial"/>
              <a:sym typeface="Arial"/>
            </a:endParaRPr>
          </a:p>
        </p:txBody>
      </p:sp>
      <p:sp>
        <p:nvSpPr>
          <p:cNvPr id="217" name="Google Shape;217;g2d9f8c345fa_0_91"/>
          <p:cNvSpPr txBox="1"/>
          <p:nvPr/>
        </p:nvSpPr>
        <p:spPr>
          <a:xfrm>
            <a:off x="2681800" y="641767"/>
            <a:ext cx="83523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Technologies Used</a:t>
            </a:r>
            <a:endParaRPr sz="2400">
              <a:solidFill>
                <a:schemeClr val="dk1"/>
              </a:solidFill>
              <a:latin typeface="Arial"/>
              <a:ea typeface="Arial"/>
              <a:cs typeface="Arial"/>
              <a:sym typeface="Arial"/>
            </a:endParaRPr>
          </a:p>
        </p:txBody>
      </p:sp>
      <p:sp>
        <p:nvSpPr>
          <p:cNvPr id="218" name="Google Shape;218;g2d9f8c345fa_0_91"/>
          <p:cNvSpPr txBox="1"/>
          <p:nvPr/>
        </p:nvSpPr>
        <p:spPr>
          <a:xfrm>
            <a:off x="0" y="1418367"/>
            <a:ext cx="11686500" cy="5318700"/>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1500"/>
          </a:p>
          <a:p>
            <a:pPr indent="0" lvl="0" marL="0" marR="0" rtl="0" algn="just">
              <a:spcBef>
                <a:spcPts val="0"/>
              </a:spcBef>
              <a:spcAft>
                <a:spcPts val="0"/>
              </a:spcAft>
              <a:buNone/>
            </a:pPr>
            <a:r>
              <a:t/>
            </a:r>
            <a:endParaRPr sz="1900"/>
          </a:p>
          <a:p>
            <a:pPr indent="0" lvl="0" marL="0" marR="0" rtl="0" algn="just">
              <a:spcBef>
                <a:spcPts val="0"/>
              </a:spcBef>
              <a:spcAft>
                <a:spcPts val="0"/>
              </a:spcAft>
              <a:buNone/>
            </a:pPr>
            <a:r>
              <a:t/>
            </a:r>
            <a:endParaRPr sz="1500"/>
          </a:p>
          <a:p>
            <a:pPr indent="0" lvl="0" marL="0" marR="0" rtl="0" algn="just">
              <a:spcBef>
                <a:spcPts val="0"/>
              </a:spcBef>
              <a:spcAft>
                <a:spcPts val="0"/>
              </a:spcAft>
              <a:buNone/>
            </a:pPr>
            <a:r>
              <a:t/>
            </a:r>
            <a:endParaRPr sz="1500"/>
          </a:p>
          <a:p>
            <a:pPr indent="0" lvl="0" marL="0" marR="0" rtl="0" algn="just">
              <a:spcBef>
                <a:spcPts val="0"/>
              </a:spcBef>
              <a:spcAft>
                <a:spcPts val="0"/>
              </a:spcAft>
              <a:buNone/>
            </a:pPr>
            <a:r>
              <a:t/>
            </a:r>
            <a:endParaRPr sz="1500"/>
          </a:p>
          <a:p>
            <a:pPr indent="0" lvl="0" marL="0" marR="0" rtl="0" algn="just">
              <a:spcBef>
                <a:spcPts val="0"/>
              </a:spcBef>
              <a:spcAft>
                <a:spcPts val="0"/>
              </a:spcAft>
              <a:buNone/>
            </a:pPr>
            <a:r>
              <a:t/>
            </a:r>
            <a:endParaRPr sz="1500"/>
          </a:p>
          <a:p>
            <a:pPr indent="0" lvl="0" marL="0" marR="0" rtl="0" algn="just">
              <a:spcBef>
                <a:spcPts val="0"/>
              </a:spcBef>
              <a:spcAft>
                <a:spcPts val="0"/>
              </a:spcAft>
              <a:buNone/>
            </a:pPr>
            <a:r>
              <a:t/>
            </a:r>
            <a:endParaRPr sz="1500"/>
          </a:p>
          <a:p>
            <a:pPr indent="0" lvl="0" marL="0" marR="0" rtl="0" algn="just">
              <a:spcBef>
                <a:spcPts val="0"/>
              </a:spcBef>
              <a:spcAft>
                <a:spcPts val="0"/>
              </a:spcAft>
              <a:buNone/>
            </a:pPr>
            <a:r>
              <a:t/>
            </a:r>
            <a:endParaRPr sz="1500"/>
          </a:p>
          <a:p>
            <a:pPr indent="0" lvl="0" marL="0" marR="0" rtl="0" algn="ctr">
              <a:spcBef>
                <a:spcPts val="0"/>
              </a:spcBef>
              <a:spcAft>
                <a:spcPts val="0"/>
              </a:spcAft>
              <a:buNone/>
            </a:pPr>
            <a:r>
              <a:rPr lang="en-US" sz="1500"/>
              <a:t>    </a:t>
            </a:r>
            <a:endParaRPr sz="2100"/>
          </a:p>
          <a:p>
            <a:pPr indent="0" lvl="0" marL="0" marR="0" rtl="0" algn="ctr">
              <a:spcBef>
                <a:spcPts val="0"/>
              </a:spcBef>
              <a:spcAft>
                <a:spcPts val="0"/>
              </a:spcAft>
              <a:buNone/>
            </a:pPr>
            <a:r>
              <a:t/>
            </a:r>
            <a:endParaRPr sz="1500"/>
          </a:p>
          <a:p>
            <a:pPr indent="0" lvl="0" marL="0" marR="0" rtl="0" algn="just">
              <a:spcBef>
                <a:spcPts val="0"/>
              </a:spcBef>
              <a:spcAft>
                <a:spcPts val="0"/>
              </a:spcAft>
              <a:buNone/>
            </a:pPr>
            <a:r>
              <a:t/>
            </a:r>
            <a:endParaRPr sz="1500"/>
          </a:p>
          <a:p>
            <a:pPr indent="0" lvl="0" marL="0" marR="0" rtl="0" algn="just">
              <a:spcBef>
                <a:spcPts val="0"/>
              </a:spcBef>
              <a:spcAft>
                <a:spcPts val="0"/>
              </a:spcAft>
              <a:buNone/>
            </a:pPr>
            <a:r>
              <a:t/>
            </a:r>
            <a:endParaRPr sz="1500"/>
          </a:p>
          <a:p>
            <a:pPr indent="0" lvl="0" marL="0" marR="0" rtl="0" algn="just">
              <a:spcBef>
                <a:spcPts val="0"/>
              </a:spcBef>
              <a:spcAft>
                <a:spcPts val="0"/>
              </a:spcAft>
              <a:buNone/>
            </a:pPr>
            <a:r>
              <a:t/>
            </a:r>
            <a:endParaRPr sz="1500"/>
          </a:p>
          <a:p>
            <a:pPr indent="0" lvl="0" marL="0" marR="0" rtl="0" algn="just">
              <a:spcBef>
                <a:spcPts val="0"/>
              </a:spcBef>
              <a:spcAft>
                <a:spcPts val="0"/>
              </a:spcAft>
              <a:buNone/>
            </a:pPr>
            <a:r>
              <a:t/>
            </a:r>
            <a:endParaRPr sz="1500"/>
          </a:p>
          <a:p>
            <a:pPr indent="0" lvl="0" marL="0" marR="0" rtl="0" algn="just">
              <a:spcBef>
                <a:spcPts val="0"/>
              </a:spcBef>
              <a:spcAft>
                <a:spcPts val="0"/>
              </a:spcAft>
              <a:buNone/>
            </a:pPr>
            <a:r>
              <a:t/>
            </a:r>
            <a:endParaRPr sz="1500"/>
          </a:p>
          <a:p>
            <a:pPr indent="0" lvl="0" marL="0" marR="0" rtl="0" algn="just">
              <a:spcBef>
                <a:spcPts val="0"/>
              </a:spcBef>
              <a:spcAft>
                <a:spcPts val="0"/>
              </a:spcAft>
              <a:buNone/>
            </a:pPr>
            <a:r>
              <a:t/>
            </a:r>
            <a:endParaRPr sz="1500"/>
          </a:p>
          <a:p>
            <a:pPr indent="0" lvl="0" marL="0" marR="0" rtl="0" algn="just">
              <a:spcBef>
                <a:spcPts val="0"/>
              </a:spcBef>
              <a:spcAft>
                <a:spcPts val="0"/>
              </a:spcAft>
              <a:buNone/>
            </a:pPr>
            <a:r>
              <a:t/>
            </a:r>
            <a:endParaRPr sz="1500"/>
          </a:p>
          <a:p>
            <a:pPr indent="0" lvl="0" marL="0" marR="0" rtl="0" algn="just">
              <a:spcBef>
                <a:spcPts val="0"/>
              </a:spcBef>
              <a:spcAft>
                <a:spcPts val="0"/>
              </a:spcAft>
              <a:buNone/>
            </a:pPr>
            <a:r>
              <a:t/>
            </a:r>
            <a:endParaRPr sz="1500"/>
          </a:p>
          <a:p>
            <a:pPr indent="0" lvl="0" marL="0" marR="0" rtl="0" algn="just">
              <a:spcBef>
                <a:spcPts val="0"/>
              </a:spcBef>
              <a:spcAft>
                <a:spcPts val="0"/>
              </a:spcAft>
              <a:buNone/>
            </a:pPr>
            <a:r>
              <a:t/>
            </a:r>
            <a:endParaRPr sz="1500"/>
          </a:p>
          <a:p>
            <a:pPr indent="0" lvl="0" marL="0" marR="0" rtl="0" algn="just">
              <a:spcBef>
                <a:spcPts val="0"/>
              </a:spcBef>
              <a:spcAft>
                <a:spcPts val="0"/>
              </a:spcAft>
              <a:buNone/>
            </a:pPr>
            <a:r>
              <a:t/>
            </a:r>
            <a:endParaRPr sz="1500"/>
          </a:p>
          <a:p>
            <a:pPr indent="0" lvl="0" marL="0" marR="0" rtl="0" algn="just">
              <a:spcBef>
                <a:spcPts val="0"/>
              </a:spcBef>
              <a:spcAft>
                <a:spcPts val="0"/>
              </a:spcAft>
              <a:buNone/>
            </a:pPr>
            <a:r>
              <a:t/>
            </a:r>
            <a:endParaRPr sz="1500"/>
          </a:p>
        </p:txBody>
      </p:sp>
      <p:sp>
        <p:nvSpPr>
          <p:cNvPr id="219" name="Google Shape;219;g2d9f8c345fa_0_91"/>
          <p:cNvSpPr txBox="1"/>
          <p:nvPr/>
        </p:nvSpPr>
        <p:spPr>
          <a:xfrm>
            <a:off x="522000" y="3384667"/>
            <a:ext cx="3259200" cy="3286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Clr>
                <a:schemeClr val="dk1"/>
              </a:buClr>
              <a:buFont typeface="Arial"/>
              <a:buNone/>
            </a:pPr>
            <a:r>
              <a:rPr b="1" lang="en-US" sz="2100">
                <a:solidFill>
                  <a:schemeClr val="dk1"/>
                </a:solidFill>
                <a:latin typeface="Trebuchet MS"/>
                <a:ea typeface="Trebuchet MS"/>
                <a:cs typeface="Trebuchet MS"/>
                <a:sym typeface="Trebuchet MS"/>
              </a:rPr>
              <a:t>Python: </a:t>
            </a:r>
            <a:r>
              <a:rPr lang="en-US" sz="2100">
                <a:solidFill>
                  <a:schemeClr val="dk1"/>
                </a:solidFill>
                <a:latin typeface="Trebuchet MS"/>
                <a:ea typeface="Trebuchet MS"/>
                <a:cs typeface="Trebuchet MS"/>
                <a:sym typeface="Trebuchet MS"/>
              </a:rPr>
              <a:t>The primary programming language for implementing the project. Python has a wide range of support for various machine learning and computer vision libraries.</a:t>
            </a:r>
            <a:endParaRPr sz="2700">
              <a:solidFill>
                <a:schemeClr val="dk1"/>
              </a:solidFill>
              <a:latin typeface="Calibri"/>
              <a:ea typeface="Calibri"/>
              <a:cs typeface="Calibri"/>
              <a:sym typeface="Calibri"/>
            </a:endParaRPr>
          </a:p>
        </p:txBody>
      </p:sp>
      <p:sp>
        <p:nvSpPr>
          <p:cNvPr id="220" name="Google Shape;220;g2d9f8c345fa_0_91"/>
          <p:cNvSpPr txBox="1"/>
          <p:nvPr/>
        </p:nvSpPr>
        <p:spPr>
          <a:xfrm>
            <a:off x="4009200" y="3571667"/>
            <a:ext cx="4173600" cy="29124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2100">
                <a:solidFill>
                  <a:schemeClr val="dk1"/>
                </a:solidFill>
              </a:rPr>
              <a:t>TensorFlow</a:t>
            </a:r>
            <a:r>
              <a:rPr lang="en-US" sz="2100">
                <a:solidFill>
                  <a:schemeClr val="dk1"/>
                </a:solidFill>
              </a:rPr>
              <a:t>: Deep learning frameworks for implementing advanced models such as neural networks for audio and visual analysis, as well as integrating pre-trained models like OpenAI's whisper model for audio transcription.</a:t>
            </a:r>
            <a:endParaRPr sz="2100">
              <a:solidFill>
                <a:schemeClr val="dk1"/>
              </a:solidFill>
              <a:latin typeface="Trebuchet MS"/>
              <a:ea typeface="Trebuchet MS"/>
              <a:cs typeface="Trebuchet MS"/>
              <a:sym typeface="Trebuchet MS"/>
            </a:endParaRPr>
          </a:p>
        </p:txBody>
      </p:sp>
      <p:sp>
        <p:nvSpPr>
          <p:cNvPr id="221" name="Google Shape;221;g2d9f8c345fa_0_91"/>
          <p:cNvSpPr txBox="1"/>
          <p:nvPr/>
        </p:nvSpPr>
        <p:spPr>
          <a:xfrm>
            <a:off x="8353233" y="3234367"/>
            <a:ext cx="3055500" cy="31536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b="1" lang="en-US" sz="2100">
                <a:solidFill>
                  <a:schemeClr val="dk1"/>
                </a:solidFill>
                <a:latin typeface="Trebuchet MS"/>
                <a:ea typeface="Trebuchet MS"/>
                <a:cs typeface="Trebuchet MS"/>
                <a:sym typeface="Trebuchet MS"/>
              </a:rPr>
              <a:t>OpenCV</a:t>
            </a:r>
            <a:r>
              <a:rPr lang="en-US" sz="2100">
                <a:solidFill>
                  <a:schemeClr val="dk1"/>
                </a:solidFill>
                <a:latin typeface="Trebuchet MS"/>
                <a:ea typeface="Trebuchet MS"/>
                <a:cs typeface="Trebuchet MS"/>
                <a:sym typeface="Trebuchet MS"/>
              </a:rPr>
              <a:t>: Used for video processing tasks such as extracting frames, detecting scoreboard, and analyzing visual content.</a:t>
            </a:r>
            <a:endParaRPr sz="2800">
              <a:solidFill>
                <a:schemeClr val="dk1"/>
              </a:solidFill>
              <a:latin typeface="Trebuchet MS"/>
              <a:ea typeface="Trebuchet MS"/>
              <a:cs typeface="Trebuchet MS"/>
              <a:sym typeface="Trebuchet MS"/>
            </a:endParaRPr>
          </a:p>
        </p:txBody>
      </p:sp>
      <p:pic>
        <p:nvPicPr>
          <p:cNvPr id="222" name="Google Shape;222;g2d9f8c345fa_0_91"/>
          <p:cNvPicPr preferRelativeResize="0"/>
          <p:nvPr/>
        </p:nvPicPr>
        <p:blipFill>
          <a:blip r:embed="rId3">
            <a:alphaModFix/>
          </a:blip>
          <a:stretch>
            <a:fillRect/>
          </a:stretch>
        </p:blipFill>
        <p:spPr>
          <a:xfrm>
            <a:off x="1312433" y="1413017"/>
            <a:ext cx="1844166" cy="1740268"/>
          </a:xfrm>
          <a:prstGeom prst="rect">
            <a:avLst/>
          </a:prstGeom>
          <a:noFill/>
          <a:ln>
            <a:noFill/>
          </a:ln>
        </p:spPr>
      </p:pic>
      <p:pic>
        <p:nvPicPr>
          <p:cNvPr id="223" name="Google Shape;223;g2d9f8c345fa_0_91"/>
          <p:cNvPicPr preferRelativeResize="0"/>
          <p:nvPr/>
        </p:nvPicPr>
        <p:blipFill>
          <a:blip r:embed="rId4">
            <a:alphaModFix/>
          </a:blip>
          <a:stretch>
            <a:fillRect/>
          </a:stretch>
        </p:blipFill>
        <p:spPr>
          <a:xfrm>
            <a:off x="8477833" y="1230774"/>
            <a:ext cx="2806400" cy="2104794"/>
          </a:xfrm>
          <a:prstGeom prst="rect">
            <a:avLst/>
          </a:prstGeom>
          <a:noFill/>
          <a:ln>
            <a:noFill/>
          </a:ln>
        </p:spPr>
      </p:pic>
      <p:pic>
        <p:nvPicPr>
          <p:cNvPr id="224" name="Google Shape;224;g2d9f8c345fa_0_91"/>
          <p:cNvPicPr preferRelativeResize="0"/>
          <p:nvPr/>
        </p:nvPicPr>
        <p:blipFill>
          <a:blip r:embed="rId5">
            <a:alphaModFix/>
          </a:blip>
          <a:stretch>
            <a:fillRect/>
          </a:stretch>
        </p:blipFill>
        <p:spPr>
          <a:xfrm>
            <a:off x="4325408" y="1103007"/>
            <a:ext cx="3687999" cy="2360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2"/>
          <p:cNvSpPr txBox="1"/>
          <p:nvPr/>
        </p:nvSpPr>
        <p:spPr>
          <a:xfrm>
            <a:off x="2057400" y="1676400"/>
            <a:ext cx="8077200" cy="4724400"/>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Introduction and Motivation</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Problem Statement</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Abstract and Scope</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Literature Survey / Existing System</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Suggestions from Review – 3</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Requirements Specification</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Design Approach </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Design Constraints, Assumptions &amp; Dependencies</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Proposed System / Approach</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Architecture</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Design Description</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Project Report and Progress</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References</a:t>
            </a:r>
            <a:endParaRPr sz="2000">
              <a:solidFill>
                <a:srgbClr val="0000FF"/>
              </a:solidFill>
              <a:latin typeface="Trebuchet MS"/>
              <a:ea typeface="Trebuchet MS"/>
              <a:cs typeface="Trebuchet MS"/>
              <a:sym typeface="Trebuchet MS"/>
            </a:endParaRPr>
          </a:p>
        </p:txBody>
      </p:sp>
      <p:sp>
        <p:nvSpPr>
          <p:cNvPr id="86" name="Google Shape;86;p2"/>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Agenda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d9f8c345fa_0_173"/>
          <p:cNvSpPr/>
          <p:nvPr/>
        </p:nvSpPr>
        <p:spPr>
          <a:xfrm>
            <a:off x="3048000" y="1242450"/>
            <a:ext cx="7620000" cy="369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Arial"/>
              <a:ea typeface="Arial"/>
              <a:cs typeface="Arial"/>
              <a:sym typeface="Arial"/>
            </a:endParaRPr>
          </a:p>
        </p:txBody>
      </p:sp>
      <p:sp>
        <p:nvSpPr>
          <p:cNvPr id="231" name="Google Shape;231;g2d9f8c345fa_0_173"/>
          <p:cNvSpPr txBox="1"/>
          <p:nvPr/>
        </p:nvSpPr>
        <p:spPr>
          <a:xfrm>
            <a:off x="2971800" y="780867"/>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Technologies Used</a:t>
            </a:r>
            <a:endParaRPr sz="2400">
              <a:solidFill>
                <a:schemeClr val="dk1"/>
              </a:solidFill>
              <a:latin typeface="Arial"/>
              <a:ea typeface="Arial"/>
              <a:cs typeface="Arial"/>
              <a:sym typeface="Arial"/>
            </a:endParaRPr>
          </a:p>
        </p:txBody>
      </p:sp>
      <p:sp>
        <p:nvSpPr>
          <p:cNvPr id="232" name="Google Shape;232;g2d9f8c345fa_0_173"/>
          <p:cNvSpPr txBox="1"/>
          <p:nvPr/>
        </p:nvSpPr>
        <p:spPr>
          <a:xfrm>
            <a:off x="0" y="1400000"/>
            <a:ext cx="11686500" cy="5457900"/>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None/>
            </a:pPr>
            <a:r>
              <a:rPr lang="en-US" sz="2400">
                <a:solidFill>
                  <a:srgbClr val="0033CC"/>
                </a:solidFill>
                <a:latin typeface="Trebuchet MS"/>
                <a:ea typeface="Trebuchet MS"/>
                <a:cs typeface="Trebuchet MS"/>
                <a:sym typeface="Trebuchet MS"/>
              </a:rPr>
              <a:t>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1500"/>
          </a:p>
          <a:p>
            <a:pPr indent="0" lvl="0" marL="0" marR="0" rtl="0" algn="just">
              <a:spcBef>
                <a:spcPts val="0"/>
              </a:spcBef>
              <a:spcAft>
                <a:spcPts val="0"/>
              </a:spcAft>
              <a:buNone/>
            </a:pPr>
            <a:r>
              <a:t/>
            </a:r>
            <a:endParaRPr sz="1900"/>
          </a:p>
          <a:p>
            <a:pPr indent="0" lvl="0" marL="0" marR="0" rtl="0" algn="just">
              <a:spcBef>
                <a:spcPts val="0"/>
              </a:spcBef>
              <a:spcAft>
                <a:spcPts val="0"/>
              </a:spcAft>
              <a:buNone/>
            </a:pPr>
            <a:r>
              <a:t/>
            </a:r>
            <a:endParaRPr sz="1500"/>
          </a:p>
          <a:p>
            <a:pPr indent="0" lvl="0" marL="0" marR="0" rtl="0" algn="just">
              <a:spcBef>
                <a:spcPts val="0"/>
              </a:spcBef>
              <a:spcAft>
                <a:spcPts val="0"/>
              </a:spcAft>
              <a:buNone/>
            </a:pPr>
            <a:r>
              <a:t/>
            </a:r>
            <a:endParaRPr sz="1500"/>
          </a:p>
          <a:p>
            <a:pPr indent="0" lvl="0" marL="0" marR="0" rtl="0" algn="just">
              <a:spcBef>
                <a:spcPts val="0"/>
              </a:spcBef>
              <a:spcAft>
                <a:spcPts val="0"/>
              </a:spcAft>
              <a:buNone/>
            </a:pPr>
            <a:r>
              <a:t/>
            </a:r>
            <a:endParaRPr sz="1500"/>
          </a:p>
          <a:p>
            <a:pPr indent="0" lvl="0" marL="0" marR="0" rtl="0" algn="just">
              <a:spcBef>
                <a:spcPts val="0"/>
              </a:spcBef>
              <a:spcAft>
                <a:spcPts val="0"/>
              </a:spcAft>
              <a:buNone/>
            </a:pPr>
            <a:r>
              <a:t/>
            </a:r>
            <a:endParaRPr sz="1500"/>
          </a:p>
          <a:p>
            <a:pPr indent="0" lvl="0" marL="0" marR="0" rtl="0" algn="just">
              <a:spcBef>
                <a:spcPts val="0"/>
              </a:spcBef>
              <a:spcAft>
                <a:spcPts val="0"/>
              </a:spcAft>
              <a:buNone/>
            </a:pPr>
            <a:r>
              <a:t/>
            </a:r>
            <a:endParaRPr sz="1500"/>
          </a:p>
          <a:p>
            <a:pPr indent="0" lvl="0" marL="0" marR="0" rtl="0" algn="just">
              <a:spcBef>
                <a:spcPts val="0"/>
              </a:spcBef>
              <a:spcAft>
                <a:spcPts val="0"/>
              </a:spcAft>
              <a:buNone/>
            </a:pPr>
            <a:r>
              <a:t/>
            </a:r>
            <a:endParaRPr sz="1500"/>
          </a:p>
          <a:p>
            <a:pPr indent="0" lvl="0" marL="0" marR="0" rtl="0" algn="ctr">
              <a:spcBef>
                <a:spcPts val="0"/>
              </a:spcBef>
              <a:spcAft>
                <a:spcPts val="0"/>
              </a:spcAft>
              <a:buNone/>
            </a:pPr>
            <a:r>
              <a:rPr lang="en-US" sz="1500"/>
              <a:t>    </a:t>
            </a:r>
            <a:endParaRPr sz="2100"/>
          </a:p>
          <a:p>
            <a:pPr indent="0" lvl="0" marL="0" marR="0" rtl="0" algn="ctr">
              <a:spcBef>
                <a:spcPts val="0"/>
              </a:spcBef>
              <a:spcAft>
                <a:spcPts val="0"/>
              </a:spcAft>
              <a:buNone/>
            </a:pPr>
            <a:r>
              <a:t/>
            </a:r>
            <a:endParaRPr sz="1500"/>
          </a:p>
          <a:p>
            <a:pPr indent="0" lvl="0" marL="0" marR="0" rtl="0" algn="just">
              <a:spcBef>
                <a:spcPts val="0"/>
              </a:spcBef>
              <a:spcAft>
                <a:spcPts val="0"/>
              </a:spcAft>
              <a:buNone/>
            </a:pPr>
            <a:r>
              <a:t/>
            </a:r>
            <a:endParaRPr sz="1500"/>
          </a:p>
          <a:p>
            <a:pPr indent="0" lvl="0" marL="0" marR="0" rtl="0" algn="just">
              <a:spcBef>
                <a:spcPts val="0"/>
              </a:spcBef>
              <a:spcAft>
                <a:spcPts val="0"/>
              </a:spcAft>
              <a:buNone/>
            </a:pPr>
            <a:r>
              <a:t/>
            </a:r>
            <a:endParaRPr sz="1500"/>
          </a:p>
          <a:p>
            <a:pPr indent="0" lvl="0" marL="0" marR="0" rtl="0" algn="just">
              <a:spcBef>
                <a:spcPts val="0"/>
              </a:spcBef>
              <a:spcAft>
                <a:spcPts val="0"/>
              </a:spcAft>
              <a:buNone/>
            </a:pPr>
            <a:r>
              <a:t/>
            </a:r>
            <a:endParaRPr sz="1500"/>
          </a:p>
          <a:p>
            <a:pPr indent="0" lvl="0" marL="0" marR="0" rtl="0" algn="just">
              <a:spcBef>
                <a:spcPts val="0"/>
              </a:spcBef>
              <a:spcAft>
                <a:spcPts val="0"/>
              </a:spcAft>
              <a:buNone/>
            </a:pPr>
            <a:r>
              <a:t/>
            </a:r>
            <a:endParaRPr sz="1500"/>
          </a:p>
          <a:p>
            <a:pPr indent="0" lvl="0" marL="0" marR="0" rtl="0" algn="just">
              <a:spcBef>
                <a:spcPts val="0"/>
              </a:spcBef>
              <a:spcAft>
                <a:spcPts val="0"/>
              </a:spcAft>
              <a:buNone/>
            </a:pPr>
            <a:r>
              <a:t/>
            </a:r>
            <a:endParaRPr sz="1500"/>
          </a:p>
          <a:p>
            <a:pPr indent="0" lvl="0" marL="0" marR="0" rtl="0" algn="just">
              <a:spcBef>
                <a:spcPts val="0"/>
              </a:spcBef>
              <a:spcAft>
                <a:spcPts val="0"/>
              </a:spcAft>
              <a:buNone/>
            </a:pPr>
            <a:r>
              <a:t/>
            </a:r>
            <a:endParaRPr sz="1500"/>
          </a:p>
          <a:p>
            <a:pPr indent="0" lvl="0" marL="0" marR="0" rtl="0" algn="just">
              <a:spcBef>
                <a:spcPts val="0"/>
              </a:spcBef>
              <a:spcAft>
                <a:spcPts val="0"/>
              </a:spcAft>
              <a:buNone/>
            </a:pPr>
            <a:r>
              <a:t/>
            </a:r>
            <a:endParaRPr sz="1500"/>
          </a:p>
          <a:p>
            <a:pPr indent="0" lvl="0" marL="0" marR="0" rtl="0" algn="just">
              <a:spcBef>
                <a:spcPts val="0"/>
              </a:spcBef>
              <a:spcAft>
                <a:spcPts val="0"/>
              </a:spcAft>
              <a:buNone/>
            </a:pPr>
            <a:r>
              <a:t/>
            </a:r>
            <a:endParaRPr sz="1500"/>
          </a:p>
          <a:p>
            <a:pPr indent="0" lvl="0" marL="0" marR="0" rtl="0" algn="just">
              <a:spcBef>
                <a:spcPts val="0"/>
              </a:spcBef>
              <a:spcAft>
                <a:spcPts val="0"/>
              </a:spcAft>
              <a:buNone/>
            </a:pPr>
            <a:r>
              <a:t/>
            </a:r>
            <a:endParaRPr sz="1500"/>
          </a:p>
          <a:p>
            <a:pPr indent="0" lvl="0" marL="0" marR="0" rtl="0" algn="just">
              <a:spcBef>
                <a:spcPts val="0"/>
              </a:spcBef>
              <a:spcAft>
                <a:spcPts val="0"/>
              </a:spcAft>
              <a:buNone/>
            </a:pPr>
            <a:r>
              <a:t/>
            </a:r>
            <a:endParaRPr sz="1500"/>
          </a:p>
          <a:p>
            <a:pPr indent="0" lvl="0" marL="0" marR="0" rtl="0" algn="just">
              <a:spcBef>
                <a:spcPts val="0"/>
              </a:spcBef>
              <a:spcAft>
                <a:spcPts val="0"/>
              </a:spcAft>
              <a:buNone/>
            </a:pPr>
            <a:r>
              <a:t/>
            </a:r>
            <a:endParaRPr sz="1500"/>
          </a:p>
        </p:txBody>
      </p:sp>
      <p:sp>
        <p:nvSpPr>
          <p:cNvPr id="233" name="Google Shape;233;g2d9f8c345fa_0_173"/>
          <p:cNvSpPr txBox="1"/>
          <p:nvPr/>
        </p:nvSpPr>
        <p:spPr>
          <a:xfrm>
            <a:off x="1792267" y="3515667"/>
            <a:ext cx="3553500" cy="30855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Clr>
                <a:schemeClr val="dk1"/>
              </a:buClr>
              <a:buFont typeface="Arial"/>
              <a:buNone/>
            </a:pPr>
            <a:r>
              <a:rPr lang="en-US" sz="2300">
                <a:solidFill>
                  <a:schemeClr val="dk1"/>
                </a:solidFill>
                <a:latin typeface="Trebuchet MS"/>
                <a:ea typeface="Trebuchet MS"/>
                <a:cs typeface="Trebuchet MS"/>
                <a:sym typeface="Trebuchet MS"/>
              </a:rPr>
              <a:t> </a:t>
            </a:r>
            <a:r>
              <a:rPr b="1" lang="en-US" sz="2100">
                <a:solidFill>
                  <a:schemeClr val="dk1"/>
                </a:solidFill>
                <a:latin typeface="Trebuchet MS"/>
                <a:ea typeface="Trebuchet MS"/>
                <a:cs typeface="Trebuchet MS"/>
                <a:sym typeface="Trebuchet MS"/>
              </a:rPr>
              <a:t>OpenAI’s Whisper</a:t>
            </a:r>
            <a:r>
              <a:rPr lang="en-US" sz="2100">
                <a:solidFill>
                  <a:schemeClr val="dk1"/>
                </a:solidFill>
                <a:latin typeface="Trebuchet MS"/>
                <a:ea typeface="Trebuchet MS"/>
                <a:cs typeface="Trebuchet MS"/>
                <a:sym typeface="Trebuchet MS"/>
              </a:rPr>
              <a:t> model employs speech recognition algorithms to transcribe commentator speech or audio commentary from the sports event into text.</a:t>
            </a:r>
            <a:endParaRPr sz="2100">
              <a:solidFill>
                <a:schemeClr val="dk1"/>
              </a:solidFill>
              <a:latin typeface="Trebuchet MS"/>
              <a:ea typeface="Trebuchet MS"/>
              <a:cs typeface="Trebuchet MS"/>
              <a:sym typeface="Trebuchet MS"/>
            </a:endParaRPr>
          </a:p>
        </p:txBody>
      </p:sp>
      <p:sp>
        <p:nvSpPr>
          <p:cNvPr id="234" name="Google Shape;234;g2d9f8c345fa_0_173"/>
          <p:cNvSpPr txBox="1"/>
          <p:nvPr/>
        </p:nvSpPr>
        <p:spPr>
          <a:xfrm>
            <a:off x="6178317" y="3711933"/>
            <a:ext cx="3553500" cy="26709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2200">
                <a:latin typeface="Trebuchet MS"/>
                <a:ea typeface="Trebuchet MS"/>
                <a:cs typeface="Trebuchet MS"/>
                <a:sym typeface="Trebuchet MS"/>
              </a:rPr>
              <a:t>Google Bert, an open source large language model that will identify events by going through the commentary data of the sports video.</a:t>
            </a:r>
            <a:endParaRPr sz="2600">
              <a:solidFill>
                <a:schemeClr val="dk1"/>
              </a:solidFill>
              <a:latin typeface="Trebuchet MS"/>
              <a:ea typeface="Trebuchet MS"/>
              <a:cs typeface="Trebuchet MS"/>
              <a:sym typeface="Trebuchet MS"/>
            </a:endParaRPr>
          </a:p>
        </p:txBody>
      </p:sp>
      <p:pic>
        <p:nvPicPr>
          <p:cNvPr id="235" name="Google Shape;235;g2d9f8c345fa_0_173"/>
          <p:cNvPicPr preferRelativeResize="0"/>
          <p:nvPr/>
        </p:nvPicPr>
        <p:blipFill>
          <a:blip r:embed="rId3">
            <a:alphaModFix/>
          </a:blip>
          <a:stretch>
            <a:fillRect/>
          </a:stretch>
        </p:blipFill>
        <p:spPr>
          <a:xfrm>
            <a:off x="2001461" y="1633800"/>
            <a:ext cx="3135133" cy="2089268"/>
          </a:xfrm>
          <a:prstGeom prst="rect">
            <a:avLst/>
          </a:prstGeom>
          <a:noFill/>
          <a:ln>
            <a:noFill/>
          </a:ln>
        </p:spPr>
      </p:pic>
      <p:pic>
        <p:nvPicPr>
          <p:cNvPr id="236" name="Google Shape;236;g2d9f8c345fa_0_173"/>
          <p:cNvPicPr preferRelativeResize="0"/>
          <p:nvPr/>
        </p:nvPicPr>
        <p:blipFill>
          <a:blip r:embed="rId4">
            <a:alphaModFix/>
          </a:blip>
          <a:stretch>
            <a:fillRect/>
          </a:stretch>
        </p:blipFill>
        <p:spPr>
          <a:xfrm>
            <a:off x="6178333" y="1633800"/>
            <a:ext cx="3730833" cy="208926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9"/>
          <p:cNvSpPr/>
          <p:nvPr/>
        </p:nvSpPr>
        <p:spPr>
          <a:xfrm>
            <a:off x="3286500" y="1246450"/>
            <a:ext cx="7457700" cy="483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2" name="Google Shape;242;p9"/>
          <p:cNvSpPr txBox="1"/>
          <p:nvPr/>
        </p:nvSpPr>
        <p:spPr>
          <a:xfrm>
            <a:off x="3167250" y="731925"/>
            <a:ext cx="7696200" cy="4398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Approach </a:t>
            </a:r>
            <a:endParaRPr sz="1400">
              <a:solidFill>
                <a:srgbClr val="000000"/>
              </a:solidFill>
              <a:latin typeface="Arial"/>
              <a:ea typeface="Arial"/>
              <a:cs typeface="Arial"/>
              <a:sym typeface="Arial"/>
            </a:endParaRPr>
          </a:p>
        </p:txBody>
      </p:sp>
      <p:sp>
        <p:nvSpPr>
          <p:cNvPr id="243" name="Google Shape;243;p9"/>
          <p:cNvSpPr txBox="1"/>
          <p:nvPr/>
        </p:nvSpPr>
        <p:spPr>
          <a:xfrm>
            <a:off x="1553050" y="1768300"/>
            <a:ext cx="8532600" cy="561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u="sng">
                <a:solidFill>
                  <a:srgbClr val="0000FF"/>
                </a:solidFill>
                <a:highlight>
                  <a:srgbClr val="FFFFFF"/>
                </a:highlight>
                <a:latin typeface="Trebuchet MS"/>
                <a:ea typeface="Trebuchet MS"/>
                <a:cs typeface="Trebuchet MS"/>
                <a:sym typeface="Trebuchet MS"/>
              </a:rPr>
              <a:t>Multi-Modal Approach:</a:t>
            </a:r>
            <a:endParaRPr b="1" sz="2400" u="sng">
              <a:solidFill>
                <a:srgbClr val="0000FF"/>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t/>
            </a:r>
            <a:endParaRPr sz="2400" u="sng">
              <a:solidFill>
                <a:srgbClr val="0000FF"/>
              </a:solidFill>
              <a:highlight>
                <a:srgbClr val="FFFFFF"/>
              </a:highlight>
              <a:latin typeface="Trebuchet MS"/>
              <a:ea typeface="Trebuchet MS"/>
              <a:cs typeface="Trebuchet MS"/>
              <a:sym typeface="Trebuchet MS"/>
            </a:endParaRPr>
          </a:p>
          <a:p>
            <a:pPr indent="-381000" lvl="0" marL="457200" rtl="0" algn="l">
              <a:lnSpc>
                <a:spcPct val="115000"/>
              </a:lnSpc>
              <a:spcBef>
                <a:spcPts val="0"/>
              </a:spcBef>
              <a:spcAft>
                <a:spcPts val="0"/>
              </a:spcAft>
              <a:buClr>
                <a:srgbClr val="0000FF"/>
              </a:buClr>
              <a:buSzPts val="2400"/>
              <a:buFont typeface="Trebuchet MS"/>
              <a:buChar char="●"/>
            </a:pPr>
            <a:r>
              <a:rPr lang="en-US" sz="2400">
                <a:solidFill>
                  <a:srgbClr val="0000FF"/>
                </a:solidFill>
                <a:highlight>
                  <a:srgbClr val="FFFFFF"/>
                </a:highlight>
                <a:latin typeface="Trebuchet MS"/>
                <a:ea typeface="Trebuchet MS"/>
                <a:cs typeface="Trebuchet MS"/>
                <a:sym typeface="Trebuchet MS"/>
              </a:rPr>
              <a:t>Integrates data from multiple sources, including Twitter data analysis , audio and video processing ,and advanced techniques like MSER-based scoreboard identification, large language model(LLM) and computer vision to enhance event matching and scene classification.</a:t>
            </a:r>
            <a:endParaRPr sz="2400">
              <a:solidFill>
                <a:srgbClr val="0000FF"/>
              </a:solidFill>
              <a:highlight>
                <a:srgbClr val="FFFFFF"/>
              </a:highlight>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2400">
              <a:solidFill>
                <a:srgbClr val="0000FF"/>
              </a:solidFill>
              <a:highlight>
                <a:srgbClr val="FFFFFF"/>
              </a:highlight>
              <a:latin typeface="Trebuchet MS"/>
              <a:ea typeface="Trebuchet MS"/>
              <a:cs typeface="Trebuchet MS"/>
              <a:sym typeface="Trebuchet MS"/>
            </a:endParaRPr>
          </a:p>
          <a:p>
            <a:pPr indent="-381000" lvl="0" marL="457200" rtl="0" algn="l">
              <a:lnSpc>
                <a:spcPct val="115000"/>
              </a:lnSpc>
              <a:spcBef>
                <a:spcPts val="0"/>
              </a:spcBef>
              <a:spcAft>
                <a:spcPts val="0"/>
              </a:spcAft>
              <a:buClr>
                <a:srgbClr val="0000FF"/>
              </a:buClr>
              <a:buSzPts val="2400"/>
              <a:buFont typeface="Trebuchet MS"/>
              <a:buChar char="●"/>
            </a:pPr>
            <a:r>
              <a:rPr lang="en-US" sz="2400">
                <a:solidFill>
                  <a:srgbClr val="0000FF"/>
                </a:solidFill>
                <a:highlight>
                  <a:srgbClr val="FFFFFF"/>
                </a:highlight>
                <a:latin typeface="Trebuchet MS"/>
                <a:ea typeface="Trebuchet MS"/>
                <a:cs typeface="Trebuchet MS"/>
                <a:sym typeface="Trebuchet MS"/>
              </a:rPr>
              <a:t>By combining different data sources and techniques, the system can capture various aspects of the game, such as important events, commentary insights, and audience reactions, resulting in more engaging highlights.</a:t>
            </a:r>
            <a:endParaRPr sz="2400">
              <a:solidFill>
                <a:srgbClr val="0000FF"/>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t/>
            </a:r>
            <a:endParaRPr sz="2900">
              <a:solidFill>
                <a:srgbClr val="0033CC"/>
              </a:solidFill>
              <a:highlight>
                <a:srgbClr val="FFFFFF"/>
              </a:highlight>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d26a093058_0_3"/>
          <p:cNvSpPr txBox="1"/>
          <p:nvPr/>
        </p:nvSpPr>
        <p:spPr>
          <a:xfrm>
            <a:off x="1506925" y="1377750"/>
            <a:ext cx="10162500" cy="41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b="1" lang="en-US" sz="2400" u="sng">
                <a:solidFill>
                  <a:srgbClr val="0000FF"/>
                </a:solidFill>
                <a:highlight>
                  <a:srgbClr val="FFFFFF"/>
                </a:highlight>
                <a:latin typeface="Trebuchet MS"/>
                <a:ea typeface="Trebuchet MS"/>
                <a:cs typeface="Trebuchet MS"/>
                <a:sym typeface="Trebuchet MS"/>
              </a:rPr>
              <a:t>Benefits of the Multi-Modal Approach:</a:t>
            </a:r>
            <a:endParaRPr b="1" sz="2400" u="sng">
              <a:solidFill>
                <a:srgbClr val="0000FF"/>
              </a:solidFill>
              <a:highlight>
                <a:srgbClr val="FFFFFF"/>
              </a:highlight>
              <a:latin typeface="Trebuchet MS"/>
              <a:ea typeface="Trebuchet MS"/>
              <a:cs typeface="Trebuchet MS"/>
              <a:sym typeface="Trebuchet MS"/>
            </a:endParaRPr>
          </a:p>
          <a:p>
            <a:pPr indent="-381000" lvl="0" marL="457200" rtl="0" algn="l">
              <a:lnSpc>
                <a:spcPct val="115000"/>
              </a:lnSpc>
              <a:spcBef>
                <a:spcPts val="1500"/>
              </a:spcBef>
              <a:spcAft>
                <a:spcPts val="0"/>
              </a:spcAft>
              <a:buClr>
                <a:srgbClr val="0000FF"/>
              </a:buClr>
              <a:buSzPts val="2400"/>
              <a:buFont typeface="Trebuchet MS"/>
              <a:buChar char="●"/>
            </a:pPr>
            <a:r>
              <a:rPr lang="en-US" sz="2400">
                <a:solidFill>
                  <a:srgbClr val="0000FF"/>
                </a:solidFill>
                <a:highlight>
                  <a:srgbClr val="FFFFFF"/>
                </a:highlight>
                <a:latin typeface="Trebuchet MS"/>
                <a:ea typeface="Trebuchet MS"/>
                <a:cs typeface="Trebuchet MS"/>
                <a:sym typeface="Trebuchet MS"/>
              </a:rPr>
              <a:t>Comprehensive Analysis: By integrating multiple data sources, the system can provide a more comprehensive analysis of sports events, capturing various aspects from different perspectives.</a:t>
            </a:r>
            <a:endParaRPr sz="2400">
              <a:solidFill>
                <a:srgbClr val="0000FF"/>
              </a:solidFill>
              <a:highlight>
                <a:srgbClr val="FFFFFF"/>
              </a:highlight>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2400">
              <a:solidFill>
                <a:srgbClr val="0000FF"/>
              </a:solidFill>
              <a:highlight>
                <a:srgbClr val="FFFFFF"/>
              </a:highlight>
              <a:latin typeface="Trebuchet MS"/>
              <a:ea typeface="Trebuchet MS"/>
              <a:cs typeface="Trebuchet MS"/>
              <a:sym typeface="Trebuchet MS"/>
            </a:endParaRPr>
          </a:p>
          <a:p>
            <a:pPr indent="-381000" lvl="0" marL="457200" rtl="0" algn="l">
              <a:lnSpc>
                <a:spcPct val="115000"/>
              </a:lnSpc>
              <a:spcBef>
                <a:spcPts val="0"/>
              </a:spcBef>
              <a:spcAft>
                <a:spcPts val="0"/>
              </a:spcAft>
              <a:buClr>
                <a:srgbClr val="0000FF"/>
              </a:buClr>
              <a:buSzPts val="2400"/>
              <a:buFont typeface="Trebuchet MS"/>
              <a:buChar char="●"/>
            </a:pPr>
            <a:r>
              <a:rPr lang="en-US" sz="2400">
                <a:solidFill>
                  <a:srgbClr val="0000FF"/>
                </a:solidFill>
                <a:highlight>
                  <a:srgbClr val="FFFFFF"/>
                </a:highlight>
                <a:latin typeface="Trebuchet MS"/>
                <a:ea typeface="Trebuchet MS"/>
                <a:cs typeface="Trebuchet MS"/>
                <a:sym typeface="Trebuchet MS"/>
              </a:rPr>
              <a:t>Enhanced Accuracy: Each modality offers unique insights, enhancing the overall accuracy of the sports summarization process. By combining data from different sources, the system can cross-validate information, resulting in more precise summaries.</a:t>
            </a:r>
            <a:endParaRPr sz="2400">
              <a:solidFill>
                <a:srgbClr val="0000FF"/>
              </a:solidFill>
              <a:highlight>
                <a:srgbClr val="FFFFFF"/>
              </a:highlight>
              <a:latin typeface="Trebuchet MS"/>
              <a:ea typeface="Trebuchet MS"/>
              <a:cs typeface="Trebuchet MS"/>
              <a:sym typeface="Trebuchet MS"/>
            </a:endParaRPr>
          </a:p>
        </p:txBody>
      </p:sp>
      <p:sp>
        <p:nvSpPr>
          <p:cNvPr id="250" name="Google Shape;250;g2d26a093058_0_3"/>
          <p:cNvSpPr txBox="1"/>
          <p:nvPr/>
        </p:nvSpPr>
        <p:spPr>
          <a:xfrm>
            <a:off x="3018625" y="804725"/>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Approach </a:t>
            </a:r>
            <a:endParaRPr sz="1400">
              <a:solidFill>
                <a:srgbClr val="000000"/>
              </a:solidFill>
              <a:latin typeface="Arial"/>
              <a:ea typeface="Arial"/>
              <a:cs typeface="Arial"/>
              <a:sym typeface="Arial"/>
            </a:endParaRPr>
          </a:p>
        </p:txBody>
      </p:sp>
      <p:sp>
        <p:nvSpPr>
          <p:cNvPr id="251" name="Google Shape;251;g2d26a093058_0_3"/>
          <p:cNvSpPr/>
          <p:nvPr/>
        </p:nvSpPr>
        <p:spPr>
          <a:xfrm>
            <a:off x="3094825" y="1303788"/>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d26a093058_0_15"/>
          <p:cNvSpPr txBox="1"/>
          <p:nvPr/>
        </p:nvSpPr>
        <p:spPr>
          <a:xfrm>
            <a:off x="1137875" y="1085600"/>
            <a:ext cx="10331400" cy="606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200">
                <a:solidFill>
                  <a:srgbClr val="0D0D0D"/>
                </a:solidFill>
                <a:highlight>
                  <a:srgbClr val="FFFFFF"/>
                </a:highlight>
                <a:latin typeface="Roboto"/>
                <a:ea typeface="Roboto"/>
                <a:cs typeface="Roboto"/>
                <a:sym typeface="Roboto"/>
              </a:rPr>
              <a:t>              </a:t>
            </a:r>
            <a:r>
              <a:rPr lang="en-US" sz="1200">
                <a:solidFill>
                  <a:srgbClr val="0D0D0D"/>
                </a:solidFill>
                <a:highlight>
                  <a:srgbClr val="FFFFFF"/>
                </a:highlight>
                <a:latin typeface="Trebuchet MS"/>
                <a:ea typeface="Trebuchet MS"/>
                <a:cs typeface="Trebuchet MS"/>
                <a:sym typeface="Trebuchet MS"/>
              </a:rPr>
              <a:t> </a:t>
            </a:r>
            <a:endParaRPr sz="1200">
              <a:solidFill>
                <a:srgbClr val="0D0D0D"/>
              </a:solidFill>
              <a:highlight>
                <a:srgbClr val="FFFFFF"/>
              </a:highlight>
              <a:latin typeface="Trebuchet MS"/>
              <a:ea typeface="Trebuchet MS"/>
              <a:cs typeface="Trebuchet MS"/>
              <a:sym typeface="Trebuchet MS"/>
            </a:endParaRPr>
          </a:p>
          <a:p>
            <a:pPr indent="0" lvl="0" marL="0" rtl="0" algn="l">
              <a:lnSpc>
                <a:spcPct val="115000"/>
              </a:lnSpc>
              <a:spcBef>
                <a:spcPts val="0"/>
              </a:spcBef>
              <a:spcAft>
                <a:spcPts val="0"/>
              </a:spcAft>
              <a:buNone/>
            </a:pPr>
            <a:r>
              <a:rPr b="1" lang="en-US" sz="2900">
                <a:solidFill>
                  <a:srgbClr val="0000FF"/>
                </a:solidFill>
                <a:highlight>
                  <a:srgbClr val="FFFFFF"/>
                </a:highlight>
                <a:latin typeface="Trebuchet MS"/>
                <a:ea typeface="Trebuchet MS"/>
                <a:cs typeface="Trebuchet MS"/>
                <a:sym typeface="Trebuchet MS"/>
              </a:rPr>
              <a:t>        </a:t>
            </a:r>
            <a:endParaRPr b="1" sz="2900">
              <a:solidFill>
                <a:srgbClr val="0000FF"/>
              </a:solidFill>
              <a:highlight>
                <a:srgbClr val="FFFFFF"/>
              </a:highlight>
              <a:latin typeface="Trebuchet MS"/>
              <a:ea typeface="Trebuchet MS"/>
              <a:cs typeface="Trebuchet MS"/>
              <a:sym typeface="Trebuchet MS"/>
            </a:endParaRPr>
          </a:p>
          <a:p>
            <a:pPr indent="0" lvl="0" marL="0" rtl="0" algn="l">
              <a:lnSpc>
                <a:spcPct val="115000"/>
              </a:lnSpc>
              <a:spcBef>
                <a:spcPts val="0"/>
              </a:spcBef>
              <a:spcAft>
                <a:spcPts val="0"/>
              </a:spcAft>
              <a:buNone/>
            </a:pPr>
            <a:r>
              <a:rPr b="1" lang="en-US" sz="2300">
                <a:solidFill>
                  <a:srgbClr val="0000FF"/>
                </a:solidFill>
                <a:highlight>
                  <a:srgbClr val="FFFFFF"/>
                </a:highlight>
                <a:latin typeface="Trebuchet MS"/>
                <a:ea typeface="Trebuchet MS"/>
                <a:cs typeface="Trebuchet MS"/>
                <a:sym typeface="Trebuchet MS"/>
              </a:rPr>
              <a:t>       </a:t>
            </a:r>
            <a:r>
              <a:rPr b="1" lang="en-US" sz="2400" u="sng">
                <a:solidFill>
                  <a:srgbClr val="0000FF"/>
                </a:solidFill>
                <a:highlight>
                  <a:srgbClr val="FFFFFF"/>
                </a:highlight>
                <a:latin typeface="Trebuchet MS"/>
                <a:ea typeface="Trebuchet MS"/>
                <a:cs typeface="Trebuchet MS"/>
                <a:sym typeface="Trebuchet MS"/>
              </a:rPr>
              <a:t>Drawbacks of the Multi-Modal Approach:</a:t>
            </a:r>
            <a:endParaRPr b="1" sz="2400" u="sng">
              <a:solidFill>
                <a:srgbClr val="0000FF"/>
              </a:solidFill>
              <a:highlight>
                <a:srgbClr val="FFFFFF"/>
              </a:highlight>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3000" u="sng">
              <a:solidFill>
                <a:srgbClr val="0000FF"/>
              </a:solidFill>
              <a:highlight>
                <a:srgbClr val="FFFFFF"/>
              </a:highlight>
              <a:latin typeface="Trebuchet MS"/>
              <a:ea typeface="Trebuchet MS"/>
              <a:cs typeface="Trebuchet MS"/>
              <a:sym typeface="Trebuchet MS"/>
            </a:endParaRPr>
          </a:p>
          <a:p>
            <a:pPr indent="-387350" lvl="1" marL="914400" rtl="0" algn="l">
              <a:lnSpc>
                <a:spcPct val="115000"/>
              </a:lnSpc>
              <a:spcBef>
                <a:spcPts val="0"/>
              </a:spcBef>
              <a:spcAft>
                <a:spcPts val="0"/>
              </a:spcAft>
              <a:buClr>
                <a:srgbClr val="0000FF"/>
              </a:buClr>
              <a:buSzPts val="2500"/>
              <a:buFont typeface="Trebuchet MS"/>
              <a:buChar char="●"/>
            </a:pPr>
            <a:r>
              <a:rPr lang="en-US" sz="2500">
                <a:solidFill>
                  <a:srgbClr val="0000FF"/>
                </a:solidFill>
                <a:highlight>
                  <a:srgbClr val="FFFFFF"/>
                </a:highlight>
                <a:latin typeface="Trebuchet MS"/>
                <a:ea typeface="Trebuchet MS"/>
                <a:cs typeface="Trebuchet MS"/>
                <a:sym typeface="Trebuchet MS"/>
              </a:rPr>
              <a:t>Complexity: Integrating multiple data sources and techniques adds complexity to the system design and implementation.</a:t>
            </a:r>
            <a:endParaRPr sz="2500">
              <a:solidFill>
                <a:srgbClr val="0000FF"/>
              </a:solidFill>
              <a:highlight>
                <a:srgbClr val="FFFFFF"/>
              </a:highlight>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2500">
              <a:solidFill>
                <a:srgbClr val="0000FF"/>
              </a:solidFill>
              <a:highlight>
                <a:srgbClr val="FFFFFF"/>
              </a:highlight>
              <a:latin typeface="Trebuchet MS"/>
              <a:ea typeface="Trebuchet MS"/>
              <a:cs typeface="Trebuchet MS"/>
              <a:sym typeface="Trebuchet MS"/>
            </a:endParaRPr>
          </a:p>
          <a:p>
            <a:pPr indent="-387350" lvl="1" marL="914400" rtl="0" algn="l">
              <a:lnSpc>
                <a:spcPct val="115000"/>
              </a:lnSpc>
              <a:spcBef>
                <a:spcPts val="0"/>
              </a:spcBef>
              <a:spcAft>
                <a:spcPts val="0"/>
              </a:spcAft>
              <a:buClr>
                <a:srgbClr val="0000FF"/>
              </a:buClr>
              <a:buSzPts val="2500"/>
              <a:buFont typeface="Trebuchet MS"/>
              <a:buChar char="●"/>
            </a:pPr>
            <a:r>
              <a:rPr lang="en-US" sz="2700">
                <a:solidFill>
                  <a:srgbClr val="0000FF"/>
                </a:solidFill>
                <a:highlight>
                  <a:srgbClr val="FFFFFF"/>
                </a:highlight>
                <a:latin typeface="Trebuchet MS"/>
                <a:ea typeface="Trebuchet MS"/>
                <a:cs typeface="Trebuchet MS"/>
                <a:sym typeface="Trebuchet MS"/>
              </a:rPr>
              <a:t>Integration Challenges: Ensuring seamless integration and synchronization of data from different sources can be challenging and may lead to technical issues.</a:t>
            </a:r>
            <a:endParaRPr sz="2700">
              <a:solidFill>
                <a:srgbClr val="0000FF"/>
              </a:solidFill>
              <a:highlight>
                <a:srgbClr val="FFFFFF"/>
              </a:highlight>
              <a:latin typeface="Trebuchet MS"/>
              <a:ea typeface="Trebuchet MS"/>
              <a:cs typeface="Trebuchet MS"/>
              <a:sym typeface="Trebuchet MS"/>
            </a:endParaRPr>
          </a:p>
          <a:p>
            <a:pPr indent="0" lvl="0" marL="914400" rtl="0" algn="l">
              <a:lnSpc>
                <a:spcPct val="115000"/>
              </a:lnSpc>
              <a:spcBef>
                <a:spcPts val="0"/>
              </a:spcBef>
              <a:spcAft>
                <a:spcPts val="0"/>
              </a:spcAft>
              <a:buNone/>
            </a:pPr>
            <a:r>
              <a:t/>
            </a:r>
            <a:endParaRPr sz="2700">
              <a:solidFill>
                <a:srgbClr val="0033CC"/>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2900">
              <a:solidFill>
                <a:srgbClr val="0033CC"/>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sz="2900">
              <a:solidFill>
                <a:srgbClr val="0D0D0D"/>
              </a:solidFill>
              <a:highlight>
                <a:srgbClr val="FFFFFF"/>
              </a:highlight>
              <a:latin typeface="Roboto"/>
              <a:ea typeface="Roboto"/>
              <a:cs typeface="Roboto"/>
              <a:sym typeface="Roboto"/>
            </a:endParaRPr>
          </a:p>
        </p:txBody>
      </p:sp>
      <p:sp>
        <p:nvSpPr>
          <p:cNvPr id="258" name="Google Shape;258;g2d26a093058_0_15"/>
          <p:cNvSpPr txBox="1"/>
          <p:nvPr/>
        </p:nvSpPr>
        <p:spPr>
          <a:xfrm>
            <a:off x="2711075" y="712425"/>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Approach </a:t>
            </a:r>
            <a:endParaRPr sz="1400">
              <a:solidFill>
                <a:srgbClr val="000000"/>
              </a:solidFill>
              <a:latin typeface="Arial"/>
              <a:ea typeface="Arial"/>
              <a:cs typeface="Arial"/>
              <a:sym typeface="Arial"/>
            </a:endParaRPr>
          </a:p>
        </p:txBody>
      </p:sp>
      <p:sp>
        <p:nvSpPr>
          <p:cNvPr id="259" name="Google Shape;259;g2d26a093058_0_15"/>
          <p:cNvSpPr/>
          <p:nvPr/>
        </p:nvSpPr>
        <p:spPr>
          <a:xfrm>
            <a:off x="3032600" y="12582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7079d6fa72_11_7"/>
          <p:cNvSpPr/>
          <p:nvPr/>
        </p:nvSpPr>
        <p:spPr>
          <a:xfrm>
            <a:off x="3048000" y="1272417"/>
            <a:ext cx="7620000" cy="369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Arial"/>
              <a:ea typeface="Arial"/>
              <a:cs typeface="Arial"/>
              <a:sym typeface="Arial"/>
            </a:endParaRPr>
          </a:p>
        </p:txBody>
      </p:sp>
      <p:sp>
        <p:nvSpPr>
          <p:cNvPr id="265" name="Google Shape;265;g27079d6fa72_11_7"/>
          <p:cNvSpPr txBox="1"/>
          <p:nvPr/>
        </p:nvSpPr>
        <p:spPr>
          <a:xfrm>
            <a:off x="2971800" y="810038"/>
            <a:ext cx="7772400" cy="7212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Constraints / Dependencies / Assumptions / Risks</a:t>
            </a:r>
            <a:endParaRPr sz="1500">
              <a:solidFill>
                <a:srgbClr val="000000"/>
              </a:solidFill>
              <a:latin typeface="Arial"/>
              <a:ea typeface="Arial"/>
              <a:cs typeface="Arial"/>
              <a:sym typeface="Arial"/>
            </a:endParaRPr>
          </a:p>
        </p:txBody>
      </p:sp>
      <p:sp>
        <p:nvSpPr>
          <p:cNvPr id="266" name="Google Shape;266;g27079d6fa72_11_7"/>
          <p:cNvSpPr txBox="1"/>
          <p:nvPr/>
        </p:nvSpPr>
        <p:spPr>
          <a:xfrm>
            <a:off x="384050" y="1309325"/>
            <a:ext cx="11286600" cy="5425800"/>
          </a:xfrm>
          <a:prstGeom prst="rect">
            <a:avLst/>
          </a:prstGeom>
          <a:noFill/>
          <a:ln>
            <a:noFill/>
          </a:ln>
        </p:spPr>
        <p:txBody>
          <a:bodyPr anchorCtr="0" anchor="ctr" bIns="45700" lIns="91425" spcFirstLastPara="1" rIns="91425" wrap="square" tIns="45700">
            <a:noAutofit/>
          </a:bodyPr>
          <a:lstStyle/>
          <a:p>
            <a:pPr indent="0" lvl="0" marL="0" rtl="0" algn="just">
              <a:spcBef>
                <a:spcPts val="300"/>
              </a:spcBef>
              <a:spcAft>
                <a:spcPts val="0"/>
              </a:spcAft>
              <a:buNone/>
            </a:pPr>
            <a:r>
              <a:t/>
            </a:r>
            <a:endParaRPr b="1" sz="2400">
              <a:solidFill>
                <a:srgbClr val="0000FF"/>
              </a:solidFill>
              <a:latin typeface="Trebuchet MS"/>
              <a:ea typeface="Trebuchet MS"/>
              <a:cs typeface="Trebuchet MS"/>
              <a:sym typeface="Trebuchet MS"/>
            </a:endParaRPr>
          </a:p>
          <a:p>
            <a:pPr indent="0" lvl="0" marL="914400" rtl="0" algn="just">
              <a:spcBef>
                <a:spcPts val="300"/>
              </a:spcBef>
              <a:spcAft>
                <a:spcPts val="0"/>
              </a:spcAft>
              <a:buNone/>
            </a:pPr>
            <a:r>
              <a:t/>
            </a:r>
            <a:endParaRPr b="1" sz="2400">
              <a:solidFill>
                <a:srgbClr val="0000FF"/>
              </a:solidFill>
              <a:latin typeface="Trebuchet MS"/>
              <a:ea typeface="Trebuchet MS"/>
              <a:cs typeface="Trebuchet MS"/>
              <a:sym typeface="Trebuchet MS"/>
            </a:endParaRPr>
          </a:p>
          <a:p>
            <a:pPr indent="-381000" lvl="0" marL="914400" rtl="0" algn="just">
              <a:spcBef>
                <a:spcPts val="300"/>
              </a:spcBef>
              <a:spcAft>
                <a:spcPts val="0"/>
              </a:spcAft>
              <a:buClr>
                <a:srgbClr val="0000FF"/>
              </a:buClr>
              <a:buSzPts val="2400"/>
              <a:buFont typeface="Trebuchet MS"/>
              <a:buChar char="●"/>
            </a:pPr>
            <a:r>
              <a:rPr b="1" lang="en-US" sz="2400">
                <a:solidFill>
                  <a:srgbClr val="0000FF"/>
                </a:solidFill>
                <a:latin typeface="Trebuchet MS"/>
                <a:ea typeface="Trebuchet MS"/>
                <a:cs typeface="Trebuchet MS"/>
                <a:sym typeface="Trebuchet MS"/>
              </a:rPr>
              <a:t>Legal Implications:</a:t>
            </a:r>
            <a:endParaRPr b="1" sz="2400">
              <a:solidFill>
                <a:srgbClr val="0000FF"/>
              </a:solidFill>
              <a:latin typeface="Trebuchet MS"/>
              <a:ea typeface="Trebuchet MS"/>
              <a:cs typeface="Trebuchet MS"/>
              <a:sym typeface="Trebuchet MS"/>
            </a:endParaRPr>
          </a:p>
          <a:p>
            <a:pPr indent="0" lvl="0" marL="914400" rtl="0" algn="just">
              <a:spcBef>
                <a:spcPts val="300"/>
              </a:spcBef>
              <a:spcAft>
                <a:spcPts val="0"/>
              </a:spcAft>
              <a:buNone/>
            </a:pPr>
            <a:r>
              <a:rPr lang="en-US" sz="2400">
                <a:solidFill>
                  <a:srgbClr val="0000FF"/>
                </a:solidFill>
                <a:latin typeface="Trebuchet MS"/>
                <a:ea typeface="Trebuchet MS"/>
                <a:cs typeface="Trebuchet MS"/>
                <a:sym typeface="Trebuchet MS"/>
              </a:rPr>
              <a:t>Compliance with data protection regulations, copyright laws, and terms of service of social media platforms (such as Twitter) is crucial to avoid legal issues.</a:t>
            </a:r>
            <a:endParaRPr sz="2400">
              <a:solidFill>
                <a:srgbClr val="0000FF"/>
              </a:solidFill>
              <a:latin typeface="Trebuchet MS"/>
              <a:ea typeface="Trebuchet MS"/>
              <a:cs typeface="Trebuchet MS"/>
              <a:sym typeface="Trebuchet MS"/>
            </a:endParaRPr>
          </a:p>
          <a:p>
            <a:pPr indent="0" lvl="0" marL="914400" rtl="0" algn="just">
              <a:spcBef>
                <a:spcPts val="300"/>
              </a:spcBef>
              <a:spcAft>
                <a:spcPts val="0"/>
              </a:spcAft>
              <a:buClr>
                <a:schemeClr val="dk1"/>
              </a:buClr>
              <a:buSzPts val="1100"/>
              <a:buFont typeface="Arial"/>
              <a:buNone/>
            </a:pPr>
            <a:r>
              <a:rPr lang="en-US" sz="2400">
                <a:solidFill>
                  <a:srgbClr val="0000FF"/>
                </a:solidFill>
                <a:latin typeface="Trebuchet MS"/>
                <a:ea typeface="Trebuchet MS"/>
                <a:cs typeface="Trebuchet MS"/>
                <a:sym typeface="Trebuchet MS"/>
              </a:rPr>
              <a:t>Obtaining necessary permissions and licenses for using copyrighted content (such as sports broadcasts) is essential to ensure legal compliance.</a:t>
            </a:r>
            <a:endParaRPr sz="2400">
              <a:solidFill>
                <a:srgbClr val="0000FF"/>
              </a:solidFill>
              <a:latin typeface="Trebuchet MS"/>
              <a:ea typeface="Trebuchet MS"/>
              <a:cs typeface="Trebuchet MS"/>
              <a:sym typeface="Trebuchet MS"/>
            </a:endParaRPr>
          </a:p>
          <a:p>
            <a:pPr indent="0" lvl="0" marL="914400" rtl="0" algn="just">
              <a:spcBef>
                <a:spcPts val="300"/>
              </a:spcBef>
              <a:spcAft>
                <a:spcPts val="0"/>
              </a:spcAft>
              <a:buClr>
                <a:schemeClr val="dk1"/>
              </a:buClr>
              <a:buSzPts val="1100"/>
              <a:buFont typeface="Arial"/>
              <a:buNone/>
            </a:pPr>
            <a:r>
              <a:t/>
            </a:r>
            <a:endParaRPr sz="2400">
              <a:solidFill>
                <a:srgbClr val="0000FF"/>
              </a:solidFill>
              <a:latin typeface="Trebuchet MS"/>
              <a:ea typeface="Trebuchet MS"/>
              <a:cs typeface="Trebuchet MS"/>
              <a:sym typeface="Trebuchet MS"/>
            </a:endParaRPr>
          </a:p>
          <a:p>
            <a:pPr indent="-381000" lvl="0" marL="914400" rtl="0" algn="just">
              <a:spcBef>
                <a:spcPts val="300"/>
              </a:spcBef>
              <a:spcAft>
                <a:spcPts val="0"/>
              </a:spcAft>
              <a:buClr>
                <a:srgbClr val="0000FF"/>
              </a:buClr>
              <a:buSzPts val="2400"/>
              <a:buFont typeface="Trebuchet MS"/>
              <a:buChar char="●"/>
            </a:pPr>
            <a:r>
              <a:rPr b="1" lang="en-US" sz="2400">
                <a:solidFill>
                  <a:srgbClr val="0000FF"/>
                </a:solidFill>
                <a:latin typeface="Trebuchet MS"/>
                <a:ea typeface="Trebuchet MS"/>
                <a:cs typeface="Trebuchet MS"/>
                <a:sym typeface="Trebuchet MS"/>
              </a:rPr>
              <a:t>Usage Limitations:</a:t>
            </a:r>
            <a:endParaRPr b="1" sz="2400">
              <a:solidFill>
                <a:srgbClr val="0000FF"/>
              </a:solidFill>
              <a:latin typeface="Trebuchet MS"/>
              <a:ea typeface="Trebuchet MS"/>
              <a:cs typeface="Trebuchet MS"/>
              <a:sym typeface="Trebuchet MS"/>
            </a:endParaRPr>
          </a:p>
          <a:p>
            <a:pPr indent="0" lvl="0" marL="914400" rtl="0" algn="just">
              <a:spcBef>
                <a:spcPts val="300"/>
              </a:spcBef>
              <a:spcAft>
                <a:spcPts val="0"/>
              </a:spcAft>
              <a:buNone/>
            </a:pPr>
            <a:r>
              <a:rPr lang="en-US" sz="2400">
                <a:solidFill>
                  <a:srgbClr val="0000FF"/>
                </a:solidFill>
                <a:latin typeface="Trebuchet MS"/>
                <a:ea typeface="Trebuchet MS"/>
                <a:cs typeface="Trebuchet MS"/>
                <a:sym typeface="Trebuchet MS"/>
              </a:rPr>
              <a:t>The project's success may depend on the availability and access to sports data, including Twitter feeds and live video streams.</a:t>
            </a:r>
            <a:endParaRPr sz="2400">
              <a:solidFill>
                <a:srgbClr val="0000FF"/>
              </a:solidFill>
              <a:latin typeface="Trebuchet MS"/>
              <a:ea typeface="Trebuchet MS"/>
              <a:cs typeface="Trebuchet MS"/>
              <a:sym typeface="Trebuchet MS"/>
            </a:endParaRPr>
          </a:p>
          <a:p>
            <a:pPr indent="0" lvl="0" marL="914400" rtl="0" algn="just">
              <a:spcBef>
                <a:spcPts val="300"/>
              </a:spcBef>
              <a:spcAft>
                <a:spcPts val="0"/>
              </a:spcAft>
              <a:buClr>
                <a:schemeClr val="dk1"/>
              </a:buClr>
              <a:buSzPts val="1100"/>
              <a:buFont typeface="Arial"/>
              <a:buNone/>
            </a:pPr>
            <a:r>
              <a:rPr lang="en-US" sz="2400">
                <a:solidFill>
                  <a:srgbClr val="0000FF"/>
                </a:solidFill>
                <a:latin typeface="Trebuchet MS"/>
                <a:ea typeface="Trebuchet MS"/>
                <a:cs typeface="Trebuchet MS"/>
                <a:sym typeface="Trebuchet MS"/>
              </a:rPr>
              <a:t>Dependence on third-party APIs or data sources may introduce usage limitations, such as rate limits or data access restrictions.</a:t>
            </a:r>
            <a:endParaRPr sz="2400">
              <a:solidFill>
                <a:srgbClr val="0000FF"/>
              </a:solidFill>
              <a:latin typeface="Trebuchet MS"/>
              <a:ea typeface="Trebuchet MS"/>
              <a:cs typeface="Trebuchet MS"/>
              <a:sym typeface="Trebuchet MS"/>
            </a:endParaRPr>
          </a:p>
          <a:p>
            <a:pPr indent="0" lvl="0" marL="914400" rtl="0" algn="just">
              <a:spcBef>
                <a:spcPts val="300"/>
              </a:spcBef>
              <a:spcAft>
                <a:spcPts val="0"/>
              </a:spcAft>
              <a:buClr>
                <a:schemeClr val="dk1"/>
              </a:buClr>
              <a:buSzPts val="1100"/>
              <a:buFont typeface="Arial"/>
              <a:buNone/>
            </a:pPr>
            <a:r>
              <a:t/>
            </a:r>
            <a:endParaRPr sz="2400">
              <a:solidFill>
                <a:srgbClr val="0000FF"/>
              </a:solidFill>
              <a:latin typeface="Trebuchet MS"/>
              <a:ea typeface="Trebuchet MS"/>
              <a:cs typeface="Trebuchet MS"/>
              <a:sym typeface="Trebuchet MS"/>
            </a:endParaRPr>
          </a:p>
          <a:p>
            <a:pPr indent="0" lvl="0" marL="0" rtl="0" algn="just">
              <a:spcBef>
                <a:spcPts val="300"/>
              </a:spcBef>
              <a:spcAft>
                <a:spcPts val="0"/>
              </a:spcAft>
              <a:buClr>
                <a:schemeClr val="dk1"/>
              </a:buClr>
              <a:buSzPts val="1100"/>
              <a:buFont typeface="Arial"/>
              <a:buNone/>
            </a:pPr>
            <a:r>
              <a:t/>
            </a:r>
            <a:endParaRPr>
              <a:solidFill>
                <a:schemeClr val="dk1"/>
              </a:solidFill>
            </a:endParaRPr>
          </a:p>
          <a:p>
            <a:pPr indent="0" lvl="0" marL="609600" rtl="0" algn="just">
              <a:spcBef>
                <a:spcPts val="500"/>
              </a:spcBef>
              <a:spcAft>
                <a:spcPts val="0"/>
              </a:spcAft>
              <a:buNone/>
            </a:pPr>
            <a:r>
              <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7079d6fa72_11_13"/>
          <p:cNvSpPr/>
          <p:nvPr/>
        </p:nvSpPr>
        <p:spPr>
          <a:xfrm>
            <a:off x="3048000" y="1073367"/>
            <a:ext cx="7620000" cy="369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Arial"/>
              <a:ea typeface="Arial"/>
              <a:cs typeface="Arial"/>
              <a:sym typeface="Arial"/>
            </a:endParaRPr>
          </a:p>
        </p:txBody>
      </p:sp>
      <p:sp>
        <p:nvSpPr>
          <p:cNvPr id="272" name="Google Shape;272;g27079d6fa72_11_13"/>
          <p:cNvSpPr txBox="1"/>
          <p:nvPr/>
        </p:nvSpPr>
        <p:spPr>
          <a:xfrm>
            <a:off x="2971800" y="716974"/>
            <a:ext cx="7772400" cy="3564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Constraints / Dependencies / Assumptions / Risks</a:t>
            </a:r>
            <a:endParaRPr sz="1500">
              <a:solidFill>
                <a:srgbClr val="000000"/>
              </a:solidFill>
              <a:latin typeface="Arial"/>
              <a:ea typeface="Arial"/>
              <a:cs typeface="Arial"/>
              <a:sym typeface="Arial"/>
            </a:endParaRPr>
          </a:p>
        </p:txBody>
      </p:sp>
      <p:sp>
        <p:nvSpPr>
          <p:cNvPr id="273" name="Google Shape;273;g27079d6fa72_11_13"/>
          <p:cNvSpPr txBox="1"/>
          <p:nvPr/>
        </p:nvSpPr>
        <p:spPr>
          <a:xfrm>
            <a:off x="83625" y="1213100"/>
            <a:ext cx="11664600" cy="5644800"/>
          </a:xfrm>
          <a:prstGeom prst="rect">
            <a:avLst/>
          </a:prstGeom>
          <a:noFill/>
          <a:ln>
            <a:noFill/>
          </a:ln>
        </p:spPr>
        <p:txBody>
          <a:bodyPr anchorCtr="0" anchor="ctr" bIns="45700" lIns="91425" spcFirstLastPara="1" rIns="91425" wrap="square" tIns="45700">
            <a:noAutofit/>
          </a:bodyPr>
          <a:lstStyle/>
          <a:p>
            <a:pPr indent="0" lvl="0" marL="0" rtl="0" algn="l">
              <a:spcBef>
                <a:spcPts val="300"/>
              </a:spcBef>
              <a:spcAft>
                <a:spcPts val="0"/>
              </a:spcAft>
              <a:buNone/>
            </a:pPr>
            <a:r>
              <a:t/>
            </a:r>
            <a:endParaRPr b="1" sz="2400">
              <a:solidFill>
                <a:srgbClr val="0000FF"/>
              </a:solidFill>
              <a:latin typeface="Trebuchet MS"/>
              <a:ea typeface="Trebuchet MS"/>
              <a:cs typeface="Trebuchet MS"/>
              <a:sym typeface="Trebuchet MS"/>
            </a:endParaRPr>
          </a:p>
          <a:p>
            <a:pPr indent="-381000" lvl="0" marL="914400" rtl="0" algn="l">
              <a:spcBef>
                <a:spcPts val="300"/>
              </a:spcBef>
              <a:spcAft>
                <a:spcPts val="0"/>
              </a:spcAft>
              <a:buClr>
                <a:srgbClr val="0000FF"/>
              </a:buClr>
              <a:buSzPts val="2400"/>
              <a:buFont typeface="Trebuchet MS"/>
              <a:buChar char="●"/>
            </a:pPr>
            <a:r>
              <a:rPr b="1" lang="en-US" sz="2400">
                <a:solidFill>
                  <a:srgbClr val="0000FF"/>
                </a:solidFill>
                <a:latin typeface="Trebuchet MS"/>
                <a:ea typeface="Trebuchet MS"/>
                <a:cs typeface="Trebuchet MS"/>
                <a:sym typeface="Trebuchet MS"/>
              </a:rPr>
              <a:t>Assumptions Made in the Project:</a:t>
            </a:r>
            <a:endParaRPr b="1" sz="2400">
              <a:solidFill>
                <a:srgbClr val="0000FF"/>
              </a:solidFill>
              <a:latin typeface="Trebuchet MS"/>
              <a:ea typeface="Trebuchet MS"/>
              <a:cs typeface="Trebuchet MS"/>
              <a:sym typeface="Trebuchet MS"/>
            </a:endParaRPr>
          </a:p>
          <a:p>
            <a:pPr indent="0" lvl="0" marL="914400" rtl="0" algn="l">
              <a:spcBef>
                <a:spcPts val="300"/>
              </a:spcBef>
              <a:spcAft>
                <a:spcPts val="0"/>
              </a:spcAft>
              <a:buClr>
                <a:schemeClr val="dk1"/>
              </a:buClr>
              <a:buSzPts val="1100"/>
              <a:buFont typeface="Arial"/>
              <a:buNone/>
            </a:pPr>
            <a:r>
              <a:rPr lang="en-US" sz="2400" u="sng">
                <a:solidFill>
                  <a:srgbClr val="0000FF"/>
                </a:solidFill>
                <a:latin typeface="Trebuchet MS"/>
                <a:ea typeface="Trebuchet MS"/>
                <a:cs typeface="Trebuchet MS"/>
                <a:sym typeface="Trebuchet MS"/>
              </a:rPr>
              <a:t>Availability of Data</a:t>
            </a:r>
            <a:r>
              <a:rPr lang="en-US" sz="2400">
                <a:solidFill>
                  <a:srgbClr val="0000FF"/>
                </a:solidFill>
                <a:latin typeface="Trebuchet MS"/>
                <a:ea typeface="Trebuchet MS"/>
                <a:cs typeface="Trebuchet MS"/>
                <a:sym typeface="Trebuchet MS"/>
              </a:rPr>
              <a:t>: Assumes the availability of sufficient and reliable data sources in real-time for analysis and summarization.</a:t>
            </a:r>
            <a:endParaRPr sz="2400">
              <a:solidFill>
                <a:srgbClr val="0000FF"/>
              </a:solidFill>
              <a:latin typeface="Trebuchet MS"/>
              <a:ea typeface="Trebuchet MS"/>
              <a:cs typeface="Trebuchet MS"/>
              <a:sym typeface="Trebuchet MS"/>
            </a:endParaRPr>
          </a:p>
          <a:p>
            <a:pPr indent="0" lvl="0" marL="914400" rtl="0" algn="l">
              <a:spcBef>
                <a:spcPts val="300"/>
              </a:spcBef>
              <a:spcAft>
                <a:spcPts val="0"/>
              </a:spcAft>
              <a:buNone/>
            </a:pPr>
            <a:r>
              <a:rPr lang="en-US" sz="2400" u="sng">
                <a:solidFill>
                  <a:srgbClr val="0000FF"/>
                </a:solidFill>
                <a:latin typeface="Trebuchet MS"/>
                <a:ea typeface="Trebuchet MS"/>
                <a:cs typeface="Trebuchet MS"/>
                <a:sym typeface="Trebuchet MS"/>
              </a:rPr>
              <a:t>Consistency in Data Format</a:t>
            </a:r>
            <a:r>
              <a:rPr lang="en-US" sz="2400">
                <a:solidFill>
                  <a:srgbClr val="0000FF"/>
                </a:solidFill>
                <a:latin typeface="Trebuchet MS"/>
                <a:ea typeface="Trebuchet MS"/>
                <a:cs typeface="Trebuchet MS"/>
                <a:sym typeface="Trebuchet MS"/>
              </a:rPr>
              <a:t>: Assumes a level of consistency in the format and structure of data sources for effective processing.</a:t>
            </a:r>
            <a:endParaRPr sz="2400">
              <a:solidFill>
                <a:srgbClr val="0000FF"/>
              </a:solidFill>
              <a:latin typeface="Trebuchet MS"/>
              <a:ea typeface="Trebuchet MS"/>
              <a:cs typeface="Trebuchet MS"/>
              <a:sym typeface="Trebuchet MS"/>
            </a:endParaRPr>
          </a:p>
          <a:p>
            <a:pPr indent="-381000" lvl="0" marL="914400" rtl="0" algn="l">
              <a:spcBef>
                <a:spcPts val="1800"/>
              </a:spcBef>
              <a:spcAft>
                <a:spcPts val="0"/>
              </a:spcAft>
              <a:buClr>
                <a:srgbClr val="0000FF"/>
              </a:buClr>
              <a:buSzPts val="2400"/>
              <a:buFont typeface="Trebuchet MS"/>
              <a:buChar char="●"/>
            </a:pPr>
            <a:r>
              <a:rPr b="1" lang="en-US" sz="2400">
                <a:solidFill>
                  <a:srgbClr val="0000FF"/>
                </a:solidFill>
                <a:latin typeface="Trebuchet MS"/>
                <a:ea typeface="Trebuchet MS"/>
                <a:cs typeface="Trebuchet MS"/>
                <a:sym typeface="Trebuchet MS"/>
              </a:rPr>
              <a:t>Risks</a:t>
            </a:r>
            <a:endParaRPr b="1" sz="2400">
              <a:solidFill>
                <a:srgbClr val="0000FF"/>
              </a:solidFill>
              <a:latin typeface="Trebuchet MS"/>
              <a:ea typeface="Trebuchet MS"/>
              <a:cs typeface="Trebuchet MS"/>
              <a:sym typeface="Trebuchet MS"/>
            </a:endParaRPr>
          </a:p>
          <a:p>
            <a:pPr indent="0" lvl="0" marL="914400" rtl="0" algn="l">
              <a:spcBef>
                <a:spcPts val="600"/>
              </a:spcBef>
              <a:spcAft>
                <a:spcPts val="0"/>
              </a:spcAft>
              <a:buNone/>
            </a:pPr>
            <a:r>
              <a:rPr b="1" lang="en-US" sz="2400">
                <a:solidFill>
                  <a:srgbClr val="0000FF"/>
                </a:solidFill>
                <a:latin typeface="Trebuchet MS"/>
                <a:ea typeface="Trebuchet MS"/>
                <a:cs typeface="Trebuchet MS"/>
                <a:sym typeface="Trebuchet MS"/>
              </a:rPr>
              <a:t>Resource Constraints:</a:t>
            </a:r>
            <a:r>
              <a:rPr lang="en-US" sz="2400">
                <a:solidFill>
                  <a:srgbClr val="0000FF"/>
                </a:solidFill>
                <a:latin typeface="Trebuchet MS"/>
                <a:ea typeface="Trebuchet MS"/>
                <a:cs typeface="Trebuchet MS"/>
                <a:sym typeface="Trebuchet MS"/>
              </a:rPr>
              <a:t> Limited computational resources may impact system performance and scalability.</a:t>
            </a:r>
            <a:endParaRPr sz="2400">
              <a:solidFill>
                <a:srgbClr val="0000FF"/>
              </a:solidFill>
              <a:latin typeface="Trebuchet MS"/>
              <a:ea typeface="Trebuchet MS"/>
              <a:cs typeface="Trebuchet MS"/>
              <a:sym typeface="Trebuchet MS"/>
            </a:endParaRPr>
          </a:p>
          <a:p>
            <a:pPr indent="0" lvl="0" marL="914400" rtl="0" algn="l">
              <a:spcBef>
                <a:spcPts val="300"/>
              </a:spcBef>
              <a:spcAft>
                <a:spcPts val="0"/>
              </a:spcAft>
              <a:buNone/>
            </a:pPr>
            <a:r>
              <a:rPr b="1" lang="en-US" sz="2400">
                <a:solidFill>
                  <a:srgbClr val="0000FF"/>
                </a:solidFill>
                <a:latin typeface="Trebuchet MS"/>
                <a:ea typeface="Trebuchet MS"/>
                <a:cs typeface="Trebuchet MS"/>
                <a:sym typeface="Trebuchet MS"/>
              </a:rPr>
              <a:t>Data Availability:</a:t>
            </a:r>
            <a:r>
              <a:rPr lang="en-US" sz="2400">
                <a:solidFill>
                  <a:srgbClr val="0000FF"/>
                </a:solidFill>
                <a:latin typeface="Trebuchet MS"/>
                <a:ea typeface="Trebuchet MS"/>
                <a:cs typeface="Trebuchet MS"/>
                <a:sym typeface="Trebuchet MS"/>
              </a:rPr>
              <a:t> Reliance on external data sources poses risks related to data reliability and accessibility.</a:t>
            </a:r>
            <a:endParaRPr sz="2400">
              <a:solidFill>
                <a:srgbClr val="0000FF"/>
              </a:solidFill>
              <a:latin typeface="Trebuchet MS"/>
              <a:ea typeface="Trebuchet MS"/>
              <a:cs typeface="Trebuchet MS"/>
              <a:sym typeface="Trebuchet MS"/>
            </a:endParaRPr>
          </a:p>
          <a:p>
            <a:pPr indent="0" lvl="0" marL="914400" rtl="0" algn="l">
              <a:spcBef>
                <a:spcPts val="300"/>
              </a:spcBef>
              <a:spcAft>
                <a:spcPts val="0"/>
              </a:spcAft>
              <a:buNone/>
            </a:pPr>
            <a:r>
              <a:rPr b="1" lang="en-US" sz="2400">
                <a:solidFill>
                  <a:srgbClr val="0000FF"/>
                </a:solidFill>
                <a:latin typeface="Trebuchet MS"/>
                <a:ea typeface="Trebuchet MS"/>
                <a:cs typeface="Trebuchet MS"/>
                <a:sym typeface="Trebuchet MS"/>
              </a:rPr>
              <a:t>Technical Challenges: </a:t>
            </a:r>
            <a:r>
              <a:rPr lang="en-US" sz="2400">
                <a:solidFill>
                  <a:srgbClr val="0000FF"/>
                </a:solidFill>
                <a:latin typeface="Trebuchet MS"/>
                <a:ea typeface="Trebuchet MS"/>
                <a:cs typeface="Trebuchet MS"/>
                <a:sym typeface="Trebuchet MS"/>
              </a:rPr>
              <a:t>Implementing advanced techniques may encounter technical complexities and limitations.</a:t>
            </a:r>
            <a:endParaRPr sz="2400">
              <a:solidFill>
                <a:srgbClr val="0000FF"/>
              </a:solidFill>
              <a:latin typeface="Trebuchet MS"/>
              <a:ea typeface="Trebuchet MS"/>
              <a:cs typeface="Trebuchet MS"/>
              <a:sym typeface="Trebuchet MS"/>
            </a:endParaRPr>
          </a:p>
          <a:p>
            <a:pPr indent="0" lvl="0" marL="914400" rtl="0" algn="l">
              <a:spcBef>
                <a:spcPts val="300"/>
              </a:spcBef>
              <a:spcAft>
                <a:spcPts val="0"/>
              </a:spcAft>
              <a:buNone/>
            </a:pPr>
            <a:r>
              <a:rPr b="1" lang="en-US" sz="2400">
                <a:solidFill>
                  <a:srgbClr val="0000FF"/>
                </a:solidFill>
                <a:latin typeface="Trebuchet MS"/>
                <a:ea typeface="Trebuchet MS"/>
                <a:cs typeface="Trebuchet MS"/>
                <a:sym typeface="Trebuchet MS"/>
              </a:rPr>
              <a:t>Regulatory Compliance:</a:t>
            </a:r>
            <a:r>
              <a:rPr lang="en-US" sz="2400">
                <a:solidFill>
                  <a:srgbClr val="0000FF"/>
                </a:solidFill>
                <a:latin typeface="Trebuchet MS"/>
                <a:ea typeface="Trebuchet MS"/>
                <a:cs typeface="Trebuchet MS"/>
                <a:sym typeface="Trebuchet MS"/>
              </a:rPr>
              <a:t> Non-compliance with legal regulations may result in legal risks and consequences.</a:t>
            </a:r>
            <a:endParaRPr sz="2400">
              <a:solidFill>
                <a:srgbClr val="0000FF"/>
              </a:solidFill>
              <a:latin typeface="Trebuchet MS"/>
              <a:ea typeface="Trebuchet MS"/>
              <a:cs typeface="Trebuchet MS"/>
              <a:sym typeface="Trebuchet MS"/>
            </a:endParaRPr>
          </a:p>
          <a:p>
            <a:pPr indent="0" lvl="0" marL="914400" rtl="0" algn="just">
              <a:spcBef>
                <a:spcPts val="300"/>
              </a:spcBef>
              <a:spcAft>
                <a:spcPts val="300"/>
              </a:spcAft>
              <a:buNone/>
            </a:pPr>
            <a:r>
              <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270779893ca_0_0"/>
          <p:cNvSpPr/>
          <p:nvPr/>
        </p:nvSpPr>
        <p:spPr>
          <a:xfrm>
            <a:off x="3048000" y="1581150"/>
            <a:ext cx="7620000" cy="369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Arial"/>
              <a:ea typeface="Arial"/>
              <a:cs typeface="Arial"/>
              <a:sym typeface="Arial"/>
            </a:endParaRPr>
          </a:p>
        </p:txBody>
      </p:sp>
      <p:sp>
        <p:nvSpPr>
          <p:cNvPr id="279" name="Google Shape;279;g270779893ca_0_0"/>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Proposed Methodology / Approach</a:t>
            </a:r>
            <a:endParaRPr sz="2400">
              <a:solidFill>
                <a:schemeClr val="dk1"/>
              </a:solidFill>
              <a:latin typeface="Arial"/>
              <a:ea typeface="Arial"/>
              <a:cs typeface="Arial"/>
              <a:sym typeface="Arial"/>
            </a:endParaRPr>
          </a:p>
        </p:txBody>
      </p:sp>
      <p:sp>
        <p:nvSpPr>
          <p:cNvPr id="280" name="Google Shape;280;g270779893ca_0_0"/>
          <p:cNvSpPr txBox="1"/>
          <p:nvPr/>
        </p:nvSpPr>
        <p:spPr>
          <a:xfrm>
            <a:off x="1017267" y="1748800"/>
            <a:ext cx="9444000" cy="4767300"/>
          </a:xfrm>
          <a:prstGeom prst="rect">
            <a:avLst/>
          </a:prstGeom>
          <a:noFill/>
          <a:ln>
            <a:noFill/>
          </a:ln>
        </p:spPr>
        <p:txBody>
          <a:bodyPr anchorCtr="0" anchor="ctr" bIns="45700" lIns="91425" spcFirstLastPara="1" rIns="91425" wrap="square" tIns="45700">
            <a:noAutofit/>
          </a:bodyPr>
          <a:lstStyle/>
          <a:p>
            <a:pPr indent="-438150" lvl="0" marL="609600" rtl="0" algn="l">
              <a:lnSpc>
                <a:spcPct val="115000"/>
              </a:lnSpc>
              <a:spcBef>
                <a:spcPts val="1600"/>
              </a:spcBef>
              <a:spcAft>
                <a:spcPts val="0"/>
              </a:spcAft>
              <a:buClr>
                <a:srgbClr val="0033CC"/>
              </a:buClr>
              <a:buSzPts val="2100"/>
              <a:buFont typeface="Trebuchet MS"/>
              <a:buAutoNum type="arabicPeriod"/>
            </a:pPr>
            <a:r>
              <a:rPr b="1" lang="en-US" sz="2100">
                <a:solidFill>
                  <a:srgbClr val="0033CC"/>
                </a:solidFill>
                <a:latin typeface="Trebuchet MS"/>
                <a:ea typeface="Trebuchet MS"/>
                <a:cs typeface="Trebuchet MS"/>
                <a:sym typeface="Trebuchet MS"/>
              </a:rPr>
              <a:t>Basic Approach and Results Obtained:</a:t>
            </a:r>
            <a:endParaRPr b="1" sz="2100">
              <a:solidFill>
                <a:srgbClr val="0033CC"/>
              </a:solidFill>
              <a:latin typeface="Trebuchet MS"/>
              <a:ea typeface="Trebuchet MS"/>
              <a:cs typeface="Trebuchet MS"/>
              <a:sym typeface="Trebuchet MS"/>
            </a:endParaRPr>
          </a:p>
          <a:p>
            <a:pPr indent="-438150" lvl="1" marL="1219200" rtl="0" algn="l">
              <a:lnSpc>
                <a:spcPct val="115000"/>
              </a:lnSpc>
              <a:spcBef>
                <a:spcPts val="0"/>
              </a:spcBef>
              <a:spcAft>
                <a:spcPts val="0"/>
              </a:spcAft>
              <a:buClr>
                <a:srgbClr val="0033CC"/>
              </a:buClr>
              <a:buSzPts val="2100"/>
              <a:buChar char="○"/>
            </a:pPr>
            <a:r>
              <a:rPr b="1" lang="en-US" sz="2100">
                <a:solidFill>
                  <a:srgbClr val="0033CC"/>
                </a:solidFill>
                <a:latin typeface="Trebuchet MS"/>
                <a:ea typeface="Trebuchet MS"/>
                <a:cs typeface="Trebuchet MS"/>
                <a:sym typeface="Trebuchet MS"/>
              </a:rPr>
              <a:t>Basic Approach</a:t>
            </a:r>
            <a:r>
              <a:rPr lang="en-US" sz="2100">
                <a:solidFill>
                  <a:srgbClr val="0033CC"/>
                </a:solidFill>
                <a:latin typeface="Trebuchet MS"/>
                <a:ea typeface="Trebuchet MS"/>
                <a:cs typeface="Trebuchet MS"/>
                <a:sym typeface="Trebuchet MS"/>
              </a:rPr>
              <a:t>: The basic approach involved traditional methods of sports video summarization, primarily relying on video content analysis to identify key events. This approach might include techniques such as shot boundary detection, scoreboard analysis, and player tracking to extract highlights.</a:t>
            </a:r>
            <a:endParaRPr sz="2100">
              <a:solidFill>
                <a:srgbClr val="0033CC"/>
              </a:solidFill>
              <a:latin typeface="Trebuchet MS"/>
              <a:ea typeface="Trebuchet MS"/>
              <a:cs typeface="Trebuchet MS"/>
              <a:sym typeface="Trebuchet MS"/>
            </a:endParaRPr>
          </a:p>
          <a:p>
            <a:pPr indent="-438150" lvl="1" marL="1219200" rtl="0" algn="l">
              <a:lnSpc>
                <a:spcPct val="115000"/>
              </a:lnSpc>
              <a:spcBef>
                <a:spcPts val="0"/>
              </a:spcBef>
              <a:spcAft>
                <a:spcPts val="0"/>
              </a:spcAft>
              <a:buClr>
                <a:srgbClr val="0033CC"/>
              </a:buClr>
              <a:buSzPts val="2100"/>
              <a:buChar char="○"/>
            </a:pPr>
            <a:r>
              <a:rPr b="1" lang="en-US" sz="2100">
                <a:solidFill>
                  <a:srgbClr val="0033CC"/>
                </a:solidFill>
                <a:latin typeface="Trebuchet MS"/>
                <a:ea typeface="Trebuchet MS"/>
                <a:cs typeface="Trebuchet MS"/>
                <a:sym typeface="Trebuchet MS"/>
              </a:rPr>
              <a:t>Results Obtained</a:t>
            </a:r>
            <a:r>
              <a:rPr lang="en-US" sz="2100">
                <a:solidFill>
                  <a:srgbClr val="0033CC"/>
                </a:solidFill>
                <a:latin typeface="Trebuchet MS"/>
                <a:ea typeface="Trebuchet MS"/>
                <a:cs typeface="Trebuchet MS"/>
                <a:sym typeface="Trebuchet MS"/>
              </a:rPr>
              <a:t>: The basic approach likely yielded satisfactory results in terms of summarizing sports videos to some extent. However, it has some limitations in capturing the broader context of the game, including audience reactions and social media buzz surrounding the event.</a:t>
            </a:r>
            <a:endParaRPr sz="2100">
              <a:solidFill>
                <a:srgbClr val="0033CC"/>
              </a:solidFill>
              <a:latin typeface="Trebuchet MS"/>
              <a:ea typeface="Trebuchet MS"/>
              <a:cs typeface="Trebuchet MS"/>
              <a:sym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270779893ca_0_6"/>
          <p:cNvSpPr/>
          <p:nvPr/>
        </p:nvSpPr>
        <p:spPr>
          <a:xfrm>
            <a:off x="3048000" y="1581150"/>
            <a:ext cx="7620000" cy="369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Arial"/>
              <a:ea typeface="Arial"/>
              <a:cs typeface="Arial"/>
              <a:sym typeface="Arial"/>
            </a:endParaRPr>
          </a:p>
        </p:txBody>
      </p:sp>
      <p:sp>
        <p:nvSpPr>
          <p:cNvPr id="286" name="Google Shape;286;g270779893ca_0_6"/>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Proposed Methodology / Approach</a:t>
            </a:r>
            <a:endParaRPr sz="2400">
              <a:solidFill>
                <a:schemeClr val="dk1"/>
              </a:solidFill>
              <a:latin typeface="Arial"/>
              <a:ea typeface="Arial"/>
              <a:cs typeface="Arial"/>
              <a:sym typeface="Arial"/>
            </a:endParaRPr>
          </a:p>
        </p:txBody>
      </p:sp>
      <p:sp>
        <p:nvSpPr>
          <p:cNvPr id="287" name="Google Shape;287;g270779893ca_0_6"/>
          <p:cNvSpPr txBox="1"/>
          <p:nvPr/>
        </p:nvSpPr>
        <p:spPr>
          <a:xfrm>
            <a:off x="1117267" y="1848800"/>
            <a:ext cx="9444000" cy="3381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600"/>
              </a:spcBef>
              <a:spcAft>
                <a:spcPts val="0"/>
              </a:spcAft>
              <a:buNone/>
            </a:pPr>
            <a:r>
              <a:rPr b="1" lang="en-US" sz="2100">
                <a:solidFill>
                  <a:srgbClr val="0033CC"/>
                </a:solidFill>
                <a:latin typeface="Trebuchet MS"/>
                <a:ea typeface="Trebuchet MS"/>
                <a:cs typeface="Trebuchet MS"/>
                <a:sym typeface="Trebuchet MS"/>
              </a:rPr>
              <a:t>2. 	Is There a Need for Changing the Approach?</a:t>
            </a:r>
            <a:r>
              <a:rPr lang="en-US" sz="2100">
                <a:solidFill>
                  <a:srgbClr val="0033CC"/>
                </a:solidFill>
                <a:latin typeface="Trebuchet MS"/>
                <a:ea typeface="Trebuchet MS"/>
                <a:cs typeface="Trebuchet MS"/>
                <a:sym typeface="Trebuchet MS"/>
              </a:rPr>
              <a:t>:</a:t>
            </a:r>
            <a:endParaRPr sz="2100">
              <a:solidFill>
                <a:srgbClr val="0033CC"/>
              </a:solidFill>
              <a:latin typeface="Trebuchet MS"/>
              <a:ea typeface="Trebuchet MS"/>
              <a:cs typeface="Trebuchet MS"/>
              <a:sym typeface="Trebuchet MS"/>
            </a:endParaRPr>
          </a:p>
          <a:p>
            <a:pPr indent="-438150" lvl="1" marL="1219200" rtl="0" algn="l">
              <a:lnSpc>
                <a:spcPct val="115000"/>
              </a:lnSpc>
              <a:spcBef>
                <a:spcPts val="1600"/>
              </a:spcBef>
              <a:spcAft>
                <a:spcPts val="0"/>
              </a:spcAft>
              <a:buClr>
                <a:srgbClr val="0033CC"/>
              </a:buClr>
              <a:buSzPts val="2100"/>
              <a:buFont typeface="Trebuchet MS"/>
              <a:buChar char="○"/>
            </a:pPr>
            <a:r>
              <a:rPr lang="en-US" sz="2100">
                <a:solidFill>
                  <a:srgbClr val="0033CC"/>
                </a:solidFill>
                <a:latin typeface="Trebuchet MS"/>
                <a:ea typeface="Trebuchet MS"/>
                <a:cs typeface="Trebuchet MS"/>
                <a:sym typeface="Trebuchet MS"/>
              </a:rPr>
              <a:t>Yes, there is a need for changing the approach. The basic approach, while effective to some extent, lacks the ability to capture the audience engagement and social media discussions related to the game. Additionally, it might not fully utilize advancements in AI and natural language processing for deeper analysis of audio, visual, and textual content.</a:t>
            </a:r>
            <a:endParaRPr b="1" sz="2100">
              <a:solidFill>
                <a:srgbClr val="0033CC"/>
              </a:solidFill>
              <a:latin typeface="Trebuchet MS"/>
              <a:ea typeface="Trebuchet MS"/>
              <a:cs typeface="Trebuchet MS"/>
              <a:sym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70779893ca_0_12"/>
          <p:cNvSpPr/>
          <p:nvPr/>
        </p:nvSpPr>
        <p:spPr>
          <a:xfrm>
            <a:off x="3048000" y="1581150"/>
            <a:ext cx="7620000" cy="369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Arial"/>
              <a:ea typeface="Arial"/>
              <a:cs typeface="Arial"/>
              <a:sym typeface="Arial"/>
            </a:endParaRPr>
          </a:p>
        </p:txBody>
      </p:sp>
      <p:sp>
        <p:nvSpPr>
          <p:cNvPr id="293" name="Google Shape;293;g270779893ca_0_12"/>
          <p:cNvSpPr txBox="1"/>
          <p:nvPr/>
        </p:nvSpPr>
        <p:spPr>
          <a:xfrm>
            <a:off x="2971800" y="115635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Proposed Methodology / Approach</a:t>
            </a:r>
            <a:endParaRPr sz="2400">
              <a:solidFill>
                <a:schemeClr val="dk1"/>
              </a:solidFill>
              <a:latin typeface="Arial"/>
              <a:ea typeface="Arial"/>
              <a:cs typeface="Arial"/>
              <a:sym typeface="Arial"/>
            </a:endParaRPr>
          </a:p>
        </p:txBody>
      </p:sp>
      <p:sp>
        <p:nvSpPr>
          <p:cNvPr id="294" name="Google Shape;294;g270779893ca_0_12"/>
          <p:cNvSpPr txBox="1"/>
          <p:nvPr/>
        </p:nvSpPr>
        <p:spPr>
          <a:xfrm>
            <a:off x="1117267" y="1848800"/>
            <a:ext cx="9444000" cy="48435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600"/>
              </a:spcBef>
              <a:spcAft>
                <a:spcPts val="0"/>
              </a:spcAft>
              <a:buNone/>
            </a:pPr>
            <a:r>
              <a:rPr b="1" lang="en-US" sz="1900">
                <a:solidFill>
                  <a:srgbClr val="0033CC"/>
                </a:solidFill>
                <a:latin typeface="Trebuchet MS"/>
                <a:ea typeface="Trebuchet MS"/>
                <a:cs typeface="Trebuchet MS"/>
                <a:sym typeface="Trebuchet MS"/>
              </a:rPr>
              <a:t>3. 	Details of the New Approach - Benefits</a:t>
            </a:r>
            <a:r>
              <a:rPr lang="en-US" sz="1900">
                <a:solidFill>
                  <a:srgbClr val="0033CC"/>
                </a:solidFill>
                <a:latin typeface="Trebuchet MS"/>
                <a:ea typeface="Trebuchet MS"/>
                <a:cs typeface="Trebuchet MS"/>
                <a:sym typeface="Trebuchet MS"/>
              </a:rPr>
              <a:t>:</a:t>
            </a:r>
            <a:endParaRPr sz="1900">
              <a:solidFill>
                <a:srgbClr val="0033CC"/>
              </a:solidFill>
              <a:latin typeface="Trebuchet MS"/>
              <a:ea typeface="Trebuchet MS"/>
              <a:cs typeface="Trebuchet MS"/>
              <a:sym typeface="Trebuchet MS"/>
            </a:endParaRPr>
          </a:p>
          <a:p>
            <a:pPr indent="-425450" lvl="0" marL="609600" rtl="0" algn="l">
              <a:lnSpc>
                <a:spcPct val="115000"/>
              </a:lnSpc>
              <a:spcBef>
                <a:spcPts val="1600"/>
              </a:spcBef>
              <a:spcAft>
                <a:spcPts val="0"/>
              </a:spcAft>
              <a:buClr>
                <a:srgbClr val="0033CC"/>
              </a:buClr>
              <a:buSzPts val="1900"/>
              <a:buChar char="●"/>
            </a:pPr>
            <a:r>
              <a:rPr b="1" lang="en-US" sz="1900">
                <a:solidFill>
                  <a:srgbClr val="0033CC"/>
                </a:solidFill>
                <a:latin typeface="Trebuchet MS"/>
                <a:ea typeface="Trebuchet MS"/>
                <a:cs typeface="Trebuchet MS"/>
                <a:sym typeface="Trebuchet MS"/>
              </a:rPr>
              <a:t>New Approach</a:t>
            </a:r>
            <a:r>
              <a:rPr lang="en-US" sz="1900">
                <a:solidFill>
                  <a:srgbClr val="0033CC"/>
                </a:solidFill>
                <a:latin typeface="Trebuchet MS"/>
                <a:ea typeface="Trebuchet MS"/>
                <a:cs typeface="Trebuchet MS"/>
                <a:sym typeface="Trebuchet MS"/>
              </a:rPr>
              <a:t>: The new approach integrates Twitter data analysis with advanced audio and visual processing techniques to enhance sports video summarization.</a:t>
            </a:r>
            <a:endParaRPr sz="1900">
              <a:solidFill>
                <a:srgbClr val="0033CC"/>
              </a:solidFill>
              <a:latin typeface="Trebuchet MS"/>
              <a:ea typeface="Trebuchet MS"/>
              <a:cs typeface="Trebuchet MS"/>
              <a:sym typeface="Trebuchet MS"/>
            </a:endParaRPr>
          </a:p>
          <a:p>
            <a:pPr indent="-425450" lvl="0" marL="609600" rtl="0" algn="l">
              <a:lnSpc>
                <a:spcPct val="115000"/>
              </a:lnSpc>
              <a:spcBef>
                <a:spcPts val="0"/>
              </a:spcBef>
              <a:spcAft>
                <a:spcPts val="0"/>
              </a:spcAft>
              <a:buClr>
                <a:srgbClr val="0033CC"/>
              </a:buClr>
              <a:buSzPts val="1900"/>
              <a:buChar char="●"/>
            </a:pPr>
            <a:r>
              <a:rPr b="1" lang="en-US" sz="1900">
                <a:solidFill>
                  <a:srgbClr val="0033CC"/>
                </a:solidFill>
                <a:latin typeface="Trebuchet MS"/>
                <a:ea typeface="Trebuchet MS"/>
                <a:cs typeface="Trebuchet MS"/>
                <a:sym typeface="Trebuchet MS"/>
              </a:rPr>
              <a:t>Benefits</a:t>
            </a:r>
            <a:r>
              <a:rPr lang="en-US" sz="1900">
                <a:solidFill>
                  <a:srgbClr val="0033CC"/>
                </a:solidFill>
                <a:latin typeface="Trebuchet MS"/>
                <a:ea typeface="Trebuchet MS"/>
                <a:cs typeface="Trebuchet MS"/>
                <a:sym typeface="Trebuchet MS"/>
              </a:rPr>
              <a:t>:</a:t>
            </a:r>
            <a:endParaRPr sz="1900">
              <a:solidFill>
                <a:srgbClr val="0033CC"/>
              </a:solidFill>
              <a:latin typeface="Trebuchet MS"/>
              <a:ea typeface="Trebuchet MS"/>
              <a:cs typeface="Trebuchet MS"/>
              <a:sym typeface="Trebuchet MS"/>
            </a:endParaRPr>
          </a:p>
          <a:p>
            <a:pPr indent="-425450" lvl="1" marL="1219200" rtl="0" algn="l">
              <a:lnSpc>
                <a:spcPct val="115000"/>
              </a:lnSpc>
              <a:spcBef>
                <a:spcPts val="0"/>
              </a:spcBef>
              <a:spcAft>
                <a:spcPts val="0"/>
              </a:spcAft>
              <a:buClr>
                <a:srgbClr val="0033CC"/>
              </a:buClr>
              <a:buSzPts val="1900"/>
              <a:buChar char="○"/>
            </a:pPr>
            <a:r>
              <a:rPr b="1" lang="en-US" sz="1900">
                <a:solidFill>
                  <a:srgbClr val="0033CC"/>
                </a:solidFill>
                <a:latin typeface="Trebuchet MS"/>
                <a:ea typeface="Trebuchet MS"/>
                <a:cs typeface="Trebuchet MS"/>
                <a:sym typeface="Trebuchet MS"/>
              </a:rPr>
              <a:t>Audience Engagement</a:t>
            </a:r>
            <a:r>
              <a:rPr lang="en-US" sz="1900">
                <a:solidFill>
                  <a:srgbClr val="0033CC"/>
                </a:solidFill>
                <a:latin typeface="Trebuchet MS"/>
                <a:ea typeface="Trebuchet MS"/>
                <a:cs typeface="Trebuchet MS"/>
                <a:sym typeface="Trebuchet MS"/>
              </a:rPr>
              <a:t>: Incorporating Twitter data allows for capturing audience reactions, sentiments, and discussions related to the game, providing valuable context to the summarization process.</a:t>
            </a:r>
            <a:endParaRPr sz="1900">
              <a:solidFill>
                <a:srgbClr val="0033CC"/>
              </a:solidFill>
              <a:latin typeface="Trebuchet MS"/>
              <a:ea typeface="Trebuchet MS"/>
              <a:cs typeface="Trebuchet MS"/>
              <a:sym typeface="Trebuchet MS"/>
            </a:endParaRPr>
          </a:p>
          <a:p>
            <a:pPr indent="-425450" lvl="1" marL="1219200" rtl="0" algn="l">
              <a:lnSpc>
                <a:spcPct val="115000"/>
              </a:lnSpc>
              <a:spcBef>
                <a:spcPts val="0"/>
              </a:spcBef>
              <a:spcAft>
                <a:spcPts val="0"/>
              </a:spcAft>
              <a:buClr>
                <a:srgbClr val="0033CC"/>
              </a:buClr>
              <a:buSzPts val="1900"/>
              <a:buChar char="○"/>
            </a:pPr>
            <a:r>
              <a:rPr b="1" lang="en-US" sz="1900">
                <a:solidFill>
                  <a:srgbClr val="0033CC"/>
                </a:solidFill>
                <a:latin typeface="Trebuchet MS"/>
                <a:ea typeface="Trebuchet MS"/>
                <a:cs typeface="Trebuchet MS"/>
                <a:sym typeface="Trebuchet MS"/>
              </a:rPr>
              <a:t>In depth Analysis</a:t>
            </a:r>
            <a:r>
              <a:rPr lang="en-US" sz="1900">
                <a:solidFill>
                  <a:srgbClr val="0033CC"/>
                </a:solidFill>
                <a:latin typeface="Trebuchet MS"/>
                <a:ea typeface="Trebuchet MS"/>
                <a:cs typeface="Trebuchet MS"/>
                <a:sym typeface="Trebuchet MS"/>
              </a:rPr>
              <a:t>: By combining multiple modalities such as audio, visual, and textual data, the new approach offers a more comprehensive understanding of the game events, enhancing the quality and relevance of the summaries.</a:t>
            </a:r>
            <a:endParaRPr sz="1900">
              <a:solidFill>
                <a:srgbClr val="0033CC"/>
              </a:solidFill>
              <a:latin typeface="Trebuchet MS"/>
              <a:ea typeface="Trebuchet MS"/>
              <a:cs typeface="Trebuchet MS"/>
              <a:sym typeface="Trebuchet MS"/>
            </a:endParaRPr>
          </a:p>
          <a:p>
            <a:pPr indent="0" lvl="0" marL="0" rtl="0" algn="l">
              <a:lnSpc>
                <a:spcPct val="115000"/>
              </a:lnSpc>
              <a:spcBef>
                <a:spcPts val="1600"/>
              </a:spcBef>
              <a:spcAft>
                <a:spcPts val="1600"/>
              </a:spcAft>
              <a:buNone/>
            </a:pPr>
            <a:r>
              <a:t/>
            </a:r>
            <a:endParaRPr b="1" sz="1900">
              <a:solidFill>
                <a:srgbClr val="0033CC"/>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70779893ca_0_18"/>
          <p:cNvSpPr/>
          <p:nvPr/>
        </p:nvSpPr>
        <p:spPr>
          <a:xfrm>
            <a:off x="3048000" y="1581150"/>
            <a:ext cx="7620000" cy="369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Arial"/>
              <a:ea typeface="Arial"/>
              <a:cs typeface="Arial"/>
              <a:sym typeface="Arial"/>
            </a:endParaRPr>
          </a:p>
        </p:txBody>
      </p:sp>
      <p:sp>
        <p:nvSpPr>
          <p:cNvPr id="300" name="Google Shape;300;g270779893ca_0_18"/>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Proposed Methodology / Approach</a:t>
            </a:r>
            <a:endParaRPr sz="2400">
              <a:solidFill>
                <a:schemeClr val="dk1"/>
              </a:solidFill>
              <a:latin typeface="Arial"/>
              <a:ea typeface="Arial"/>
              <a:cs typeface="Arial"/>
              <a:sym typeface="Arial"/>
            </a:endParaRPr>
          </a:p>
        </p:txBody>
      </p:sp>
      <p:sp>
        <p:nvSpPr>
          <p:cNvPr id="301" name="Google Shape;301;g270779893ca_0_18"/>
          <p:cNvSpPr txBox="1"/>
          <p:nvPr/>
        </p:nvSpPr>
        <p:spPr>
          <a:xfrm>
            <a:off x="1117267" y="1848800"/>
            <a:ext cx="9444000" cy="48435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600"/>
              </a:spcBef>
              <a:spcAft>
                <a:spcPts val="0"/>
              </a:spcAft>
              <a:buNone/>
            </a:pPr>
            <a:r>
              <a:rPr b="1" lang="en-US" sz="1900">
                <a:solidFill>
                  <a:srgbClr val="0033CC"/>
                </a:solidFill>
                <a:latin typeface="Trebuchet MS"/>
                <a:ea typeface="Trebuchet MS"/>
                <a:cs typeface="Trebuchet MS"/>
                <a:sym typeface="Trebuchet MS"/>
              </a:rPr>
              <a:t>3. 	Details of the New Approach - Drawbacks</a:t>
            </a:r>
            <a:r>
              <a:rPr lang="en-US" sz="1900">
                <a:solidFill>
                  <a:srgbClr val="0033CC"/>
                </a:solidFill>
                <a:latin typeface="Trebuchet MS"/>
                <a:ea typeface="Trebuchet MS"/>
                <a:cs typeface="Trebuchet MS"/>
                <a:sym typeface="Trebuchet MS"/>
              </a:rPr>
              <a:t>:</a:t>
            </a:r>
            <a:endParaRPr sz="1900">
              <a:solidFill>
                <a:srgbClr val="0033CC"/>
              </a:solidFill>
              <a:latin typeface="Trebuchet MS"/>
              <a:ea typeface="Trebuchet MS"/>
              <a:cs typeface="Trebuchet MS"/>
              <a:sym typeface="Trebuchet MS"/>
            </a:endParaRPr>
          </a:p>
          <a:p>
            <a:pPr indent="0" lvl="0" marL="609600" rtl="0" algn="l">
              <a:lnSpc>
                <a:spcPct val="115000"/>
              </a:lnSpc>
              <a:spcBef>
                <a:spcPts val="1600"/>
              </a:spcBef>
              <a:spcAft>
                <a:spcPts val="0"/>
              </a:spcAft>
              <a:buNone/>
            </a:pPr>
            <a:r>
              <a:rPr b="1" lang="en-US" sz="1900">
                <a:solidFill>
                  <a:srgbClr val="0033CC"/>
                </a:solidFill>
                <a:latin typeface="Trebuchet MS"/>
                <a:ea typeface="Trebuchet MS"/>
                <a:cs typeface="Trebuchet MS"/>
                <a:sym typeface="Trebuchet MS"/>
              </a:rPr>
              <a:t>Data Volume and Noise</a:t>
            </a:r>
            <a:r>
              <a:rPr lang="en-US" sz="1900">
                <a:solidFill>
                  <a:srgbClr val="0033CC"/>
                </a:solidFill>
                <a:latin typeface="Trebuchet MS"/>
                <a:ea typeface="Trebuchet MS"/>
                <a:cs typeface="Trebuchet MS"/>
                <a:sym typeface="Trebuchet MS"/>
              </a:rPr>
              <a:t>: Handling the vast volume of Twitter data and filtering out noise or irrelevant tweets can be challenging.</a:t>
            </a:r>
            <a:endParaRPr sz="1900">
              <a:solidFill>
                <a:srgbClr val="0033CC"/>
              </a:solidFill>
              <a:latin typeface="Trebuchet MS"/>
              <a:ea typeface="Trebuchet MS"/>
              <a:cs typeface="Trebuchet MS"/>
              <a:sym typeface="Trebuchet MS"/>
            </a:endParaRPr>
          </a:p>
          <a:p>
            <a:pPr indent="0" lvl="0" marL="609600" rtl="0" algn="l">
              <a:lnSpc>
                <a:spcPct val="115000"/>
              </a:lnSpc>
              <a:spcBef>
                <a:spcPts val="1600"/>
              </a:spcBef>
              <a:spcAft>
                <a:spcPts val="0"/>
              </a:spcAft>
              <a:buNone/>
            </a:pPr>
            <a:r>
              <a:rPr b="1" lang="en-US" sz="1900">
                <a:solidFill>
                  <a:srgbClr val="0033CC"/>
                </a:solidFill>
                <a:latin typeface="Trebuchet MS"/>
                <a:ea typeface="Trebuchet MS"/>
                <a:cs typeface="Trebuchet MS"/>
                <a:sym typeface="Trebuchet MS"/>
              </a:rPr>
              <a:t>Time Discrepancies Among Modalities: </a:t>
            </a:r>
            <a:r>
              <a:rPr lang="en-US" sz="1900">
                <a:solidFill>
                  <a:srgbClr val="0033CC"/>
                </a:solidFill>
                <a:latin typeface="Trebuchet MS"/>
                <a:ea typeface="Trebuchet MS"/>
                <a:cs typeface="Trebuchet MS"/>
                <a:sym typeface="Trebuchet MS"/>
              </a:rPr>
              <a:t>Time discrepancies among modalities may lead to synchronization challenges, affecting the coherence and accuracy of the generated summaries.</a:t>
            </a:r>
            <a:endParaRPr sz="1900">
              <a:solidFill>
                <a:srgbClr val="0033CC"/>
              </a:solidFill>
              <a:latin typeface="Trebuchet MS"/>
              <a:ea typeface="Trebuchet MS"/>
              <a:cs typeface="Trebuchet MS"/>
              <a:sym typeface="Trebuchet MS"/>
            </a:endParaRPr>
          </a:p>
          <a:p>
            <a:pPr indent="0" lvl="0" marL="609600" rtl="0" algn="l">
              <a:lnSpc>
                <a:spcPct val="115000"/>
              </a:lnSpc>
              <a:spcBef>
                <a:spcPts val="1600"/>
              </a:spcBef>
              <a:spcAft>
                <a:spcPts val="0"/>
              </a:spcAft>
              <a:buNone/>
            </a:pPr>
            <a:r>
              <a:rPr b="1" lang="en-US" sz="1900">
                <a:solidFill>
                  <a:srgbClr val="0033CC"/>
                </a:solidFill>
                <a:latin typeface="Trebuchet MS"/>
                <a:ea typeface="Trebuchet MS"/>
                <a:cs typeface="Trebuchet MS"/>
                <a:sym typeface="Trebuchet MS"/>
              </a:rPr>
              <a:t>Complexity</a:t>
            </a:r>
            <a:r>
              <a:rPr lang="en-US" sz="1900">
                <a:solidFill>
                  <a:srgbClr val="0033CC"/>
                </a:solidFill>
                <a:latin typeface="Trebuchet MS"/>
                <a:ea typeface="Trebuchet MS"/>
                <a:cs typeface="Trebuchet MS"/>
                <a:sym typeface="Trebuchet MS"/>
              </a:rPr>
              <a:t>: Integrating multiple data sources and processing techniques adds complexity to the system.</a:t>
            </a:r>
            <a:endParaRPr sz="1900">
              <a:solidFill>
                <a:srgbClr val="0033CC"/>
              </a:solidFill>
              <a:latin typeface="Trebuchet MS"/>
              <a:ea typeface="Trebuchet MS"/>
              <a:cs typeface="Trebuchet MS"/>
              <a:sym typeface="Trebuchet MS"/>
            </a:endParaRPr>
          </a:p>
          <a:p>
            <a:pPr indent="0" lvl="0" marL="609600" rtl="0" algn="l">
              <a:lnSpc>
                <a:spcPct val="115000"/>
              </a:lnSpc>
              <a:spcBef>
                <a:spcPts val="1600"/>
              </a:spcBef>
              <a:spcAft>
                <a:spcPts val="0"/>
              </a:spcAft>
              <a:buNone/>
            </a:pPr>
            <a:r>
              <a:rPr b="1" lang="en-US" sz="1900">
                <a:solidFill>
                  <a:srgbClr val="0033CC"/>
                </a:solidFill>
                <a:latin typeface="Trebuchet MS"/>
                <a:ea typeface="Trebuchet MS"/>
                <a:cs typeface="Trebuchet MS"/>
                <a:sym typeface="Trebuchet MS"/>
              </a:rPr>
              <a:t>Computational Resources</a:t>
            </a:r>
            <a:r>
              <a:rPr lang="en-US" sz="1900">
                <a:solidFill>
                  <a:srgbClr val="0033CC"/>
                </a:solidFill>
                <a:latin typeface="Trebuchet MS"/>
                <a:ea typeface="Trebuchet MS"/>
                <a:cs typeface="Trebuchet MS"/>
                <a:sym typeface="Trebuchet MS"/>
              </a:rPr>
              <a:t>: Advanced audio and visual processing techniques may require significant computational resources and processing time</a:t>
            </a:r>
            <a:endParaRPr sz="1900">
              <a:solidFill>
                <a:srgbClr val="0033CC"/>
              </a:solidFill>
              <a:latin typeface="Trebuchet MS"/>
              <a:ea typeface="Trebuchet MS"/>
              <a:cs typeface="Trebuchet MS"/>
              <a:sym typeface="Trebuchet MS"/>
            </a:endParaRPr>
          </a:p>
          <a:p>
            <a:pPr indent="0" lvl="0" marL="0" rtl="0" algn="l">
              <a:lnSpc>
                <a:spcPct val="115000"/>
              </a:lnSpc>
              <a:spcBef>
                <a:spcPts val="1600"/>
              </a:spcBef>
              <a:spcAft>
                <a:spcPts val="1600"/>
              </a:spcAft>
              <a:buNone/>
            </a:pPr>
            <a:r>
              <a:t/>
            </a:r>
            <a:endParaRPr b="1" sz="1900">
              <a:solidFill>
                <a:srgbClr val="0033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3"/>
          <p:cNvSpPr txBox="1"/>
          <p:nvPr/>
        </p:nvSpPr>
        <p:spPr>
          <a:xfrm>
            <a:off x="707725" y="2238375"/>
            <a:ext cx="9426900" cy="4162500"/>
          </a:xfrm>
          <a:prstGeom prst="rect">
            <a:avLst/>
          </a:prstGeom>
          <a:noFill/>
          <a:ln>
            <a:noFill/>
          </a:ln>
        </p:spPr>
        <p:txBody>
          <a:bodyPr anchorCtr="0" anchor="t" bIns="45700" lIns="91425" spcFirstLastPara="1" rIns="91425" wrap="square" tIns="45700">
            <a:noAutofit/>
          </a:bodyPr>
          <a:lstStyle/>
          <a:p>
            <a:pPr indent="-393700" lvl="0" marL="457200" rtl="0" algn="l">
              <a:spcBef>
                <a:spcPts val="0"/>
              </a:spcBef>
              <a:spcAft>
                <a:spcPts val="0"/>
              </a:spcAft>
              <a:buClr>
                <a:srgbClr val="0033CC"/>
              </a:buClr>
              <a:buSzPts val="2600"/>
              <a:buFont typeface="Trebuchet MS"/>
              <a:buChar char="●"/>
            </a:pPr>
            <a:r>
              <a:rPr lang="en-US" sz="2600">
                <a:solidFill>
                  <a:srgbClr val="0033CC"/>
                </a:solidFill>
                <a:latin typeface="Trebuchet MS"/>
                <a:ea typeface="Trebuchet MS"/>
                <a:cs typeface="Trebuchet MS"/>
                <a:sym typeface="Trebuchet MS"/>
              </a:rPr>
              <a:t>In today's fast-paced world, sports enthusiasts lack time for full-length game viewing.</a:t>
            </a:r>
            <a:endParaRPr sz="2600">
              <a:solidFill>
                <a:srgbClr val="0033CC"/>
              </a:solidFill>
              <a:latin typeface="Trebuchet MS"/>
              <a:ea typeface="Trebuchet MS"/>
              <a:cs typeface="Trebuchet MS"/>
              <a:sym typeface="Trebuchet MS"/>
            </a:endParaRPr>
          </a:p>
          <a:p>
            <a:pPr indent="-393700" lvl="0" marL="457200" rtl="0" algn="l">
              <a:spcBef>
                <a:spcPts val="0"/>
              </a:spcBef>
              <a:spcAft>
                <a:spcPts val="0"/>
              </a:spcAft>
              <a:buClr>
                <a:srgbClr val="0033CC"/>
              </a:buClr>
              <a:buSzPts val="2600"/>
              <a:buFont typeface="Trebuchet MS"/>
              <a:buChar char="●"/>
            </a:pPr>
            <a:r>
              <a:rPr lang="en-US" sz="2600">
                <a:solidFill>
                  <a:srgbClr val="0033CC"/>
                </a:solidFill>
                <a:latin typeface="Trebuchet MS"/>
                <a:ea typeface="Trebuchet MS"/>
                <a:cs typeface="Trebuchet MS"/>
                <a:sym typeface="Trebuchet MS"/>
              </a:rPr>
              <a:t>The process of creating sports summarization involves a manual, time-consuming process.</a:t>
            </a:r>
            <a:endParaRPr sz="2600">
              <a:solidFill>
                <a:srgbClr val="0033CC"/>
              </a:solidFill>
              <a:latin typeface="Trebuchet MS"/>
              <a:ea typeface="Trebuchet MS"/>
              <a:cs typeface="Trebuchet MS"/>
              <a:sym typeface="Trebuchet MS"/>
            </a:endParaRPr>
          </a:p>
          <a:p>
            <a:pPr indent="-393700" lvl="0" marL="457200" rtl="0" algn="l">
              <a:spcBef>
                <a:spcPts val="0"/>
              </a:spcBef>
              <a:spcAft>
                <a:spcPts val="0"/>
              </a:spcAft>
              <a:buClr>
                <a:srgbClr val="0033CC"/>
              </a:buClr>
              <a:buSzPts val="2600"/>
              <a:buFont typeface="Trebuchet MS"/>
              <a:buChar char="●"/>
            </a:pPr>
            <a:r>
              <a:rPr lang="en-US" sz="2600">
                <a:solidFill>
                  <a:srgbClr val="0033CC"/>
                </a:solidFill>
                <a:latin typeface="Trebuchet MS"/>
                <a:ea typeface="Trebuchet MS"/>
                <a:cs typeface="Trebuchet MS"/>
                <a:sym typeface="Trebuchet MS"/>
              </a:rPr>
              <a:t>Large editing teams review entire game footage, select key moments, and compile highlights.</a:t>
            </a:r>
            <a:endParaRPr sz="2600">
              <a:solidFill>
                <a:srgbClr val="0033CC"/>
              </a:solidFill>
              <a:latin typeface="Trebuchet MS"/>
              <a:ea typeface="Trebuchet MS"/>
              <a:cs typeface="Trebuchet MS"/>
              <a:sym typeface="Trebuchet MS"/>
            </a:endParaRPr>
          </a:p>
          <a:p>
            <a:pPr indent="-393700" lvl="0" marL="457200" rtl="0" algn="l">
              <a:spcBef>
                <a:spcPts val="0"/>
              </a:spcBef>
              <a:spcAft>
                <a:spcPts val="0"/>
              </a:spcAft>
              <a:buClr>
                <a:srgbClr val="0033CC"/>
              </a:buClr>
              <a:buSzPts val="2600"/>
              <a:buFont typeface="Trebuchet MS"/>
              <a:buChar char="●"/>
            </a:pPr>
            <a:r>
              <a:rPr lang="en-US" sz="2600">
                <a:solidFill>
                  <a:srgbClr val="0033CC"/>
                </a:solidFill>
                <a:latin typeface="Trebuchet MS"/>
                <a:ea typeface="Trebuchet MS"/>
                <a:cs typeface="Trebuchet MS"/>
                <a:sym typeface="Trebuchet MS"/>
              </a:rPr>
              <a:t>This manual approach is resource-intensive and may lead to uneven coverage of events.</a:t>
            </a:r>
            <a:endParaRPr sz="2600">
              <a:solidFill>
                <a:srgbClr val="0033CC"/>
              </a:solidFill>
              <a:latin typeface="Trebuchet MS"/>
              <a:ea typeface="Trebuchet MS"/>
              <a:cs typeface="Trebuchet MS"/>
              <a:sym typeface="Trebuchet MS"/>
            </a:endParaRPr>
          </a:p>
          <a:p>
            <a:pPr indent="0" lvl="0" marL="914400" rtl="0" algn="just">
              <a:spcBef>
                <a:spcPts val="480"/>
              </a:spcBef>
              <a:spcAft>
                <a:spcPts val="0"/>
              </a:spcAft>
              <a:buClr>
                <a:schemeClr val="dk1"/>
              </a:buClr>
              <a:buSzPts val="1100"/>
              <a:buFont typeface="Arial"/>
              <a:buNone/>
            </a:pPr>
            <a:r>
              <a:t/>
            </a:r>
            <a:endParaRPr sz="2600">
              <a:solidFill>
                <a:srgbClr val="0000FF"/>
              </a:solidFill>
              <a:latin typeface="Trebuchet MS"/>
              <a:ea typeface="Trebuchet MS"/>
              <a:cs typeface="Trebuchet MS"/>
              <a:sym typeface="Trebuchet MS"/>
            </a:endParaRPr>
          </a:p>
          <a:p>
            <a:pPr indent="12700" lvl="0" marL="342891" marR="0" rtl="0" algn="just">
              <a:spcBef>
                <a:spcPts val="0"/>
              </a:spcBef>
              <a:spcAft>
                <a:spcPts val="0"/>
              </a:spcAft>
              <a:buNone/>
            </a:pPr>
            <a:r>
              <a:t/>
            </a:r>
            <a:endParaRPr sz="2400">
              <a:solidFill>
                <a:srgbClr val="0000FF"/>
              </a:solidFill>
              <a:latin typeface="Trebuchet MS"/>
              <a:ea typeface="Trebuchet MS"/>
              <a:cs typeface="Trebuchet MS"/>
              <a:sym typeface="Trebuchet MS"/>
            </a:endParaRPr>
          </a:p>
        </p:txBody>
      </p:sp>
      <p:sp>
        <p:nvSpPr>
          <p:cNvPr id="94" name="Google Shape;94;p3"/>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Introduction and Motivation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27049761a56_1_0"/>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8" name="Google Shape;308;g27049761a56_1_0"/>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Architecture (if applicable)</a:t>
            </a:r>
            <a:endParaRPr sz="2400">
              <a:solidFill>
                <a:schemeClr val="dk1"/>
              </a:solidFill>
              <a:latin typeface="Arial"/>
              <a:ea typeface="Arial"/>
              <a:cs typeface="Arial"/>
              <a:sym typeface="Arial"/>
            </a:endParaRPr>
          </a:p>
        </p:txBody>
      </p:sp>
      <p:pic>
        <p:nvPicPr>
          <p:cNvPr id="309" name="Google Shape;309;g27049761a56_1_0"/>
          <p:cNvPicPr preferRelativeResize="0"/>
          <p:nvPr/>
        </p:nvPicPr>
        <p:blipFill>
          <a:blip r:embed="rId3">
            <a:alphaModFix/>
          </a:blip>
          <a:stretch>
            <a:fillRect/>
          </a:stretch>
        </p:blipFill>
        <p:spPr>
          <a:xfrm>
            <a:off x="2581275" y="1755850"/>
            <a:ext cx="6913679" cy="49354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270779893ca_0_88"/>
          <p:cNvSpPr/>
          <p:nvPr/>
        </p:nvSpPr>
        <p:spPr>
          <a:xfrm>
            <a:off x="3048000" y="1073151"/>
            <a:ext cx="7620000" cy="363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Arial"/>
              <a:ea typeface="Arial"/>
              <a:cs typeface="Arial"/>
              <a:sym typeface="Arial"/>
            </a:endParaRPr>
          </a:p>
        </p:txBody>
      </p:sp>
      <p:sp>
        <p:nvSpPr>
          <p:cNvPr id="316" name="Google Shape;316;g270779893ca_0_88"/>
          <p:cNvSpPr txBox="1"/>
          <p:nvPr/>
        </p:nvSpPr>
        <p:spPr>
          <a:xfrm>
            <a:off x="2895600" y="635001"/>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Description (if applicable)</a:t>
            </a:r>
            <a:endParaRPr sz="2400">
              <a:solidFill>
                <a:schemeClr val="dk1"/>
              </a:solidFill>
              <a:latin typeface="Arial"/>
              <a:ea typeface="Arial"/>
              <a:cs typeface="Arial"/>
              <a:sym typeface="Arial"/>
            </a:endParaRPr>
          </a:p>
        </p:txBody>
      </p:sp>
      <p:sp>
        <p:nvSpPr>
          <p:cNvPr id="317" name="Google Shape;317;g270779893ca_0_88"/>
          <p:cNvSpPr txBox="1"/>
          <p:nvPr/>
        </p:nvSpPr>
        <p:spPr>
          <a:xfrm>
            <a:off x="458033" y="1122267"/>
            <a:ext cx="5745600" cy="704400"/>
          </a:xfrm>
          <a:prstGeom prst="rect">
            <a:avLst/>
          </a:prstGeom>
          <a:noFill/>
          <a:ln>
            <a:noFill/>
          </a:ln>
        </p:spPr>
        <p:txBody>
          <a:bodyPr anchorCtr="0" anchor="ctr" bIns="45700" lIns="91425" spcFirstLastPara="1" rIns="91425" wrap="square" tIns="45700">
            <a:noAutofit/>
          </a:bodyPr>
          <a:lstStyle/>
          <a:p>
            <a:pPr indent="0" lvl="0" marL="0" marR="0" rtl="0" algn="just">
              <a:spcBef>
                <a:spcPts val="500"/>
              </a:spcBef>
              <a:spcAft>
                <a:spcPts val="0"/>
              </a:spcAft>
              <a:buNone/>
            </a:pPr>
            <a:r>
              <a:rPr lang="en-US" sz="2400">
                <a:solidFill>
                  <a:srgbClr val="0033CC"/>
                </a:solidFill>
                <a:latin typeface="Trebuchet MS"/>
                <a:ea typeface="Trebuchet MS"/>
                <a:cs typeface="Trebuchet MS"/>
                <a:sym typeface="Trebuchet MS"/>
              </a:rPr>
              <a:t>Master class diagram </a:t>
            </a:r>
            <a:endParaRPr sz="1500"/>
          </a:p>
          <a:p>
            <a:pPr indent="-228600" lvl="0" marL="342900" marR="0" rtl="0" algn="just">
              <a:spcBef>
                <a:spcPts val="500"/>
              </a:spcBef>
              <a:spcAft>
                <a:spcPts val="0"/>
              </a:spcAft>
              <a:buClr>
                <a:srgbClr val="FF0000"/>
              </a:buClr>
              <a:buSzPts val="1900"/>
              <a:buFont typeface="Arial"/>
              <a:buNone/>
            </a:pPr>
            <a:r>
              <a:t/>
            </a:r>
            <a:endParaRPr sz="2400">
              <a:solidFill>
                <a:srgbClr val="0033CC"/>
              </a:solidFill>
              <a:latin typeface="Arial"/>
              <a:ea typeface="Arial"/>
              <a:cs typeface="Arial"/>
              <a:sym typeface="Arial"/>
            </a:endParaRPr>
          </a:p>
        </p:txBody>
      </p:sp>
      <p:pic>
        <p:nvPicPr>
          <p:cNvPr id="318" name="Google Shape;318;g270779893ca_0_88"/>
          <p:cNvPicPr preferRelativeResize="0"/>
          <p:nvPr/>
        </p:nvPicPr>
        <p:blipFill>
          <a:blip r:embed="rId3">
            <a:alphaModFix/>
          </a:blip>
          <a:stretch>
            <a:fillRect/>
          </a:stretch>
        </p:blipFill>
        <p:spPr>
          <a:xfrm>
            <a:off x="1616275" y="1505900"/>
            <a:ext cx="9262949" cy="5104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g27049761a56_1_7"/>
          <p:cNvPicPr preferRelativeResize="0"/>
          <p:nvPr/>
        </p:nvPicPr>
        <p:blipFill>
          <a:blip r:embed="rId3">
            <a:alphaModFix/>
          </a:blip>
          <a:stretch>
            <a:fillRect/>
          </a:stretch>
        </p:blipFill>
        <p:spPr>
          <a:xfrm>
            <a:off x="817150" y="2245225"/>
            <a:ext cx="8799699" cy="4612775"/>
          </a:xfrm>
          <a:prstGeom prst="rect">
            <a:avLst/>
          </a:prstGeom>
          <a:noFill/>
          <a:ln>
            <a:noFill/>
          </a:ln>
        </p:spPr>
      </p:pic>
      <p:sp>
        <p:nvSpPr>
          <p:cNvPr id="325" name="Google Shape;325;g27049761a56_1_7"/>
          <p:cNvSpPr/>
          <p:nvPr/>
        </p:nvSpPr>
        <p:spPr>
          <a:xfrm>
            <a:off x="3048000" y="1581151"/>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6" name="Google Shape;326;g27049761a56_1_7"/>
          <p:cNvSpPr txBox="1"/>
          <p:nvPr/>
        </p:nvSpPr>
        <p:spPr>
          <a:xfrm>
            <a:off x="2895600" y="1143001"/>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Description (if applicable)</a:t>
            </a:r>
            <a:endParaRPr sz="2400">
              <a:solidFill>
                <a:schemeClr val="dk1"/>
              </a:solidFill>
              <a:latin typeface="Arial"/>
              <a:ea typeface="Arial"/>
              <a:cs typeface="Arial"/>
              <a:sym typeface="Arial"/>
            </a:endParaRPr>
          </a:p>
        </p:txBody>
      </p:sp>
      <p:sp>
        <p:nvSpPr>
          <p:cNvPr id="327" name="Google Shape;327;g27049761a56_1_7"/>
          <p:cNvSpPr txBox="1"/>
          <p:nvPr/>
        </p:nvSpPr>
        <p:spPr>
          <a:xfrm>
            <a:off x="1052175" y="1604700"/>
            <a:ext cx="29280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rgbClr val="0033CC"/>
                </a:solidFill>
                <a:latin typeface="Calibri"/>
                <a:ea typeface="Calibri"/>
                <a:cs typeface="Calibri"/>
                <a:sym typeface="Calibri"/>
              </a:rPr>
              <a:t>Use Case Diagram</a:t>
            </a:r>
            <a:endParaRPr sz="2800">
              <a:solidFill>
                <a:srgbClr val="0033CC"/>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5"/>
          <p:cNvSpPr txBox="1"/>
          <p:nvPr/>
        </p:nvSpPr>
        <p:spPr>
          <a:xfrm>
            <a:off x="1343975" y="1752600"/>
            <a:ext cx="10099500" cy="47244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a:p>
          <a:p>
            <a:pPr indent="-342900" lvl="0" marL="342900"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The ESA report has been completed and we have obtained the plagiarism report</a:t>
            </a:r>
            <a:endParaRPr sz="2400">
              <a:solidFill>
                <a:srgbClr val="0033CC"/>
              </a:solidFill>
              <a:latin typeface="Trebuchet MS"/>
              <a:ea typeface="Trebuchet MS"/>
              <a:cs typeface="Trebuchet MS"/>
              <a:sym typeface="Trebuchet MS"/>
            </a:endParaRPr>
          </a:p>
          <a:p>
            <a:pPr indent="-342900" lvl="0" marL="342900"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What is the project progress so far?</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rPr lang="en-US" sz="2300">
                <a:solidFill>
                  <a:srgbClr val="0033CC"/>
                </a:solidFill>
                <a:latin typeface="Trebuchet MS"/>
                <a:ea typeface="Trebuchet MS"/>
                <a:cs typeface="Trebuchet MS"/>
                <a:sym typeface="Trebuchet MS"/>
              </a:rPr>
              <a:t>As of now, the project has finalized a clear problem statement,      conducted an in-depth literature review, and crafted an architecture diagram detailing the system's structure and design approach. Additionally, our team has meticulously planned the selection of models, technologies, and methodology to be employed in the project's implementation. We have also acquired the relevant datasets.</a:t>
            </a:r>
            <a:endParaRPr sz="23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342900" lvl="0" marL="342900"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What is the percentage completion of the project?</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    25%</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sp>
        <p:nvSpPr>
          <p:cNvPr id="334" name="Google Shape;334;p15"/>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5" name="Google Shape;335;p15"/>
          <p:cNvSpPr txBox="1"/>
          <p:nvPr/>
        </p:nvSpPr>
        <p:spPr>
          <a:xfrm>
            <a:off x="1905000" y="1143002"/>
            <a:ext cx="87630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Project Progress</a:t>
            </a:r>
            <a:endParaRPr sz="240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6"/>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1" name="Google Shape;341;p16"/>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Capstone (Phase-I &amp; Phase-II) Project Timeline</a:t>
            </a:r>
            <a:endParaRPr sz="2400">
              <a:solidFill>
                <a:srgbClr val="FF0000"/>
              </a:solidFill>
              <a:latin typeface="Trebuchet MS"/>
              <a:ea typeface="Trebuchet MS"/>
              <a:cs typeface="Trebuchet MS"/>
              <a:sym typeface="Trebuchet MS"/>
            </a:endParaRPr>
          </a:p>
        </p:txBody>
      </p:sp>
      <p:sp>
        <p:nvSpPr>
          <p:cNvPr id="342" name="Google Shape;342;p16"/>
          <p:cNvSpPr txBox="1"/>
          <p:nvPr/>
        </p:nvSpPr>
        <p:spPr>
          <a:xfrm>
            <a:off x="1066800" y="2003213"/>
            <a:ext cx="8839200" cy="892800"/>
          </a:xfrm>
          <a:prstGeom prst="rect">
            <a:avLst/>
          </a:prstGeom>
          <a:noFill/>
          <a:ln>
            <a:noFill/>
          </a:ln>
        </p:spPr>
        <p:txBody>
          <a:bodyPr anchorCtr="0" anchor="t" bIns="45700" lIns="91425" spcFirstLastPara="1" rIns="91425" wrap="square" tIns="45700">
            <a:spAutoFit/>
          </a:bodyPr>
          <a:lstStyle/>
          <a:p>
            <a:pPr indent="-112712" lvl="1" marL="1077913" marR="0" rtl="0" algn="just">
              <a:spcBef>
                <a:spcPts val="0"/>
              </a:spcBef>
              <a:spcAft>
                <a:spcPts val="0"/>
              </a:spcAft>
              <a:buClr>
                <a:schemeClr val="dk1"/>
              </a:buClr>
              <a:buSzPts val="2400"/>
              <a:buFont typeface="Noto Sans Symbols"/>
              <a:buNone/>
            </a:pPr>
            <a:r>
              <a:t/>
            </a:r>
            <a:endParaRPr b="0" i="0" sz="2400" u="none" cap="none" strike="noStrike">
              <a:solidFill>
                <a:srgbClr val="0033CC"/>
              </a:solidFill>
              <a:latin typeface="Trebuchet MS"/>
              <a:ea typeface="Trebuchet MS"/>
              <a:cs typeface="Trebuchet MS"/>
              <a:sym typeface="Trebuchet MS"/>
            </a:endParaRPr>
          </a:p>
          <a:p>
            <a:pPr indent="-265113" lvl="1" marL="1077913" marR="0" rtl="0" algn="just">
              <a:spcBef>
                <a:spcPts val="480"/>
              </a:spcBef>
              <a:spcAft>
                <a:spcPts val="0"/>
              </a:spcAft>
              <a:buNone/>
            </a:pPr>
            <a:r>
              <a:t/>
            </a:r>
            <a:endParaRPr b="0" i="0" sz="2400" u="none" cap="none" strike="noStrike">
              <a:solidFill>
                <a:srgbClr val="0000FF"/>
              </a:solidFill>
              <a:latin typeface="Trebuchet MS"/>
              <a:ea typeface="Trebuchet MS"/>
              <a:cs typeface="Trebuchet MS"/>
              <a:sym typeface="Trebuchet MS"/>
            </a:endParaRPr>
          </a:p>
        </p:txBody>
      </p:sp>
      <p:pic>
        <p:nvPicPr>
          <p:cNvPr id="343" name="Google Shape;343;p16"/>
          <p:cNvPicPr preferRelativeResize="0"/>
          <p:nvPr/>
        </p:nvPicPr>
        <p:blipFill rotWithShape="1">
          <a:blip r:embed="rId3">
            <a:alphaModFix/>
          </a:blip>
          <a:srcRect b="0" l="0" r="0" t="0"/>
          <a:stretch/>
        </p:blipFill>
        <p:spPr>
          <a:xfrm>
            <a:off x="3418075" y="2113050"/>
            <a:ext cx="6819050" cy="4351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2da2820070b_1_0"/>
          <p:cNvSpPr/>
          <p:nvPr/>
        </p:nvSpPr>
        <p:spPr>
          <a:xfrm>
            <a:off x="3048000" y="1581155"/>
            <a:ext cx="7620000" cy="363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Arial"/>
              <a:ea typeface="Arial"/>
              <a:cs typeface="Arial"/>
              <a:sym typeface="Arial"/>
            </a:endParaRPr>
          </a:p>
        </p:txBody>
      </p:sp>
      <p:sp>
        <p:nvSpPr>
          <p:cNvPr id="349" name="Google Shape;349;g2da2820070b_1_0"/>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Conclusion</a:t>
            </a:r>
            <a:endParaRPr sz="2400">
              <a:solidFill>
                <a:schemeClr val="dk1"/>
              </a:solidFill>
              <a:latin typeface="Arial"/>
              <a:ea typeface="Arial"/>
              <a:cs typeface="Arial"/>
              <a:sym typeface="Arial"/>
            </a:endParaRPr>
          </a:p>
        </p:txBody>
      </p:sp>
      <p:sp>
        <p:nvSpPr>
          <p:cNvPr id="350" name="Google Shape;350;g2da2820070b_1_0"/>
          <p:cNvSpPr txBox="1"/>
          <p:nvPr/>
        </p:nvSpPr>
        <p:spPr>
          <a:xfrm>
            <a:off x="721100" y="1905000"/>
            <a:ext cx="10251600" cy="4540800"/>
          </a:xfrm>
          <a:prstGeom prst="rect">
            <a:avLst/>
          </a:prstGeom>
          <a:noFill/>
          <a:ln>
            <a:noFill/>
          </a:ln>
        </p:spPr>
        <p:txBody>
          <a:bodyPr anchorCtr="0" anchor="t" bIns="45700" lIns="91425" spcFirstLastPara="1" rIns="91425" wrap="square" tIns="45700">
            <a:spAutoFit/>
          </a:bodyPr>
          <a:lstStyle/>
          <a:p>
            <a:pPr indent="-457200" lvl="0" marL="609600" rtl="0" algn="l">
              <a:spcBef>
                <a:spcPts val="0"/>
              </a:spcBef>
              <a:spcAft>
                <a:spcPts val="0"/>
              </a:spcAft>
              <a:buClr>
                <a:srgbClr val="0033CC"/>
              </a:buClr>
              <a:buSzPts val="2400"/>
              <a:buChar char="●"/>
            </a:pPr>
            <a:r>
              <a:rPr lang="en-US" sz="2400">
                <a:solidFill>
                  <a:srgbClr val="0033CC"/>
                </a:solidFill>
              </a:rPr>
              <a:t>The Automated Sports Summarization System addresses the time constraints and labor-intensive nature of manual summarization methods for sports highlights. </a:t>
            </a:r>
            <a:endParaRPr sz="2400">
              <a:solidFill>
                <a:srgbClr val="0033CC"/>
              </a:solidFill>
            </a:endParaRPr>
          </a:p>
          <a:p>
            <a:pPr indent="-457200" lvl="0" marL="609600" rtl="0" algn="l">
              <a:spcBef>
                <a:spcPts val="0"/>
              </a:spcBef>
              <a:spcAft>
                <a:spcPts val="0"/>
              </a:spcAft>
              <a:buClr>
                <a:srgbClr val="0033CC"/>
              </a:buClr>
              <a:buSzPts val="2400"/>
              <a:buChar char="●"/>
            </a:pPr>
            <a:r>
              <a:rPr lang="en-US" sz="2400">
                <a:solidFill>
                  <a:srgbClr val="0033CC"/>
                </a:solidFill>
              </a:rPr>
              <a:t>We use twitter data analysis, video and audio processing, and advanced techniques like MSER (Maximally Stable Extremal Regions)-based scoreboard identification, it efficiently generates concise yet comprehensive summaries of sports events. </a:t>
            </a:r>
            <a:endParaRPr sz="2400">
              <a:solidFill>
                <a:srgbClr val="0033CC"/>
              </a:solidFill>
            </a:endParaRPr>
          </a:p>
          <a:p>
            <a:pPr indent="-463550" lvl="0" marL="609600" rtl="0" algn="l">
              <a:spcBef>
                <a:spcPts val="0"/>
              </a:spcBef>
              <a:spcAft>
                <a:spcPts val="0"/>
              </a:spcAft>
              <a:buClr>
                <a:srgbClr val="0033CC"/>
              </a:buClr>
              <a:buSzPts val="2500"/>
              <a:buChar char="●"/>
            </a:pPr>
            <a:r>
              <a:rPr lang="en-US" sz="2400">
                <a:solidFill>
                  <a:srgbClr val="0033CC"/>
                </a:solidFill>
              </a:rPr>
              <a:t>By incorporating Large language model (LLM) and computer vision, the system enhances event matching and scene classification and  we use weighted dynamic heartbeat graph in order to find new emerging event from tweets  and multimodal variational autoencoder(</a:t>
            </a:r>
            <a:r>
              <a:rPr lang="en-US" sz="2000">
                <a:solidFill>
                  <a:srgbClr val="0033CC"/>
                </a:solidFill>
              </a:rPr>
              <a:t>Tl-MVAE)</a:t>
            </a:r>
            <a:r>
              <a:rPr lang="en-US" sz="2400">
                <a:solidFill>
                  <a:srgbClr val="0033CC"/>
                </a:solidFill>
              </a:rPr>
              <a:t>.</a:t>
            </a:r>
            <a:endParaRPr sz="2500">
              <a:solidFill>
                <a:srgbClr val="0033CC"/>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9"/>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7" name="Google Shape;357;p19"/>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a:p>
        </p:txBody>
      </p:sp>
      <p:sp>
        <p:nvSpPr>
          <p:cNvPr id="358" name="Google Shape;358;p19"/>
          <p:cNvSpPr txBox="1"/>
          <p:nvPr/>
        </p:nvSpPr>
        <p:spPr>
          <a:xfrm>
            <a:off x="1828800" y="1828800"/>
            <a:ext cx="8458200" cy="47244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Clr>
                <a:srgbClr val="0033CC"/>
              </a:buClr>
              <a:buSzPts val="1800"/>
              <a:buFont typeface="Calibri"/>
              <a:buAutoNum type="arabicPeriod"/>
            </a:pPr>
            <a:r>
              <a:rPr lang="en-US" sz="1800">
                <a:solidFill>
                  <a:srgbClr val="0033CC"/>
                </a:solidFill>
                <a:highlight>
                  <a:schemeClr val="lt1"/>
                </a:highlight>
                <a:latin typeface="Calibri"/>
                <a:ea typeface="Calibri"/>
                <a:cs typeface="Calibri"/>
                <a:sym typeface="Calibri"/>
              </a:rPr>
              <a:t>Hirasawa K, Maeda K, Ogawa T, Haseyama M. Detection of Important Scenes in Baseball Videos via a Time-Lag-Aware Multimodal Variational Autoencoder. Sensors (Basel). 2021 Mar 14;21(6):2045. doi: 10.3390/s21062045. PMID: 33799412; PMCID: PMC7999231.</a:t>
            </a:r>
            <a:endParaRPr sz="1800">
              <a:solidFill>
                <a:srgbClr val="0033CC"/>
              </a:solidFill>
              <a:highlight>
                <a:schemeClr val="lt1"/>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1800">
              <a:solidFill>
                <a:srgbClr val="0033CC"/>
              </a:solidFill>
              <a:highlight>
                <a:schemeClr val="lt1"/>
              </a:highlight>
              <a:latin typeface="Calibri"/>
              <a:ea typeface="Calibri"/>
              <a:cs typeface="Calibri"/>
              <a:sym typeface="Calibri"/>
            </a:endParaRPr>
          </a:p>
          <a:p>
            <a:pPr indent="-342900" lvl="0" marL="457200" rtl="0" algn="l">
              <a:spcBef>
                <a:spcPts val="0"/>
              </a:spcBef>
              <a:spcAft>
                <a:spcPts val="0"/>
              </a:spcAft>
              <a:buClr>
                <a:srgbClr val="0033CC"/>
              </a:buClr>
              <a:buSzPts val="1800"/>
              <a:buFont typeface="Calibri"/>
              <a:buAutoNum type="arabicPeriod"/>
            </a:pPr>
            <a:r>
              <a:rPr lang="en-US" sz="1800">
                <a:solidFill>
                  <a:srgbClr val="0033CC"/>
                </a:solidFill>
                <a:latin typeface="Calibri"/>
                <a:ea typeface="Calibri"/>
                <a:cs typeface="Calibri"/>
                <a:sym typeface="Calibri"/>
              </a:rPr>
              <a:t>A. Javed, K. B. Bajwa, H. Malik and A. Irtaza, "An Efficient Framework for Automatic Highlights Generation from Sports Videos," in </a:t>
            </a:r>
            <a:r>
              <a:rPr i="1" lang="en-US" sz="1800">
                <a:solidFill>
                  <a:srgbClr val="0033CC"/>
                </a:solidFill>
                <a:latin typeface="Calibri"/>
                <a:ea typeface="Calibri"/>
                <a:cs typeface="Calibri"/>
                <a:sym typeface="Calibri"/>
              </a:rPr>
              <a:t>IEEE Signal Processing Letters</a:t>
            </a:r>
            <a:r>
              <a:rPr lang="en-US" sz="1800">
                <a:solidFill>
                  <a:srgbClr val="0033CC"/>
                </a:solidFill>
                <a:latin typeface="Calibri"/>
                <a:ea typeface="Calibri"/>
                <a:cs typeface="Calibri"/>
                <a:sym typeface="Calibri"/>
              </a:rPr>
              <a:t>, vol. 23, no. 7, pp. 954-958, July 2016, doi: 10.1109/LSP.2016.2573042</a:t>
            </a:r>
            <a:endParaRPr sz="1800">
              <a:solidFill>
                <a:srgbClr val="0033CC"/>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1800">
              <a:solidFill>
                <a:srgbClr val="0033CC"/>
              </a:solidFill>
              <a:latin typeface="Calibri"/>
              <a:ea typeface="Calibri"/>
              <a:cs typeface="Calibri"/>
              <a:sym typeface="Calibri"/>
            </a:endParaRPr>
          </a:p>
          <a:p>
            <a:pPr indent="-342900" lvl="0" marL="457200" rtl="0" algn="l">
              <a:spcBef>
                <a:spcPts val="0"/>
              </a:spcBef>
              <a:spcAft>
                <a:spcPts val="0"/>
              </a:spcAft>
              <a:buClr>
                <a:srgbClr val="0033CC"/>
              </a:buClr>
              <a:buSzPts val="1800"/>
              <a:buFont typeface="Calibri"/>
              <a:buAutoNum type="arabicPeriod"/>
            </a:pPr>
            <a:r>
              <a:rPr lang="en-US" sz="1800">
                <a:solidFill>
                  <a:srgbClr val="0033CC"/>
                </a:solidFill>
                <a:latin typeface="Calibri"/>
                <a:ea typeface="Calibri"/>
                <a:cs typeface="Calibri"/>
                <a:sym typeface="Calibri"/>
              </a:rPr>
              <a:t>H. Sattar, M. S. Umar, E. Ijaz and M. U. Arshad, "Multi-Modal Architecture for Cricket Highlights Generation: Using Computer Vision and Large Language Model," </a:t>
            </a:r>
            <a:r>
              <a:rPr i="1" lang="en-US" sz="1800">
                <a:solidFill>
                  <a:srgbClr val="0033CC"/>
                </a:solidFill>
                <a:latin typeface="Calibri"/>
                <a:ea typeface="Calibri"/>
                <a:cs typeface="Calibri"/>
                <a:sym typeface="Calibri"/>
              </a:rPr>
              <a:t>2023 17th International Conference on Open Source Systems and Technologies (ICOSST)</a:t>
            </a:r>
            <a:r>
              <a:rPr lang="en-US" sz="1800">
                <a:solidFill>
                  <a:srgbClr val="0033CC"/>
                </a:solidFill>
                <a:latin typeface="Calibri"/>
                <a:ea typeface="Calibri"/>
                <a:cs typeface="Calibri"/>
                <a:sym typeface="Calibri"/>
              </a:rPr>
              <a:t>,  2023, pp. 1-6, doi: 10.1109/ICOSST60641.2023.10414235</a:t>
            </a:r>
            <a:endParaRPr sz="1800">
              <a:solidFill>
                <a:srgbClr val="0033CC"/>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1800">
              <a:solidFill>
                <a:srgbClr val="0033CC"/>
              </a:solidFill>
              <a:latin typeface="Calibri"/>
              <a:ea typeface="Calibri"/>
              <a:cs typeface="Calibri"/>
              <a:sym typeface="Calibri"/>
            </a:endParaRPr>
          </a:p>
          <a:p>
            <a:pPr indent="-342900" lvl="0" marL="457200" rtl="0" algn="l">
              <a:spcBef>
                <a:spcPts val="0"/>
              </a:spcBef>
              <a:spcAft>
                <a:spcPts val="0"/>
              </a:spcAft>
              <a:buClr>
                <a:srgbClr val="0033CC"/>
              </a:buClr>
              <a:buSzPts val="1800"/>
              <a:buFont typeface="Calibri"/>
              <a:buAutoNum type="arabicPeriod"/>
            </a:pPr>
            <a:r>
              <a:rPr lang="en-US" sz="1800">
                <a:solidFill>
                  <a:srgbClr val="0033CC"/>
                </a:solidFill>
                <a:latin typeface="Calibri"/>
                <a:ea typeface="Calibri"/>
                <a:cs typeface="Calibri"/>
                <a:sym typeface="Calibri"/>
              </a:rPr>
              <a:t>Z. Saeed, R. Ayaz Abbasi, M. I. Razzak and G. Xu, "Event Detection in Twitter Stream Using Weighted Dynamic Heartbeat Graph Approach [Application Notes]," in </a:t>
            </a:r>
            <a:r>
              <a:rPr i="1" lang="en-US" sz="1800">
                <a:solidFill>
                  <a:srgbClr val="0033CC"/>
                </a:solidFill>
                <a:latin typeface="Calibri"/>
                <a:ea typeface="Calibri"/>
                <a:cs typeface="Calibri"/>
                <a:sym typeface="Calibri"/>
              </a:rPr>
              <a:t>IEEE Computational Intelligence Magazine</a:t>
            </a:r>
            <a:r>
              <a:rPr lang="en-US" sz="1800">
                <a:solidFill>
                  <a:srgbClr val="0033CC"/>
                </a:solidFill>
                <a:latin typeface="Calibri"/>
                <a:ea typeface="Calibri"/>
                <a:cs typeface="Calibri"/>
                <a:sym typeface="Calibri"/>
              </a:rPr>
              <a:t>, vol. 14, no. 3, pp. 29-38, Aug. 2019, doi: 10.1109/MCI.2019.2919395</a:t>
            </a:r>
            <a:endParaRPr sz="1800">
              <a:solidFill>
                <a:srgbClr val="0033CC"/>
              </a:solidFill>
              <a:highlight>
                <a:schemeClr val="lt1"/>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a:solidFill>
                <a:srgbClr val="0033CC"/>
              </a:solidFill>
              <a:latin typeface="Calibri"/>
              <a:ea typeface="Calibri"/>
              <a:cs typeface="Calibri"/>
              <a:sym typeface="Calibri"/>
            </a:endParaRPr>
          </a:p>
          <a:p>
            <a:pPr indent="-342900" lvl="0" marL="342900" marR="0" rtl="0" algn="l">
              <a:spcBef>
                <a:spcPts val="400"/>
              </a:spcBef>
              <a:spcAft>
                <a:spcPts val="0"/>
              </a:spcAft>
              <a:buNone/>
            </a:pPr>
            <a:r>
              <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27079d6fa72_1_18"/>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5" name="Google Shape;365;g27079d6fa72_1_18"/>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a:p>
        </p:txBody>
      </p:sp>
      <p:sp>
        <p:nvSpPr>
          <p:cNvPr id="366" name="Google Shape;366;g27079d6fa72_1_18"/>
          <p:cNvSpPr txBox="1"/>
          <p:nvPr/>
        </p:nvSpPr>
        <p:spPr>
          <a:xfrm>
            <a:off x="1828800" y="1828800"/>
            <a:ext cx="8458200" cy="4724400"/>
          </a:xfrm>
          <a:prstGeom prst="rect">
            <a:avLst/>
          </a:prstGeom>
          <a:noFill/>
          <a:ln>
            <a:noFill/>
          </a:ln>
        </p:spPr>
        <p:txBody>
          <a:bodyPr anchorCtr="0" anchor="t" bIns="45700" lIns="91425" spcFirstLastPara="1" rIns="91425" wrap="square" tIns="45700">
            <a:noAutofit/>
          </a:bodyPr>
          <a:lstStyle/>
          <a:p>
            <a:pPr indent="0" lvl="0" marL="0" marR="400050" rtl="0" algn="just">
              <a:lnSpc>
                <a:spcPct val="150000"/>
              </a:lnSpc>
              <a:spcBef>
                <a:spcPts val="0"/>
              </a:spcBef>
              <a:spcAft>
                <a:spcPts val="0"/>
              </a:spcAft>
              <a:buClr>
                <a:schemeClr val="dk1"/>
              </a:buClr>
              <a:buSzPts val="1100"/>
              <a:buFont typeface="Arial"/>
              <a:buNone/>
            </a:pPr>
            <a:r>
              <a:rPr lang="en-US" sz="1800">
                <a:solidFill>
                  <a:srgbClr val="0000FF"/>
                </a:solidFill>
                <a:latin typeface="Calibri"/>
                <a:ea typeface="Calibri"/>
                <a:cs typeface="Calibri"/>
                <a:sym typeface="Calibri"/>
              </a:rPr>
              <a:t>          5 .  Raj, R., Bhatnagar, V., Singh, A. K., Mane, S., &amp; Walde, N. (2021, January 21).</a:t>
            </a:r>
            <a:endParaRPr sz="1800">
              <a:solidFill>
                <a:srgbClr val="0000FF"/>
              </a:solidFill>
              <a:latin typeface="Calibri"/>
              <a:ea typeface="Calibri"/>
              <a:cs typeface="Calibri"/>
              <a:sym typeface="Calibri"/>
            </a:endParaRPr>
          </a:p>
          <a:p>
            <a:pPr indent="0" lvl="0" marL="457200" rtl="0" algn="l">
              <a:lnSpc>
                <a:spcPct val="150000"/>
              </a:lnSpc>
              <a:spcBef>
                <a:spcPts val="0"/>
              </a:spcBef>
              <a:spcAft>
                <a:spcPts val="0"/>
              </a:spcAft>
              <a:buSzPts val="1100"/>
              <a:buNone/>
            </a:pPr>
            <a:r>
              <a:rPr lang="en-US" sz="1800">
                <a:solidFill>
                  <a:srgbClr val="0000FF"/>
                </a:solidFill>
                <a:latin typeface="Calibri"/>
                <a:ea typeface="Calibri"/>
                <a:cs typeface="Calibri"/>
                <a:sym typeface="Calibri"/>
              </a:rPr>
              <a:t>Video Summarization: Study of various techniques. arXiv.org. </a:t>
            </a:r>
            <a:r>
              <a:rPr lang="en-US" sz="1800" u="sng">
                <a:solidFill>
                  <a:schemeClr val="hlink"/>
                </a:solidFill>
                <a:latin typeface="Calibri"/>
                <a:ea typeface="Calibri"/>
                <a:cs typeface="Calibri"/>
                <a:sym typeface="Calibri"/>
                <a:hlinkClick r:id="rId3"/>
              </a:rPr>
              <a:t>https://arxiv.org/abs/2101.08434</a:t>
            </a:r>
            <a:endParaRPr sz="1800">
              <a:solidFill>
                <a:srgbClr val="0000FF"/>
              </a:solidFill>
              <a:latin typeface="Calibri"/>
              <a:ea typeface="Calibri"/>
              <a:cs typeface="Calibri"/>
              <a:sym typeface="Calibri"/>
            </a:endParaRPr>
          </a:p>
          <a:p>
            <a:pPr indent="0" lvl="0" marL="457200" rtl="0" algn="l">
              <a:lnSpc>
                <a:spcPct val="150000"/>
              </a:lnSpc>
              <a:spcBef>
                <a:spcPts val="0"/>
              </a:spcBef>
              <a:spcAft>
                <a:spcPts val="0"/>
              </a:spcAft>
              <a:buSzPts val="1100"/>
              <a:buNone/>
            </a:pPr>
            <a:r>
              <a:t/>
            </a:r>
            <a:endParaRPr sz="1800">
              <a:solidFill>
                <a:srgbClr val="0000FF"/>
              </a:solidFill>
              <a:latin typeface="Calibri"/>
              <a:ea typeface="Calibri"/>
              <a:cs typeface="Calibri"/>
              <a:sym typeface="Calibri"/>
            </a:endParaRPr>
          </a:p>
          <a:p>
            <a:pPr indent="0" lvl="0" marL="457200" rtl="0" algn="l">
              <a:lnSpc>
                <a:spcPct val="150000"/>
              </a:lnSpc>
              <a:spcBef>
                <a:spcPts val="0"/>
              </a:spcBef>
              <a:spcAft>
                <a:spcPts val="0"/>
              </a:spcAft>
              <a:buSzPts val="1100"/>
              <a:buNone/>
            </a:pPr>
            <a:r>
              <a:rPr lang="en-US" sz="1800">
                <a:solidFill>
                  <a:srgbClr val="0000FF"/>
                </a:solidFill>
                <a:latin typeface="Calibri"/>
                <a:ea typeface="Calibri"/>
                <a:cs typeface="Calibri"/>
                <a:sym typeface="Calibri"/>
              </a:rPr>
              <a:t>6 . Video Summarization Study Of Various Techniques Proceedings of IRAJ International       Conference,26th May, 2019</a:t>
            </a:r>
            <a:endParaRPr sz="1800">
              <a:solidFill>
                <a:srgbClr val="0000FF"/>
              </a:solidFill>
              <a:latin typeface="Calibri"/>
              <a:ea typeface="Calibri"/>
              <a:cs typeface="Calibri"/>
              <a:sym typeface="Calibri"/>
            </a:endParaRPr>
          </a:p>
          <a:p>
            <a:pPr indent="0" lvl="0" marL="457200" rtl="0" algn="l">
              <a:lnSpc>
                <a:spcPct val="150000"/>
              </a:lnSpc>
              <a:spcBef>
                <a:spcPts val="0"/>
              </a:spcBef>
              <a:spcAft>
                <a:spcPts val="0"/>
              </a:spcAft>
              <a:buSzPts val="1100"/>
              <a:buNone/>
            </a:pPr>
            <a:r>
              <a:t/>
            </a:r>
            <a:endParaRPr sz="1800">
              <a:solidFill>
                <a:srgbClr val="0000FF"/>
              </a:solidFill>
              <a:latin typeface="Calibri"/>
              <a:ea typeface="Calibri"/>
              <a:cs typeface="Calibri"/>
              <a:sym typeface="Calibri"/>
            </a:endParaRPr>
          </a:p>
          <a:p>
            <a:pPr indent="0" lvl="0" marL="457200" rtl="0" algn="l">
              <a:lnSpc>
                <a:spcPct val="150000"/>
              </a:lnSpc>
              <a:spcBef>
                <a:spcPts val="0"/>
              </a:spcBef>
              <a:spcAft>
                <a:spcPts val="0"/>
              </a:spcAft>
              <a:buSzPts val="1100"/>
              <a:buNone/>
            </a:pPr>
            <a:r>
              <a:rPr lang="en-US" sz="1800">
                <a:solidFill>
                  <a:srgbClr val="0000FF"/>
                </a:solidFill>
                <a:latin typeface="Calibri"/>
                <a:ea typeface="Calibri"/>
                <a:cs typeface="Calibri"/>
                <a:sym typeface="Calibri"/>
              </a:rPr>
              <a:t>7.  Z. Saeed, R. Ayaz Abbasi, M. I. Razzak and G. Xu, "Event Detection in Twitter Stream Using Weighted Dynamic Heartbeat Graph Approach [Application Notes]," in </a:t>
            </a:r>
            <a:r>
              <a:rPr i="1" lang="en-US" sz="1800">
                <a:solidFill>
                  <a:srgbClr val="0000FF"/>
                </a:solidFill>
                <a:latin typeface="Calibri"/>
                <a:ea typeface="Calibri"/>
                <a:cs typeface="Calibri"/>
                <a:sym typeface="Calibri"/>
              </a:rPr>
              <a:t>IEEE Computational Intelligence Magazine</a:t>
            </a:r>
            <a:r>
              <a:rPr lang="en-US" sz="1800">
                <a:solidFill>
                  <a:srgbClr val="0000FF"/>
                </a:solidFill>
                <a:latin typeface="Calibri"/>
                <a:ea typeface="Calibri"/>
                <a:cs typeface="Calibri"/>
                <a:sym typeface="Calibri"/>
              </a:rPr>
              <a:t>, vol. 14, no. 3, pp. 29-38, Aug. 2019, doi: 10.1109/MCI.2019.2919395</a:t>
            </a:r>
            <a:endParaRPr sz="1800">
              <a:solidFill>
                <a:srgbClr val="0000FF"/>
              </a:solidFill>
              <a:latin typeface="Calibri"/>
              <a:ea typeface="Calibri"/>
              <a:cs typeface="Calibri"/>
              <a:sym typeface="Calibri"/>
            </a:endParaRPr>
          </a:p>
          <a:p>
            <a:pPr indent="0" lvl="0" marL="0" rtl="0" algn="l">
              <a:spcBef>
                <a:spcPts val="0"/>
              </a:spcBef>
              <a:spcAft>
                <a:spcPts val="0"/>
              </a:spcAft>
              <a:buClr>
                <a:schemeClr val="dk1"/>
              </a:buClr>
              <a:buFont typeface="Arial"/>
              <a:buNone/>
            </a:pPr>
            <a:r>
              <a:t/>
            </a:r>
            <a:endParaRPr sz="1800">
              <a:solidFill>
                <a:schemeClr val="dk1"/>
              </a:solidFill>
              <a:latin typeface="Calibri"/>
              <a:ea typeface="Calibri"/>
              <a:cs typeface="Calibri"/>
              <a:sym typeface="Calibri"/>
            </a:endParaRPr>
          </a:p>
          <a:p>
            <a:pPr indent="0" lvl="0" marL="457200" rtl="0" algn="l">
              <a:lnSpc>
                <a:spcPct val="150000"/>
              </a:lnSpc>
              <a:spcBef>
                <a:spcPts val="0"/>
              </a:spcBef>
              <a:spcAft>
                <a:spcPts val="0"/>
              </a:spcAft>
              <a:buSzPts val="1100"/>
              <a:buNone/>
            </a:pPr>
            <a:r>
              <a:t/>
            </a:r>
            <a:endParaRPr sz="1800">
              <a:solidFill>
                <a:srgbClr val="0000FF"/>
              </a:solidFill>
              <a:latin typeface="Calibri"/>
              <a:ea typeface="Calibri"/>
              <a:cs typeface="Calibri"/>
              <a:sym typeface="Calibri"/>
            </a:endParaRPr>
          </a:p>
          <a:p>
            <a:pPr indent="0" lvl="0" marL="457200" rtl="0" algn="l">
              <a:lnSpc>
                <a:spcPct val="150000"/>
              </a:lnSpc>
              <a:spcBef>
                <a:spcPts val="0"/>
              </a:spcBef>
              <a:spcAft>
                <a:spcPts val="0"/>
              </a:spcAft>
              <a:buClr>
                <a:schemeClr val="dk1"/>
              </a:buClr>
              <a:buSzPts val="1100"/>
              <a:buFont typeface="Arial"/>
              <a:buNone/>
            </a:pPr>
            <a:r>
              <a:t/>
            </a:r>
            <a:endParaRPr sz="1800">
              <a:solidFill>
                <a:srgbClr val="0000FF"/>
              </a:solidFill>
              <a:latin typeface="Calibri"/>
              <a:ea typeface="Calibri"/>
              <a:cs typeface="Calibri"/>
              <a:sym typeface="Calibri"/>
            </a:endParaRPr>
          </a:p>
          <a:p>
            <a:pPr indent="-342900" lvl="0" marL="342900" marR="0" rtl="0" algn="l">
              <a:spcBef>
                <a:spcPts val="400"/>
              </a:spcBef>
              <a:spcAft>
                <a:spcPts val="0"/>
              </a:spcAft>
              <a:buNone/>
            </a:pPr>
            <a:r>
              <a:t/>
            </a:r>
            <a:endParaRPr sz="1800">
              <a:solidFill>
                <a:srgbClr val="0033CC"/>
              </a:solidFill>
              <a:highlight>
                <a:schemeClr val="lt1"/>
              </a:highlight>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g27079d6fa72_3_6"/>
          <p:cNvPicPr preferRelativeResize="0"/>
          <p:nvPr/>
        </p:nvPicPr>
        <p:blipFill>
          <a:blip r:embed="rId3">
            <a:alphaModFix/>
          </a:blip>
          <a:stretch>
            <a:fillRect/>
          </a:stretch>
        </p:blipFill>
        <p:spPr>
          <a:xfrm>
            <a:off x="2089650" y="516675"/>
            <a:ext cx="7780600" cy="5181925"/>
          </a:xfrm>
          <a:prstGeom prst="rect">
            <a:avLst/>
          </a:prstGeom>
          <a:noFill/>
          <a:ln>
            <a:noFill/>
          </a:ln>
        </p:spPr>
      </p:pic>
      <p:sp>
        <p:nvSpPr>
          <p:cNvPr id="373" name="Google Shape;373;g27079d6fa72_3_6"/>
          <p:cNvSpPr txBox="1"/>
          <p:nvPr/>
        </p:nvSpPr>
        <p:spPr>
          <a:xfrm>
            <a:off x="2089650" y="5837000"/>
            <a:ext cx="7934400" cy="1354500"/>
          </a:xfrm>
          <a:prstGeom prst="rect">
            <a:avLst/>
          </a:prstGeom>
          <a:noFill/>
          <a:ln>
            <a:noFill/>
          </a:ln>
        </p:spPr>
        <p:txBody>
          <a:bodyPr anchorCtr="0" anchor="t" bIns="91425" lIns="91425" spcFirstLastPara="1" rIns="91425" wrap="square" tIns="91425">
            <a:spAutoFit/>
          </a:bodyPr>
          <a:lstStyle/>
          <a:p>
            <a:pPr indent="12700" lvl="0" marL="342891" rtl="0" algn="just">
              <a:spcBef>
                <a:spcPts val="0"/>
              </a:spcBef>
              <a:spcAft>
                <a:spcPts val="0"/>
              </a:spcAft>
              <a:buNone/>
            </a:pPr>
            <a:r>
              <a:rPr lang="en-US" sz="2400">
                <a:solidFill>
                  <a:srgbClr val="0000FF"/>
                </a:solidFill>
                <a:latin typeface="Trebuchet MS"/>
                <a:ea typeface="Trebuchet MS"/>
                <a:cs typeface="Trebuchet MS"/>
                <a:sym typeface="Trebuchet MS"/>
              </a:rPr>
              <a:t>Here we calculate </a:t>
            </a:r>
            <a:r>
              <a:rPr lang="en-US" sz="2400">
                <a:solidFill>
                  <a:srgbClr val="0000FF"/>
                </a:solidFill>
                <a:latin typeface="Trebuchet MS"/>
                <a:ea typeface="Trebuchet MS"/>
                <a:cs typeface="Trebuchet MS"/>
                <a:sym typeface="Trebuchet MS"/>
              </a:rPr>
              <a:t>values</a:t>
            </a:r>
            <a:r>
              <a:rPr lang="en-US" sz="2400">
                <a:solidFill>
                  <a:srgbClr val="0000FF"/>
                </a:solidFill>
                <a:latin typeface="Trebuchet MS"/>
                <a:ea typeface="Trebuchet MS"/>
                <a:cs typeface="Trebuchet MS"/>
                <a:sym typeface="Trebuchet MS"/>
              </a:rPr>
              <a:t> of J=(4+1+2+3+3+1)=14,</a:t>
            </a:r>
            <a:endParaRPr sz="2400">
              <a:solidFill>
                <a:srgbClr val="0000FF"/>
              </a:solidFill>
              <a:latin typeface="Trebuchet MS"/>
              <a:ea typeface="Trebuchet MS"/>
              <a:cs typeface="Trebuchet MS"/>
              <a:sym typeface="Trebuchet MS"/>
            </a:endParaRPr>
          </a:p>
          <a:p>
            <a:pPr indent="12700" lvl="0" marL="342891" rtl="0" algn="just">
              <a:spcBef>
                <a:spcPts val="0"/>
              </a:spcBef>
              <a:spcAft>
                <a:spcPts val="0"/>
              </a:spcAft>
              <a:buNone/>
            </a:pPr>
            <a:r>
              <a:rPr lang="en-US" sz="2400">
                <a:solidFill>
                  <a:srgbClr val="0000FF"/>
                </a:solidFill>
                <a:latin typeface="Trebuchet MS"/>
                <a:ea typeface="Trebuchet MS"/>
                <a:cs typeface="Trebuchet MS"/>
                <a:sym typeface="Trebuchet MS"/>
              </a:rPr>
              <a:t>H=6.we calculated based on growth factor.</a:t>
            </a:r>
            <a:endParaRPr sz="2400">
              <a:solidFill>
                <a:srgbClr val="0000FF"/>
              </a:solidFill>
              <a:latin typeface="Trebuchet MS"/>
              <a:ea typeface="Trebuchet MS"/>
              <a:cs typeface="Trebuchet MS"/>
              <a:sym typeface="Trebuchet MS"/>
            </a:endParaRPr>
          </a:p>
          <a:p>
            <a:pPr indent="12700" lvl="0" marL="342891" rtl="0" algn="just">
              <a:spcBef>
                <a:spcPts val="480"/>
              </a:spcBef>
              <a:spcAft>
                <a:spcPts val="0"/>
              </a:spcAft>
              <a:buNone/>
            </a:pPr>
            <a:r>
              <a:rPr lang="en-US" sz="2400">
                <a:solidFill>
                  <a:srgbClr val="0000FF"/>
                </a:solidFill>
                <a:latin typeface="Trebuchet MS"/>
                <a:ea typeface="Trebuchet MS"/>
                <a:cs typeface="Trebuchet MS"/>
                <a:sym typeface="Trebuchet MS"/>
              </a:rPr>
              <a:t> </a:t>
            </a:r>
            <a:endParaRPr>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g27079d6fa72_3_13"/>
          <p:cNvPicPr preferRelativeResize="0"/>
          <p:nvPr/>
        </p:nvPicPr>
        <p:blipFill>
          <a:blip r:embed="rId3">
            <a:alphaModFix/>
          </a:blip>
          <a:stretch>
            <a:fillRect/>
          </a:stretch>
        </p:blipFill>
        <p:spPr>
          <a:xfrm>
            <a:off x="628825" y="977975"/>
            <a:ext cx="7949750" cy="4243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4"/>
          <p:cNvSpPr txBox="1"/>
          <p:nvPr/>
        </p:nvSpPr>
        <p:spPr>
          <a:xfrm>
            <a:off x="645100" y="2238375"/>
            <a:ext cx="9489600" cy="4162500"/>
          </a:xfrm>
          <a:prstGeom prst="rect">
            <a:avLst/>
          </a:prstGeom>
          <a:noFill/>
          <a:ln>
            <a:noFill/>
          </a:ln>
        </p:spPr>
        <p:txBody>
          <a:bodyPr anchorCtr="0" anchor="t" bIns="45700" lIns="91425" spcFirstLastPara="1" rIns="91425" wrap="square" tIns="45700">
            <a:noAutofit/>
          </a:bodyPr>
          <a:lstStyle/>
          <a:p>
            <a:pPr indent="-393700" lvl="0" marL="457200" marR="0" rtl="0" algn="just">
              <a:spcBef>
                <a:spcPts val="480"/>
              </a:spcBef>
              <a:spcAft>
                <a:spcPts val="0"/>
              </a:spcAft>
              <a:buClr>
                <a:srgbClr val="0000FF"/>
              </a:buClr>
              <a:buSzPts val="2600"/>
              <a:buFont typeface="Trebuchet MS"/>
              <a:buChar char="●"/>
            </a:pPr>
            <a:r>
              <a:rPr lang="en-US" sz="2600">
                <a:solidFill>
                  <a:srgbClr val="0000FF"/>
                </a:solidFill>
                <a:latin typeface="Trebuchet MS"/>
                <a:ea typeface="Trebuchet MS"/>
                <a:cs typeface="Trebuchet MS"/>
                <a:sym typeface="Trebuchet MS"/>
              </a:rPr>
              <a:t>Revolutionizing</a:t>
            </a:r>
            <a:r>
              <a:rPr lang="en-US" sz="2600">
                <a:solidFill>
                  <a:srgbClr val="0000FF"/>
                </a:solidFill>
                <a:latin typeface="Trebuchet MS"/>
                <a:ea typeface="Trebuchet MS"/>
                <a:cs typeface="Trebuchet MS"/>
                <a:sym typeface="Trebuchet MS"/>
              </a:rPr>
              <a:t> sports video summarization through </a:t>
            </a:r>
            <a:r>
              <a:rPr lang="en-US" sz="2600">
                <a:solidFill>
                  <a:srgbClr val="0000FF"/>
                </a:solidFill>
                <a:latin typeface="Trebuchet MS"/>
                <a:ea typeface="Trebuchet MS"/>
                <a:cs typeface="Trebuchet MS"/>
                <a:sym typeface="Trebuchet MS"/>
              </a:rPr>
              <a:t>multi-modal approach. </a:t>
            </a:r>
            <a:endParaRPr sz="2600">
              <a:solidFill>
                <a:srgbClr val="0000FF"/>
              </a:solidFill>
              <a:latin typeface="Trebuchet MS"/>
              <a:ea typeface="Trebuchet MS"/>
              <a:cs typeface="Trebuchet MS"/>
              <a:sym typeface="Trebuchet MS"/>
            </a:endParaRPr>
          </a:p>
          <a:p>
            <a:pPr indent="-393700" lvl="0" marL="457200" marR="0" rtl="0" algn="just">
              <a:spcBef>
                <a:spcPts val="0"/>
              </a:spcBef>
              <a:spcAft>
                <a:spcPts val="0"/>
              </a:spcAft>
              <a:buClr>
                <a:srgbClr val="0000FF"/>
              </a:buClr>
              <a:buSzPts val="2600"/>
              <a:buFont typeface="Trebuchet MS"/>
              <a:buChar char="●"/>
            </a:pPr>
            <a:r>
              <a:rPr lang="en-US" sz="2600">
                <a:solidFill>
                  <a:srgbClr val="0000FF"/>
                </a:solidFill>
              </a:rPr>
              <a:t>Leveraging the power of Twitter data, audio features, and video content to automate and enhance the summarization process.</a:t>
            </a:r>
            <a:endParaRPr sz="2600">
              <a:solidFill>
                <a:srgbClr val="0000FF"/>
              </a:solidFill>
            </a:endParaRPr>
          </a:p>
          <a:p>
            <a:pPr indent="-393700" lvl="0" marL="457200" marR="0" rtl="0" algn="just">
              <a:spcBef>
                <a:spcPts val="0"/>
              </a:spcBef>
              <a:spcAft>
                <a:spcPts val="0"/>
              </a:spcAft>
              <a:buClr>
                <a:srgbClr val="0000FF"/>
              </a:buClr>
              <a:buSzPts val="2600"/>
              <a:buChar char="●"/>
            </a:pPr>
            <a:r>
              <a:rPr lang="en-US" sz="2600">
                <a:solidFill>
                  <a:srgbClr val="0000FF"/>
                </a:solidFill>
              </a:rPr>
              <a:t>We aim to integrate the audience reactions from Twitter, analyze audio cues for significant moments, and process video footage for visual highlights.</a:t>
            </a:r>
            <a:endParaRPr sz="2600">
              <a:solidFill>
                <a:srgbClr val="0000FF"/>
              </a:solidFill>
            </a:endParaRPr>
          </a:p>
        </p:txBody>
      </p:sp>
      <p:sp>
        <p:nvSpPr>
          <p:cNvPr id="102" name="Google Shape;102;p4"/>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Problem Statement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g2da6344e8c3_0_1"/>
          <p:cNvPicPr preferRelativeResize="0"/>
          <p:nvPr/>
        </p:nvPicPr>
        <p:blipFill>
          <a:blip r:embed="rId3">
            <a:alphaModFix/>
          </a:blip>
          <a:stretch>
            <a:fillRect/>
          </a:stretch>
        </p:blipFill>
        <p:spPr>
          <a:xfrm>
            <a:off x="2105000" y="1147100"/>
            <a:ext cx="6473576" cy="42286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0"/>
          <p:cNvSpPr/>
          <p:nvPr/>
        </p:nvSpPr>
        <p:spPr>
          <a:xfrm>
            <a:off x="4371485" y="3352800"/>
            <a:ext cx="2506584"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nvSpPr>
        <p:spPr>
          <a:xfrm>
            <a:off x="902975" y="2134550"/>
            <a:ext cx="10572600" cy="4801200"/>
          </a:xfrm>
          <a:prstGeom prst="rect">
            <a:avLst/>
          </a:prstGeom>
          <a:noFill/>
          <a:ln>
            <a:noFill/>
          </a:ln>
        </p:spPr>
        <p:txBody>
          <a:bodyPr anchorCtr="0" anchor="t" bIns="45700" lIns="91425" spcFirstLastPara="1" rIns="91425" wrap="square" tIns="45700">
            <a:noAutofit/>
          </a:bodyPr>
          <a:lstStyle/>
          <a:p>
            <a:pPr indent="-381000" lvl="0" marL="457200" marR="0" rtl="0" algn="just">
              <a:spcBef>
                <a:spcPts val="0"/>
              </a:spcBef>
              <a:spcAft>
                <a:spcPts val="0"/>
              </a:spcAft>
              <a:buClr>
                <a:srgbClr val="0000FF"/>
              </a:buClr>
              <a:buSzPts val="2400"/>
              <a:buFont typeface="Trebuchet MS"/>
              <a:buChar char="●"/>
            </a:pPr>
            <a:r>
              <a:rPr b="1" lang="en-US" sz="2400">
                <a:solidFill>
                  <a:srgbClr val="0000FF"/>
                </a:solidFill>
                <a:latin typeface="Trebuchet MS"/>
                <a:ea typeface="Trebuchet MS"/>
                <a:cs typeface="Trebuchet MS"/>
                <a:sym typeface="Trebuchet MS"/>
              </a:rPr>
              <a:t>Streamlined Summarization:</a:t>
            </a:r>
            <a:r>
              <a:rPr lang="en-US" sz="2400">
                <a:solidFill>
                  <a:srgbClr val="0000FF"/>
                </a:solidFill>
                <a:latin typeface="Trebuchet MS"/>
                <a:ea typeface="Trebuchet MS"/>
                <a:cs typeface="Trebuchet MS"/>
                <a:sym typeface="Trebuchet MS"/>
              </a:rPr>
              <a:t> The integration of multiple data sources streamlines the summarization process, making it more efficient and effective. </a:t>
            </a:r>
            <a:endParaRPr sz="2400">
              <a:solidFill>
                <a:srgbClr val="0000FF"/>
              </a:solidFill>
              <a:latin typeface="Trebuchet MS"/>
              <a:ea typeface="Trebuchet MS"/>
              <a:cs typeface="Trebuchet MS"/>
              <a:sym typeface="Trebuchet MS"/>
            </a:endParaRPr>
          </a:p>
          <a:p>
            <a:pPr indent="-381000" lvl="0" marL="457200" marR="0" rtl="0" algn="just">
              <a:spcBef>
                <a:spcPts val="0"/>
              </a:spcBef>
              <a:spcAft>
                <a:spcPts val="0"/>
              </a:spcAft>
              <a:buClr>
                <a:srgbClr val="0000FF"/>
              </a:buClr>
              <a:buSzPts val="2400"/>
              <a:buFont typeface="Trebuchet MS"/>
              <a:buChar char="●"/>
            </a:pPr>
            <a:r>
              <a:rPr b="1" lang="en-US" sz="2400">
                <a:solidFill>
                  <a:srgbClr val="0000FF"/>
                </a:solidFill>
                <a:latin typeface="Trebuchet MS"/>
                <a:ea typeface="Trebuchet MS"/>
                <a:cs typeface="Trebuchet MS"/>
                <a:sym typeface="Trebuchet MS"/>
              </a:rPr>
              <a:t>Engaging Highlights: </a:t>
            </a:r>
            <a:r>
              <a:rPr lang="en-US" sz="2400">
                <a:solidFill>
                  <a:srgbClr val="0000FF"/>
                </a:solidFill>
                <a:latin typeface="Trebuchet MS"/>
                <a:ea typeface="Trebuchet MS"/>
                <a:cs typeface="Trebuchet MS"/>
                <a:sym typeface="Trebuchet MS"/>
              </a:rPr>
              <a:t>Through our approach, we aim to deliver engaging highlights to sports enthusiasts worldwide, enriching their viewing experience. </a:t>
            </a:r>
            <a:endParaRPr sz="2400">
              <a:solidFill>
                <a:srgbClr val="0000FF"/>
              </a:solidFill>
              <a:latin typeface="Trebuchet MS"/>
              <a:ea typeface="Trebuchet MS"/>
              <a:cs typeface="Trebuchet MS"/>
              <a:sym typeface="Trebuchet MS"/>
            </a:endParaRPr>
          </a:p>
          <a:p>
            <a:pPr indent="-381000" lvl="0" marL="457200" marR="0" rtl="0" algn="just">
              <a:spcBef>
                <a:spcPts val="0"/>
              </a:spcBef>
              <a:spcAft>
                <a:spcPts val="0"/>
              </a:spcAft>
              <a:buClr>
                <a:srgbClr val="0000FF"/>
              </a:buClr>
              <a:buSzPts val="2400"/>
              <a:buFont typeface="Trebuchet MS"/>
              <a:buChar char="●"/>
            </a:pPr>
            <a:r>
              <a:rPr b="1" lang="en-US" sz="2400">
                <a:solidFill>
                  <a:srgbClr val="0000FF"/>
                </a:solidFill>
                <a:latin typeface="Trebuchet MS"/>
                <a:ea typeface="Trebuchet MS"/>
                <a:cs typeface="Trebuchet MS"/>
                <a:sym typeface="Trebuchet MS"/>
              </a:rPr>
              <a:t>Transformational Potential:</a:t>
            </a:r>
            <a:r>
              <a:rPr lang="en-US" sz="2400">
                <a:solidFill>
                  <a:srgbClr val="0000FF"/>
                </a:solidFill>
                <a:latin typeface="Trebuchet MS"/>
                <a:ea typeface="Trebuchet MS"/>
                <a:cs typeface="Trebuchet MS"/>
                <a:sym typeface="Trebuchet MS"/>
              </a:rPr>
              <a:t> This innovative approach has the potential to transform sports summarization into a scalable and efficient solution, benefiting both content creators and viewers.</a:t>
            </a:r>
            <a:endParaRPr sz="2400">
              <a:solidFill>
                <a:srgbClr val="0000FF"/>
              </a:solidFill>
              <a:latin typeface="Trebuchet MS"/>
              <a:ea typeface="Trebuchet MS"/>
              <a:cs typeface="Trebuchet MS"/>
              <a:sym typeface="Trebuchet MS"/>
            </a:endParaRPr>
          </a:p>
        </p:txBody>
      </p:sp>
      <p:sp>
        <p:nvSpPr>
          <p:cNvPr id="109" name="Google Shape;109;p5"/>
          <p:cNvSpPr txBox="1"/>
          <p:nvPr/>
        </p:nvSpPr>
        <p:spPr>
          <a:xfrm>
            <a:off x="4215125" y="1115077"/>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Abstract and Scope</a:t>
            </a:r>
            <a:endParaRPr/>
          </a:p>
        </p:txBody>
      </p:sp>
      <p:sp>
        <p:nvSpPr>
          <p:cNvPr id="110" name="Google Shape;110;p5"/>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7086535ef4_3_8"/>
          <p:cNvSpPr txBox="1"/>
          <p:nvPr/>
        </p:nvSpPr>
        <p:spPr>
          <a:xfrm>
            <a:off x="902975" y="2134550"/>
            <a:ext cx="10572900" cy="4801200"/>
          </a:xfrm>
          <a:prstGeom prst="rect">
            <a:avLst/>
          </a:prstGeom>
          <a:noFill/>
          <a:ln>
            <a:noFill/>
          </a:ln>
        </p:spPr>
        <p:txBody>
          <a:bodyPr anchorCtr="0" anchor="t" bIns="45700" lIns="91425" spcFirstLastPara="1" rIns="91425" wrap="square" tIns="45700">
            <a:noAutofit/>
          </a:bodyPr>
          <a:lstStyle/>
          <a:p>
            <a:pPr indent="-381000" lvl="0" marL="457200" rtl="0" algn="just">
              <a:spcBef>
                <a:spcPts val="0"/>
              </a:spcBef>
              <a:spcAft>
                <a:spcPts val="0"/>
              </a:spcAft>
              <a:buClr>
                <a:srgbClr val="0000FF"/>
              </a:buClr>
              <a:buSzPts val="2400"/>
              <a:buFont typeface="Trebuchet MS"/>
              <a:buChar char="●"/>
            </a:pPr>
            <a:r>
              <a:rPr b="1" lang="en-US" sz="2400">
                <a:solidFill>
                  <a:srgbClr val="0000FF"/>
                </a:solidFill>
                <a:latin typeface="Trebuchet MS"/>
                <a:ea typeface="Trebuchet MS"/>
                <a:cs typeface="Trebuchet MS"/>
                <a:sym typeface="Trebuchet MS"/>
              </a:rPr>
              <a:t>Integration of Multiple Data Sources:</a:t>
            </a:r>
            <a:r>
              <a:rPr lang="en-US" sz="2400">
                <a:solidFill>
                  <a:srgbClr val="0000FF"/>
                </a:solidFill>
                <a:latin typeface="Trebuchet MS"/>
                <a:ea typeface="Trebuchet MS"/>
                <a:cs typeface="Trebuchet MS"/>
                <a:sym typeface="Trebuchet MS"/>
              </a:rPr>
              <a:t> Our sports summarization approach combines Twitter data, audio features, and video content to enhance the summarization process. </a:t>
            </a:r>
            <a:endParaRPr sz="2400">
              <a:solidFill>
                <a:srgbClr val="0000FF"/>
              </a:solidFill>
              <a:latin typeface="Trebuchet MS"/>
              <a:ea typeface="Trebuchet MS"/>
              <a:cs typeface="Trebuchet MS"/>
              <a:sym typeface="Trebuchet MS"/>
            </a:endParaRPr>
          </a:p>
          <a:p>
            <a:pPr indent="-381000" lvl="0" marL="457200" rtl="0" algn="just">
              <a:spcBef>
                <a:spcPts val="0"/>
              </a:spcBef>
              <a:spcAft>
                <a:spcPts val="0"/>
              </a:spcAft>
              <a:buClr>
                <a:srgbClr val="0000FF"/>
              </a:buClr>
              <a:buSzPts val="2400"/>
              <a:buFont typeface="Trebuchet MS"/>
              <a:buChar char="●"/>
            </a:pPr>
            <a:r>
              <a:rPr b="1" lang="en-US" sz="2400">
                <a:solidFill>
                  <a:srgbClr val="0000FF"/>
                </a:solidFill>
                <a:latin typeface="Trebuchet MS"/>
                <a:ea typeface="Trebuchet MS"/>
                <a:cs typeface="Trebuchet MS"/>
                <a:sym typeface="Trebuchet MS"/>
              </a:rPr>
              <a:t>Efficiency Over Manual Editing:</a:t>
            </a:r>
            <a:r>
              <a:rPr lang="en-US" sz="2400">
                <a:solidFill>
                  <a:srgbClr val="0000FF"/>
                </a:solidFill>
                <a:latin typeface="Trebuchet MS"/>
                <a:ea typeface="Trebuchet MS"/>
                <a:cs typeface="Trebuchet MS"/>
                <a:sym typeface="Trebuchet MS"/>
              </a:rPr>
              <a:t> Unlike traditional manual editing methods, our approach offers efficiency by automating the summarization process.</a:t>
            </a:r>
            <a:endParaRPr sz="2400">
              <a:solidFill>
                <a:srgbClr val="0000FF"/>
              </a:solidFill>
              <a:latin typeface="Trebuchet MS"/>
              <a:ea typeface="Trebuchet MS"/>
              <a:cs typeface="Trebuchet MS"/>
              <a:sym typeface="Trebuchet MS"/>
            </a:endParaRPr>
          </a:p>
          <a:p>
            <a:pPr indent="-381000" lvl="0" marL="457200" rtl="0" algn="just">
              <a:spcBef>
                <a:spcPts val="0"/>
              </a:spcBef>
              <a:spcAft>
                <a:spcPts val="0"/>
              </a:spcAft>
              <a:buClr>
                <a:srgbClr val="0000FF"/>
              </a:buClr>
              <a:buSzPts val="2400"/>
              <a:buFont typeface="Trebuchet MS"/>
              <a:buChar char="●"/>
            </a:pPr>
            <a:r>
              <a:rPr b="1" lang="en-US" sz="2400">
                <a:solidFill>
                  <a:srgbClr val="0000FF"/>
                </a:solidFill>
                <a:latin typeface="Trebuchet MS"/>
                <a:ea typeface="Trebuchet MS"/>
                <a:cs typeface="Trebuchet MS"/>
                <a:sym typeface="Trebuchet MS"/>
              </a:rPr>
              <a:t>Broader Coverage:</a:t>
            </a:r>
            <a:r>
              <a:rPr lang="en-US" sz="2400">
                <a:solidFill>
                  <a:srgbClr val="0000FF"/>
                </a:solidFill>
                <a:latin typeface="Trebuchet MS"/>
                <a:ea typeface="Trebuchet MS"/>
                <a:cs typeface="Trebuchet MS"/>
                <a:sym typeface="Trebuchet MS"/>
              </a:rPr>
              <a:t> By leveraging diverse sources of information, our method provides broader coverage of sports events compared to manual editing, which can be limited by time and resources. </a:t>
            </a:r>
            <a:endParaRPr sz="2400">
              <a:solidFill>
                <a:srgbClr val="0000FF"/>
              </a:solidFill>
              <a:latin typeface="Trebuchet MS"/>
              <a:ea typeface="Trebuchet MS"/>
              <a:cs typeface="Trebuchet MS"/>
              <a:sym typeface="Trebuchet MS"/>
            </a:endParaRPr>
          </a:p>
        </p:txBody>
      </p:sp>
      <p:sp>
        <p:nvSpPr>
          <p:cNvPr id="117" name="Google Shape;117;g27086535ef4_3_8"/>
          <p:cNvSpPr txBox="1"/>
          <p:nvPr/>
        </p:nvSpPr>
        <p:spPr>
          <a:xfrm>
            <a:off x="4215125" y="1115077"/>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Abstract and Scope</a:t>
            </a:r>
            <a:endParaRPr/>
          </a:p>
        </p:txBody>
      </p:sp>
      <p:sp>
        <p:nvSpPr>
          <p:cNvPr id="118" name="Google Shape;118;g27086535ef4_3_8"/>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7"/>
          <p:cNvSpPr txBox="1"/>
          <p:nvPr/>
        </p:nvSpPr>
        <p:spPr>
          <a:xfrm>
            <a:off x="931550" y="1774850"/>
            <a:ext cx="10087200" cy="3862800"/>
          </a:xfrm>
          <a:prstGeom prst="rect">
            <a:avLst/>
          </a:prstGeom>
          <a:noFill/>
          <a:ln>
            <a:noFill/>
          </a:ln>
        </p:spPr>
        <p:txBody>
          <a:bodyPr anchorCtr="0" anchor="t" bIns="45700" lIns="91425" spcFirstLastPara="1" rIns="91425" wrap="square" tIns="45700">
            <a:noAutofit/>
          </a:bodyPr>
          <a:lstStyle/>
          <a:p>
            <a:pPr indent="-381000" lvl="0" marL="457200" marR="0" rtl="0" algn="just">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It was suggested that we look into enhancing of Time Lag Model implementation.</a:t>
            </a:r>
            <a:endParaRPr sz="2400">
              <a:solidFill>
                <a:srgbClr val="0000FF"/>
              </a:solidFill>
              <a:latin typeface="Trebuchet MS"/>
              <a:ea typeface="Trebuchet MS"/>
              <a:cs typeface="Trebuchet MS"/>
              <a:sym typeface="Trebuchet MS"/>
            </a:endParaRPr>
          </a:p>
          <a:p>
            <a:pPr indent="-381000" lvl="0" marL="457200" marR="0" rtl="0" algn="just">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Research on leveraging of pre-trained models.</a:t>
            </a:r>
            <a:endParaRPr sz="2400">
              <a:solidFill>
                <a:srgbClr val="0000FF"/>
              </a:solidFill>
              <a:latin typeface="Trebuchet MS"/>
              <a:ea typeface="Trebuchet MS"/>
              <a:cs typeface="Trebuchet MS"/>
              <a:sym typeface="Trebuchet MS"/>
            </a:endParaRPr>
          </a:p>
          <a:p>
            <a:pPr indent="-381000" lvl="0" marL="457200" marR="0" rtl="0" algn="just">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It was suggested to look into how we would handle significant events that vary by just a few seconds.</a:t>
            </a:r>
            <a:endParaRPr sz="2400">
              <a:solidFill>
                <a:srgbClr val="0000FF"/>
              </a:solidFill>
              <a:latin typeface="Trebuchet MS"/>
              <a:ea typeface="Trebuchet MS"/>
              <a:cs typeface="Trebuchet MS"/>
              <a:sym typeface="Trebuchet MS"/>
            </a:endParaRPr>
          </a:p>
          <a:p>
            <a:pPr indent="-381000" lvl="0" marL="457200" marR="0" rtl="0" algn="just">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Investigate the current implementation of match replay action, enhancing it and using it as our model for validation.</a:t>
            </a:r>
            <a:endParaRPr sz="2400">
              <a:solidFill>
                <a:srgbClr val="0000FF"/>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00FF"/>
              </a:solidFill>
              <a:latin typeface="Trebuchet MS"/>
              <a:ea typeface="Trebuchet MS"/>
              <a:cs typeface="Trebuchet MS"/>
              <a:sym typeface="Trebuchet MS"/>
            </a:endParaRPr>
          </a:p>
          <a:p>
            <a:pPr indent="0" lvl="0" marL="0" marR="0" rtl="0" algn="just">
              <a:spcBef>
                <a:spcPts val="480"/>
              </a:spcBef>
              <a:spcAft>
                <a:spcPts val="0"/>
              </a:spcAft>
              <a:buNone/>
            </a:pPr>
            <a:r>
              <a:t/>
            </a:r>
            <a:endParaRPr/>
          </a:p>
        </p:txBody>
      </p:sp>
      <p:sp>
        <p:nvSpPr>
          <p:cNvPr id="126" name="Google Shape;126;p7"/>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Suggestions from Review - 3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7079d6fa72_8_91"/>
          <p:cNvSpPr/>
          <p:nvPr/>
        </p:nvSpPr>
        <p:spPr>
          <a:xfrm>
            <a:off x="3048000" y="1098355"/>
            <a:ext cx="7620000" cy="363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Arial"/>
              <a:ea typeface="Arial"/>
              <a:cs typeface="Arial"/>
              <a:sym typeface="Arial"/>
            </a:endParaRPr>
          </a:p>
        </p:txBody>
      </p:sp>
      <p:sp>
        <p:nvSpPr>
          <p:cNvPr id="133" name="Google Shape;133;g27079d6fa72_8_91"/>
          <p:cNvSpPr txBox="1"/>
          <p:nvPr/>
        </p:nvSpPr>
        <p:spPr>
          <a:xfrm>
            <a:off x="2971800" y="636769"/>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Summary of Literature Survey in Review 3</a:t>
            </a:r>
            <a:endParaRPr sz="1500"/>
          </a:p>
        </p:txBody>
      </p:sp>
      <p:sp>
        <p:nvSpPr>
          <p:cNvPr id="134" name="Google Shape;134;g27079d6fa72_8_91"/>
          <p:cNvSpPr txBox="1"/>
          <p:nvPr/>
        </p:nvSpPr>
        <p:spPr>
          <a:xfrm>
            <a:off x="0" y="1549600"/>
            <a:ext cx="12003300" cy="5308500"/>
          </a:xfrm>
          <a:prstGeom prst="rect">
            <a:avLst/>
          </a:prstGeom>
          <a:noFill/>
          <a:ln>
            <a:noFill/>
          </a:ln>
        </p:spPr>
        <p:txBody>
          <a:bodyPr anchorCtr="0" anchor="t" bIns="45700" lIns="91425" spcFirstLastPara="1" rIns="91425" wrap="square" tIns="45700">
            <a:noAutofit/>
          </a:bodyPr>
          <a:lstStyle/>
          <a:p>
            <a:pPr indent="-431800" lvl="0" marL="609600" rtl="0" algn="l">
              <a:spcBef>
                <a:spcPts val="0"/>
              </a:spcBef>
              <a:spcAft>
                <a:spcPts val="0"/>
              </a:spcAft>
              <a:buClr>
                <a:srgbClr val="0033CC"/>
              </a:buClr>
              <a:buSzPts val="2000"/>
              <a:buChar char="●"/>
            </a:pPr>
            <a:r>
              <a:rPr lang="en-US" sz="2000">
                <a:solidFill>
                  <a:srgbClr val="0033CC"/>
                </a:solidFill>
              </a:rPr>
              <a:t>Research paper  encompasses various approaches to video summarization and event detection  across different sports, including baseball, soccer, cricket, and others.</a:t>
            </a:r>
            <a:endParaRPr sz="2000">
              <a:solidFill>
                <a:srgbClr val="0033CC"/>
              </a:solidFill>
            </a:endParaRPr>
          </a:p>
          <a:p>
            <a:pPr indent="0" lvl="0" marL="609600" rtl="0" algn="l">
              <a:spcBef>
                <a:spcPts val="0"/>
              </a:spcBef>
              <a:spcAft>
                <a:spcPts val="0"/>
              </a:spcAft>
              <a:buNone/>
            </a:pPr>
            <a:r>
              <a:t/>
            </a:r>
            <a:endParaRPr sz="2000">
              <a:solidFill>
                <a:srgbClr val="0033CC"/>
              </a:solidFill>
            </a:endParaRPr>
          </a:p>
          <a:p>
            <a:pPr indent="-431800" lvl="0" marL="609600" rtl="0" algn="l">
              <a:spcBef>
                <a:spcPts val="0"/>
              </a:spcBef>
              <a:spcAft>
                <a:spcPts val="0"/>
              </a:spcAft>
              <a:buClr>
                <a:srgbClr val="0033CC"/>
              </a:buClr>
              <a:buSzPts val="2000"/>
              <a:buChar char="●"/>
            </a:pPr>
            <a:r>
              <a:rPr lang="en-US" sz="2000">
                <a:solidFill>
                  <a:srgbClr val="0033CC"/>
                </a:solidFill>
              </a:rPr>
              <a:t>Innovation techniques such as </a:t>
            </a:r>
            <a:r>
              <a:rPr lang="en-US" sz="2000">
                <a:solidFill>
                  <a:srgbClr val="0033CC"/>
                </a:solidFill>
                <a:highlight>
                  <a:srgbClr val="FFFFFF"/>
                </a:highlight>
                <a:latin typeface="Roboto"/>
                <a:ea typeface="Roboto"/>
                <a:cs typeface="Roboto"/>
                <a:sym typeface="Roboto"/>
              </a:rPr>
              <a:t>Multimodal Variational Autoencoder</a:t>
            </a:r>
            <a:r>
              <a:rPr lang="en-US" sz="2000">
                <a:solidFill>
                  <a:srgbClr val="0033CC"/>
                </a:solidFill>
              </a:rPr>
              <a:t>(Tl-MVAE), machine learning (YOLO v3 and OpenPose), LSTM with attention mechanism show promising result in accurately summarizing key event in sports video.</a:t>
            </a:r>
            <a:endParaRPr sz="2000">
              <a:solidFill>
                <a:srgbClr val="0033CC"/>
              </a:solidFill>
            </a:endParaRPr>
          </a:p>
          <a:p>
            <a:pPr indent="0" lvl="0" marL="609600" rtl="0" algn="l">
              <a:spcBef>
                <a:spcPts val="0"/>
              </a:spcBef>
              <a:spcAft>
                <a:spcPts val="0"/>
              </a:spcAft>
              <a:buNone/>
            </a:pPr>
            <a:r>
              <a:t/>
            </a:r>
            <a:endParaRPr sz="2000">
              <a:solidFill>
                <a:srgbClr val="0033CC"/>
              </a:solidFill>
            </a:endParaRPr>
          </a:p>
          <a:p>
            <a:pPr indent="-431800" lvl="0" marL="609600" rtl="0" algn="l">
              <a:spcBef>
                <a:spcPts val="0"/>
              </a:spcBef>
              <a:spcAft>
                <a:spcPts val="0"/>
              </a:spcAft>
              <a:buClr>
                <a:srgbClr val="0033CC"/>
              </a:buClr>
              <a:buSzPts val="2000"/>
              <a:buChar char="●"/>
            </a:pPr>
            <a:r>
              <a:rPr lang="en-US" sz="2000">
                <a:solidFill>
                  <a:srgbClr val="0033CC"/>
                </a:solidFill>
              </a:rPr>
              <a:t>Challenges addressed include time-lags between events and tweets,enhance accuracy of action recognition and event detection in various sporting event.</a:t>
            </a:r>
            <a:endParaRPr sz="2000">
              <a:solidFill>
                <a:srgbClr val="0033CC"/>
              </a:solidFill>
            </a:endParaRPr>
          </a:p>
          <a:p>
            <a:pPr indent="0" lvl="0" marL="609600" rtl="0" algn="l">
              <a:spcBef>
                <a:spcPts val="0"/>
              </a:spcBef>
              <a:spcAft>
                <a:spcPts val="0"/>
              </a:spcAft>
              <a:buNone/>
            </a:pPr>
            <a:r>
              <a:t/>
            </a:r>
            <a:endParaRPr sz="2000">
              <a:solidFill>
                <a:srgbClr val="0033CC"/>
              </a:solidFill>
            </a:endParaRPr>
          </a:p>
          <a:p>
            <a:pPr indent="-431800" lvl="0" marL="609600" rtl="0" algn="l">
              <a:spcBef>
                <a:spcPts val="0"/>
              </a:spcBef>
              <a:spcAft>
                <a:spcPts val="0"/>
              </a:spcAft>
              <a:buClr>
                <a:srgbClr val="0033CC"/>
              </a:buClr>
              <a:buSzPts val="2000"/>
              <a:buChar char="●"/>
            </a:pPr>
            <a:r>
              <a:rPr lang="en-US" sz="2000">
                <a:solidFill>
                  <a:srgbClr val="0033CC"/>
                </a:solidFill>
              </a:rPr>
              <a:t>Challenges in video summarization include data dependency,  potential error in event detection,depend on data quality, and dependency on keyword frequency in text stream analysis.</a:t>
            </a:r>
            <a:endParaRPr sz="2000">
              <a:solidFill>
                <a:srgbClr val="0033CC"/>
              </a:solidFill>
            </a:endParaRPr>
          </a:p>
          <a:p>
            <a:pPr indent="0" lvl="0" marL="609600" rtl="0" algn="l">
              <a:spcBef>
                <a:spcPts val="0"/>
              </a:spcBef>
              <a:spcAft>
                <a:spcPts val="0"/>
              </a:spcAft>
              <a:buNone/>
            </a:pPr>
            <a:r>
              <a:t/>
            </a:r>
            <a:endParaRPr sz="2000">
              <a:solidFill>
                <a:srgbClr val="0033CC"/>
              </a:solidFill>
            </a:endParaRPr>
          </a:p>
          <a:p>
            <a:pPr indent="-431800" lvl="0" marL="609600" rtl="0" algn="l">
              <a:spcBef>
                <a:spcPts val="0"/>
              </a:spcBef>
              <a:spcAft>
                <a:spcPts val="0"/>
              </a:spcAft>
              <a:buClr>
                <a:srgbClr val="0033CC"/>
              </a:buClr>
              <a:buSzPts val="2000"/>
              <a:buChar char="●"/>
            </a:pPr>
            <a:r>
              <a:rPr lang="en-US" sz="2000">
                <a:solidFill>
                  <a:srgbClr val="0033CC"/>
                </a:solidFill>
              </a:rPr>
              <a:t>These research papers collectively offer valuable insights into enhancing summarization accuracy, efficiency, and scalability in sports video analysis,highlighting areas for further exploration and improvement.</a:t>
            </a:r>
            <a:endParaRPr sz="2000">
              <a:solidFill>
                <a:srgbClr val="0033CC"/>
              </a:solidFill>
            </a:endParaRPr>
          </a:p>
          <a:p>
            <a:pPr indent="0" lvl="0" marL="0" marR="0" rtl="0" algn="l">
              <a:spcBef>
                <a:spcPts val="0"/>
              </a:spcBef>
              <a:spcAft>
                <a:spcPts val="0"/>
              </a:spcAft>
              <a:buNone/>
            </a:pPr>
            <a:r>
              <a:t/>
            </a:r>
            <a:endParaRPr sz="2000">
              <a:solidFill>
                <a:srgbClr val="0033CC"/>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7079d6fa72_8_0"/>
          <p:cNvSpPr/>
          <p:nvPr/>
        </p:nvSpPr>
        <p:spPr>
          <a:xfrm>
            <a:off x="3048000" y="1098355"/>
            <a:ext cx="7620000" cy="363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Arial"/>
              <a:ea typeface="Arial"/>
              <a:cs typeface="Arial"/>
              <a:sym typeface="Arial"/>
            </a:endParaRPr>
          </a:p>
        </p:txBody>
      </p:sp>
      <p:sp>
        <p:nvSpPr>
          <p:cNvPr id="141" name="Google Shape;141;g27079d6fa72_8_0"/>
          <p:cNvSpPr txBox="1"/>
          <p:nvPr/>
        </p:nvSpPr>
        <p:spPr>
          <a:xfrm>
            <a:off x="2971800" y="636769"/>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Summary of Literature Survey in Review 3</a:t>
            </a:r>
            <a:endParaRPr sz="1500"/>
          </a:p>
        </p:txBody>
      </p:sp>
      <p:sp>
        <p:nvSpPr>
          <p:cNvPr id="142" name="Google Shape;142;g27079d6fa72_8_0"/>
          <p:cNvSpPr txBox="1"/>
          <p:nvPr/>
        </p:nvSpPr>
        <p:spPr>
          <a:xfrm>
            <a:off x="568367" y="1439267"/>
            <a:ext cx="11019300" cy="4917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700" u="sng">
                <a:solidFill>
                  <a:srgbClr val="212121"/>
                </a:solidFill>
                <a:highlight>
                  <a:srgbClr val="FFFFFF"/>
                </a:highlight>
                <a:latin typeface="Roboto"/>
                <a:ea typeface="Roboto"/>
                <a:cs typeface="Roboto"/>
                <a:sym typeface="Roboto"/>
              </a:rPr>
              <a:t>Citation:</a:t>
            </a:r>
            <a:r>
              <a:rPr lang="en-US" sz="1700">
                <a:solidFill>
                  <a:srgbClr val="212121"/>
                </a:solidFill>
                <a:highlight>
                  <a:srgbClr val="FFFFFF"/>
                </a:highlight>
                <a:latin typeface="Roboto"/>
                <a:ea typeface="Roboto"/>
                <a:cs typeface="Roboto"/>
                <a:sym typeface="Roboto"/>
              </a:rPr>
              <a:t> </a:t>
            </a:r>
            <a:r>
              <a:rPr lang="en-US" sz="1700">
                <a:solidFill>
                  <a:srgbClr val="212121"/>
                </a:solidFill>
                <a:highlight>
                  <a:srgbClr val="FFFFFF"/>
                </a:highlight>
                <a:latin typeface="Calibri"/>
                <a:ea typeface="Calibri"/>
                <a:cs typeface="Calibri"/>
                <a:sym typeface="Calibri"/>
              </a:rPr>
              <a:t>Hirasawa K, Maeda K, Ogawa T, Haseyama M. Detection of Important Scenes in Baseball Videos via a Time-Lag-Aware Multimodal Variational Autoencoder. Sensors (Basel). 2021 Mar 14;21(6):2045. doi: 10.3390/s21062045. PMID: 33799412; PMCID: PMC7999231.</a:t>
            </a:r>
            <a:endParaRPr sz="1700">
              <a:solidFill>
                <a:srgbClr val="212121"/>
              </a:solidFill>
              <a:highlight>
                <a:srgbClr val="FFFFFF"/>
              </a:highlight>
              <a:latin typeface="Calibri"/>
              <a:ea typeface="Calibri"/>
              <a:cs typeface="Calibri"/>
              <a:sym typeface="Calibri"/>
            </a:endParaRPr>
          </a:p>
          <a:p>
            <a:pPr indent="0" lvl="0" marL="0" marR="0" rtl="0" algn="l">
              <a:spcBef>
                <a:spcPts val="0"/>
              </a:spcBef>
              <a:spcAft>
                <a:spcPts val="0"/>
              </a:spcAft>
              <a:buNone/>
            </a:pPr>
            <a:r>
              <a:t/>
            </a:r>
            <a:endParaRPr sz="1700">
              <a:solidFill>
                <a:srgbClr val="212121"/>
              </a:solidFill>
              <a:highlight>
                <a:srgbClr val="FFFFFF"/>
              </a:highlight>
              <a:latin typeface="Roboto"/>
              <a:ea typeface="Roboto"/>
              <a:cs typeface="Roboto"/>
              <a:sym typeface="Roboto"/>
            </a:endParaRPr>
          </a:p>
          <a:p>
            <a:pPr indent="0" lvl="0" marL="0" marR="0" rtl="0" algn="l">
              <a:spcBef>
                <a:spcPts val="0"/>
              </a:spcBef>
              <a:spcAft>
                <a:spcPts val="0"/>
              </a:spcAft>
              <a:buNone/>
            </a:pPr>
            <a:r>
              <a:rPr b="1" lang="en-US" sz="1700" u="sng">
                <a:solidFill>
                  <a:srgbClr val="212121"/>
                </a:solidFill>
                <a:highlight>
                  <a:srgbClr val="FFFFFF"/>
                </a:highlight>
                <a:latin typeface="Roboto"/>
                <a:ea typeface="Roboto"/>
                <a:cs typeface="Roboto"/>
                <a:sym typeface="Roboto"/>
              </a:rPr>
              <a:t>Objective: </a:t>
            </a:r>
            <a:r>
              <a:rPr lang="en-US" sz="1700">
                <a:solidFill>
                  <a:srgbClr val="212121"/>
                </a:solidFill>
                <a:highlight>
                  <a:srgbClr val="FFFFFF"/>
                </a:highlight>
                <a:latin typeface="Roboto"/>
                <a:ea typeface="Roboto"/>
                <a:cs typeface="Roboto"/>
                <a:sym typeface="Roboto"/>
              </a:rPr>
              <a:t>The objective of the paper is to propose a method for the detection of important scenes in baseball videos via the MVAE considering time-lags between tweets and corresponding multiple previous events.The Tl-MVAE consists of an encoder, decoder and an important scene detector. The paper uses Poisson distribution to account for time-lags.</a:t>
            </a:r>
            <a:endParaRPr sz="1700">
              <a:solidFill>
                <a:srgbClr val="212121"/>
              </a:solidFill>
              <a:highlight>
                <a:srgbClr val="FFFFFF"/>
              </a:highlight>
              <a:latin typeface="Roboto"/>
              <a:ea typeface="Roboto"/>
              <a:cs typeface="Roboto"/>
              <a:sym typeface="Roboto"/>
            </a:endParaRPr>
          </a:p>
          <a:p>
            <a:pPr indent="0" lvl="0" marL="0" marR="0" rtl="0" algn="l">
              <a:spcBef>
                <a:spcPts val="0"/>
              </a:spcBef>
              <a:spcAft>
                <a:spcPts val="0"/>
              </a:spcAft>
              <a:buNone/>
            </a:pPr>
            <a:r>
              <a:t/>
            </a:r>
            <a:endParaRPr b="1" sz="1700" u="sng">
              <a:solidFill>
                <a:srgbClr val="212121"/>
              </a:solidFill>
              <a:highlight>
                <a:srgbClr val="FFFFFF"/>
              </a:highlight>
              <a:latin typeface="Roboto"/>
              <a:ea typeface="Roboto"/>
              <a:cs typeface="Roboto"/>
              <a:sym typeface="Roboto"/>
            </a:endParaRPr>
          </a:p>
          <a:p>
            <a:pPr indent="0" lvl="0" marL="0" marR="0" rtl="0" algn="l">
              <a:spcBef>
                <a:spcPts val="0"/>
              </a:spcBef>
              <a:spcAft>
                <a:spcPts val="0"/>
              </a:spcAft>
              <a:buNone/>
            </a:pPr>
            <a:r>
              <a:rPr b="1" lang="en-US" sz="1700" u="sng">
                <a:solidFill>
                  <a:srgbClr val="212121"/>
                </a:solidFill>
                <a:highlight>
                  <a:srgbClr val="FFFFFF"/>
                </a:highlight>
                <a:latin typeface="Roboto"/>
                <a:ea typeface="Roboto"/>
                <a:cs typeface="Roboto"/>
                <a:sym typeface="Roboto"/>
              </a:rPr>
              <a:t>Advantages: </a:t>
            </a:r>
            <a:r>
              <a:rPr lang="en-US" sz="1700">
                <a:solidFill>
                  <a:srgbClr val="212121"/>
                </a:solidFill>
                <a:highlight>
                  <a:srgbClr val="FFFFFF"/>
                </a:highlight>
                <a:latin typeface="Roboto"/>
                <a:ea typeface="Roboto"/>
                <a:cs typeface="Roboto"/>
                <a:sym typeface="Roboto"/>
              </a:rPr>
              <a:t>Tl-MVAE can correctly consider the relationships between tweets and videos.Experimental results confirmed that the Tl-MVAE realizes the accurate detection of important scenes of baseball videos. Since the immediately previous event strongly influences the tweet and the influence of past events tends to be gradually weakened, the paper adopts Poisson distribution for the consideration of time-lags. </a:t>
            </a:r>
            <a:endParaRPr sz="1700">
              <a:solidFill>
                <a:srgbClr val="212121"/>
              </a:solidFill>
              <a:highlight>
                <a:srgbClr val="FFFFFF"/>
              </a:highlight>
              <a:latin typeface="Roboto"/>
              <a:ea typeface="Roboto"/>
              <a:cs typeface="Roboto"/>
              <a:sym typeface="Roboto"/>
            </a:endParaRPr>
          </a:p>
          <a:p>
            <a:pPr indent="0" lvl="0" marL="0" marR="0" rtl="0" algn="l">
              <a:spcBef>
                <a:spcPts val="0"/>
              </a:spcBef>
              <a:spcAft>
                <a:spcPts val="0"/>
              </a:spcAft>
              <a:buNone/>
            </a:pPr>
            <a:r>
              <a:t/>
            </a:r>
            <a:endParaRPr b="1" sz="1700">
              <a:solidFill>
                <a:srgbClr val="212121"/>
              </a:solidFill>
              <a:highlight>
                <a:srgbClr val="FFFFFF"/>
              </a:highlight>
              <a:latin typeface="Roboto"/>
              <a:ea typeface="Roboto"/>
              <a:cs typeface="Roboto"/>
              <a:sym typeface="Roboto"/>
            </a:endParaRPr>
          </a:p>
          <a:p>
            <a:pPr indent="0" lvl="0" marL="0" marR="0" rtl="0" algn="l">
              <a:spcBef>
                <a:spcPts val="0"/>
              </a:spcBef>
              <a:spcAft>
                <a:spcPts val="0"/>
              </a:spcAft>
              <a:buNone/>
            </a:pPr>
            <a:r>
              <a:rPr b="1" lang="en-US" sz="1700" u="sng">
                <a:solidFill>
                  <a:srgbClr val="212121"/>
                </a:solidFill>
                <a:highlight>
                  <a:srgbClr val="FFFFFF"/>
                </a:highlight>
                <a:latin typeface="Roboto"/>
                <a:ea typeface="Roboto"/>
                <a:cs typeface="Roboto"/>
                <a:sym typeface="Roboto"/>
              </a:rPr>
              <a:t>Limitations: </a:t>
            </a:r>
            <a:r>
              <a:rPr lang="en-US" sz="1700">
                <a:solidFill>
                  <a:srgbClr val="212121"/>
                </a:solidFill>
                <a:highlight>
                  <a:srgbClr val="FFFFFF"/>
                </a:highlight>
                <a:latin typeface="Roboto"/>
                <a:ea typeface="Roboto"/>
                <a:cs typeface="Roboto"/>
                <a:sym typeface="Roboto"/>
              </a:rPr>
              <a:t>The performance of the proposed method could be sensitive to the choice of Poisson distribution parameters. Finding the optimal values for these parameters might be challenging. Also, the proposed model involves complex mathematical models and neural networks which might require significant computational resources for training.</a:t>
            </a:r>
            <a:endParaRPr sz="1700">
              <a:solidFill>
                <a:srgbClr val="212121"/>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2020-11-22T08:14:37Z</dcterms:created>
  <dc:creator>Sunitha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