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8" r:id="rId4"/>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jeffreynichols.com/papers/summary-iui2012.pdf" TargetMode="External"/><Relationship Id="rId3" Type="http://schemas.openxmlformats.org/officeDocument/2006/relationships/hyperlink" Target="https://ieeexplore.ieee.org/document/7321723"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6a99a9c6d8_1_64:notes"/>
          <p:cNvSpPr txBox="1"/>
          <p:nvPr>
            <p:ph idx="1" type="body"/>
          </p:nvPr>
        </p:nvSpPr>
        <p:spPr>
          <a:xfrm>
            <a:off x="686590" y="4344026"/>
            <a:ext cx="5486400" cy="4114488"/>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16" name="Google Shape;116;g26a99a9c6d8_1_64:notes"/>
          <p:cNvSpPr/>
          <p:nvPr>
            <p:ph idx="2" type="sldImg"/>
          </p:nvPr>
        </p:nvSpPr>
        <p:spPr>
          <a:xfrm>
            <a:off x="399119" y="685488"/>
            <a:ext cx="6061316"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6a99a9c6d8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26a99a9c6d8_1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6a99a9c6d8_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26a99a9c6d8_1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6a99a9c6d8_1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26a99a9c6d8_1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6a99a9c6d8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26a99a9c6d8_1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6a99a9c6d8_1_156:notes"/>
          <p:cNvSpPr/>
          <p:nvPr>
            <p:ph idx="2" type="sldImg"/>
          </p:nvPr>
        </p:nvSpPr>
        <p:spPr>
          <a:xfrm>
            <a:off x="399119" y="685488"/>
            <a:ext cx="6061316"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g26a99a9c6d8_1_156:notes"/>
          <p:cNvSpPr txBox="1"/>
          <p:nvPr>
            <p:ph idx="1" type="body"/>
          </p:nvPr>
        </p:nvSpPr>
        <p:spPr>
          <a:xfrm>
            <a:off x="686590" y="4344026"/>
            <a:ext cx="5486400" cy="4114488"/>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0"/>
              </a:spcBef>
              <a:spcAft>
                <a:spcPts val="0"/>
              </a:spcAft>
              <a:buSzPts val="1100"/>
              <a:buNone/>
            </a:pPr>
            <a:r>
              <a:rPr lang="en" sz="1400"/>
              <a:t>Add more applications</a:t>
            </a:r>
            <a:endParaRPr sz="1400"/>
          </a:p>
        </p:txBody>
      </p:sp>
      <p:sp>
        <p:nvSpPr>
          <p:cNvPr id="221" name="Google Shape;221;g26a99a9c6d8_1_156:notes"/>
          <p:cNvSpPr txBox="1"/>
          <p:nvPr>
            <p:ph idx="12" type="sldNum"/>
          </p:nvPr>
        </p:nvSpPr>
        <p:spPr>
          <a:xfrm>
            <a:off x="3883828" y="8684926"/>
            <a:ext cx="2972590" cy="457513"/>
          </a:xfrm>
          <a:prstGeom prst="rect">
            <a:avLst/>
          </a:prstGeom>
          <a:noFill/>
          <a:ln>
            <a:noFill/>
          </a:ln>
        </p:spPr>
        <p:txBody>
          <a:bodyPr anchorCtr="0" anchor="b" bIns="44800" lIns="89600" spcFirstLastPara="1" rIns="89600" wrap="square" tIns="448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6a99a9c6d8_1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26a99a9c6d8_1_1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6a99a9c6d8_1_170:notes"/>
          <p:cNvSpPr/>
          <p:nvPr>
            <p:ph idx="2" type="sldImg"/>
          </p:nvPr>
        </p:nvSpPr>
        <p:spPr>
          <a:xfrm>
            <a:off x="399119" y="685488"/>
            <a:ext cx="6061316"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26a99a9c6d8_1_170:notes"/>
          <p:cNvSpPr txBox="1"/>
          <p:nvPr>
            <p:ph idx="1" type="body"/>
          </p:nvPr>
        </p:nvSpPr>
        <p:spPr>
          <a:xfrm>
            <a:off x="686590" y="4344026"/>
            <a:ext cx="5486400" cy="4114488"/>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0"/>
              </a:spcBef>
              <a:spcAft>
                <a:spcPts val="0"/>
              </a:spcAft>
              <a:buSzPts val="1100"/>
              <a:buNone/>
            </a:pPr>
            <a:r>
              <a:t/>
            </a:r>
            <a:endParaRPr sz="1400"/>
          </a:p>
        </p:txBody>
      </p:sp>
      <p:sp>
        <p:nvSpPr>
          <p:cNvPr id="237" name="Google Shape;237;g26a99a9c6d8_1_170:notes"/>
          <p:cNvSpPr txBox="1"/>
          <p:nvPr>
            <p:ph idx="12" type="sldNum"/>
          </p:nvPr>
        </p:nvSpPr>
        <p:spPr>
          <a:xfrm>
            <a:off x="3883828" y="8684926"/>
            <a:ext cx="2972590" cy="457513"/>
          </a:xfrm>
          <a:prstGeom prst="rect">
            <a:avLst/>
          </a:prstGeom>
          <a:noFill/>
          <a:ln>
            <a:noFill/>
          </a:ln>
        </p:spPr>
        <p:txBody>
          <a:bodyPr anchorCtr="0" anchor="b" bIns="44800" lIns="89600" spcFirstLastPara="1" rIns="89600" wrap="square" tIns="448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6a99a9c6d8_1_178:notes"/>
          <p:cNvSpPr txBox="1"/>
          <p:nvPr>
            <p:ph idx="1" type="body"/>
          </p:nvPr>
        </p:nvSpPr>
        <p:spPr>
          <a:xfrm>
            <a:off x="686590" y="4344026"/>
            <a:ext cx="5486400" cy="4114488"/>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rPr lang="en"/>
              <a:t>Draft research paper</a:t>
            </a:r>
            <a:endParaRPr/>
          </a:p>
        </p:txBody>
      </p:sp>
      <p:sp>
        <p:nvSpPr>
          <p:cNvPr id="245" name="Google Shape;245;g26a99a9c6d8_1_178:notes"/>
          <p:cNvSpPr/>
          <p:nvPr>
            <p:ph idx="2" type="sldImg"/>
          </p:nvPr>
        </p:nvSpPr>
        <p:spPr>
          <a:xfrm>
            <a:off x="399119" y="685488"/>
            <a:ext cx="6061316"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6a99a9c6d8_1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26a99a9c6d8_1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http://www.jeffreynichols.com/papers/summary-iui2012.pdf</a:t>
            </a:r>
            <a:endParaRPr/>
          </a:p>
          <a:p>
            <a:pPr indent="0" lvl="0" marL="0" rtl="0" algn="l">
              <a:lnSpc>
                <a:spcPct val="100000"/>
              </a:lnSpc>
              <a:spcBef>
                <a:spcPts val="0"/>
              </a:spcBef>
              <a:spcAft>
                <a:spcPts val="0"/>
              </a:spcAft>
              <a:buSzPts val="1100"/>
              <a:buNone/>
            </a:pPr>
            <a:r>
              <a:rPr lang="en"/>
              <a:t>Summarizing Sporting Events Using Twitter</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u="sng">
                <a:solidFill>
                  <a:schemeClr val="hlink"/>
                </a:solidFill>
                <a:hlinkClick r:id="rId3"/>
              </a:rPr>
              <a:t>https://ieeexplore.ieee.org/document/7321723</a:t>
            </a:r>
            <a:endParaRPr/>
          </a:p>
          <a:p>
            <a:pPr indent="0" lvl="0" marL="0" rtl="0" algn="l">
              <a:lnSpc>
                <a:spcPct val="100000"/>
              </a:lnSpc>
              <a:spcBef>
                <a:spcPts val="0"/>
              </a:spcBef>
              <a:spcAft>
                <a:spcPts val="0"/>
              </a:spcAft>
              <a:buSzPts val="1100"/>
              <a:buNone/>
            </a:pPr>
            <a:r>
              <a:rPr lang="en"/>
              <a:t>Soccer Video Summarization using Video Content Analysis and Social Media Streams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https://link.springer.com/article/10.1007/s11063-020-10200-3</a:t>
            </a:r>
            <a:endParaRPr/>
          </a:p>
          <a:p>
            <a:pPr indent="0" lvl="0" marL="0" rtl="0" algn="l">
              <a:lnSpc>
                <a:spcPct val="123913"/>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6a99a9c6d8_1_190:notes"/>
          <p:cNvSpPr txBox="1"/>
          <p:nvPr>
            <p:ph idx="1" type="body"/>
          </p:nvPr>
        </p:nvSpPr>
        <p:spPr>
          <a:xfrm>
            <a:off x="686590" y="4344026"/>
            <a:ext cx="5486400" cy="4114488"/>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t/>
            </a:r>
            <a:endParaRPr/>
          </a:p>
        </p:txBody>
      </p:sp>
      <p:sp>
        <p:nvSpPr>
          <p:cNvPr id="259" name="Google Shape;259;g26a99a9c6d8_1_190:notes"/>
          <p:cNvSpPr/>
          <p:nvPr>
            <p:ph idx="2" type="sldImg"/>
          </p:nvPr>
        </p:nvSpPr>
        <p:spPr>
          <a:xfrm>
            <a:off x="399119" y="685488"/>
            <a:ext cx="6061316"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6a99a9c6d8_1_70:notes"/>
          <p:cNvSpPr/>
          <p:nvPr>
            <p:ph idx="2" type="sldImg"/>
          </p:nvPr>
        </p:nvSpPr>
        <p:spPr>
          <a:xfrm>
            <a:off x="399119" y="685488"/>
            <a:ext cx="6061316"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g26a99a9c6d8_1_70:notes"/>
          <p:cNvSpPr txBox="1"/>
          <p:nvPr>
            <p:ph idx="1" type="body"/>
          </p:nvPr>
        </p:nvSpPr>
        <p:spPr>
          <a:xfrm>
            <a:off x="686590" y="4344026"/>
            <a:ext cx="5486400" cy="4114488"/>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0"/>
              </a:spcBef>
              <a:spcAft>
                <a:spcPts val="0"/>
              </a:spcAft>
              <a:buSzPts val="1100"/>
              <a:buNone/>
            </a:pPr>
            <a:r>
              <a:t/>
            </a:r>
            <a:endParaRPr sz="1400"/>
          </a:p>
        </p:txBody>
      </p:sp>
      <p:sp>
        <p:nvSpPr>
          <p:cNvPr id="123" name="Google Shape;123;g26a99a9c6d8_1_70:notes"/>
          <p:cNvSpPr txBox="1"/>
          <p:nvPr>
            <p:ph idx="12" type="sldNum"/>
          </p:nvPr>
        </p:nvSpPr>
        <p:spPr>
          <a:xfrm>
            <a:off x="3883828" y="8684926"/>
            <a:ext cx="2972590" cy="457513"/>
          </a:xfrm>
          <a:prstGeom prst="rect">
            <a:avLst/>
          </a:prstGeom>
          <a:noFill/>
          <a:ln>
            <a:noFill/>
          </a:ln>
        </p:spPr>
        <p:txBody>
          <a:bodyPr anchorCtr="0" anchor="b" bIns="44800" lIns="89600" spcFirstLastPara="1" rIns="89600" wrap="square" tIns="448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6a99a9c6d8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26a99a9c6d8_1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a99a9c6d8_1_83:notes"/>
          <p:cNvSpPr/>
          <p:nvPr>
            <p:ph idx="2" type="sldImg"/>
          </p:nvPr>
        </p:nvSpPr>
        <p:spPr>
          <a:xfrm>
            <a:off x="399119" y="685488"/>
            <a:ext cx="6061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g26a99a9c6d8_1_83: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0"/>
              </a:spcBef>
              <a:spcAft>
                <a:spcPts val="0"/>
              </a:spcAft>
              <a:buSzPts val="1100"/>
              <a:buNone/>
            </a:pPr>
            <a:r>
              <a:t/>
            </a:r>
            <a:endParaRPr sz="1400"/>
          </a:p>
        </p:txBody>
      </p:sp>
      <p:sp>
        <p:nvSpPr>
          <p:cNvPr id="138" name="Google Shape;138;g26a99a9c6d8_1_83: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a99a9c6d8_1_90:notes"/>
          <p:cNvSpPr/>
          <p:nvPr>
            <p:ph idx="2" type="sldImg"/>
          </p:nvPr>
        </p:nvSpPr>
        <p:spPr>
          <a:xfrm>
            <a:off x="399119" y="685488"/>
            <a:ext cx="6061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26a99a9c6d8_1_90: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0"/>
              </a:spcBef>
              <a:spcAft>
                <a:spcPts val="0"/>
              </a:spcAft>
              <a:buSzPts val="1100"/>
              <a:buNone/>
            </a:pPr>
            <a:r>
              <a:t/>
            </a:r>
            <a:endParaRPr sz="1400"/>
          </a:p>
        </p:txBody>
      </p:sp>
      <p:sp>
        <p:nvSpPr>
          <p:cNvPr id="146" name="Google Shape;146;g26a99a9c6d8_1_90: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a99a9c6d8_1_98:notes"/>
          <p:cNvSpPr/>
          <p:nvPr>
            <p:ph idx="2" type="sldImg"/>
          </p:nvPr>
        </p:nvSpPr>
        <p:spPr>
          <a:xfrm>
            <a:off x="399119" y="685488"/>
            <a:ext cx="6061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g26a99a9c6d8_1_98: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0"/>
              </a:spcBef>
              <a:spcAft>
                <a:spcPts val="0"/>
              </a:spcAft>
              <a:buSzPts val="1100"/>
              <a:buNone/>
            </a:pPr>
            <a:r>
              <a:t/>
            </a:r>
            <a:endParaRPr sz="1400"/>
          </a:p>
        </p:txBody>
      </p:sp>
      <p:sp>
        <p:nvSpPr>
          <p:cNvPr id="155" name="Google Shape;155;g26a99a9c6d8_1_98: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a99a9c6d8_1_106:notes"/>
          <p:cNvSpPr/>
          <p:nvPr>
            <p:ph idx="2" type="sldImg"/>
          </p:nvPr>
        </p:nvSpPr>
        <p:spPr>
          <a:xfrm>
            <a:off x="399119" y="685488"/>
            <a:ext cx="6061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g26a99a9c6d8_1_106: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0"/>
              </a:spcBef>
              <a:spcAft>
                <a:spcPts val="0"/>
              </a:spcAft>
              <a:buSzPts val="1100"/>
              <a:buNone/>
            </a:pPr>
            <a:r>
              <a:t/>
            </a:r>
            <a:endParaRPr sz="1400"/>
          </a:p>
        </p:txBody>
      </p:sp>
      <p:sp>
        <p:nvSpPr>
          <p:cNvPr id="164" name="Google Shape;164;g26a99a9c6d8_1_106: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a99a9c6d8_1_114:notes"/>
          <p:cNvSpPr/>
          <p:nvPr>
            <p:ph idx="2" type="sldImg"/>
          </p:nvPr>
        </p:nvSpPr>
        <p:spPr>
          <a:xfrm>
            <a:off x="399119" y="685488"/>
            <a:ext cx="6061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g26a99a9c6d8_1_114: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0"/>
              </a:spcBef>
              <a:spcAft>
                <a:spcPts val="0"/>
              </a:spcAft>
              <a:buSzPts val="1100"/>
              <a:buNone/>
            </a:pPr>
            <a:r>
              <a:t/>
            </a:r>
            <a:endParaRPr sz="1400"/>
          </a:p>
        </p:txBody>
      </p:sp>
      <p:sp>
        <p:nvSpPr>
          <p:cNvPr id="173" name="Google Shape;173;g26a99a9c6d8_1_114: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a99a9c6d8_1_122:notes"/>
          <p:cNvSpPr/>
          <p:nvPr>
            <p:ph idx="2" type="sldImg"/>
          </p:nvPr>
        </p:nvSpPr>
        <p:spPr>
          <a:xfrm>
            <a:off x="399119" y="685488"/>
            <a:ext cx="6061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g26a99a9c6d8_1_122: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0"/>
              </a:spcBef>
              <a:spcAft>
                <a:spcPts val="0"/>
              </a:spcAft>
              <a:buSzPts val="1100"/>
              <a:buNone/>
            </a:pPr>
            <a:r>
              <a:t/>
            </a:r>
            <a:endParaRPr sz="1400"/>
          </a:p>
        </p:txBody>
      </p:sp>
      <p:sp>
        <p:nvSpPr>
          <p:cNvPr id="182" name="Google Shape;182;g26a99a9c6d8_1_122: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9" name="Google Shape;59;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1" name="Shape 61"/>
        <p:cNvGrpSpPr/>
        <p:nvPr/>
      </p:nvGrpSpPr>
      <p:grpSpPr>
        <a:xfrm>
          <a:off x="0" y="0"/>
          <a:ext cx="0" cy="0"/>
          <a:chOff x="0" y="0"/>
          <a:chExt cx="0" cy="0"/>
        </a:xfrm>
      </p:grpSpPr>
      <p:sp>
        <p:nvSpPr>
          <p:cNvPr id="62" name="Google Shape;62;p1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3" name="Google Shape;63;p15"/>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4" name="Google Shape;64;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5" name="Google Shape;65;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7" name="Shape 67"/>
        <p:cNvGrpSpPr/>
        <p:nvPr/>
      </p:nvGrpSpPr>
      <p:grpSpPr>
        <a:xfrm>
          <a:off x="0" y="0"/>
          <a:ext cx="0" cy="0"/>
          <a:chOff x="0" y="0"/>
          <a:chExt cx="0" cy="0"/>
        </a:xfrm>
      </p:grpSpPr>
      <p:sp>
        <p:nvSpPr>
          <p:cNvPr id="68" name="Google Shape;68;p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9" name="Google Shape;69;p1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0" name="Google Shape;70;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1" name="Google Shape;71;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3" name="Shape 73"/>
        <p:cNvGrpSpPr/>
        <p:nvPr/>
      </p:nvGrpSpPr>
      <p:grpSpPr>
        <a:xfrm>
          <a:off x="0" y="0"/>
          <a:ext cx="0" cy="0"/>
          <a:chOff x="0" y="0"/>
          <a:chExt cx="0" cy="0"/>
        </a:xfrm>
      </p:grpSpPr>
      <p:sp>
        <p:nvSpPr>
          <p:cNvPr id="74" name="Google Shape;74;p17"/>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5" name="Google Shape;75;p17"/>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6" name="Google Shape;76;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7" name="Google Shape;77;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8" name="Google Shape;78;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9" name="Shape 79"/>
        <p:cNvGrpSpPr/>
        <p:nvPr/>
      </p:nvGrpSpPr>
      <p:grpSpPr>
        <a:xfrm>
          <a:off x="0" y="0"/>
          <a:ext cx="0" cy="0"/>
          <a:chOff x="0" y="0"/>
          <a:chExt cx="0" cy="0"/>
        </a:xfrm>
      </p:grpSpPr>
      <p:sp>
        <p:nvSpPr>
          <p:cNvPr id="80" name="Google Shape;80;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1" name="Google Shape;81;p18"/>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2" name="Google Shape;82;p18"/>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3" name="Google Shape;83;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4" name="Google Shape;84;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5" name="Google Shape;85;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6" name="Shape 86"/>
        <p:cNvGrpSpPr/>
        <p:nvPr/>
      </p:nvGrpSpPr>
      <p:grpSpPr>
        <a:xfrm>
          <a:off x="0" y="0"/>
          <a:ext cx="0" cy="0"/>
          <a:chOff x="0" y="0"/>
          <a:chExt cx="0" cy="0"/>
        </a:xfrm>
      </p:grpSpPr>
      <p:sp>
        <p:nvSpPr>
          <p:cNvPr id="87" name="Google Shape;87;p19"/>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8" name="Google Shape;88;p19"/>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9" name="Google Shape;89;p19"/>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0" name="Google Shape;90;p19"/>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1" name="Google Shape;91;p19"/>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5" name="Shape 95"/>
        <p:cNvGrpSpPr/>
        <p:nvPr/>
      </p:nvGrpSpPr>
      <p:grpSpPr>
        <a:xfrm>
          <a:off x="0" y="0"/>
          <a:ext cx="0" cy="0"/>
          <a:chOff x="0" y="0"/>
          <a:chExt cx="0" cy="0"/>
        </a:xfrm>
      </p:grpSpPr>
      <p:sp>
        <p:nvSpPr>
          <p:cNvPr id="96" name="Google Shape;96;p2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7" name="Google Shape;97;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8" name="Google Shape;98;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9" name="Google Shape;99;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0" name="Shape 100"/>
        <p:cNvGrpSpPr/>
        <p:nvPr/>
      </p:nvGrpSpPr>
      <p:grpSpPr>
        <a:xfrm>
          <a:off x="0" y="0"/>
          <a:ext cx="0" cy="0"/>
          <a:chOff x="0" y="0"/>
          <a:chExt cx="0" cy="0"/>
        </a:xfrm>
      </p:grpSpPr>
      <p:sp>
        <p:nvSpPr>
          <p:cNvPr id="101" name="Google Shape;101;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2" name="Google Shape;102;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3" name="Google Shape;103;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4" name="Google Shape;104;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5" name="Google Shape;105;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6" name="Google Shape;106;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7" name="Shape 107"/>
        <p:cNvGrpSpPr/>
        <p:nvPr/>
      </p:nvGrpSpPr>
      <p:grpSpPr>
        <a:xfrm>
          <a:off x="0" y="0"/>
          <a:ext cx="0" cy="0"/>
          <a:chOff x="0" y="0"/>
          <a:chExt cx="0" cy="0"/>
        </a:xfrm>
      </p:grpSpPr>
      <p:sp>
        <p:nvSpPr>
          <p:cNvPr id="108" name="Google Shape;108;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9" name="Google Shape;109;p22"/>
          <p:cNvSpPr/>
          <p:nvPr>
            <p:ph idx="2" type="pic"/>
          </p:nvPr>
        </p:nvSpPr>
        <p:spPr>
          <a:xfrm>
            <a:off x="3887391" y="740569"/>
            <a:ext cx="4629150" cy="3655219"/>
          </a:xfrm>
          <a:prstGeom prst="rect">
            <a:avLst/>
          </a:prstGeom>
          <a:noFill/>
          <a:ln>
            <a:noFill/>
          </a:ln>
        </p:spPr>
      </p:sp>
      <p:sp>
        <p:nvSpPr>
          <p:cNvPr id="110" name="Google Shape;110;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1" name="Google Shape;111;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2" name="Google Shape;112;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3" name="Google Shape;113;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theme" Target="../theme/theme3.xml"/><Relationship Id="rId10" Type="http://schemas.openxmlformats.org/officeDocument/2006/relationships/slideLayout" Target="../slideLayouts/slideLayout20.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descr="PESSAT - All India Online Entrance Exam for Admission to PES University" id="56" name="Google Shape;56;p13"/>
          <p:cNvPicPr preferRelativeResize="0"/>
          <p:nvPr/>
        </p:nvPicPr>
        <p:blipFill rotWithShape="1">
          <a:blip r:embed="rId1">
            <a:alphaModFix/>
          </a:blip>
          <a:srcRect b="0" l="0" r="0" t="0"/>
          <a:stretch/>
        </p:blipFill>
        <p:spPr>
          <a:xfrm>
            <a:off x="7625502" y="273844"/>
            <a:ext cx="871538" cy="4000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hyperlink" Target="https://www.trackmyhashtag.com/" TargetMode="External"/><Relationship Id="rId4" Type="http://schemas.openxmlformats.org/officeDocument/2006/relationships/hyperlink" Target="https://ieeexplore.ieee.org/document/8711625" TargetMode="External"/><Relationship Id="rId5" Type="http://schemas.openxmlformats.org/officeDocument/2006/relationships/hyperlink" Target="http://www.jeffreynichols.com/papers/summary-iui2012.pdf" TargetMode="External"/><Relationship Id="rId6" Type="http://schemas.openxmlformats.org/officeDocument/2006/relationships/hyperlink" Target="https://dl.acm.org/doi/proceedings/10.1145/2166966" TargetMode="External"/><Relationship Id="rId7" Type="http://schemas.openxmlformats.org/officeDocument/2006/relationships/hyperlink" Target="https://ieeexplore.ieee.org/document/7321723" TargetMode="External"/><Relationship Id="rId8" Type="http://schemas.openxmlformats.org/officeDocument/2006/relationships/hyperlink" Target="https://link.springer.com/article/10.1007/s11063-020-10200-3"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p:nvPr/>
        </p:nvSpPr>
        <p:spPr>
          <a:xfrm>
            <a:off x="1028700" y="1508481"/>
            <a:ext cx="5943600" cy="392415"/>
          </a:xfrm>
          <a:prstGeom prst="rect">
            <a:avLst/>
          </a:prstGeom>
          <a:noFill/>
          <a:ln>
            <a:noFill/>
          </a:ln>
        </p:spPr>
        <p:txBody>
          <a:bodyPr anchorCtr="0" anchor="t" bIns="34275" lIns="68575" spcFirstLastPara="1" rIns="68575" wrap="square" tIns="34275">
            <a:noAutofit/>
          </a:bodyPr>
          <a:lstStyle/>
          <a:p>
            <a:pPr indent="-254000" lvl="0" marL="254000" marR="0" rtl="0" algn="r">
              <a:lnSpc>
                <a:spcPct val="100000"/>
              </a:lnSpc>
              <a:spcBef>
                <a:spcPts val="0"/>
              </a:spcBef>
              <a:spcAft>
                <a:spcPts val="0"/>
              </a:spcAft>
              <a:buClr>
                <a:srgbClr val="000000"/>
              </a:buClr>
              <a:buSzPts val="2100"/>
              <a:buFont typeface="Arial"/>
              <a:buNone/>
            </a:pPr>
            <a:r>
              <a:rPr b="1" i="0" lang="en" sz="2100" u="none" cap="none" strike="noStrike">
                <a:solidFill>
                  <a:srgbClr val="FF0000"/>
                </a:solidFill>
                <a:latin typeface="Trebuchet MS"/>
                <a:ea typeface="Trebuchet MS"/>
                <a:cs typeface="Trebuchet MS"/>
                <a:sym typeface="Trebuchet MS"/>
              </a:rPr>
              <a:t>UE21CS320A</a:t>
            </a:r>
            <a:r>
              <a:rPr b="0" i="0" lang="en" sz="2100" u="none" cap="none" strike="noStrike">
                <a:solidFill>
                  <a:schemeClr val="dk1"/>
                </a:solidFill>
                <a:latin typeface="Arial"/>
                <a:ea typeface="Arial"/>
                <a:cs typeface="Arial"/>
                <a:sym typeface="Arial"/>
              </a:rPr>
              <a:t> </a:t>
            </a:r>
            <a:r>
              <a:rPr b="1" i="0" lang="en" sz="2100" u="none" cap="none" strike="noStrike">
                <a:solidFill>
                  <a:srgbClr val="FF0000"/>
                </a:solidFill>
                <a:latin typeface="Trebuchet MS"/>
                <a:ea typeface="Trebuchet MS"/>
                <a:cs typeface="Trebuchet MS"/>
                <a:sym typeface="Trebuchet MS"/>
              </a:rPr>
              <a:t>– Capstone Project Approval</a:t>
            </a:r>
            <a:endParaRPr b="1" i="0" sz="2100" u="none" cap="none" strike="noStrike">
              <a:solidFill>
                <a:srgbClr val="FF0000"/>
              </a:solidFill>
              <a:latin typeface="Trebuchet MS"/>
              <a:ea typeface="Trebuchet MS"/>
              <a:cs typeface="Trebuchet MS"/>
              <a:sym typeface="Trebuchet MS"/>
            </a:endParaRPr>
          </a:p>
        </p:txBody>
      </p:sp>
      <p:sp>
        <p:nvSpPr>
          <p:cNvPr id="119" name="Google Shape;119;p23"/>
          <p:cNvSpPr txBox="1"/>
          <p:nvPr/>
        </p:nvSpPr>
        <p:spPr>
          <a:xfrm>
            <a:off x="1485900" y="2213625"/>
            <a:ext cx="6343800" cy="23661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33CC"/>
                </a:solidFill>
                <a:latin typeface="Trebuchet MS"/>
                <a:ea typeface="Trebuchet MS"/>
                <a:cs typeface="Trebuchet MS"/>
                <a:sym typeface="Trebuchet MS"/>
              </a:rPr>
              <a:t>Project Title   : Indexing </a:t>
            </a:r>
            <a:r>
              <a:rPr b="1" lang="en" sz="1800">
                <a:solidFill>
                  <a:srgbClr val="0033CC"/>
                </a:solidFill>
                <a:latin typeface="Trebuchet MS"/>
                <a:ea typeface="Trebuchet MS"/>
                <a:cs typeface="Trebuchet MS"/>
                <a:sym typeface="Trebuchet MS"/>
              </a:rPr>
              <a:t>a</a:t>
            </a:r>
            <a:r>
              <a:rPr b="1" i="0" lang="en" sz="1800" u="none" cap="none" strike="noStrike">
                <a:solidFill>
                  <a:srgbClr val="0033CC"/>
                </a:solidFill>
                <a:latin typeface="Trebuchet MS"/>
                <a:ea typeface="Trebuchet MS"/>
                <a:cs typeface="Trebuchet MS"/>
                <a:sym typeface="Trebuchet MS"/>
              </a:rPr>
              <a:t>nd Summarization of Sports </a:t>
            </a:r>
            <a:endParaRPr b="1" i="0" sz="1800" u="none" cap="none" strike="noStrike">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33CC"/>
                </a:solidFill>
                <a:latin typeface="Trebuchet MS"/>
                <a:ea typeface="Trebuchet MS"/>
                <a:cs typeface="Trebuchet MS"/>
                <a:sym typeface="Trebuchet MS"/>
              </a:rPr>
              <a:t>                         Videos using Multi-Modal Approach                                                     </a:t>
            </a:r>
            <a:endParaRPr b="1"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33CC"/>
                </a:solidFill>
                <a:latin typeface="Trebuchet MS"/>
                <a:ea typeface="Trebuchet MS"/>
                <a:cs typeface="Trebuchet MS"/>
                <a:sym typeface="Trebuchet MS"/>
              </a:rPr>
              <a:t>Project ID       : 61</a:t>
            </a:r>
            <a:endParaRPr b="1" i="0" sz="1800" u="none" cap="none" strike="noStrike">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33CC"/>
                </a:solidFill>
                <a:latin typeface="Trebuchet MS"/>
                <a:ea typeface="Trebuchet MS"/>
                <a:cs typeface="Trebuchet MS"/>
                <a:sym typeface="Trebuchet MS"/>
              </a:rPr>
              <a:t>Project Guide : Dr. Sandesh B J           </a:t>
            </a:r>
            <a:endParaRPr b="1" i="0" sz="1800" u="none" cap="none" strike="noStrike">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33CC"/>
                </a:solidFill>
                <a:latin typeface="Trebuchet MS"/>
                <a:ea typeface="Trebuchet MS"/>
                <a:cs typeface="Trebuchet MS"/>
                <a:sym typeface="Trebuchet MS"/>
              </a:rPr>
              <a:t>Project Team  : PES2UG21CS289 (Meenal Bagare)</a:t>
            </a:r>
            <a:endParaRPr b="1" i="0" sz="1800" u="none" cap="none" strike="noStrike">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33CC"/>
                </a:solidFill>
                <a:latin typeface="Trebuchet MS"/>
                <a:ea typeface="Trebuchet MS"/>
                <a:cs typeface="Trebuchet MS"/>
                <a:sym typeface="Trebuchet MS"/>
              </a:rPr>
              <a:t>			     PES2UG21CS294 (Melvin Jojee Joseph)</a:t>
            </a:r>
            <a:endParaRPr b="1" i="0" sz="1800" u="none" cap="none" strike="noStrike">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33CC"/>
                </a:solidFill>
                <a:latin typeface="Trebuchet MS"/>
                <a:ea typeface="Trebuchet MS"/>
                <a:cs typeface="Trebuchet MS"/>
                <a:sym typeface="Trebuchet MS"/>
              </a:rPr>
              <a:t>			     PES2UG21CS324 (Naveen Kumar Reddy G)</a:t>
            </a:r>
            <a:endParaRPr b="1" i="0" sz="1800" u="none" cap="none" strike="noStrike">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33CC"/>
                </a:solidFill>
                <a:latin typeface="Trebuchet MS"/>
                <a:ea typeface="Trebuchet MS"/>
                <a:cs typeface="Trebuchet MS"/>
                <a:sym typeface="Trebuchet MS"/>
              </a:rPr>
              <a:t>		            PES2UG21CS242 (Krupashree M V)</a:t>
            </a:r>
            <a:endParaRPr b="1" i="0" sz="1800" u="none" cap="none" strike="noStrike">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p:nvPr/>
        </p:nvSpPr>
        <p:spPr>
          <a:xfrm>
            <a:off x="2286000" y="11858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93" name="Google Shape;193;p32"/>
          <p:cNvSpPr txBox="1"/>
          <p:nvPr/>
        </p:nvSpPr>
        <p:spPr>
          <a:xfrm>
            <a:off x="3143250" y="781051"/>
            <a:ext cx="4857600" cy="346200"/>
          </a:xfrm>
          <a:prstGeom prst="rect">
            <a:avLst/>
          </a:prstGeom>
          <a:noFill/>
          <a:ln>
            <a:noFill/>
          </a:ln>
        </p:spPr>
        <p:txBody>
          <a:bodyPr anchorCtr="0" anchor="t" bIns="34275" lIns="68575" spcFirstLastPara="1" rIns="68575" wrap="square" tIns="34275">
            <a:spAutoFit/>
          </a:bodyPr>
          <a:lstStyle/>
          <a:p>
            <a:pPr indent="-254000" lvl="0" marL="254000" marR="0" rtl="0" algn="r">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Trebuchet MS"/>
                <a:ea typeface="Trebuchet MS"/>
                <a:cs typeface="Trebuchet MS"/>
                <a:sym typeface="Trebuchet MS"/>
              </a:rPr>
              <a:t>Workflow  </a:t>
            </a:r>
            <a:endParaRPr b="0" i="0" sz="1800" u="none" cap="none" strike="noStrike">
              <a:solidFill>
                <a:srgbClr val="FF0000"/>
              </a:solidFill>
              <a:latin typeface="Trebuchet MS"/>
              <a:ea typeface="Trebuchet MS"/>
              <a:cs typeface="Trebuchet MS"/>
              <a:sym typeface="Trebuchet MS"/>
            </a:endParaRPr>
          </a:p>
        </p:txBody>
      </p:sp>
      <p:pic>
        <p:nvPicPr>
          <p:cNvPr id="194" name="Google Shape;194;p32"/>
          <p:cNvPicPr preferRelativeResize="0"/>
          <p:nvPr/>
        </p:nvPicPr>
        <p:blipFill rotWithShape="1">
          <a:blip r:embed="rId3">
            <a:alphaModFix/>
          </a:blip>
          <a:srcRect b="0" l="0" r="0" t="0"/>
          <a:stretch/>
        </p:blipFill>
        <p:spPr>
          <a:xfrm>
            <a:off x="0" y="2322847"/>
            <a:ext cx="9144000" cy="160165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nvSpPr>
        <p:spPr>
          <a:xfrm>
            <a:off x="3112175" y="772626"/>
            <a:ext cx="4857600" cy="346200"/>
          </a:xfrm>
          <a:prstGeom prst="rect">
            <a:avLst/>
          </a:prstGeom>
          <a:noFill/>
          <a:ln>
            <a:noFill/>
          </a:ln>
        </p:spPr>
        <p:txBody>
          <a:bodyPr anchorCtr="0" anchor="t" bIns="34275" lIns="68575" spcFirstLastPara="1" rIns="68575" wrap="square" tIns="34275">
            <a:spAutoFit/>
          </a:bodyPr>
          <a:lstStyle/>
          <a:p>
            <a:pPr indent="-254000" lvl="0" marL="254000" marR="0" rtl="0" algn="r">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Trebuchet MS"/>
                <a:ea typeface="Trebuchet MS"/>
                <a:cs typeface="Trebuchet MS"/>
                <a:sym typeface="Trebuchet MS"/>
              </a:rPr>
              <a:t>Feasibility Study</a:t>
            </a:r>
            <a:endParaRPr b="0" i="0" sz="1800" u="none" cap="none" strike="noStrike">
              <a:solidFill>
                <a:srgbClr val="FF0000"/>
              </a:solidFill>
              <a:latin typeface="Trebuchet MS"/>
              <a:ea typeface="Trebuchet MS"/>
              <a:cs typeface="Trebuchet MS"/>
              <a:sym typeface="Trebuchet MS"/>
            </a:endParaRPr>
          </a:p>
        </p:txBody>
      </p:sp>
      <p:sp>
        <p:nvSpPr>
          <p:cNvPr id="200" name="Google Shape;200;p33"/>
          <p:cNvSpPr txBox="1"/>
          <p:nvPr/>
        </p:nvSpPr>
        <p:spPr>
          <a:xfrm>
            <a:off x="154275" y="1310225"/>
            <a:ext cx="5402400" cy="374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33CC"/>
                </a:solidFill>
                <a:latin typeface="Trebuchet MS"/>
                <a:ea typeface="Trebuchet MS"/>
                <a:cs typeface="Trebuchet MS"/>
                <a:sym typeface="Trebuchet MS"/>
              </a:rPr>
              <a:t>1.Data Integration:</a:t>
            </a:r>
            <a:r>
              <a:rPr b="0" i="0" lang="en" sz="2000" u="none" cap="none" strike="noStrike">
                <a:solidFill>
                  <a:srgbClr val="0033CC"/>
                </a:solidFill>
                <a:latin typeface="Trebuchet MS"/>
                <a:ea typeface="Trebuchet MS"/>
                <a:cs typeface="Trebuchet MS"/>
                <a:sym typeface="Trebuchet MS"/>
              </a:rPr>
              <a:t> Effective integration and processing of data from tweets, scoreboard updates ,crowd noise and commentators verbal cues for various sports events.</a:t>
            </a:r>
            <a:endParaRPr b="0" i="0" sz="2000" u="none" cap="none" strike="noStrike">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33CC"/>
                </a:solidFill>
                <a:latin typeface="Trebuchet MS"/>
                <a:ea typeface="Trebuchet MS"/>
                <a:cs typeface="Trebuchet MS"/>
                <a:sym typeface="Trebuchet MS"/>
              </a:rPr>
              <a:t>2. Real-time Processing:</a:t>
            </a:r>
            <a:r>
              <a:rPr b="0" i="0" lang="en" sz="2000" u="none" cap="none" strike="noStrike">
                <a:solidFill>
                  <a:srgbClr val="0033CC"/>
                </a:solidFill>
                <a:latin typeface="Trebuchet MS"/>
                <a:ea typeface="Trebuchet MS"/>
                <a:cs typeface="Trebuchet MS"/>
                <a:sym typeface="Trebuchet MS"/>
              </a:rPr>
              <a:t> Providing highlights in real-time during sports events.</a:t>
            </a:r>
            <a:endParaRPr b="0" i="0" sz="2000" u="none" cap="none" strike="noStrike">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33CC"/>
                </a:solidFill>
                <a:latin typeface="Trebuchet MS"/>
                <a:ea typeface="Trebuchet MS"/>
                <a:cs typeface="Trebuchet MS"/>
                <a:sym typeface="Trebuchet MS"/>
              </a:rPr>
              <a:t>3.Development Time:</a:t>
            </a:r>
            <a:r>
              <a:rPr b="0" i="0" lang="en" sz="2000" u="none" cap="none" strike="noStrike">
                <a:solidFill>
                  <a:srgbClr val="0033CC"/>
                </a:solidFill>
                <a:latin typeface="Trebuchet MS"/>
                <a:ea typeface="Trebuchet MS"/>
                <a:cs typeface="Trebuchet MS"/>
                <a:sym typeface="Trebuchet MS"/>
              </a:rPr>
              <a:t> A realistic timeline for project completion.</a:t>
            </a:r>
            <a:endParaRPr b="0" i="0" sz="2000" u="none" cap="none" strike="noStrike">
              <a:solidFill>
                <a:srgbClr val="0033CC"/>
              </a:solidFill>
              <a:latin typeface="Calibri"/>
              <a:ea typeface="Calibri"/>
              <a:cs typeface="Calibri"/>
              <a:sym typeface="Calibri"/>
            </a:endParaRPr>
          </a:p>
        </p:txBody>
      </p:sp>
      <p:pic>
        <p:nvPicPr>
          <p:cNvPr id="201" name="Google Shape;201;p33"/>
          <p:cNvPicPr preferRelativeResize="0"/>
          <p:nvPr/>
        </p:nvPicPr>
        <p:blipFill rotWithShape="1">
          <a:blip r:embed="rId3">
            <a:alphaModFix/>
          </a:blip>
          <a:srcRect b="0" l="0" r="0" t="0"/>
          <a:stretch/>
        </p:blipFill>
        <p:spPr>
          <a:xfrm>
            <a:off x="5890975" y="1477549"/>
            <a:ext cx="2848526" cy="2925374"/>
          </a:xfrm>
          <a:prstGeom prst="rect">
            <a:avLst/>
          </a:prstGeom>
          <a:noFill/>
          <a:ln>
            <a:noFill/>
          </a:ln>
        </p:spPr>
      </p:pic>
      <p:sp>
        <p:nvSpPr>
          <p:cNvPr id="202" name="Google Shape;202;p33"/>
          <p:cNvSpPr/>
          <p:nvPr/>
        </p:nvSpPr>
        <p:spPr>
          <a:xfrm>
            <a:off x="2286000" y="11858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nvSpPr>
        <p:spPr>
          <a:xfrm>
            <a:off x="3528775" y="694400"/>
            <a:ext cx="4449300" cy="461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Trebuchet MS"/>
                <a:ea typeface="Trebuchet MS"/>
                <a:cs typeface="Trebuchet MS"/>
                <a:sym typeface="Trebuchet MS"/>
              </a:rPr>
              <a:t>            Challenges</a:t>
            </a:r>
            <a:endParaRPr b="0" i="0" sz="1800" u="none" cap="none" strike="noStrike">
              <a:solidFill>
                <a:srgbClr val="FF0000"/>
              </a:solidFill>
              <a:latin typeface="Arial"/>
              <a:ea typeface="Arial"/>
              <a:cs typeface="Arial"/>
              <a:sym typeface="Arial"/>
            </a:endParaRPr>
          </a:p>
        </p:txBody>
      </p:sp>
      <p:sp>
        <p:nvSpPr>
          <p:cNvPr id="208" name="Google Shape;208;p34"/>
          <p:cNvSpPr txBox="1"/>
          <p:nvPr/>
        </p:nvSpPr>
        <p:spPr>
          <a:xfrm>
            <a:off x="138775" y="1448625"/>
            <a:ext cx="5715000" cy="340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0033CC"/>
                </a:solidFill>
                <a:latin typeface="Trebuchet MS"/>
                <a:ea typeface="Trebuchet MS"/>
                <a:cs typeface="Trebuchet MS"/>
                <a:sym typeface="Trebuchet MS"/>
              </a:rPr>
              <a:t>1.Ensuring the reliability and quality of Twitter data can be challenging due to the presence of noise, spam, and fake accounts.</a:t>
            </a:r>
            <a:endParaRPr b="0" i="0" sz="1900" u="none" cap="none" strike="noStrike">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0033CC"/>
                </a:solidFill>
                <a:latin typeface="Trebuchet MS"/>
                <a:ea typeface="Trebuchet MS"/>
                <a:cs typeface="Trebuchet MS"/>
                <a:sym typeface="Trebuchet MS"/>
              </a:rPr>
              <a:t>2.Different sports have unique characteristics and  rules. Creating a generalized system that works well for diverse sports may be challenging.</a:t>
            </a:r>
            <a:endParaRPr b="0" i="0" sz="1900" u="none" cap="none" strike="noStrike">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0033CC"/>
                </a:solidFill>
                <a:latin typeface="Trebuchet MS"/>
                <a:ea typeface="Trebuchet MS"/>
                <a:cs typeface="Trebuchet MS"/>
                <a:sym typeface="Trebuchet MS"/>
              </a:rPr>
              <a:t>3.Integrating information from both video and text sources requires effective multimodal analysis techniques which makes it challenging. </a:t>
            </a:r>
            <a:endParaRPr b="0" i="0" sz="1700" u="none" cap="none" strike="noStrike">
              <a:solidFill>
                <a:srgbClr val="000000"/>
              </a:solidFill>
              <a:latin typeface="Trebuchet MS"/>
              <a:ea typeface="Trebuchet MS"/>
              <a:cs typeface="Trebuchet MS"/>
              <a:sym typeface="Trebuchet MS"/>
            </a:endParaRPr>
          </a:p>
        </p:txBody>
      </p:sp>
      <p:sp>
        <p:nvSpPr>
          <p:cNvPr id="209" name="Google Shape;209;p34"/>
          <p:cNvSpPr/>
          <p:nvPr/>
        </p:nvSpPr>
        <p:spPr>
          <a:xfrm>
            <a:off x="2286000" y="11858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pic>
        <p:nvPicPr>
          <p:cNvPr id="210" name="Google Shape;210;p34"/>
          <p:cNvPicPr preferRelativeResize="0"/>
          <p:nvPr/>
        </p:nvPicPr>
        <p:blipFill rotWithShape="1">
          <a:blip r:embed="rId3">
            <a:alphaModFix/>
          </a:blip>
          <a:srcRect b="0" l="0" r="0" t="0"/>
          <a:stretch/>
        </p:blipFill>
        <p:spPr>
          <a:xfrm>
            <a:off x="5944375" y="2076700"/>
            <a:ext cx="3038499" cy="2145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nvSpPr>
        <p:spPr>
          <a:xfrm>
            <a:off x="4572000" y="686513"/>
            <a:ext cx="3434700" cy="4617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Trebuchet MS"/>
                <a:ea typeface="Trebuchet MS"/>
                <a:cs typeface="Trebuchet MS"/>
                <a:sym typeface="Trebuchet MS"/>
              </a:rPr>
              <a:t>Challenges</a:t>
            </a:r>
            <a:endParaRPr b="0" i="0" sz="1800" u="none" cap="none" strike="noStrike">
              <a:solidFill>
                <a:srgbClr val="FF0000"/>
              </a:solidFill>
              <a:latin typeface="Arial"/>
              <a:ea typeface="Arial"/>
              <a:cs typeface="Arial"/>
              <a:sym typeface="Arial"/>
            </a:endParaRPr>
          </a:p>
        </p:txBody>
      </p:sp>
      <p:sp>
        <p:nvSpPr>
          <p:cNvPr id="216" name="Google Shape;216;p35"/>
          <p:cNvSpPr txBox="1"/>
          <p:nvPr/>
        </p:nvSpPr>
        <p:spPr>
          <a:xfrm>
            <a:off x="118725" y="1629500"/>
            <a:ext cx="8493300" cy="3155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0033CC"/>
                </a:solidFill>
                <a:latin typeface="Trebuchet MS"/>
                <a:ea typeface="Trebuchet MS"/>
                <a:cs typeface="Trebuchet MS"/>
                <a:sym typeface="Trebuchet MS"/>
              </a:rPr>
              <a:t>4. The Scoreboard may not appear in consecutive frames. It was observed that the Scoreboard rapidly and randomly disappears. This disappearance and translation of Scoreboard challenge the performance of the Scoreboard extraction methods</a:t>
            </a:r>
            <a:endParaRPr b="0" i="0" sz="1900" u="none" cap="none" strike="noStrike">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0" i="0" lang="en" sz="1900" u="none" cap="none" strike="noStrike">
                <a:solidFill>
                  <a:srgbClr val="0033CC"/>
                </a:solidFill>
                <a:latin typeface="Trebuchet MS"/>
                <a:ea typeface="Trebuchet MS"/>
                <a:cs typeface="Trebuchet MS"/>
                <a:sym typeface="Trebuchet MS"/>
              </a:rPr>
              <a:t>5. Real-time Processing:Processing and summarizing video content, Twitter data, and scoreboard information in real-time requires efficient algorithms and infrastructure.Delays in processing may result in outdated or less relevant summaries.</a:t>
            </a:r>
            <a:endParaRPr b="0" i="0" sz="1900" u="none" cap="none" strike="noStrike">
              <a:solidFill>
                <a:srgbClr val="0033CC"/>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33CC"/>
              </a:solidFill>
              <a:latin typeface="Trebuchet MS"/>
              <a:ea typeface="Trebuchet MS"/>
              <a:cs typeface="Trebuchet MS"/>
              <a:sym typeface="Trebuchet MS"/>
            </a:endParaRPr>
          </a:p>
        </p:txBody>
      </p:sp>
      <p:sp>
        <p:nvSpPr>
          <p:cNvPr id="217" name="Google Shape;217;p35"/>
          <p:cNvSpPr/>
          <p:nvPr/>
        </p:nvSpPr>
        <p:spPr>
          <a:xfrm>
            <a:off x="2286000" y="11858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p:nvPr/>
        </p:nvSpPr>
        <p:spPr>
          <a:xfrm>
            <a:off x="2286000" y="1185866"/>
            <a:ext cx="5715000" cy="27385"/>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24" name="Google Shape;224;p36"/>
          <p:cNvSpPr txBox="1"/>
          <p:nvPr/>
        </p:nvSpPr>
        <p:spPr>
          <a:xfrm>
            <a:off x="0" y="1309925"/>
            <a:ext cx="5886600" cy="3430800"/>
          </a:xfrm>
          <a:prstGeom prst="rect">
            <a:avLst/>
          </a:prstGeom>
          <a:noFill/>
          <a:ln>
            <a:noFill/>
          </a:ln>
        </p:spPr>
        <p:txBody>
          <a:bodyPr anchorCtr="0" anchor="t" bIns="34275" lIns="68575" spcFirstLastPara="1" rIns="68575" wrap="square" tIns="34275">
            <a:noAutofit/>
          </a:bodyPr>
          <a:lstStyle/>
          <a:p>
            <a:pPr indent="0" lvl="0" marL="457200" marR="0" rtl="0" algn="just">
              <a:lnSpc>
                <a:spcPct val="100000"/>
              </a:lnSpc>
              <a:spcBef>
                <a:spcPts val="400"/>
              </a:spcBef>
              <a:spcAft>
                <a:spcPts val="0"/>
              </a:spcAft>
              <a:buClr>
                <a:srgbClr val="000000"/>
              </a:buClr>
              <a:buSzPts val="1900"/>
              <a:buFont typeface="Arial"/>
              <a:buNone/>
            </a:pPr>
            <a:r>
              <a:rPr b="0" i="0" lang="en" sz="1900" u="none" cap="none" strike="noStrike">
                <a:solidFill>
                  <a:srgbClr val="0000FF"/>
                </a:solidFill>
                <a:latin typeface="Trebuchet MS"/>
                <a:ea typeface="Trebuchet MS"/>
                <a:cs typeface="Trebuchet MS"/>
                <a:sym typeface="Trebuchet MS"/>
              </a:rPr>
              <a:t>1.Efficient Sports Video Highlight Enhance Fan Engagement.</a:t>
            </a:r>
            <a:endParaRPr b="0" i="0" sz="1900" u="none" cap="none" strike="noStrike">
              <a:solidFill>
                <a:srgbClr val="0000FF"/>
              </a:solidFill>
              <a:latin typeface="Trebuchet MS"/>
              <a:ea typeface="Trebuchet MS"/>
              <a:cs typeface="Trebuchet MS"/>
              <a:sym typeface="Trebuchet MS"/>
            </a:endParaRPr>
          </a:p>
          <a:p>
            <a:pPr indent="0" lvl="0" marL="457200" marR="0" rtl="0" algn="just">
              <a:lnSpc>
                <a:spcPct val="100000"/>
              </a:lnSpc>
              <a:spcBef>
                <a:spcPts val="400"/>
              </a:spcBef>
              <a:spcAft>
                <a:spcPts val="0"/>
              </a:spcAft>
              <a:buClr>
                <a:srgbClr val="000000"/>
              </a:buClr>
              <a:buSzPts val="1900"/>
              <a:buFont typeface="Arial"/>
              <a:buNone/>
            </a:pPr>
            <a:r>
              <a:t/>
            </a:r>
            <a:endParaRPr b="0" i="0" sz="1900" u="none" cap="none" strike="noStrike">
              <a:solidFill>
                <a:srgbClr val="0000FF"/>
              </a:solidFill>
              <a:latin typeface="Trebuchet MS"/>
              <a:ea typeface="Trebuchet MS"/>
              <a:cs typeface="Trebuchet MS"/>
              <a:sym typeface="Trebuchet MS"/>
            </a:endParaRPr>
          </a:p>
          <a:p>
            <a:pPr indent="0" lvl="0" marL="457200" marR="0" rtl="0" algn="just">
              <a:lnSpc>
                <a:spcPct val="100000"/>
              </a:lnSpc>
              <a:spcBef>
                <a:spcPts val="400"/>
              </a:spcBef>
              <a:spcAft>
                <a:spcPts val="0"/>
              </a:spcAft>
              <a:buClr>
                <a:srgbClr val="000000"/>
              </a:buClr>
              <a:buSzPts val="1900"/>
              <a:buFont typeface="Arial"/>
              <a:buNone/>
            </a:pPr>
            <a:r>
              <a:rPr b="0" i="0" lang="en" sz="1900" u="none" cap="none" strike="noStrike">
                <a:solidFill>
                  <a:srgbClr val="0000FF"/>
                </a:solidFill>
                <a:latin typeface="Trebuchet MS"/>
                <a:ea typeface="Trebuchet MS"/>
                <a:cs typeface="Trebuchet MS"/>
                <a:sym typeface="Trebuchet MS"/>
              </a:rPr>
              <a:t>2.Content Enrichment for Sports Streaming Platforms.</a:t>
            </a:r>
            <a:endParaRPr b="0" i="0" sz="1900" u="none" cap="none" strike="noStrike">
              <a:solidFill>
                <a:srgbClr val="0000FF"/>
              </a:solidFill>
              <a:latin typeface="Trebuchet MS"/>
              <a:ea typeface="Trebuchet MS"/>
              <a:cs typeface="Trebuchet MS"/>
              <a:sym typeface="Trebuchet MS"/>
            </a:endParaRPr>
          </a:p>
          <a:p>
            <a:pPr indent="0" lvl="0" marL="457200" marR="0" rtl="0" algn="just">
              <a:lnSpc>
                <a:spcPct val="100000"/>
              </a:lnSpc>
              <a:spcBef>
                <a:spcPts val="400"/>
              </a:spcBef>
              <a:spcAft>
                <a:spcPts val="0"/>
              </a:spcAft>
              <a:buClr>
                <a:srgbClr val="000000"/>
              </a:buClr>
              <a:buSzPts val="1900"/>
              <a:buFont typeface="Arial"/>
              <a:buNone/>
            </a:pPr>
            <a:r>
              <a:t/>
            </a:r>
            <a:endParaRPr b="0" i="0" sz="1900" u="none" cap="none" strike="noStrike">
              <a:solidFill>
                <a:srgbClr val="0000FF"/>
              </a:solidFill>
              <a:latin typeface="Trebuchet MS"/>
              <a:ea typeface="Trebuchet MS"/>
              <a:cs typeface="Trebuchet MS"/>
              <a:sym typeface="Trebuchet MS"/>
            </a:endParaRPr>
          </a:p>
          <a:p>
            <a:pPr indent="0" lvl="0" marL="457200" marR="0" rtl="0" algn="just">
              <a:lnSpc>
                <a:spcPct val="100000"/>
              </a:lnSpc>
              <a:spcBef>
                <a:spcPts val="400"/>
              </a:spcBef>
              <a:spcAft>
                <a:spcPts val="0"/>
              </a:spcAft>
              <a:buClr>
                <a:srgbClr val="000000"/>
              </a:buClr>
              <a:buSzPts val="1900"/>
              <a:buFont typeface="Arial"/>
              <a:buNone/>
            </a:pPr>
            <a:r>
              <a:rPr b="0" i="0" lang="en" sz="1900" u="none" cap="none" strike="noStrike">
                <a:solidFill>
                  <a:srgbClr val="0000FF"/>
                </a:solidFill>
                <a:latin typeface="Trebuchet MS"/>
                <a:ea typeface="Trebuchet MS"/>
                <a:cs typeface="Trebuchet MS"/>
                <a:sym typeface="Trebuchet MS"/>
              </a:rPr>
              <a:t>3.Sports Performance Analytics and Insights.</a:t>
            </a:r>
            <a:endParaRPr b="0" i="0" sz="1900" u="none" cap="none" strike="noStrike">
              <a:solidFill>
                <a:srgbClr val="0000FF"/>
              </a:solidFill>
              <a:latin typeface="Trebuchet MS"/>
              <a:ea typeface="Trebuchet MS"/>
              <a:cs typeface="Trebuchet MS"/>
              <a:sym typeface="Trebuchet MS"/>
            </a:endParaRPr>
          </a:p>
          <a:p>
            <a:pPr indent="0" lvl="0" marL="457200" marR="0" rtl="0" algn="just">
              <a:lnSpc>
                <a:spcPct val="100000"/>
              </a:lnSpc>
              <a:spcBef>
                <a:spcPts val="400"/>
              </a:spcBef>
              <a:spcAft>
                <a:spcPts val="0"/>
              </a:spcAft>
              <a:buClr>
                <a:srgbClr val="000000"/>
              </a:buClr>
              <a:buSzPts val="1900"/>
              <a:buFont typeface="Arial"/>
              <a:buNone/>
            </a:pPr>
            <a:r>
              <a:t/>
            </a:r>
            <a:endParaRPr b="0" i="0" sz="1900" u="none" cap="none" strike="noStrike">
              <a:solidFill>
                <a:srgbClr val="0000FF"/>
              </a:solidFill>
              <a:latin typeface="Trebuchet MS"/>
              <a:ea typeface="Trebuchet MS"/>
              <a:cs typeface="Trebuchet MS"/>
              <a:sym typeface="Trebuchet MS"/>
            </a:endParaRPr>
          </a:p>
          <a:p>
            <a:pPr indent="0" lvl="0" marL="457200" marR="0" rtl="0" algn="just">
              <a:lnSpc>
                <a:spcPct val="100000"/>
              </a:lnSpc>
              <a:spcBef>
                <a:spcPts val="400"/>
              </a:spcBef>
              <a:spcAft>
                <a:spcPts val="0"/>
              </a:spcAft>
              <a:buClr>
                <a:srgbClr val="000000"/>
              </a:buClr>
              <a:buSzPts val="1900"/>
              <a:buFont typeface="Arial"/>
              <a:buNone/>
            </a:pPr>
            <a:r>
              <a:rPr b="0" i="0" lang="en" sz="1900" u="none" cap="none" strike="noStrike">
                <a:solidFill>
                  <a:srgbClr val="0000FF"/>
                </a:solidFill>
                <a:latin typeface="Trebuchet MS"/>
                <a:ea typeface="Trebuchet MS"/>
                <a:cs typeface="Trebuchet MS"/>
                <a:sym typeface="Trebuchet MS"/>
              </a:rPr>
              <a:t>4.Educational Purpose in Sport Academies.</a:t>
            </a:r>
            <a:endParaRPr b="0" i="0" sz="1800" u="none" cap="none" strike="noStrike">
              <a:solidFill>
                <a:srgbClr val="0000FF"/>
              </a:solidFill>
              <a:latin typeface="Trebuchet MS"/>
              <a:ea typeface="Trebuchet MS"/>
              <a:cs typeface="Trebuchet MS"/>
              <a:sym typeface="Trebuchet MS"/>
            </a:endParaRPr>
          </a:p>
        </p:txBody>
      </p:sp>
      <p:sp>
        <p:nvSpPr>
          <p:cNvPr id="225" name="Google Shape;225;p36"/>
          <p:cNvSpPr txBox="1"/>
          <p:nvPr/>
        </p:nvSpPr>
        <p:spPr>
          <a:xfrm>
            <a:off x="2171700" y="742950"/>
            <a:ext cx="5886450" cy="346249"/>
          </a:xfrm>
          <a:prstGeom prst="rect">
            <a:avLst/>
          </a:prstGeom>
          <a:noFill/>
          <a:ln>
            <a:noFill/>
          </a:ln>
        </p:spPr>
        <p:txBody>
          <a:bodyPr anchorCtr="0" anchor="t" bIns="34275" lIns="68575" spcFirstLastPara="1" rIns="68575" wrap="square" tIns="34275">
            <a:spAutoFit/>
          </a:bodyPr>
          <a:lstStyle/>
          <a:p>
            <a:pPr indent="-254000" lvl="0" marL="254000" marR="0" rtl="0" algn="r">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Trebuchet MS"/>
                <a:ea typeface="Trebuchet MS"/>
                <a:cs typeface="Trebuchet MS"/>
                <a:sym typeface="Trebuchet MS"/>
              </a:rPr>
              <a:t>Applications/Use cases</a:t>
            </a:r>
            <a:endParaRPr b="0" i="0" sz="1800" u="none" cap="none" strike="noStrike">
              <a:solidFill>
                <a:srgbClr val="FF0000"/>
              </a:solidFill>
              <a:latin typeface="Trebuchet MS"/>
              <a:ea typeface="Trebuchet MS"/>
              <a:cs typeface="Trebuchet MS"/>
              <a:sym typeface="Trebuchet MS"/>
            </a:endParaRPr>
          </a:p>
        </p:txBody>
      </p:sp>
      <p:pic>
        <p:nvPicPr>
          <p:cNvPr id="226" name="Google Shape;226;p36"/>
          <p:cNvPicPr preferRelativeResize="0"/>
          <p:nvPr/>
        </p:nvPicPr>
        <p:blipFill rotWithShape="1">
          <a:blip r:embed="rId3">
            <a:alphaModFix/>
          </a:blip>
          <a:srcRect b="0" l="0" r="0" t="0"/>
          <a:stretch/>
        </p:blipFill>
        <p:spPr>
          <a:xfrm>
            <a:off x="6015475" y="1553801"/>
            <a:ext cx="2952600" cy="255341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p:nvPr/>
        </p:nvSpPr>
        <p:spPr>
          <a:xfrm>
            <a:off x="2286000" y="11858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32" name="Google Shape;232;p37"/>
          <p:cNvSpPr txBox="1"/>
          <p:nvPr/>
        </p:nvSpPr>
        <p:spPr>
          <a:xfrm>
            <a:off x="2171700" y="742950"/>
            <a:ext cx="5886600" cy="346200"/>
          </a:xfrm>
          <a:prstGeom prst="rect">
            <a:avLst/>
          </a:prstGeom>
          <a:noFill/>
          <a:ln>
            <a:noFill/>
          </a:ln>
        </p:spPr>
        <p:txBody>
          <a:bodyPr anchorCtr="0" anchor="t" bIns="34275" lIns="68575" spcFirstLastPara="1" rIns="68575" wrap="square" tIns="34275">
            <a:spAutoFit/>
          </a:bodyPr>
          <a:lstStyle/>
          <a:p>
            <a:pPr indent="-254000" lvl="0" marL="254000" marR="0" rtl="0" algn="r">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Trebuchet MS"/>
                <a:ea typeface="Trebuchet MS"/>
                <a:cs typeface="Trebuchet MS"/>
                <a:sym typeface="Trebuchet MS"/>
              </a:rPr>
              <a:t>Novelty</a:t>
            </a:r>
            <a:endParaRPr b="0" i="0" sz="1800" u="none" cap="none" strike="noStrike">
              <a:solidFill>
                <a:srgbClr val="FF0000"/>
              </a:solidFill>
              <a:latin typeface="Trebuchet MS"/>
              <a:ea typeface="Trebuchet MS"/>
              <a:cs typeface="Trebuchet MS"/>
              <a:sym typeface="Trebuchet MS"/>
            </a:endParaRPr>
          </a:p>
        </p:txBody>
      </p:sp>
      <p:sp>
        <p:nvSpPr>
          <p:cNvPr id="233" name="Google Shape;233;p37"/>
          <p:cNvSpPr txBox="1"/>
          <p:nvPr/>
        </p:nvSpPr>
        <p:spPr>
          <a:xfrm>
            <a:off x="425100" y="1660475"/>
            <a:ext cx="7575900" cy="3147300"/>
          </a:xfrm>
          <a:prstGeom prst="rect">
            <a:avLst/>
          </a:prstGeom>
          <a:noFill/>
          <a:ln>
            <a:noFill/>
          </a:ln>
        </p:spPr>
        <p:txBody>
          <a:bodyPr anchorCtr="0" anchor="t" bIns="91425" lIns="91425" spcFirstLastPara="1" rIns="91425" wrap="square" tIns="91425">
            <a:noAutofit/>
          </a:bodyPr>
          <a:lstStyle/>
          <a:p>
            <a:pPr indent="-361950" lvl="0" marL="457200" marR="0" rtl="0" algn="l">
              <a:lnSpc>
                <a:spcPct val="100000"/>
              </a:lnSpc>
              <a:spcBef>
                <a:spcPts val="0"/>
              </a:spcBef>
              <a:spcAft>
                <a:spcPts val="0"/>
              </a:spcAft>
              <a:buClr>
                <a:srgbClr val="0033CC"/>
              </a:buClr>
              <a:buSzPts val="2100"/>
              <a:buFont typeface="Calibri"/>
              <a:buChar char="●"/>
            </a:pPr>
            <a:r>
              <a:rPr b="0" i="0" lang="en" sz="2100" u="none" cap="none" strike="noStrike">
                <a:solidFill>
                  <a:srgbClr val="0033CC"/>
                </a:solidFill>
                <a:latin typeface="Calibri"/>
                <a:ea typeface="Calibri"/>
                <a:cs typeface="Calibri"/>
                <a:sym typeface="Calibri"/>
              </a:rPr>
              <a:t>The distinctive novelty in our proposed problem statement lies in the seamless fusion of Twitter data in the first step along with audio and visual elements.</a:t>
            </a:r>
            <a:endParaRPr b="0" i="0" sz="2100" u="none" cap="none" strike="noStrike">
              <a:solidFill>
                <a:srgbClr val="0033CC"/>
              </a:solidFill>
              <a:latin typeface="Calibri"/>
              <a:ea typeface="Calibri"/>
              <a:cs typeface="Calibri"/>
              <a:sym typeface="Calibri"/>
            </a:endParaRPr>
          </a:p>
          <a:p>
            <a:pPr indent="-361950" lvl="0" marL="457200" marR="0" rtl="0" algn="l">
              <a:lnSpc>
                <a:spcPct val="100000"/>
              </a:lnSpc>
              <a:spcBef>
                <a:spcPts val="0"/>
              </a:spcBef>
              <a:spcAft>
                <a:spcPts val="0"/>
              </a:spcAft>
              <a:buClr>
                <a:srgbClr val="0033CC"/>
              </a:buClr>
              <a:buSzPts val="2100"/>
              <a:buFont typeface="Calibri"/>
              <a:buChar char="●"/>
            </a:pPr>
            <a:r>
              <a:rPr b="0" i="0" lang="en" sz="2100" u="none" cap="none" strike="noStrike">
                <a:solidFill>
                  <a:srgbClr val="0033CC"/>
                </a:solidFill>
                <a:latin typeface="Calibri"/>
                <a:ea typeface="Calibri"/>
                <a:cs typeface="Calibri"/>
                <a:sym typeface="Calibri"/>
              </a:rPr>
              <a:t>Combining social media reactions from Twitter along with audio and visual elements helps enrich the sports summarization experience through infusion of heightened emotional engagement.</a:t>
            </a:r>
            <a:endParaRPr b="0" i="0" sz="2100" u="none" cap="none" strike="noStrike">
              <a:solidFill>
                <a:srgbClr val="0033CC"/>
              </a:solidFill>
              <a:latin typeface="Calibri"/>
              <a:ea typeface="Calibri"/>
              <a:cs typeface="Calibri"/>
              <a:sym typeface="Calibri"/>
            </a:endParaRPr>
          </a:p>
          <a:p>
            <a:pPr indent="-361950" lvl="0" marL="457200" marR="0" rtl="0" algn="l">
              <a:lnSpc>
                <a:spcPct val="100000"/>
              </a:lnSpc>
              <a:spcBef>
                <a:spcPts val="0"/>
              </a:spcBef>
              <a:spcAft>
                <a:spcPts val="0"/>
              </a:spcAft>
              <a:buClr>
                <a:srgbClr val="0033CC"/>
              </a:buClr>
              <a:buSzPts val="2100"/>
              <a:buFont typeface="Calibri"/>
              <a:buChar char="●"/>
            </a:pPr>
            <a:r>
              <a:rPr b="0" i="0" lang="en" sz="2100" u="none" cap="none" strike="noStrike">
                <a:solidFill>
                  <a:srgbClr val="0033CC"/>
                </a:solidFill>
                <a:latin typeface="Calibri"/>
                <a:ea typeface="Calibri"/>
                <a:cs typeface="Calibri"/>
                <a:sym typeface="Calibri"/>
              </a:rPr>
              <a:t>Our objective is to integrate advancements from deep learning models.</a:t>
            </a:r>
            <a:endParaRPr b="0" i="0" sz="2100" u="none" cap="none" strike="noStrike">
              <a:solidFill>
                <a:srgbClr val="0033CC"/>
              </a:solidFill>
              <a:latin typeface="Calibri"/>
              <a:ea typeface="Calibri"/>
              <a:cs typeface="Calibri"/>
              <a:sym typeface="Calibri"/>
            </a:endParaRPr>
          </a:p>
          <a:p>
            <a:pPr indent="0" lvl="0" marL="91440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33CC"/>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p:nvPr/>
        </p:nvSpPr>
        <p:spPr>
          <a:xfrm>
            <a:off x="2286000" y="1185866"/>
            <a:ext cx="5715000" cy="27385"/>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40" name="Google Shape;240;p38"/>
          <p:cNvSpPr txBox="1"/>
          <p:nvPr/>
        </p:nvSpPr>
        <p:spPr>
          <a:xfrm>
            <a:off x="1504950" y="781051"/>
            <a:ext cx="6572400" cy="346200"/>
          </a:xfrm>
          <a:prstGeom prst="rect">
            <a:avLst/>
          </a:prstGeom>
          <a:noFill/>
          <a:ln>
            <a:noFill/>
          </a:ln>
        </p:spPr>
        <p:txBody>
          <a:bodyPr anchorCtr="0" anchor="t" bIns="34275" lIns="68575" spcFirstLastPara="1" rIns="68575" wrap="square" tIns="34275">
            <a:spAutoFit/>
          </a:bodyPr>
          <a:lstStyle/>
          <a:p>
            <a:pPr indent="-254000" lvl="0" marL="254000" marR="0" rtl="0" algn="r">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Trebuchet MS"/>
                <a:ea typeface="Trebuchet MS"/>
                <a:cs typeface="Trebuchet MS"/>
                <a:sym typeface="Trebuchet MS"/>
              </a:rPr>
              <a:t>Expected Deliverables</a:t>
            </a:r>
            <a:endParaRPr b="0" i="0" sz="1800" u="none" cap="none" strike="noStrike">
              <a:solidFill>
                <a:schemeClr val="dk1"/>
              </a:solidFill>
              <a:latin typeface="Arial"/>
              <a:ea typeface="Arial"/>
              <a:cs typeface="Arial"/>
              <a:sym typeface="Arial"/>
            </a:endParaRPr>
          </a:p>
        </p:txBody>
      </p:sp>
      <p:sp>
        <p:nvSpPr>
          <p:cNvPr id="241" name="Google Shape;241;p38"/>
          <p:cNvSpPr txBox="1"/>
          <p:nvPr/>
        </p:nvSpPr>
        <p:spPr>
          <a:xfrm>
            <a:off x="-203600" y="1335875"/>
            <a:ext cx="6629400" cy="35433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a:p>
            <a:pPr indent="0" lvl="0" marL="457200" marR="0" rtl="0" algn="just">
              <a:lnSpc>
                <a:spcPct val="100000"/>
              </a:lnSpc>
              <a:spcBef>
                <a:spcPts val="0"/>
              </a:spcBef>
              <a:spcAft>
                <a:spcPts val="0"/>
              </a:spcAft>
              <a:buClr>
                <a:schemeClr val="dk1"/>
              </a:buClr>
              <a:buSzPts val="1100"/>
              <a:buFont typeface="Arial"/>
              <a:buNone/>
            </a:pPr>
            <a:r>
              <a:rPr b="1" i="0" lang="en" sz="1800" u="none" cap="none" strike="noStrike">
                <a:solidFill>
                  <a:srgbClr val="0033CC"/>
                </a:solidFill>
                <a:latin typeface="Trebuchet MS"/>
                <a:ea typeface="Trebuchet MS"/>
                <a:cs typeface="Trebuchet MS"/>
                <a:sym typeface="Trebuchet MS"/>
              </a:rPr>
              <a:t>Capstone-I deliverables</a:t>
            </a:r>
            <a:endParaRPr b="1" i="0" sz="1800" u="none" cap="none" strike="noStrike">
              <a:solidFill>
                <a:srgbClr val="0033CC"/>
              </a:solidFill>
              <a:latin typeface="Trebuchet MS"/>
              <a:ea typeface="Trebuchet MS"/>
              <a:cs typeface="Trebuchet MS"/>
              <a:sym typeface="Trebuchet MS"/>
            </a:endParaRPr>
          </a:p>
          <a:p>
            <a:pPr indent="0" lvl="0" marL="457200" marR="0" rtl="0" algn="just">
              <a:lnSpc>
                <a:spcPct val="100000"/>
              </a:lnSpc>
              <a:spcBef>
                <a:spcPts val="0"/>
              </a:spcBef>
              <a:spcAft>
                <a:spcPts val="0"/>
              </a:spcAft>
              <a:buClr>
                <a:schemeClr val="dk1"/>
              </a:buClr>
              <a:buSzPts val="1100"/>
              <a:buFont typeface="Arial"/>
              <a:buNone/>
            </a:pPr>
            <a:r>
              <a:rPr b="0" i="0" lang="en" sz="1800" u="none" cap="none" strike="noStrike">
                <a:solidFill>
                  <a:srgbClr val="0033CC"/>
                </a:solidFill>
                <a:latin typeface="Trebuchet MS"/>
                <a:ea typeface="Trebuchet MS"/>
                <a:cs typeface="Trebuchet MS"/>
                <a:sym typeface="Trebuchet MS"/>
              </a:rPr>
              <a:t>● Problem statement</a:t>
            </a:r>
            <a:endParaRPr b="0" i="0" sz="1800" u="none" cap="none" strike="noStrike">
              <a:solidFill>
                <a:srgbClr val="0033CC"/>
              </a:solidFill>
              <a:latin typeface="Trebuchet MS"/>
              <a:ea typeface="Trebuchet MS"/>
              <a:cs typeface="Trebuchet MS"/>
              <a:sym typeface="Trebuchet MS"/>
            </a:endParaRPr>
          </a:p>
          <a:p>
            <a:pPr indent="0" lvl="0" marL="457200" marR="0" rtl="0" algn="just">
              <a:lnSpc>
                <a:spcPct val="100000"/>
              </a:lnSpc>
              <a:spcBef>
                <a:spcPts val="0"/>
              </a:spcBef>
              <a:spcAft>
                <a:spcPts val="0"/>
              </a:spcAft>
              <a:buClr>
                <a:schemeClr val="dk1"/>
              </a:buClr>
              <a:buSzPts val="1100"/>
              <a:buFont typeface="Arial"/>
              <a:buNone/>
            </a:pPr>
            <a:r>
              <a:rPr b="0" i="0" lang="en" sz="1800" u="none" cap="none" strike="noStrike">
                <a:solidFill>
                  <a:srgbClr val="0033CC"/>
                </a:solidFill>
                <a:latin typeface="Trebuchet MS"/>
                <a:ea typeface="Trebuchet MS"/>
                <a:cs typeface="Trebuchet MS"/>
                <a:sym typeface="Trebuchet MS"/>
              </a:rPr>
              <a:t>● Literature survey and data acquisition</a:t>
            </a:r>
            <a:endParaRPr b="0" i="0" sz="1800" u="none" cap="none" strike="noStrike">
              <a:solidFill>
                <a:srgbClr val="0033CC"/>
              </a:solidFill>
              <a:latin typeface="Trebuchet MS"/>
              <a:ea typeface="Trebuchet MS"/>
              <a:cs typeface="Trebuchet MS"/>
              <a:sym typeface="Trebuchet MS"/>
            </a:endParaRPr>
          </a:p>
          <a:p>
            <a:pPr indent="0" lvl="0" marL="457200" marR="0" rtl="0" algn="just">
              <a:lnSpc>
                <a:spcPct val="100000"/>
              </a:lnSpc>
              <a:spcBef>
                <a:spcPts val="0"/>
              </a:spcBef>
              <a:spcAft>
                <a:spcPts val="0"/>
              </a:spcAft>
              <a:buClr>
                <a:srgbClr val="000000"/>
              </a:buClr>
              <a:buSzPts val="1800"/>
              <a:buFont typeface="Arial"/>
              <a:buNone/>
            </a:pPr>
            <a:r>
              <a:rPr b="0" i="0" lang="en" sz="1800" u="none" cap="none" strike="noStrike">
                <a:solidFill>
                  <a:srgbClr val="0033CC"/>
                </a:solidFill>
                <a:latin typeface="Trebuchet MS"/>
                <a:ea typeface="Trebuchet MS"/>
                <a:cs typeface="Trebuchet MS"/>
                <a:sym typeface="Trebuchet MS"/>
              </a:rPr>
              <a:t>● Design &amp; architecture</a:t>
            </a:r>
            <a:endParaRPr b="0" i="0" sz="1800" u="none" cap="none" strike="noStrike">
              <a:solidFill>
                <a:srgbClr val="0033CC"/>
              </a:solidFill>
              <a:latin typeface="Trebuchet MS"/>
              <a:ea typeface="Trebuchet MS"/>
              <a:cs typeface="Trebuchet MS"/>
              <a:sym typeface="Trebuchet MS"/>
            </a:endParaRPr>
          </a:p>
          <a:p>
            <a:pPr indent="0" lvl="0" marL="457200" marR="0" rtl="0" algn="just">
              <a:lnSpc>
                <a:spcPct val="100000"/>
              </a:lnSpc>
              <a:spcBef>
                <a:spcPts val="0"/>
              </a:spcBef>
              <a:spcAft>
                <a:spcPts val="0"/>
              </a:spcAft>
              <a:buClr>
                <a:schemeClr val="dk1"/>
              </a:buClr>
              <a:buSzPts val="1100"/>
              <a:buFont typeface="Arial"/>
              <a:buNone/>
            </a:pPr>
            <a:r>
              <a:t/>
            </a:r>
            <a:endParaRPr b="0" i="0" sz="1800" u="none" cap="none" strike="noStrike">
              <a:solidFill>
                <a:srgbClr val="0033CC"/>
              </a:solidFill>
              <a:latin typeface="Trebuchet MS"/>
              <a:ea typeface="Trebuchet MS"/>
              <a:cs typeface="Trebuchet MS"/>
              <a:sym typeface="Trebuchet MS"/>
            </a:endParaRPr>
          </a:p>
          <a:p>
            <a:pPr indent="0" lvl="0" marL="457200" marR="0" rtl="0" algn="just">
              <a:lnSpc>
                <a:spcPct val="100000"/>
              </a:lnSpc>
              <a:spcBef>
                <a:spcPts val="0"/>
              </a:spcBef>
              <a:spcAft>
                <a:spcPts val="0"/>
              </a:spcAft>
              <a:buClr>
                <a:schemeClr val="dk1"/>
              </a:buClr>
              <a:buSzPts val="1100"/>
              <a:buFont typeface="Arial"/>
              <a:buNone/>
            </a:pPr>
            <a:r>
              <a:rPr b="1" i="0" lang="en" sz="1800" u="none" cap="none" strike="noStrike">
                <a:solidFill>
                  <a:srgbClr val="0033CC"/>
                </a:solidFill>
                <a:latin typeface="Trebuchet MS"/>
                <a:ea typeface="Trebuchet MS"/>
                <a:cs typeface="Trebuchet MS"/>
                <a:sym typeface="Trebuchet MS"/>
              </a:rPr>
              <a:t>Capstone-II deliverables</a:t>
            </a:r>
            <a:endParaRPr b="1" i="0" sz="1800" u="none" cap="none" strike="noStrike">
              <a:solidFill>
                <a:srgbClr val="0033CC"/>
              </a:solidFill>
              <a:latin typeface="Trebuchet MS"/>
              <a:ea typeface="Trebuchet MS"/>
              <a:cs typeface="Trebuchet MS"/>
              <a:sym typeface="Trebuchet MS"/>
            </a:endParaRPr>
          </a:p>
          <a:p>
            <a:pPr indent="0" lvl="0" marL="457200" marR="0" rtl="0" algn="just">
              <a:lnSpc>
                <a:spcPct val="100000"/>
              </a:lnSpc>
              <a:spcBef>
                <a:spcPts val="0"/>
              </a:spcBef>
              <a:spcAft>
                <a:spcPts val="0"/>
              </a:spcAft>
              <a:buClr>
                <a:schemeClr val="dk1"/>
              </a:buClr>
              <a:buSzPts val="1100"/>
              <a:buFont typeface="Arial"/>
              <a:buNone/>
            </a:pPr>
            <a:r>
              <a:rPr b="0" i="0" lang="en" sz="1800" u="none" cap="none" strike="noStrike">
                <a:solidFill>
                  <a:srgbClr val="0033CC"/>
                </a:solidFill>
                <a:latin typeface="Trebuchet MS"/>
                <a:ea typeface="Trebuchet MS"/>
                <a:cs typeface="Trebuchet MS"/>
                <a:sym typeface="Trebuchet MS"/>
              </a:rPr>
              <a:t>● Project Implementation</a:t>
            </a:r>
            <a:endParaRPr b="0" i="0" sz="1800" u="none" cap="none" strike="noStrike">
              <a:solidFill>
                <a:srgbClr val="0033CC"/>
              </a:solidFill>
              <a:latin typeface="Trebuchet MS"/>
              <a:ea typeface="Trebuchet MS"/>
              <a:cs typeface="Trebuchet MS"/>
              <a:sym typeface="Trebuchet MS"/>
            </a:endParaRPr>
          </a:p>
          <a:p>
            <a:pPr indent="0" lvl="0" marL="457200" marR="0" rtl="0" algn="just">
              <a:lnSpc>
                <a:spcPct val="100000"/>
              </a:lnSpc>
              <a:spcBef>
                <a:spcPts val="0"/>
              </a:spcBef>
              <a:spcAft>
                <a:spcPts val="0"/>
              </a:spcAft>
              <a:buClr>
                <a:schemeClr val="dk1"/>
              </a:buClr>
              <a:buSzPts val="1100"/>
              <a:buFont typeface="Arial"/>
              <a:buNone/>
            </a:pPr>
            <a:r>
              <a:rPr b="0" i="0" lang="en" sz="1800" u="none" cap="none" strike="noStrike">
                <a:solidFill>
                  <a:srgbClr val="0033CC"/>
                </a:solidFill>
                <a:latin typeface="Trebuchet MS"/>
                <a:ea typeface="Trebuchet MS"/>
                <a:cs typeface="Trebuchet MS"/>
                <a:sym typeface="Trebuchet MS"/>
              </a:rPr>
              <a:t>● Testing</a:t>
            </a:r>
            <a:endParaRPr b="0" i="0" sz="1800" u="none" cap="none" strike="noStrike">
              <a:solidFill>
                <a:srgbClr val="0033CC"/>
              </a:solidFill>
              <a:latin typeface="Trebuchet MS"/>
              <a:ea typeface="Trebuchet MS"/>
              <a:cs typeface="Trebuchet MS"/>
              <a:sym typeface="Trebuchet MS"/>
            </a:endParaRPr>
          </a:p>
          <a:p>
            <a:pPr indent="0" lvl="0" marL="457200" marR="0" rtl="0" algn="just">
              <a:lnSpc>
                <a:spcPct val="100000"/>
              </a:lnSpc>
              <a:spcBef>
                <a:spcPts val="0"/>
              </a:spcBef>
              <a:spcAft>
                <a:spcPts val="0"/>
              </a:spcAft>
              <a:buClr>
                <a:schemeClr val="dk1"/>
              </a:buClr>
              <a:buSzPts val="1100"/>
              <a:buFont typeface="Arial"/>
              <a:buNone/>
            </a:pPr>
            <a:r>
              <a:rPr b="0" i="0" lang="en" sz="1800" u="none" cap="none" strike="noStrike">
                <a:solidFill>
                  <a:srgbClr val="0033CC"/>
                </a:solidFill>
                <a:latin typeface="Trebuchet MS"/>
                <a:ea typeface="Trebuchet MS"/>
                <a:cs typeface="Trebuchet MS"/>
                <a:sym typeface="Trebuchet MS"/>
              </a:rPr>
              <a:t>● Optimization</a:t>
            </a:r>
            <a:endParaRPr b="0" i="0" sz="1800" u="none" cap="none" strike="noStrike">
              <a:solidFill>
                <a:srgbClr val="0033CC"/>
              </a:solidFill>
              <a:latin typeface="Trebuchet MS"/>
              <a:ea typeface="Trebuchet MS"/>
              <a:cs typeface="Trebuchet MS"/>
              <a:sym typeface="Trebuchet MS"/>
            </a:endParaRPr>
          </a:p>
          <a:p>
            <a:pPr indent="0" lvl="0" marL="457200" marR="0" rtl="0" algn="just">
              <a:lnSpc>
                <a:spcPct val="100000"/>
              </a:lnSpc>
              <a:spcBef>
                <a:spcPts val="0"/>
              </a:spcBef>
              <a:spcAft>
                <a:spcPts val="0"/>
              </a:spcAft>
              <a:buClr>
                <a:srgbClr val="000000"/>
              </a:buClr>
              <a:buSzPts val="1800"/>
              <a:buFont typeface="Arial"/>
              <a:buNone/>
            </a:pPr>
            <a:r>
              <a:rPr b="0" i="0" lang="en" sz="1800" u="none" cap="none" strike="noStrike">
                <a:solidFill>
                  <a:srgbClr val="0033CC"/>
                </a:solidFill>
                <a:latin typeface="Trebuchet MS"/>
                <a:ea typeface="Trebuchet MS"/>
                <a:cs typeface="Trebuchet MS"/>
                <a:sym typeface="Trebuchet MS"/>
              </a:rPr>
              <a:t>● Project Report</a:t>
            </a:r>
            <a:endParaRPr b="0" i="0" sz="1800" u="none" cap="none" strike="noStrike">
              <a:solidFill>
                <a:srgbClr val="0033CC"/>
              </a:solidFill>
              <a:latin typeface="Trebuchet MS"/>
              <a:ea typeface="Trebuchet MS"/>
              <a:cs typeface="Trebuchet MS"/>
              <a:sym typeface="Trebuchet MS"/>
            </a:endParaRPr>
          </a:p>
          <a:p>
            <a:pPr indent="0" lvl="0" marL="457200" marR="0" rtl="0" algn="just">
              <a:lnSpc>
                <a:spcPct val="100000"/>
              </a:lnSpc>
              <a:spcBef>
                <a:spcPts val="0"/>
              </a:spcBef>
              <a:spcAft>
                <a:spcPts val="0"/>
              </a:spcAft>
              <a:buClr>
                <a:schemeClr val="dk1"/>
              </a:buClr>
              <a:buSzPts val="1100"/>
              <a:buFont typeface="Arial"/>
              <a:buNone/>
            </a:pPr>
            <a:r>
              <a:rPr b="0" i="0" lang="en" sz="1800" u="none" cap="none" strike="noStrike">
                <a:solidFill>
                  <a:srgbClr val="0033CC"/>
                </a:solidFill>
                <a:latin typeface="Trebuchet MS"/>
                <a:ea typeface="Trebuchet MS"/>
                <a:cs typeface="Trebuchet MS"/>
                <a:sym typeface="Trebuchet MS"/>
              </a:rPr>
              <a:t>● Draft Research Paper</a:t>
            </a:r>
            <a:endParaRPr b="0" i="0" sz="1800" u="none" cap="none" strike="noStrike">
              <a:solidFill>
                <a:srgbClr val="0033CC"/>
              </a:solidFill>
              <a:latin typeface="Trebuchet MS"/>
              <a:ea typeface="Trebuchet MS"/>
              <a:cs typeface="Trebuchet MS"/>
              <a:sym typeface="Trebuchet MS"/>
            </a:endParaRPr>
          </a:p>
          <a:p>
            <a:pPr indent="0" lvl="0" marL="0" marR="0" rtl="0" algn="just">
              <a:lnSpc>
                <a:spcPct val="100000"/>
              </a:lnSpc>
              <a:spcBef>
                <a:spcPts val="0"/>
              </a:spcBef>
              <a:spcAft>
                <a:spcPts val="0"/>
              </a:spcAft>
              <a:buClr>
                <a:srgbClr val="000000"/>
              </a:buClr>
              <a:buSzPts val="1800"/>
              <a:buFont typeface="Arial"/>
              <a:buNone/>
            </a:pPr>
            <a:r>
              <a:rPr b="0" i="0" lang="en" sz="1800" u="none" cap="none" strike="noStrike">
                <a:solidFill>
                  <a:srgbClr val="0033CC"/>
                </a:solidFill>
                <a:latin typeface="Trebuchet MS"/>
                <a:ea typeface="Trebuchet MS"/>
                <a:cs typeface="Trebuchet MS"/>
                <a:sym typeface="Trebuchet MS"/>
              </a:rPr>
              <a:t> </a:t>
            </a:r>
            <a:endParaRPr b="0" i="0" sz="1800" u="none" cap="none" strike="noStrike">
              <a:solidFill>
                <a:srgbClr val="0033CC"/>
              </a:solidFill>
              <a:latin typeface="Trebuchet MS"/>
              <a:ea typeface="Trebuchet MS"/>
              <a:cs typeface="Trebuchet MS"/>
              <a:sym typeface="Trebuchet MS"/>
            </a:endParaRPr>
          </a:p>
        </p:txBody>
      </p:sp>
      <p:pic>
        <p:nvPicPr>
          <p:cNvPr id="242" name="Google Shape;242;p38"/>
          <p:cNvPicPr preferRelativeResize="0"/>
          <p:nvPr/>
        </p:nvPicPr>
        <p:blipFill rotWithShape="1">
          <a:blip r:embed="rId3">
            <a:alphaModFix/>
          </a:blip>
          <a:srcRect b="0" l="0" r="0" t="0"/>
          <a:stretch/>
        </p:blipFill>
        <p:spPr>
          <a:xfrm>
            <a:off x="4645825" y="1697375"/>
            <a:ext cx="4250300" cy="24802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9"/>
          <p:cNvSpPr/>
          <p:nvPr/>
        </p:nvSpPr>
        <p:spPr>
          <a:xfrm>
            <a:off x="2286000" y="11442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48" name="Google Shape;248;p39"/>
          <p:cNvSpPr txBox="1"/>
          <p:nvPr/>
        </p:nvSpPr>
        <p:spPr>
          <a:xfrm>
            <a:off x="2247900" y="749176"/>
            <a:ext cx="5829300" cy="346200"/>
          </a:xfrm>
          <a:prstGeom prst="rect">
            <a:avLst/>
          </a:prstGeom>
          <a:noFill/>
          <a:ln>
            <a:noFill/>
          </a:ln>
        </p:spPr>
        <p:txBody>
          <a:bodyPr anchorCtr="0" anchor="t" bIns="34275" lIns="68575" spcFirstLastPara="1" rIns="68575" wrap="square" tIns="34275">
            <a:spAutoFit/>
          </a:bodyPr>
          <a:lstStyle/>
          <a:p>
            <a:pPr indent="-254000" lvl="0" marL="254000" marR="0" rtl="0" algn="r">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Trebuchet MS"/>
                <a:ea typeface="Trebuchet MS"/>
                <a:cs typeface="Trebuchet MS"/>
                <a:sym typeface="Trebuchet MS"/>
              </a:rPr>
              <a:t>Capstone (Phase-I &amp; Phase-II) Project Timeline</a:t>
            </a:r>
            <a:endParaRPr b="0" i="0" sz="1800" u="none" cap="none" strike="noStrike">
              <a:solidFill>
                <a:srgbClr val="FF0000"/>
              </a:solidFill>
              <a:latin typeface="Trebuchet MS"/>
              <a:ea typeface="Trebuchet MS"/>
              <a:cs typeface="Trebuchet MS"/>
              <a:sym typeface="Trebuchet MS"/>
            </a:endParaRPr>
          </a:p>
        </p:txBody>
      </p:sp>
      <p:pic>
        <p:nvPicPr>
          <p:cNvPr id="249" name="Google Shape;249;p39"/>
          <p:cNvPicPr preferRelativeResize="0"/>
          <p:nvPr/>
        </p:nvPicPr>
        <p:blipFill rotWithShape="1">
          <a:blip r:embed="rId3">
            <a:alphaModFix/>
          </a:blip>
          <a:srcRect b="0" l="0" r="0" t="0"/>
          <a:stretch/>
        </p:blipFill>
        <p:spPr>
          <a:xfrm>
            <a:off x="1657575" y="1191576"/>
            <a:ext cx="5553200" cy="39519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0"/>
          <p:cNvSpPr/>
          <p:nvPr/>
        </p:nvSpPr>
        <p:spPr>
          <a:xfrm>
            <a:off x="2286000" y="11858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55" name="Google Shape;255;p40"/>
          <p:cNvSpPr txBox="1"/>
          <p:nvPr/>
        </p:nvSpPr>
        <p:spPr>
          <a:xfrm>
            <a:off x="2171700" y="742950"/>
            <a:ext cx="5886600" cy="346200"/>
          </a:xfrm>
          <a:prstGeom prst="rect">
            <a:avLst/>
          </a:prstGeom>
          <a:noFill/>
          <a:ln>
            <a:noFill/>
          </a:ln>
        </p:spPr>
        <p:txBody>
          <a:bodyPr anchorCtr="0" anchor="t" bIns="34275" lIns="68575" spcFirstLastPara="1" rIns="68575" wrap="square" tIns="34275">
            <a:spAutoFit/>
          </a:bodyPr>
          <a:lstStyle/>
          <a:p>
            <a:pPr indent="-254000" lvl="0" marL="254000" marR="0" rtl="0" algn="r">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Trebuchet MS"/>
                <a:ea typeface="Trebuchet MS"/>
                <a:cs typeface="Trebuchet MS"/>
                <a:sym typeface="Trebuchet MS"/>
              </a:rPr>
              <a:t>Dataset and References </a:t>
            </a:r>
            <a:endParaRPr b="0" i="0" sz="1800" u="none" cap="none" strike="noStrike">
              <a:solidFill>
                <a:srgbClr val="FF0000"/>
              </a:solidFill>
              <a:latin typeface="Trebuchet MS"/>
              <a:ea typeface="Trebuchet MS"/>
              <a:cs typeface="Trebuchet MS"/>
              <a:sym typeface="Trebuchet MS"/>
            </a:endParaRPr>
          </a:p>
        </p:txBody>
      </p:sp>
      <p:sp>
        <p:nvSpPr>
          <p:cNvPr id="256" name="Google Shape;256;p40"/>
          <p:cNvSpPr txBox="1"/>
          <p:nvPr/>
        </p:nvSpPr>
        <p:spPr>
          <a:xfrm>
            <a:off x="-140100" y="959975"/>
            <a:ext cx="9284100" cy="35433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0033CC"/>
              </a:solidFill>
              <a:latin typeface="Trebuchet MS"/>
              <a:ea typeface="Trebuchet MS"/>
              <a:cs typeface="Trebuchet MS"/>
              <a:sym typeface="Trebuchet MS"/>
            </a:endParaRPr>
          </a:p>
          <a:p>
            <a:pPr indent="0" lvl="0" marL="457200" marR="0" rtl="0" algn="just">
              <a:lnSpc>
                <a:spcPct val="100000"/>
              </a:lnSpc>
              <a:spcBef>
                <a:spcPts val="0"/>
              </a:spcBef>
              <a:spcAft>
                <a:spcPts val="0"/>
              </a:spcAft>
              <a:buClr>
                <a:schemeClr val="dk1"/>
              </a:buClr>
              <a:buSzPts val="1100"/>
              <a:buFont typeface="Arial"/>
              <a:buNone/>
            </a:pPr>
            <a:r>
              <a:rPr b="1" i="0" lang="en" sz="1800" u="sng" cap="none" strike="noStrike">
                <a:solidFill>
                  <a:srgbClr val="0033CC"/>
                </a:solidFill>
                <a:latin typeface="Trebuchet MS"/>
                <a:ea typeface="Trebuchet MS"/>
                <a:cs typeface="Trebuchet MS"/>
                <a:sym typeface="Trebuchet MS"/>
              </a:rPr>
              <a:t>Datasets</a:t>
            </a:r>
            <a:endParaRPr b="1" i="0" sz="1800" u="sng" cap="none" strike="noStrike">
              <a:solidFill>
                <a:srgbClr val="0033CC"/>
              </a:solidFill>
              <a:latin typeface="Trebuchet MS"/>
              <a:ea typeface="Trebuchet MS"/>
              <a:cs typeface="Trebuchet MS"/>
              <a:sym typeface="Trebuchet MS"/>
            </a:endParaRPr>
          </a:p>
          <a:p>
            <a:pPr indent="0" lvl="0" marL="457200" marR="0" rtl="0" algn="just">
              <a:lnSpc>
                <a:spcPct val="100000"/>
              </a:lnSpc>
              <a:spcBef>
                <a:spcPts val="0"/>
              </a:spcBef>
              <a:spcAft>
                <a:spcPts val="0"/>
              </a:spcAft>
              <a:buClr>
                <a:schemeClr val="dk1"/>
              </a:buClr>
              <a:buSzPts val="1100"/>
              <a:buFont typeface="Arial"/>
              <a:buNone/>
            </a:pPr>
            <a:r>
              <a:rPr b="0" i="0" lang="en" sz="1700" u="none" cap="none" strike="noStrike">
                <a:solidFill>
                  <a:srgbClr val="0033CC"/>
                </a:solidFill>
                <a:latin typeface="Trebuchet MS"/>
                <a:ea typeface="Trebuchet MS"/>
                <a:cs typeface="Trebuchet MS"/>
                <a:sym typeface="Trebuchet MS"/>
              </a:rPr>
              <a:t>● </a:t>
            </a:r>
            <a:r>
              <a:rPr b="0" i="0" lang="en" sz="1700" u="sng" cap="none" strike="noStrike">
                <a:solidFill>
                  <a:schemeClr val="hlink"/>
                </a:solidFill>
                <a:latin typeface="Trebuchet MS"/>
                <a:ea typeface="Trebuchet MS"/>
                <a:cs typeface="Trebuchet MS"/>
                <a:sym typeface="Trebuchet MS"/>
                <a:hlinkClick r:id="rId3"/>
              </a:rPr>
              <a:t>Track my hashtag</a:t>
            </a:r>
            <a:endParaRPr b="0" i="0" sz="1700" u="none" cap="none" strike="noStrike">
              <a:solidFill>
                <a:srgbClr val="0033CC"/>
              </a:solidFill>
              <a:latin typeface="Trebuchet MS"/>
              <a:ea typeface="Trebuchet MS"/>
              <a:cs typeface="Trebuchet MS"/>
              <a:sym typeface="Trebuchet MS"/>
            </a:endParaRPr>
          </a:p>
          <a:p>
            <a:pPr indent="0" lvl="0" marL="457200" marR="0" rtl="0" algn="just">
              <a:lnSpc>
                <a:spcPct val="100000"/>
              </a:lnSpc>
              <a:spcBef>
                <a:spcPts val="0"/>
              </a:spcBef>
              <a:spcAft>
                <a:spcPts val="0"/>
              </a:spcAft>
              <a:buClr>
                <a:srgbClr val="000000"/>
              </a:buClr>
              <a:buSzPts val="1700"/>
              <a:buFont typeface="Arial"/>
              <a:buNone/>
            </a:pPr>
            <a:r>
              <a:rPr b="0" i="0" lang="en" sz="1700" u="none" cap="none" strike="noStrike">
                <a:solidFill>
                  <a:srgbClr val="0033CC"/>
                </a:solidFill>
                <a:latin typeface="Trebuchet MS"/>
                <a:ea typeface="Trebuchet MS"/>
                <a:cs typeface="Trebuchet MS"/>
                <a:sym typeface="Trebuchet MS"/>
              </a:rPr>
              <a:t>● Sports videos</a:t>
            </a:r>
            <a:endParaRPr b="0" i="0" sz="1700" u="none" cap="none" strike="noStrike">
              <a:solidFill>
                <a:srgbClr val="0033CC"/>
              </a:solidFill>
              <a:latin typeface="Trebuchet MS"/>
              <a:ea typeface="Trebuchet MS"/>
              <a:cs typeface="Trebuchet MS"/>
              <a:sym typeface="Trebuchet MS"/>
            </a:endParaRPr>
          </a:p>
          <a:p>
            <a:pPr indent="0" lvl="0" marL="457200" marR="0" rtl="0" algn="just">
              <a:lnSpc>
                <a:spcPct val="100000"/>
              </a:lnSpc>
              <a:spcBef>
                <a:spcPts val="0"/>
              </a:spcBef>
              <a:spcAft>
                <a:spcPts val="0"/>
              </a:spcAft>
              <a:buClr>
                <a:schemeClr val="dk1"/>
              </a:buClr>
              <a:buSzPts val="1100"/>
              <a:buFont typeface="Arial"/>
              <a:buNone/>
            </a:pPr>
            <a:r>
              <a:t/>
            </a:r>
            <a:endParaRPr b="0" i="0" sz="1800" u="none" cap="none" strike="noStrike">
              <a:solidFill>
                <a:srgbClr val="0033CC"/>
              </a:solidFill>
              <a:latin typeface="Trebuchet MS"/>
              <a:ea typeface="Trebuchet MS"/>
              <a:cs typeface="Trebuchet MS"/>
              <a:sym typeface="Trebuchet MS"/>
            </a:endParaRPr>
          </a:p>
          <a:p>
            <a:pPr indent="0" lvl="0" marL="457200" marR="0" rtl="0" algn="just">
              <a:lnSpc>
                <a:spcPct val="100000"/>
              </a:lnSpc>
              <a:spcBef>
                <a:spcPts val="0"/>
              </a:spcBef>
              <a:spcAft>
                <a:spcPts val="0"/>
              </a:spcAft>
              <a:buClr>
                <a:schemeClr val="dk1"/>
              </a:buClr>
              <a:buSzPts val="1100"/>
              <a:buFont typeface="Arial"/>
              <a:buNone/>
            </a:pPr>
            <a:r>
              <a:rPr b="1" i="0" lang="en" sz="1800" u="sng" cap="none" strike="noStrike">
                <a:solidFill>
                  <a:srgbClr val="0033CC"/>
                </a:solidFill>
                <a:latin typeface="Trebuchet MS"/>
                <a:ea typeface="Trebuchet MS"/>
                <a:cs typeface="Trebuchet MS"/>
                <a:sym typeface="Trebuchet MS"/>
              </a:rPr>
              <a:t>Research Papers</a:t>
            </a:r>
            <a:endParaRPr b="1" i="0" sz="1800" u="sng" cap="none" strike="noStrike">
              <a:solidFill>
                <a:srgbClr val="0033CC"/>
              </a:solidFill>
              <a:latin typeface="Trebuchet MS"/>
              <a:ea typeface="Trebuchet MS"/>
              <a:cs typeface="Trebuchet MS"/>
              <a:sym typeface="Trebuchet MS"/>
            </a:endParaRPr>
          </a:p>
          <a:p>
            <a:pPr indent="0" lvl="0" marL="457200" marR="0" rtl="0" algn="just">
              <a:lnSpc>
                <a:spcPct val="100000"/>
              </a:lnSpc>
              <a:spcBef>
                <a:spcPts val="0"/>
              </a:spcBef>
              <a:spcAft>
                <a:spcPts val="0"/>
              </a:spcAft>
              <a:buClr>
                <a:schemeClr val="dk1"/>
              </a:buClr>
              <a:buSzPts val="1100"/>
              <a:buFont typeface="Arial"/>
              <a:buNone/>
            </a:pPr>
            <a:r>
              <a:rPr b="0" i="0" lang="en" sz="1700" u="none" cap="none" strike="noStrike">
                <a:solidFill>
                  <a:srgbClr val="0033CC"/>
                </a:solidFill>
                <a:latin typeface="Trebuchet MS"/>
                <a:ea typeface="Trebuchet MS"/>
                <a:cs typeface="Trebuchet MS"/>
                <a:sym typeface="Trebuchet MS"/>
              </a:rPr>
              <a:t>● </a:t>
            </a:r>
            <a:r>
              <a:rPr b="0" i="0" lang="en" sz="1700" u="sng" cap="none" strike="noStrike">
                <a:solidFill>
                  <a:schemeClr val="hlink"/>
                </a:solidFill>
                <a:latin typeface="Trebuchet MS"/>
                <a:ea typeface="Trebuchet MS"/>
                <a:cs typeface="Trebuchet MS"/>
                <a:sym typeface="Trebuchet MS"/>
                <a:hlinkClick r:id="rId4"/>
              </a:rPr>
              <a:t>A multimodal Approach for Automatic Cricket Video Summarization</a:t>
            </a:r>
            <a:endParaRPr b="0" i="0" sz="1300" u="none" cap="none" strike="noStrike">
              <a:solidFill>
                <a:srgbClr val="000000"/>
              </a:solidFill>
              <a:latin typeface="Arial"/>
              <a:ea typeface="Arial"/>
              <a:cs typeface="Arial"/>
              <a:sym typeface="Arial"/>
            </a:endParaRPr>
          </a:p>
          <a:p>
            <a:pPr indent="0" lvl="0" marL="457200" marR="0" rtl="0" algn="just">
              <a:lnSpc>
                <a:spcPct val="100000"/>
              </a:lnSpc>
              <a:spcBef>
                <a:spcPts val="0"/>
              </a:spcBef>
              <a:spcAft>
                <a:spcPts val="0"/>
              </a:spcAft>
              <a:buClr>
                <a:schemeClr val="dk1"/>
              </a:buClr>
              <a:buSzPts val="1100"/>
              <a:buFont typeface="Arial"/>
              <a:buNone/>
            </a:pPr>
            <a:r>
              <a:rPr b="1" i="0" lang="en" sz="1300" u="none" cap="none" strike="noStrike">
                <a:solidFill>
                  <a:srgbClr val="0033CC"/>
                </a:solidFill>
                <a:latin typeface="Trebuchet MS"/>
                <a:ea typeface="Trebuchet MS"/>
                <a:cs typeface="Trebuchet MS"/>
                <a:sym typeface="Trebuchet MS"/>
              </a:rPr>
              <a:t>Published in</a:t>
            </a:r>
            <a:r>
              <a:rPr b="0" i="0" lang="en" sz="1300" u="none" cap="none" strike="noStrike">
                <a:solidFill>
                  <a:srgbClr val="0033CC"/>
                </a:solidFill>
                <a:latin typeface="Trebuchet MS"/>
                <a:ea typeface="Trebuchet MS"/>
                <a:cs typeface="Trebuchet MS"/>
                <a:sym typeface="Trebuchet MS"/>
              </a:rPr>
              <a:t> </a:t>
            </a:r>
            <a:r>
              <a:rPr b="0" i="0" lang="en" sz="1300" u="none" cap="none" strike="noStrike">
                <a:solidFill>
                  <a:srgbClr val="0033CC"/>
                </a:solidFill>
                <a:latin typeface="Arial"/>
                <a:ea typeface="Arial"/>
                <a:cs typeface="Arial"/>
                <a:sym typeface="Arial"/>
              </a:rPr>
              <a:t>2019 6th International Conference on Signal Processing and Integrated Networks (SPIN)</a:t>
            </a:r>
            <a:endParaRPr b="0" i="0" sz="1300" u="none" cap="none" strike="noStrike">
              <a:solidFill>
                <a:srgbClr val="0033CC"/>
              </a:solidFill>
              <a:latin typeface="Arial"/>
              <a:ea typeface="Arial"/>
              <a:cs typeface="Arial"/>
              <a:sym typeface="Arial"/>
            </a:endParaRPr>
          </a:p>
          <a:p>
            <a:pPr indent="0" lvl="0" marL="457200" marR="0" rtl="0" algn="just">
              <a:lnSpc>
                <a:spcPct val="100000"/>
              </a:lnSpc>
              <a:spcBef>
                <a:spcPts val="0"/>
              </a:spcBef>
              <a:spcAft>
                <a:spcPts val="0"/>
              </a:spcAft>
              <a:buClr>
                <a:schemeClr val="dk1"/>
              </a:buClr>
              <a:buSzPts val="1100"/>
              <a:buFont typeface="Arial"/>
              <a:buNone/>
            </a:pPr>
            <a:r>
              <a:rPr b="0" i="0" lang="en" sz="1700" u="none" cap="none" strike="noStrike">
                <a:solidFill>
                  <a:srgbClr val="0033CC"/>
                </a:solidFill>
                <a:latin typeface="Trebuchet MS"/>
                <a:ea typeface="Trebuchet MS"/>
                <a:cs typeface="Trebuchet MS"/>
                <a:sym typeface="Trebuchet MS"/>
              </a:rPr>
              <a:t>● </a:t>
            </a:r>
            <a:r>
              <a:rPr b="0" i="0" lang="en" sz="1700" u="sng" cap="none" strike="noStrike">
                <a:solidFill>
                  <a:schemeClr val="hlink"/>
                </a:solidFill>
                <a:latin typeface="Trebuchet MS"/>
                <a:ea typeface="Trebuchet MS"/>
                <a:cs typeface="Trebuchet MS"/>
                <a:sym typeface="Trebuchet MS"/>
                <a:hlinkClick r:id="rId5"/>
              </a:rPr>
              <a:t>Summarizing Sporting Events Using Twitter</a:t>
            </a:r>
            <a:endParaRPr b="0" i="0" sz="1700" u="none" cap="none" strike="noStrike">
              <a:solidFill>
                <a:srgbClr val="0033CC"/>
              </a:solidFill>
              <a:latin typeface="Trebuchet MS"/>
              <a:ea typeface="Trebuchet MS"/>
              <a:cs typeface="Trebuchet MS"/>
              <a:sym typeface="Trebuchet MS"/>
            </a:endParaRPr>
          </a:p>
          <a:p>
            <a:pPr indent="0" lvl="0" marL="457200" marR="0" rtl="0" algn="just">
              <a:lnSpc>
                <a:spcPct val="100000"/>
              </a:lnSpc>
              <a:spcBef>
                <a:spcPts val="0"/>
              </a:spcBef>
              <a:spcAft>
                <a:spcPts val="0"/>
              </a:spcAft>
              <a:buClr>
                <a:schemeClr val="dk1"/>
              </a:buClr>
              <a:buSzPts val="1100"/>
              <a:buFont typeface="Arial"/>
              <a:buNone/>
            </a:pPr>
            <a:r>
              <a:rPr b="1" i="0" lang="en" sz="1300" u="none" cap="none" strike="noStrike">
                <a:solidFill>
                  <a:srgbClr val="0033CC"/>
                </a:solidFill>
                <a:latin typeface="Trebuchet MS"/>
                <a:ea typeface="Trebuchet MS"/>
                <a:cs typeface="Trebuchet MS"/>
                <a:sym typeface="Trebuchet MS"/>
              </a:rPr>
              <a:t>Published in</a:t>
            </a:r>
            <a:r>
              <a:rPr b="0" i="0" lang="en" sz="1300" u="none" cap="none" strike="noStrike">
                <a:solidFill>
                  <a:srgbClr val="0033CC"/>
                </a:solidFill>
                <a:latin typeface="Trebuchet MS"/>
                <a:ea typeface="Trebuchet MS"/>
                <a:cs typeface="Trebuchet MS"/>
                <a:sym typeface="Trebuchet MS"/>
              </a:rPr>
              <a:t> </a:t>
            </a:r>
            <a:r>
              <a:rPr b="0" i="0" lang="en" sz="1300" u="none" cap="none" strike="noStrike">
                <a:solidFill>
                  <a:schemeClr val="hlink"/>
                </a:solidFill>
                <a:highlight>
                  <a:srgbClr val="FFFFFF"/>
                </a:highlight>
                <a:uFill>
                  <a:noFill/>
                </a:uFill>
                <a:latin typeface="Arial"/>
                <a:ea typeface="Arial"/>
                <a:cs typeface="Arial"/>
                <a:sym typeface="Arial"/>
                <a:hlinkClick r:id="rId6"/>
              </a:rPr>
              <a:t>IUI '12: Proceedings of the 2012 ACM international conference on Intelligent User Interfaces</a:t>
            </a:r>
            <a:endParaRPr b="0" i="0" sz="1300" u="none" cap="none" strike="noStrike">
              <a:solidFill>
                <a:srgbClr val="0033CC"/>
              </a:solidFill>
              <a:latin typeface="Trebuchet MS"/>
              <a:ea typeface="Trebuchet MS"/>
              <a:cs typeface="Trebuchet MS"/>
              <a:sym typeface="Trebuchet MS"/>
            </a:endParaRPr>
          </a:p>
          <a:p>
            <a:pPr indent="0" lvl="0" marL="457200" marR="0" rtl="0" algn="just">
              <a:lnSpc>
                <a:spcPct val="100000"/>
              </a:lnSpc>
              <a:spcBef>
                <a:spcPts val="0"/>
              </a:spcBef>
              <a:spcAft>
                <a:spcPts val="0"/>
              </a:spcAft>
              <a:buClr>
                <a:srgbClr val="000000"/>
              </a:buClr>
              <a:buSzPts val="1700"/>
              <a:buFont typeface="Arial"/>
              <a:buNone/>
            </a:pPr>
            <a:r>
              <a:rPr b="0" i="0" lang="en" sz="1700" u="none" cap="none" strike="noStrike">
                <a:solidFill>
                  <a:srgbClr val="0033CC"/>
                </a:solidFill>
                <a:latin typeface="Trebuchet MS"/>
                <a:ea typeface="Trebuchet MS"/>
                <a:cs typeface="Trebuchet MS"/>
                <a:sym typeface="Trebuchet MS"/>
              </a:rPr>
              <a:t>● </a:t>
            </a:r>
            <a:r>
              <a:rPr b="0" i="0" lang="en" sz="1700" u="sng" cap="none" strike="noStrike">
                <a:solidFill>
                  <a:schemeClr val="hlink"/>
                </a:solidFill>
                <a:latin typeface="Trebuchet MS"/>
                <a:ea typeface="Trebuchet MS"/>
                <a:cs typeface="Trebuchet MS"/>
                <a:sym typeface="Trebuchet MS"/>
                <a:hlinkClick r:id="rId7"/>
              </a:rPr>
              <a:t>Soccer Video Summarization using Video Content Analysis and Social Media Stream</a:t>
            </a:r>
            <a:endParaRPr b="0" i="0" sz="1700" u="none" cap="none" strike="noStrike">
              <a:solidFill>
                <a:srgbClr val="0033CC"/>
              </a:solidFill>
              <a:latin typeface="Trebuchet MS"/>
              <a:ea typeface="Trebuchet MS"/>
              <a:cs typeface="Trebuchet MS"/>
              <a:sym typeface="Trebuchet MS"/>
            </a:endParaRPr>
          </a:p>
          <a:p>
            <a:pPr indent="0" lvl="0" marL="457200" marR="0" rtl="0" algn="just">
              <a:lnSpc>
                <a:spcPct val="100000"/>
              </a:lnSpc>
              <a:spcBef>
                <a:spcPts val="0"/>
              </a:spcBef>
              <a:spcAft>
                <a:spcPts val="0"/>
              </a:spcAft>
              <a:buClr>
                <a:srgbClr val="000000"/>
              </a:buClr>
              <a:buSzPts val="1300"/>
              <a:buFont typeface="Arial"/>
              <a:buNone/>
            </a:pPr>
            <a:r>
              <a:rPr b="1" i="0" lang="en" sz="1300" u="none" cap="none" strike="noStrike">
                <a:solidFill>
                  <a:srgbClr val="0033CC"/>
                </a:solidFill>
                <a:latin typeface="Trebuchet MS"/>
                <a:ea typeface="Trebuchet MS"/>
                <a:cs typeface="Trebuchet MS"/>
                <a:sym typeface="Trebuchet MS"/>
              </a:rPr>
              <a:t>Published in</a:t>
            </a:r>
            <a:r>
              <a:rPr b="0" i="0" lang="en" sz="1300" u="none" cap="none" strike="noStrike">
                <a:solidFill>
                  <a:srgbClr val="0033CC"/>
                </a:solidFill>
                <a:latin typeface="Trebuchet MS"/>
                <a:ea typeface="Trebuchet MS"/>
                <a:cs typeface="Trebuchet MS"/>
                <a:sym typeface="Trebuchet MS"/>
              </a:rPr>
              <a:t> 2014 IEEE/ACM International Symposium on Big Data Computing</a:t>
            </a:r>
            <a:endParaRPr b="0" i="0" sz="1300" u="none" cap="none" strike="noStrike">
              <a:solidFill>
                <a:srgbClr val="0033CC"/>
              </a:solidFill>
              <a:latin typeface="Trebuchet MS"/>
              <a:ea typeface="Trebuchet MS"/>
              <a:cs typeface="Trebuchet MS"/>
              <a:sym typeface="Trebuchet MS"/>
            </a:endParaRPr>
          </a:p>
          <a:p>
            <a:pPr indent="0" lvl="0" marL="457200" marR="0" rtl="0" algn="just">
              <a:lnSpc>
                <a:spcPct val="100000"/>
              </a:lnSpc>
              <a:spcBef>
                <a:spcPts val="0"/>
              </a:spcBef>
              <a:spcAft>
                <a:spcPts val="0"/>
              </a:spcAft>
              <a:buClr>
                <a:schemeClr val="dk1"/>
              </a:buClr>
              <a:buSzPts val="1100"/>
              <a:buFont typeface="Arial"/>
              <a:buNone/>
            </a:pPr>
            <a:r>
              <a:rPr b="0" i="0" lang="en" sz="1700" u="none" cap="none" strike="noStrike">
                <a:solidFill>
                  <a:srgbClr val="0033CC"/>
                </a:solidFill>
                <a:latin typeface="Trebuchet MS"/>
                <a:ea typeface="Trebuchet MS"/>
                <a:cs typeface="Trebuchet MS"/>
                <a:sym typeface="Trebuchet MS"/>
              </a:rPr>
              <a:t>●</a:t>
            </a:r>
            <a:r>
              <a:rPr b="0" i="0" lang="en" sz="1700" u="sng" cap="none" strike="noStrike">
                <a:solidFill>
                  <a:schemeClr val="hlink"/>
                </a:solidFill>
                <a:latin typeface="Trebuchet MS"/>
                <a:ea typeface="Trebuchet MS"/>
                <a:cs typeface="Trebuchet MS"/>
                <a:sym typeface="Trebuchet MS"/>
                <a:hlinkClick r:id="rId8"/>
              </a:rPr>
              <a:t>Content-Aware Summarization of Broadcast Sports Videos: An Audio-Visual Feature Extraction Approach</a:t>
            </a:r>
            <a:endParaRPr b="0" i="0" sz="1700" u="none" cap="none" strike="noStrike">
              <a:solidFill>
                <a:srgbClr val="0033CC"/>
              </a:solidFill>
              <a:latin typeface="Trebuchet MS"/>
              <a:ea typeface="Trebuchet MS"/>
              <a:cs typeface="Trebuchet MS"/>
              <a:sym typeface="Trebuchet MS"/>
            </a:endParaRPr>
          </a:p>
          <a:p>
            <a:pPr indent="0" lvl="0" marL="457200" marR="0" rtl="0" algn="just">
              <a:lnSpc>
                <a:spcPct val="100000"/>
              </a:lnSpc>
              <a:spcBef>
                <a:spcPts val="0"/>
              </a:spcBef>
              <a:spcAft>
                <a:spcPts val="0"/>
              </a:spcAft>
              <a:buClr>
                <a:schemeClr val="dk1"/>
              </a:buClr>
              <a:buSzPts val="1100"/>
              <a:buFont typeface="Arial"/>
              <a:buNone/>
            </a:pPr>
            <a:r>
              <a:rPr b="1" i="0" lang="en" sz="1300" u="none" cap="none" strike="noStrike">
                <a:solidFill>
                  <a:srgbClr val="0033CC"/>
                </a:solidFill>
                <a:latin typeface="Trebuchet MS"/>
                <a:ea typeface="Trebuchet MS"/>
                <a:cs typeface="Trebuchet MS"/>
                <a:sym typeface="Trebuchet MS"/>
              </a:rPr>
              <a:t>Published online:</a:t>
            </a:r>
            <a:r>
              <a:rPr b="0" i="0" lang="en" sz="1300" u="none" cap="none" strike="noStrike">
                <a:solidFill>
                  <a:srgbClr val="0033CC"/>
                </a:solidFill>
                <a:latin typeface="Trebuchet MS"/>
                <a:ea typeface="Trebuchet MS"/>
                <a:cs typeface="Trebuchet MS"/>
                <a:sym typeface="Trebuchet MS"/>
              </a:rPr>
              <a:t> 4 February 2020 ©Springer Science+Business Media, LLC, part of Springer Nature 2020</a:t>
            </a:r>
            <a:endParaRPr b="0" i="0" sz="1300" u="none" cap="none" strike="noStrike">
              <a:solidFill>
                <a:srgbClr val="0033CC"/>
              </a:solidFill>
              <a:latin typeface="Trebuchet MS"/>
              <a:ea typeface="Trebuchet MS"/>
              <a:cs typeface="Trebuchet MS"/>
              <a:sym typeface="Trebuchet MS"/>
            </a:endParaRPr>
          </a:p>
          <a:p>
            <a:pPr indent="0" lvl="0" marL="457200" marR="0" rtl="0" algn="just">
              <a:lnSpc>
                <a:spcPct val="100000"/>
              </a:lnSpc>
              <a:spcBef>
                <a:spcPts val="0"/>
              </a:spcBef>
              <a:spcAft>
                <a:spcPts val="0"/>
              </a:spcAft>
              <a:buClr>
                <a:schemeClr val="dk1"/>
              </a:buClr>
              <a:buSzPts val="1100"/>
              <a:buFont typeface="Arial"/>
              <a:buNone/>
            </a:pPr>
            <a:r>
              <a:t/>
            </a:r>
            <a:endParaRPr b="0" i="0" sz="1400" u="none" cap="none" strike="noStrike">
              <a:solidFill>
                <a:srgbClr val="0033CC"/>
              </a:solidFill>
              <a:latin typeface="Trebuchet MS"/>
              <a:ea typeface="Trebuchet MS"/>
              <a:cs typeface="Trebuchet MS"/>
              <a:sym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1"/>
          <p:cNvSpPr/>
          <p:nvPr/>
        </p:nvSpPr>
        <p:spPr>
          <a:xfrm>
            <a:off x="3278629" y="2514600"/>
            <a:ext cx="2542200" cy="5310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3000"/>
              <a:buFont typeface="Arial"/>
              <a:buNone/>
            </a:pPr>
            <a:r>
              <a:rPr b="0" i="0" lang="en" sz="3000" u="none" cap="none" strike="noStrike">
                <a:solidFill>
                  <a:srgbClr val="FF0000"/>
                </a:solidFill>
                <a:latin typeface="Trebuchet MS"/>
                <a:ea typeface="Trebuchet MS"/>
                <a:cs typeface="Trebuchet MS"/>
                <a:sym typeface="Trebuchet MS"/>
              </a:rPr>
              <a:t>Thank You</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p:nvPr/>
        </p:nvSpPr>
        <p:spPr>
          <a:xfrm>
            <a:off x="2286000" y="1185866"/>
            <a:ext cx="5715000" cy="27385"/>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26" name="Google Shape;126;p24"/>
          <p:cNvSpPr txBox="1"/>
          <p:nvPr/>
        </p:nvSpPr>
        <p:spPr>
          <a:xfrm>
            <a:off x="800100" y="1314450"/>
            <a:ext cx="6400800" cy="3543300"/>
          </a:xfrm>
          <a:prstGeom prst="rect">
            <a:avLst/>
          </a:prstGeom>
          <a:noFill/>
          <a:ln>
            <a:noFill/>
          </a:ln>
        </p:spPr>
        <p:txBody>
          <a:bodyPr anchorCtr="0" anchor="t" bIns="34275" lIns="68575" spcFirstLastPara="1" rIns="68575" wrap="square" tIns="34275">
            <a:noAutofit/>
          </a:bodyPr>
          <a:lstStyle/>
          <a:p>
            <a:pPr indent="-152400" lvl="0" marL="508000" marR="0" rtl="0" algn="just">
              <a:lnSpc>
                <a:spcPct val="100000"/>
              </a:lnSpc>
              <a:spcBef>
                <a:spcPts val="0"/>
              </a:spcBef>
              <a:spcAft>
                <a:spcPts val="0"/>
              </a:spcAft>
              <a:buClr>
                <a:schemeClr val="dk1"/>
              </a:buClr>
              <a:buSzPts val="1500"/>
              <a:buFont typeface="Arial"/>
              <a:buNone/>
            </a:pPr>
            <a:r>
              <a:t/>
            </a:r>
            <a:endParaRPr b="0" i="0" sz="1500" u="none" cap="none" strike="noStrike">
              <a:solidFill>
                <a:srgbClr val="0000FF"/>
              </a:solidFill>
              <a:latin typeface="Trebuchet MS"/>
              <a:ea typeface="Trebuchet MS"/>
              <a:cs typeface="Trebuchet MS"/>
              <a:sym typeface="Trebuchet MS"/>
            </a:endParaRPr>
          </a:p>
          <a:p>
            <a:pPr indent="-152400" lvl="0" marL="508000" marR="0" rtl="0" algn="just">
              <a:lnSpc>
                <a:spcPct val="100000"/>
              </a:lnSpc>
              <a:spcBef>
                <a:spcPts val="300"/>
              </a:spcBef>
              <a:spcAft>
                <a:spcPts val="0"/>
              </a:spcAft>
              <a:buClr>
                <a:schemeClr val="dk1"/>
              </a:buClr>
              <a:buSzPts val="1500"/>
              <a:buFont typeface="Arial"/>
              <a:buNone/>
            </a:pPr>
            <a:r>
              <a:t/>
            </a:r>
            <a:endParaRPr b="0" i="0" sz="1700" u="none" cap="none" strike="noStrike">
              <a:solidFill>
                <a:srgbClr val="0000FF"/>
              </a:solidFill>
              <a:latin typeface="Trebuchet MS"/>
              <a:ea typeface="Trebuchet MS"/>
              <a:cs typeface="Trebuchet MS"/>
              <a:sym typeface="Trebuchet MS"/>
            </a:endParaRPr>
          </a:p>
          <a:p>
            <a:pPr indent="-266700" lvl="0" marL="508000" marR="0" rtl="0" algn="just">
              <a:lnSpc>
                <a:spcPct val="100000"/>
              </a:lnSpc>
              <a:spcBef>
                <a:spcPts val="0"/>
              </a:spcBef>
              <a:spcAft>
                <a:spcPts val="0"/>
              </a:spcAft>
              <a:buClr>
                <a:srgbClr val="0033CC"/>
              </a:buClr>
              <a:buSzPts val="2000"/>
              <a:buFont typeface="Arial"/>
              <a:buChar char="•"/>
            </a:pPr>
            <a:r>
              <a:rPr b="0" i="0" lang="en" sz="2000" u="none" cap="none" strike="noStrike">
                <a:solidFill>
                  <a:srgbClr val="0033CC"/>
                </a:solidFill>
                <a:latin typeface="Trebuchet MS"/>
                <a:ea typeface="Trebuchet MS"/>
                <a:cs typeface="Trebuchet MS"/>
                <a:sym typeface="Trebuchet MS"/>
              </a:rPr>
              <a:t>Problem Statement </a:t>
            </a:r>
            <a:endParaRPr b="0" i="0" sz="1300" u="none" cap="none" strike="noStrike">
              <a:solidFill>
                <a:srgbClr val="000000"/>
              </a:solidFill>
              <a:latin typeface="Arial"/>
              <a:ea typeface="Arial"/>
              <a:cs typeface="Arial"/>
              <a:sym typeface="Arial"/>
            </a:endParaRPr>
          </a:p>
          <a:p>
            <a:pPr indent="-266700" lvl="0" marL="508000" marR="0" rtl="0" algn="just">
              <a:lnSpc>
                <a:spcPct val="100000"/>
              </a:lnSpc>
              <a:spcBef>
                <a:spcPts val="0"/>
              </a:spcBef>
              <a:spcAft>
                <a:spcPts val="0"/>
              </a:spcAft>
              <a:buClr>
                <a:srgbClr val="0033CC"/>
              </a:buClr>
              <a:buSzPts val="2000"/>
              <a:buFont typeface="Arial"/>
              <a:buChar char="•"/>
            </a:pPr>
            <a:r>
              <a:rPr b="0" i="0" lang="en" sz="2000" u="none" cap="none" strike="noStrike">
                <a:solidFill>
                  <a:srgbClr val="0033CC"/>
                </a:solidFill>
                <a:latin typeface="Trebuchet MS"/>
                <a:ea typeface="Trebuchet MS"/>
                <a:cs typeface="Trebuchet MS"/>
                <a:sym typeface="Trebuchet MS"/>
              </a:rPr>
              <a:t>Scope, Workflow and Feasibility study </a:t>
            </a:r>
            <a:endParaRPr b="0" i="0" sz="2000" u="none" cap="none" strike="noStrike">
              <a:solidFill>
                <a:srgbClr val="0033CC"/>
              </a:solidFill>
              <a:latin typeface="Trebuchet MS"/>
              <a:ea typeface="Trebuchet MS"/>
              <a:cs typeface="Trebuchet MS"/>
              <a:sym typeface="Trebuchet MS"/>
            </a:endParaRPr>
          </a:p>
          <a:p>
            <a:pPr indent="-266700" lvl="0" marL="508000" marR="0" rtl="0" algn="just">
              <a:lnSpc>
                <a:spcPct val="100000"/>
              </a:lnSpc>
              <a:spcBef>
                <a:spcPts val="0"/>
              </a:spcBef>
              <a:spcAft>
                <a:spcPts val="0"/>
              </a:spcAft>
              <a:buClr>
                <a:srgbClr val="0033CC"/>
              </a:buClr>
              <a:buSzPts val="2000"/>
              <a:buFont typeface="Trebuchet MS"/>
              <a:buChar char="•"/>
            </a:pPr>
            <a:r>
              <a:rPr b="0" i="0" lang="en" sz="2000" u="none" cap="none" strike="noStrike">
                <a:solidFill>
                  <a:srgbClr val="0033CC"/>
                </a:solidFill>
                <a:latin typeface="Trebuchet MS"/>
                <a:ea typeface="Trebuchet MS"/>
                <a:cs typeface="Trebuchet MS"/>
                <a:sym typeface="Trebuchet MS"/>
              </a:rPr>
              <a:t>Challenges</a:t>
            </a:r>
            <a:endParaRPr b="0" i="0" sz="2000" u="none" cap="none" strike="noStrike">
              <a:solidFill>
                <a:srgbClr val="0033CC"/>
              </a:solidFill>
              <a:latin typeface="Trebuchet MS"/>
              <a:ea typeface="Trebuchet MS"/>
              <a:cs typeface="Trebuchet MS"/>
              <a:sym typeface="Trebuchet MS"/>
            </a:endParaRPr>
          </a:p>
          <a:p>
            <a:pPr indent="-266700" lvl="0" marL="508000" marR="0" rtl="0" algn="just">
              <a:lnSpc>
                <a:spcPct val="100000"/>
              </a:lnSpc>
              <a:spcBef>
                <a:spcPts val="0"/>
              </a:spcBef>
              <a:spcAft>
                <a:spcPts val="0"/>
              </a:spcAft>
              <a:buClr>
                <a:srgbClr val="0033CC"/>
              </a:buClr>
              <a:buSzPts val="2000"/>
              <a:buFont typeface="Arial"/>
              <a:buChar char="•"/>
            </a:pPr>
            <a:r>
              <a:rPr b="0" i="0" lang="en" sz="2000" u="none" cap="none" strike="noStrike">
                <a:solidFill>
                  <a:srgbClr val="0033CC"/>
                </a:solidFill>
                <a:latin typeface="Trebuchet MS"/>
                <a:ea typeface="Trebuchet MS"/>
                <a:cs typeface="Trebuchet MS"/>
                <a:sym typeface="Trebuchet MS"/>
              </a:rPr>
              <a:t>Applications/Use cases </a:t>
            </a:r>
            <a:endParaRPr b="0" i="0" sz="2000" u="none" cap="none" strike="noStrike">
              <a:solidFill>
                <a:srgbClr val="0033CC"/>
              </a:solidFill>
              <a:latin typeface="Trebuchet MS"/>
              <a:ea typeface="Trebuchet MS"/>
              <a:cs typeface="Trebuchet MS"/>
              <a:sym typeface="Trebuchet MS"/>
            </a:endParaRPr>
          </a:p>
          <a:p>
            <a:pPr indent="-266700" lvl="0" marL="508000" marR="0" rtl="0" algn="just">
              <a:lnSpc>
                <a:spcPct val="100000"/>
              </a:lnSpc>
              <a:spcBef>
                <a:spcPts val="0"/>
              </a:spcBef>
              <a:spcAft>
                <a:spcPts val="0"/>
              </a:spcAft>
              <a:buClr>
                <a:srgbClr val="0033CC"/>
              </a:buClr>
              <a:buSzPts val="2000"/>
              <a:buFont typeface="Trebuchet MS"/>
              <a:buChar char="•"/>
            </a:pPr>
            <a:r>
              <a:rPr b="0" i="0" lang="en" sz="2000" u="none" cap="none" strike="noStrike">
                <a:solidFill>
                  <a:srgbClr val="0033CC"/>
                </a:solidFill>
                <a:latin typeface="Trebuchet MS"/>
                <a:ea typeface="Trebuchet MS"/>
                <a:cs typeface="Trebuchet MS"/>
                <a:sym typeface="Trebuchet MS"/>
              </a:rPr>
              <a:t>Novelty</a:t>
            </a:r>
            <a:endParaRPr b="0" i="0" sz="2000" u="none" cap="none" strike="noStrike">
              <a:solidFill>
                <a:srgbClr val="0033CC"/>
              </a:solidFill>
              <a:latin typeface="Trebuchet MS"/>
              <a:ea typeface="Trebuchet MS"/>
              <a:cs typeface="Trebuchet MS"/>
              <a:sym typeface="Trebuchet MS"/>
            </a:endParaRPr>
          </a:p>
          <a:p>
            <a:pPr indent="-266700" lvl="0" marL="508000" marR="0" rtl="0" algn="just">
              <a:lnSpc>
                <a:spcPct val="100000"/>
              </a:lnSpc>
              <a:spcBef>
                <a:spcPts val="0"/>
              </a:spcBef>
              <a:spcAft>
                <a:spcPts val="0"/>
              </a:spcAft>
              <a:buClr>
                <a:srgbClr val="0033CC"/>
              </a:buClr>
              <a:buSzPts val="2000"/>
              <a:buFont typeface="Arial"/>
              <a:buChar char="•"/>
            </a:pPr>
            <a:r>
              <a:rPr b="0" i="0" lang="en" sz="2000" u="none" cap="none" strike="noStrike">
                <a:solidFill>
                  <a:srgbClr val="0033CC"/>
                </a:solidFill>
                <a:latin typeface="Trebuchet MS"/>
                <a:ea typeface="Trebuchet MS"/>
                <a:cs typeface="Trebuchet MS"/>
                <a:sym typeface="Trebuchet MS"/>
              </a:rPr>
              <a:t>Expected Deliverables</a:t>
            </a:r>
            <a:endParaRPr b="0" i="0" sz="1300" u="none" cap="none" strike="noStrike">
              <a:solidFill>
                <a:srgbClr val="000000"/>
              </a:solidFill>
              <a:latin typeface="Arial"/>
              <a:ea typeface="Arial"/>
              <a:cs typeface="Arial"/>
              <a:sym typeface="Arial"/>
            </a:endParaRPr>
          </a:p>
          <a:p>
            <a:pPr indent="-266700" lvl="0" marL="508000" marR="0" rtl="0" algn="just">
              <a:lnSpc>
                <a:spcPct val="100000"/>
              </a:lnSpc>
              <a:spcBef>
                <a:spcPts val="0"/>
              </a:spcBef>
              <a:spcAft>
                <a:spcPts val="0"/>
              </a:spcAft>
              <a:buClr>
                <a:srgbClr val="0033CC"/>
              </a:buClr>
              <a:buSzPts val="2000"/>
              <a:buFont typeface="Arial"/>
              <a:buChar char="•"/>
            </a:pPr>
            <a:r>
              <a:rPr b="0" i="0" lang="en" sz="2000" u="none" cap="none" strike="noStrike">
                <a:solidFill>
                  <a:srgbClr val="0033CC"/>
                </a:solidFill>
                <a:latin typeface="Trebuchet MS"/>
                <a:ea typeface="Trebuchet MS"/>
                <a:cs typeface="Trebuchet MS"/>
                <a:sym typeface="Trebuchet MS"/>
              </a:rPr>
              <a:t>Capstone (Phase-I &amp; Phase-II) Project Timeline</a:t>
            </a:r>
            <a:endParaRPr b="0" i="0" sz="2000" u="none" cap="none" strike="noStrike">
              <a:solidFill>
                <a:srgbClr val="0033CC"/>
              </a:solidFill>
              <a:latin typeface="Trebuchet MS"/>
              <a:ea typeface="Trebuchet MS"/>
              <a:cs typeface="Trebuchet MS"/>
              <a:sym typeface="Trebuchet MS"/>
            </a:endParaRPr>
          </a:p>
          <a:p>
            <a:pPr indent="-266700" lvl="0" marL="508000" marR="0" rtl="0" algn="just">
              <a:lnSpc>
                <a:spcPct val="100000"/>
              </a:lnSpc>
              <a:spcBef>
                <a:spcPts val="0"/>
              </a:spcBef>
              <a:spcAft>
                <a:spcPts val="0"/>
              </a:spcAft>
              <a:buClr>
                <a:srgbClr val="0033CC"/>
              </a:buClr>
              <a:buSzPts val="2000"/>
              <a:buFont typeface="Arial"/>
              <a:buChar char="•"/>
            </a:pPr>
            <a:r>
              <a:rPr b="0" i="0" lang="en" sz="2000" u="none" cap="none" strike="noStrike">
                <a:solidFill>
                  <a:srgbClr val="0033CC"/>
                </a:solidFill>
                <a:latin typeface="Trebuchet MS"/>
                <a:ea typeface="Trebuchet MS"/>
                <a:cs typeface="Trebuchet MS"/>
                <a:sym typeface="Trebuchet MS"/>
              </a:rPr>
              <a:t>References </a:t>
            </a:r>
            <a:endParaRPr b="0" i="0" sz="13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0033CC"/>
              </a:solidFill>
              <a:latin typeface="Trebuchet MS"/>
              <a:ea typeface="Trebuchet MS"/>
              <a:cs typeface="Trebuchet MS"/>
              <a:sym typeface="Trebuchet MS"/>
            </a:endParaRPr>
          </a:p>
        </p:txBody>
      </p:sp>
      <p:sp>
        <p:nvSpPr>
          <p:cNvPr id="127" name="Google Shape;127;p24"/>
          <p:cNvSpPr txBox="1"/>
          <p:nvPr/>
        </p:nvSpPr>
        <p:spPr>
          <a:xfrm>
            <a:off x="3143250" y="857251"/>
            <a:ext cx="4857750" cy="346249"/>
          </a:xfrm>
          <a:prstGeom prst="rect">
            <a:avLst/>
          </a:prstGeom>
          <a:noFill/>
          <a:ln>
            <a:noFill/>
          </a:ln>
        </p:spPr>
        <p:txBody>
          <a:bodyPr anchorCtr="0" anchor="t" bIns="34275" lIns="68575" spcFirstLastPara="1" rIns="68575" wrap="square" tIns="34275">
            <a:spAutoFit/>
          </a:bodyPr>
          <a:lstStyle/>
          <a:p>
            <a:pPr indent="-254000" lvl="0" marL="254000" marR="0" rtl="0" algn="r">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Trebuchet MS"/>
                <a:ea typeface="Trebuchet MS"/>
                <a:cs typeface="Trebuchet MS"/>
                <a:sym typeface="Trebuchet MS"/>
              </a:rPr>
              <a:t>Outline</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p:nvPr/>
        </p:nvSpPr>
        <p:spPr>
          <a:xfrm>
            <a:off x="2286000" y="11858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33" name="Google Shape;133;p25"/>
          <p:cNvSpPr txBox="1"/>
          <p:nvPr/>
        </p:nvSpPr>
        <p:spPr>
          <a:xfrm>
            <a:off x="3143250" y="857251"/>
            <a:ext cx="4857600" cy="346200"/>
          </a:xfrm>
          <a:prstGeom prst="rect">
            <a:avLst/>
          </a:prstGeom>
          <a:noFill/>
          <a:ln>
            <a:noFill/>
          </a:ln>
        </p:spPr>
        <p:txBody>
          <a:bodyPr anchorCtr="0" anchor="t" bIns="34275" lIns="68575" spcFirstLastPara="1" rIns="68575" wrap="square" tIns="34275">
            <a:spAutoFit/>
          </a:bodyPr>
          <a:lstStyle/>
          <a:p>
            <a:pPr indent="-254000" lvl="0" marL="254000" marR="0" rtl="0" algn="r">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Trebuchet MS"/>
                <a:ea typeface="Trebuchet MS"/>
                <a:cs typeface="Trebuchet MS"/>
                <a:sym typeface="Trebuchet MS"/>
              </a:rPr>
              <a:t>Problem Statement</a:t>
            </a:r>
            <a:endParaRPr b="0" i="0" sz="1800" u="none" cap="none" strike="noStrike">
              <a:solidFill>
                <a:srgbClr val="FF0000"/>
              </a:solidFill>
              <a:latin typeface="Trebuchet MS"/>
              <a:ea typeface="Trebuchet MS"/>
              <a:cs typeface="Trebuchet MS"/>
              <a:sym typeface="Trebuchet MS"/>
            </a:endParaRPr>
          </a:p>
        </p:txBody>
      </p:sp>
      <p:sp>
        <p:nvSpPr>
          <p:cNvPr id="134" name="Google Shape;134;p25"/>
          <p:cNvSpPr txBox="1"/>
          <p:nvPr/>
        </p:nvSpPr>
        <p:spPr>
          <a:xfrm>
            <a:off x="812625" y="1507825"/>
            <a:ext cx="7092900" cy="2877000"/>
          </a:xfrm>
          <a:prstGeom prst="rect">
            <a:avLst/>
          </a:prstGeom>
          <a:noFill/>
          <a:ln>
            <a:noFill/>
          </a:ln>
        </p:spPr>
        <p:txBody>
          <a:bodyPr anchorCtr="0" anchor="t" bIns="91425" lIns="91425" spcFirstLastPara="1" rIns="91425" wrap="square" tIns="91425">
            <a:noAutofit/>
          </a:bodyPr>
          <a:lstStyle/>
          <a:p>
            <a:pPr indent="-361950" lvl="0" marL="457200" marR="0" rtl="0" algn="l">
              <a:lnSpc>
                <a:spcPct val="100000"/>
              </a:lnSpc>
              <a:spcBef>
                <a:spcPts val="0"/>
              </a:spcBef>
              <a:spcAft>
                <a:spcPts val="0"/>
              </a:spcAft>
              <a:buClr>
                <a:srgbClr val="0033CC"/>
              </a:buClr>
              <a:buSzPts val="2100"/>
              <a:buFont typeface="Trebuchet MS"/>
              <a:buChar char="●"/>
            </a:pPr>
            <a:r>
              <a:rPr b="0" i="0" lang="en" sz="2100" u="none" cap="none" strike="noStrike">
                <a:solidFill>
                  <a:srgbClr val="0033CC"/>
                </a:solidFill>
                <a:latin typeface="Trebuchet MS"/>
                <a:ea typeface="Trebuchet MS"/>
                <a:cs typeface="Trebuchet MS"/>
                <a:sym typeface="Trebuchet MS"/>
              </a:rPr>
              <a:t>In today's fast-paced world, sports enthusiasts lack time for full-length game viewing.</a:t>
            </a:r>
            <a:endParaRPr b="0" i="0" sz="2100" u="none" cap="none" strike="noStrike">
              <a:solidFill>
                <a:srgbClr val="0033CC"/>
              </a:solidFill>
              <a:latin typeface="Trebuchet MS"/>
              <a:ea typeface="Trebuchet MS"/>
              <a:cs typeface="Trebuchet MS"/>
              <a:sym typeface="Trebuchet MS"/>
            </a:endParaRPr>
          </a:p>
          <a:p>
            <a:pPr indent="-361950" lvl="0" marL="457200" marR="0" rtl="0" algn="l">
              <a:lnSpc>
                <a:spcPct val="100000"/>
              </a:lnSpc>
              <a:spcBef>
                <a:spcPts val="0"/>
              </a:spcBef>
              <a:spcAft>
                <a:spcPts val="0"/>
              </a:spcAft>
              <a:buClr>
                <a:srgbClr val="0033CC"/>
              </a:buClr>
              <a:buSzPts val="2100"/>
              <a:buFont typeface="Trebuchet MS"/>
              <a:buChar char="●"/>
            </a:pPr>
            <a:r>
              <a:rPr b="0" i="0" lang="en" sz="2100" u="none" cap="none" strike="noStrike">
                <a:solidFill>
                  <a:srgbClr val="0033CC"/>
                </a:solidFill>
                <a:latin typeface="Trebuchet MS"/>
                <a:ea typeface="Trebuchet MS"/>
                <a:cs typeface="Trebuchet MS"/>
                <a:sym typeface="Trebuchet MS"/>
              </a:rPr>
              <a:t>The process of creating sports summarization involves a manual, time-consuming process.</a:t>
            </a:r>
            <a:endParaRPr b="0" i="0" sz="2100" u="none" cap="none" strike="noStrike">
              <a:solidFill>
                <a:srgbClr val="0033CC"/>
              </a:solidFill>
              <a:latin typeface="Trebuchet MS"/>
              <a:ea typeface="Trebuchet MS"/>
              <a:cs typeface="Trebuchet MS"/>
              <a:sym typeface="Trebuchet MS"/>
            </a:endParaRPr>
          </a:p>
          <a:p>
            <a:pPr indent="-361950" lvl="0" marL="457200" marR="0" rtl="0" algn="l">
              <a:lnSpc>
                <a:spcPct val="100000"/>
              </a:lnSpc>
              <a:spcBef>
                <a:spcPts val="0"/>
              </a:spcBef>
              <a:spcAft>
                <a:spcPts val="0"/>
              </a:spcAft>
              <a:buClr>
                <a:srgbClr val="0033CC"/>
              </a:buClr>
              <a:buSzPts val="2100"/>
              <a:buFont typeface="Trebuchet MS"/>
              <a:buChar char="●"/>
            </a:pPr>
            <a:r>
              <a:rPr b="0" i="0" lang="en" sz="2100" u="none" cap="none" strike="noStrike">
                <a:solidFill>
                  <a:srgbClr val="0033CC"/>
                </a:solidFill>
                <a:latin typeface="Trebuchet MS"/>
                <a:ea typeface="Trebuchet MS"/>
                <a:cs typeface="Trebuchet MS"/>
                <a:sym typeface="Trebuchet MS"/>
              </a:rPr>
              <a:t>Large editing teams review entire game footage, select key moments, and compile highlights.</a:t>
            </a:r>
            <a:endParaRPr b="0" i="0" sz="2100" u="none" cap="none" strike="noStrike">
              <a:solidFill>
                <a:srgbClr val="0033CC"/>
              </a:solidFill>
              <a:latin typeface="Trebuchet MS"/>
              <a:ea typeface="Trebuchet MS"/>
              <a:cs typeface="Trebuchet MS"/>
              <a:sym typeface="Trebuchet MS"/>
            </a:endParaRPr>
          </a:p>
          <a:p>
            <a:pPr indent="-361950" lvl="0" marL="457200" marR="0" rtl="0" algn="l">
              <a:lnSpc>
                <a:spcPct val="100000"/>
              </a:lnSpc>
              <a:spcBef>
                <a:spcPts val="0"/>
              </a:spcBef>
              <a:spcAft>
                <a:spcPts val="0"/>
              </a:spcAft>
              <a:buClr>
                <a:srgbClr val="0033CC"/>
              </a:buClr>
              <a:buSzPts val="2100"/>
              <a:buFont typeface="Trebuchet MS"/>
              <a:buChar char="●"/>
            </a:pPr>
            <a:r>
              <a:rPr b="0" i="0" lang="en" sz="2100" u="none" cap="none" strike="noStrike">
                <a:solidFill>
                  <a:srgbClr val="0033CC"/>
                </a:solidFill>
                <a:latin typeface="Trebuchet MS"/>
                <a:ea typeface="Trebuchet MS"/>
                <a:cs typeface="Trebuchet MS"/>
                <a:sym typeface="Trebuchet MS"/>
              </a:rPr>
              <a:t>This manual approach is resource-intensive and may lead to uneven coverage of events.</a:t>
            </a:r>
            <a:endParaRPr b="0" i="0" sz="2100" u="none" cap="none" strike="noStrike">
              <a:solidFill>
                <a:srgbClr val="0033CC"/>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p:nvPr/>
        </p:nvSpPr>
        <p:spPr>
          <a:xfrm>
            <a:off x="2286000" y="11858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41" name="Google Shape;141;p26"/>
          <p:cNvSpPr txBox="1"/>
          <p:nvPr/>
        </p:nvSpPr>
        <p:spPr>
          <a:xfrm>
            <a:off x="2171700" y="742950"/>
            <a:ext cx="5886600" cy="346200"/>
          </a:xfrm>
          <a:prstGeom prst="rect">
            <a:avLst/>
          </a:prstGeom>
          <a:noFill/>
          <a:ln>
            <a:noFill/>
          </a:ln>
        </p:spPr>
        <p:txBody>
          <a:bodyPr anchorCtr="0" anchor="t" bIns="34275" lIns="68575" spcFirstLastPara="1" rIns="68575" wrap="square" tIns="34275">
            <a:spAutoFit/>
          </a:bodyPr>
          <a:lstStyle/>
          <a:p>
            <a:pPr indent="-254000" lvl="0" marL="254000" marR="0" rtl="0" algn="r">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Trebuchet MS"/>
                <a:ea typeface="Trebuchet MS"/>
                <a:cs typeface="Trebuchet MS"/>
                <a:sym typeface="Trebuchet MS"/>
              </a:rPr>
              <a:t>Scope</a:t>
            </a:r>
            <a:endParaRPr b="0" i="0" sz="1800" u="none" cap="none" strike="noStrike">
              <a:solidFill>
                <a:srgbClr val="FF0000"/>
              </a:solidFill>
              <a:latin typeface="Trebuchet MS"/>
              <a:ea typeface="Trebuchet MS"/>
              <a:cs typeface="Trebuchet MS"/>
              <a:sym typeface="Trebuchet MS"/>
            </a:endParaRPr>
          </a:p>
        </p:txBody>
      </p:sp>
      <p:pic>
        <p:nvPicPr>
          <p:cNvPr id="142" name="Google Shape;142;p26"/>
          <p:cNvPicPr preferRelativeResize="0"/>
          <p:nvPr/>
        </p:nvPicPr>
        <p:blipFill rotWithShape="1">
          <a:blip r:embed="rId3">
            <a:alphaModFix/>
          </a:blip>
          <a:srcRect b="0" l="0" r="0" t="0"/>
          <a:stretch/>
        </p:blipFill>
        <p:spPr>
          <a:xfrm>
            <a:off x="696925" y="1309900"/>
            <a:ext cx="7597001" cy="3930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p:nvPr/>
        </p:nvSpPr>
        <p:spPr>
          <a:xfrm>
            <a:off x="2286000" y="11858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49" name="Google Shape;149;p27"/>
          <p:cNvSpPr txBox="1"/>
          <p:nvPr/>
        </p:nvSpPr>
        <p:spPr>
          <a:xfrm>
            <a:off x="2171700" y="742950"/>
            <a:ext cx="5886600" cy="346200"/>
          </a:xfrm>
          <a:prstGeom prst="rect">
            <a:avLst/>
          </a:prstGeom>
          <a:noFill/>
          <a:ln>
            <a:noFill/>
          </a:ln>
        </p:spPr>
        <p:txBody>
          <a:bodyPr anchorCtr="0" anchor="t" bIns="34275" lIns="68575" spcFirstLastPara="1" rIns="68575" wrap="square" tIns="34275">
            <a:spAutoFit/>
          </a:bodyPr>
          <a:lstStyle/>
          <a:p>
            <a:pPr indent="-254000" lvl="0" marL="254000" marR="0" rtl="0" algn="r">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Trebuchet MS"/>
                <a:ea typeface="Trebuchet MS"/>
                <a:cs typeface="Trebuchet MS"/>
                <a:sym typeface="Trebuchet MS"/>
              </a:rPr>
              <a:t>Scope</a:t>
            </a:r>
            <a:endParaRPr b="0" i="0" sz="1800" u="none" cap="none" strike="noStrike">
              <a:solidFill>
                <a:srgbClr val="FF0000"/>
              </a:solidFill>
              <a:latin typeface="Trebuchet MS"/>
              <a:ea typeface="Trebuchet MS"/>
              <a:cs typeface="Trebuchet MS"/>
              <a:sym typeface="Trebuchet MS"/>
            </a:endParaRPr>
          </a:p>
        </p:txBody>
      </p:sp>
      <p:sp>
        <p:nvSpPr>
          <p:cNvPr id="150" name="Google Shape;150;p27"/>
          <p:cNvSpPr txBox="1"/>
          <p:nvPr/>
        </p:nvSpPr>
        <p:spPr>
          <a:xfrm>
            <a:off x="302175" y="1322300"/>
            <a:ext cx="5465100" cy="3648000"/>
          </a:xfrm>
          <a:prstGeom prst="rect">
            <a:avLst/>
          </a:prstGeom>
          <a:noFill/>
          <a:ln>
            <a:noFill/>
          </a:ln>
        </p:spPr>
        <p:txBody>
          <a:bodyPr anchorCtr="0" anchor="t" bIns="91425" lIns="91425" spcFirstLastPara="1" rIns="91425" wrap="square" tIns="91425">
            <a:spAutoFit/>
          </a:bodyPr>
          <a:lstStyle/>
          <a:p>
            <a:pPr indent="-387350" lvl="0" marL="457200" marR="0" rtl="0" algn="l">
              <a:lnSpc>
                <a:spcPct val="100000"/>
              </a:lnSpc>
              <a:spcBef>
                <a:spcPts val="0"/>
              </a:spcBef>
              <a:spcAft>
                <a:spcPts val="0"/>
              </a:spcAft>
              <a:buClr>
                <a:srgbClr val="0000FF"/>
              </a:buClr>
              <a:buSzPts val="2500"/>
              <a:buFont typeface="Trebuchet MS"/>
              <a:buChar char="➢"/>
            </a:pPr>
            <a:r>
              <a:rPr b="1" i="0" lang="en" sz="2500" u="none" cap="none" strike="noStrike">
                <a:solidFill>
                  <a:srgbClr val="0000FF"/>
                </a:solidFill>
                <a:latin typeface="Trebuchet MS"/>
                <a:ea typeface="Trebuchet MS"/>
                <a:cs typeface="Trebuchet MS"/>
                <a:sym typeface="Trebuchet MS"/>
              </a:rPr>
              <a:t>Multimodal Data Integration</a:t>
            </a:r>
            <a:endParaRPr b="1" i="0" sz="2500" u="none" cap="none" strike="noStrike">
              <a:solidFill>
                <a:srgbClr val="0000FF"/>
              </a:solidFill>
              <a:latin typeface="Trebuchet MS"/>
              <a:ea typeface="Trebuchet MS"/>
              <a:cs typeface="Trebuchet MS"/>
              <a:sym typeface="Trebuchet MS"/>
            </a:endParaRPr>
          </a:p>
          <a:p>
            <a:pPr indent="-387350" lvl="0" marL="457200" marR="0" rtl="0" algn="l">
              <a:lnSpc>
                <a:spcPct val="100000"/>
              </a:lnSpc>
              <a:spcBef>
                <a:spcPts val="0"/>
              </a:spcBef>
              <a:spcAft>
                <a:spcPts val="0"/>
              </a:spcAft>
              <a:buClr>
                <a:srgbClr val="0000FF"/>
              </a:buClr>
              <a:buSzPts val="2500"/>
              <a:buFont typeface="Calibri"/>
              <a:buAutoNum type="arabicPeriod"/>
            </a:pPr>
            <a:r>
              <a:rPr b="1" i="0" lang="en" sz="2500" u="none" cap="none" strike="noStrike">
                <a:solidFill>
                  <a:srgbClr val="0000FF"/>
                </a:solidFill>
                <a:latin typeface="Trebuchet MS"/>
                <a:ea typeface="Trebuchet MS"/>
                <a:cs typeface="Trebuchet MS"/>
                <a:sym typeface="Trebuchet MS"/>
              </a:rPr>
              <a:t>Textual (Twitter) Data</a:t>
            </a:r>
            <a:r>
              <a:rPr b="0" i="0" lang="en" sz="2500" u="none" cap="none" strike="noStrike">
                <a:solidFill>
                  <a:srgbClr val="0000FF"/>
                </a:solidFill>
                <a:latin typeface="Trebuchet MS"/>
                <a:ea typeface="Trebuchet MS"/>
                <a:cs typeface="Trebuchet MS"/>
                <a:sym typeface="Trebuchet MS"/>
              </a:rPr>
              <a:t>: Tweets provides insights and sentiments from a diverse audience during sports events. Twitter data adds a layer of authenticity, offering a unique perspective that complements audio and visual information.</a:t>
            </a:r>
            <a:endParaRPr b="0" i="0" sz="2500" u="none" cap="none" strike="noStrike">
              <a:solidFill>
                <a:srgbClr val="0000FF"/>
              </a:solidFill>
              <a:latin typeface="Trebuchet MS"/>
              <a:ea typeface="Trebuchet MS"/>
              <a:cs typeface="Trebuchet MS"/>
              <a:sym typeface="Trebuchet MS"/>
            </a:endParaRPr>
          </a:p>
        </p:txBody>
      </p:sp>
      <p:pic>
        <p:nvPicPr>
          <p:cNvPr id="151" name="Google Shape;151;p27"/>
          <p:cNvPicPr preferRelativeResize="0"/>
          <p:nvPr/>
        </p:nvPicPr>
        <p:blipFill rotWithShape="1">
          <a:blip r:embed="rId3">
            <a:alphaModFix/>
          </a:blip>
          <a:srcRect b="0" l="0" r="0" t="0"/>
          <a:stretch/>
        </p:blipFill>
        <p:spPr>
          <a:xfrm>
            <a:off x="5887550" y="1909266"/>
            <a:ext cx="3071925" cy="191995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p:nvPr/>
        </p:nvSpPr>
        <p:spPr>
          <a:xfrm>
            <a:off x="2286000" y="11858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58" name="Google Shape;158;p28"/>
          <p:cNvSpPr txBox="1"/>
          <p:nvPr/>
        </p:nvSpPr>
        <p:spPr>
          <a:xfrm>
            <a:off x="2171700" y="742950"/>
            <a:ext cx="5886600" cy="346200"/>
          </a:xfrm>
          <a:prstGeom prst="rect">
            <a:avLst/>
          </a:prstGeom>
          <a:noFill/>
          <a:ln>
            <a:noFill/>
          </a:ln>
        </p:spPr>
        <p:txBody>
          <a:bodyPr anchorCtr="0" anchor="t" bIns="34275" lIns="68575" spcFirstLastPara="1" rIns="68575" wrap="square" tIns="34275">
            <a:spAutoFit/>
          </a:bodyPr>
          <a:lstStyle/>
          <a:p>
            <a:pPr indent="-254000" lvl="0" marL="254000" marR="0" rtl="0" algn="r">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Trebuchet MS"/>
                <a:ea typeface="Trebuchet MS"/>
                <a:cs typeface="Trebuchet MS"/>
                <a:sym typeface="Trebuchet MS"/>
              </a:rPr>
              <a:t>Scope</a:t>
            </a:r>
            <a:endParaRPr b="0" i="0" sz="1800" u="none" cap="none" strike="noStrike">
              <a:solidFill>
                <a:srgbClr val="FF0000"/>
              </a:solidFill>
              <a:latin typeface="Trebuchet MS"/>
              <a:ea typeface="Trebuchet MS"/>
              <a:cs typeface="Trebuchet MS"/>
              <a:sym typeface="Trebuchet MS"/>
            </a:endParaRPr>
          </a:p>
        </p:txBody>
      </p:sp>
      <p:pic>
        <p:nvPicPr>
          <p:cNvPr id="159" name="Google Shape;159;p28"/>
          <p:cNvPicPr preferRelativeResize="0"/>
          <p:nvPr/>
        </p:nvPicPr>
        <p:blipFill rotWithShape="1">
          <a:blip r:embed="rId3">
            <a:alphaModFix/>
          </a:blip>
          <a:srcRect b="0" l="0" r="0" t="0"/>
          <a:stretch/>
        </p:blipFill>
        <p:spPr>
          <a:xfrm>
            <a:off x="570325" y="1309900"/>
            <a:ext cx="7848599" cy="3408984"/>
          </a:xfrm>
          <a:prstGeom prst="rect">
            <a:avLst/>
          </a:prstGeom>
          <a:noFill/>
          <a:ln>
            <a:noFill/>
          </a:ln>
        </p:spPr>
      </p:pic>
      <p:sp>
        <p:nvSpPr>
          <p:cNvPr id="160" name="Google Shape;160;p28"/>
          <p:cNvSpPr txBox="1"/>
          <p:nvPr/>
        </p:nvSpPr>
        <p:spPr>
          <a:xfrm>
            <a:off x="570325" y="4718875"/>
            <a:ext cx="75864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 sz="800" u="none" cap="none" strike="noStrike">
                <a:solidFill>
                  <a:schemeClr val="dk1"/>
                </a:solidFill>
                <a:latin typeface="Calibri"/>
                <a:ea typeface="Calibri"/>
                <a:cs typeface="Calibri"/>
                <a:sym typeface="Calibri"/>
              </a:rPr>
              <a:t>Graph taken from the research paper titled “</a:t>
            </a:r>
            <a:r>
              <a:rPr b="1" i="0" lang="en" sz="800" u="none" cap="none" strike="noStrike">
                <a:solidFill>
                  <a:schemeClr val="dk1"/>
                </a:solidFill>
                <a:latin typeface="Calibri"/>
                <a:ea typeface="Calibri"/>
                <a:cs typeface="Calibri"/>
                <a:sym typeface="Calibri"/>
              </a:rPr>
              <a:t>Soccer Video Summarization using Social Media Streams</a:t>
            </a:r>
            <a:r>
              <a:rPr b="0" i="0" lang="en" sz="800" u="none" cap="none" strike="noStrike">
                <a:solidFill>
                  <a:schemeClr val="dk1"/>
                </a:solidFill>
                <a:latin typeface="Calibri"/>
                <a:ea typeface="Calibri"/>
                <a:cs typeface="Calibri"/>
                <a:sym typeface="Calibri"/>
              </a:rPr>
              <a:t>”. Highlights detection on soccer game by applying moving-threshold burst detection. This example taken from the 2014 World Cup between Brazil and Germany; the red dot: represents the detected highlights; Blue line: represents the number of tweets</a:t>
            </a:r>
            <a:endParaRPr b="0" i="0" sz="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p:nvPr/>
        </p:nvSpPr>
        <p:spPr>
          <a:xfrm>
            <a:off x="2286000" y="11858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67" name="Google Shape;167;p29"/>
          <p:cNvSpPr txBox="1"/>
          <p:nvPr/>
        </p:nvSpPr>
        <p:spPr>
          <a:xfrm>
            <a:off x="2171700" y="742950"/>
            <a:ext cx="5886600" cy="346200"/>
          </a:xfrm>
          <a:prstGeom prst="rect">
            <a:avLst/>
          </a:prstGeom>
          <a:noFill/>
          <a:ln>
            <a:noFill/>
          </a:ln>
        </p:spPr>
        <p:txBody>
          <a:bodyPr anchorCtr="0" anchor="t" bIns="34275" lIns="68575" spcFirstLastPara="1" rIns="68575" wrap="square" tIns="34275">
            <a:spAutoFit/>
          </a:bodyPr>
          <a:lstStyle/>
          <a:p>
            <a:pPr indent="-254000" lvl="0" marL="254000" marR="0" rtl="0" algn="r">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Trebuchet MS"/>
                <a:ea typeface="Trebuchet MS"/>
                <a:cs typeface="Trebuchet MS"/>
                <a:sym typeface="Trebuchet MS"/>
              </a:rPr>
              <a:t>Scope</a:t>
            </a:r>
            <a:endParaRPr b="0" i="0" sz="1800" u="none" cap="none" strike="noStrike">
              <a:solidFill>
                <a:srgbClr val="FF0000"/>
              </a:solidFill>
              <a:latin typeface="Trebuchet MS"/>
              <a:ea typeface="Trebuchet MS"/>
              <a:cs typeface="Trebuchet MS"/>
              <a:sym typeface="Trebuchet MS"/>
            </a:endParaRPr>
          </a:p>
        </p:txBody>
      </p:sp>
      <p:sp>
        <p:nvSpPr>
          <p:cNvPr id="168" name="Google Shape;168;p29"/>
          <p:cNvSpPr txBox="1"/>
          <p:nvPr/>
        </p:nvSpPr>
        <p:spPr>
          <a:xfrm>
            <a:off x="201625" y="1418750"/>
            <a:ext cx="6193500" cy="288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0000FF"/>
                </a:solidFill>
                <a:latin typeface="Trebuchet MS"/>
                <a:ea typeface="Trebuchet MS"/>
                <a:cs typeface="Trebuchet MS"/>
                <a:sym typeface="Trebuchet MS"/>
              </a:rPr>
              <a:t>2. </a:t>
            </a:r>
            <a:r>
              <a:rPr b="1" i="0" lang="en" sz="1900" u="none" cap="none" strike="noStrike">
                <a:solidFill>
                  <a:srgbClr val="0000FF"/>
                </a:solidFill>
                <a:latin typeface="Trebuchet MS"/>
                <a:ea typeface="Trebuchet MS"/>
                <a:cs typeface="Trebuchet MS"/>
                <a:sym typeface="Trebuchet MS"/>
              </a:rPr>
              <a:t>Audio data</a:t>
            </a:r>
            <a:r>
              <a:rPr b="0" i="0" lang="en" sz="1900" u="none" cap="none" strike="noStrike">
                <a:solidFill>
                  <a:srgbClr val="0000FF"/>
                </a:solidFill>
                <a:latin typeface="Trebuchet MS"/>
                <a:ea typeface="Trebuchet MS"/>
                <a:cs typeface="Trebuchet MS"/>
                <a:sym typeface="Trebuchet MS"/>
              </a:rPr>
              <a:t>:  Utilize newer deep learning models, to extract significant events from sports videos based on audio cues such as spectators’ cheering loudness factor or excitement of the commentator. </a:t>
            </a:r>
            <a:endParaRPr b="0" i="0" sz="19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0000FF"/>
                </a:solidFill>
                <a:latin typeface="Trebuchet MS"/>
                <a:ea typeface="Trebuchet MS"/>
                <a:cs typeface="Trebuchet MS"/>
                <a:sym typeface="Trebuchet MS"/>
              </a:rPr>
              <a:t>3. </a:t>
            </a:r>
            <a:r>
              <a:rPr b="1" i="0" lang="en" sz="1900" u="none" cap="none" strike="noStrike">
                <a:solidFill>
                  <a:srgbClr val="0000FF"/>
                </a:solidFill>
                <a:latin typeface="Trebuchet MS"/>
                <a:ea typeface="Trebuchet MS"/>
                <a:cs typeface="Trebuchet MS"/>
                <a:sym typeface="Trebuchet MS"/>
              </a:rPr>
              <a:t>Visual data: </a:t>
            </a:r>
            <a:r>
              <a:rPr b="0" i="0" lang="en" sz="1900" u="none" cap="none" strike="noStrike">
                <a:solidFill>
                  <a:srgbClr val="0000FF"/>
                </a:solidFill>
                <a:latin typeface="Trebuchet MS"/>
                <a:ea typeface="Trebuchet MS"/>
                <a:cs typeface="Trebuchet MS"/>
                <a:sym typeface="Trebuchet MS"/>
              </a:rPr>
              <a:t>Capture frames containing the scoreboard and employ image processing techniques to extract text within the scoreboard. Design algorithms to identify key events based on score changes.</a:t>
            </a:r>
            <a:endParaRPr b="0" i="0" sz="1900" u="none" cap="none" strike="noStrike">
              <a:solidFill>
                <a:srgbClr val="0000FF"/>
              </a:solidFill>
              <a:latin typeface="Trebuchet MS"/>
              <a:ea typeface="Trebuchet MS"/>
              <a:cs typeface="Trebuchet MS"/>
              <a:sym typeface="Trebuchet MS"/>
            </a:endParaRPr>
          </a:p>
        </p:txBody>
      </p:sp>
      <p:pic>
        <p:nvPicPr>
          <p:cNvPr id="169" name="Google Shape;169;p29"/>
          <p:cNvPicPr preferRelativeResize="0"/>
          <p:nvPr/>
        </p:nvPicPr>
        <p:blipFill rotWithShape="1">
          <a:blip r:embed="rId3">
            <a:alphaModFix/>
          </a:blip>
          <a:srcRect b="0" l="0" r="0" t="0"/>
          <a:stretch/>
        </p:blipFill>
        <p:spPr>
          <a:xfrm>
            <a:off x="6594500" y="1556075"/>
            <a:ext cx="2108725" cy="3163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nvSpPr>
        <p:spPr>
          <a:xfrm>
            <a:off x="248600" y="1418750"/>
            <a:ext cx="6037800" cy="3804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rgbClr val="0000FF"/>
              </a:buClr>
              <a:buSzPts val="1800"/>
              <a:buFont typeface="Calibri"/>
              <a:buChar char="➢"/>
            </a:pPr>
            <a:r>
              <a:rPr b="1" i="0" lang="en" sz="1800" u="none" cap="none" strike="noStrike">
                <a:solidFill>
                  <a:srgbClr val="0000FF"/>
                </a:solidFill>
                <a:latin typeface="Trebuchet MS"/>
                <a:ea typeface="Trebuchet MS"/>
                <a:cs typeface="Trebuchet MS"/>
                <a:sym typeface="Trebuchet MS"/>
              </a:rPr>
              <a:t>Event identification and indexing</a:t>
            </a:r>
            <a:r>
              <a:rPr b="0" i="0" lang="en" sz="1800" u="none" cap="none" strike="noStrike">
                <a:solidFill>
                  <a:srgbClr val="0000FF"/>
                </a:solidFill>
                <a:latin typeface="Trebuchet MS"/>
                <a:ea typeface="Trebuchet MS"/>
                <a:cs typeface="Trebuchet MS"/>
                <a:sym typeface="Trebuchet MS"/>
              </a:rPr>
              <a:t> :  Important events are identified based on the data obtained from all the modes. The important events have to be indexed based on their timestamp such that they can be efficiently retrieved while making the highlights video.</a:t>
            </a:r>
            <a:endParaRPr b="0" i="0" sz="1800" u="none" cap="none" strike="noStrike">
              <a:solidFill>
                <a:srgbClr val="0000FF"/>
              </a:solidFill>
              <a:latin typeface="Trebuchet MS"/>
              <a:ea typeface="Trebuchet MS"/>
              <a:cs typeface="Trebuchet MS"/>
              <a:sym typeface="Trebuchet MS"/>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FF"/>
              </a:solidFill>
              <a:latin typeface="Trebuchet MS"/>
              <a:ea typeface="Trebuchet MS"/>
              <a:cs typeface="Trebuchet MS"/>
              <a:sym typeface="Trebuchet MS"/>
            </a:endParaRPr>
          </a:p>
          <a:p>
            <a:pPr indent="-361950" lvl="0" marL="457200" marR="0" rtl="0" algn="l">
              <a:lnSpc>
                <a:spcPct val="100000"/>
              </a:lnSpc>
              <a:spcBef>
                <a:spcPts val="0"/>
              </a:spcBef>
              <a:spcAft>
                <a:spcPts val="0"/>
              </a:spcAft>
              <a:buClr>
                <a:srgbClr val="0000FF"/>
              </a:buClr>
              <a:buSzPts val="2100"/>
              <a:buFont typeface="Calibri"/>
              <a:buChar char="➢"/>
            </a:pPr>
            <a:r>
              <a:rPr b="1" i="0" lang="en" sz="1800" u="none" cap="none" strike="noStrike">
                <a:solidFill>
                  <a:srgbClr val="0000FF"/>
                </a:solidFill>
                <a:latin typeface="Trebuchet MS"/>
                <a:ea typeface="Trebuchet MS"/>
                <a:cs typeface="Trebuchet MS"/>
                <a:sym typeface="Trebuchet MS"/>
              </a:rPr>
              <a:t>Video Summary generation</a:t>
            </a:r>
            <a:r>
              <a:rPr b="0" i="0" lang="en" sz="1800" u="none" cap="none" strike="noStrike">
                <a:solidFill>
                  <a:srgbClr val="0000FF"/>
                </a:solidFill>
                <a:latin typeface="Trebuchet MS"/>
                <a:ea typeface="Trebuchet MS"/>
                <a:cs typeface="Trebuchet MS"/>
                <a:sym typeface="Trebuchet MS"/>
              </a:rPr>
              <a:t>: The creation of a summary video involves the merging of significant moments, previously identified and indexed, from the sports match. This process results in a condensed representation of the match highlights</a:t>
            </a:r>
            <a:r>
              <a:rPr b="0" i="0" lang="en" sz="2100" u="none" cap="none" strike="noStrike">
                <a:solidFill>
                  <a:srgbClr val="0000FF"/>
                </a:solidFill>
                <a:latin typeface="Calibri"/>
                <a:ea typeface="Calibri"/>
                <a:cs typeface="Calibri"/>
                <a:sym typeface="Calibri"/>
              </a:rPr>
              <a:t>.</a:t>
            </a:r>
            <a:endParaRPr b="0" i="0" sz="2100" u="none" cap="none" strike="noStrike">
              <a:solidFill>
                <a:srgbClr val="0000FF"/>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FF"/>
              </a:solidFill>
              <a:latin typeface="Calibri"/>
              <a:ea typeface="Calibri"/>
              <a:cs typeface="Calibri"/>
              <a:sym typeface="Calibri"/>
            </a:endParaRPr>
          </a:p>
        </p:txBody>
      </p:sp>
      <p:pic>
        <p:nvPicPr>
          <p:cNvPr id="176" name="Google Shape;176;p30"/>
          <p:cNvPicPr preferRelativeResize="0"/>
          <p:nvPr/>
        </p:nvPicPr>
        <p:blipFill rotWithShape="1">
          <a:blip r:embed="rId3">
            <a:alphaModFix/>
          </a:blip>
          <a:srcRect b="0" l="0" r="0" t="0"/>
          <a:stretch/>
        </p:blipFill>
        <p:spPr>
          <a:xfrm>
            <a:off x="6286427" y="2571750"/>
            <a:ext cx="2814548" cy="1932025"/>
          </a:xfrm>
          <a:prstGeom prst="rect">
            <a:avLst/>
          </a:prstGeom>
          <a:noFill/>
          <a:ln>
            <a:noFill/>
          </a:ln>
        </p:spPr>
      </p:pic>
      <p:sp>
        <p:nvSpPr>
          <p:cNvPr id="177" name="Google Shape;177;p30"/>
          <p:cNvSpPr/>
          <p:nvPr/>
        </p:nvSpPr>
        <p:spPr>
          <a:xfrm>
            <a:off x="2286000" y="11858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78" name="Google Shape;178;p30"/>
          <p:cNvSpPr txBox="1"/>
          <p:nvPr/>
        </p:nvSpPr>
        <p:spPr>
          <a:xfrm>
            <a:off x="2171700" y="742950"/>
            <a:ext cx="5886600" cy="346200"/>
          </a:xfrm>
          <a:prstGeom prst="rect">
            <a:avLst/>
          </a:prstGeom>
          <a:noFill/>
          <a:ln>
            <a:noFill/>
          </a:ln>
        </p:spPr>
        <p:txBody>
          <a:bodyPr anchorCtr="0" anchor="t" bIns="34275" lIns="68575" spcFirstLastPara="1" rIns="68575" wrap="square" tIns="34275">
            <a:spAutoFit/>
          </a:bodyPr>
          <a:lstStyle/>
          <a:p>
            <a:pPr indent="-254000" lvl="0" marL="254000" marR="0" rtl="0" algn="r">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Trebuchet MS"/>
                <a:ea typeface="Trebuchet MS"/>
                <a:cs typeface="Trebuchet MS"/>
                <a:sym typeface="Trebuchet MS"/>
              </a:rPr>
              <a:t>Scope</a:t>
            </a:r>
            <a:endParaRPr b="0" i="0" sz="1800" u="none" cap="none" strike="noStrike">
              <a:solidFill>
                <a:srgbClr val="FF0000"/>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p:nvPr/>
        </p:nvSpPr>
        <p:spPr>
          <a:xfrm>
            <a:off x="2286000" y="11858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85" name="Google Shape;185;p31"/>
          <p:cNvSpPr txBox="1"/>
          <p:nvPr/>
        </p:nvSpPr>
        <p:spPr>
          <a:xfrm>
            <a:off x="2171700" y="742950"/>
            <a:ext cx="5886600" cy="346200"/>
          </a:xfrm>
          <a:prstGeom prst="rect">
            <a:avLst/>
          </a:prstGeom>
          <a:noFill/>
          <a:ln>
            <a:noFill/>
          </a:ln>
        </p:spPr>
        <p:txBody>
          <a:bodyPr anchorCtr="0" anchor="t" bIns="34275" lIns="68575" spcFirstLastPara="1" rIns="68575" wrap="square" tIns="34275">
            <a:spAutoFit/>
          </a:bodyPr>
          <a:lstStyle/>
          <a:p>
            <a:pPr indent="-254000" lvl="0" marL="254000" marR="0" rtl="0" algn="r">
              <a:lnSpc>
                <a:spcPct val="100000"/>
              </a:lnSpc>
              <a:spcBef>
                <a:spcPts val="0"/>
              </a:spcBef>
              <a:spcAft>
                <a:spcPts val="0"/>
              </a:spcAft>
              <a:buClr>
                <a:srgbClr val="000000"/>
              </a:buClr>
              <a:buSzPts val="1800"/>
              <a:buFont typeface="Arial"/>
              <a:buNone/>
            </a:pPr>
            <a:r>
              <a:rPr b="0" i="0" lang="en" sz="1800" u="none" cap="none" strike="noStrike">
                <a:solidFill>
                  <a:srgbClr val="FF0000"/>
                </a:solidFill>
                <a:latin typeface="Trebuchet MS"/>
                <a:ea typeface="Trebuchet MS"/>
                <a:cs typeface="Trebuchet MS"/>
                <a:sym typeface="Trebuchet MS"/>
              </a:rPr>
              <a:t>Scope</a:t>
            </a:r>
            <a:endParaRPr b="0" i="0" sz="1800" u="none" cap="none" strike="noStrike">
              <a:solidFill>
                <a:srgbClr val="FF0000"/>
              </a:solidFill>
              <a:latin typeface="Trebuchet MS"/>
              <a:ea typeface="Trebuchet MS"/>
              <a:cs typeface="Trebuchet MS"/>
              <a:sym typeface="Trebuchet MS"/>
            </a:endParaRPr>
          </a:p>
        </p:txBody>
      </p:sp>
      <p:sp>
        <p:nvSpPr>
          <p:cNvPr id="186" name="Google Shape;186;p31"/>
          <p:cNvSpPr txBox="1"/>
          <p:nvPr/>
        </p:nvSpPr>
        <p:spPr>
          <a:xfrm>
            <a:off x="120025" y="1365175"/>
            <a:ext cx="6172200" cy="3778200"/>
          </a:xfrm>
          <a:prstGeom prst="rect">
            <a:avLst/>
          </a:prstGeom>
          <a:noFill/>
          <a:ln>
            <a:noFill/>
          </a:ln>
        </p:spPr>
        <p:txBody>
          <a:bodyPr anchorCtr="0" anchor="t" bIns="91425" lIns="91425" spcFirstLastPara="1" rIns="91425" wrap="square" tIns="91425">
            <a:noAutofit/>
          </a:bodyPr>
          <a:lstStyle/>
          <a:p>
            <a:pPr indent="-361950" lvl="0" marL="457200" marR="0" rtl="0" algn="l">
              <a:lnSpc>
                <a:spcPct val="100000"/>
              </a:lnSpc>
              <a:spcBef>
                <a:spcPts val="0"/>
              </a:spcBef>
              <a:spcAft>
                <a:spcPts val="0"/>
              </a:spcAft>
              <a:buClr>
                <a:srgbClr val="0000FF"/>
              </a:buClr>
              <a:buSzPts val="2100"/>
              <a:buFont typeface="Calibri"/>
              <a:buChar char="➢"/>
            </a:pPr>
            <a:r>
              <a:rPr b="1" i="0" lang="en" sz="2100" u="none" cap="none" strike="noStrike">
                <a:solidFill>
                  <a:srgbClr val="0000FF"/>
                </a:solidFill>
                <a:latin typeface="Trebuchet MS"/>
                <a:ea typeface="Trebuchet MS"/>
                <a:cs typeface="Trebuchet MS"/>
                <a:sym typeface="Trebuchet MS"/>
              </a:rPr>
              <a:t>Generalization: </a:t>
            </a:r>
            <a:r>
              <a:rPr b="0" i="0" lang="en" sz="2100" u="none" cap="none" strike="noStrike">
                <a:solidFill>
                  <a:srgbClr val="0000FF"/>
                </a:solidFill>
                <a:latin typeface="Trebuchet MS"/>
                <a:ea typeface="Trebuchet MS"/>
                <a:cs typeface="Trebuchet MS"/>
                <a:sym typeface="Trebuchet MS"/>
              </a:rPr>
              <a:t>The model's capability to generalize across a variety of sports is crucial. While acknowledging the complexity of this task, we aim to commence our efforts with a focus on one or two sports initially. </a:t>
            </a:r>
            <a:endParaRPr b="0" i="0" sz="2100" u="none" cap="none" strike="noStrike">
              <a:solidFill>
                <a:srgbClr val="0000F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rgbClr val="0000FF"/>
              </a:solidFill>
              <a:latin typeface="Trebuchet MS"/>
              <a:ea typeface="Trebuchet MS"/>
              <a:cs typeface="Trebuchet MS"/>
              <a:sym typeface="Trebuchet MS"/>
            </a:endParaRPr>
          </a:p>
          <a:p>
            <a:pPr indent="-361950" lvl="0" marL="457200" marR="0" rtl="0" algn="l">
              <a:lnSpc>
                <a:spcPct val="100000"/>
              </a:lnSpc>
              <a:spcBef>
                <a:spcPts val="0"/>
              </a:spcBef>
              <a:spcAft>
                <a:spcPts val="0"/>
              </a:spcAft>
              <a:buClr>
                <a:srgbClr val="0000FF"/>
              </a:buClr>
              <a:buSzPts val="2100"/>
              <a:buFont typeface="Calibri"/>
              <a:buChar char="➢"/>
            </a:pPr>
            <a:r>
              <a:rPr b="1" i="0" lang="en" sz="2100" u="none" cap="none" strike="noStrike">
                <a:solidFill>
                  <a:srgbClr val="0000FF"/>
                </a:solidFill>
                <a:latin typeface="Trebuchet MS"/>
                <a:ea typeface="Trebuchet MS"/>
                <a:cs typeface="Trebuchet MS"/>
                <a:sym typeface="Trebuchet MS"/>
              </a:rPr>
              <a:t>Evaluation:</a:t>
            </a:r>
            <a:r>
              <a:rPr b="0" i="0" lang="en" sz="2100" u="none" cap="none" strike="noStrike">
                <a:solidFill>
                  <a:srgbClr val="0000FF"/>
                </a:solidFill>
                <a:latin typeface="Trebuchet MS"/>
                <a:ea typeface="Trebuchet MS"/>
                <a:cs typeface="Trebuchet MS"/>
                <a:sym typeface="Trebuchet MS"/>
              </a:rPr>
              <a:t> Evaluation of the video highlights using various metrics such as precision, recall, F1 score, intersection over union (IoU), mean average precision (mAP).</a:t>
            </a:r>
            <a:endParaRPr b="0" i="0" sz="2100" u="none" cap="none" strike="noStrike">
              <a:solidFill>
                <a:srgbClr val="0000FF"/>
              </a:solidFill>
              <a:latin typeface="Trebuchet MS"/>
              <a:ea typeface="Trebuchet MS"/>
              <a:cs typeface="Trebuchet MS"/>
              <a:sym typeface="Trebuchet MS"/>
            </a:endParaRPr>
          </a:p>
        </p:txBody>
      </p:sp>
      <p:pic>
        <p:nvPicPr>
          <p:cNvPr id="187" name="Google Shape;187;p31"/>
          <p:cNvPicPr preferRelativeResize="0"/>
          <p:nvPr/>
        </p:nvPicPr>
        <p:blipFill rotWithShape="1">
          <a:blip r:embed="rId3">
            <a:alphaModFix/>
          </a:blip>
          <a:srcRect b="0" l="0" r="0" t="0"/>
          <a:stretch/>
        </p:blipFill>
        <p:spPr>
          <a:xfrm>
            <a:off x="6228000" y="2261725"/>
            <a:ext cx="2785975" cy="1898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