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8" r:id="rId5"/>
    <p:sldMasterId id="2147483669"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Lst>
  <p:sldSz cy="5143500" cx="9144000"/>
  <p:notesSz cx="6858000" cy="9144000"/>
  <p:embeddedFontLst>
    <p:embeddedFont>
      <p:font typeface="Roboto"/>
      <p:regular r:id="rId52"/>
      <p:bold r:id="rId53"/>
      <p:italic r:id="rId54"/>
      <p:boldItalic r:id="rId5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C2E13B0-CA07-4CF3-9F44-88090B9ED244}">
  <a:tblStyle styleId="{DC2E13B0-CA07-4CF3-9F44-88090B9ED244}"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BF5"/>
          </a:solidFill>
        </a:fill>
      </a:tcStyle>
    </a:wholeTbl>
    <a:band1H>
      <a:tcTxStyle/>
      <a:tcStyle>
        <a:fill>
          <a:solidFill>
            <a:srgbClr val="CDD4EA"/>
          </a:solidFill>
        </a:fill>
      </a:tcStyle>
    </a:band1H>
    <a:band2H>
      <a:tcTxStyle/>
    </a:band2H>
    <a:band1V>
      <a:tcTxStyle/>
      <a:tcStyle>
        <a:fill>
          <a:solidFill>
            <a:srgbClr val="CDD4EA"/>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42" Type="http://schemas.openxmlformats.org/officeDocument/2006/relationships/slide" Target="slides/slide35.xml"/><Relationship Id="rId41" Type="http://schemas.openxmlformats.org/officeDocument/2006/relationships/slide" Target="slides/slide34.xml"/><Relationship Id="rId44" Type="http://schemas.openxmlformats.org/officeDocument/2006/relationships/slide" Target="slides/slide37.xml"/><Relationship Id="rId43" Type="http://schemas.openxmlformats.org/officeDocument/2006/relationships/slide" Target="slides/slide36.xml"/><Relationship Id="rId46" Type="http://schemas.openxmlformats.org/officeDocument/2006/relationships/slide" Target="slides/slide39.xml"/><Relationship Id="rId45" Type="http://schemas.openxmlformats.org/officeDocument/2006/relationships/slide" Target="slides/slide3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48" Type="http://schemas.openxmlformats.org/officeDocument/2006/relationships/slide" Target="slides/slide41.xml"/><Relationship Id="rId47" Type="http://schemas.openxmlformats.org/officeDocument/2006/relationships/slide" Target="slides/slide40.xml"/><Relationship Id="rId49" Type="http://schemas.openxmlformats.org/officeDocument/2006/relationships/slide" Target="slides/slide42.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33" Type="http://schemas.openxmlformats.org/officeDocument/2006/relationships/slide" Target="slides/slide26.xml"/><Relationship Id="rId32" Type="http://schemas.openxmlformats.org/officeDocument/2006/relationships/slide" Target="slides/slide25.xml"/><Relationship Id="rId35" Type="http://schemas.openxmlformats.org/officeDocument/2006/relationships/slide" Target="slides/slide28.xml"/><Relationship Id="rId34" Type="http://schemas.openxmlformats.org/officeDocument/2006/relationships/slide" Target="slides/slide27.xml"/><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51" Type="http://schemas.openxmlformats.org/officeDocument/2006/relationships/slide" Target="slides/slide44.xml"/><Relationship Id="rId50" Type="http://schemas.openxmlformats.org/officeDocument/2006/relationships/slide" Target="slides/slide43.xml"/><Relationship Id="rId53" Type="http://schemas.openxmlformats.org/officeDocument/2006/relationships/font" Target="fonts/Roboto-bold.fntdata"/><Relationship Id="rId52" Type="http://schemas.openxmlformats.org/officeDocument/2006/relationships/font" Target="fonts/Roboto-regular.fntdata"/><Relationship Id="rId11" Type="http://schemas.openxmlformats.org/officeDocument/2006/relationships/slide" Target="slides/slide4.xml"/><Relationship Id="rId55" Type="http://schemas.openxmlformats.org/officeDocument/2006/relationships/font" Target="fonts/Roboto-boldItalic.fntdata"/><Relationship Id="rId10" Type="http://schemas.openxmlformats.org/officeDocument/2006/relationships/slide" Target="slides/slide3.xml"/><Relationship Id="rId54" Type="http://schemas.openxmlformats.org/officeDocument/2006/relationships/font" Target="fonts/Roboto-italic.fntdata"/><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6a9341fc74_1_64:notes"/>
          <p:cNvSpPr txBox="1"/>
          <p:nvPr>
            <p:ph idx="1" type="body"/>
          </p:nvPr>
        </p:nvSpPr>
        <p:spPr>
          <a:xfrm>
            <a:off x="686590" y="4344026"/>
            <a:ext cx="5486400" cy="4114488"/>
          </a:xfrm>
          <a:prstGeom prst="rect">
            <a:avLst/>
          </a:prstGeom>
        </p:spPr>
        <p:txBody>
          <a:bodyPr anchorCtr="0" anchor="t" bIns="89600" lIns="89600" spcFirstLastPara="1" rIns="89600" wrap="square" tIns="89600">
            <a:noAutofit/>
          </a:bodyPr>
          <a:lstStyle/>
          <a:p>
            <a:pPr indent="0" lvl="0" marL="0" rtl="0" algn="l">
              <a:spcBef>
                <a:spcPts val="0"/>
              </a:spcBef>
              <a:spcAft>
                <a:spcPts val="0"/>
              </a:spcAft>
              <a:buNone/>
            </a:pPr>
            <a:r>
              <a:t/>
            </a:r>
            <a:endParaRPr/>
          </a:p>
        </p:txBody>
      </p:sp>
      <p:sp>
        <p:nvSpPr>
          <p:cNvPr id="116" name="Google Shape;116;g26a9341fc74_1_64:notes"/>
          <p:cNvSpPr/>
          <p:nvPr>
            <p:ph idx="2" type="sldImg"/>
          </p:nvPr>
        </p:nvSpPr>
        <p:spPr>
          <a:xfrm>
            <a:off x="399119" y="685488"/>
            <a:ext cx="6061316"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6a9341fc74_1_98:notes"/>
          <p:cNvSpPr txBox="1"/>
          <p:nvPr>
            <p:ph idx="1" type="body"/>
          </p:nvPr>
        </p:nvSpPr>
        <p:spPr>
          <a:xfrm>
            <a:off x="686590" y="4344026"/>
            <a:ext cx="5486360" cy="4114418"/>
          </a:xfrm>
          <a:prstGeom prst="rect">
            <a:avLst/>
          </a:prstGeom>
          <a:noFill/>
          <a:ln>
            <a:noFill/>
          </a:ln>
        </p:spPr>
        <p:txBody>
          <a:bodyPr anchorCtr="0" anchor="t" bIns="44800" lIns="89600" spcFirstLastPara="1" rIns="89600" wrap="square" tIns="44800">
            <a:noAutofit/>
          </a:bodyPr>
          <a:lstStyle/>
          <a:p>
            <a:pPr indent="0" lvl="0" marL="0" rtl="0" algn="l">
              <a:lnSpc>
                <a:spcPct val="100000"/>
              </a:lnSpc>
              <a:spcBef>
                <a:spcPts val="400"/>
              </a:spcBef>
              <a:spcAft>
                <a:spcPts val="0"/>
              </a:spcAft>
              <a:buClr>
                <a:schemeClr val="dk1"/>
              </a:buClr>
              <a:buSzPts val="1400"/>
              <a:buFont typeface="Calibri"/>
              <a:buNone/>
            </a:pPr>
            <a:r>
              <a:t/>
            </a:r>
            <a:endParaRPr sz="1400"/>
          </a:p>
        </p:txBody>
      </p:sp>
      <p:sp>
        <p:nvSpPr>
          <p:cNvPr id="187" name="Google Shape;187;g26a9341fc74_1_98:notes"/>
          <p:cNvSpPr/>
          <p:nvPr>
            <p:ph idx="2" type="sldImg"/>
          </p:nvPr>
        </p:nvSpPr>
        <p:spPr>
          <a:xfrm>
            <a:off x="399119" y="685488"/>
            <a:ext cx="6061316"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26a9341fc74_1_104:notes"/>
          <p:cNvSpPr txBox="1"/>
          <p:nvPr>
            <p:ph idx="1" type="body"/>
          </p:nvPr>
        </p:nvSpPr>
        <p:spPr>
          <a:xfrm>
            <a:off x="686590" y="4344026"/>
            <a:ext cx="5486360" cy="4114418"/>
          </a:xfrm>
          <a:prstGeom prst="rect">
            <a:avLst/>
          </a:prstGeom>
          <a:noFill/>
          <a:ln>
            <a:noFill/>
          </a:ln>
        </p:spPr>
        <p:txBody>
          <a:bodyPr anchorCtr="0" anchor="t" bIns="44800" lIns="89600" spcFirstLastPara="1" rIns="89600" wrap="square" tIns="44800">
            <a:noAutofit/>
          </a:bodyPr>
          <a:lstStyle/>
          <a:p>
            <a:pPr indent="0" lvl="0" marL="0" rtl="0" algn="l">
              <a:lnSpc>
                <a:spcPct val="100000"/>
              </a:lnSpc>
              <a:spcBef>
                <a:spcPts val="400"/>
              </a:spcBef>
              <a:spcAft>
                <a:spcPts val="0"/>
              </a:spcAft>
              <a:buClr>
                <a:schemeClr val="dk1"/>
              </a:buClr>
              <a:buSzPts val="1400"/>
              <a:buFont typeface="Calibri"/>
              <a:buNone/>
            </a:pPr>
            <a:r>
              <a:t/>
            </a:r>
            <a:endParaRPr sz="1400"/>
          </a:p>
        </p:txBody>
      </p:sp>
      <p:sp>
        <p:nvSpPr>
          <p:cNvPr id="194" name="Google Shape;194;g26a9341fc74_1_104:notes"/>
          <p:cNvSpPr/>
          <p:nvPr>
            <p:ph idx="2" type="sldImg"/>
          </p:nvPr>
        </p:nvSpPr>
        <p:spPr>
          <a:xfrm>
            <a:off x="399119" y="685488"/>
            <a:ext cx="6061316"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26b3d5001fc_0_58:notes"/>
          <p:cNvSpPr txBox="1"/>
          <p:nvPr>
            <p:ph idx="1" type="body"/>
          </p:nvPr>
        </p:nvSpPr>
        <p:spPr>
          <a:xfrm>
            <a:off x="686590" y="4344026"/>
            <a:ext cx="5486400" cy="4114500"/>
          </a:xfrm>
          <a:prstGeom prst="rect">
            <a:avLst/>
          </a:prstGeom>
          <a:noFill/>
          <a:ln>
            <a:noFill/>
          </a:ln>
        </p:spPr>
        <p:txBody>
          <a:bodyPr anchorCtr="0" anchor="t" bIns="44800" lIns="89600" spcFirstLastPara="1" rIns="89600" wrap="square" tIns="44800">
            <a:noAutofit/>
          </a:bodyPr>
          <a:lstStyle/>
          <a:p>
            <a:pPr indent="0" lvl="0" marL="0" rtl="0" algn="l">
              <a:lnSpc>
                <a:spcPct val="100000"/>
              </a:lnSpc>
              <a:spcBef>
                <a:spcPts val="400"/>
              </a:spcBef>
              <a:spcAft>
                <a:spcPts val="0"/>
              </a:spcAft>
              <a:buClr>
                <a:schemeClr val="dk1"/>
              </a:buClr>
              <a:buSzPts val="1400"/>
              <a:buFont typeface="Calibri"/>
              <a:buNone/>
            </a:pPr>
            <a:r>
              <a:t/>
            </a:r>
            <a:endParaRPr sz="1400"/>
          </a:p>
        </p:txBody>
      </p:sp>
      <p:sp>
        <p:nvSpPr>
          <p:cNvPr id="201" name="Google Shape;201;g26b3d5001fc_0_58:notes"/>
          <p:cNvSpPr/>
          <p:nvPr>
            <p:ph idx="2" type="sldImg"/>
          </p:nvPr>
        </p:nvSpPr>
        <p:spPr>
          <a:xfrm>
            <a:off x="399119" y="685488"/>
            <a:ext cx="60612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26b3d5001fc_0_81:notes"/>
          <p:cNvSpPr txBox="1"/>
          <p:nvPr>
            <p:ph idx="1" type="body"/>
          </p:nvPr>
        </p:nvSpPr>
        <p:spPr>
          <a:xfrm>
            <a:off x="686590" y="4344026"/>
            <a:ext cx="5486400" cy="4114500"/>
          </a:xfrm>
          <a:prstGeom prst="rect">
            <a:avLst/>
          </a:prstGeom>
          <a:noFill/>
          <a:ln>
            <a:noFill/>
          </a:ln>
        </p:spPr>
        <p:txBody>
          <a:bodyPr anchorCtr="0" anchor="t" bIns="44800" lIns="89600" spcFirstLastPara="1" rIns="89600" wrap="square" tIns="44800">
            <a:noAutofit/>
          </a:bodyPr>
          <a:lstStyle/>
          <a:p>
            <a:pPr indent="0" lvl="0" marL="0" rtl="0" algn="l">
              <a:lnSpc>
                <a:spcPct val="100000"/>
              </a:lnSpc>
              <a:spcBef>
                <a:spcPts val="400"/>
              </a:spcBef>
              <a:spcAft>
                <a:spcPts val="0"/>
              </a:spcAft>
              <a:buClr>
                <a:schemeClr val="dk1"/>
              </a:buClr>
              <a:buSzPts val="1400"/>
              <a:buFont typeface="Calibri"/>
              <a:buNone/>
            </a:pPr>
            <a:r>
              <a:t/>
            </a:r>
            <a:endParaRPr sz="1400"/>
          </a:p>
        </p:txBody>
      </p:sp>
      <p:sp>
        <p:nvSpPr>
          <p:cNvPr id="208" name="Google Shape;208;g26b3d5001fc_0_81:notes"/>
          <p:cNvSpPr/>
          <p:nvPr>
            <p:ph idx="2" type="sldImg"/>
          </p:nvPr>
        </p:nvSpPr>
        <p:spPr>
          <a:xfrm>
            <a:off x="399119" y="685488"/>
            <a:ext cx="60612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26a9341fc74_1_110:notes"/>
          <p:cNvSpPr/>
          <p:nvPr>
            <p:ph idx="2" type="sldImg"/>
          </p:nvPr>
        </p:nvSpPr>
        <p:spPr>
          <a:xfrm>
            <a:off x="399119" y="685488"/>
            <a:ext cx="6061316"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5" name="Google Shape;215;g26a9341fc74_1_110:notes"/>
          <p:cNvSpPr txBox="1"/>
          <p:nvPr>
            <p:ph idx="1" type="body"/>
          </p:nvPr>
        </p:nvSpPr>
        <p:spPr>
          <a:xfrm>
            <a:off x="686590" y="4344026"/>
            <a:ext cx="5486400" cy="4114488"/>
          </a:xfrm>
          <a:prstGeom prst="rect">
            <a:avLst/>
          </a:prstGeom>
          <a:noFill/>
          <a:ln>
            <a:noFill/>
          </a:ln>
        </p:spPr>
        <p:txBody>
          <a:bodyPr anchorCtr="0" anchor="t" bIns="44800" lIns="89600" spcFirstLastPara="1" rIns="89600" wrap="square" tIns="44800">
            <a:noAutofit/>
          </a:bodyPr>
          <a:lstStyle/>
          <a:p>
            <a:pPr indent="0" lvl="0" marL="0" rtl="0" algn="l">
              <a:lnSpc>
                <a:spcPct val="100000"/>
              </a:lnSpc>
              <a:spcBef>
                <a:spcPts val="0"/>
              </a:spcBef>
              <a:spcAft>
                <a:spcPts val="0"/>
              </a:spcAft>
              <a:buClr>
                <a:schemeClr val="dk1"/>
              </a:buClr>
              <a:buSzPts val="1400"/>
              <a:buFont typeface="Calibri"/>
              <a:buNone/>
            </a:pPr>
            <a:r>
              <a:t/>
            </a:r>
            <a:endParaRPr sz="1400"/>
          </a:p>
        </p:txBody>
      </p:sp>
      <p:sp>
        <p:nvSpPr>
          <p:cNvPr id="216" name="Google Shape;216;g26a9341fc74_1_110:notes"/>
          <p:cNvSpPr txBox="1"/>
          <p:nvPr>
            <p:ph idx="12" type="sldNum"/>
          </p:nvPr>
        </p:nvSpPr>
        <p:spPr>
          <a:xfrm>
            <a:off x="3883828" y="8684926"/>
            <a:ext cx="2972590" cy="457513"/>
          </a:xfrm>
          <a:prstGeom prst="rect">
            <a:avLst/>
          </a:prstGeom>
          <a:noFill/>
          <a:ln>
            <a:noFill/>
          </a:ln>
        </p:spPr>
        <p:txBody>
          <a:bodyPr anchorCtr="0" anchor="b" bIns="44800" lIns="89600" spcFirstLastPara="1" rIns="89600" wrap="square" tIns="44800">
            <a:noAutofit/>
          </a:bodyPr>
          <a:lstStyle/>
          <a:p>
            <a:pPr indent="0" lvl="0" marL="0" rtl="0" algn="r">
              <a:lnSpc>
                <a:spcPct val="100000"/>
              </a:lnSpc>
              <a:spcBef>
                <a:spcPts val="0"/>
              </a:spcBef>
              <a:spcAft>
                <a:spcPts val="0"/>
              </a:spcAft>
              <a:buClr>
                <a:schemeClr val="dk1"/>
              </a:buClr>
              <a:buSzPts val="1400"/>
              <a:buFont typeface="Arial"/>
              <a:buNone/>
            </a:pPr>
            <a:fld id="{00000000-1234-1234-1234-123412341234}" type="slidenum">
              <a:rPr lang="en" sz="1400"/>
              <a:t>‹#›</a:t>
            </a:fld>
            <a:endParaRPr sz="1400"/>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26b3d5001fc_0_65:notes"/>
          <p:cNvSpPr/>
          <p:nvPr>
            <p:ph idx="2" type="sldImg"/>
          </p:nvPr>
        </p:nvSpPr>
        <p:spPr>
          <a:xfrm>
            <a:off x="399119" y="685488"/>
            <a:ext cx="60612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3" name="Google Shape;223;g26b3d5001fc_0_65:notes"/>
          <p:cNvSpPr txBox="1"/>
          <p:nvPr>
            <p:ph idx="1" type="body"/>
          </p:nvPr>
        </p:nvSpPr>
        <p:spPr>
          <a:xfrm>
            <a:off x="686590" y="4344026"/>
            <a:ext cx="5486400" cy="4114500"/>
          </a:xfrm>
          <a:prstGeom prst="rect">
            <a:avLst/>
          </a:prstGeom>
          <a:noFill/>
          <a:ln>
            <a:noFill/>
          </a:ln>
        </p:spPr>
        <p:txBody>
          <a:bodyPr anchorCtr="0" anchor="t" bIns="44800" lIns="89600" spcFirstLastPara="1" rIns="89600" wrap="square" tIns="44800">
            <a:noAutofit/>
          </a:bodyPr>
          <a:lstStyle/>
          <a:p>
            <a:pPr indent="0" lvl="0" marL="0" rtl="0" algn="l">
              <a:lnSpc>
                <a:spcPct val="100000"/>
              </a:lnSpc>
              <a:spcBef>
                <a:spcPts val="0"/>
              </a:spcBef>
              <a:spcAft>
                <a:spcPts val="0"/>
              </a:spcAft>
              <a:buClr>
                <a:schemeClr val="dk1"/>
              </a:buClr>
              <a:buSzPts val="1400"/>
              <a:buFont typeface="Calibri"/>
              <a:buNone/>
            </a:pPr>
            <a:r>
              <a:t/>
            </a:r>
            <a:endParaRPr sz="1400"/>
          </a:p>
        </p:txBody>
      </p:sp>
      <p:sp>
        <p:nvSpPr>
          <p:cNvPr id="224" name="Google Shape;224;g26b3d5001fc_0_65:notes"/>
          <p:cNvSpPr txBox="1"/>
          <p:nvPr>
            <p:ph idx="12" type="sldNum"/>
          </p:nvPr>
        </p:nvSpPr>
        <p:spPr>
          <a:xfrm>
            <a:off x="3883828" y="8684926"/>
            <a:ext cx="2972700" cy="457500"/>
          </a:xfrm>
          <a:prstGeom prst="rect">
            <a:avLst/>
          </a:prstGeom>
          <a:noFill/>
          <a:ln>
            <a:noFill/>
          </a:ln>
        </p:spPr>
        <p:txBody>
          <a:bodyPr anchorCtr="0" anchor="b" bIns="44800" lIns="89600" spcFirstLastPara="1" rIns="89600" wrap="square" tIns="44800">
            <a:noAutofit/>
          </a:bodyPr>
          <a:lstStyle/>
          <a:p>
            <a:pPr indent="0" lvl="0" marL="0" rtl="0" algn="r">
              <a:lnSpc>
                <a:spcPct val="100000"/>
              </a:lnSpc>
              <a:spcBef>
                <a:spcPts val="0"/>
              </a:spcBef>
              <a:spcAft>
                <a:spcPts val="0"/>
              </a:spcAft>
              <a:buClr>
                <a:schemeClr val="dk1"/>
              </a:buClr>
              <a:buSzPts val="1400"/>
              <a:buFont typeface="Arial"/>
              <a:buNone/>
            </a:pPr>
            <a:fld id="{00000000-1234-1234-1234-123412341234}" type="slidenum">
              <a:rPr lang="en" sz="1400"/>
              <a:t>‹#›</a:t>
            </a:fld>
            <a:endParaRPr sz="1400"/>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26a9341fc74_1_117:notes"/>
          <p:cNvSpPr/>
          <p:nvPr>
            <p:ph idx="2" type="sldImg"/>
          </p:nvPr>
        </p:nvSpPr>
        <p:spPr>
          <a:xfrm>
            <a:off x="399119" y="685488"/>
            <a:ext cx="6061316"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1" name="Google Shape;231;g26a9341fc74_1_117:notes"/>
          <p:cNvSpPr txBox="1"/>
          <p:nvPr>
            <p:ph idx="1" type="body"/>
          </p:nvPr>
        </p:nvSpPr>
        <p:spPr>
          <a:xfrm>
            <a:off x="686590" y="4344026"/>
            <a:ext cx="5486360" cy="4114418"/>
          </a:xfrm>
          <a:prstGeom prst="rect">
            <a:avLst/>
          </a:prstGeom>
          <a:noFill/>
          <a:ln>
            <a:noFill/>
          </a:ln>
        </p:spPr>
        <p:txBody>
          <a:bodyPr anchorCtr="0" anchor="t" bIns="44800" lIns="89600" spcFirstLastPara="1" rIns="89600" wrap="square" tIns="44800">
            <a:noAutofit/>
          </a:bodyPr>
          <a:lstStyle/>
          <a:p>
            <a:pPr indent="0" lvl="0" marL="0" rtl="0" algn="l">
              <a:lnSpc>
                <a:spcPct val="100000"/>
              </a:lnSpc>
              <a:spcBef>
                <a:spcPts val="0"/>
              </a:spcBef>
              <a:spcAft>
                <a:spcPts val="0"/>
              </a:spcAft>
              <a:buClr>
                <a:schemeClr val="dk1"/>
              </a:buClr>
              <a:buSzPts val="1400"/>
              <a:buFont typeface="Calibri"/>
              <a:buNone/>
            </a:pPr>
            <a:r>
              <a:t/>
            </a:r>
            <a:endParaRPr sz="1400"/>
          </a:p>
        </p:txBody>
      </p:sp>
      <p:sp>
        <p:nvSpPr>
          <p:cNvPr id="232" name="Google Shape;232;g26a9341fc74_1_117:notes"/>
          <p:cNvSpPr txBox="1"/>
          <p:nvPr>
            <p:ph idx="12" type="sldNum"/>
          </p:nvPr>
        </p:nvSpPr>
        <p:spPr>
          <a:xfrm>
            <a:off x="3883828" y="8684926"/>
            <a:ext cx="2972447" cy="457559"/>
          </a:xfrm>
          <a:prstGeom prst="rect">
            <a:avLst/>
          </a:prstGeom>
          <a:noFill/>
          <a:ln>
            <a:noFill/>
          </a:ln>
        </p:spPr>
        <p:txBody>
          <a:bodyPr anchorCtr="0" anchor="b" bIns="44800" lIns="89600" spcFirstLastPara="1" rIns="89600" wrap="square" tIns="44800">
            <a:noAutofit/>
          </a:bodyPr>
          <a:lstStyle/>
          <a:p>
            <a:pPr indent="0" lvl="0" marL="0" rtl="0" algn="r">
              <a:lnSpc>
                <a:spcPct val="100000"/>
              </a:lnSpc>
              <a:spcBef>
                <a:spcPts val="0"/>
              </a:spcBef>
              <a:spcAft>
                <a:spcPts val="0"/>
              </a:spcAft>
              <a:buClr>
                <a:schemeClr val="dk1"/>
              </a:buClr>
              <a:buSzPts val="1400"/>
              <a:buFont typeface="Arial"/>
              <a:buNone/>
            </a:pPr>
            <a:fld id="{00000000-1234-1234-1234-123412341234}" type="slidenum">
              <a:rPr lang="en" sz="1400"/>
              <a:t>‹#›</a:t>
            </a:fld>
            <a:endParaRPr sz="1400"/>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2befc69a17e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2befc69a17e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2befc69a17e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2befc69a17e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2befc69a17e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2befc69a17e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6a9341fc74_1_70:notes"/>
          <p:cNvSpPr/>
          <p:nvPr>
            <p:ph idx="2" type="sldImg"/>
          </p:nvPr>
        </p:nvSpPr>
        <p:spPr>
          <a:xfrm>
            <a:off x="399119" y="685488"/>
            <a:ext cx="6061316"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2" name="Google Shape;122;g26a9341fc74_1_70:notes"/>
          <p:cNvSpPr txBox="1"/>
          <p:nvPr>
            <p:ph idx="1" type="body"/>
          </p:nvPr>
        </p:nvSpPr>
        <p:spPr>
          <a:xfrm>
            <a:off x="686590" y="4344026"/>
            <a:ext cx="5486400" cy="4114488"/>
          </a:xfrm>
          <a:prstGeom prst="rect">
            <a:avLst/>
          </a:prstGeom>
          <a:noFill/>
          <a:ln>
            <a:noFill/>
          </a:ln>
        </p:spPr>
        <p:txBody>
          <a:bodyPr anchorCtr="0" anchor="t" bIns="44800" lIns="89600" spcFirstLastPara="1" rIns="89600" wrap="square" tIns="44800">
            <a:noAutofit/>
          </a:bodyPr>
          <a:lstStyle/>
          <a:p>
            <a:pPr indent="0" lvl="0" marL="0" rtl="0" algn="l">
              <a:spcBef>
                <a:spcPts val="0"/>
              </a:spcBef>
              <a:spcAft>
                <a:spcPts val="0"/>
              </a:spcAft>
              <a:buNone/>
            </a:pPr>
            <a:r>
              <a:t/>
            </a:r>
            <a:endParaRPr sz="1400"/>
          </a:p>
        </p:txBody>
      </p:sp>
      <p:sp>
        <p:nvSpPr>
          <p:cNvPr id="123" name="Google Shape;123;g26a9341fc74_1_70:notes"/>
          <p:cNvSpPr txBox="1"/>
          <p:nvPr>
            <p:ph idx="12" type="sldNum"/>
          </p:nvPr>
        </p:nvSpPr>
        <p:spPr>
          <a:xfrm>
            <a:off x="3883828" y="8684926"/>
            <a:ext cx="2972590" cy="457513"/>
          </a:xfrm>
          <a:prstGeom prst="rect">
            <a:avLst/>
          </a:prstGeom>
          <a:noFill/>
          <a:ln>
            <a:noFill/>
          </a:ln>
        </p:spPr>
        <p:txBody>
          <a:bodyPr anchorCtr="0" anchor="b" bIns="44800" lIns="89600" spcFirstLastPara="1" rIns="89600" wrap="square" tIns="44800">
            <a:noAutofit/>
          </a:bodyPr>
          <a:lstStyle/>
          <a:p>
            <a:pPr indent="0" lvl="0" marL="0" rtl="0" algn="r">
              <a:spcBef>
                <a:spcPts val="0"/>
              </a:spcBef>
              <a:spcAft>
                <a:spcPts val="0"/>
              </a:spcAft>
              <a:buNone/>
            </a:pPr>
            <a:fld id="{00000000-1234-1234-1234-123412341234}" type="slidenum">
              <a:rPr lang="en" sz="1400"/>
              <a:t>‹#›</a:t>
            </a:fld>
            <a:endParaRPr sz="1400"/>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2c0f258bb5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2c0f258bb5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26b3d5001fc_2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26b3d5001fc_2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26b3d5001fc_0_12:notes"/>
          <p:cNvSpPr/>
          <p:nvPr>
            <p:ph idx="2" type="sldImg"/>
          </p:nvPr>
        </p:nvSpPr>
        <p:spPr>
          <a:xfrm>
            <a:off x="399119" y="685488"/>
            <a:ext cx="60612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4" name="Google Shape;274;g26b3d5001fc_0_12:notes"/>
          <p:cNvSpPr txBox="1"/>
          <p:nvPr>
            <p:ph idx="1" type="body"/>
          </p:nvPr>
        </p:nvSpPr>
        <p:spPr>
          <a:xfrm>
            <a:off x="686590" y="4344026"/>
            <a:ext cx="5486400" cy="4114500"/>
          </a:xfrm>
          <a:prstGeom prst="rect">
            <a:avLst/>
          </a:prstGeom>
          <a:noFill/>
          <a:ln>
            <a:noFill/>
          </a:ln>
        </p:spPr>
        <p:txBody>
          <a:bodyPr anchorCtr="0" anchor="t" bIns="44800" lIns="89600" spcFirstLastPara="1" rIns="89600" wrap="square" tIns="44800">
            <a:noAutofit/>
          </a:bodyPr>
          <a:lstStyle/>
          <a:p>
            <a:pPr indent="0" lvl="0" marL="0" rtl="0" algn="l">
              <a:spcBef>
                <a:spcPts val="0"/>
              </a:spcBef>
              <a:spcAft>
                <a:spcPts val="0"/>
              </a:spcAft>
              <a:buNone/>
            </a:pPr>
            <a:r>
              <a:t/>
            </a:r>
            <a:endParaRPr sz="1400"/>
          </a:p>
        </p:txBody>
      </p:sp>
      <p:sp>
        <p:nvSpPr>
          <p:cNvPr id="275" name="Google Shape;275;g26b3d5001fc_0_12:notes"/>
          <p:cNvSpPr txBox="1"/>
          <p:nvPr>
            <p:ph idx="12" type="sldNum"/>
          </p:nvPr>
        </p:nvSpPr>
        <p:spPr>
          <a:xfrm>
            <a:off x="3883828" y="8684926"/>
            <a:ext cx="2972700" cy="457500"/>
          </a:xfrm>
          <a:prstGeom prst="rect">
            <a:avLst/>
          </a:prstGeom>
          <a:noFill/>
          <a:ln>
            <a:noFill/>
          </a:ln>
        </p:spPr>
        <p:txBody>
          <a:bodyPr anchorCtr="0" anchor="b" bIns="44800" lIns="89600" spcFirstLastPara="1" rIns="89600" wrap="square" tIns="44800">
            <a:noAutofit/>
          </a:bodyPr>
          <a:lstStyle/>
          <a:p>
            <a:pPr indent="0" lvl="0" marL="0" rtl="0" algn="r">
              <a:spcBef>
                <a:spcPts val="0"/>
              </a:spcBef>
              <a:spcAft>
                <a:spcPts val="0"/>
              </a:spcAft>
              <a:buNone/>
            </a:pPr>
            <a:fld id="{00000000-1234-1234-1234-123412341234}" type="slidenum">
              <a:rPr lang="en" sz="1400"/>
              <a:t>‹#›</a:t>
            </a:fld>
            <a:endParaRPr sz="1400"/>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2c1ebd32941_0_0:notes"/>
          <p:cNvSpPr/>
          <p:nvPr>
            <p:ph idx="2" type="sldImg"/>
          </p:nvPr>
        </p:nvSpPr>
        <p:spPr>
          <a:xfrm>
            <a:off x="399119" y="685488"/>
            <a:ext cx="60612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3" name="Google Shape;283;g2c1ebd32941_0_0:notes"/>
          <p:cNvSpPr txBox="1"/>
          <p:nvPr>
            <p:ph idx="1" type="body"/>
          </p:nvPr>
        </p:nvSpPr>
        <p:spPr>
          <a:xfrm>
            <a:off x="686590" y="4344026"/>
            <a:ext cx="5486400" cy="4114500"/>
          </a:xfrm>
          <a:prstGeom prst="rect">
            <a:avLst/>
          </a:prstGeom>
          <a:noFill/>
          <a:ln>
            <a:noFill/>
          </a:ln>
        </p:spPr>
        <p:txBody>
          <a:bodyPr anchorCtr="0" anchor="t" bIns="44800" lIns="89600" spcFirstLastPara="1" rIns="89600" wrap="square" tIns="44800">
            <a:noAutofit/>
          </a:bodyPr>
          <a:lstStyle/>
          <a:p>
            <a:pPr indent="0" lvl="0" marL="0" rtl="0" algn="l">
              <a:spcBef>
                <a:spcPts val="0"/>
              </a:spcBef>
              <a:spcAft>
                <a:spcPts val="0"/>
              </a:spcAft>
              <a:buNone/>
            </a:pPr>
            <a:r>
              <a:t/>
            </a:r>
            <a:endParaRPr sz="1400"/>
          </a:p>
        </p:txBody>
      </p:sp>
      <p:sp>
        <p:nvSpPr>
          <p:cNvPr id="284" name="Google Shape;284;g2c1ebd32941_0_0:notes"/>
          <p:cNvSpPr txBox="1"/>
          <p:nvPr>
            <p:ph idx="12" type="sldNum"/>
          </p:nvPr>
        </p:nvSpPr>
        <p:spPr>
          <a:xfrm>
            <a:off x="3883828" y="8684926"/>
            <a:ext cx="2972700" cy="457500"/>
          </a:xfrm>
          <a:prstGeom prst="rect">
            <a:avLst/>
          </a:prstGeom>
          <a:noFill/>
          <a:ln>
            <a:noFill/>
          </a:ln>
        </p:spPr>
        <p:txBody>
          <a:bodyPr anchorCtr="0" anchor="b" bIns="44800" lIns="89600" spcFirstLastPara="1" rIns="89600" wrap="square" tIns="44800">
            <a:noAutofit/>
          </a:bodyPr>
          <a:lstStyle/>
          <a:p>
            <a:pPr indent="0" lvl="0" marL="0" rtl="0" algn="r">
              <a:spcBef>
                <a:spcPts val="0"/>
              </a:spcBef>
              <a:spcAft>
                <a:spcPts val="0"/>
              </a:spcAft>
              <a:buNone/>
            </a:pPr>
            <a:fld id="{00000000-1234-1234-1234-123412341234}" type="slidenum">
              <a:rPr lang="en" sz="1400"/>
              <a:t>‹#›</a:t>
            </a:fld>
            <a:endParaRPr sz="1400"/>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26b3d5001fc_0_40:notes"/>
          <p:cNvSpPr/>
          <p:nvPr>
            <p:ph idx="2" type="sldImg"/>
          </p:nvPr>
        </p:nvSpPr>
        <p:spPr>
          <a:xfrm>
            <a:off x="399119" y="685488"/>
            <a:ext cx="60612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2" name="Google Shape;292;g26b3d5001fc_0_40:notes"/>
          <p:cNvSpPr txBox="1"/>
          <p:nvPr>
            <p:ph idx="1" type="body"/>
          </p:nvPr>
        </p:nvSpPr>
        <p:spPr>
          <a:xfrm>
            <a:off x="686590" y="4344026"/>
            <a:ext cx="5486400" cy="4114500"/>
          </a:xfrm>
          <a:prstGeom prst="rect">
            <a:avLst/>
          </a:prstGeom>
          <a:noFill/>
          <a:ln>
            <a:noFill/>
          </a:ln>
        </p:spPr>
        <p:txBody>
          <a:bodyPr anchorCtr="0" anchor="t" bIns="44800" lIns="89600" spcFirstLastPara="1" rIns="89600" wrap="square" tIns="44800">
            <a:noAutofit/>
          </a:bodyPr>
          <a:lstStyle/>
          <a:p>
            <a:pPr indent="0" lvl="0" marL="0" rtl="0" algn="l">
              <a:spcBef>
                <a:spcPts val="0"/>
              </a:spcBef>
              <a:spcAft>
                <a:spcPts val="0"/>
              </a:spcAft>
              <a:buNone/>
            </a:pPr>
            <a:r>
              <a:t/>
            </a:r>
            <a:endParaRPr sz="1400"/>
          </a:p>
        </p:txBody>
      </p:sp>
      <p:sp>
        <p:nvSpPr>
          <p:cNvPr id="293" name="Google Shape;293;g26b3d5001fc_0_40:notes"/>
          <p:cNvSpPr txBox="1"/>
          <p:nvPr>
            <p:ph idx="12" type="sldNum"/>
          </p:nvPr>
        </p:nvSpPr>
        <p:spPr>
          <a:xfrm>
            <a:off x="3883828" y="8684926"/>
            <a:ext cx="2972700" cy="457500"/>
          </a:xfrm>
          <a:prstGeom prst="rect">
            <a:avLst/>
          </a:prstGeom>
          <a:noFill/>
          <a:ln>
            <a:noFill/>
          </a:ln>
        </p:spPr>
        <p:txBody>
          <a:bodyPr anchorCtr="0" anchor="b" bIns="44800" lIns="89600" spcFirstLastPara="1" rIns="89600" wrap="square" tIns="44800">
            <a:noAutofit/>
          </a:bodyPr>
          <a:lstStyle/>
          <a:p>
            <a:pPr indent="0" lvl="0" marL="0" rtl="0" algn="r">
              <a:spcBef>
                <a:spcPts val="0"/>
              </a:spcBef>
              <a:spcAft>
                <a:spcPts val="0"/>
              </a:spcAft>
              <a:buNone/>
            </a:pPr>
            <a:fld id="{00000000-1234-1234-1234-123412341234}" type="slidenum">
              <a:rPr lang="en" sz="1400"/>
              <a:t>‹#›</a:t>
            </a:fld>
            <a:endParaRPr sz="1400"/>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26b3d5001fc_0_28:notes"/>
          <p:cNvSpPr/>
          <p:nvPr>
            <p:ph idx="2" type="sldImg"/>
          </p:nvPr>
        </p:nvSpPr>
        <p:spPr>
          <a:xfrm>
            <a:off x="399119" y="685488"/>
            <a:ext cx="60612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0" name="Google Shape;300;g26b3d5001fc_0_28:notes"/>
          <p:cNvSpPr txBox="1"/>
          <p:nvPr>
            <p:ph idx="1" type="body"/>
          </p:nvPr>
        </p:nvSpPr>
        <p:spPr>
          <a:xfrm>
            <a:off x="686590" y="4344026"/>
            <a:ext cx="5486400" cy="4114500"/>
          </a:xfrm>
          <a:prstGeom prst="rect">
            <a:avLst/>
          </a:prstGeom>
          <a:noFill/>
          <a:ln>
            <a:noFill/>
          </a:ln>
        </p:spPr>
        <p:txBody>
          <a:bodyPr anchorCtr="0" anchor="t" bIns="44800" lIns="89600" spcFirstLastPara="1" rIns="89600" wrap="square" tIns="44800">
            <a:noAutofit/>
          </a:bodyPr>
          <a:lstStyle/>
          <a:p>
            <a:pPr indent="0" lvl="0" marL="0" rtl="0" algn="l">
              <a:spcBef>
                <a:spcPts val="0"/>
              </a:spcBef>
              <a:spcAft>
                <a:spcPts val="0"/>
              </a:spcAft>
              <a:buNone/>
            </a:pPr>
            <a:r>
              <a:t/>
            </a:r>
            <a:endParaRPr sz="1400"/>
          </a:p>
        </p:txBody>
      </p:sp>
      <p:sp>
        <p:nvSpPr>
          <p:cNvPr id="301" name="Google Shape;301;g26b3d5001fc_0_28:notes"/>
          <p:cNvSpPr txBox="1"/>
          <p:nvPr>
            <p:ph idx="12" type="sldNum"/>
          </p:nvPr>
        </p:nvSpPr>
        <p:spPr>
          <a:xfrm>
            <a:off x="3883828" y="8684926"/>
            <a:ext cx="2972700" cy="457500"/>
          </a:xfrm>
          <a:prstGeom prst="rect">
            <a:avLst/>
          </a:prstGeom>
          <a:noFill/>
          <a:ln>
            <a:noFill/>
          </a:ln>
        </p:spPr>
        <p:txBody>
          <a:bodyPr anchorCtr="0" anchor="b" bIns="44800" lIns="89600" spcFirstLastPara="1" rIns="89600" wrap="square" tIns="44800">
            <a:noAutofit/>
          </a:bodyPr>
          <a:lstStyle/>
          <a:p>
            <a:pPr indent="0" lvl="0" marL="0" rtl="0" algn="r">
              <a:spcBef>
                <a:spcPts val="0"/>
              </a:spcBef>
              <a:spcAft>
                <a:spcPts val="0"/>
              </a:spcAft>
              <a:buNone/>
            </a:pPr>
            <a:fld id="{00000000-1234-1234-1234-123412341234}" type="slidenum">
              <a:rPr lang="en" sz="1400"/>
              <a:t>‹#›</a:t>
            </a:fld>
            <a:endParaRPr sz="1400"/>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26b3d5001fc_0_20:notes"/>
          <p:cNvSpPr/>
          <p:nvPr>
            <p:ph idx="2" type="sldImg"/>
          </p:nvPr>
        </p:nvSpPr>
        <p:spPr>
          <a:xfrm>
            <a:off x="399119" y="685488"/>
            <a:ext cx="60612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9" name="Google Shape;309;g26b3d5001fc_0_20:notes"/>
          <p:cNvSpPr txBox="1"/>
          <p:nvPr>
            <p:ph idx="1" type="body"/>
          </p:nvPr>
        </p:nvSpPr>
        <p:spPr>
          <a:xfrm>
            <a:off x="686590" y="4344026"/>
            <a:ext cx="5486400" cy="4114500"/>
          </a:xfrm>
          <a:prstGeom prst="rect">
            <a:avLst/>
          </a:prstGeom>
          <a:noFill/>
          <a:ln>
            <a:noFill/>
          </a:ln>
        </p:spPr>
        <p:txBody>
          <a:bodyPr anchorCtr="0" anchor="t" bIns="44800" lIns="89600" spcFirstLastPara="1" rIns="89600" wrap="square" tIns="44800">
            <a:noAutofit/>
          </a:bodyPr>
          <a:lstStyle/>
          <a:p>
            <a:pPr indent="0" lvl="0" marL="0" rtl="0" algn="l">
              <a:spcBef>
                <a:spcPts val="0"/>
              </a:spcBef>
              <a:spcAft>
                <a:spcPts val="0"/>
              </a:spcAft>
              <a:buNone/>
            </a:pPr>
            <a:r>
              <a:t/>
            </a:r>
            <a:endParaRPr sz="1400"/>
          </a:p>
        </p:txBody>
      </p:sp>
      <p:sp>
        <p:nvSpPr>
          <p:cNvPr id="310" name="Google Shape;310;g26b3d5001fc_0_20:notes"/>
          <p:cNvSpPr txBox="1"/>
          <p:nvPr>
            <p:ph idx="12" type="sldNum"/>
          </p:nvPr>
        </p:nvSpPr>
        <p:spPr>
          <a:xfrm>
            <a:off x="3883828" y="8684926"/>
            <a:ext cx="2972700" cy="457500"/>
          </a:xfrm>
          <a:prstGeom prst="rect">
            <a:avLst/>
          </a:prstGeom>
          <a:noFill/>
          <a:ln>
            <a:noFill/>
          </a:ln>
        </p:spPr>
        <p:txBody>
          <a:bodyPr anchorCtr="0" anchor="b" bIns="44800" lIns="89600" spcFirstLastPara="1" rIns="89600" wrap="square" tIns="44800">
            <a:noAutofit/>
          </a:bodyPr>
          <a:lstStyle/>
          <a:p>
            <a:pPr indent="0" lvl="0" marL="0" rtl="0" algn="r">
              <a:spcBef>
                <a:spcPts val="0"/>
              </a:spcBef>
              <a:spcAft>
                <a:spcPts val="0"/>
              </a:spcAft>
              <a:buNone/>
            </a:pPr>
            <a:fld id="{00000000-1234-1234-1234-123412341234}" type="slidenum">
              <a:rPr lang="en" sz="1400"/>
              <a:t>‹#›</a:t>
            </a:fld>
            <a:endParaRPr sz="1400"/>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26b3d5001fc_0_4:notes"/>
          <p:cNvSpPr/>
          <p:nvPr>
            <p:ph idx="2" type="sldImg"/>
          </p:nvPr>
        </p:nvSpPr>
        <p:spPr>
          <a:xfrm>
            <a:off x="399119" y="685488"/>
            <a:ext cx="60612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8" name="Google Shape;318;g26b3d5001fc_0_4:notes"/>
          <p:cNvSpPr txBox="1"/>
          <p:nvPr>
            <p:ph idx="1" type="body"/>
          </p:nvPr>
        </p:nvSpPr>
        <p:spPr>
          <a:xfrm>
            <a:off x="686590" y="4344026"/>
            <a:ext cx="5486400" cy="4114500"/>
          </a:xfrm>
          <a:prstGeom prst="rect">
            <a:avLst/>
          </a:prstGeom>
          <a:noFill/>
          <a:ln>
            <a:noFill/>
          </a:ln>
        </p:spPr>
        <p:txBody>
          <a:bodyPr anchorCtr="0" anchor="t" bIns="44800" lIns="89600" spcFirstLastPara="1" rIns="89600" wrap="square" tIns="44800">
            <a:noAutofit/>
          </a:bodyPr>
          <a:lstStyle/>
          <a:p>
            <a:pPr indent="0" lvl="0" marL="0" rtl="0" algn="l">
              <a:spcBef>
                <a:spcPts val="0"/>
              </a:spcBef>
              <a:spcAft>
                <a:spcPts val="0"/>
              </a:spcAft>
              <a:buNone/>
            </a:pPr>
            <a:r>
              <a:t/>
            </a:r>
            <a:endParaRPr sz="1400"/>
          </a:p>
        </p:txBody>
      </p:sp>
      <p:sp>
        <p:nvSpPr>
          <p:cNvPr id="319" name="Google Shape;319;g26b3d5001fc_0_4:notes"/>
          <p:cNvSpPr txBox="1"/>
          <p:nvPr>
            <p:ph idx="12" type="sldNum"/>
          </p:nvPr>
        </p:nvSpPr>
        <p:spPr>
          <a:xfrm>
            <a:off x="3883828" y="8684926"/>
            <a:ext cx="2972700" cy="457500"/>
          </a:xfrm>
          <a:prstGeom prst="rect">
            <a:avLst/>
          </a:prstGeom>
          <a:noFill/>
          <a:ln>
            <a:noFill/>
          </a:ln>
        </p:spPr>
        <p:txBody>
          <a:bodyPr anchorCtr="0" anchor="b" bIns="44800" lIns="89600" spcFirstLastPara="1" rIns="89600" wrap="square" tIns="44800">
            <a:noAutofit/>
          </a:bodyPr>
          <a:lstStyle/>
          <a:p>
            <a:pPr indent="0" lvl="0" marL="0" rtl="0" algn="r">
              <a:spcBef>
                <a:spcPts val="0"/>
              </a:spcBef>
              <a:spcAft>
                <a:spcPts val="0"/>
              </a:spcAft>
              <a:buNone/>
            </a:pPr>
            <a:fld id="{00000000-1234-1234-1234-123412341234}" type="slidenum">
              <a:rPr lang="en" sz="1400"/>
              <a:t>‹#›</a:t>
            </a:fld>
            <a:endParaRPr sz="1400"/>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26b40968742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26b40968742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26b40968742_3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26b40968742_3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6a9341fc74_1_77:notes"/>
          <p:cNvSpPr/>
          <p:nvPr>
            <p:ph idx="2" type="sldImg"/>
          </p:nvPr>
        </p:nvSpPr>
        <p:spPr>
          <a:xfrm>
            <a:off x="399119" y="685488"/>
            <a:ext cx="6061316"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0" name="Google Shape;130;g26a9341fc74_1_77:notes"/>
          <p:cNvSpPr txBox="1"/>
          <p:nvPr>
            <p:ph idx="1" type="body"/>
          </p:nvPr>
        </p:nvSpPr>
        <p:spPr>
          <a:xfrm>
            <a:off x="686590" y="4344026"/>
            <a:ext cx="5486400" cy="4114488"/>
          </a:xfrm>
          <a:prstGeom prst="rect">
            <a:avLst/>
          </a:prstGeom>
          <a:noFill/>
          <a:ln>
            <a:noFill/>
          </a:ln>
        </p:spPr>
        <p:txBody>
          <a:bodyPr anchorCtr="0" anchor="t" bIns="44800" lIns="89600" spcFirstLastPara="1" rIns="89600" wrap="square" tIns="44800">
            <a:noAutofit/>
          </a:bodyPr>
          <a:lstStyle/>
          <a:p>
            <a:pPr indent="0" lvl="0" marL="0" rtl="0" algn="l">
              <a:spcBef>
                <a:spcPts val="0"/>
              </a:spcBef>
              <a:spcAft>
                <a:spcPts val="0"/>
              </a:spcAft>
              <a:buNone/>
            </a:pPr>
            <a:r>
              <a:t/>
            </a:r>
            <a:endParaRPr sz="1400"/>
          </a:p>
        </p:txBody>
      </p:sp>
      <p:sp>
        <p:nvSpPr>
          <p:cNvPr id="131" name="Google Shape;131;g26a9341fc74_1_77:notes"/>
          <p:cNvSpPr txBox="1"/>
          <p:nvPr>
            <p:ph idx="12" type="sldNum"/>
          </p:nvPr>
        </p:nvSpPr>
        <p:spPr>
          <a:xfrm>
            <a:off x="3883828" y="8684926"/>
            <a:ext cx="2972590" cy="457513"/>
          </a:xfrm>
          <a:prstGeom prst="rect">
            <a:avLst/>
          </a:prstGeom>
          <a:noFill/>
          <a:ln>
            <a:noFill/>
          </a:ln>
        </p:spPr>
        <p:txBody>
          <a:bodyPr anchorCtr="0" anchor="b" bIns="44800" lIns="89600" spcFirstLastPara="1" rIns="89600" wrap="square" tIns="44800">
            <a:noAutofit/>
          </a:bodyPr>
          <a:lstStyle/>
          <a:p>
            <a:pPr indent="0" lvl="0" marL="0" rtl="0" algn="r">
              <a:spcBef>
                <a:spcPts val="0"/>
              </a:spcBef>
              <a:spcAft>
                <a:spcPts val="0"/>
              </a:spcAft>
              <a:buNone/>
            </a:pPr>
            <a:fld id="{00000000-1234-1234-1234-123412341234}" type="slidenum">
              <a:rPr lang="en" sz="1400"/>
              <a:t>‹#›</a:t>
            </a:fld>
            <a:endParaRPr sz="1400"/>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26b40968742_3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26b40968742_3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2c1ebd32941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2c1ebd32941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2c1ebd32941_1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2c1ebd32941_1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g2c1ebd32941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2" name="Google Shape;362;g2c1ebd32941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2c1ebd32941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2c1ebd32941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g2c1ebd32941_1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6" name="Google Shape;376;g2c1ebd32941_1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a:t>
            </a:r>
            <a:r>
              <a:rPr lang="en"/>
              <a:t>Paper 1, Paper 4, Paper 7, Paper 10, and Paper 11</a:t>
            </a:r>
            <a:endParaRPr/>
          </a:p>
          <a:p>
            <a:pPr indent="0" lvl="0" marL="0" rtl="0" algn="l">
              <a:spcBef>
                <a:spcPts val="0"/>
              </a:spcBef>
              <a:spcAft>
                <a:spcPts val="0"/>
              </a:spcAft>
              <a:buNone/>
            </a:pPr>
            <a:r>
              <a:rPr lang="en"/>
              <a:t>2)</a:t>
            </a:r>
            <a:r>
              <a:rPr lang="en">
                <a:solidFill>
                  <a:srgbClr val="0000FF"/>
                </a:solidFill>
                <a:latin typeface="Trebuchet MS"/>
                <a:ea typeface="Trebuchet MS"/>
                <a:cs typeface="Trebuchet MS"/>
                <a:sym typeface="Trebuchet MS"/>
              </a:rPr>
              <a:t>Paper 2, Paper 3, Paper 7, Paper 10, Paper 11 </a:t>
            </a:r>
            <a:endParaRPr>
              <a:solidFill>
                <a:srgbClr val="0000FF"/>
              </a:solidFill>
              <a:latin typeface="Trebuchet MS"/>
              <a:ea typeface="Trebuchet MS"/>
              <a:cs typeface="Trebuchet MS"/>
              <a:sym typeface="Trebuchet MS"/>
            </a:endParaRPr>
          </a:p>
          <a:p>
            <a:pPr indent="0" lvl="0" marL="0" rtl="0" algn="l">
              <a:spcBef>
                <a:spcPts val="0"/>
              </a:spcBef>
              <a:spcAft>
                <a:spcPts val="0"/>
              </a:spcAft>
              <a:buNone/>
            </a:pPr>
            <a:r>
              <a:rPr lang="en">
                <a:solidFill>
                  <a:srgbClr val="0000FF"/>
                </a:solidFill>
                <a:latin typeface="Trebuchet MS"/>
                <a:ea typeface="Trebuchet MS"/>
                <a:cs typeface="Trebuchet MS"/>
                <a:sym typeface="Trebuchet MS"/>
              </a:rPr>
              <a:t>3)Paper 1, Paper 3, Paper 4, Paper 6, Paper 11</a:t>
            </a:r>
            <a:endParaRPr>
              <a:solidFill>
                <a:srgbClr val="0000FF"/>
              </a:solidFill>
              <a:latin typeface="Trebuchet MS"/>
              <a:ea typeface="Trebuchet MS"/>
              <a:cs typeface="Trebuchet MS"/>
              <a:sym typeface="Trebuchet MS"/>
            </a:endParaRPr>
          </a:p>
          <a:p>
            <a:pPr indent="0" lvl="0" marL="0" rtl="0" algn="l">
              <a:spcBef>
                <a:spcPts val="0"/>
              </a:spcBef>
              <a:spcAft>
                <a:spcPts val="0"/>
              </a:spcAft>
              <a:buNone/>
            </a:pPr>
            <a:r>
              <a:t/>
            </a:r>
            <a:endParaRPr>
              <a:solidFill>
                <a:srgbClr val="0000FF"/>
              </a:solidFill>
              <a:latin typeface="Trebuchet MS"/>
              <a:ea typeface="Trebuchet MS"/>
              <a:cs typeface="Trebuchet MS"/>
              <a:sym typeface="Trebuchet MS"/>
            </a:endParaRPr>
          </a:p>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g2c1ebd32941_1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3" name="Google Shape;383;g2c1ebd32941_1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26a9341fc74_1_159:notes"/>
          <p:cNvSpPr/>
          <p:nvPr>
            <p:ph idx="2" type="sldImg"/>
          </p:nvPr>
        </p:nvSpPr>
        <p:spPr>
          <a:xfrm>
            <a:off x="399119" y="685488"/>
            <a:ext cx="6061316"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0" name="Google Shape;390;g26a9341fc74_1_159:notes"/>
          <p:cNvSpPr txBox="1"/>
          <p:nvPr>
            <p:ph idx="1" type="body"/>
          </p:nvPr>
        </p:nvSpPr>
        <p:spPr>
          <a:xfrm>
            <a:off x="686590" y="4344026"/>
            <a:ext cx="5486400" cy="4114488"/>
          </a:xfrm>
          <a:prstGeom prst="rect">
            <a:avLst/>
          </a:prstGeom>
          <a:noFill/>
          <a:ln>
            <a:noFill/>
          </a:ln>
        </p:spPr>
        <p:txBody>
          <a:bodyPr anchorCtr="0" anchor="t" bIns="44800" lIns="89600" spcFirstLastPara="1" rIns="89600" wrap="square" tIns="44800">
            <a:noAutofit/>
          </a:bodyPr>
          <a:lstStyle/>
          <a:p>
            <a:pPr indent="0" lvl="0" marL="0" rtl="0" algn="l">
              <a:spcBef>
                <a:spcPts val="0"/>
              </a:spcBef>
              <a:spcAft>
                <a:spcPts val="0"/>
              </a:spcAft>
              <a:buNone/>
            </a:pPr>
            <a:r>
              <a:t/>
            </a:r>
            <a:endParaRPr sz="1400"/>
          </a:p>
        </p:txBody>
      </p:sp>
      <p:sp>
        <p:nvSpPr>
          <p:cNvPr id="391" name="Google Shape;391;g26a9341fc74_1_159:notes"/>
          <p:cNvSpPr txBox="1"/>
          <p:nvPr>
            <p:ph idx="12" type="sldNum"/>
          </p:nvPr>
        </p:nvSpPr>
        <p:spPr>
          <a:xfrm>
            <a:off x="3883828" y="8684926"/>
            <a:ext cx="2972590" cy="457513"/>
          </a:xfrm>
          <a:prstGeom prst="rect">
            <a:avLst/>
          </a:prstGeom>
          <a:noFill/>
          <a:ln>
            <a:noFill/>
          </a:ln>
        </p:spPr>
        <p:txBody>
          <a:bodyPr anchorCtr="0" anchor="b" bIns="44800" lIns="89600" spcFirstLastPara="1" rIns="89600" wrap="square" tIns="44800">
            <a:noAutofit/>
          </a:bodyPr>
          <a:lstStyle/>
          <a:p>
            <a:pPr indent="0" lvl="0" marL="0" rtl="0" algn="r">
              <a:spcBef>
                <a:spcPts val="0"/>
              </a:spcBef>
              <a:spcAft>
                <a:spcPts val="0"/>
              </a:spcAft>
              <a:buNone/>
            </a:pPr>
            <a:fld id="{00000000-1234-1234-1234-123412341234}" type="slidenum">
              <a:rPr lang="en" sz="1400"/>
              <a:t>‹#›</a:t>
            </a:fld>
            <a:endParaRPr sz="1400"/>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g2c287ac36d1_0_3:notes"/>
          <p:cNvSpPr/>
          <p:nvPr>
            <p:ph idx="2" type="sldImg"/>
          </p:nvPr>
        </p:nvSpPr>
        <p:spPr>
          <a:xfrm>
            <a:off x="399119" y="685488"/>
            <a:ext cx="60612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8" name="Google Shape;398;g2c287ac36d1_0_3:notes"/>
          <p:cNvSpPr txBox="1"/>
          <p:nvPr>
            <p:ph idx="1" type="body"/>
          </p:nvPr>
        </p:nvSpPr>
        <p:spPr>
          <a:xfrm>
            <a:off x="686590" y="4344026"/>
            <a:ext cx="5486400" cy="4114500"/>
          </a:xfrm>
          <a:prstGeom prst="rect">
            <a:avLst/>
          </a:prstGeom>
          <a:noFill/>
          <a:ln>
            <a:noFill/>
          </a:ln>
        </p:spPr>
        <p:txBody>
          <a:bodyPr anchorCtr="0" anchor="t" bIns="44800" lIns="89600" spcFirstLastPara="1" rIns="89600" wrap="square" tIns="44800">
            <a:noAutofit/>
          </a:bodyPr>
          <a:lstStyle/>
          <a:p>
            <a:pPr indent="0" lvl="0" marL="0" rtl="0" algn="l">
              <a:spcBef>
                <a:spcPts val="0"/>
              </a:spcBef>
              <a:spcAft>
                <a:spcPts val="0"/>
              </a:spcAft>
              <a:buNone/>
            </a:pPr>
            <a:r>
              <a:t/>
            </a:r>
            <a:endParaRPr sz="1400"/>
          </a:p>
        </p:txBody>
      </p:sp>
      <p:sp>
        <p:nvSpPr>
          <p:cNvPr id="399" name="Google Shape;399;g2c287ac36d1_0_3:notes"/>
          <p:cNvSpPr txBox="1"/>
          <p:nvPr>
            <p:ph idx="12" type="sldNum"/>
          </p:nvPr>
        </p:nvSpPr>
        <p:spPr>
          <a:xfrm>
            <a:off x="3883828" y="8684926"/>
            <a:ext cx="2972700" cy="457500"/>
          </a:xfrm>
          <a:prstGeom prst="rect">
            <a:avLst/>
          </a:prstGeom>
          <a:noFill/>
          <a:ln>
            <a:noFill/>
          </a:ln>
        </p:spPr>
        <p:txBody>
          <a:bodyPr anchorCtr="0" anchor="b" bIns="44800" lIns="89600" spcFirstLastPara="1" rIns="89600" wrap="square" tIns="44800">
            <a:noAutofit/>
          </a:bodyPr>
          <a:lstStyle/>
          <a:p>
            <a:pPr indent="0" lvl="0" marL="0" rtl="0" algn="r">
              <a:spcBef>
                <a:spcPts val="0"/>
              </a:spcBef>
              <a:spcAft>
                <a:spcPts val="0"/>
              </a:spcAft>
              <a:buNone/>
            </a:pPr>
            <a:fld id="{00000000-1234-1234-1234-123412341234}" type="slidenum">
              <a:rPr lang="en" sz="1400"/>
              <a:t>‹#›</a:t>
            </a:fld>
            <a:endParaRPr sz="1400"/>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g2c287ac36d1_0_11:notes"/>
          <p:cNvSpPr/>
          <p:nvPr>
            <p:ph idx="2" type="sldImg"/>
          </p:nvPr>
        </p:nvSpPr>
        <p:spPr>
          <a:xfrm>
            <a:off x="399119" y="685488"/>
            <a:ext cx="60612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06" name="Google Shape;406;g2c287ac36d1_0_11:notes"/>
          <p:cNvSpPr txBox="1"/>
          <p:nvPr>
            <p:ph idx="1" type="body"/>
          </p:nvPr>
        </p:nvSpPr>
        <p:spPr>
          <a:xfrm>
            <a:off x="686590" y="4344026"/>
            <a:ext cx="5486400" cy="4114500"/>
          </a:xfrm>
          <a:prstGeom prst="rect">
            <a:avLst/>
          </a:prstGeom>
          <a:noFill/>
          <a:ln>
            <a:noFill/>
          </a:ln>
        </p:spPr>
        <p:txBody>
          <a:bodyPr anchorCtr="0" anchor="t" bIns="44800" lIns="89600" spcFirstLastPara="1" rIns="89600" wrap="square" tIns="44800">
            <a:noAutofit/>
          </a:bodyPr>
          <a:lstStyle/>
          <a:p>
            <a:pPr indent="0" lvl="0" marL="0" rtl="0" algn="l">
              <a:spcBef>
                <a:spcPts val="0"/>
              </a:spcBef>
              <a:spcAft>
                <a:spcPts val="0"/>
              </a:spcAft>
              <a:buNone/>
            </a:pPr>
            <a:r>
              <a:t/>
            </a:r>
            <a:endParaRPr sz="1400"/>
          </a:p>
        </p:txBody>
      </p:sp>
      <p:sp>
        <p:nvSpPr>
          <p:cNvPr id="407" name="Google Shape;407;g2c287ac36d1_0_11:notes"/>
          <p:cNvSpPr txBox="1"/>
          <p:nvPr>
            <p:ph idx="12" type="sldNum"/>
          </p:nvPr>
        </p:nvSpPr>
        <p:spPr>
          <a:xfrm>
            <a:off x="3883828" y="8684926"/>
            <a:ext cx="2972700" cy="457500"/>
          </a:xfrm>
          <a:prstGeom prst="rect">
            <a:avLst/>
          </a:prstGeom>
          <a:noFill/>
          <a:ln>
            <a:noFill/>
          </a:ln>
        </p:spPr>
        <p:txBody>
          <a:bodyPr anchorCtr="0" anchor="b" bIns="44800" lIns="89600" spcFirstLastPara="1" rIns="89600" wrap="square" tIns="44800">
            <a:noAutofit/>
          </a:bodyPr>
          <a:lstStyle/>
          <a:p>
            <a:pPr indent="0" lvl="0" marL="0" rtl="0" algn="r">
              <a:spcBef>
                <a:spcPts val="0"/>
              </a:spcBef>
              <a:spcAft>
                <a:spcPts val="0"/>
              </a:spcAft>
              <a:buNone/>
            </a:pPr>
            <a:fld id="{00000000-1234-1234-1234-123412341234}" type="slidenum">
              <a:rPr lang="en" sz="1400"/>
              <a:t>‹#›</a:t>
            </a:fld>
            <a:endParaRPr sz="1400"/>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6a9341fc74_1_84:notes"/>
          <p:cNvSpPr/>
          <p:nvPr>
            <p:ph idx="2" type="sldImg"/>
          </p:nvPr>
        </p:nvSpPr>
        <p:spPr>
          <a:xfrm>
            <a:off x="399119" y="685488"/>
            <a:ext cx="6061316"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8" name="Google Shape;138;g26a9341fc74_1_84:notes"/>
          <p:cNvSpPr txBox="1"/>
          <p:nvPr>
            <p:ph idx="1" type="body"/>
          </p:nvPr>
        </p:nvSpPr>
        <p:spPr>
          <a:xfrm>
            <a:off x="686590" y="4344026"/>
            <a:ext cx="5486400" cy="4114488"/>
          </a:xfrm>
          <a:prstGeom prst="rect">
            <a:avLst/>
          </a:prstGeom>
          <a:noFill/>
          <a:ln>
            <a:noFill/>
          </a:ln>
        </p:spPr>
        <p:txBody>
          <a:bodyPr anchorCtr="0" anchor="t" bIns="44800" lIns="89600" spcFirstLastPara="1" rIns="89600" wrap="square" tIns="44800">
            <a:noAutofit/>
          </a:bodyPr>
          <a:lstStyle/>
          <a:p>
            <a:pPr indent="0" lvl="0" marL="0" rtl="0" algn="l">
              <a:spcBef>
                <a:spcPts val="0"/>
              </a:spcBef>
              <a:spcAft>
                <a:spcPts val="0"/>
              </a:spcAft>
              <a:buNone/>
            </a:pPr>
            <a:r>
              <a:t/>
            </a:r>
            <a:endParaRPr sz="1400"/>
          </a:p>
        </p:txBody>
      </p:sp>
      <p:sp>
        <p:nvSpPr>
          <p:cNvPr id="139" name="Google Shape;139;g26a9341fc74_1_84:notes"/>
          <p:cNvSpPr txBox="1"/>
          <p:nvPr>
            <p:ph idx="12" type="sldNum"/>
          </p:nvPr>
        </p:nvSpPr>
        <p:spPr>
          <a:xfrm>
            <a:off x="3883828" y="8684926"/>
            <a:ext cx="2972590" cy="457513"/>
          </a:xfrm>
          <a:prstGeom prst="rect">
            <a:avLst/>
          </a:prstGeom>
          <a:noFill/>
          <a:ln>
            <a:noFill/>
          </a:ln>
        </p:spPr>
        <p:txBody>
          <a:bodyPr anchorCtr="0" anchor="b" bIns="44800" lIns="89600" spcFirstLastPara="1" rIns="89600" wrap="square" tIns="44800">
            <a:noAutofit/>
          </a:bodyPr>
          <a:lstStyle/>
          <a:p>
            <a:pPr indent="0" lvl="0" marL="0" rtl="0" algn="r">
              <a:spcBef>
                <a:spcPts val="0"/>
              </a:spcBef>
              <a:spcAft>
                <a:spcPts val="0"/>
              </a:spcAft>
              <a:buNone/>
            </a:pPr>
            <a:fld id="{00000000-1234-1234-1234-123412341234}" type="slidenum">
              <a:rPr lang="en" sz="1400"/>
              <a:t>‹#›</a:t>
            </a:fld>
            <a:endParaRPr sz="1400"/>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g26a9341fc74_1_166:notes"/>
          <p:cNvSpPr txBox="1"/>
          <p:nvPr>
            <p:ph idx="1" type="body"/>
          </p:nvPr>
        </p:nvSpPr>
        <p:spPr>
          <a:xfrm>
            <a:off x="686590" y="4344026"/>
            <a:ext cx="5486400" cy="4114488"/>
          </a:xfrm>
          <a:prstGeom prst="rect">
            <a:avLst/>
          </a:prstGeom>
        </p:spPr>
        <p:txBody>
          <a:bodyPr anchorCtr="0" anchor="t" bIns="89600" lIns="89600" spcFirstLastPara="1" rIns="89600" wrap="square" tIns="89600">
            <a:noAutofit/>
          </a:bodyPr>
          <a:lstStyle/>
          <a:p>
            <a:pPr indent="0" lvl="0" marL="0" rtl="0" algn="l">
              <a:spcBef>
                <a:spcPts val="0"/>
              </a:spcBef>
              <a:spcAft>
                <a:spcPts val="0"/>
              </a:spcAft>
              <a:buNone/>
            </a:pPr>
            <a:r>
              <a:t/>
            </a:r>
            <a:endParaRPr/>
          </a:p>
        </p:txBody>
      </p:sp>
      <p:sp>
        <p:nvSpPr>
          <p:cNvPr id="414" name="Google Shape;414;g26a9341fc74_1_166:notes"/>
          <p:cNvSpPr/>
          <p:nvPr>
            <p:ph idx="2" type="sldImg"/>
          </p:nvPr>
        </p:nvSpPr>
        <p:spPr>
          <a:xfrm>
            <a:off x="399119" y="685488"/>
            <a:ext cx="6061316"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g26a9341fc74_1_172:notes"/>
          <p:cNvSpPr txBox="1"/>
          <p:nvPr>
            <p:ph idx="1" type="body"/>
          </p:nvPr>
        </p:nvSpPr>
        <p:spPr>
          <a:xfrm>
            <a:off x="686590" y="4344026"/>
            <a:ext cx="5486400" cy="4114488"/>
          </a:xfrm>
          <a:prstGeom prst="rect">
            <a:avLst/>
          </a:prstGeom>
        </p:spPr>
        <p:txBody>
          <a:bodyPr anchorCtr="0" anchor="t" bIns="89600" lIns="89600" spcFirstLastPara="1" rIns="89600" wrap="square" tIns="89600">
            <a:noAutofit/>
          </a:bodyPr>
          <a:lstStyle/>
          <a:p>
            <a:pPr indent="0" lvl="0" marL="0" rtl="0" algn="l">
              <a:spcBef>
                <a:spcPts val="0"/>
              </a:spcBef>
              <a:spcAft>
                <a:spcPts val="0"/>
              </a:spcAft>
              <a:buNone/>
            </a:pPr>
            <a:r>
              <a:t/>
            </a:r>
            <a:endParaRPr/>
          </a:p>
        </p:txBody>
      </p:sp>
      <p:sp>
        <p:nvSpPr>
          <p:cNvPr id="422" name="Google Shape;422;g26a9341fc74_1_172:notes"/>
          <p:cNvSpPr/>
          <p:nvPr>
            <p:ph idx="2" type="sldImg"/>
          </p:nvPr>
        </p:nvSpPr>
        <p:spPr>
          <a:xfrm>
            <a:off x="399119" y="685488"/>
            <a:ext cx="6061316"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g26a9341fc74_1_178:notes"/>
          <p:cNvSpPr/>
          <p:nvPr>
            <p:ph idx="2" type="sldImg"/>
          </p:nvPr>
        </p:nvSpPr>
        <p:spPr>
          <a:xfrm>
            <a:off x="399119" y="685488"/>
            <a:ext cx="6061316"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29" name="Google Shape;429;g26a9341fc74_1_178:notes"/>
          <p:cNvSpPr txBox="1"/>
          <p:nvPr>
            <p:ph idx="1" type="body"/>
          </p:nvPr>
        </p:nvSpPr>
        <p:spPr>
          <a:xfrm>
            <a:off x="686590" y="4344026"/>
            <a:ext cx="5486400" cy="4114488"/>
          </a:xfrm>
          <a:prstGeom prst="rect">
            <a:avLst/>
          </a:prstGeom>
          <a:noFill/>
          <a:ln>
            <a:noFill/>
          </a:ln>
        </p:spPr>
        <p:txBody>
          <a:bodyPr anchorCtr="0" anchor="t" bIns="44800" lIns="89600" spcFirstLastPara="1" rIns="89600" wrap="square" tIns="44800">
            <a:noAutofit/>
          </a:bodyPr>
          <a:lstStyle/>
          <a:p>
            <a:pPr indent="0" lvl="0" marL="0" rtl="0" algn="l">
              <a:spcBef>
                <a:spcPts val="0"/>
              </a:spcBef>
              <a:spcAft>
                <a:spcPts val="0"/>
              </a:spcAft>
              <a:buNone/>
            </a:pPr>
            <a:r>
              <a:t/>
            </a:r>
            <a:endParaRPr sz="1400"/>
          </a:p>
        </p:txBody>
      </p:sp>
      <p:sp>
        <p:nvSpPr>
          <p:cNvPr id="430" name="Google Shape;430;g26a9341fc74_1_178:notes"/>
          <p:cNvSpPr txBox="1"/>
          <p:nvPr>
            <p:ph idx="12" type="sldNum"/>
          </p:nvPr>
        </p:nvSpPr>
        <p:spPr>
          <a:xfrm>
            <a:off x="3883828" y="8684926"/>
            <a:ext cx="2972590" cy="457513"/>
          </a:xfrm>
          <a:prstGeom prst="rect">
            <a:avLst/>
          </a:prstGeom>
          <a:noFill/>
          <a:ln>
            <a:noFill/>
          </a:ln>
        </p:spPr>
        <p:txBody>
          <a:bodyPr anchorCtr="0" anchor="b" bIns="44800" lIns="89600" spcFirstLastPara="1" rIns="89600" wrap="square" tIns="44800">
            <a:noAutofit/>
          </a:bodyPr>
          <a:lstStyle/>
          <a:p>
            <a:pPr indent="0" lvl="0" marL="0" rtl="0" algn="r">
              <a:spcBef>
                <a:spcPts val="0"/>
              </a:spcBef>
              <a:spcAft>
                <a:spcPts val="0"/>
              </a:spcAft>
              <a:buNone/>
            </a:pPr>
            <a:fld id="{00000000-1234-1234-1234-123412341234}" type="slidenum">
              <a:rPr lang="en" sz="1400"/>
              <a:t>‹#›</a:t>
            </a:fld>
            <a:endParaRPr sz="1400"/>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g26ba0db1b08_4_0:notes"/>
          <p:cNvSpPr/>
          <p:nvPr>
            <p:ph idx="2" type="sldImg"/>
          </p:nvPr>
        </p:nvSpPr>
        <p:spPr>
          <a:xfrm>
            <a:off x="399119" y="685488"/>
            <a:ext cx="60612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37" name="Google Shape;437;g26ba0db1b08_4_0:notes"/>
          <p:cNvSpPr txBox="1"/>
          <p:nvPr>
            <p:ph idx="1" type="body"/>
          </p:nvPr>
        </p:nvSpPr>
        <p:spPr>
          <a:xfrm>
            <a:off x="686590" y="4344026"/>
            <a:ext cx="5486400" cy="4114500"/>
          </a:xfrm>
          <a:prstGeom prst="rect">
            <a:avLst/>
          </a:prstGeom>
          <a:noFill/>
          <a:ln>
            <a:noFill/>
          </a:ln>
        </p:spPr>
        <p:txBody>
          <a:bodyPr anchorCtr="0" anchor="t" bIns="44800" lIns="89600" spcFirstLastPara="1" rIns="89600" wrap="square" tIns="44800">
            <a:noAutofit/>
          </a:bodyPr>
          <a:lstStyle/>
          <a:p>
            <a:pPr indent="0" lvl="0" marL="0" rtl="0" algn="l">
              <a:spcBef>
                <a:spcPts val="0"/>
              </a:spcBef>
              <a:spcAft>
                <a:spcPts val="0"/>
              </a:spcAft>
              <a:buNone/>
            </a:pPr>
            <a:r>
              <a:t/>
            </a:r>
            <a:endParaRPr sz="1400"/>
          </a:p>
        </p:txBody>
      </p:sp>
      <p:sp>
        <p:nvSpPr>
          <p:cNvPr id="438" name="Google Shape;438;g26ba0db1b08_4_0:notes"/>
          <p:cNvSpPr txBox="1"/>
          <p:nvPr>
            <p:ph idx="12" type="sldNum"/>
          </p:nvPr>
        </p:nvSpPr>
        <p:spPr>
          <a:xfrm>
            <a:off x="3883828" y="8684926"/>
            <a:ext cx="2972700" cy="457500"/>
          </a:xfrm>
          <a:prstGeom prst="rect">
            <a:avLst/>
          </a:prstGeom>
          <a:noFill/>
          <a:ln>
            <a:noFill/>
          </a:ln>
        </p:spPr>
        <p:txBody>
          <a:bodyPr anchorCtr="0" anchor="b" bIns="44800" lIns="89600" spcFirstLastPara="1" rIns="89600" wrap="square" tIns="44800">
            <a:noAutofit/>
          </a:bodyPr>
          <a:lstStyle/>
          <a:p>
            <a:pPr indent="0" lvl="0" marL="0" rtl="0" algn="r">
              <a:spcBef>
                <a:spcPts val="0"/>
              </a:spcBef>
              <a:spcAft>
                <a:spcPts val="0"/>
              </a:spcAft>
              <a:buNone/>
            </a:pPr>
            <a:fld id="{00000000-1234-1234-1234-123412341234}" type="slidenum">
              <a:rPr lang="en" sz="1400"/>
              <a:t>‹#›</a:t>
            </a:fld>
            <a:endParaRPr sz="1400"/>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g26a9341fc74_1_185:notes"/>
          <p:cNvSpPr txBox="1"/>
          <p:nvPr>
            <p:ph idx="1" type="body"/>
          </p:nvPr>
        </p:nvSpPr>
        <p:spPr>
          <a:xfrm>
            <a:off x="686590" y="4344026"/>
            <a:ext cx="5486400" cy="4114488"/>
          </a:xfrm>
          <a:prstGeom prst="rect">
            <a:avLst/>
          </a:prstGeom>
        </p:spPr>
        <p:txBody>
          <a:bodyPr anchorCtr="0" anchor="t" bIns="89600" lIns="89600" spcFirstLastPara="1" rIns="89600" wrap="square" tIns="89600">
            <a:noAutofit/>
          </a:bodyPr>
          <a:lstStyle/>
          <a:p>
            <a:pPr indent="0" lvl="0" marL="0" rtl="0" algn="l">
              <a:spcBef>
                <a:spcPts val="0"/>
              </a:spcBef>
              <a:spcAft>
                <a:spcPts val="0"/>
              </a:spcAft>
              <a:buNone/>
            </a:pPr>
            <a:r>
              <a:t/>
            </a:r>
            <a:endParaRPr/>
          </a:p>
        </p:txBody>
      </p:sp>
      <p:sp>
        <p:nvSpPr>
          <p:cNvPr id="445" name="Google Shape;445;g26a9341fc74_1_185:notes"/>
          <p:cNvSpPr/>
          <p:nvPr>
            <p:ph idx="2" type="sldImg"/>
          </p:nvPr>
        </p:nvSpPr>
        <p:spPr>
          <a:xfrm>
            <a:off x="399119" y="685488"/>
            <a:ext cx="6061316"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beeddf9e92_0_7:notes"/>
          <p:cNvSpPr/>
          <p:nvPr>
            <p:ph idx="2" type="sldImg"/>
          </p:nvPr>
        </p:nvSpPr>
        <p:spPr>
          <a:xfrm>
            <a:off x="399119" y="685488"/>
            <a:ext cx="60612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6" name="Google Shape;146;g2beeddf9e92_0_7:notes"/>
          <p:cNvSpPr txBox="1"/>
          <p:nvPr>
            <p:ph idx="1" type="body"/>
          </p:nvPr>
        </p:nvSpPr>
        <p:spPr>
          <a:xfrm>
            <a:off x="686590" y="4344026"/>
            <a:ext cx="5486400" cy="4114500"/>
          </a:xfrm>
          <a:prstGeom prst="rect">
            <a:avLst/>
          </a:prstGeom>
          <a:noFill/>
          <a:ln>
            <a:noFill/>
          </a:ln>
        </p:spPr>
        <p:txBody>
          <a:bodyPr anchorCtr="0" anchor="t" bIns="44800" lIns="89600" spcFirstLastPara="1" rIns="89600" wrap="square" tIns="44800">
            <a:noAutofit/>
          </a:bodyPr>
          <a:lstStyle/>
          <a:p>
            <a:pPr indent="0" lvl="0" marL="0" rtl="0" algn="l">
              <a:spcBef>
                <a:spcPts val="0"/>
              </a:spcBef>
              <a:spcAft>
                <a:spcPts val="0"/>
              </a:spcAft>
              <a:buNone/>
            </a:pPr>
            <a:r>
              <a:t/>
            </a:r>
            <a:endParaRPr sz="1400"/>
          </a:p>
        </p:txBody>
      </p:sp>
      <p:sp>
        <p:nvSpPr>
          <p:cNvPr id="147" name="Google Shape;147;g2beeddf9e92_0_7:notes"/>
          <p:cNvSpPr txBox="1"/>
          <p:nvPr>
            <p:ph idx="12" type="sldNum"/>
          </p:nvPr>
        </p:nvSpPr>
        <p:spPr>
          <a:xfrm>
            <a:off x="3883828" y="8684926"/>
            <a:ext cx="2972700" cy="457500"/>
          </a:xfrm>
          <a:prstGeom prst="rect">
            <a:avLst/>
          </a:prstGeom>
          <a:noFill/>
          <a:ln>
            <a:noFill/>
          </a:ln>
        </p:spPr>
        <p:txBody>
          <a:bodyPr anchorCtr="0" anchor="b" bIns="44800" lIns="89600" spcFirstLastPara="1" rIns="89600" wrap="square" tIns="44800">
            <a:noAutofit/>
          </a:bodyPr>
          <a:lstStyle/>
          <a:p>
            <a:pPr indent="0" lvl="0" marL="0" rtl="0" algn="r">
              <a:spcBef>
                <a:spcPts val="0"/>
              </a:spcBef>
              <a:spcAft>
                <a:spcPts val="0"/>
              </a:spcAft>
              <a:buNone/>
            </a:pPr>
            <a:fld id="{00000000-1234-1234-1234-123412341234}" type="slidenum">
              <a:rPr lang="en" sz="1400"/>
              <a:t>‹#›</a:t>
            </a:fld>
            <a:endParaRPr sz="1400"/>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6aefc67e37_0_0:notes"/>
          <p:cNvSpPr/>
          <p:nvPr>
            <p:ph idx="2" type="sldImg"/>
          </p:nvPr>
        </p:nvSpPr>
        <p:spPr>
          <a:xfrm>
            <a:off x="399119" y="685488"/>
            <a:ext cx="60612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5" name="Google Shape;155;g26aefc67e37_0_0:notes"/>
          <p:cNvSpPr txBox="1"/>
          <p:nvPr>
            <p:ph idx="1" type="body"/>
          </p:nvPr>
        </p:nvSpPr>
        <p:spPr>
          <a:xfrm>
            <a:off x="686590" y="4344026"/>
            <a:ext cx="5486400" cy="4114500"/>
          </a:xfrm>
          <a:prstGeom prst="rect">
            <a:avLst/>
          </a:prstGeom>
          <a:noFill/>
          <a:ln>
            <a:noFill/>
          </a:ln>
        </p:spPr>
        <p:txBody>
          <a:bodyPr anchorCtr="0" anchor="t" bIns="44800" lIns="89600" spcFirstLastPara="1" rIns="89600" wrap="square" tIns="44800">
            <a:noAutofit/>
          </a:bodyPr>
          <a:lstStyle/>
          <a:p>
            <a:pPr indent="0" lvl="0" marL="0" rtl="0" algn="l">
              <a:spcBef>
                <a:spcPts val="0"/>
              </a:spcBef>
              <a:spcAft>
                <a:spcPts val="0"/>
              </a:spcAft>
              <a:buNone/>
            </a:pPr>
            <a:r>
              <a:t/>
            </a:r>
            <a:endParaRPr sz="1400"/>
          </a:p>
        </p:txBody>
      </p:sp>
      <p:sp>
        <p:nvSpPr>
          <p:cNvPr id="156" name="Google Shape;156;g26aefc67e37_0_0:notes"/>
          <p:cNvSpPr txBox="1"/>
          <p:nvPr>
            <p:ph idx="12" type="sldNum"/>
          </p:nvPr>
        </p:nvSpPr>
        <p:spPr>
          <a:xfrm>
            <a:off x="3883828" y="8684926"/>
            <a:ext cx="2972700" cy="457500"/>
          </a:xfrm>
          <a:prstGeom prst="rect">
            <a:avLst/>
          </a:prstGeom>
          <a:noFill/>
          <a:ln>
            <a:noFill/>
          </a:ln>
        </p:spPr>
        <p:txBody>
          <a:bodyPr anchorCtr="0" anchor="b" bIns="44800" lIns="89600" spcFirstLastPara="1" rIns="89600" wrap="square" tIns="44800">
            <a:noAutofit/>
          </a:bodyPr>
          <a:lstStyle/>
          <a:p>
            <a:pPr indent="0" lvl="0" marL="0" rtl="0" algn="r">
              <a:spcBef>
                <a:spcPts val="0"/>
              </a:spcBef>
              <a:spcAft>
                <a:spcPts val="0"/>
              </a:spcAft>
              <a:buNone/>
            </a:pPr>
            <a:fld id="{00000000-1234-1234-1234-123412341234}" type="slidenum">
              <a:rPr lang="en" sz="1400"/>
              <a:t>‹#›</a:t>
            </a:fld>
            <a:endParaRPr sz="1400"/>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6aefc67e37_0_7:notes"/>
          <p:cNvSpPr/>
          <p:nvPr>
            <p:ph idx="2" type="sldImg"/>
          </p:nvPr>
        </p:nvSpPr>
        <p:spPr>
          <a:xfrm>
            <a:off x="399119" y="685488"/>
            <a:ext cx="60612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3" name="Google Shape;163;g26aefc67e37_0_7:notes"/>
          <p:cNvSpPr txBox="1"/>
          <p:nvPr>
            <p:ph idx="1" type="body"/>
          </p:nvPr>
        </p:nvSpPr>
        <p:spPr>
          <a:xfrm>
            <a:off x="686590" y="4344026"/>
            <a:ext cx="5486400" cy="4114500"/>
          </a:xfrm>
          <a:prstGeom prst="rect">
            <a:avLst/>
          </a:prstGeom>
          <a:noFill/>
          <a:ln>
            <a:noFill/>
          </a:ln>
        </p:spPr>
        <p:txBody>
          <a:bodyPr anchorCtr="0" anchor="t" bIns="44800" lIns="89600" spcFirstLastPara="1" rIns="89600" wrap="square" tIns="44800">
            <a:noAutofit/>
          </a:bodyPr>
          <a:lstStyle/>
          <a:p>
            <a:pPr indent="0" lvl="0" marL="0" rtl="0" algn="l">
              <a:spcBef>
                <a:spcPts val="0"/>
              </a:spcBef>
              <a:spcAft>
                <a:spcPts val="0"/>
              </a:spcAft>
              <a:buNone/>
            </a:pPr>
            <a:r>
              <a:t/>
            </a:r>
            <a:endParaRPr sz="1400"/>
          </a:p>
        </p:txBody>
      </p:sp>
      <p:sp>
        <p:nvSpPr>
          <p:cNvPr id="164" name="Google Shape;164;g26aefc67e37_0_7:notes"/>
          <p:cNvSpPr txBox="1"/>
          <p:nvPr>
            <p:ph idx="12" type="sldNum"/>
          </p:nvPr>
        </p:nvSpPr>
        <p:spPr>
          <a:xfrm>
            <a:off x="3883828" y="8684926"/>
            <a:ext cx="2972700" cy="457500"/>
          </a:xfrm>
          <a:prstGeom prst="rect">
            <a:avLst/>
          </a:prstGeom>
          <a:noFill/>
          <a:ln>
            <a:noFill/>
          </a:ln>
        </p:spPr>
        <p:txBody>
          <a:bodyPr anchorCtr="0" anchor="b" bIns="44800" lIns="89600" spcFirstLastPara="1" rIns="89600" wrap="square" tIns="44800">
            <a:noAutofit/>
          </a:bodyPr>
          <a:lstStyle/>
          <a:p>
            <a:pPr indent="0" lvl="0" marL="0" rtl="0" algn="r">
              <a:spcBef>
                <a:spcPts val="0"/>
              </a:spcBef>
              <a:spcAft>
                <a:spcPts val="0"/>
              </a:spcAft>
              <a:buNone/>
            </a:pPr>
            <a:fld id="{00000000-1234-1234-1234-123412341234}" type="slidenum">
              <a:rPr lang="en" sz="1400"/>
              <a:t>‹#›</a:t>
            </a:fld>
            <a:endParaRPr sz="1400"/>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6aefc67e37_0_14:notes"/>
          <p:cNvSpPr/>
          <p:nvPr>
            <p:ph idx="2" type="sldImg"/>
          </p:nvPr>
        </p:nvSpPr>
        <p:spPr>
          <a:xfrm>
            <a:off x="399119" y="685488"/>
            <a:ext cx="60612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1" name="Google Shape;171;g26aefc67e37_0_14:notes"/>
          <p:cNvSpPr txBox="1"/>
          <p:nvPr>
            <p:ph idx="1" type="body"/>
          </p:nvPr>
        </p:nvSpPr>
        <p:spPr>
          <a:xfrm>
            <a:off x="686590" y="4344026"/>
            <a:ext cx="5486400" cy="4114500"/>
          </a:xfrm>
          <a:prstGeom prst="rect">
            <a:avLst/>
          </a:prstGeom>
          <a:noFill/>
          <a:ln>
            <a:noFill/>
          </a:ln>
        </p:spPr>
        <p:txBody>
          <a:bodyPr anchorCtr="0" anchor="t" bIns="44800" lIns="89600" spcFirstLastPara="1" rIns="89600" wrap="square" tIns="44800">
            <a:noAutofit/>
          </a:bodyPr>
          <a:lstStyle/>
          <a:p>
            <a:pPr indent="0" lvl="0" marL="0" rtl="0" algn="l">
              <a:spcBef>
                <a:spcPts val="0"/>
              </a:spcBef>
              <a:spcAft>
                <a:spcPts val="0"/>
              </a:spcAft>
              <a:buNone/>
            </a:pPr>
            <a:r>
              <a:t/>
            </a:r>
            <a:endParaRPr sz="1400"/>
          </a:p>
        </p:txBody>
      </p:sp>
      <p:sp>
        <p:nvSpPr>
          <p:cNvPr id="172" name="Google Shape;172;g26aefc67e37_0_14:notes"/>
          <p:cNvSpPr txBox="1"/>
          <p:nvPr>
            <p:ph idx="12" type="sldNum"/>
          </p:nvPr>
        </p:nvSpPr>
        <p:spPr>
          <a:xfrm>
            <a:off x="3883828" y="8684926"/>
            <a:ext cx="2972700" cy="457500"/>
          </a:xfrm>
          <a:prstGeom prst="rect">
            <a:avLst/>
          </a:prstGeom>
          <a:noFill/>
          <a:ln>
            <a:noFill/>
          </a:ln>
        </p:spPr>
        <p:txBody>
          <a:bodyPr anchorCtr="0" anchor="b" bIns="44800" lIns="89600" spcFirstLastPara="1" rIns="89600" wrap="square" tIns="44800">
            <a:noAutofit/>
          </a:bodyPr>
          <a:lstStyle/>
          <a:p>
            <a:pPr indent="0" lvl="0" marL="0" rtl="0" algn="r">
              <a:spcBef>
                <a:spcPts val="0"/>
              </a:spcBef>
              <a:spcAft>
                <a:spcPts val="0"/>
              </a:spcAft>
              <a:buNone/>
            </a:pPr>
            <a:fld id="{00000000-1234-1234-1234-123412341234}" type="slidenum">
              <a:rPr lang="en" sz="1400"/>
              <a:t>‹#›</a:t>
            </a:fld>
            <a:endParaRPr sz="1400"/>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6a9341fc74_1_91:notes"/>
          <p:cNvSpPr/>
          <p:nvPr>
            <p:ph idx="2" type="sldImg"/>
          </p:nvPr>
        </p:nvSpPr>
        <p:spPr>
          <a:xfrm>
            <a:off x="399119" y="685488"/>
            <a:ext cx="6061316"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9" name="Google Shape;179;g26a9341fc74_1_91:notes"/>
          <p:cNvSpPr txBox="1"/>
          <p:nvPr>
            <p:ph idx="1" type="body"/>
          </p:nvPr>
        </p:nvSpPr>
        <p:spPr>
          <a:xfrm>
            <a:off x="686590" y="4344026"/>
            <a:ext cx="5486400" cy="4114488"/>
          </a:xfrm>
          <a:prstGeom prst="rect">
            <a:avLst/>
          </a:prstGeom>
          <a:noFill/>
          <a:ln>
            <a:noFill/>
          </a:ln>
        </p:spPr>
        <p:txBody>
          <a:bodyPr anchorCtr="0" anchor="t" bIns="44800" lIns="89600" spcFirstLastPara="1" rIns="89600" wrap="square" tIns="44800">
            <a:noAutofit/>
          </a:bodyPr>
          <a:lstStyle/>
          <a:p>
            <a:pPr indent="0" lvl="0" marL="0" rtl="0" algn="l">
              <a:spcBef>
                <a:spcPts val="0"/>
              </a:spcBef>
              <a:spcAft>
                <a:spcPts val="0"/>
              </a:spcAft>
              <a:buNone/>
            </a:pPr>
            <a:r>
              <a:rPr lang="en" sz="1400"/>
              <a:t>Time lag between tweets to be added</a:t>
            </a:r>
            <a:endParaRPr sz="1400"/>
          </a:p>
        </p:txBody>
      </p:sp>
      <p:sp>
        <p:nvSpPr>
          <p:cNvPr id="180" name="Google Shape;180;g26a9341fc74_1_91:notes"/>
          <p:cNvSpPr txBox="1"/>
          <p:nvPr>
            <p:ph idx="12" type="sldNum"/>
          </p:nvPr>
        </p:nvSpPr>
        <p:spPr>
          <a:xfrm>
            <a:off x="3883828" y="8684926"/>
            <a:ext cx="2972590" cy="457513"/>
          </a:xfrm>
          <a:prstGeom prst="rect">
            <a:avLst/>
          </a:prstGeom>
          <a:noFill/>
          <a:ln>
            <a:noFill/>
          </a:ln>
        </p:spPr>
        <p:txBody>
          <a:bodyPr anchorCtr="0" anchor="b" bIns="44800" lIns="89600" spcFirstLastPara="1" rIns="89600" wrap="square" tIns="44800">
            <a:noAutofit/>
          </a:bodyPr>
          <a:lstStyle/>
          <a:p>
            <a:pPr indent="0" lvl="0" marL="0" rtl="0" algn="r">
              <a:spcBef>
                <a:spcPts val="0"/>
              </a:spcBef>
              <a:spcAft>
                <a:spcPts val="0"/>
              </a:spcAft>
              <a:buNone/>
            </a:pPr>
            <a:fld id="{00000000-1234-1234-1234-123412341234}" type="slidenum">
              <a:rPr lang="en" sz="1400"/>
              <a:t>‹#›</a:t>
            </a:fld>
            <a:endParaRPr sz="14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4"/>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59" name="Google Shape;59;p14"/>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0" name="Google Shape;60;p14"/>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61" name="Shape 61"/>
        <p:cNvGrpSpPr/>
        <p:nvPr/>
      </p:nvGrpSpPr>
      <p:grpSpPr>
        <a:xfrm>
          <a:off x="0" y="0"/>
          <a:ext cx="0" cy="0"/>
          <a:chOff x="0" y="0"/>
          <a:chExt cx="0" cy="0"/>
        </a:xfrm>
      </p:grpSpPr>
      <p:sp>
        <p:nvSpPr>
          <p:cNvPr id="62" name="Google Shape;62;p15"/>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rmAutofit/>
          </a:bodyPr>
          <a:lstStyle>
            <a:lvl1pPr lvl="0" algn="ctr">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63" name="Google Shape;63;p15"/>
          <p:cNvSpPr txBox="1"/>
          <p:nvPr>
            <p:ph idx="1" type="subTitle"/>
          </p:nvPr>
        </p:nvSpPr>
        <p:spPr>
          <a:xfrm>
            <a:off x="1143000" y="2701528"/>
            <a:ext cx="6858000" cy="1241821"/>
          </a:xfrm>
          <a:prstGeom prst="rect">
            <a:avLst/>
          </a:prstGeom>
          <a:noFill/>
          <a:ln>
            <a:noFill/>
          </a:ln>
        </p:spPr>
        <p:txBody>
          <a:bodyPr anchorCtr="0" anchor="t" bIns="34275" lIns="68575" spcFirstLastPara="1" rIns="68575" wrap="square" tIns="34275">
            <a:normAutofit/>
          </a:bodyPr>
          <a:lstStyle>
            <a:lvl1pPr lvl="0" algn="ctr">
              <a:lnSpc>
                <a:spcPct val="90000"/>
              </a:lnSpc>
              <a:spcBef>
                <a:spcPts val="800"/>
              </a:spcBef>
              <a:spcAft>
                <a:spcPts val="0"/>
              </a:spcAft>
              <a:buClr>
                <a:schemeClr val="dk1"/>
              </a:buClr>
              <a:buSzPts val="1800"/>
              <a:buNone/>
              <a:defRPr sz="1800"/>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p:txBody>
      </p:sp>
      <p:sp>
        <p:nvSpPr>
          <p:cNvPr id="64" name="Google Shape;64;p15"/>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5" name="Google Shape;65;p15"/>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6" name="Google Shape;66;p15"/>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67" name="Shape 67"/>
        <p:cNvGrpSpPr/>
        <p:nvPr/>
      </p:nvGrpSpPr>
      <p:grpSpPr>
        <a:xfrm>
          <a:off x="0" y="0"/>
          <a:ext cx="0" cy="0"/>
          <a:chOff x="0" y="0"/>
          <a:chExt cx="0" cy="0"/>
        </a:xfrm>
      </p:grpSpPr>
      <p:sp>
        <p:nvSpPr>
          <p:cNvPr id="68" name="Google Shape;68;p16"/>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69" name="Google Shape;69;p16"/>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70" name="Google Shape;70;p16"/>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1" name="Google Shape;71;p16"/>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2" name="Google Shape;72;p16"/>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3" name="Shape 73"/>
        <p:cNvGrpSpPr/>
        <p:nvPr/>
      </p:nvGrpSpPr>
      <p:grpSpPr>
        <a:xfrm>
          <a:off x="0" y="0"/>
          <a:ext cx="0" cy="0"/>
          <a:chOff x="0" y="0"/>
          <a:chExt cx="0" cy="0"/>
        </a:xfrm>
      </p:grpSpPr>
      <p:sp>
        <p:nvSpPr>
          <p:cNvPr id="74" name="Google Shape;74;p17"/>
          <p:cNvSpPr txBox="1"/>
          <p:nvPr>
            <p:ph type="title"/>
          </p:nvPr>
        </p:nvSpPr>
        <p:spPr>
          <a:xfrm>
            <a:off x="623888" y="1282304"/>
            <a:ext cx="7886700" cy="2139553"/>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75" name="Google Shape;75;p17"/>
          <p:cNvSpPr txBox="1"/>
          <p:nvPr>
            <p:ph idx="1" type="body"/>
          </p:nvPr>
        </p:nvSpPr>
        <p:spPr>
          <a:xfrm>
            <a:off x="623888" y="3442097"/>
            <a:ext cx="7886700" cy="1125140"/>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rgbClr val="888888"/>
              </a:buClr>
              <a:buSzPts val="1800"/>
              <a:buNone/>
              <a:defRPr sz="1800">
                <a:solidFill>
                  <a:srgbClr val="888888"/>
                </a:solidFill>
              </a:defRPr>
            </a:lvl1pPr>
            <a:lvl2pPr indent="-228600" lvl="1" marL="914400" algn="l">
              <a:lnSpc>
                <a:spcPct val="90000"/>
              </a:lnSpc>
              <a:spcBef>
                <a:spcPts val="400"/>
              </a:spcBef>
              <a:spcAft>
                <a:spcPts val="0"/>
              </a:spcAft>
              <a:buClr>
                <a:srgbClr val="888888"/>
              </a:buClr>
              <a:buSzPts val="1500"/>
              <a:buNone/>
              <a:defRPr sz="1500">
                <a:solidFill>
                  <a:srgbClr val="888888"/>
                </a:solidFill>
              </a:defRPr>
            </a:lvl2pPr>
            <a:lvl3pPr indent="-228600" lvl="2" marL="1371600" algn="l">
              <a:lnSpc>
                <a:spcPct val="90000"/>
              </a:lnSpc>
              <a:spcBef>
                <a:spcPts val="400"/>
              </a:spcBef>
              <a:spcAft>
                <a:spcPts val="0"/>
              </a:spcAft>
              <a:buClr>
                <a:srgbClr val="888888"/>
              </a:buClr>
              <a:buSzPts val="1400"/>
              <a:buNone/>
              <a:defRPr sz="1400">
                <a:solidFill>
                  <a:srgbClr val="888888"/>
                </a:solidFill>
              </a:defRPr>
            </a:lvl3pPr>
            <a:lvl4pPr indent="-228600" lvl="3" marL="1828800" algn="l">
              <a:lnSpc>
                <a:spcPct val="90000"/>
              </a:lnSpc>
              <a:spcBef>
                <a:spcPts val="400"/>
              </a:spcBef>
              <a:spcAft>
                <a:spcPts val="0"/>
              </a:spcAft>
              <a:buClr>
                <a:srgbClr val="888888"/>
              </a:buClr>
              <a:buSzPts val="1200"/>
              <a:buNone/>
              <a:defRPr sz="1200">
                <a:solidFill>
                  <a:srgbClr val="888888"/>
                </a:solidFill>
              </a:defRPr>
            </a:lvl4pPr>
            <a:lvl5pPr indent="-228600" lvl="4" marL="2286000" algn="l">
              <a:lnSpc>
                <a:spcPct val="90000"/>
              </a:lnSpc>
              <a:spcBef>
                <a:spcPts val="400"/>
              </a:spcBef>
              <a:spcAft>
                <a:spcPts val="0"/>
              </a:spcAft>
              <a:buClr>
                <a:srgbClr val="888888"/>
              </a:buClr>
              <a:buSzPts val="1200"/>
              <a:buNone/>
              <a:defRPr sz="1200">
                <a:solidFill>
                  <a:srgbClr val="888888"/>
                </a:solidFill>
              </a:defRPr>
            </a:lvl5pPr>
            <a:lvl6pPr indent="-228600" lvl="5" marL="2743200" algn="l">
              <a:lnSpc>
                <a:spcPct val="90000"/>
              </a:lnSpc>
              <a:spcBef>
                <a:spcPts val="400"/>
              </a:spcBef>
              <a:spcAft>
                <a:spcPts val="0"/>
              </a:spcAft>
              <a:buClr>
                <a:srgbClr val="888888"/>
              </a:buClr>
              <a:buSzPts val="1200"/>
              <a:buNone/>
              <a:defRPr sz="1200">
                <a:solidFill>
                  <a:srgbClr val="888888"/>
                </a:solidFill>
              </a:defRPr>
            </a:lvl6pPr>
            <a:lvl7pPr indent="-228600" lvl="6" marL="3200400" algn="l">
              <a:lnSpc>
                <a:spcPct val="90000"/>
              </a:lnSpc>
              <a:spcBef>
                <a:spcPts val="400"/>
              </a:spcBef>
              <a:spcAft>
                <a:spcPts val="0"/>
              </a:spcAft>
              <a:buClr>
                <a:srgbClr val="888888"/>
              </a:buClr>
              <a:buSzPts val="1200"/>
              <a:buNone/>
              <a:defRPr sz="1200">
                <a:solidFill>
                  <a:srgbClr val="888888"/>
                </a:solidFill>
              </a:defRPr>
            </a:lvl7pPr>
            <a:lvl8pPr indent="-228600" lvl="7" marL="3657600" algn="l">
              <a:lnSpc>
                <a:spcPct val="90000"/>
              </a:lnSpc>
              <a:spcBef>
                <a:spcPts val="400"/>
              </a:spcBef>
              <a:spcAft>
                <a:spcPts val="0"/>
              </a:spcAft>
              <a:buClr>
                <a:srgbClr val="888888"/>
              </a:buClr>
              <a:buSzPts val="1200"/>
              <a:buNone/>
              <a:defRPr sz="1200">
                <a:solidFill>
                  <a:srgbClr val="888888"/>
                </a:solidFill>
              </a:defRPr>
            </a:lvl8pPr>
            <a:lvl9pPr indent="-228600" lvl="8" marL="4114800" algn="l">
              <a:lnSpc>
                <a:spcPct val="90000"/>
              </a:lnSpc>
              <a:spcBef>
                <a:spcPts val="400"/>
              </a:spcBef>
              <a:spcAft>
                <a:spcPts val="0"/>
              </a:spcAft>
              <a:buClr>
                <a:srgbClr val="888888"/>
              </a:buClr>
              <a:buSzPts val="1200"/>
              <a:buNone/>
              <a:defRPr sz="1200">
                <a:solidFill>
                  <a:srgbClr val="888888"/>
                </a:solidFill>
              </a:defRPr>
            </a:lvl9pPr>
          </a:lstStyle>
          <a:p/>
        </p:txBody>
      </p:sp>
      <p:sp>
        <p:nvSpPr>
          <p:cNvPr id="76" name="Google Shape;76;p17"/>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7" name="Google Shape;77;p17"/>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8" name="Google Shape;78;p17"/>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79" name="Shape 79"/>
        <p:cNvGrpSpPr/>
        <p:nvPr/>
      </p:nvGrpSpPr>
      <p:grpSpPr>
        <a:xfrm>
          <a:off x="0" y="0"/>
          <a:ext cx="0" cy="0"/>
          <a:chOff x="0" y="0"/>
          <a:chExt cx="0" cy="0"/>
        </a:xfrm>
      </p:grpSpPr>
      <p:sp>
        <p:nvSpPr>
          <p:cNvPr id="80" name="Google Shape;80;p18"/>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81" name="Google Shape;81;p18"/>
          <p:cNvSpPr txBox="1"/>
          <p:nvPr>
            <p:ph idx="1" type="body"/>
          </p:nvPr>
        </p:nvSpPr>
        <p:spPr>
          <a:xfrm>
            <a:off x="628650" y="1369219"/>
            <a:ext cx="3886200" cy="3263504"/>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82" name="Google Shape;82;p18"/>
          <p:cNvSpPr txBox="1"/>
          <p:nvPr>
            <p:ph idx="2" type="body"/>
          </p:nvPr>
        </p:nvSpPr>
        <p:spPr>
          <a:xfrm>
            <a:off x="4629150" y="1369219"/>
            <a:ext cx="3886200" cy="3263504"/>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83" name="Google Shape;83;p18"/>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4" name="Google Shape;84;p18"/>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5" name="Google Shape;85;p18"/>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86" name="Shape 86"/>
        <p:cNvGrpSpPr/>
        <p:nvPr/>
      </p:nvGrpSpPr>
      <p:grpSpPr>
        <a:xfrm>
          <a:off x="0" y="0"/>
          <a:ext cx="0" cy="0"/>
          <a:chOff x="0" y="0"/>
          <a:chExt cx="0" cy="0"/>
        </a:xfrm>
      </p:grpSpPr>
      <p:sp>
        <p:nvSpPr>
          <p:cNvPr id="87" name="Google Shape;87;p19"/>
          <p:cNvSpPr txBox="1"/>
          <p:nvPr>
            <p:ph type="title"/>
          </p:nvPr>
        </p:nvSpPr>
        <p:spPr>
          <a:xfrm>
            <a:off x="629841"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88" name="Google Shape;88;p19"/>
          <p:cNvSpPr txBox="1"/>
          <p:nvPr>
            <p:ph idx="1" type="body"/>
          </p:nvPr>
        </p:nvSpPr>
        <p:spPr>
          <a:xfrm>
            <a:off x="629841" y="1260872"/>
            <a:ext cx="3868340" cy="617934"/>
          </a:xfrm>
          <a:prstGeom prst="rect">
            <a:avLst/>
          </a:prstGeom>
          <a:noFill/>
          <a:ln>
            <a:noFill/>
          </a:ln>
        </p:spPr>
        <p:txBody>
          <a:bodyPr anchorCtr="0" anchor="b"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89" name="Google Shape;89;p19"/>
          <p:cNvSpPr txBox="1"/>
          <p:nvPr>
            <p:ph idx="2" type="body"/>
          </p:nvPr>
        </p:nvSpPr>
        <p:spPr>
          <a:xfrm>
            <a:off x="629841" y="1878806"/>
            <a:ext cx="3868340" cy="2763441"/>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90" name="Google Shape;90;p19"/>
          <p:cNvSpPr txBox="1"/>
          <p:nvPr>
            <p:ph idx="3" type="body"/>
          </p:nvPr>
        </p:nvSpPr>
        <p:spPr>
          <a:xfrm>
            <a:off x="4629150" y="1260872"/>
            <a:ext cx="3887391" cy="617934"/>
          </a:xfrm>
          <a:prstGeom prst="rect">
            <a:avLst/>
          </a:prstGeom>
          <a:noFill/>
          <a:ln>
            <a:noFill/>
          </a:ln>
        </p:spPr>
        <p:txBody>
          <a:bodyPr anchorCtr="0" anchor="b"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91" name="Google Shape;91;p19"/>
          <p:cNvSpPr txBox="1"/>
          <p:nvPr>
            <p:ph idx="4" type="body"/>
          </p:nvPr>
        </p:nvSpPr>
        <p:spPr>
          <a:xfrm>
            <a:off x="4629150" y="1878806"/>
            <a:ext cx="3887391" cy="2763441"/>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92" name="Google Shape;92;p19"/>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3" name="Google Shape;93;p19"/>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4" name="Google Shape;94;p19"/>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5" name="Shape 95"/>
        <p:cNvGrpSpPr/>
        <p:nvPr/>
      </p:nvGrpSpPr>
      <p:grpSpPr>
        <a:xfrm>
          <a:off x="0" y="0"/>
          <a:ext cx="0" cy="0"/>
          <a:chOff x="0" y="0"/>
          <a:chExt cx="0" cy="0"/>
        </a:xfrm>
      </p:grpSpPr>
      <p:sp>
        <p:nvSpPr>
          <p:cNvPr id="96" name="Google Shape;96;p20"/>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97" name="Google Shape;97;p20"/>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8" name="Google Shape;98;p20"/>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9" name="Google Shape;99;p20"/>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00" name="Shape 100"/>
        <p:cNvGrpSpPr/>
        <p:nvPr/>
      </p:nvGrpSpPr>
      <p:grpSpPr>
        <a:xfrm>
          <a:off x="0" y="0"/>
          <a:ext cx="0" cy="0"/>
          <a:chOff x="0" y="0"/>
          <a:chExt cx="0" cy="0"/>
        </a:xfrm>
      </p:grpSpPr>
      <p:sp>
        <p:nvSpPr>
          <p:cNvPr id="101" name="Google Shape;101;p21"/>
          <p:cNvSpPr txBox="1"/>
          <p:nvPr>
            <p:ph type="title"/>
          </p:nvPr>
        </p:nvSpPr>
        <p:spPr>
          <a:xfrm>
            <a:off x="629841" y="342900"/>
            <a:ext cx="2949178" cy="120015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02" name="Google Shape;102;p21"/>
          <p:cNvSpPr txBox="1"/>
          <p:nvPr>
            <p:ph idx="1" type="body"/>
          </p:nvPr>
        </p:nvSpPr>
        <p:spPr>
          <a:xfrm>
            <a:off x="3887391" y="740569"/>
            <a:ext cx="4629150" cy="3655219"/>
          </a:xfrm>
          <a:prstGeom prst="rect">
            <a:avLst/>
          </a:prstGeom>
          <a:noFill/>
          <a:ln>
            <a:noFill/>
          </a:ln>
        </p:spPr>
        <p:txBody>
          <a:bodyPr anchorCtr="0" anchor="t" bIns="34275" lIns="68575" spcFirstLastPara="1" rIns="68575" wrap="square" tIns="34275">
            <a:normAutofit/>
          </a:bodyPr>
          <a:lstStyle>
            <a:lvl1pPr indent="-381000" lvl="0" marL="457200" algn="l">
              <a:lnSpc>
                <a:spcPct val="90000"/>
              </a:lnSpc>
              <a:spcBef>
                <a:spcPts val="800"/>
              </a:spcBef>
              <a:spcAft>
                <a:spcPts val="0"/>
              </a:spcAft>
              <a:buClr>
                <a:schemeClr val="dk1"/>
              </a:buClr>
              <a:buSzPts val="2400"/>
              <a:buChar char="•"/>
              <a:defRPr sz="2400"/>
            </a:lvl1pPr>
            <a:lvl2pPr indent="-361950" lvl="1" marL="914400" algn="l">
              <a:lnSpc>
                <a:spcPct val="90000"/>
              </a:lnSpc>
              <a:spcBef>
                <a:spcPts val="400"/>
              </a:spcBef>
              <a:spcAft>
                <a:spcPts val="0"/>
              </a:spcAft>
              <a:buClr>
                <a:schemeClr val="dk1"/>
              </a:buClr>
              <a:buSzPts val="2100"/>
              <a:buChar char="•"/>
              <a:defRPr sz="2100"/>
            </a:lvl2pPr>
            <a:lvl3pPr indent="-342900" lvl="2" marL="1371600" algn="l">
              <a:lnSpc>
                <a:spcPct val="90000"/>
              </a:lnSpc>
              <a:spcBef>
                <a:spcPts val="400"/>
              </a:spcBef>
              <a:spcAft>
                <a:spcPts val="0"/>
              </a:spcAft>
              <a:buClr>
                <a:schemeClr val="dk1"/>
              </a:buClr>
              <a:buSzPts val="1800"/>
              <a:buChar char="•"/>
              <a:defRPr sz="1800"/>
            </a:lvl3pPr>
            <a:lvl4pPr indent="-323850" lvl="3" marL="1828800" algn="l">
              <a:lnSpc>
                <a:spcPct val="90000"/>
              </a:lnSpc>
              <a:spcBef>
                <a:spcPts val="400"/>
              </a:spcBef>
              <a:spcAft>
                <a:spcPts val="0"/>
              </a:spcAft>
              <a:buClr>
                <a:schemeClr val="dk1"/>
              </a:buClr>
              <a:buSzPts val="1500"/>
              <a:buChar char="•"/>
              <a:defRPr sz="1500"/>
            </a:lvl4pPr>
            <a:lvl5pPr indent="-323850" lvl="4" marL="2286000" algn="l">
              <a:lnSpc>
                <a:spcPct val="90000"/>
              </a:lnSpc>
              <a:spcBef>
                <a:spcPts val="400"/>
              </a:spcBef>
              <a:spcAft>
                <a:spcPts val="0"/>
              </a:spcAft>
              <a:buClr>
                <a:schemeClr val="dk1"/>
              </a:buClr>
              <a:buSzPts val="1500"/>
              <a:buChar char="•"/>
              <a:defRPr sz="1500"/>
            </a:lvl5pPr>
            <a:lvl6pPr indent="-323850" lvl="5" marL="2743200" algn="l">
              <a:lnSpc>
                <a:spcPct val="90000"/>
              </a:lnSpc>
              <a:spcBef>
                <a:spcPts val="400"/>
              </a:spcBef>
              <a:spcAft>
                <a:spcPts val="0"/>
              </a:spcAft>
              <a:buClr>
                <a:schemeClr val="dk1"/>
              </a:buClr>
              <a:buSzPts val="1500"/>
              <a:buChar char="•"/>
              <a:defRPr sz="1500"/>
            </a:lvl6pPr>
            <a:lvl7pPr indent="-323850" lvl="6" marL="3200400" algn="l">
              <a:lnSpc>
                <a:spcPct val="90000"/>
              </a:lnSpc>
              <a:spcBef>
                <a:spcPts val="400"/>
              </a:spcBef>
              <a:spcAft>
                <a:spcPts val="0"/>
              </a:spcAft>
              <a:buClr>
                <a:schemeClr val="dk1"/>
              </a:buClr>
              <a:buSzPts val="1500"/>
              <a:buChar char="•"/>
              <a:defRPr sz="1500"/>
            </a:lvl7pPr>
            <a:lvl8pPr indent="-323850" lvl="7" marL="3657600" algn="l">
              <a:lnSpc>
                <a:spcPct val="90000"/>
              </a:lnSpc>
              <a:spcBef>
                <a:spcPts val="400"/>
              </a:spcBef>
              <a:spcAft>
                <a:spcPts val="0"/>
              </a:spcAft>
              <a:buClr>
                <a:schemeClr val="dk1"/>
              </a:buClr>
              <a:buSzPts val="1500"/>
              <a:buChar char="•"/>
              <a:defRPr sz="1500"/>
            </a:lvl8pPr>
            <a:lvl9pPr indent="-323850" lvl="8" marL="4114800" algn="l">
              <a:lnSpc>
                <a:spcPct val="90000"/>
              </a:lnSpc>
              <a:spcBef>
                <a:spcPts val="400"/>
              </a:spcBef>
              <a:spcAft>
                <a:spcPts val="0"/>
              </a:spcAft>
              <a:buClr>
                <a:schemeClr val="dk1"/>
              </a:buClr>
              <a:buSzPts val="1500"/>
              <a:buChar char="•"/>
              <a:defRPr sz="1500"/>
            </a:lvl9pPr>
          </a:lstStyle>
          <a:p/>
        </p:txBody>
      </p:sp>
      <p:sp>
        <p:nvSpPr>
          <p:cNvPr id="103" name="Google Shape;103;p21"/>
          <p:cNvSpPr txBox="1"/>
          <p:nvPr>
            <p:ph idx="2" type="body"/>
          </p:nvPr>
        </p:nvSpPr>
        <p:spPr>
          <a:xfrm>
            <a:off x="629841" y="1543050"/>
            <a:ext cx="2949178" cy="2858691"/>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104" name="Google Shape;104;p21"/>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5" name="Google Shape;105;p21"/>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6" name="Google Shape;106;p21"/>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07" name="Shape 107"/>
        <p:cNvGrpSpPr/>
        <p:nvPr/>
      </p:nvGrpSpPr>
      <p:grpSpPr>
        <a:xfrm>
          <a:off x="0" y="0"/>
          <a:ext cx="0" cy="0"/>
          <a:chOff x="0" y="0"/>
          <a:chExt cx="0" cy="0"/>
        </a:xfrm>
      </p:grpSpPr>
      <p:sp>
        <p:nvSpPr>
          <p:cNvPr id="108" name="Google Shape;108;p22"/>
          <p:cNvSpPr txBox="1"/>
          <p:nvPr>
            <p:ph type="title"/>
          </p:nvPr>
        </p:nvSpPr>
        <p:spPr>
          <a:xfrm>
            <a:off x="629841" y="342900"/>
            <a:ext cx="2949178" cy="120015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09" name="Google Shape;109;p22"/>
          <p:cNvSpPr/>
          <p:nvPr>
            <p:ph idx="2" type="pic"/>
          </p:nvPr>
        </p:nvSpPr>
        <p:spPr>
          <a:xfrm>
            <a:off x="3887391" y="740569"/>
            <a:ext cx="4629150" cy="3655219"/>
          </a:xfrm>
          <a:prstGeom prst="rect">
            <a:avLst/>
          </a:prstGeom>
          <a:noFill/>
          <a:ln>
            <a:noFill/>
          </a:ln>
        </p:spPr>
      </p:sp>
      <p:sp>
        <p:nvSpPr>
          <p:cNvPr id="110" name="Google Shape;110;p22"/>
          <p:cNvSpPr txBox="1"/>
          <p:nvPr>
            <p:ph idx="1" type="body"/>
          </p:nvPr>
        </p:nvSpPr>
        <p:spPr>
          <a:xfrm>
            <a:off x="629841" y="1543050"/>
            <a:ext cx="2949178" cy="2858691"/>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111" name="Google Shape;111;p22"/>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2" name="Google Shape;112;p22"/>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3" name="Google Shape;113;p22"/>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11" Type="http://schemas.openxmlformats.org/officeDocument/2006/relationships/theme" Target="../theme/theme2.xml"/><Relationship Id="rId10" Type="http://schemas.openxmlformats.org/officeDocument/2006/relationships/slideLayout" Target="../slideLayouts/slideLayout20.xml"/><Relationship Id="rId9" Type="http://schemas.openxmlformats.org/officeDocument/2006/relationships/slideLayout" Target="../slideLayouts/slideLayout19.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52" name="Google Shape;52;p13"/>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rm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53" name="Google Shape;53;p13"/>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b="0" i="0" sz="900" u="none" cap="none" strike="noStrike">
                <a:solidFill>
                  <a:srgbClr val="888888"/>
                </a:solidFill>
                <a:latin typeface="Arial"/>
                <a:ea typeface="Arial"/>
                <a:cs typeface="Arial"/>
                <a:sym typeface="Arial"/>
              </a:defRPr>
            </a:lvl1pPr>
            <a:lvl2pPr lvl="1" marR="0" rtl="0" algn="l">
              <a:spcBef>
                <a:spcPts val="0"/>
              </a:spcBef>
              <a:spcAft>
                <a:spcPts val="0"/>
              </a:spcAft>
              <a:buSzPts val="1100"/>
              <a:buNone/>
              <a:defRPr b="0" i="0" sz="1400" u="none" cap="none" strike="noStrike">
                <a:solidFill>
                  <a:schemeClr val="dk1"/>
                </a:solidFill>
                <a:latin typeface="Arial"/>
                <a:ea typeface="Arial"/>
                <a:cs typeface="Arial"/>
                <a:sym typeface="Arial"/>
              </a:defRPr>
            </a:lvl2pPr>
            <a:lvl3pPr lvl="2" marR="0" rtl="0" algn="l">
              <a:spcBef>
                <a:spcPts val="0"/>
              </a:spcBef>
              <a:spcAft>
                <a:spcPts val="0"/>
              </a:spcAft>
              <a:buSzPts val="1100"/>
              <a:buNone/>
              <a:defRPr b="0" i="0" sz="1400" u="none" cap="none" strike="noStrike">
                <a:solidFill>
                  <a:schemeClr val="dk1"/>
                </a:solidFill>
                <a:latin typeface="Arial"/>
                <a:ea typeface="Arial"/>
                <a:cs typeface="Arial"/>
                <a:sym typeface="Arial"/>
              </a:defRPr>
            </a:lvl3pPr>
            <a:lvl4pPr lvl="3" marR="0" rtl="0" algn="l">
              <a:spcBef>
                <a:spcPts val="0"/>
              </a:spcBef>
              <a:spcAft>
                <a:spcPts val="0"/>
              </a:spcAft>
              <a:buSzPts val="1100"/>
              <a:buNone/>
              <a:defRPr b="0" i="0" sz="1400" u="none" cap="none" strike="noStrike">
                <a:solidFill>
                  <a:schemeClr val="dk1"/>
                </a:solidFill>
                <a:latin typeface="Arial"/>
                <a:ea typeface="Arial"/>
                <a:cs typeface="Arial"/>
                <a:sym typeface="Arial"/>
              </a:defRPr>
            </a:lvl4pPr>
            <a:lvl5pPr lvl="4" marR="0" rtl="0" algn="l">
              <a:spcBef>
                <a:spcPts val="0"/>
              </a:spcBef>
              <a:spcAft>
                <a:spcPts val="0"/>
              </a:spcAft>
              <a:buSzPts val="1100"/>
              <a:buNone/>
              <a:defRPr b="0" i="0" sz="1400" u="none" cap="none" strike="noStrike">
                <a:solidFill>
                  <a:schemeClr val="dk1"/>
                </a:solidFill>
                <a:latin typeface="Arial"/>
                <a:ea typeface="Arial"/>
                <a:cs typeface="Arial"/>
                <a:sym typeface="Arial"/>
              </a:defRPr>
            </a:lvl5pPr>
            <a:lvl6pPr lvl="5" marR="0" rtl="0" algn="l">
              <a:spcBef>
                <a:spcPts val="0"/>
              </a:spcBef>
              <a:spcAft>
                <a:spcPts val="0"/>
              </a:spcAft>
              <a:buSzPts val="1100"/>
              <a:buNone/>
              <a:defRPr b="0" i="0" sz="1400" u="none" cap="none" strike="noStrike">
                <a:solidFill>
                  <a:schemeClr val="dk1"/>
                </a:solidFill>
                <a:latin typeface="Arial"/>
                <a:ea typeface="Arial"/>
                <a:cs typeface="Arial"/>
                <a:sym typeface="Arial"/>
              </a:defRPr>
            </a:lvl6pPr>
            <a:lvl7pPr lvl="6" marR="0" rtl="0" algn="l">
              <a:spcBef>
                <a:spcPts val="0"/>
              </a:spcBef>
              <a:spcAft>
                <a:spcPts val="0"/>
              </a:spcAft>
              <a:buSzPts val="1100"/>
              <a:buNone/>
              <a:defRPr b="0" i="0" sz="1400" u="none" cap="none" strike="noStrike">
                <a:solidFill>
                  <a:schemeClr val="dk1"/>
                </a:solidFill>
                <a:latin typeface="Arial"/>
                <a:ea typeface="Arial"/>
                <a:cs typeface="Arial"/>
                <a:sym typeface="Arial"/>
              </a:defRPr>
            </a:lvl7pPr>
            <a:lvl8pPr lvl="7" marR="0" rtl="0" algn="l">
              <a:spcBef>
                <a:spcPts val="0"/>
              </a:spcBef>
              <a:spcAft>
                <a:spcPts val="0"/>
              </a:spcAft>
              <a:buSzPts val="1100"/>
              <a:buNone/>
              <a:defRPr b="0" i="0" sz="1400" u="none" cap="none" strike="noStrike">
                <a:solidFill>
                  <a:schemeClr val="dk1"/>
                </a:solidFill>
                <a:latin typeface="Arial"/>
                <a:ea typeface="Arial"/>
                <a:cs typeface="Arial"/>
                <a:sym typeface="Arial"/>
              </a:defRPr>
            </a:lvl8pPr>
            <a:lvl9pPr lvl="8" marR="0" rtl="0" algn="l">
              <a:spcBef>
                <a:spcPts val="0"/>
              </a:spcBef>
              <a:spcAft>
                <a:spcPts val="0"/>
              </a:spcAft>
              <a:buSzPts val="1100"/>
              <a:buNone/>
              <a:defRPr b="0" i="0" sz="1400" u="none" cap="none" strike="noStrike">
                <a:solidFill>
                  <a:schemeClr val="dk1"/>
                </a:solidFill>
                <a:latin typeface="Arial"/>
                <a:ea typeface="Arial"/>
                <a:cs typeface="Arial"/>
                <a:sym typeface="Arial"/>
              </a:defRPr>
            </a:lvl9pPr>
          </a:lstStyle>
          <a:p/>
        </p:txBody>
      </p:sp>
      <p:sp>
        <p:nvSpPr>
          <p:cNvPr id="54" name="Google Shape;54;p13"/>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marR="0" rtl="0" algn="ctr">
              <a:spcBef>
                <a:spcPts val="0"/>
              </a:spcBef>
              <a:spcAft>
                <a:spcPts val="0"/>
              </a:spcAft>
              <a:buSzPts val="1100"/>
              <a:buNone/>
              <a:defRPr b="0" i="0" sz="900" u="none" cap="none" strike="noStrike">
                <a:solidFill>
                  <a:srgbClr val="888888"/>
                </a:solidFill>
                <a:latin typeface="Arial"/>
                <a:ea typeface="Arial"/>
                <a:cs typeface="Arial"/>
                <a:sym typeface="Arial"/>
              </a:defRPr>
            </a:lvl1pPr>
            <a:lvl2pPr lvl="1" marR="0" rtl="0" algn="l">
              <a:spcBef>
                <a:spcPts val="0"/>
              </a:spcBef>
              <a:spcAft>
                <a:spcPts val="0"/>
              </a:spcAft>
              <a:buSzPts val="1100"/>
              <a:buNone/>
              <a:defRPr b="0" i="0" sz="1400" u="none" cap="none" strike="noStrike">
                <a:solidFill>
                  <a:schemeClr val="dk1"/>
                </a:solidFill>
                <a:latin typeface="Arial"/>
                <a:ea typeface="Arial"/>
                <a:cs typeface="Arial"/>
                <a:sym typeface="Arial"/>
              </a:defRPr>
            </a:lvl2pPr>
            <a:lvl3pPr lvl="2" marR="0" rtl="0" algn="l">
              <a:spcBef>
                <a:spcPts val="0"/>
              </a:spcBef>
              <a:spcAft>
                <a:spcPts val="0"/>
              </a:spcAft>
              <a:buSzPts val="1100"/>
              <a:buNone/>
              <a:defRPr b="0" i="0" sz="1400" u="none" cap="none" strike="noStrike">
                <a:solidFill>
                  <a:schemeClr val="dk1"/>
                </a:solidFill>
                <a:latin typeface="Arial"/>
                <a:ea typeface="Arial"/>
                <a:cs typeface="Arial"/>
                <a:sym typeface="Arial"/>
              </a:defRPr>
            </a:lvl3pPr>
            <a:lvl4pPr lvl="3" marR="0" rtl="0" algn="l">
              <a:spcBef>
                <a:spcPts val="0"/>
              </a:spcBef>
              <a:spcAft>
                <a:spcPts val="0"/>
              </a:spcAft>
              <a:buSzPts val="1100"/>
              <a:buNone/>
              <a:defRPr b="0" i="0" sz="1400" u="none" cap="none" strike="noStrike">
                <a:solidFill>
                  <a:schemeClr val="dk1"/>
                </a:solidFill>
                <a:latin typeface="Arial"/>
                <a:ea typeface="Arial"/>
                <a:cs typeface="Arial"/>
                <a:sym typeface="Arial"/>
              </a:defRPr>
            </a:lvl4pPr>
            <a:lvl5pPr lvl="4" marR="0" rtl="0" algn="l">
              <a:spcBef>
                <a:spcPts val="0"/>
              </a:spcBef>
              <a:spcAft>
                <a:spcPts val="0"/>
              </a:spcAft>
              <a:buSzPts val="1100"/>
              <a:buNone/>
              <a:defRPr b="0" i="0" sz="1400" u="none" cap="none" strike="noStrike">
                <a:solidFill>
                  <a:schemeClr val="dk1"/>
                </a:solidFill>
                <a:latin typeface="Arial"/>
                <a:ea typeface="Arial"/>
                <a:cs typeface="Arial"/>
                <a:sym typeface="Arial"/>
              </a:defRPr>
            </a:lvl5pPr>
            <a:lvl6pPr lvl="5" marR="0" rtl="0" algn="l">
              <a:spcBef>
                <a:spcPts val="0"/>
              </a:spcBef>
              <a:spcAft>
                <a:spcPts val="0"/>
              </a:spcAft>
              <a:buSzPts val="1100"/>
              <a:buNone/>
              <a:defRPr b="0" i="0" sz="1400" u="none" cap="none" strike="noStrike">
                <a:solidFill>
                  <a:schemeClr val="dk1"/>
                </a:solidFill>
                <a:latin typeface="Arial"/>
                <a:ea typeface="Arial"/>
                <a:cs typeface="Arial"/>
                <a:sym typeface="Arial"/>
              </a:defRPr>
            </a:lvl6pPr>
            <a:lvl7pPr lvl="6" marR="0" rtl="0" algn="l">
              <a:spcBef>
                <a:spcPts val="0"/>
              </a:spcBef>
              <a:spcAft>
                <a:spcPts val="0"/>
              </a:spcAft>
              <a:buSzPts val="1100"/>
              <a:buNone/>
              <a:defRPr b="0" i="0" sz="1400" u="none" cap="none" strike="noStrike">
                <a:solidFill>
                  <a:schemeClr val="dk1"/>
                </a:solidFill>
                <a:latin typeface="Arial"/>
                <a:ea typeface="Arial"/>
                <a:cs typeface="Arial"/>
                <a:sym typeface="Arial"/>
              </a:defRPr>
            </a:lvl7pPr>
            <a:lvl8pPr lvl="7" marR="0" rtl="0" algn="l">
              <a:spcBef>
                <a:spcPts val="0"/>
              </a:spcBef>
              <a:spcAft>
                <a:spcPts val="0"/>
              </a:spcAft>
              <a:buSzPts val="1100"/>
              <a:buNone/>
              <a:defRPr b="0" i="0" sz="1400" u="none" cap="none" strike="noStrike">
                <a:solidFill>
                  <a:schemeClr val="dk1"/>
                </a:solidFill>
                <a:latin typeface="Arial"/>
                <a:ea typeface="Arial"/>
                <a:cs typeface="Arial"/>
                <a:sym typeface="Arial"/>
              </a:defRPr>
            </a:lvl8pPr>
            <a:lvl9pPr lvl="8" marR="0" rtl="0" algn="l">
              <a:spcBef>
                <a:spcPts val="0"/>
              </a:spcBef>
              <a:spcAft>
                <a:spcPts val="0"/>
              </a:spcAft>
              <a:buSzPts val="1100"/>
              <a:buNone/>
              <a:defRPr b="0" i="0" sz="1400" u="none" cap="none" strike="noStrike">
                <a:solidFill>
                  <a:schemeClr val="dk1"/>
                </a:solidFill>
                <a:latin typeface="Arial"/>
                <a:ea typeface="Arial"/>
                <a:cs typeface="Arial"/>
                <a:sym typeface="Arial"/>
              </a:defRPr>
            </a:lvl9pPr>
          </a:lstStyle>
          <a:p/>
        </p:txBody>
      </p:sp>
      <p:sp>
        <p:nvSpPr>
          <p:cNvPr id="55" name="Google Shape;55;p13"/>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spcAft>
                <a:spcPts val="0"/>
              </a:spcAft>
              <a:buNone/>
              <a:defRPr b="0" i="0" sz="900" u="none" cap="none" strike="noStrike">
                <a:solidFill>
                  <a:srgbClr val="888888"/>
                </a:solidFill>
                <a:latin typeface="Arial"/>
                <a:ea typeface="Arial"/>
                <a:cs typeface="Arial"/>
                <a:sym typeface="Arial"/>
              </a:defRPr>
            </a:lvl1pPr>
            <a:lvl2pPr indent="0" lvl="1" marL="0" marR="0" rtl="0" algn="r">
              <a:spcBef>
                <a:spcPts val="0"/>
              </a:spcBef>
              <a:spcAft>
                <a:spcPts val="0"/>
              </a:spcAft>
              <a:buNone/>
              <a:defRPr b="0" i="0" sz="900" u="none" cap="none" strike="noStrike">
                <a:solidFill>
                  <a:srgbClr val="888888"/>
                </a:solidFill>
                <a:latin typeface="Arial"/>
                <a:ea typeface="Arial"/>
                <a:cs typeface="Arial"/>
                <a:sym typeface="Arial"/>
              </a:defRPr>
            </a:lvl2pPr>
            <a:lvl3pPr indent="0" lvl="2" marL="0" marR="0" rtl="0" algn="r">
              <a:spcBef>
                <a:spcPts val="0"/>
              </a:spcBef>
              <a:spcAft>
                <a:spcPts val="0"/>
              </a:spcAft>
              <a:buNone/>
              <a:defRPr b="0" i="0" sz="900" u="none" cap="none" strike="noStrike">
                <a:solidFill>
                  <a:srgbClr val="888888"/>
                </a:solidFill>
                <a:latin typeface="Arial"/>
                <a:ea typeface="Arial"/>
                <a:cs typeface="Arial"/>
                <a:sym typeface="Arial"/>
              </a:defRPr>
            </a:lvl3pPr>
            <a:lvl4pPr indent="0" lvl="3" marL="0" marR="0" rtl="0" algn="r">
              <a:spcBef>
                <a:spcPts val="0"/>
              </a:spcBef>
              <a:spcAft>
                <a:spcPts val="0"/>
              </a:spcAft>
              <a:buNone/>
              <a:defRPr b="0" i="0" sz="900" u="none" cap="none" strike="noStrike">
                <a:solidFill>
                  <a:srgbClr val="888888"/>
                </a:solidFill>
                <a:latin typeface="Arial"/>
                <a:ea typeface="Arial"/>
                <a:cs typeface="Arial"/>
                <a:sym typeface="Arial"/>
              </a:defRPr>
            </a:lvl4pPr>
            <a:lvl5pPr indent="0" lvl="4" marL="0" marR="0" rtl="0" algn="r">
              <a:spcBef>
                <a:spcPts val="0"/>
              </a:spcBef>
              <a:spcAft>
                <a:spcPts val="0"/>
              </a:spcAft>
              <a:buNone/>
              <a:defRPr b="0" i="0" sz="900" u="none" cap="none" strike="noStrike">
                <a:solidFill>
                  <a:srgbClr val="888888"/>
                </a:solidFill>
                <a:latin typeface="Arial"/>
                <a:ea typeface="Arial"/>
                <a:cs typeface="Arial"/>
                <a:sym typeface="Arial"/>
              </a:defRPr>
            </a:lvl5pPr>
            <a:lvl6pPr indent="0" lvl="5" marL="0" marR="0" rtl="0" algn="r">
              <a:spcBef>
                <a:spcPts val="0"/>
              </a:spcBef>
              <a:spcAft>
                <a:spcPts val="0"/>
              </a:spcAft>
              <a:buNone/>
              <a:defRPr b="0" i="0" sz="900" u="none" cap="none" strike="noStrike">
                <a:solidFill>
                  <a:srgbClr val="888888"/>
                </a:solidFill>
                <a:latin typeface="Arial"/>
                <a:ea typeface="Arial"/>
                <a:cs typeface="Arial"/>
                <a:sym typeface="Arial"/>
              </a:defRPr>
            </a:lvl6pPr>
            <a:lvl7pPr indent="0" lvl="6" marL="0" marR="0" rtl="0" algn="r">
              <a:spcBef>
                <a:spcPts val="0"/>
              </a:spcBef>
              <a:spcAft>
                <a:spcPts val="0"/>
              </a:spcAft>
              <a:buNone/>
              <a:defRPr b="0" i="0" sz="900" u="none" cap="none" strike="noStrike">
                <a:solidFill>
                  <a:srgbClr val="888888"/>
                </a:solidFill>
                <a:latin typeface="Arial"/>
                <a:ea typeface="Arial"/>
                <a:cs typeface="Arial"/>
                <a:sym typeface="Arial"/>
              </a:defRPr>
            </a:lvl7pPr>
            <a:lvl8pPr indent="0" lvl="7" marL="0" marR="0" rtl="0" algn="r">
              <a:spcBef>
                <a:spcPts val="0"/>
              </a:spcBef>
              <a:spcAft>
                <a:spcPts val="0"/>
              </a:spcAft>
              <a:buNone/>
              <a:defRPr b="0" i="0" sz="900" u="none" cap="none" strike="noStrike">
                <a:solidFill>
                  <a:srgbClr val="888888"/>
                </a:solidFill>
                <a:latin typeface="Arial"/>
                <a:ea typeface="Arial"/>
                <a:cs typeface="Arial"/>
                <a:sym typeface="Arial"/>
              </a:defRPr>
            </a:lvl8pPr>
            <a:lvl9pPr indent="0" lvl="8" marL="0" marR="0" rtl="0" algn="r">
              <a:spcBef>
                <a:spcPts val="0"/>
              </a:spcBef>
              <a:spcAft>
                <a:spcPts val="0"/>
              </a:spcAft>
              <a:buNone/>
              <a:defRPr b="0" i="0" sz="9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pic>
        <p:nvPicPr>
          <p:cNvPr descr="PESSAT - All India Online Entrance Exam for Admission to PES University" id="56" name="Google Shape;56;p13"/>
          <p:cNvPicPr preferRelativeResize="0"/>
          <p:nvPr/>
        </p:nvPicPr>
        <p:blipFill rotWithShape="1">
          <a:blip r:embed="rId1">
            <a:alphaModFix/>
          </a:blip>
          <a:srcRect b="0" l="0" r="0" t="0"/>
          <a:stretch/>
        </p:blipFill>
        <p:spPr>
          <a:xfrm>
            <a:off x="7625502" y="244027"/>
            <a:ext cx="871538" cy="40005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0.xml"/><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2.xml"/><Relationship Id="rId3" Type="http://schemas.openxmlformats.org/officeDocument/2006/relationships/hyperlink" Target="https://arxiv.org/ftp/arxiv/papers/2101/2101.08434.pdf" TargetMode="External"/><Relationship Id="rId4" Type="http://schemas.openxmlformats.org/officeDocument/2006/relationships/hyperlink" Target="https://ieeexplore.ieee.org/stamp/stamp.jsp?tp=&amp;arnumber=7479531" TargetMode="External"/><Relationship Id="rId5" Type="http://schemas.openxmlformats.org/officeDocument/2006/relationships/hyperlink" Target="https://ieeexplore.ieee.org/stamp/stamp.jsp?tp=&amp;arnumber=7479531" TargetMode="External"/><Relationship Id="rId6" Type="http://schemas.openxmlformats.org/officeDocument/2006/relationships/hyperlink" Target="https://ieeexplore.ieee.org/stamp/stamp.jsp?tp=&amp;arnumber=5711541" TargetMode="External"/><Relationship Id="rId7" Type="http://schemas.openxmlformats.org/officeDocument/2006/relationships/hyperlink" Target="https://ieeexplore.ieee.org/document/8711625" TargetMode="External"/><Relationship Id="rId8" Type="http://schemas.openxmlformats.org/officeDocument/2006/relationships/hyperlink" Target="https://ieeexplore.ieee.org/document/8711625" TargetMode="Externa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3.xml"/><Relationship Id="rId3" Type="http://schemas.openxmlformats.org/officeDocument/2006/relationships/hyperlink" Target="http://www.jeffreynichols.com/papers/summary-iui2012.pdf" TargetMode="External"/><Relationship Id="rId4" Type="http://schemas.openxmlformats.org/officeDocument/2006/relationships/hyperlink" Target="http://www.jeffreynichols.com/papers/summary-iui2012.pdf" TargetMode="External"/><Relationship Id="rId9" Type="http://schemas.openxmlformats.org/officeDocument/2006/relationships/hyperlink" Target="https://link.springer.com/article/10.1007/s11063-020-10200-3" TargetMode="External"/><Relationship Id="rId5" Type="http://schemas.openxmlformats.org/officeDocument/2006/relationships/hyperlink" Target="https://ieeexplore.ieee.org/document/7321723" TargetMode="External"/><Relationship Id="rId6" Type="http://schemas.openxmlformats.org/officeDocument/2006/relationships/hyperlink" Target="https://ieeexplore.ieee.org/document/7321723" TargetMode="External"/><Relationship Id="rId7" Type="http://schemas.openxmlformats.org/officeDocument/2006/relationships/hyperlink" Target="https://link.springer.com/article/10.1007/s11063-020-10200-3" TargetMode="External"/><Relationship Id="rId8" Type="http://schemas.openxmlformats.org/officeDocument/2006/relationships/hyperlink" Target="https://link.springer.com/article/10.1007/s11063-020-10200-3" TargetMode="Externa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3.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hyperlink" Target="https://ieeexplore.ieee.org/abstract/document/6754888" TargetMode="External"/><Relationship Id="rId4" Type="http://schemas.openxmlformats.org/officeDocument/2006/relationships/hyperlink" Target="https://ieeexplore.ieee.org/document/8764659" TargetMode="External"/><Relationship Id="rId5" Type="http://schemas.openxmlformats.org/officeDocument/2006/relationships/hyperlink" Target="https://ojs.aaai.org/index.php/ICWSM/article/view/14170"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3"/>
          <p:cNvSpPr txBox="1"/>
          <p:nvPr/>
        </p:nvSpPr>
        <p:spPr>
          <a:xfrm>
            <a:off x="1400100" y="2732476"/>
            <a:ext cx="6343800" cy="10290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b="1" i="0" lang="en" sz="1800" u="none" cap="none" strike="noStrike">
                <a:solidFill>
                  <a:srgbClr val="0033CC"/>
                </a:solidFill>
                <a:latin typeface="Trebuchet MS"/>
                <a:ea typeface="Trebuchet MS"/>
                <a:cs typeface="Trebuchet MS"/>
                <a:sym typeface="Trebuchet MS"/>
              </a:rPr>
              <a:t>Project Title   : </a:t>
            </a:r>
            <a:r>
              <a:rPr b="1" lang="en" sz="1800">
                <a:solidFill>
                  <a:srgbClr val="0033CC"/>
                </a:solidFill>
                <a:latin typeface="Trebuchet MS"/>
                <a:ea typeface="Trebuchet MS"/>
                <a:cs typeface="Trebuchet MS"/>
                <a:sym typeface="Trebuchet MS"/>
              </a:rPr>
              <a:t>Indexing and Summarization of Sports </a:t>
            </a:r>
            <a:endParaRPr b="1" sz="1800">
              <a:solidFill>
                <a:srgbClr val="0033CC"/>
              </a:solidFill>
              <a:latin typeface="Trebuchet MS"/>
              <a:ea typeface="Trebuchet MS"/>
              <a:cs typeface="Trebuchet MS"/>
              <a:sym typeface="Trebuchet MS"/>
            </a:endParaRPr>
          </a:p>
          <a:p>
            <a:pPr indent="0" lvl="0" marL="0" rtl="0" algn="l">
              <a:spcBef>
                <a:spcPts val="0"/>
              </a:spcBef>
              <a:spcAft>
                <a:spcPts val="0"/>
              </a:spcAft>
              <a:buNone/>
            </a:pPr>
            <a:r>
              <a:rPr b="1" lang="en" sz="1800">
                <a:solidFill>
                  <a:srgbClr val="0033CC"/>
                </a:solidFill>
                <a:latin typeface="Trebuchet MS"/>
                <a:ea typeface="Trebuchet MS"/>
                <a:cs typeface="Trebuchet MS"/>
                <a:sym typeface="Trebuchet MS"/>
              </a:rPr>
              <a:t>                         Videos using Multi-Modal Approach</a:t>
            </a:r>
            <a:endParaRPr b="1" sz="1800">
              <a:solidFill>
                <a:srgbClr val="0033CC"/>
              </a:solidFill>
              <a:latin typeface="Trebuchet MS"/>
              <a:ea typeface="Trebuchet MS"/>
              <a:cs typeface="Trebuchet MS"/>
              <a:sym typeface="Trebuchet MS"/>
            </a:endParaRPr>
          </a:p>
          <a:p>
            <a:pPr indent="0" lvl="0" marL="0" marR="0" rtl="0" algn="l">
              <a:spcBef>
                <a:spcPts val="0"/>
              </a:spcBef>
              <a:spcAft>
                <a:spcPts val="0"/>
              </a:spcAft>
              <a:buNone/>
            </a:pPr>
            <a:r>
              <a:rPr b="1" i="0" lang="en" sz="1800" u="none" cap="none" strike="noStrike">
                <a:solidFill>
                  <a:srgbClr val="0033CC"/>
                </a:solidFill>
                <a:latin typeface="Trebuchet MS"/>
                <a:ea typeface="Trebuchet MS"/>
                <a:cs typeface="Trebuchet MS"/>
                <a:sym typeface="Trebuchet MS"/>
              </a:rPr>
              <a:t>Project ID       : 61</a:t>
            </a:r>
            <a:endParaRPr b="1" i="0" sz="1800" u="none" cap="none" strike="noStrike">
              <a:solidFill>
                <a:srgbClr val="0033CC"/>
              </a:solidFill>
              <a:latin typeface="Trebuchet MS"/>
              <a:ea typeface="Trebuchet MS"/>
              <a:cs typeface="Trebuchet MS"/>
              <a:sym typeface="Trebuchet MS"/>
            </a:endParaRPr>
          </a:p>
          <a:p>
            <a:pPr indent="0" lvl="0" marL="0" marR="0" rtl="0" algn="l">
              <a:spcBef>
                <a:spcPts val="0"/>
              </a:spcBef>
              <a:spcAft>
                <a:spcPts val="0"/>
              </a:spcAft>
              <a:buNone/>
            </a:pPr>
            <a:r>
              <a:rPr b="1" i="0" lang="en" sz="1800" u="none" cap="none" strike="noStrike">
                <a:solidFill>
                  <a:srgbClr val="0033CC"/>
                </a:solidFill>
                <a:latin typeface="Trebuchet MS"/>
                <a:ea typeface="Trebuchet MS"/>
                <a:cs typeface="Trebuchet MS"/>
                <a:sym typeface="Trebuchet MS"/>
              </a:rPr>
              <a:t>Project Guide : </a:t>
            </a:r>
            <a:r>
              <a:rPr b="1" lang="en" sz="1800">
                <a:solidFill>
                  <a:srgbClr val="0033CC"/>
                </a:solidFill>
                <a:latin typeface="Trebuchet MS"/>
                <a:ea typeface="Trebuchet MS"/>
                <a:cs typeface="Trebuchet MS"/>
                <a:sym typeface="Trebuchet MS"/>
              </a:rPr>
              <a:t>Dr. Sandesh B J  </a:t>
            </a:r>
            <a:r>
              <a:rPr b="1" i="0" lang="en" sz="1800" u="none" cap="none" strike="noStrike">
                <a:solidFill>
                  <a:srgbClr val="0033CC"/>
                </a:solidFill>
                <a:latin typeface="Trebuchet MS"/>
                <a:ea typeface="Trebuchet MS"/>
                <a:cs typeface="Trebuchet MS"/>
                <a:sym typeface="Trebuchet MS"/>
              </a:rPr>
              <a:t>                 </a:t>
            </a:r>
            <a:endParaRPr b="1" i="0" sz="1800" u="none" cap="none" strike="noStrike">
              <a:solidFill>
                <a:srgbClr val="0033CC"/>
              </a:solidFill>
              <a:latin typeface="Trebuchet MS"/>
              <a:ea typeface="Trebuchet MS"/>
              <a:cs typeface="Trebuchet MS"/>
              <a:sym typeface="Trebuchet MS"/>
            </a:endParaRPr>
          </a:p>
          <a:p>
            <a:pPr indent="0" lvl="0" marL="0" marR="0" rtl="0" algn="l">
              <a:spcBef>
                <a:spcPts val="0"/>
              </a:spcBef>
              <a:spcAft>
                <a:spcPts val="0"/>
              </a:spcAft>
              <a:buNone/>
            </a:pPr>
            <a:r>
              <a:rPr b="1" i="0" lang="en" sz="1800" u="none" cap="none" strike="noStrike">
                <a:solidFill>
                  <a:srgbClr val="0033CC"/>
                </a:solidFill>
                <a:latin typeface="Trebuchet MS"/>
                <a:ea typeface="Trebuchet MS"/>
                <a:cs typeface="Trebuchet MS"/>
                <a:sym typeface="Trebuchet MS"/>
              </a:rPr>
              <a:t>Project Team  :</a:t>
            </a:r>
            <a:r>
              <a:rPr lang="en" sz="1800">
                <a:solidFill>
                  <a:srgbClr val="0033CC"/>
                </a:solidFill>
                <a:latin typeface="Trebuchet MS"/>
                <a:ea typeface="Trebuchet MS"/>
                <a:cs typeface="Trebuchet MS"/>
                <a:sym typeface="Trebuchet MS"/>
              </a:rPr>
              <a:t> </a:t>
            </a:r>
            <a:r>
              <a:rPr b="1" lang="en" sz="1800">
                <a:solidFill>
                  <a:srgbClr val="0033CC"/>
                </a:solidFill>
                <a:latin typeface="Trebuchet MS"/>
                <a:ea typeface="Trebuchet MS"/>
                <a:cs typeface="Trebuchet MS"/>
                <a:sym typeface="Trebuchet MS"/>
              </a:rPr>
              <a:t>PES2UG21CS289 (Meenal Bagare)</a:t>
            </a:r>
            <a:endParaRPr b="1" sz="1800">
              <a:solidFill>
                <a:srgbClr val="0033CC"/>
              </a:solidFill>
              <a:latin typeface="Trebuchet MS"/>
              <a:ea typeface="Trebuchet MS"/>
              <a:cs typeface="Trebuchet MS"/>
              <a:sym typeface="Trebuchet MS"/>
            </a:endParaRPr>
          </a:p>
          <a:p>
            <a:pPr indent="0" lvl="0" marL="0" marR="0" rtl="0" algn="l">
              <a:spcBef>
                <a:spcPts val="0"/>
              </a:spcBef>
              <a:spcAft>
                <a:spcPts val="0"/>
              </a:spcAft>
              <a:buNone/>
            </a:pPr>
            <a:r>
              <a:rPr b="1" lang="en" sz="1800">
                <a:solidFill>
                  <a:srgbClr val="0033CC"/>
                </a:solidFill>
                <a:latin typeface="Trebuchet MS"/>
                <a:ea typeface="Trebuchet MS"/>
                <a:cs typeface="Trebuchet MS"/>
                <a:sym typeface="Trebuchet MS"/>
              </a:rPr>
              <a:t>			     PES2UG21CS294 (Melvin Jojee Joseph)</a:t>
            </a:r>
            <a:endParaRPr b="1" sz="1800">
              <a:solidFill>
                <a:srgbClr val="0033CC"/>
              </a:solidFill>
              <a:latin typeface="Trebuchet MS"/>
              <a:ea typeface="Trebuchet MS"/>
              <a:cs typeface="Trebuchet MS"/>
              <a:sym typeface="Trebuchet MS"/>
            </a:endParaRPr>
          </a:p>
          <a:p>
            <a:pPr indent="0" lvl="0" marL="0" rtl="0" algn="l">
              <a:spcBef>
                <a:spcPts val="0"/>
              </a:spcBef>
              <a:spcAft>
                <a:spcPts val="0"/>
              </a:spcAft>
              <a:buNone/>
            </a:pPr>
            <a:r>
              <a:rPr b="1" lang="en" sz="1800">
                <a:solidFill>
                  <a:srgbClr val="0033CC"/>
                </a:solidFill>
                <a:latin typeface="Trebuchet MS"/>
                <a:ea typeface="Trebuchet MS"/>
                <a:cs typeface="Trebuchet MS"/>
                <a:sym typeface="Trebuchet MS"/>
              </a:rPr>
              <a:t>			     PES2UG21CS324 (Naveen Kumar Reddy G)</a:t>
            </a:r>
            <a:endParaRPr b="1" sz="1800">
              <a:solidFill>
                <a:srgbClr val="0033CC"/>
              </a:solidFill>
              <a:latin typeface="Trebuchet MS"/>
              <a:ea typeface="Trebuchet MS"/>
              <a:cs typeface="Trebuchet MS"/>
              <a:sym typeface="Trebuchet MS"/>
            </a:endParaRPr>
          </a:p>
          <a:p>
            <a:pPr indent="0" lvl="0" marL="0" rtl="0" algn="l">
              <a:spcBef>
                <a:spcPts val="0"/>
              </a:spcBef>
              <a:spcAft>
                <a:spcPts val="0"/>
              </a:spcAft>
              <a:buNone/>
            </a:pPr>
            <a:r>
              <a:rPr b="1" lang="en" sz="1800">
                <a:solidFill>
                  <a:srgbClr val="0033CC"/>
                </a:solidFill>
                <a:latin typeface="Trebuchet MS"/>
                <a:ea typeface="Trebuchet MS"/>
                <a:cs typeface="Trebuchet MS"/>
                <a:sym typeface="Trebuchet MS"/>
              </a:rPr>
              <a:t>			     PES2UG21CS242 (Krupashree M V)</a:t>
            </a:r>
            <a:endParaRPr sz="1800">
              <a:solidFill>
                <a:srgbClr val="0033CC"/>
              </a:solidFill>
              <a:latin typeface="Trebuchet MS"/>
              <a:ea typeface="Trebuchet MS"/>
              <a:cs typeface="Trebuchet MS"/>
              <a:sym typeface="Trebuchet MS"/>
            </a:endParaRPr>
          </a:p>
          <a:p>
            <a:pPr indent="0" lvl="0" marL="0" rtl="0" algn="l">
              <a:spcBef>
                <a:spcPts val="0"/>
              </a:spcBef>
              <a:spcAft>
                <a:spcPts val="0"/>
              </a:spcAft>
              <a:buNone/>
            </a:pPr>
            <a:r>
              <a:t/>
            </a:r>
            <a:endParaRPr sz="1800">
              <a:solidFill>
                <a:srgbClr val="0033CC"/>
              </a:solidFill>
              <a:latin typeface="Trebuchet MS"/>
              <a:ea typeface="Trebuchet MS"/>
              <a:cs typeface="Trebuchet MS"/>
              <a:sym typeface="Trebuchet MS"/>
            </a:endParaRPr>
          </a:p>
          <a:p>
            <a:pPr indent="0" lvl="0" marL="0" rtl="0" algn="l">
              <a:spcBef>
                <a:spcPts val="0"/>
              </a:spcBef>
              <a:spcAft>
                <a:spcPts val="0"/>
              </a:spcAft>
              <a:buClr>
                <a:schemeClr val="dk1"/>
              </a:buClr>
              <a:buFont typeface="Arial"/>
              <a:buNone/>
            </a:pPr>
            <a:r>
              <a:t/>
            </a:r>
            <a:endParaRPr b="1" sz="1800">
              <a:solidFill>
                <a:srgbClr val="0033CC"/>
              </a:solidFill>
              <a:latin typeface="Trebuchet MS"/>
              <a:ea typeface="Trebuchet MS"/>
              <a:cs typeface="Trebuchet MS"/>
              <a:sym typeface="Trebuchet MS"/>
            </a:endParaRPr>
          </a:p>
          <a:p>
            <a:pPr indent="0" lvl="0" marL="0" rtl="0" algn="l">
              <a:spcBef>
                <a:spcPts val="0"/>
              </a:spcBef>
              <a:spcAft>
                <a:spcPts val="0"/>
              </a:spcAft>
              <a:buNone/>
            </a:pPr>
            <a:r>
              <a:rPr b="1" lang="en" sz="1800">
                <a:solidFill>
                  <a:srgbClr val="0033CC"/>
                </a:solidFill>
                <a:latin typeface="Trebuchet MS"/>
                <a:ea typeface="Trebuchet MS"/>
                <a:cs typeface="Trebuchet MS"/>
                <a:sym typeface="Trebuchet MS"/>
              </a:rPr>
              <a:t>		          </a:t>
            </a:r>
            <a:endParaRPr b="0" i="0" sz="1800" u="none" cap="none" strike="noStrike">
              <a:solidFill>
                <a:srgbClr val="0033CC"/>
              </a:solidFill>
              <a:latin typeface="Trebuchet MS"/>
              <a:ea typeface="Trebuchet MS"/>
              <a:cs typeface="Trebuchet MS"/>
              <a:sym typeface="Trebuchet MS"/>
            </a:endParaRPr>
          </a:p>
        </p:txBody>
      </p:sp>
      <p:sp>
        <p:nvSpPr>
          <p:cNvPr id="119" name="Google Shape;119;p23"/>
          <p:cNvSpPr/>
          <p:nvPr/>
        </p:nvSpPr>
        <p:spPr>
          <a:xfrm>
            <a:off x="1028700" y="1508481"/>
            <a:ext cx="5943600" cy="1362000"/>
          </a:xfrm>
          <a:prstGeom prst="rect">
            <a:avLst/>
          </a:prstGeom>
          <a:noFill/>
          <a:ln>
            <a:noFill/>
          </a:ln>
        </p:spPr>
        <p:txBody>
          <a:bodyPr anchorCtr="0" anchor="t" bIns="34275" lIns="68575" spcFirstLastPara="1" rIns="68575" wrap="square" tIns="34275">
            <a:noAutofit/>
          </a:bodyPr>
          <a:lstStyle/>
          <a:p>
            <a:pPr indent="-254000" lvl="0" marL="254000" marR="0" rtl="0" algn="r">
              <a:spcBef>
                <a:spcPts val="0"/>
              </a:spcBef>
              <a:spcAft>
                <a:spcPts val="0"/>
              </a:spcAft>
              <a:buNone/>
            </a:pPr>
            <a:r>
              <a:rPr b="1" i="0" lang="en" sz="2100" u="none" cap="none" strike="noStrike">
                <a:solidFill>
                  <a:srgbClr val="FF0000"/>
                </a:solidFill>
                <a:latin typeface="Trebuchet MS"/>
                <a:ea typeface="Trebuchet MS"/>
                <a:cs typeface="Trebuchet MS"/>
                <a:sym typeface="Trebuchet MS"/>
              </a:rPr>
              <a:t>UE21CS390A – Capstone Project Review #2</a:t>
            </a:r>
            <a:endParaRPr sz="1100"/>
          </a:p>
          <a:p>
            <a:pPr indent="-254000" lvl="0" marL="254000" marR="0" rtl="0" algn="ctr">
              <a:spcBef>
                <a:spcPts val="0"/>
              </a:spcBef>
              <a:spcAft>
                <a:spcPts val="0"/>
              </a:spcAft>
              <a:buNone/>
            </a:pPr>
            <a:r>
              <a:rPr b="0" i="0" lang="en" sz="2100" u="none" cap="none" strike="noStrike">
                <a:solidFill>
                  <a:srgbClr val="FF0000"/>
                </a:solidFill>
                <a:latin typeface="Trebuchet MS"/>
                <a:ea typeface="Trebuchet MS"/>
                <a:cs typeface="Trebuchet MS"/>
                <a:sym typeface="Trebuchet MS"/>
              </a:rPr>
              <a:t>(Project Requirements Specification and Literature Survey)</a:t>
            </a:r>
            <a:endParaRPr b="0" i="0" sz="1800" u="none" cap="none" strike="noStrike">
              <a:solidFill>
                <a:srgbClr val="FF0000"/>
              </a:solidFill>
              <a:latin typeface="Trebuchet MS"/>
              <a:ea typeface="Trebuchet MS"/>
              <a:cs typeface="Trebuchet MS"/>
              <a:sym typeface="Trebuchet MS"/>
            </a:endParaRPr>
          </a:p>
          <a:p>
            <a:pPr indent="-254000" lvl="0" marL="254000" marR="0" rtl="0" algn="r">
              <a:spcBef>
                <a:spcPts val="0"/>
              </a:spcBef>
              <a:spcAft>
                <a:spcPts val="0"/>
              </a:spcAft>
              <a:buNone/>
            </a:pPr>
            <a:r>
              <a:t/>
            </a:r>
            <a:endParaRPr b="1" i="0" sz="2100" u="none" cap="none" strike="noStrike">
              <a:solidFill>
                <a:srgbClr val="FF0000"/>
              </a:solidFill>
              <a:latin typeface="Trebuchet MS"/>
              <a:ea typeface="Trebuchet MS"/>
              <a:cs typeface="Trebuchet MS"/>
              <a:sym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2"/>
          <p:cNvSpPr/>
          <p:nvPr/>
        </p:nvSpPr>
        <p:spPr>
          <a:xfrm>
            <a:off x="2432525" y="874413"/>
            <a:ext cx="5715000" cy="27600"/>
          </a:xfrm>
          <a:prstGeom prst="rect">
            <a:avLst/>
          </a:prstGeom>
          <a:solidFill>
            <a:srgbClr val="33CCCC"/>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90" name="Google Shape;190;p32"/>
          <p:cNvSpPr txBox="1"/>
          <p:nvPr/>
        </p:nvSpPr>
        <p:spPr>
          <a:xfrm>
            <a:off x="2228850" y="566625"/>
            <a:ext cx="5829300" cy="307800"/>
          </a:xfrm>
          <a:prstGeom prst="rect">
            <a:avLst/>
          </a:prstGeom>
          <a:noFill/>
          <a:ln>
            <a:noFill/>
          </a:ln>
        </p:spPr>
        <p:txBody>
          <a:bodyPr anchorCtr="0" anchor="t" bIns="34275" lIns="68575" spcFirstLastPara="1" rIns="68575" wrap="square" tIns="34275">
            <a:noAutofit/>
          </a:bodyPr>
          <a:lstStyle/>
          <a:p>
            <a:pPr indent="-254000" lvl="0" marL="254000" marR="0" rtl="0" algn="r">
              <a:spcBef>
                <a:spcPts val="0"/>
              </a:spcBef>
              <a:spcAft>
                <a:spcPts val="0"/>
              </a:spcAft>
              <a:buNone/>
            </a:pPr>
            <a:r>
              <a:rPr lang="en" sz="1800">
                <a:solidFill>
                  <a:srgbClr val="FF0000"/>
                </a:solidFill>
                <a:latin typeface="Trebuchet MS"/>
                <a:ea typeface="Trebuchet MS"/>
                <a:cs typeface="Trebuchet MS"/>
                <a:sym typeface="Trebuchet MS"/>
              </a:rPr>
              <a:t>User Classes and Characteristics</a:t>
            </a:r>
            <a:endParaRPr sz="1100">
              <a:solidFill>
                <a:srgbClr val="000000"/>
              </a:solidFill>
              <a:latin typeface="Arial"/>
              <a:ea typeface="Arial"/>
              <a:cs typeface="Arial"/>
              <a:sym typeface="Arial"/>
            </a:endParaRPr>
          </a:p>
        </p:txBody>
      </p:sp>
      <p:sp>
        <p:nvSpPr>
          <p:cNvPr id="191" name="Google Shape;191;p32"/>
          <p:cNvSpPr txBox="1"/>
          <p:nvPr/>
        </p:nvSpPr>
        <p:spPr>
          <a:xfrm>
            <a:off x="0" y="874425"/>
            <a:ext cx="9002400" cy="4430400"/>
          </a:xfrm>
          <a:prstGeom prst="rect">
            <a:avLst/>
          </a:prstGeom>
          <a:noFill/>
          <a:ln>
            <a:noFill/>
          </a:ln>
        </p:spPr>
        <p:txBody>
          <a:bodyPr anchorCtr="0" anchor="ctr" bIns="34275" lIns="68575" spcFirstLastPara="1" rIns="68575" wrap="square" tIns="34275">
            <a:spAutoFit/>
          </a:bodyPr>
          <a:lstStyle/>
          <a:p>
            <a:pPr indent="0" lvl="0" marL="0" rtl="0" algn="just">
              <a:spcBef>
                <a:spcPts val="400"/>
              </a:spcBef>
              <a:spcAft>
                <a:spcPts val="0"/>
              </a:spcAft>
              <a:buClr>
                <a:schemeClr val="dk1"/>
              </a:buClr>
              <a:buSzPts val="1100"/>
              <a:buFont typeface="Arial"/>
              <a:buNone/>
            </a:pPr>
            <a:r>
              <a:rPr b="1" lang="en" sz="1800" u="sng">
                <a:solidFill>
                  <a:srgbClr val="0033CC"/>
                </a:solidFill>
                <a:latin typeface="Trebuchet MS"/>
                <a:ea typeface="Trebuchet MS"/>
                <a:cs typeface="Trebuchet MS"/>
                <a:sym typeface="Trebuchet MS"/>
              </a:rPr>
              <a:t>Casual Viewers:</a:t>
            </a:r>
            <a:r>
              <a:rPr b="1" lang="en" sz="1800">
                <a:solidFill>
                  <a:srgbClr val="0033CC"/>
                </a:solidFill>
                <a:latin typeface="Trebuchet MS"/>
                <a:ea typeface="Trebuchet MS"/>
                <a:cs typeface="Trebuchet MS"/>
                <a:sym typeface="Trebuchet MS"/>
              </a:rPr>
              <a:t> </a:t>
            </a:r>
            <a:r>
              <a:rPr lang="en" sz="1800">
                <a:solidFill>
                  <a:srgbClr val="0033CC"/>
                </a:solidFill>
                <a:latin typeface="Trebuchet MS"/>
                <a:ea typeface="Trebuchet MS"/>
                <a:cs typeface="Trebuchet MS"/>
                <a:sym typeface="Trebuchet MS"/>
              </a:rPr>
              <a:t>These users may have a general interest in cricket but may not be deeply familiar with the game's intricacies. They may prefer concise summaries that highlight key moments such as wickets, boundaries, and significant milestones.</a:t>
            </a:r>
            <a:endParaRPr sz="1800">
              <a:solidFill>
                <a:srgbClr val="0033CC"/>
              </a:solidFill>
              <a:latin typeface="Trebuchet MS"/>
              <a:ea typeface="Trebuchet MS"/>
              <a:cs typeface="Trebuchet MS"/>
              <a:sym typeface="Trebuchet MS"/>
            </a:endParaRPr>
          </a:p>
          <a:p>
            <a:pPr indent="0" lvl="0" marL="0" rtl="0" algn="just">
              <a:spcBef>
                <a:spcPts val="400"/>
              </a:spcBef>
              <a:spcAft>
                <a:spcPts val="0"/>
              </a:spcAft>
              <a:buClr>
                <a:schemeClr val="dk1"/>
              </a:buClr>
              <a:buSzPts val="1100"/>
              <a:buFont typeface="Arial"/>
              <a:buNone/>
            </a:pPr>
            <a:r>
              <a:rPr b="1" lang="en" sz="1800" u="sng">
                <a:solidFill>
                  <a:srgbClr val="0033CC"/>
                </a:solidFill>
                <a:latin typeface="Trebuchet MS"/>
                <a:ea typeface="Trebuchet MS"/>
                <a:cs typeface="Trebuchet MS"/>
                <a:sym typeface="Trebuchet MS"/>
              </a:rPr>
              <a:t>Enthusiastic Fans:</a:t>
            </a:r>
            <a:r>
              <a:rPr b="1" lang="en" sz="1800">
                <a:solidFill>
                  <a:srgbClr val="0033CC"/>
                </a:solidFill>
                <a:latin typeface="Trebuchet MS"/>
                <a:ea typeface="Trebuchet MS"/>
                <a:cs typeface="Trebuchet MS"/>
                <a:sym typeface="Trebuchet MS"/>
              </a:rPr>
              <a:t> </a:t>
            </a:r>
            <a:r>
              <a:rPr lang="en" sz="1800">
                <a:solidFill>
                  <a:srgbClr val="0033CC"/>
                </a:solidFill>
                <a:latin typeface="Trebuchet MS"/>
                <a:ea typeface="Trebuchet MS"/>
                <a:cs typeface="Trebuchet MS"/>
                <a:sym typeface="Trebuchet MS"/>
              </a:rPr>
              <a:t>These users are passionate about cricket and may have a good understanding of the game. They may seek more detailed summaries that include insights into player performances, strategic decisions, and match dynamics.</a:t>
            </a:r>
            <a:endParaRPr sz="1800">
              <a:solidFill>
                <a:srgbClr val="0033CC"/>
              </a:solidFill>
              <a:latin typeface="Trebuchet MS"/>
              <a:ea typeface="Trebuchet MS"/>
              <a:cs typeface="Trebuchet MS"/>
              <a:sym typeface="Trebuchet MS"/>
            </a:endParaRPr>
          </a:p>
          <a:p>
            <a:pPr indent="0" lvl="0" marL="0" rtl="0" algn="just">
              <a:spcBef>
                <a:spcPts val="400"/>
              </a:spcBef>
              <a:spcAft>
                <a:spcPts val="0"/>
              </a:spcAft>
              <a:buSzPts val="1100"/>
              <a:buNone/>
            </a:pPr>
            <a:r>
              <a:rPr b="1" lang="en" sz="1800" u="sng">
                <a:solidFill>
                  <a:srgbClr val="0033CC"/>
                </a:solidFill>
                <a:latin typeface="Trebuchet MS"/>
                <a:ea typeface="Trebuchet MS"/>
                <a:cs typeface="Trebuchet MS"/>
                <a:sym typeface="Trebuchet MS"/>
              </a:rPr>
              <a:t>Coaches and Players:</a:t>
            </a:r>
            <a:r>
              <a:rPr b="1" lang="en" sz="1800">
                <a:solidFill>
                  <a:srgbClr val="0033CC"/>
                </a:solidFill>
                <a:latin typeface="Trebuchet MS"/>
                <a:ea typeface="Trebuchet MS"/>
                <a:cs typeface="Trebuchet MS"/>
                <a:sym typeface="Trebuchet MS"/>
              </a:rPr>
              <a:t> </a:t>
            </a:r>
            <a:r>
              <a:rPr lang="en" sz="1800">
                <a:solidFill>
                  <a:srgbClr val="0033CC"/>
                </a:solidFill>
                <a:latin typeface="Trebuchet MS"/>
                <a:ea typeface="Trebuchet MS"/>
                <a:cs typeface="Trebuchet MS"/>
                <a:sym typeface="Trebuchet MS"/>
              </a:rPr>
              <a:t>Coaches and players use video summarization for performance analysis and tactical planning. They require comprehensive summaries that provide detailed insights into player performances, strategies employed, and areas for improvement.</a:t>
            </a:r>
            <a:endParaRPr sz="1800">
              <a:solidFill>
                <a:srgbClr val="0033CC"/>
              </a:solidFill>
              <a:latin typeface="Trebuchet MS"/>
              <a:ea typeface="Trebuchet MS"/>
              <a:cs typeface="Trebuchet MS"/>
              <a:sym typeface="Trebuchet MS"/>
            </a:endParaRPr>
          </a:p>
          <a:p>
            <a:pPr indent="0" lvl="0" marL="0" rtl="0" algn="just">
              <a:spcBef>
                <a:spcPts val="400"/>
              </a:spcBef>
              <a:spcAft>
                <a:spcPts val="0"/>
              </a:spcAft>
              <a:buClr>
                <a:schemeClr val="dk1"/>
              </a:buClr>
              <a:buSzPts val="1100"/>
              <a:buFont typeface="Arial"/>
              <a:buNone/>
            </a:pPr>
            <a:r>
              <a:rPr b="1" lang="en" sz="1800" u="sng">
                <a:solidFill>
                  <a:srgbClr val="0033CC"/>
                </a:solidFill>
                <a:latin typeface="Trebuchet MS"/>
                <a:ea typeface="Trebuchet MS"/>
                <a:cs typeface="Trebuchet MS"/>
                <a:sym typeface="Trebuchet MS"/>
              </a:rPr>
              <a:t>Media Professionals</a:t>
            </a:r>
            <a:r>
              <a:rPr b="1" lang="en" sz="1800">
                <a:solidFill>
                  <a:srgbClr val="0033CC"/>
                </a:solidFill>
                <a:latin typeface="Trebuchet MS"/>
                <a:ea typeface="Trebuchet MS"/>
                <a:cs typeface="Trebuchet MS"/>
                <a:sym typeface="Trebuchet MS"/>
              </a:rPr>
              <a:t>:</a:t>
            </a:r>
            <a:r>
              <a:rPr lang="en" sz="1800">
                <a:solidFill>
                  <a:srgbClr val="0033CC"/>
                </a:solidFill>
                <a:latin typeface="Trebuchet MS"/>
                <a:ea typeface="Trebuchet MS"/>
                <a:cs typeface="Trebuchet MS"/>
                <a:sym typeface="Trebuchet MS"/>
              </a:rPr>
              <a:t>Journalists, broadcasters, and content creators often use cricket video summarization to produce news articles, match reports, and highlight reels. They need access to curated summaries with high-quality visuals and relevant statistics for their content production.</a:t>
            </a:r>
            <a:endParaRPr sz="1800">
              <a:solidFill>
                <a:srgbClr val="0033CC"/>
              </a:solidFill>
              <a:latin typeface="Trebuchet MS"/>
              <a:ea typeface="Trebuchet MS"/>
              <a:cs typeface="Trebuchet MS"/>
              <a:sym typeface="Trebuchet MS"/>
            </a:endParaRPr>
          </a:p>
          <a:p>
            <a:pPr indent="0" lvl="0" marL="0" marR="0" rtl="0" algn="just">
              <a:spcBef>
                <a:spcPts val="400"/>
              </a:spcBef>
              <a:spcAft>
                <a:spcPts val="0"/>
              </a:spcAft>
              <a:buNone/>
            </a:pPr>
            <a:r>
              <a:t/>
            </a:r>
            <a:endParaRPr sz="1800">
              <a:solidFill>
                <a:srgbClr val="0033CC"/>
              </a:solidFill>
              <a:latin typeface="Trebuchet MS"/>
              <a:ea typeface="Trebuchet MS"/>
              <a:cs typeface="Trebuchet MS"/>
              <a:sym typeface="Trebuchet M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3"/>
          <p:cNvSpPr/>
          <p:nvPr/>
        </p:nvSpPr>
        <p:spPr>
          <a:xfrm>
            <a:off x="2286000" y="954313"/>
            <a:ext cx="5715000" cy="27600"/>
          </a:xfrm>
          <a:prstGeom prst="rect">
            <a:avLst/>
          </a:prstGeom>
          <a:solidFill>
            <a:srgbClr val="33CCCC"/>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97" name="Google Shape;197;p33"/>
          <p:cNvSpPr txBox="1"/>
          <p:nvPr/>
        </p:nvSpPr>
        <p:spPr>
          <a:xfrm>
            <a:off x="2228850" y="607529"/>
            <a:ext cx="5829300" cy="540900"/>
          </a:xfrm>
          <a:prstGeom prst="rect">
            <a:avLst/>
          </a:prstGeom>
          <a:noFill/>
          <a:ln>
            <a:noFill/>
          </a:ln>
        </p:spPr>
        <p:txBody>
          <a:bodyPr anchorCtr="0" anchor="t" bIns="34275" lIns="68575" spcFirstLastPara="1" rIns="68575" wrap="square" tIns="34275">
            <a:noAutofit/>
          </a:bodyPr>
          <a:lstStyle/>
          <a:p>
            <a:pPr indent="-254000" lvl="0" marL="254000" marR="0" rtl="0" algn="r">
              <a:spcBef>
                <a:spcPts val="0"/>
              </a:spcBef>
              <a:spcAft>
                <a:spcPts val="0"/>
              </a:spcAft>
              <a:buNone/>
            </a:pPr>
            <a:r>
              <a:rPr lang="en" sz="1800">
                <a:solidFill>
                  <a:srgbClr val="FF0000"/>
                </a:solidFill>
                <a:latin typeface="Trebuchet MS"/>
                <a:ea typeface="Trebuchet MS"/>
                <a:cs typeface="Trebuchet MS"/>
                <a:sym typeface="Trebuchet MS"/>
              </a:rPr>
              <a:t>Constraints / Dependencies / Assumptions / Risks</a:t>
            </a:r>
            <a:endParaRPr sz="1100">
              <a:solidFill>
                <a:srgbClr val="000000"/>
              </a:solidFill>
              <a:latin typeface="Arial"/>
              <a:ea typeface="Arial"/>
              <a:cs typeface="Arial"/>
              <a:sym typeface="Arial"/>
            </a:endParaRPr>
          </a:p>
        </p:txBody>
      </p:sp>
      <p:sp>
        <p:nvSpPr>
          <p:cNvPr id="198" name="Google Shape;198;p33"/>
          <p:cNvSpPr txBox="1"/>
          <p:nvPr/>
        </p:nvSpPr>
        <p:spPr>
          <a:xfrm>
            <a:off x="537925" y="1204425"/>
            <a:ext cx="7297500" cy="3289800"/>
          </a:xfrm>
          <a:prstGeom prst="rect">
            <a:avLst/>
          </a:prstGeom>
          <a:noFill/>
          <a:ln>
            <a:noFill/>
          </a:ln>
        </p:spPr>
        <p:txBody>
          <a:bodyPr anchorCtr="0" anchor="ctr" bIns="34275" lIns="68575" spcFirstLastPara="1" rIns="68575" wrap="square" tIns="34275">
            <a:noAutofit/>
          </a:bodyPr>
          <a:lstStyle/>
          <a:p>
            <a:pPr indent="0" lvl="0" marL="0" rtl="0" algn="just">
              <a:spcBef>
                <a:spcPts val="400"/>
              </a:spcBef>
              <a:spcAft>
                <a:spcPts val="0"/>
              </a:spcAft>
              <a:buClr>
                <a:schemeClr val="dk1"/>
              </a:buClr>
              <a:buSzPts val="1100"/>
              <a:buFont typeface="Arial"/>
              <a:buNone/>
            </a:pPr>
            <a:r>
              <a:rPr b="1" lang="en" sz="2000">
                <a:solidFill>
                  <a:srgbClr val="0033CC"/>
                </a:solidFill>
                <a:latin typeface="Trebuchet MS"/>
                <a:ea typeface="Trebuchet MS"/>
                <a:cs typeface="Trebuchet MS"/>
                <a:sym typeface="Trebuchet MS"/>
              </a:rPr>
              <a:t>L</a:t>
            </a:r>
            <a:r>
              <a:rPr b="1" lang="en" sz="2000">
                <a:solidFill>
                  <a:srgbClr val="0033CC"/>
                </a:solidFill>
                <a:latin typeface="Trebuchet MS"/>
                <a:ea typeface="Trebuchet MS"/>
                <a:cs typeface="Trebuchet MS"/>
                <a:sym typeface="Trebuchet MS"/>
              </a:rPr>
              <a:t>egal Implications:</a:t>
            </a:r>
            <a:endParaRPr b="1" sz="2000">
              <a:solidFill>
                <a:srgbClr val="0033CC"/>
              </a:solidFill>
              <a:latin typeface="Trebuchet MS"/>
              <a:ea typeface="Trebuchet MS"/>
              <a:cs typeface="Trebuchet MS"/>
              <a:sym typeface="Trebuchet MS"/>
            </a:endParaRPr>
          </a:p>
          <a:p>
            <a:pPr indent="0" lvl="0" marL="0" rtl="0" algn="just">
              <a:spcBef>
                <a:spcPts val="400"/>
              </a:spcBef>
              <a:spcAft>
                <a:spcPts val="0"/>
              </a:spcAft>
              <a:buClr>
                <a:schemeClr val="dk1"/>
              </a:buClr>
              <a:buSzPts val="1100"/>
              <a:buFont typeface="Arial"/>
              <a:buNone/>
            </a:pPr>
            <a:r>
              <a:t/>
            </a:r>
            <a:endParaRPr b="1" sz="2000">
              <a:solidFill>
                <a:srgbClr val="0033CC"/>
              </a:solidFill>
              <a:latin typeface="Trebuchet MS"/>
              <a:ea typeface="Trebuchet MS"/>
              <a:cs typeface="Trebuchet MS"/>
              <a:sym typeface="Trebuchet MS"/>
            </a:endParaRPr>
          </a:p>
          <a:p>
            <a:pPr indent="0" lvl="0" marL="0" rtl="0" algn="just">
              <a:spcBef>
                <a:spcPts val="400"/>
              </a:spcBef>
              <a:spcAft>
                <a:spcPts val="0"/>
              </a:spcAft>
              <a:buClr>
                <a:schemeClr val="dk1"/>
              </a:buClr>
              <a:buSzPts val="1100"/>
              <a:buFont typeface="Arial"/>
              <a:buNone/>
            </a:pPr>
            <a:r>
              <a:rPr lang="en" sz="2000">
                <a:solidFill>
                  <a:srgbClr val="0033CC"/>
                </a:solidFill>
                <a:latin typeface="Trebuchet MS"/>
                <a:ea typeface="Trebuchet MS"/>
                <a:cs typeface="Trebuchet MS"/>
                <a:sym typeface="Trebuchet MS"/>
              </a:rPr>
              <a:t>1.Compliance with data protection regulations, copyright laws, and terms of service of social media platforms (such as Twitter) is crucial to avoid legal issues.</a:t>
            </a:r>
            <a:endParaRPr sz="2000">
              <a:solidFill>
                <a:srgbClr val="0033CC"/>
              </a:solidFill>
              <a:latin typeface="Trebuchet MS"/>
              <a:ea typeface="Trebuchet MS"/>
              <a:cs typeface="Trebuchet MS"/>
              <a:sym typeface="Trebuchet MS"/>
            </a:endParaRPr>
          </a:p>
          <a:p>
            <a:pPr indent="0" lvl="0" marL="0" rtl="0" algn="just">
              <a:spcBef>
                <a:spcPts val="400"/>
              </a:spcBef>
              <a:spcAft>
                <a:spcPts val="0"/>
              </a:spcAft>
              <a:buClr>
                <a:schemeClr val="dk1"/>
              </a:buClr>
              <a:buSzPts val="1100"/>
              <a:buFont typeface="Arial"/>
              <a:buNone/>
            </a:pPr>
            <a:r>
              <a:t/>
            </a:r>
            <a:endParaRPr sz="2000">
              <a:solidFill>
                <a:srgbClr val="0033CC"/>
              </a:solidFill>
              <a:latin typeface="Trebuchet MS"/>
              <a:ea typeface="Trebuchet MS"/>
              <a:cs typeface="Trebuchet MS"/>
              <a:sym typeface="Trebuchet MS"/>
            </a:endParaRPr>
          </a:p>
          <a:p>
            <a:pPr indent="0" lvl="0" marL="0" rtl="0" algn="just">
              <a:spcBef>
                <a:spcPts val="400"/>
              </a:spcBef>
              <a:spcAft>
                <a:spcPts val="0"/>
              </a:spcAft>
              <a:buClr>
                <a:schemeClr val="dk1"/>
              </a:buClr>
              <a:buSzPts val="1100"/>
              <a:buFont typeface="Arial"/>
              <a:buNone/>
            </a:pPr>
            <a:r>
              <a:rPr lang="en" sz="2000">
                <a:solidFill>
                  <a:srgbClr val="0033CC"/>
                </a:solidFill>
                <a:latin typeface="Trebuchet MS"/>
                <a:ea typeface="Trebuchet MS"/>
                <a:cs typeface="Trebuchet MS"/>
                <a:sym typeface="Trebuchet MS"/>
              </a:rPr>
              <a:t>2.Obtaining necessary permissions and licenses for using copyrighted content (such as sports broadcasts) is essential to ensure legal compliance.</a:t>
            </a:r>
            <a:endParaRPr sz="2000">
              <a:solidFill>
                <a:srgbClr val="0033CC"/>
              </a:solidFill>
              <a:latin typeface="Trebuchet MS"/>
              <a:ea typeface="Trebuchet MS"/>
              <a:cs typeface="Trebuchet MS"/>
              <a:sym typeface="Trebuchet MS"/>
            </a:endParaRPr>
          </a:p>
          <a:p>
            <a:pPr indent="0" lvl="0" marL="0" rtl="0" algn="just">
              <a:spcBef>
                <a:spcPts val="400"/>
              </a:spcBef>
              <a:spcAft>
                <a:spcPts val="0"/>
              </a:spcAft>
              <a:buSzPts val="1100"/>
              <a:buNone/>
            </a:pPr>
            <a:r>
              <a:t/>
            </a:r>
            <a:endParaRPr b="0" i="0" sz="1400" u="none" cap="none" strike="noStrike">
              <a:solidFill>
                <a:srgbClr val="0033CC"/>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4"/>
          <p:cNvSpPr/>
          <p:nvPr/>
        </p:nvSpPr>
        <p:spPr>
          <a:xfrm>
            <a:off x="2286000" y="954313"/>
            <a:ext cx="5715000" cy="27600"/>
          </a:xfrm>
          <a:prstGeom prst="rect">
            <a:avLst/>
          </a:prstGeom>
          <a:solidFill>
            <a:srgbClr val="33CCCC"/>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04" name="Google Shape;204;p34"/>
          <p:cNvSpPr txBox="1"/>
          <p:nvPr/>
        </p:nvSpPr>
        <p:spPr>
          <a:xfrm>
            <a:off x="2228850" y="607529"/>
            <a:ext cx="5829300" cy="540900"/>
          </a:xfrm>
          <a:prstGeom prst="rect">
            <a:avLst/>
          </a:prstGeom>
          <a:noFill/>
          <a:ln>
            <a:noFill/>
          </a:ln>
        </p:spPr>
        <p:txBody>
          <a:bodyPr anchorCtr="0" anchor="t" bIns="34275" lIns="68575" spcFirstLastPara="1" rIns="68575" wrap="square" tIns="34275">
            <a:noAutofit/>
          </a:bodyPr>
          <a:lstStyle/>
          <a:p>
            <a:pPr indent="-254000" lvl="0" marL="254000" marR="0" rtl="0" algn="r">
              <a:spcBef>
                <a:spcPts val="0"/>
              </a:spcBef>
              <a:spcAft>
                <a:spcPts val="0"/>
              </a:spcAft>
              <a:buNone/>
            </a:pPr>
            <a:r>
              <a:rPr lang="en" sz="1800">
                <a:solidFill>
                  <a:srgbClr val="FF0000"/>
                </a:solidFill>
                <a:latin typeface="Trebuchet MS"/>
                <a:ea typeface="Trebuchet MS"/>
                <a:cs typeface="Trebuchet MS"/>
                <a:sym typeface="Trebuchet MS"/>
              </a:rPr>
              <a:t>Constraints / Dependencies / Assumptions / Risks</a:t>
            </a:r>
            <a:endParaRPr sz="1100">
              <a:solidFill>
                <a:srgbClr val="000000"/>
              </a:solidFill>
              <a:latin typeface="Arial"/>
              <a:ea typeface="Arial"/>
              <a:cs typeface="Arial"/>
              <a:sym typeface="Arial"/>
            </a:endParaRPr>
          </a:p>
        </p:txBody>
      </p:sp>
      <p:sp>
        <p:nvSpPr>
          <p:cNvPr id="205" name="Google Shape;205;p34"/>
          <p:cNvSpPr txBox="1"/>
          <p:nvPr/>
        </p:nvSpPr>
        <p:spPr>
          <a:xfrm>
            <a:off x="602225" y="1193725"/>
            <a:ext cx="7498800" cy="3632700"/>
          </a:xfrm>
          <a:prstGeom prst="rect">
            <a:avLst/>
          </a:prstGeom>
          <a:noFill/>
          <a:ln>
            <a:noFill/>
          </a:ln>
        </p:spPr>
        <p:txBody>
          <a:bodyPr anchorCtr="0" anchor="ctr" bIns="34275" lIns="68575" spcFirstLastPara="1" rIns="68575" wrap="square" tIns="34275">
            <a:noAutofit/>
          </a:bodyPr>
          <a:lstStyle/>
          <a:p>
            <a:pPr indent="0" lvl="0" marL="0" rtl="0" algn="just">
              <a:spcBef>
                <a:spcPts val="400"/>
              </a:spcBef>
              <a:spcAft>
                <a:spcPts val="0"/>
              </a:spcAft>
              <a:buClr>
                <a:schemeClr val="dk1"/>
              </a:buClr>
              <a:buSzPts val="1100"/>
              <a:buFont typeface="Arial"/>
              <a:buNone/>
            </a:pPr>
            <a:r>
              <a:rPr b="1" lang="en" sz="1700">
                <a:solidFill>
                  <a:srgbClr val="0033CC"/>
                </a:solidFill>
                <a:latin typeface="Trebuchet MS"/>
                <a:ea typeface="Trebuchet MS"/>
                <a:cs typeface="Trebuchet MS"/>
                <a:sym typeface="Trebuchet MS"/>
              </a:rPr>
              <a:t>Usage Limitations:</a:t>
            </a:r>
            <a:endParaRPr sz="1700">
              <a:solidFill>
                <a:srgbClr val="0033CC"/>
              </a:solidFill>
              <a:latin typeface="Trebuchet MS"/>
              <a:ea typeface="Trebuchet MS"/>
              <a:cs typeface="Trebuchet MS"/>
              <a:sym typeface="Trebuchet MS"/>
            </a:endParaRPr>
          </a:p>
          <a:p>
            <a:pPr indent="-336550" lvl="0" marL="457200" rtl="0" algn="just">
              <a:spcBef>
                <a:spcPts val="400"/>
              </a:spcBef>
              <a:spcAft>
                <a:spcPts val="0"/>
              </a:spcAft>
              <a:buClr>
                <a:srgbClr val="0033CC"/>
              </a:buClr>
              <a:buSzPts val="1700"/>
              <a:buFont typeface="Trebuchet MS"/>
              <a:buAutoNum type="arabicPeriod"/>
            </a:pPr>
            <a:r>
              <a:rPr lang="en" sz="1700">
                <a:solidFill>
                  <a:srgbClr val="0033CC"/>
                </a:solidFill>
                <a:latin typeface="Trebuchet MS"/>
                <a:ea typeface="Trebuchet MS"/>
                <a:cs typeface="Trebuchet MS"/>
                <a:sym typeface="Trebuchet MS"/>
              </a:rPr>
              <a:t>The project's success may depend on the availability and access to real-time sports data, including Twitter feeds and live video streams.</a:t>
            </a:r>
            <a:endParaRPr sz="1700">
              <a:solidFill>
                <a:srgbClr val="0033CC"/>
              </a:solidFill>
              <a:latin typeface="Trebuchet MS"/>
              <a:ea typeface="Trebuchet MS"/>
              <a:cs typeface="Trebuchet MS"/>
              <a:sym typeface="Trebuchet MS"/>
            </a:endParaRPr>
          </a:p>
          <a:p>
            <a:pPr indent="-336550" lvl="0" marL="457200" rtl="0" algn="just">
              <a:spcBef>
                <a:spcPts val="0"/>
              </a:spcBef>
              <a:spcAft>
                <a:spcPts val="0"/>
              </a:spcAft>
              <a:buClr>
                <a:srgbClr val="0033CC"/>
              </a:buClr>
              <a:buSzPts val="1700"/>
              <a:buFont typeface="Trebuchet MS"/>
              <a:buAutoNum type="arabicPeriod"/>
            </a:pPr>
            <a:r>
              <a:rPr lang="en" sz="1700">
                <a:solidFill>
                  <a:srgbClr val="0033CC"/>
                </a:solidFill>
                <a:latin typeface="Trebuchet MS"/>
                <a:ea typeface="Trebuchet MS"/>
                <a:cs typeface="Trebuchet MS"/>
                <a:sym typeface="Trebuchet MS"/>
              </a:rPr>
              <a:t>Dependence on third-party APIs or data sources may introduce usage limitations, such as rate limits or data access restrictions.</a:t>
            </a:r>
            <a:endParaRPr sz="1700">
              <a:solidFill>
                <a:srgbClr val="0033CC"/>
              </a:solidFill>
              <a:latin typeface="Trebuchet MS"/>
              <a:ea typeface="Trebuchet MS"/>
              <a:cs typeface="Trebuchet MS"/>
              <a:sym typeface="Trebuchet MS"/>
            </a:endParaRPr>
          </a:p>
          <a:p>
            <a:pPr indent="0" lvl="0" marL="0" rtl="0" algn="just">
              <a:spcBef>
                <a:spcPts val="400"/>
              </a:spcBef>
              <a:spcAft>
                <a:spcPts val="0"/>
              </a:spcAft>
              <a:buNone/>
            </a:pPr>
            <a:r>
              <a:t/>
            </a:r>
            <a:endParaRPr sz="1700">
              <a:solidFill>
                <a:srgbClr val="0033CC"/>
              </a:solidFill>
              <a:latin typeface="Trebuchet MS"/>
              <a:ea typeface="Trebuchet MS"/>
              <a:cs typeface="Trebuchet MS"/>
              <a:sym typeface="Trebuchet MS"/>
            </a:endParaRPr>
          </a:p>
          <a:p>
            <a:pPr indent="0" lvl="0" marL="0" rtl="0" algn="just">
              <a:spcBef>
                <a:spcPts val="400"/>
              </a:spcBef>
              <a:spcAft>
                <a:spcPts val="0"/>
              </a:spcAft>
              <a:buClr>
                <a:schemeClr val="dk1"/>
              </a:buClr>
              <a:buSzPts val="1100"/>
              <a:buFont typeface="Arial"/>
              <a:buNone/>
            </a:pPr>
            <a:r>
              <a:rPr b="1" lang="en" sz="1700">
                <a:solidFill>
                  <a:srgbClr val="0033CC"/>
                </a:solidFill>
                <a:latin typeface="Trebuchet MS"/>
                <a:ea typeface="Trebuchet MS"/>
                <a:cs typeface="Trebuchet MS"/>
                <a:sym typeface="Trebuchet MS"/>
              </a:rPr>
              <a:t>Specific Software/Hardware Requirements:</a:t>
            </a:r>
            <a:endParaRPr b="1" sz="1700">
              <a:solidFill>
                <a:srgbClr val="0033CC"/>
              </a:solidFill>
              <a:latin typeface="Trebuchet MS"/>
              <a:ea typeface="Trebuchet MS"/>
              <a:cs typeface="Trebuchet MS"/>
              <a:sym typeface="Trebuchet MS"/>
            </a:endParaRPr>
          </a:p>
          <a:p>
            <a:pPr indent="-336550" lvl="0" marL="457200" rtl="0" algn="just">
              <a:spcBef>
                <a:spcPts val="400"/>
              </a:spcBef>
              <a:spcAft>
                <a:spcPts val="0"/>
              </a:spcAft>
              <a:buClr>
                <a:srgbClr val="0033CC"/>
              </a:buClr>
              <a:buSzPts val="1700"/>
              <a:buFont typeface="Trebuchet MS"/>
              <a:buAutoNum type="arabicPeriod"/>
            </a:pPr>
            <a:r>
              <a:rPr lang="en" sz="1700">
                <a:solidFill>
                  <a:srgbClr val="0033CC"/>
                </a:solidFill>
                <a:latin typeface="Trebuchet MS"/>
                <a:ea typeface="Trebuchet MS"/>
                <a:cs typeface="Trebuchet MS"/>
                <a:sym typeface="Trebuchet MS"/>
              </a:rPr>
              <a:t>The project may require specialized software tools for video processing, natural language processing (NLP), machine learning, and data visualization.</a:t>
            </a:r>
            <a:endParaRPr sz="1700">
              <a:solidFill>
                <a:srgbClr val="0033CC"/>
              </a:solidFill>
              <a:latin typeface="Trebuchet MS"/>
              <a:ea typeface="Trebuchet MS"/>
              <a:cs typeface="Trebuchet MS"/>
              <a:sym typeface="Trebuchet MS"/>
            </a:endParaRPr>
          </a:p>
          <a:p>
            <a:pPr indent="-336550" lvl="0" marL="457200" rtl="0" algn="just">
              <a:spcBef>
                <a:spcPts val="0"/>
              </a:spcBef>
              <a:spcAft>
                <a:spcPts val="0"/>
              </a:spcAft>
              <a:buClr>
                <a:srgbClr val="0033CC"/>
              </a:buClr>
              <a:buSzPts val="1700"/>
              <a:buFont typeface="Trebuchet MS"/>
              <a:buAutoNum type="arabicPeriod"/>
            </a:pPr>
            <a:r>
              <a:rPr lang="en" sz="1700">
                <a:solidFill>
                  <a:srgbClr val="0033CC"/>
                </a:solidFill>
                <a:latin typeface="Trebuchet MS"/>
                <a:ea typeface="Trebuchet MS"/>
                <a:cs typeface="Trebuchet MS"/>
                <a:sym typeface="Trebuchet MS"/>
              </a:rPr>
              <a:t>Hardware requirements may include powerful computational resources for real-time processing, storage, and analysis of large volumes of data.</a:t>
            </a:r>
            <a:endParaRPr b="0" i="0" sz="1600" u="none" cap="none" strike="noStrike">
              <a:solidFill>
                <a:srgbClr val="0033CC"/>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5"/>
          <p:cNvSpPr/>
          <p:nvPr/>
        </p:nvSpPr>
        <p:spPr>
          <a:xfrm>
            <a:off x="2286000" y="954313"/>
            <a:ext cx="5715000" cy="27600"/>
          </a:xfrm>
          <a:prstGeom prst="rect">
            <a:avLst/>
          </a:prstGeom>
          <a:solidFill>
            <a:srgbClr val="33CCCC"/>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11" name="Google Shape;211;p35"/>
          <p:cNvSpPr txBox="1"/>
          <p:nvPr/>
        </p:nvSpPr>
        <p:spPr>
          <a:xfrm>
            <a:off x="2228850" y="607529"/>
            <a:ext cx="5829300" cy="540900"/>
          </a:xfrm>
          <a:prstGeom prst="rect">
            <a:avLst/>
          </a:prstGeom>
          <a:noFill/>
          <a:ln>
            <a:noFill/>
          </a:ln>
        </p:spPr>
        <p:txBody>
          <a:bodyPr anchorCtr="0" anchor="t" bIns="34275" lIns="68575" spcFirstLastPara="1" rIns="68575" wrap="square" tIns="34275">
            <a:noAutofit/>
          </a:bodyPr>
          <a:lstStyle/>
          <a:p>
            <a:pPr indent="-254000" lvl="0" marL="254000" marR="0" rtl="0" algn="r">
              <a:spcBef>
                <a:spcPts val="0"/>
              </a:spcBef>
              <a:spcAft>
                <a:spcPts val="0"/>
              </a:spcAft>
              <a:buNone/>
            </a:pPr>
            <a:r>
              <a:rPr lang="en" sz="1800">
                <a:solidFill>
                  <a:srgbClr val="FF0000"/>
                </a:solidFill>
                <a:latin typeface="Trebuchet MS"/>
                <a:ea typeface="Trebuchet MS"/>
                <a:cs typeface="Trebuchet MS"/>
                <a:sym typeface="Trebuchet MS"/>
              </a:rPr>
              <a:t>Constraints / Dependencies / Assumptions / Risks</a:t>
            </a:r>
            <a:endParaRPr sz="1100">
              <a:solidFill>
                <a:srgbClr val="000000"/>
              </a:solidFill>
              <a:latin typeface="Arial"/>
              <a:ea typeface="Arial"/>
              <a:cs typeface="Arial"/>
              <a:sym typeface="Arial"/>
            </a:endParaRPr>
          </a:p>
        </p:txBody>
      </p:sp>
      <p:sp>
        <p:nvSpPr>
          <p:cNvPr id="212" name="Google Shape;212;p35"/>
          <p:cNvSpPr txBox="1"/>
          <p:nvPr/>
        </p:nvSpPr>
        <p:spPr>
          <a:xfrm>
            <a:off x="602225" y="1193725"/>
            <a:ext cx="7811700" cy="3857700"/>
          </a:xfrm>
          <a:prstGeom prst="rect">
            <a:avLst/>
          </a:prstGeom>
          <a:noFill/>
          <a:ln>
            <a:noFill/>
          </a:ln>
        </p:spPr>
        <p:txBody>
          <a:bodyPr anchorCtr="0" anchor="ctr" bIns="34275" lIns="68575" spcFirstLastPara="1" rIns="68575" wrap="square" tIns="34275">
            <a:noAutofit/>
          </a:bodyPr>
          <a:lstStyle/>
          <a:p>
            <a:pPr indent="0" lvl="0" marL="0" rtl="0" algn="just">
              <a:spcBef>
                <a:spcPts val="400"/>
              </a:spcBef>
              <a:spcAft>
                <a:spcPts val="0"/>
              </a:spcAft>
              <a:buNone/>
            </a:pPr>
            <a:r>
              <a:rPr lang="en" sz="1800">
                <a:solidFill>
                  <a:srgbClr val="0033CC"/>
                </a:solidFill>
                <a:latin typeface="Trebuchet MS"/>
                <a:ea typeface="Trebuchet MS"/>
                <a:cs typeface="Trebuchet MS"/>
                <a:sym typeface="Trebuchet MS"/>
              </a:rPr>
              <a:t>Assumptions Made in the Project:</a:t>
            </a:r>
            <a:endParaRPr sz="1800">
              <a:solidFill>
                <a:srgbClr val="0033CC"/>
              </a:solidFill>
              <a:latin typeface="Trebuchet MS"/>
              <a:ea typeface="Trebuchet MS"/>
              <a:cs typeface="Trebuchet MS"/>
              <a:sym typeface="Trebuchet MS"/>
            </a:endParaRPr>
          </a:p>
          <a:p>
            <a:pPr indent="-342900" lvl="0" marL="457200" rtl="0" algn="just">
              <a:spcBef>
                <a:spcPts val="400"/>
              </a:spcBef>
              <a:spcAft>
                <a:spcPts val="0"/>
              </a:spcAft>
              <a:buClr>
                <a:srgbClr val="0033CC"/>
              </a:buClr>
              <a:buSzPts val="1800"/>
              <a:buFont typeface="Trebuchet MS"/>
              <a:buAutoNum type="arabicPeriod"/>
            </a:pPr>
            <a:r>
              <a:rPr b="1" lang="en" sz="1800" u="sng">
                <a:solidFill>
                  <a:srgbClr val="0033CC"/>
                </a:solidFill>
                <a:latin typeface="Trebuchet MS"/>
                <a:ea typeface="Trebuchet MS"/>
                <a:cs typeface="Trebuchet MS"/>
                <a:sym typeface="Trebuchet MS"/>
              </a:rPr>
              <a:t>Availability of Data:</a:t>
            </a:r>
            <a:endParaRPr b="1" sz="1800" u="sng">
              <a:solidFill>
                <a:srgbClr val="0033CC"/>
              </a:solidFill>
              <a:latin typeface="Trebuchet MS"/>
              <a:ea typeface="Trebuchet MS"/>
              <a:cs typeface="Trebuchet MS"/>
              <a:sym typeface="Trebuchet MS"/>
            </a:endParaRPr>
          </a:p>
          <a:p>
            <a:pPr indent="0" lvl="0" marL="457200" rtl="0" algn="just">
              <a:spcBef>
                <a:spcPts val="400"/>
              </a:spcBef>
              <a:spcAft>
                <a:spcPts val="0"/>
              </a:spcAft>
              <a:buNone/>
            </a:pPr>
            <a:r>
              <a:rPr lang="en" sz="1800">
                <a:solidFill>
                  <a:srgbClr val="0033CC"/>
                </a:solidFill>
                <a:latin typeface="Trebuchet MS"/>
                <a:ea typeface="Trebuchet MS"/>
                <a:cs typeface="Trebuchet MS"/>
                <a:sym typeface="Trebuchet MS"/>
              </a:rPr>
              <a:t>The project assumes the availability of sufficient and reliable data sources, including sports broadcasts, Twitter feeds, and scoreboard information.</a:t>
            </a:r>
            <a:endParaRPr sz="1800">
              <a:solidFill>
                <a:srgbClr val="0033CC"/>
              </a:solidFill>
              <a:latin typeface="Trebuchet MS"/>
              <a:ea typeface="Trebuchet MS"/>
              <a:cs typeface="Trebuchet MS"/>
              <a:sym typeface="Trebuchet MS"/>
            </a:endParaRPr>
          </a:p>
          <a:p>
            <a:pPr indent="0" lvl="0" marL="457200" rtl="0" algn="just">
              <a:spcBef>
                <a:spcPts val="400"/>
              </a:spcBef>
              <a:spcAft>
                <a:spcPts val="0"/>
              </a:spcAft>
              <a:buNone/>
            </a:pPr>
            <a:r>
              <a:rPr lang="en" sz="1800">
                <a:solidFill>
                  <a:srgbClr val="0033CC"/>
                </a:solidFill>
                <a:latin typeface="Trebuchet MS"/>
                <a:ea typeface="Trebuchet MS"/>
                <a:cs typeface="Trebuchet MS"/>
                <a:sym typeface="Trebuchet MS"/>
              </a:rPr>
              <a:t>It assumes that relevant data will be accessible in real-time or with minimal latency to enable timely analysis and summarization.</a:t>
            </a:r>
            <a:endParaRPr sz="1800">
              <a:solidFill>
                <a:srgbClr val="0033CC"/>
              </a:solidFill>
              <a:latin typeface="Trebuchet MS"/>
              <a:ea typeface="Trebuchet MS"/>
              <a:cs typeface="Trebuchet MS"/>
              <a:sym typeface="Trebuchet MS"/>
            </a:endParaRPr>
          </a:p>
          <a:p>
            <a:pPr indent="-342900" lvl="0" marL="457200" rtl="0" algn="just">
              <a:spcBef>
                <a:spcPts val="400"/>
              </a:spcBef>
              <a:spcAft>
                <a:spcPts val="0"/>
              </a:spcAft>
              <a:buClr>
                <a:srgbClr val="0033CC"/>
              </a:buClr>
              <a:buSzPts val="1800"/>
              <a:buFont typeface="Trebuchet MS"/>
              <a:buAutoNum type="arabicPeriod"/>
            </a:pPr>
            <a:r>
              <a:rPr b="1" lang="en" sz="1800" u="sng">
                <a:solidFill>
                  <a:srgbClr val="0033CC"/>
                </a:solidFill>
                <a:latin typeface="Trebuchet MS"/>
                <a:ea typeface="Trebuchet MS"/>
                <a:cs typeface="Trebuchet MS"/>
                <a:sym typeface="Trebuchet MS"/>
              </a:rPr>
              <a:t>Consistency in Data Format:</a:t>
            </a:r>
            <a:endParaRPr b="1" sz="1800" u="sng">
              <a:solidFill>
                <a:srgbClr val="0033CC"/>
              </a:solidFill>
              <a:latin typeface="Trebuchet MS"/>
              <a:ea typeface="Trebuchet MS"/>
              <a:cs typeface="Trebuchet MS"/>
              <a:sym typeface="Trebuchet MS"/>
            </a:endParaRPr>
          </a:p>
          <a:p>
            <a:pPr indent="0" lvl="0" marL="457200" rtl="0" algn="just">
              <a:spcBef>
                <a:spcPts val="400"/>
              </a:spcBef>
              <a:spcAft>
                <a:spcPts val="0"/>
              </a:spcAft>
              <a:buNone/>
            </a:pPr>
            <a:r>
              <a:rPr lang="en" sz="1800">
                <a:solidFill>
                  <a:srgbClr val="0033CC"/>
                </a:solidFill>
                <a:latin typeface="Trebuchet MS"/>
                <a:ea typeface="Trebuchet MS"/>
                <a:cs typeface="Trebuchet MS"/>
                <a:sym typeface="Trebuchet MS"/>
              </a:rPr>
              <a:t>The project assumes a certain level of consistency in the format and structure of data sources, such as standardized Twitter API responses, and scoreboard layouts.</a:t>
            </a:r>
            <a:endParaRPr sz="1800">
              <a:solidFill>
                <a:srgbClr val="0033CC"/>
              </a:solidFill>
              <a:latin typeface="Trebuchet MS"/>
              <a:ea typeface="Trebuchet MS"/>
              <a:cs typeface="Trebuchet MS"/>
              <a:sym typeface="Trebuchet MS"/>
            </a:endParaRPr>
          </a:p>
          <a:p>
            <a:pPr indent="0" lvl="0" marL="457200" rtl="0" algn="just">
              <a:spcBef>
                <a:spcPts val="400"/>
              </a:spcBef>
              <a:spcAft>
                <a:spcPts val="0"/>
              </a:spcAft>
              <a:buNone/>
            </a:pPr>
            <a:r>
              <a:rPr lang="en" sz="1800">
                <a:solidFill>
                  <a:srgbClr val="0033CC"/>
                </a:solidFill>
                <a:latin typeface="Trebuchet MS"/>
                <a:ea typeface="Trebuchet MS"/>
                <a:cs typeface="Trebuchet MS"/>
                <a:sym typeface="Trebuchet MS"/>
              </a:rPr>
              <a:t>Assumptions may be made regarding the stability.</a:t>
            </a:r>
            <a:endParaRPr b="1" sz="1700">
              <a:solidFill>
                <a:srgbClr val="0033CC"/>
              </a:solidFill>
              <a:latin typeface="Trebuchet MS"/>
              <a:ea typeface="Trebuchet MS"/>
              <a:cs typeface="Trebuchet MS"/>
              <a:sym typeface="Trebuchet M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6"/>
          <p:cNvSpPr/>
          <p:nvPr/>
        </p:nvSpPr>
        <p:spPr>
          <a:xfrm>
            <a:off x="2286000" y="1185863"/>
            <a:ext cx="5715000" cy="27385"/>
          </a:xfrm>
          <a:prstGeom prst="rect">
            <a:avLst/>
          </a:prstGeom>
          <a:solidFill>
            <a:srgbClr val="33CCCC"/>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19" name="Google Shape;219;p36"/>
          <p:cNvSpPr txBox="1"/>
          <p:nvPr/>
        </p:nvSpPr>
        <p:spPr>
          <a:xfrm>
            <a:off x="2171700" y="857251"/>
            <a:ext cx="5829300" cy="346249"/>
          </a:xfrm>
          <a:prstGeom prst="rect">
            <a:avLst/>
          </a:prstGeom>
          <a:noFill/>
          <a:ln>
            <a:noFill/>
          </a:ln>
        </p:spPr>
        <p:txBody>
          <a:bodyPr anchorCtr="0" anchor="t" bIns="34275" lIns="68575" spcFirstLastPara="1" rIns="68575" wrap="square" tIns="34275">
            <a:noAutofit/>
          </a:bodyPr>
          <a:lstStyle/>
          <a:p>
            <a:pPr indent="-254000" lvl="0" marL="254000" marR="0" rtl="0" algn="r">
              <a:spcBef>
                <a:spcPts val="0"/>
              </a:spcBef>
              <a:spcAft>
                <a:spcPts val="0"/>
              </a:spcAft>
              <a:buNone/>
            </a:pPr>
            <a:r>
              <a:rPr lang="en" sz="1800">
                <a:solidFill>
                  <a:srgbClr val="FF0000"/>
                </a:solidFill>
                <a:latin typeface="Trebuchet MS"/>
                <a:ea typeface="Trebuchet MS"/>
                <a:cs typeface="Trebuchet MS"/>
                <a:sym typeface="Trebuchet MS"/>
              </a:rPr>
              <a:t>Functional Requirements</a:t>
            </a:r>
            <a:endParaRPr sz="1100">
              <a:solidFill>
                <a:srgbClr val="000000"/>
              </a:solidFill>
              <a:latin typeface="Arial"/>
              <a:ea typeface="Arial"/>
              <a:cs typeface="Arial"/>
              <a:sym typeface="Arial"/>
            </a:endParaRPr>
          </a:p>
        </p:txBody>
      </p:sp>
      <p:sp>
        <p:nvSpPr>
          <p:cNvPr id="220" name="Google Shape;220;p36"/>
          <p:cNvSpPr txBox="1"/>
          <p:nvPr/>
        </p:nvSpPr>
        <p:spPr>
          <a:xfrm>
            <a:off x="186500" y="1312650"/>
            <a:ext cx="8604300" cy="3668400"/>
          </a:xfrm>
          <a:prstGeom prst="rect">
            <a:avLst/>
          </a:prstGeom>
          <a:noFill/>
          <a:ln>
            <a:noFill/>
          </a:ln>
        </p:spPr>
        <p:txBody>
          <a:bodyPr anchorCtr="0" anchor="t" bIns="91425" lIns="91425" spcFirstLastPara="1" rIns="91425" wrap="square" tIns="91425">
            <a:spAutoFit/>
          </a:bodyPr>
          <a:lstStyle/>
          <a:p>
            <a:pPr indent="-349250" lvl="0" marL="457200" rtl="0" algn="l">
              <a:spcBef>
                <a:spcPts val="400"/>
              </a:spcBef>
              <a:spcAft>
                <a:spcPts val="0"/>
              </a:spcAft>
              <a:buClr>
                <a:srgbClr val="0033CC"/>
              </a:buClr>
              <a:buSzPts val="1900"/>
              <a:buFont typeface="Trebuchet MS"/>
              <a:buChar char="●"/>
            </a:pPr>
            <a:r>
              <a:rPr b="1" lang="en" sz="1900">
                <a:solidFill>
                  <a:srgbClr val="0033CC"/>
                </a:solidFill>
                <a:latin typeface="Trebuchet MS"/>
                <a:ea typeface="Trebuchet MS"/>
                <a:cs typeface="Trebuchet MS"/>
                <a:sym typeface="Trebuchet MS"/>
              </a:rPr>
              <a:t>Automated Data Analysis:</a:t>
            </a:r>
            <a:r>
              <a:rPr lang="en" sz="1900">
                <a:solidFill>
                  <a:srgbClr val="0033CC"/>
                </a:solidFill>
                <a:latin typeface="Trebuchet MS"/>
                <a:ea typeface="Trebuchet MS"/>
                <a:cs typeface="Trebuchet MS"/>
                <a:sym typeface="Trebuchet MS"/>
              </a:rPr>
              <a:t>   The system automatically  identifies        significant event in sports data by event extraction during high twitter activity and it cross verifying with commentator excitement,audiences cheers and incorporates real time scoreboard data.</a:t>
            </a:r>
            <a:endParaRPr sz="1900">
              <a:solidFill>
                <a:srgbClr val="0033CC"/>
              </a:solidFill>
              <a:latin typeface="Trebuchet MS"/>
              <a:ea typeface="Trebuchet MS"/>
              <a:cs typeface="Trebuchet MS"/>
              <a:sym typeface="Trebuchet MS"/>
            </a:endParaRPr>
          </a:p>
          <a:p>
            <a:pPr indent="-349250" lvl="0" marL="457200" rtl="0" algn="l">
              <a:spcBef>
                <a:spcPts val="0"/>
              </a:spcBef>
              <a:spcAft>
                <a:spcPts val="0"/>
              </a:spcAft>
              <a:buClr>
                <a:srgbClr val="0033CC"/>
              </a:buClr>
              <a:buSzPts val="1900"/>
              <a:buFont typeface="Trebuchet MS"/>
              <a:buChar char="●"/>
            </a:pPr>
            <a:r>
              <a:rPr b="1" lang="en" sz="1900">
                <a:solidFill>
                  <a:srgbClr val="0033CC"/>
                </a:solidFill>
                <a:latin typeface="Trebuchet MS"/>
                <a:ea typeface="Trebuchet MS"/>
                <a:cs typeface="Trebuchet MS"/>
                <a:sym typeface="Trebuchet MS"/>
              </a:rPr>
              <a:t>Efficient Data Processing:</a:t>
            </a:r>
            <a:r>
              <a:rPr lang="en" sz="1900">
                <a:solidFill>
                  <a:srgbClr val="0033CC"/>
                </a:solidFill>
                <a:latin typeface="Trebuchet MS"/>
                <a:ea typeface="Trebuchet MS"/>
                <a:cs typeface="Trebuchet MS"/>
                <a:sym typeface="Trebuchet MS"/>
              </a:rPr>
              <a:t>   Efficiently processes large volumes of data in real-time,dynamically adjusting capabilities to handle  increased twitter data during high activity.</a:t>
            </a:r>
            <a:endParaRPr sz="1900">
              <a:solidFill>
                <a:srgbClr val="0033CC"/>
              </a:solidFill>
              <a:latin typeface="Trebuchet MS"/>
              <a:ea typeface="Trebuchet MS"/>
              <a:cs typeface="Trebuchet MS"/>
              <a:sym typeface="Trebuchet MS"/>
            </a:endParaRPr>
          </a:p>
          <a:p>
            <a:pPr indent="-349250" lvl="0" marL="457200" rtl="0" algn="l">
              <a:spcBef>
                <a:spcPts val="0"/>
              </a:spcBef>
              <a:spcAft>
                <a:spcPts val="0"/>
              </a:spcAft>
              <a:buClr>
                <a:srgbClr val="0033CC"/>
              </a:buClr>
              <a:buSzPts val="1900"/>
              <a:buFont typeface="Trebuchet MS"/>
              <a:buChar char="●"/>
            </a:pPr>
            <a:r>
              <a:rPr b="1" lang="en" sz="1900">
                <a:solidFill>
                  <a:srgbClr val="0033CC"/>
                </a:solidFill>
                <a:latin typeface="Trebuchet MS"/>
                <a:ea typeface="Trebuchet MS"/>
                <a:cs typeface="Trebuchet MS"/>
                <a:sym typeface="Trebuchet MS"/>
              </a:rPr>
              <a:t>Noise Handling:   </a:t>
            </a:r>
            <a:r>
              <a:rPr lang="en" sz="1900">
                <a:solidFill>
                  <a:srgbClr val="0033CC"/>
                </a:solidFill>
                <a:latin typeface="Trebuchet MS"/>
                <a:ea typeface="Trebuchet MS"/>
                <a:cs typeface="Trebuchet MS"/>
                <a:sym typeface="Trebuchet MS"/>
              </a:rPr>
              <a:t>Effectively deals with filtering out noise and maintains accuracy in identifying key moments.</a:t>
            </a:r>
            <a:endParaRPr sz="1900">
              <a:solidFill>
                <a:srgbClr val="0033CC"/>
              </a:solidFill>
              <a:latin typeface="Trebuchet MS"/>
              <a:ea typeface="Trebuchet MS"/>
              <a:cs typeface="Trebuchet MS"/>
              <a:sym typeface="Trebuchet MS"/>
            </a:endParaRPr>
          </a:p>
          <a:p>
            <a:pPr indent="-349250" lvl="0" marL="457200" rtl="0" algn="l">
              <a:spcBef>
                <a:spcPts val="0"/>
              </a:spcBef>
              <a:spcAft>
                <a:spcPts val="0"/>
              </a:spcAft>
              <a:buClr>
                <a:srgbClr val="0033CC"/>
              </a:buClr>
              <a:buSzPts val="1900"/>
              <a:buFont typeface="Trebuchet MS"/>
              <a:buChar char="●"/>
            </a:pPr>
            <a:r>
              <a:rPr b="1" lang="en" sz="1900">
                <a:solidFill>
                  <a:srgbClr val="0033CC"/>
                </a:solidFill>
                <a:latin typeface="Trebuchet MS"/>
                <a:ea typeface="Trebuchet MS"/>
                <a:cs typeface="Trebuchet MS"/>
                <a:sym typeface="Trebuchet MS"/>
              </a:rPr>
              <a:t>Highlight Generation:</a:t>
            </a:r>
            <a:r>
              <a:rPr lang="en" sz="1900">
                <a:solidFill>
                  <a:srgbClr val="0033CC"/>
                </a:solidFill>
                <a:latin typeface="Trebuchet MS"/>
                <a:ea typeface="Trebuchet MS"/>
                <a:cs typeface="Trebuchet MS"/>
                <a:sym typeface="Trebuchet MS"/>
              </a:rPr>
              <a:t>  Automatically selects and compile the most important or exciting moment from the game into a highlight reel.</a:t>
            </a:r>
            <a:endParaRPr sz="1900">
              <a:solidFill>
                <a:srgbClr val="0033CC"/>
              </a:solidFill>
              <a:latin typeface="Trebuchet MS"/>
              <a:ea typeface="Trebuchet MS"/>
              <a:cs typeface="Trebuchet MS"/>
              <a:sym typeface="Trebuchet MS"/>
            </a:endParaRPr>
          </a:p>
          <a:p>
            <a:pPr indent="0" lvl="0" marL="0" rtl="0" algn="just">
              <a:spcBef>
                <a:spcPts val="400"/>
              </a:spcBef>
              <a:spcAft>
                <a:spcPts val="0"/>
              </a:spcAft>
              <a:buNone/>
            </a:pPr>
            <a:r>
              <a:t/>
            </a:r>
            <a:endParaRPr>
              <a:solidFill>
                <a:srgbClr val="0033CC"/>
              </a:solidFill>
              <a:latin typeface="Trebuchet MS"/>
              <a:ea typeface="Trebuchet MS"/>
              <a:cs typeface="Trebuchet MS"/>
              <a:sym typeface="Trebuchet MS"/>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37"/>
          <p:cNvSpPr/>
          <p:nvPr/>
        </p:nvSpPr>
        <p:spPr>
          <a:xfrm>
            <a:off x="2286000" y="1185863"/>
            <a:ext cx="5715000" cy="27300"/>
          </a:xfrm>
          <a:prstGeom prst="rect">
            <a:avLst/>
          </a:prstGeom>
          <a:solidFill>
            <a:srgbClr val="33CCCC"/>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27" name="Google Shape;227;p37"/>
          <p:cNvSpPr txBox="1"/>
          <p:nvPr/>
        </p:nvSpPr>
        <p:spPr>
          <a:xfrm>
            <a:off x="2171700" y="857251"/>
            <a:ext cx="5829300" cy="346200"/>
          </a:xfrm>
          <a:prstGeom prst="rect">
            <a:avLst/>
          </a:prstGeom>
          <a:noFill/>
          <a:ln>
            <a:noFill/>
          </a:ln>
        </p:spPr>
        <p:txBody>
          <a:bodyPr anchorCtr="0" anchor="t" bIns="34275" lIns="68575" spcFirstLastPara="1" rIns="68575" wrap="square" tIns="34275">
            <a:noAutofit/>
          </a:bodyPr>
          <a:lstStyle/>
          <a:p>
            <a:pPr indent="-254000" lvl="0" marL="254000" marR="0" rtl="0" algn="r">
              <a:spcBef>
                <a:spcPts val="0"/>
              </a:spcBef>
              <a:spcAft>
                <a:spcPts val="0"/>
              </a:spcAft>
              <a:buNone/>
            </a:pPr>
            <a:r>
              <a:rPr lang="en" sz="1800">
                <a:solidFill>
                  <a:srgbClr val="FF0000"/>
                </a:solidFill>
                <a:latin typeface="Trebuchet MS"/>
                <a:ea typeface="Trebuchet MS"/>
                <a:cs typeface="Trebuchet MS"/>
                <a:sym typeface="Trebuchet MS"/>
              </a:rPr>
              <a:t>Functional Requirements</a:t>
            </a:r>
            <a:endParaRPr sz="1100">
              <a:solidFill>
                <a:srgbClr val="000000"/>
              </a:solidFill>
              <a:latin typeface="Arial"/>
              <a:ea typeface="Arial"/>
              <a:cs typeface="Arial"/>
              <a:sym typeface="Arial"/>
            </a:endParaRPr>
          </a:p>
        </p:txBody>
      </p:sp>
      <p:sp>
        <p:nvSpPr>
          <p:cNvPr id="228" name="Google Shape;228;p37"/>
          <p:cNvSpPr txBox="1"/>
          <p:nvPr/>
        </p:nvSpPr>
        <p:spPr>
          <a:xfrm>
            <a:off x="621800" y="1390300"/>
            <a:ext cx="8060100" cy="22518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300"/>
              </a:spcBef>
              <a:spcAft>
                <a:spcPts val="0"/>
              </a:spcAft>
              <a:buClr>
                <a:srgbClr val="0033CC"/>
              </a:buClr>
              <a:buSzPts val="1800"/>
              <a:buChar char="●"/>
            </a:pPr>
            <a:r>
              <a:rPr b="1" lang="en" sz="1800">
                <a:solidFill>
                  <a:srgbClr val="0033CC"/>
                </a:solidFill>
                <a:highlight>
                  <a:srgbClr val="FFFFFF"/>
                </a:highlight>
              </a:rPr>
              <a:t>Accuracy In Key Moment Detection:</a:t>
            </a:r>
            <a:r>
              <a:rPr lang="en" sz="1800">
                <a:solidFill>
                  <a:srgbClr val="0033CC"/>
                </a:solidFill>
                <a:highlight>
                  <a:srgbClr val="FFFFFF"/>
                </a:highlight>
              </a:rPr>
              <a:t> The System Should Strive For High Accuracy In Identifying Key Moments Within The Game Footage</a:t>
            </a:r>
            <a:endParaRPr sz="1800">
              <a:solidFill>
                <a:srgbClr val="0033CC"/>
              </a:solidFill>
              <a:highlight>
                <a:srgbClr val="FFFFFF"/>
              </a:highlight>
            </a:endParaRPr>
          </a:p>
          <a:p>
            <a:pPr indent="-342900" lvl="0" marL="457200" rtl="0" algn="l">
              <a:lnSpc>
                <a:spcPct val="115000"/>
              </a:lnSpc>
              <a:spcBef>
                <a:spcPts val="0"/>
              </a:spcBef>
              <a:spcAft>
                <a:spcPts val="0"/>
              </a:spcAft>
              <a:buClr>
                <a:srgbClr val="0033CC"/>
              </a:buClr>
              <a:buSzPts val="1800"/>
              <a:buChar char="●"/>
            </a:pPr>
            <a:r>
              <a:rPr b="1" lang="en" sz="1800">
                <a:solidFill>
                  <a:srgbClr val="0033CC"/>
                </a:solidFill>
                <a:highlight>
                  <a:srgbClr val="FFFFFF"/>
                </a:highlight>
              </a:rPr>
              <a:t>Faster Processing Speed Than Manual Methods:</a:t>
            </a:r>
            <a:r>
              <a:rPr lang="en" sz="1800">
                <a:solidFill>
                  <a:srgbClr val="0033CC"/>
                </a:solidFill>
                <a:highlight>
                  <a:srgbClr val="FFFFFF"/>
                </a:highlight>
              </a:rPr>
              <a:t> The System Should Generate Summaries Significantly Faster Than Manual Editing, Ideally Near Real</a:t>
            </a:r>
            <a:r>
              <a:rPr lang="en" sz="1800">
                <a:solidFill>
                  <a:srgbClr val="0033CC"/>
                </a:solidFill>
                <a:highlight>
                  <a:srgbClr val="FFFFFF"/>
                </a:highlight>
              </a:rPr>
              <a:t>-</a:t>
            </a:r>
            <a:r>
              <a:rPr lang="en" sz="1800">
                <a:solidFill>
                  <a:srgbClr val="0033CC"/>
                </a:solidFill>
                <a:highlight>
                  <a:srgbClr val="FFFFFF"/>
                </a:highlight>
              </a:rPr>
              <a:t>Time For Live Games.</a:t>
            </a:r>
            <a:endParaRPr sz="1800">
              <a:solidFill>
                <a:srgbClr val="0033CC"/>
              </a:solidFill>
              <a:highlight>
                <a:srgbClr val="FFFFFF"/>
              </a:highlight>
            </a:endParaRPr>
          </a:p>
          <a:p>
            <a:pPr indent="0" lvl="0" marL="457200" rtl="0" algn="l">
              <a:lnSpc>
                <a:spcPct val="115000"/>
              </a:lnSpc>
              <a:spcBef>
                <a:spcPts val="300"/>
              </a:spcBef>
              <a:spcAft>
                <a:spcPts val="0"/>
              </a:spcAft>
              <a:buNone/>
            </a:pPr>
            <a:r>
              <a:t/>
            </a:r>
            <a:endParaRPr sz="1200">
              <a:solidFill>
                <a:srgbClr val="1F1F1F"/>
              </a:solidFill>
              <a:highlight>
                <a:srgbClr val="FFFFFF"/>
              </a:highlight>
            </a:endParaRPr>
          </a:p>
          <a:p>
            <a:pPr indent="0" lvl="0" marL="0" rtl="0" algn="l">
              <a:lnSpc>
                <a:spcPct val="115000"/>
              </a:lnSpc>
              <a:spcBef>
                <a:spcPts val="300"/>
              </a:spcBef>
              <a:spcAft>
                <a:spcPts val="300"/>
              </a:spcAft>
              <a:buNone/>
            </a:pPr>
            <a:r>
              <a:t/>
            </a:r>
            <a:endParaRPr sz="1200">
              <a:solidFill>
                <a:srgbClr val="1F1F1F"/>
              </a:solidFill>
              <a:highlight>
                <a:srgbClr val="FFFFFF"/>
              </a:highlight>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8"/>
          <p:cNvSpPr/>
          <p:nvPr/>
        </p:nvSpPr>
        <p:spPr>
          <a:xfrm>
            <a:off x="2286000" y="1185863"/>
            <a:ext cx="5715000" cy="27600"/>
          </a:xfrm>
          <a:prstGeom prst="rect">
            <a:avLst/>
          </a:prstGeom>
          <a:solidFill>
            <a:srgbClr val="33CCCC"/>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35" name="Google Shape;235;p38"/>
          <p:cNvSpPr txBox="1"/>
          <p:nvPr/>
        </p:nvSpPr>
        <p:spPr>
          <a:xfrm>
            <a:off x="2171700" y="857250"/>
            <a:ext cx="5829300" cy="346200"/>
          </a:xfrm>
          <a:prstGeom prst="rect">
            <a:avLst/>
          </a:prstGeom>
          <a:noFill/>
          <a:ln>
            <a:noFill/>
          </a:ln>
        </p:spPr>
        <p:txBody>
          <a:bodyPr anchorCtr="0" anchor="t" bIns="34275" lIns="68575" spcFirstLastPara="1" rIns="68575" wrap="square" tIns="34275">
            <a:noAutofit/>
          </a:bodyPr>
          <a:lstStyle/>
          <a:p>
            <a:pPr indent="-254000" lvl="0" marL="254000" marR="0" rtl="0" algn="r">
              <a:spcBef>
                <a:spcPts val="0"/>
              </a:spcBef>
              <a:spcAft>
                <a:spcPts val="0"/>
              </a:spcAft>
              <a:buNone/>
            </a:pPr>
            <a:r>
              <a:rPr lang="en" sz="1800">
                <a:solidFill>
                  <a:srgbClr val="FF0000"/>
                </a:solidFill>
                <a:latin typeface="Trebuchet MS"/>
                <a:ea typeface="Trebuchet MS"/>
                <a:cs typeface="Trebuchet MS"/>
                <a:sym typeface="Trebuchet MS"/>
              </a:rPr>
              <a:t>Non - Functional Requirements</a:t>
            </a:r>
            <a:endParaRPr sz="1100">
              <a:solidFill>
                <a:srgbClr val="000000"/>
              </a:solidFill>
              <a:latin typeface="Arial"/>
              <a:ea typeface="Arial"/>
              <a:cs typeface="Arial"/>
              <a:sym typeface="Arial"/>
            </a:endParaRPr>
          </a:p>
        </p:txBody>
      </p:sp>
      <p:sp>
        <p:nvSpPr>
          <p:cNvPr id="236" name="Google Shape;236;p38"/>
          <p:cNvSpPr txBox="1"/>
          <p:nvPr/>
        </p:nvSpPr>
        <p:spPr>
          <a:xfrm>
            <a:off x="728775" y="1328125"/>
            <a:ext cx="8181900" cy="4191000"/>
          </a:xfrm>
          <a:prstGeom prst="rect">
            <a:avLst/>
          </a:prstGeom>
          <a:noFill/>
          <a:ln>
            <a:noFill/>
          </a:ln>
        </p:spPr>
        <p:txBody>
          <a:bodyPr anchorCtr="0" anchor="t" bIns="45700" lIns="91425" spcFirstLastPara="1" rIns="91425" wrap="square" tIns="45700">
            <a:noAutofit/>
          </a:bodyPr>
          <a:lstStyle/>
          <a:p>
            <a:pPr indent="-361950" lvl="0" marL="457200" rtl="0" algn="l">
              <a:spcBef>
                <a:spcPts val="480"/>
              </a:spcBef>
              <a:spcAft>
                <a:spcPts val="0"/>
              </a:spcAft>
              <a:buClr>
                <a:srgbClr val="0000FF"/>
              </a:buClr>
              <a:buSzPts val="2100"/>
              <a:buFont typeface="Trebuchet MS"/>
              <a:buChar char="➢"/>
            </a:pPr>
            <a:r>
              <a:rPr b="1" lang="en" sz="2100">
                <a:solidFill>
                  <a:srgbClr val="0000FF"/>
                </a:solidFill>
                <a:latin typeface="Trebuchet MS"/>
                <a:ea typeface="Trebuchet MS"/>
                <a:cs typeface="Trebuchet MS"/>
                <a:sym typeface="Trebuchet MS"/>
              </a:rPr>
              <a:t>Performance Requirements : </a:t>
            </a:r>
            <a:endParaRPr b="1" sz="2100">
              <a:solidFill>
                <a:srgbClr val="0000FF"/>
              </a:solidFill>
              <a:latin typeface="Trebuchet MS"/>
              <a:ea typeface="Trebuchet MS"/>
              <a:cs typeface="Trebuchet MS"/>
              <a:sym typeface="Trebuchet MS"/>
            </a:endParaRPr>
          </a:p>
          <a:p>
            <a:pPr indent="-361950" lvl="0" marL="457200" rtl="0" algn="l">
              <a:spcBef>
                <a:spcPts val="0"/>
              </a:spcBef>
              <a:spcAft>
                <a:spcPts val="0"/>
              </a:spcAft>
              <a:buClr>
                <a:srgbClr val="0000FF"/>
              </a:buClr>
              <a:buSzPts val="2100"/>
              <a:buFont typeface="Trebuchet MS"/>
              <a:buAutoNum type="arabicPeriod"/>
            </a:pPr>
            <a:r>
              <a:rPr b="1" lang="en" sz="2100">
                <a:solidFill>
                  <a:srgbClr val="0000FF"/>
                </a:solidFill>
                <a:latin typeface="Trebuchet MS"/>
                <a:ea typeface="Trebuchet MS"/>
                <a:cs typeface="Trebuchet MS"/>
                <a:sym typeface="Trebuchet MS"/>
              </a:rPr>
              <a:t>Efficiency: </a:t>
            </a:r>
            <a:r>
              <a:rPr lang="en" sz="2100">
                <a:solidFill>
                  <a:srgbClr val="0000FF"/>
                </a:solidFill>
                <a:latin typeface="Trebuchet MS"/>
                <a:ea typeface="Trebuchet MS"/>
                <a:cs typeface="Trebuchet MS"/>
                <a:sym typeface="Trebuchet MS"/>
              </a:rPr>
              <a:t>The system should efficiently process large volumes of audio, video, and Twitter data in real-time.</a:t>
            </a:r>
            <a:endParaRPr sz="2100">
              <a:solidFill>
                <a:srgbClr val="0000FF"/>
              </a:solidFill>
              <a:latin typeface="Trebuchet MS"/>
              <a:ea typeface="Trebuchet MS"/>
              <a:cs typeface="Trebuchet MS"/>
              <a:sym typeface="Trebuchet MS"/>
            </a:endParaRPr>
          </a:p>
          <a:p>
            <a:pPr indent="0" lvl="0" marL="914400" rtl="0" algn="l">
              <a:spcBef>
                <a:spcPts val="480"/>
              </a:spcBef>
              <a:spcAft>
                <a:spcPts val="0"/>
              </a:spcAft>
              <a:buNone/>
            </a:pPr>
            <a:r>
              <a:t/>
            </a:r>
            <a:endParaRPr sz="2100">
              <a:solidFill>
                <a:srgbClr val="0000FF"/>
              </a:solidFill>
              <a:latin typeface="Trebuchet MS"/>
              <a:ea typeface="Trebuchet MS"/>
              <a:cs typeface="Trebuchet MS"/>
              <a:sym typeface="Trebuchet MS"/>
            </a:endParaRPr>
          </a:p>
          <a:p>
            <a:pPr indent="-361950" lvl="0" marL="457200" rtl="0" algn="l">
              <a:spcBef>
                <a:spcPts val="480"/>
              </a:spcBef>
              <a:spcAft>
                <a:spcPts val="0"/>
              </a:spcAft>
              <a:buClr>
                <a:srgbClr val="0000FF"/>
              </a:buClr>
              <a:buSzPts val="2100"/>
              <a:buFont typeface="Trebuchet MS"/>
              <a:buAutoNum type="arabicPeriod"/>
            </a:pPr>
            <a:r>
              <a:rPr b="1" lang="en" sz="2100">
                <a:solidFill>
                  <a:srgbClr val="0000FF"/>
                </a:solidFill>
                <a:latin typeface="Trebuchet MS"/>
                <a:ea typeface="Trebuchet MS"/>
                <a:cs typeface="Trebuchet MS"/>
                <a:sym typeface="Trebuchet MS"/>
              </a:rPr>
              <a:t>Response Time:</a:t>
            </a:r>
            <a:r>
              <a:rPr lang="en" sz="2100">
                <a:solidFill>
                  <a:srgbClr val="0000FF"/>
                </a:solidFill>
                <a:latin typeface="Trebuchet MS"/>
                <a:ea typeface="Trebuchet MS"/>
                <a:cs typeface="Trebuchet MS"/>
                <a:sym typeface="Trebuchet MS"/>
              </a:rPr>
              <a:t> The system should process sports videos and </a:t>
            </a:r>
            <a:endParaRPr sz="2100">
              <a:solidFill>
                <a:srgbClr val="0000FF"/>
              </a:solidFill>
              <a:latin typeface="Trebuchet MS"/>
              <a:ea typeface="Trebuchet MS"/>
              <a:cs typeface="Trebuchet MS"/>
              <a:sym typeface="Trebuchet MS"/>
            </a:endParaRPr>
          </a:p>
          <a:p>
            <a:pPr indent="0" lvl="0" marL="0" rtl="0" algn="l">
              <a:spcBef>
                <a:spcPts val="480"/>
              </a:spcBef>
              <a:spcAft>
                <a:spcPts val="0"/>
              </a:spcAft>
              <a:buNone/>
            </a:pPr>
            <a:r>
              <a:rPr lang="en" sz="2100">
                <a:solidFill>
                  <a:srgbClr val="0000FF"/>
                </a:solidFill>
                <a:latin typeface="Trebuchet MS"/>
                <a:ea typeface="Trebuchet MS"/>
                <a:cs typeface="Trebuchet MS"/>
                <a:sym typeface="Trebuchet MS"/>
              </a:rPr>
              <a:t>      generate highlights in real-time or near-real-time.</a:t>
            </a:r>
            <a:endParaRPr sz="2100">
              <a:solidFill>
                <a:srgbClr val="0000FF"/>
              </a:solidFill>
              <a:latin typeface="Trebuchet MS"/>
              <a:ea typeface="Trebuchet MS"/>
              <a:cs typeface="Trebuchet MS"/>
              <a:sym typeface="Trebuchet MS"/>
            </a:endParaRPr>
          </a:p>
          <a:p>
            <a:pPr indent="0" lvl="0" marL="914400" rtl="0" algn="l">
              <a:spcBef>
                <a:spcPts val="480"/>
              </a:spcBef>
              <a:spcAft>
                <a:spcPts val="0"/>
              </a:spcAft>
              <a:buNone/>
            </a:pPr>
            <a:r>
              <a:t/>
            </a:r>
            <a:endParaRPr sz="2100">
              <a:solidFill>
                <a:srgbClr val="0000FF"/>
              </a:solidFill>
              <a:latin typeface="Trebuchet MS"/>
              <a:ea typeface="Trebuchet MS"/>
              <a:cs typeface="Trebuchet MS"/>
              <a:sym typeface="Trebuchet MS"/>
            </a:endParaRPr>
          </a:p>
          <a:p>
            <a:pPr indent="-361950" lvl="0" marL="457200" rtl="0" algn="l">
              <a:spcBef>
                <a:spcPts val="480"/>
              </a:spcBef>
              <a:spcAft>
                <a:spcPts val="0"/>
              </a:spcAft>
              <a:buClr>
                <a:srgbClr val="0000FF"/>
              </a:buClr>
              <a:buSzPts val="2100"/>
              <a:buFont typeface="Trebuchet MS"/>
              <a:buAutoNum type="arabicPeriod"/>
            </a:pPr>
            <a:r>
              <a:rPr b="1" lang="en" sz="2100">
                <a:solidFill>
                  <a:srgbClr val="0000FF"/>
                </a:solidFill>
                <a:latin typeface="Trebuchet MS"/>
                <a:ea typeface="Trebuchet MS"/>
                <a:cs typeface="Trebuchet MS"/>
                <a:sym typeface="Trebuchet MS"/>
              </a:rPr>
              <a:t>Scalability:</a:t>
            </a:r>
            <a:r>
              <a:rPr lang="en" sz="2100">
                <a:solidFill>
                  <a:srgbClr val="0000FF"/>
                </a:solidFill>
                <a:latin typeface="Trebuchet MS"/>
                <a:ea typeface="Trebuchet MS"/>
                <a:cs typeface="Trebuchet MS"/>
                <a:sym typeface="Trebuchet MS"/>
              </a:rPr>
              <a:t> The system should be scalable to accommodate an </a:t>
            </a:r>
            <a:endParaRPr sz="2100">
              <a:solidFill>
                <a:srgbClr val="0000FF"/>
              </a:solidFill>
              <a:latin typeface="Trebuchet MS"/>
              <a:ea typeface="Trebuchet MS"/>
              <a:cs typeface="Trebuchet MS"/>
              <a:sym typeface="Trebuchet MS"/>
            </a:endParaRPr>
          </a:p>
          <a:p>
            <a:pPr indent="0" lvl="0" marL="0" rtl="0" algn="l">
              <a:spcBef>
                <a:spcPts val="480"/>
              </a:spcBef>
              <a:spcAft>
                <a:spcPts val="0"/>
              </a:spcAft>
              <a:buNone/>
            </a:pPr>
            <a:r>
              <a:rPr lang="en" sz="2100">
                <a:solidFill>
                  <a:srgbClr val="0000FF"/>
                </a:solidFill>
                <a:latin typeface="Trebuchet MS"/>
                <a:ea typeface="Trebuchet MS"/>
                <a:cs typeface="Trebuchet MS"/>
                <a:sym typeface="Trebuchet MS"/>
              </a:rPr>
              <a:t>      increasing number of users and diverse sports events without </a:t>
            </a:r>
            <a:endParaRPr sz="2100">
              <a:solidFill>
                <a:srgbClr val="0000FF"/>
              </a:solidFill>
              <a:latin typeface="Trebuchet MS"/>
              <a:ea typeface="Trebuchet MS"/>
              <a:cs typeface="Trebuchet MS"/>
              <a:sym typeface="Trebuchet MS"/>
            </a:endParaRPr>
          </a:p>
          <a:p>
            <a:pPr indent="0" lvl="0" marL="0" rtl="0" algn="l">
              <a:spcBef>
                <a:spcPts val="480"/>
              </a:spcBef>
              <a:spcAft>
                <a:spcPts val="0"/>
              </a:spcAft>
              <a:buNone/>
            </a:pPr>
            <a:r>
              <a:rPr lang="en" sz="2100">
                <a:solidFill>
                  <a:srgbClr val="0000FF"/>
                </a:solidFill>
                <a:latin typeface="Trebuchet MS"/>
                <a:ea typeface="Trebuchet MS"/>
                <a:cs typeface="Trebuchet MS"/>
                <a:sym typeface="Trebuchet MS"/>
              </a:rPr>
              <a:t>      compromising performance.</a:t>
            </a:r>
            <a:endParaRPr sz="2100">
              <a:solidFill>
                <a:srgbClr val="0000FF"/>
              </a:solidFill>
              <a:latin typeface="Trebuchet MS"/>
              <a:ea typeface="Trebuchet MS"/>
              <a:cs typeface="Trebuchet MS"/>
              <a:sym typeface="Trebuchet MS"/>
            </a:endParaRPr>
          </a:p>
          <a:p>
            <a:pPr indent="0" lvl="0" marL="914400" rtl="0" algn="l">
              <a:spcBef>
                <a:spcPts val="480"/>
              </a:spcBef>
              <a:spcAft>
                <a:spcPts val="0"/>
              </a:spcAft>
              <a:buNone/>
            </a:pPr>
            <a:r>
              <a:t/>
            </a:r>
            <a:endParaRPr sz="2100">
              <a:solidFill>
                <a:srgbClr val="0000FF"/>
              </a:solidFill>
              <a:latin typeface="Trebuchet MS"/>
              <a:ea typeface="Trebuchet MS"/>
              <a:cs typeface="Trebuchet MS"/>
              <a:sym typeface="Trebuchet MS"/>
            </a:endParaRPr>
          </a:p>
          <a:p>
            <a:pPr indent="0" lvl="0" marL="0" rtl="0" algn="l">
              <a:spcBef>
                <a:spcPts val="480"/>
              </a:spcBef>
              <a:spcAft>
                <a:spcPts val="0"/>
              </a:spcAft>
              <a:buNone/>
            </a:pPr>
            <a:r>
              <a:t/>
            </a:r>
            <a:endParaRPr b="1" sz="2100">
              <a:solidFill>
                <a:srgbClr val="0000FF"/>
              </a:solidFill>
              <a:latin typeface="Trebuchet MS"/>
              <a:ea typeface="Trebuchet MS"/>
              <a:cs typeface="Trebuchet MS"/>
              <a:sym typeface="Trebuchet MS"/>
            </a:endParaRPr>
          </a:p>
          <a:p>
            <a:pPr indent="0" lvl="0" marL="457200" rtl="0" algn="l">
              <a:spcBef>
                <a:spcPts val="480"/>
              </a:spcBef>
              <a:spcAft>
                <a:spcPts val="0"/>
              </a:spcAft>
              <a:buNone/>
            </a:pPr>
            <a:r>
              <a:t/>
            </a:r>
            <a:endParaRPr b="1" sz="2100">
              <a:solidFill>
                <a:srgbClr val="0000FF"/>
              </a:solidFill>
              <a:latin typeface="Trebuchet MS"/>
              <a:ea typeface="Trebuchet MS"/>
              <a:cs typeface="Trebuchet MS"/>
              <a:sym typeface="Trebuchet MS"/>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9"/>
          <p:cNvSpPr/>
          <p:nvPr/>
        </p:nvSpPr>
        <p:spPr>
          <a:xfrm>
            <a:off x="2286000" y="1185863"/>
            <a:ext cx="5715000" cy="27600"/>
          </a:xfrm>
          <a:prstGeom prst="rect">
            <a:avLst/>
          </a:prstGeom>
          <a:solidFill>
            <a:srgbClr val="33CCCC"/>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42" name="Google Shape;242;p39"/>
          <p:cNvSpPr txBox="1"/>
          <p:nvPr/>
        </p:nvSpPr>
        <p:spPr>
          <a:xfrm>
            <a:off x="2171700" y="857250"/>
            <a:ext cx="5829300" cy="346200"/>
          </a:xfrm>
          <a:prstGeom prst="rect">
            <a:avLst/>
          </a:prstGeom>
          <a:noFill/>
          <a:ln>
            <a:noFill/>
          </a:ln>
        </p:spPr>
        <p:txBody>
          <a:bodyPr anchorCtr="0" anchor="t" bIns="34275" lIns="68575" spcFirstLastPara="1" rIns="68575" wrap="square" tIns="34275">
            <a:noAutofit/>
          </a:bodyPr>
          <a:lstStyle/>
          <a:p>
            <a:pPr indent="-254000" lvl="0" marL="254000" marR="0" rtl="0" algn="r">
              <a:spcBef>
                <a:spcPts val="0"/>
              </a:spcBef>
              <a:spcAft>
                <a:spcPts val="0"/>
              </a:spcAft>
              <a:buNone/>
            </a:pPr>
            <a:r>
              <a:rPr lang="en" sz="1800">
                <a:solidFill>
                  <a:srgbClr val="FF0000"/>
                </a:solidFill>
                <a:latin typeface="Trebuchet MS"/>
                <a:ea typeface="Trebuchet MS"/>
                <a:cs typeface="Trebuchet MS"/>
                <a:sym typeface="Trebuchet MS"/>
              </a:rPr>
              <a:t>Non - Functional Requirements</a:t>
            </a:r>
            <a:endParaRPr sz="1100">
              <a:solidFill>
                <a:srgbClr val="000000"/>
              </a:solidFill>
              <a:latin typeface="Arial"/>
              <a:ea typeface="Arial"/>
              <a:cs typeface="Arial"/>
              <a:sym typeface="Arial"/>
            </a:endParaRPr>
          </a:p>
        </p:txBody>
      </p:sp>
      <p:sp>
        <p:nvSpPr>
          <p:cNvPr id="243" name="Google Shape;243;p39"/>
          <p:cNvSpPr txBox="1"/>
          <p:nvPr/>
        </p:nvSpPr>
        <p:spPr>
          <a:xfrm>
            <a:off x="588575" y="1657825"/>
            <a:ext cx="8181900" cy="4191000"/>
          </a:xfrm>
          <a:prstGeom prst="rect">
            <a:avLst/>
          </a:prstGeom>
          <a:noFill/>
          <a:ln>
            <a:noFill/>
          </a:ln>
        </p:spPr>
        <p:txBody>
          <a:bodyPr anchorCtr="0" anchor="t" bIns="45700" lIns="91425" spcFirstLastPara="1" rIns="91425" wrap="square" tIns="45700">
            <a:noAutofit/>
          </a:bodyPr>
          <a:lstStyle/>
          <a:p>
            <a:pPr indent="0" lvl="0" marL="0" rtl="0" algn="l">
              <a:spcBef>
                <a:spcPts val="480"/>
              </a:spcBef>
              <a:spcAft>
                <a:spcPts val="0"/>
              </a:spcAft>
              <a:buClr>
                <a:schemeClr val="dk1"/>
              </a:buClr>
              <a:buSzPts val="1100"/>
              <a:buFont typeface="Arial"/>
              <a:buNone/>
            </a:pPr>
            <a:r>
              <a:rPr b="1" lang="en" sz="2100">
                <a:solidFill>
                  <a:srgbClr val="0000FF"/>
                </a:solidFill>
                <a:latin typeface="Trebuchet MS"/>
                <a:ea typeface="Trebuchet MS"/>
                <a:cs typeface="Trebuchet MS"/>
                <a:sym typeface="Trebuchet MS"/>
              </a:rPr>
              <a:t>4.  Reliability:  </a:t>
            </a:r>
            <a:r>
              <a:rPr lang="en" sz="2100">
                <a:solidFill>
                  <a:srgbClr val="0000FF"/>
                </a:solidFill>
                <a:latin typeface="Trebuchet MS"/>
                <a:ea typeface="Trebuchet MS"/>
                <a:cs typeface="Trebuchet MS"/>
                <a:sym typeface="Trebuchet MS"/>
              </a:rPr>
              <a:t>The system should reliably detect and highlight significant events in sports videos.</a:t>
            </a:r>
            <a:r>
              <a:rPr b="1" lang="en" sz="2100">
                <a:solidFill>
                  <a:srgbClr val="0000FF"/>
                </a:solidFill>
                <a:latin typeface="Trebuchet MS"/>
                <a:ea typeface="Trebuchet MS"/>
                <a:cs typeface="Trebuchet MS"/>
                <a:sym typeface="Trebuchet MS"/>
              </a:rPr>
              <a:t> </a:t>
            </a:r>
            <a:endParaRPr b="1" sz="2100">
              <a:solidFill>
                <a:srgbClr val="0000FF"/>
              </a:solidFill>
              <a:latin typeface="Trebuchet MS"/>
              <a:ea typeface="Trebuchet MS"/>
              <a:cs typeface="Trebuchet MS"/>
              <a:sym typeface="Trebuchet MS"/>
            </a:endParaRPr>
          </a:p>
          <a:p>
            <a:pPr indent="0" lvl="0" marL="0" rtl="0" algn="l">
              <a:spcBef>
                <a:spcPts val="480"/>
              </a:spcBef>
              <a:spcAft>
                <a:spcPts val="0"/>
              </a:spcAft>
              <a:buClr>
                <a:schemeClr val="dk1"/>
              </a:buClr>
              <a:buSzPts val="1100"/>
              <a:buFont typeface="Arial"/>
              <a:buNone/>
            </a:pPr>
            <a:r>
              <a:t/>
            </a:r>
            <a:endParaRPr b="1" sz="2100">
              <a:solidFill>
                <a:srgbClr val="0000FF"/>
              </a:solidFill>
              <a:latin typeface="Trebuchet MS"/>
              <a:ea typeface="Trebuchet MS"/>
              <a:cs typeface="Trebuchet MS"/>
              <a:sym typeface="Trebuchet MS"/>
            </a:endParaRPr>
          </a:p>
          <a:p>
            <a:pPr indent="0" lvl="0" marL="0" rtl="0" algn="l">
              <a:spcBef>
                <a:spcPts val="480"/>
              </a:spcBef>
              <a:spcAft>
                <a:spcPts val="0"/>
              </a:spcAft>
              <a:buClr>
                <a:schemeClr val="dk1"/>
              </a:buClr>
              <a:buSzPts val="1100"/>
              <a:buFont typeface="Arial"/>
              <a:buNone/>
            </a:pPr>
            <a:r>
              <a:rPr b="1" lang="en" sz="2100">
                <a:solidFill>
                  <a:srgbClr val="0000FF"/>
                </a:solidFill>
                <a:latin typeface="Trebuchet MS"/>
                <a:ea typeface="Trebuchet MS"/>
                <a:cs typeface="Trebuchet MS"/>
                <a:sym typeface="Trebuchet MS"/>
              </a:rPr>
              <a:t>5.  Robustness: </a:t>
            </a:r>
            <a:r>
              <a:rPr lang="en" sz="2100">
                <a:solidFill>
                  <a:srgbClr val="0000FF"/>
                </a:solidFill>
                <a:latin typeface="Trebuchet MS"/>
                <a:ea typeface="Trebuchet MS"/>
                <a:cs typeface="Trebuchet MS"/>
                <a:sym typeface="Trebuchet MS"/>
              </a:rPr>
              <a:t>The system should gracefully handle variations in video quality, noise, and unexpected data patterns.</a:t>
            </a:r>
            <a:endParaRPr sz="2100">
              <a:solidFill>
                <a:srgbClr val="0000FF"/>
              </a:solidFill>
              <a:latin typeface="Trebuchet MS"/>
              <a:ea typeface="Trebuchet MS"/>
              <a:cs typeface="Trebuchet MS"/>
              <a:sym typeface="Trebuchet MS"/>
            </a:endParaRPr>
          </a:p>
          <a:p>
            <a:pPr indent="0" lvl="0" marL="0" rtl="0" algn="l">
              <a:spcBef>
                <a:spcPts val="480"/>
              </a:spcBef>
              <a:spcAft>
                <a:spcPts val="0"/>
              </a:spcAft>
              <a:buClr>
                <a:schemeClr val="dk1"/>
              </a:buClr>
              <a:buSzPts val="1100"/>
              <a:buFont typeface="Arial"/>
              <a:buNone/>
            </a:pPr>
            <a:r>
              <a:t/>
            </a:r>
            <a:endParaRPr sz="2100">
              <a:solidFill>
                <a:srgbClr val="0000FF"/>
              </a:solidFill>
              <a:latin typeface="Trebuchet MS"/>
              <a:ea typeface="Trebuchet MS"/>
              <a:cs typeface="Trebuchet MS"/>
              <a:sym typeface="Trebuchet MS"/>
            </a:endParaRPr>
          </a:p>
          <a:p>
            <a:pPr indent="0" lvl="0" marL="0" rtl="0" algn="l">
              <a:spcBef>
                <a:spcPts val="480"/>
              </a:spcBef>
              <a:spcAft>
                <a:spcPts val="0"/>
              </a:spcAft>
              <a:buClr>
                <a:schemeClr val="dk1"/>
              </a:buClr>
              <a:buSzPts val="1100"/>
              <a:buFont typeface="Arial"/>
              <a:buNone/>
            </a:pPr>
            <a:r>
              <a:t/>
            </a:r>
            <a:endParaRPr b="1" sz="2100">
              <a:solidFill>
                <a:srgbClr val="0000FF"/>
              </a:solidFill>
              <a:latin typeface="Trebuchet MS"/>
              <a:ea typeface="Trebuchet MS"/>
              <a:cs typeface="Trebuchet MS"/>
              <a:sym typeface="Trebuchet MS"/>
            </a:endParaRPr>
          </a:p>
          <a:p>
            <a:pPr indent="0" lvl="0" marL="914400" rtl="0" algn="l">
              <a:spcBef>
                <a:spcPts val="480"/>
              </a:spcBef>
              <a:spcAft>
                <a:spcPts val="0"/>
              </a:spcAft>
              <a:buClr>
                <a:schemeClr val="dk1"/>
              </a:buClr>
              <a:buSzPts val="1100"/>
              <a:buFont typeface="Arial"/>
              <a:buNone/>
            </a:pPr>
            <a:r>
              <a:t/>
            </a:r>
            <a:endParaRPr sz="2100">
              <a:solidFill>
                <a:srgbClr val="0000FF"/>
              </a:solidFill>
              <a:latin typeface="Trebuchet MS"/>
              <a:ea typeface="Trebuchet MS"/>
              <a:cs typeface="Trebuchet MS"/>
              <a:sym typeface="Trebuchet MS"/>
            </a:endParaRPr>
          </a:p>
          <a:p>
            <a:pPr indent="0" lvl="0" marL="914400" rtl="0" algn="l">
              <a:spcBef>
                <a:spcPts val="480"/>
              </a:spcBef>
              <a:spcAft>
                <a:spcPts val="0"/>
              </a:spcAft>
              <a:buClr>
                <a:schemeClr val="dk1"/>
              </a:buClr>
              <a:buSzPts val="1100"/>
              <a:buFont typeface="Arial"/>
              <a:buNone/>
            </a:pPr>
            <a:r>
              <a:t/>
            </a:r>
            <a:endParaRPr sz="2100">
              <a:solidFill>
                <a:srgbClr val="0000FF"/>
              </a:solidFill>
              <a:latin typeface="Trebuchet MS"/>
              <a:ea typeface="Trebuchet MS"/>
              <a:cs typeface="Trebuchet MS"/>
              <a:sym typeface="Trebuchet MS"/>
            </a:endParaRPr>
          </a:p>
          <a:p>
            <a:pPr indent="0" lvl="0" marL="0" rtl="0" algn="l">
              <a:spcBef>
                <a:spcPts val="480"/>
              </a:spcBef>
              <a:spcAft>
                <a:spcPts val="0"/>
              </a:spcAft>
              <a:buClr>
                <a:schemeClr val="dk1"/>
              </a:buClr>
              <a:buSzPts val="1100"/>
              <a:buFont typeface="Arial"/>
              <a:buNone/>
            </a:pPr>
            <a:r>
              <a:t/>
            </a:r>
            <a:endParaRPr b="1" sz="2100">
              <a:solidFill>
                <a:srgbClr val="0000FF"/>
              </a:solidFill>
              <a:latin typeface="Trebuchet MS"/>
              <a:ea typeface="Trebuchet MS"/>
              <a:cs typeface="Trebuchet MS"/>
              <a:sym typeface="Trebuchet MS"/>
            </a:endParaRPr>
          </a:p>
          <a:p>
            <a:pPr indent="0" lvl="0" marL="457200" rtl="0" algn="l">
              <a:spcBef>
                <a:spcPts val="480"/>
              </a:spcBef>
              <a:spcAft>
                <a:spcPts val="0"/>
              </a:spcAft>
              <a:buClr>
                <a:schemeClr val="dk1"/>
              </a:buClr>
              <a:buSzPts val="1100"/>
              <a:buFont typeface="Arial"/>
              <a:buNone/>
            </a:pPr>
            <a:r>
              <a:t/>
            </a:r>
            <a:endParaRPr b="1" sz="2100">
              <a:solidFill>
                <a:srgbClr val="0000FF"/>
              </a:solidFill>
              <a:latin typeface="Trebuchet MS"/>
              <a:ea typeface="Trebuchet MS"/>
              <a:cs typeface="Trebuchet MS"/>
              <a:sym typeface="Trebuchet MS"/>
            </a:endParaRPr>
          </a:p>
          <a:p>
            <a:pPr indent="0" lvl="0" marL="457200" rtl="0" algn="l">
              <a:spcBef>
                <a:spcPts val="480"/>
              </a:spcBef>
              <a:spcAft>
                <a:spcPts val="0"/>
              </a:spcAft>
              <a:buNone/>
            </a:pPr>
            <a:r>
              <a:t/>
            </a:r>
            <a:endParaRPr b="1" sz="2100">
              <a:solidFill>
                <a:srgbClr val="0000FF"/>
              </a:solidFill>
              <a:latin typeface="Trebuchet MS"/>
              <a:ea typeface="Trebuchet MS"/>
              <a:cs typeface="Trebuchet MS"/>
              <a:sym typeface="Trebuchet MS"/>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40"/>
          <p:cNvSpPr/>
          <p:nvPr/>
        </p:nvSpPr>
        <p:spPr>
          <a:xfrm>
            <a:off x="2286000" y="1185863"/>
            <a:ext cx="5715000" cy="27600"/>
          </a:xfrm>
          <a:prstGeom prst="rect">
            <a:avLst/>
          </a:prstGeom>
          <a:solidFill>
            <a:srgbClr val="33CCCC"/>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49" name="Google Shape;249;p40"/>
          <p:cNvSpPr txBox="1"/>
          <p:nvPr/>
        </p:nvSpPr>
        <p:spPr>
          <a:xfrm>
            <a:off x="2171700" y="857250"/>
            <a:ext cx="5829300" cy="346200"/>
          </a:xfrm>
          <a:prstGeom prst="rect">
            <a:avLst/>
          </a:prstGeom>
          <a:noFill/>
          <a:ln>
            <a:noFill/>
          </a:ln>
        </p:spPr>
        <p:txBody>
          <a:bodyPr anchorCtr="0" anchor="t" bIns="34275" lIns="68575" spcFirstLastPara="1" rIns="68575" wrap="square" tIns="34275">
            <a:noAutofit/>
          </a:bodyPr>
          <a:lstStyle/>
          <a:p>
            <a:pPr indent="-254000" lvl="0" marL="254000" marR="0" rtl="0" algn="r">
              <a:spcBef>
                <a:spcPts val="0"/>
              </a:spcBef>
              <a:spcAft>
                <a:spcPts val="0"/>
              </a:spcAft>
              <a:buNone/>
            </a:pPr>
            <a:r>
              <a:rPr lang="en" sz="1800">
                <a:solidFill>
                  <a:srgbClr val="FF0000"/>
                </a:solidFill>
                <a:latin typeface="Trebuchet MS"/>
                <a:ea typeface="Trebuchet MS"/>
                <a:cs typeface="Trebuchet MS"/>
                <a:sym typeface="Trebuchet MS"/>
              </a:rPr>
              <a:t>Non - Functional Requirements</a:t>
            </a:r>
            <a:endParaRPr sz="1100">
              <a:solidFill>
                <a:srgbClr val="000000"/>
              </a:solidFill>
              <a:latin typeface="Arial"/>
              <a:ea typeface="Arial"/>
              <a:cs typeface="Arial"/>
              <a:sym typeface="Arial"/>
            </a:endParaRPr>
          </a:p>
        </p:txBody>
      </p:sp>
      <p:sp>
        <p:nvSpPr>
          <p:cNvPr id="250" name="Google Shape;250;p40"/>
          <p:cNvSpPr txBox="1"/>
          <p:nvPr/>
        </p:nvSpPr>
        <p:spPr>
          <a:xfrm>
            <a:off x="576375" y="1267075"/>
            <a:ext cx="8181900" cy="4191000"/>
          </a:xfrm>
          <a:prstGeom prst="rect">
            <a:avLst/>
          </a:prstGeom>
          <a:noFill/>
          <a:ln>
            <a:noFill/>
          </a:ln>
        </p:spPr>
        <p:txBody>
          <a:bodyPr anchorCtr="0" anchor="t" bIns="45700" lIns="91425" spcFirstLastPara="1" rIns="91425" wrap="square" tIns="45700">
            <a:noAutofit/>
          </a:bodyPr>
          <a:lstStyle/>
          <a:p>
            <a:pPr indent="-361950" lvl="0" marL="457200" rtl="0" algn="l">
              <a:spcBef>
                <a:spcPts val="480"/>
              </a:spcBef>
              <a:spcAft>
                <a:spcPts val="0"/>
              </a:spcAft>
              <a:buClr>
                <a:srgbClr val="0000FF"/>
              </a:buClr>
              <a:buSzPts val="2100"/>
              <a:buFont typeface="Trebuchet MS"/>
              <a:buChar char="➢"/>
            </a:pPr>
            <a:r>
              <a:rPr b="1" lang="en" sz="2100">
                <a:solidFill>
                  <a:srgbClr val="0000FF"/>
                </a:solidFill>
                <a:latin typeface="Trebuchet MS"/>
                <a:ea typeface="Trebuchet MS"/>
                <a:cs typeface="Trebuchet MS"/>
                <a:sym typeface="Trebuchet MS"/>
              </a:rPr>
              <a:t>Safety Requirements : </a:t>
            </a:r>
            <a:endParaRPr b="1" sz="2100">
              <a:solidFill>
                <a:srgbClr val="0000FF"/>
              </a:solidFill>
              <a:latin typeface="Trebuchet MS"/>
              <a:ea typeface="Trebuchet MS"/>
              <a:cs typeface="Trebuchet MS"/>
              <a:sym typeface="Trebuchet MS"/>
            </a:endParaRPr>
          </a:p>
          <a:p>
            <a:pPr indent="-361950" lvl="0" marL="457200" rtl="0" algn="l">
              <a:spcBef>
                <a:spcPts val="0"/>
              </a:spcBef>
              <a:spcAft>
                <a:spcPts val="0"/>
              </a:spcAft>
              <a:buClr>
                <a:srgbClr val="0000FF"/>
              </a:buClr>
              <a:buSzPts val="2100"/>
              <a:buFont typeface="Trebuchet MS"/>
              <a:buAutoNum type="arabicPeriod"/>
            </a:pPr>
            <a:r>
              <a:rPr b="1" lang="en" sz="2100">
                <a:solidFill>
                  <a:srgbClr val="0000FF"/>
                </a:solidFill>
                <a:latin typeface="Trebuchet MS"/>
                <a:ea typeface="Trebuchet MS"/>
                <a:cs typeface="Trebuchet MS"/>
                <a:sym typeface="Trebuchet MS"/>
              </a:rPr>
              <a:t>Data Integrity: </a:t>
            </a:r>
            <a:r>
              <a:rPr lang="en" sz="2100">
                <a:solidFill>
                  <a:srgbClr val="0000FF"/>
                </a:solidFill>
                <a:latin typeface="Trebuchet MS"/>
                <a:ea typeface="Trebuchet MS"/>
                <a:cs typeface="Trebuchet MS"/>
                <a:sym typeface="Trebuchet MS"/>
              </a:rPr>
              <a:t>Ensuring the integrity of the data is crucial to providing accurate and reliable sports highlights.</a:t>
            </a:r>
            <a:endParaRPr sz="2100">
              <a:solidFill>
                <a:srgbClr val="0000FF"/>
              </a:solidFill>
              <a:latin typeface="Trebuchet MS"/>
              <a:ea typeface="Trebuchet MS"/>
              <a:cs typeface="Trebuchet MS"/>
              <a:sym typeface="Trebuchet MS"/>
            </a:endParaRPr>
          </a:p>
          <a:p>
            <a:pPr indent="0" lvl="0" marL="457200" rtl="0" algn="l">
              <a:spcBef>
                <a:spcPts val="480"/>
              </a:spcBef>
              <a:spcAft>
                <a:spcPts val="0"/>
              </a:spcAft>
              <a:buNone/>
            </a:pPr>
            <a:r>
              <a:t/>
            </a:r>
            <a:endParaRPr sz="2100">
              <a:solidFill>
                <a:srgbClr val="0000FF"/>
              </a:solidFill>
              <a:latin typeface="Trebuchet MS"/>
              <a:ea typeface="Trebuchet MS"/>
              <a:cs typeface="Trebuchet MS"/>
              <a:sym typeface="Trebuchet MS"/>
            </a:endParaRPr>
          </a:p>
          <a:p>
            <a:pPr indent="-361950" lvl="0" marL="457200" rtl="0" algn="l">
              <a:spcBef>
                <a:spcPts val="480"/>
              </a:spcBef>
              <a:spcAft>
                <a:spcPts val="0"/>
              </a:spcAft>
              <a:buClr>
                <a:srgbClr val="0000FF"/>
              </a:buClr>
              <a:buSzPts val="2100"/>
              <a:buFont typeface="Trebuchet MS"/>
              <a:buAutoNum type="arabicPeriod"/>
            </a:pPr>
            <a:r>
              <a:rPr b="1" lang="en" sz="2100">
                <a:solidFill>
                  <a:srgbClr val="0000FF"/>
                </a:solidFill>
                <a:latin typeface="Trebuchet MS"/>
                <a:ea typeface="Trebuchet MS"/>
                <a:cs typeface="Trebuchet MS"/>
                <a:sym typeface="Trebuchet MS"/>
              </a:rPr>
              <a:t>User Safety: </a:t>
            </a:r>
            <a:r>
              <a:rPr lang="en" sz="2100">
                <a:solidFill>
                  <a:srgbClr val="0000FF"/>
                </a:solidFill>
                <a:latin typeface="Trebuchet MS"/>
                <a:ea typeface="Trebuchet MS"/>
                <a:cs typeface="Trebuchet MS"/>
                <a:sym typeface="Trebuchet MS"/>
              </a:rPr>
              <a:t>Measures to protect user privacy by anonymizing and securing any personal information collected during the extraction of tweets corresponding to significant events.</a:t>
            </a:r>
            <a:endParaRPr sz="2100">
              <a:solidFill>
                <a:srgbClr val="0000FF"/>
              </a:solidFill>
              <a:latin typeface="Trebuchet MS"/>
              <a:ea typeface="Trebuchet MS"/>
              <a:cs typeface="Trebuchet MS"/>
              <a:sym typeface="Trebuchet MS"/>
            </a:endParaRPr>
          </a:p>
          <a:p>
            <a:pPr indent="0" lvl="0" marL="457200" rtl="0" algn="l">
              <a:spcBef>
                <a:spcPts val="480"/>
              </a:spcBef>
              <a:spcAft>
                <a:spcPts val="0"/>
              </a:spcAft>
              <a:buNone/>
            </a:pPr>
            <a:r>
              <a:t/>
            </a:r>
            <a:endParaRPr b="1" sz="2100">
              <a:solidFill>
                <a:srgbClr val="0000FF"/>
              </a:solidFill>
              <a:latin typeface="Trebuchet MS"/>
              <a:ea typeface="Trebuchet MS"/>
              <a:cs typeface="Trebuchet MS"/>
              <a:sym typeface="Trebuchet MS"/>
            </a:endParaRPr>
          </a:p>
          <a:p>
            <a:pPr indent="-361950" lvl="0" marL="457200" rtl="0" algn="l">
              <a:spcBef>
                <a:spcPts val="480"/>
              </a:spcBef>
              <a:spcAft>
                <a:spcPts val="0"/>
              </a:spcAft>
              <a:buClr>
                <a:srgbClr val="0000FF"/>
              </a:buClr>
              <a:buSzPts val="2100"/>
              <a:buFont typeface="Trebuchet MS"/>
              <a:buAutoNum type="arabicPeriod"/>
            </a:pPr>
            <a:r>
              <a:rPr b="1" lang="en" sz="2100">
                <a:solidFill>
                  <a:srgbClr val="0000FF"/>
                </a:solidFill>
                <a:latin typeface="Trebuchet MS"/>
                <a:ea typeface="Trebuchet MS"/>
                <a:cs typeface="Trebuchet MS"/>
                <a:sym typeface="Trebuchet MS"/>
              </a:rPr>
              <a:t>Backup and Recovery: </a:t>
            </a:r>
            <a:r>
              <a:rPr lang="en" sz="2100">
                <a:solidFill>
                  <a:srgbClr val="0000FF"/>
                </a:solidFill>
                <a:latin typeface="Trebuchet MS"/>
                <a:ea typeface="Trebuchet MS"/>
                <a:cs typeface="Trebuchet MS"/>
                <a:sym typeface="Trebuchet MS"/>
              </a:rPr>
              <a:t>Implementing robust backup and recovery mechanisms to prevent data loss and ensure system stability.</a:t>
            </a:r>
            <a:endParaRPr sz="2100">
              <a:solidFill>
                <a:srgbClr val="0000FF"/>
              </a:solidFill>
              <a:latin typeface="Trebuchet MS"/>
              <a:ea typeface="Trebuchet MS"/>
              <a:cs typeface="Trebuchet MS"/>
              <a:sym typeface="Trebuchet MS"/>
            </a:endParaRPr>
          </a:p>
          <a:p>
            <a:pPr indent="0" lvl="0" marL="0" rtl="0" algn="l">
              <a:spcBef>
                <a:spcPts val="480"/>
              </a:spcBef>
              <a:spcAft>
                <a:spcPts val="0"/>
              </a:spcAft>
              <a:buClr>
                <a:schemeClr val="dk1"/>
              </a:buClr>
              <a:buSzPts val="1100"/>
              <a:buFont typeface="Arial"/>
              <a:buNone/>
            </a:pPr>
            <a:r>
              <a:t/>
            </a:r>
            <a:endParaRPr b="1" sz="2100">
              <a:solidFill>
                <a:srgbClr val="0000FF"/>
              </a:solidFill>
              <a:latin typeface="Trebuchet MS"/>
              <a:ea typeface="Trebuchet MS"/>
              <a:cs typeface="Trebuchet MS"/>
              <a:sym typeface="Trebuchet MS"/>
            </a:endParaRPr>
          </a:p>
          <a:p>
            <a:pPr indent="0" lvl="0" marL="457200" rtl="0" algn="l">
              <a:spcBef>
                <a:spcPts val="480"/>
              </a:spcBef>
              <a:spcAft>
                <a:spcPts val="0"/>
              </a:spcAft>
              <a:buClr>
                <a:schemeClr val="dk1"/>
              </a:buClr>
              <a:buSzPts val="1100"/>
              <a:buFont typeface="Arial"/>
              <a:buNone/>
            </a:pPr>
            <a:r>
              <a:t/>
            </a:r>
            <a:endParaRPr b="1" sz="2100">
              <a:solidFill>
                <a:srgbClr val="0000FF"/>
              </a:solidFill>
              <a:latin typeface="Trebuchet MS"/>
              <a:ea typeface="Trebuchet MS"/>
              <a:cs typeface="Trebuchet MS"/>
              <a:sym typeface="Trebuchet MS"/>
            </a:endParaRPr>
          </a:p>
          <a:p>
            <a:pPr indent="0" lvl="0" marL="457200" rtl="0" algn="l">
              <a:spcBef>
                <a:spcPts val="480"/>
              </a:spcBef>
              <a:spcAft>
                <a:spcPts val="0"/>
              </a:spcAft>
              <a:buNone/>
            </a:pPr>
            <a:r>
              <a:t/>
            </a:r>
            <a:endParaRPr b="1" sz="2100">
              <a:solidFill>
                <a:srgbClr val="0000FF"/>
              </a:solidFill>
              <a:latin typeface="Trebuchet MS"/>
              <a:ea typeface="Trebuchet MS"/>
              <a:cs typeface="Trebuchet MS"/>
              <a:sym typeface="Trebuchet MS"/>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41"/>
          <p:cNvSpPr/>
          <p:nvPr/>
        </p:nvSpPr>
        <p:spPr>
          <a:xfrm>
            <a:off x="2286000" y="1185863"/>
            <a:ext cx="5715000" cy="27600"/>
          </a:xfrm>
          <a:prstGeom prst="rect">
            <a:avLst/>
          </a:prstGeom>
          <a:solidFill>
            <a:srgbClr val="33CCCC"/>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56" name="Google Shape;256;p41"/>
          <p:cNvSpPr txBox="1"/>
          <p:nvPr/>
        </p:nvSpPr>
        <p:spPr>
          <a:xfrm>
            <a:off x="2171700" y="857250"/>
            <a:ext cx="5829300" cy="346200"/>
          </a:xfrm>
          <a:prstGeom prst="rect">
            <a:avLst/>
          </a:prstGeom>
          <a:noFill/>
          <a:ln>
            <a:noFill/>
          </a:ln>
        </p:spPr>
        <p:txBody>
          <a:bodyPr anchorCtr="0" anchor="t" bIns="34275" lIns="68575" spcFirstLastPara="1" rIns="68575" wrap="square" tIns="34275">
            <a:noAutofit/>
          </a:bodyPr>
          <a:lstStyle/>
          <a:p>
            <a:pPr indent="-254000" lvl="0" marL="254000" marR="0" rtl="0" algn="r">
              <a:spcBef>
                <a:spcPts val="0"/>
              </a:spcBef>
              <a:spcAft>
                <a:spcPts val="0"/>
              </a:spcAft>
              <a:buNone/>
            </a:pPr>
            <a:r>
              <a:rPr lang="en" sz="1800">
                <a:solidFill>
                  <a:srgbClr val="FF0000"/>
                </a:solidFill>
                <a:latin typeface="Trebuchet MS"/>
                <a:ea typeface="Trebuchet MS"/>
                <a:cs typeface="Trebuchet MS"/>
                <a:sym typeface="Trebuchet MS"/>
              </a:rPr>
              <a:t>Non - Functional Requirements</a:t>
            </a:r>
            <a:endParaRPr sz="1100">
              <a:solidFill>
                <a:srgbClr val="000000"/>
              </a:solidFill>
              <a:latin typeface="Arial"/>
              <a:ea typeface="Arial"/>
              <a:cs typeface="Arial"/>
              <a:sym typeface="Arial"/>
            </a:endParaRPr>
          </a:p>
        </p:txBody>
      </p:sp>
      <p:sp>
        <p:nvSpPr>
          <p:cNvPr id="257" name="Google Shape;257;p41"/>
          <p:cNvSpPr txBox="1"/>
          <p:nvPr/>
        </p:nvSpPr>
        <p:spPr>
          <a:xfrm>
            <a:off x="576375" y="1185875"/>
            <a:ext cx="8181900" cy="4191000"/>
          </a:xfrm>
          <a:prstGeom prst="rect">
            <a:avLst/>
          </a:prstGeom>
          <a:noFill/>
          <a:ln>
            <a:noFill/>
          </a:ln>
        </p:spPr>
        <p:txBody>
          <a:bodyPr anchorCtr="0" anchor="t" bIns="45700" lIns="91425" spcFirstLastPara="1" rIns="91425" wrap="square" tIns="45700">
            <a:noAutofit/>
          </a:bodyPr>
          <a:lstStyle/>
          <a:p>
            <a:pPr indent="-361950" lvl="0" marL="457200" rtl="0" algn="l">
              <a:spcBef>
                <a:spcPts val="480"/>
              </a:spcBef>
              <a:spcAft>
                <a:spcPts val="0"/>
              </a:spcAft>
              <a:buClr>
                <a:srgbClr val="0000FF"/>
              </a:buClr>
              <a:buSzPts val="2100"/>
              <a:buFont typeface="Trebuchet MS"/>
              <a:buChar char="➢"/>
            </a:pPr>
            <a:r>
              <a:rPr b="1" lang="en" sz="2100">
                <a:solidFill>
                  <a:srgbClr val="0000FF"/>
                </a:solidFill>
                <a:latin typeface="Trebuchet MS"/>
                <a:ea typeface="Trebuchet MS"/>
                <a:cs typeface="Trebuchet MS"/>
                <a:sym typeface="Trebuchet MS"/>
              </a:rPr>
              <a:t>Security Requirements : </a:t>
            </a:r>
            <a:endParaRPr b="1" sz="2100">
              <a:solidFill>
                <a:srgbClr val="0000FF"/>
              </a:solidFill>
              <a:latin typeface="Trebuchet MS"/>
              <a:ea typeface="Trebuchet MS"/>
              <a:cs typeface="Trebuchet MS"/>
              <a:sym typeface="Trebuchet MS"/>
            </a:endParaRPr>
          </a:p>
          <a:p>
            <a:pPr indent="-361950" lvl="0" marL="457200" rtl="0" algn="l">
              <a:spcBef>
                <a:spcPts val="0"/>
              </a:spcBef>
              <a:spcAft>
                <a:spcPts val="0"/>
              </a:spcAft>
              <a:buClr>
                <a:srgbClr val="0000FF"/>
              </a:buClr>
              <a:buSzPts val="2100"/>
              <a:buFont typeface="Trebuchet MS"/>
              <a:buAutoNum type="arabicPeriod"/>
            </a:pPr>
            <a:r>
              <a:rPr b="1" lang="en" sz="2100">
                <a:solidFill>
                  <a:srgbClr val="0000FF"/>
                </a:solidFill>
                <a:latin typeface="Trebuchet MS"/>
                <a:ea typeface="Trebuchet MS"/>
                <a:cs typeface="Trebuchet MS"/>
                <a:sym typeface="Trebuchet MS"/>
              </a:rPr>
              <a:t>Data Privacy: </a:t>
            </a:r>
            <a:r>
              <a:rPr lang="en" sz="2100">
                <a:solidFill>
                  <a:srgbClr val="0000FF"/>
                </a:solidFill>
                <a:latin typeface="Trebuchet MS"/>
                <a:ea typeface="Trebuchet MS"/>
                <a:cs typeface="Trebuchet MS"/>
                <a:sym typeface="Trebuchet MS"/>
              </a:rPr>
              <a:t>Ensure the privacy of user data, especially comments, tweets, and any personally identifiable information.</a:t>
            </a:r>
            <a:endParaRPr sz="2100">
              <a:solidFill>
                <a:srgbClr val="0000FF"/>
              </a:solidFill>
              <a:latin typeface="Trebuchet MS"/>
              <a:ea typeface="Trebuchet MS"/>
              <a:cs typeface="Trebuchet MS"/>
              <a:sym typeface="Trebuchet MS"/>
            </a:endParaRPr>
          </a:p>
          <a:p>
            <a:pPr indent="0" lvl="0" marL="914400" rtl="0" algn="l">
              <a:spcBef>
                <a:spcPts val="480"/>
              </a:spcBef>
              <a:spcAft>
                <a:spcPts val="0"/>
              </a:spcAft>
              <a:buNone/>
            </a:pPr>
            <a:r>
              <a:t/>
            </a:r>
            <a:endParaRPr sz="2100">
              <a:solidFill>
                <a:srgbClr val="0000FF"/>
              </a:solidFill>
              <a:latin typeface="Trebuchet MS"/>
              <a:ea typeface="Trebuchet MS"/>
              <a:cs typeface="Trebuchet MS"/>
              <a:sym typeface="Trebuchet MS"/>
            </a:endParaRPr>
          </a:p>
          <a:p>
            <a:pPr indent="-361950" lvl="0" marL="457200" rtl="0" algn="l">
              <a:spcBef>
                <a:spcPts val="480"/>
              </a:spcBef>
              <a:spcAft>
                <a:spcPts val="0"/>
              </a:spcAft>
              <a:buClr>
                <a:srgbClr val="0000FF"/>
              </a:buClr>
              <a:buSzPts val="2100"/>
              <a:buFont typeface="Trebuchet MS"/>
              <a:buAutoNum type="arabicPeriod"/>
            </a:pPr>
            <a:r>
              <a:rPr b="1" lang="en" sz="2100">
                <a:solidFill>
                  <a:srgbClr val="0000FF"/>
                </a:solidFill>
                <a:latin typeface="Trebuchet MS"/>
                <a:ea typeface="Trebuchet MS"/>
                <a:cs typeface="Trebuchet MS"/>
                <a:sym typeface="Trebuchet MS"/>
              </a:rPr>
              <a:t>Access Control: </a:t>
            </a:r>
            <a:r>
              <a:rPr lang="en" sz="2100">
                <a:solidFill>
                  <a:srgbClr val="0000FF"/>
                </a:solidFill>
                <a:latin typeface="Trebuchet MS"/>
                <a:ea typeface="Trebuchet MS"/>
                <a:cs typeface="Trebuchet MS"/>
                <a:sym typeface="Trebuchet MS"/>
              </a:rPr>
              <a:t>Implement to ensure that only authorized users can perform certain actions, such as accessing sensitive data. </a:t>
            </a:r>
            <a:endParaRPr sz="2100">
              <a:solidFill>
                <a:srgbClr val="0000FF"/>
              </a:solidFill>
              <a:latin typeface="Trebuchet MS"/>
              <a:ea typeface="Trebuchet MS"/>
              <a:cs typeface="Trebuchet MS"/>
              <a:sym typeface="Trebuchet MS"/>
            </a:endParaRPr>
          </a:p>
          <a:p>
            <a:pPr indent="0" lvl="0" marL="457200" rtl="0" algn="l">
              <a:spcBef>
                <a:spcPts val="480"/>
              </a:spcBef>
              <a:spcAft>
                <a:spcPts val="0"/>
              </a:spcAft>
              <a:buNone/>
            </a:pPr>
            <a:r>
              <a:t/>
            </a:r>
            <a:endParaRPr sz="2100">
              <a:solidFill>
                <a:srgbClr val="0000FF"/>
              </a:solidFill>
              <a:latin typeface="Trebuchet MS"/>
              <a:ea typeface="Trebuchet MS"/>
              <a:cs typeface="Trebuchet MS"/>
              <a:sym typeface="Trebuchet MS"/>
            </a:endParaRPr>
          </a:p>
          <a:p>
            <a:pPr indent="-361950" lvl="0" marL="457200" rtl="0" algn="l">
              <a:spcBef>
                <a:spcPts val="480"/>
              </a:spcBef>
              <a:spcAft>
                <a:spcPts val="0"/>
              </a:spcAft>
              <a:buClr>
                <a:srgbClr val="0000FF"/>
              </a:buClr>
              <a:buSzPts val="2100"/>
              <a:buFont typeface="Trebuchet MS"/>
              <a:buAutoNum type="arabicPeriod"/>
            </a:pPr>
            <a:r>
              <a:rPr b="1" lang="en" sz="2100">
                <a:solidFill>
                  <a:srgbClr val="0000FF"/>
                </a:solidFill>
                <a:latin typeface="Trebuchet MS"/>
                <a:ea typeface="Trebuchet MS"/>
                <a:cs typeface="Trebuchet MS"/>
                <a:sym typeface="Trebuchet MS"/>
              </a:rPr>
              <a:t>Secure Communication:</a:t>
            </a:r>
            <a:r>
              <a:rPr lang="en" sz="2100">
                <a:solidFill>
                  <a:srgbClr val="0000FF"/>
                </a:solidFill>
                <a:latin typeface="Trebuchet MS"/>
                <a:ea typeface="Trebuchet MS"/>
                <a:cs typeface="Trebuchet MS"/>
                <a:sym typeface="Trebuchet MS"/>
              </a:rPr>
              <a:t> Integration with Twitter, ensure the security of communication and data exchange.</a:t>
            </a:r>
            <a:endParaRPr b="1" sz="2100">
              <a:solidFill>
                <a:srgbClr val="0000FF"/>
              </a:solidFill>
              <a:latin typeface="Trebuchet MS"/>
              <a:ea typeface="Trebuchet MS"/>
              <a:cs typeface="Trebuchet MS"/>
              <a:sym typeface="Trebuchet MS"/>
            </a:endParaRPr>
          </a:p>
          <a:p>
            <a:pPr indent="0" lvl="0" marL="457200" rtl="0" algn="l">
              <a:spcBef>
                <a:spcPts val="480"/>
              </a:spcBef>
              <a:spcAft>
                <a:spcPts val="0"/>
              </a:spcAft>
              <a:buClr>
                <a:schemeClr val="dk1"/>
              </a:buClr>
              <a:buSzPts val="1100"/>
              <a:buFont typeface="Arial"/>
              <a:buNone/>
            </a:pPr>
            <a:r>
              <a:t/>
            </a:r>
            <a:endParaRPr b="1" sz="2100">
              <a:solidFill>
                <a:srgbClr val="0000FF"/>
              </a:solidFill>
              <a:latin typeface="Trebuchet MS"/>
              <a:ea typeface="Trebuchet MS"/>
              <a:cs typeface="Trebuchet MS"/>
              <a:sym typeface="Trebuchet MS"/>
            </a:endParaRPr>
          </a:p>
          <a:p>
            <a:pPr indent="0" lvl="0" marL="457200" rtl="0" algn="l">
              <a:spcBef>
                <a:spcPts val="480"/>
              </a:spcBef>
              <a:spcAft>
                <a:spcPts val="0"/>
              </a:spcAft>
              <a:buNone/>
            </a:pPr>
            <a:r>
              <a:t/>
            </a:r>
            <a:endParaRPr b="1" sz="2100">
              <a:solidFill>
                <a:srgbClr val="0000FF"/>
              </a:solidFill>
              <a:latin typeface="Trebuchet MS"/>
              <a:ea typeface="Trebuchet MS"/>
              <a:cs typeface="Trebuchet MS"/>
              <a:sym typeface="Trebuchet M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4"/>
          <p:cNvSpPr/>
          <p:nvPr/>
        </p:nvSpPr>
        <p:spPr>
          <a:xfrm>
            <a:off x="2286000" y="1185866"/>
            <a:ext cx="5715000" cy="27385"/>
          </a:xfrm>
          <a:prstGeom prst="rect">
            <a:avLst/>
          </a:prstGeom>
          <a:solidFill>
            <a:srgbClr val="33CCCC"/>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26" name="Google Shape;126;p24"/>
          <p:cNvSpPr txBox="1"/>
          <p:nvPr/>
        </p:nvSpPr>
        <p:spPr>
          <a:xfrm>
            <a:off x="800100" y="1314450"/>
            <a:ext cx="6400800" cy="3543300"/>
          </a:xfrm>
          <a:prstGeom prst="rect">
            <a:avLst/>
          </a:prstGeom>
          <a:noFill/>
          <a:ln>
            <a:noFill/>
          </a:ln>
        </p:spPr>
        <p:txBody>
          <a:bodyPr anchorCtr="0" anchor="t" bIns="34275" lIns="68575" spcFirstLastPara="1" rIns="68575" wrap="square" tIns="34275">
            <a:noAutofit/>
          </a:bodyPr>
          <a:lstStyle/>
          <a:p>
            <a:pPr indent="-152400" lvl="0" marL="508000" marR="0" rtl="0" algn="just">
              <a:spcBef>
                <a:spcPts val="0"/>
              </a:spcBef>
              <a:spcAft>
                <a:spcPts val="0"/>
              </a:spcAft>
              <a:buClr>
                <a:schemeClr val="dk1"/>
              </a:buClr>
              <a:buSzPts val="1500"/>
              <a:buFont typeface="Arial"/>
              <a:buNone/>
            </a:pPr>
            <a:r>
              <a:t/>
            </a:r>
            <a:endParaRPr sz="1500">
              <a:solidFill>
                <a:srgbClr val="0000FF"/>
              </a:solidFill>
              <a:latin typeface="Trebuchet MS"/>
              <a:ea typeface="Trebuchet MS"/>
              <a:cs typeface="Trebuchet MS"/>
              <a:sym typeface="Trebuchet MS"/>
            </a:endParaRPr>
          </a:p>
          <a:p>
            <a:pPr indent="-152400" lvl="0" marL="508000" marR="0" rtl="0" algn="just">
              <a:spcBef>
                <a:spcPts val="300"/>
              </a:spcBef>
              <a:spcAft>
                <a:spcPts val="0"/>
              </a:spcAft>
              <a:buClr>
                <a:schemeClr val="dk1"/>
              </a:buClr>
              <a:buSzPts val="1500"/>
              <a:buFont typeface="Arial"/>
              <a:buNone/>
            </a:pPr>
            <a:r>
              <a:t/>
            </a:r>
            <a:endParaRPr sz="1500">
              <a:solidFill>
                <a:srgbClr val="0000FF"/>
              </a:solidFill>
              <a:latin typeface="Trebuchet MS"/>
              <a:ea typeface="Trebuchet MS"/>
              <a:cs typeface="Trebuchet MS"/>
              <a:sym typeface="Trebuchet MS"/>
            </a:endParaRPr>
          </a:p>
          <a:p>
            <a:pPr indent="-273050" lvl="0" marL="508000" marR="0" rtl="0" algn="just">
              <a:spcBef>
                <a:spcPts val="0"/>
              </a:spcBef>
              <a:spcAft>
                <a:spcPts val="0"/>
              </a:spcAft>
              <a:buClr>
                <a:srgbClr val="0033CC"/>
              </a:buClr>
              <a:buSzPts val="2100"/>
              <a:buFont typeface="Noto Sans Symbols"/>
              <a:buChar char="▪"/>
            </a:pPr>
            <a:r>
              <a:rPr lang="en" sz="2100">
                <a:solidFill>
                  <a:srgbClr val="0033CC"/>
                </a:solidFill>
                <a:latin typeface="Trebuchet MS"/>
                <a:ea typeface="Trebuchet MS"/>
                <a:cs typeface="Trebuchet MS"/>
                <a:sym typeface="Trebuchet MS"/>
              </a:rPr>
              <a:t>Abstract </a:t>
            </a:r>
            <a:endParaRPr/>
          </a:p>
          <a:p>
            <a:pPr indent="-273050" lvl="0" marL="508000" marR="0" rtl="0" algn="just">
              <a:spcBef>
                <a:spcPts val="0"/>
              </a:spcBef>
              <a:spcAft>
                <a:spcPts val="0"/>
              </a:spcAft>
              <a:buClr>
                <a:srgbClr val="0033CC"/>
              </a:buClr>
              <a:buSzPts val="2100"/>
              <a:buFont typeface="Noto Sans Symbols"/>
              <a:buChar char="▪"/>
            </a:pPr>
            <a:r>
              <a:rPr lang="en" sz="2100">
                <a:solidFill>
                  <a:srgbClr val="0033CC"/>
                </a:solidFill>
                <a:latin typeface="Trebuchet MS"/>
                <a:ea typeface="Trebuchet MS"/>
                <a:cs typeface="Trebuchet MS"/>
                <a:sym typeface="Trebuchet MS"/>
              </a:rPr>
              <a:t>Motivation Scope of the Project</a:t>
            </a:r>
            <a:endParaRPr/>
          </a:p>
          <a:p>
            <a:pPr indent="-273050" lvl="0" marL="508000" marR="0" rtl="0" algn="just">
              <a:spcBef>
                <a:spcPts val="0"/>
              </a:spcBef>
              <a:spcAft>
                <a:spcPts val="0"/>
              </a:spcAft>
              <a:buClr>
                <a:srgbClr val="0033CC"/>
              </a:buClr>
              <a:buSzPts val="2100"/>
              <a:buFont typeface="Noto Sans Symbols"/>
              <a:buChar char="▪"/>
            </a:pPr>
            <a:r>
              <a:rPr lang="en" sz="2100">
                <a:solidFill>
                  <a:srgbClr val="0033CC"/>
                </a:solidFill>
                <a:latin typeface="Trebuchet MS"/>
                <a:ea typeface="Trebuchet MS"/>
                <a:cs typeface="Trebuchet MS"/>
                <a:sym typeface="Trebuchet MS"/>
              </a:rPr>
              <a:t>Suggestions from Review – 1</a:t>
            </a:r>
            <a:endParaRPr/>
          </a:p>
          <a:p>
            <a:pPr indent="-273050" lvl="0" marL="508000" marR="0" rtl="0" algn="just">
              <a:spcBef>
                <a:spcPts val="0"/>
              </a:spcBef>
              <a:spcAft>
                <a:spcPts val="0"/>
              </a:spcAft>
              <a:buClr>
                <a:srgbClr val="0033CC"/>
              </a:buClr>
              <a:buSzPts val="2100"/>
              <a:buFont typeface="Noto Sans Symbols"/>
              <a:buChar char="▪"/>
            </a:pPr>
            <a:r>
              <a:rPr lang="en" sz="2100">
                <a:solidFill>
                  <a:srgbClr val="0033CC"/>
                </a:solidFill>
                <a:latin typeface="Trebuchet MS"/>
                <a:ea typeface="Trebuchet MS"/>
                <a:cs typeface="Trebuchet MS"/>
                <a:sym typeface="Trebuchet MS"/>
              </a:rPr>
              <a:t>Functional and Non - Functional Requirements</a:t>
            </a:r>
            <a:endParaRPr sz="2100">
              <a:solidFill>
                <a:srgbClr val="0033CC"/>
              </a:solidFill>
              <a:latin typeface="Trebuchet MS"/>
              <a:ea typeface="Trebuchet MS"/>
              <a:cs typeface="Trebuchet MS"/>
              <a:sym typeface="Trebuchet MS"/>
            </a:endParaRPr>
          </a:p>
          <a:p>
            <a:pPr indent="-273050" lvl="0" marL="508000" marR="0" rtl="0" algn="just">
              <a:spcBef>
                <a:spcPts val="0"/>
              </a:spcBef>
              <a:spcAft>
                <a:spcPts val="0"/>
              </a:spcAft>
              <a:buClr>
                <a:srgbClr val="0033CC"/>
              </a:buClr>
              <a:buSzPts val="2100"/>
              <a:buFont typeface="Noto Sans Symbols"/>
              <a:buChar char="▪"/>
            </a:pPr>
            <a:r>
              <a:rPr lang="en" sz="2100">
                <a:solidFill>
                  <a:srgbClr val="0033CC"/>
                </a:solidFill>
                <a:latin typeface="Trebuchet MS"/>
                <a:ea typeface="Trebuchet MS"/>
                <a:cs typeface="Trebuchet MS"/>
                <a:sym typeface="Trebuchet MS"/>
              </a:rPr>
              <a:t>Literature Survey </a:t>
            </a:r>
            <a:endParaRPr/>
          </a:p>
          <a:p>
            <a:pPr indent="-273050" lvl="0" marL="508000" marR="0" rtl="0" algn="just">
              <a:spcBef>
                <a:spcPts val="0"/>
              </a:spcBef>
              <a:spcAft>
                <a:spcPts val="0"/>
              </a:spcAft>
              <a:buClr>
                <a:srgbClr val="0033CC"/>
              </a:buClr>
              <a:buSzPts val="2100"/>
              <a:buFont typeface="Noto Sans Symbols"/>
              <a:buChar char="▪"/>
            </a:pPr>
            <a:r>
              <a:rPr lang="en" sz="2100">
                <a:solidFill>
                  <a:srgbClr val="0033CC"/>
                </a:solidFill>
                <a:latin typeface="Trebuchet MS"/>
                <a:ea typeface="Trebuchet MS"/>
                <a:cs typeface="Trebuchet MS"/>
                <a:sym typeface="Trebuchet MS"/>
              </a:rPr>
              <a:t>Capstone (Phase-I &amp; Phase-II) Project Timeline </a:t>
            </a:r>
            <a:endParaRPr/>
          </a:p>
          <a:p>
            <a:pPr indent="-273050" lvl="0" marL="508000" marR="0" rtl="0" algn="just">
              <a:spcBef>
                <a:spcPts val="0"/>
              </a:spcBef>
              <a:spcAft>
                <a:spcPts val="0"/>
              </a:spcAft>
              <a:buClr>
                <a:srgbClr val="0033CC"/>
              </a:buClr>
              <a:buSzPts val="2100"/>
              <a:buFont typeface="Noto Sans Symbols"/>
              <a:buChar char="▪"/>
            </a:pPr>
            <a:r>
              <a:rPr lang="en" sz="2100">
                <a:solidFill>
                  <a:srgbClr val="0033CC"/>
                </a:solidFill>
                <a:latin typeface="Trebuchet MS"/>
                <a:ea typeface="Trebuchet MS"/>
                <a:cs typeface="Trebuchet MS"/>
                <a:sym typeface="Trebuchet MS"/>
              </a:rPr>
              <a:t>Conclusion</a:t>
            </a:r>
            <a:endParaRPr/>
          </a:p>
          <a:p>
            <a:pPr indent="-273050" lvl="0" marL="508000" marR="0" rtl="0" algn="just">
              <a:spcBef>
                <a:spcPts val="0"/>
              </a:spcBef>
              <a:spcAft>
                <a:spcPts val="0"/>
              </a:spcAft>
              <a:buClr>
                <a:srgbClr val="0033CC"/>
              </a:buClr>
              <a:buSzPts val="2100"/>
              <a:buFont typeface="Noto Sans Symbols"/>
              <a:buChar char="▪"/>
            </a:pPr>
            <a:r>
              <a:rPr lang="en" sz="2100">
                <a:solidFill>
                  <a:srgbClr val="0033CC"/>
                </a:solidFill>
                <a:latin typeface="Trebuchet MS"/>
                <a:ea typeface="Trebuchet MS"/>
                <a:cs typeface="Trebuchet MS"/>
                <a:sym typeface="Trebuchet MS"/>
              </a:rPr>
              <a:t>References </a:t>
            </a:r>
            <a:endParaRPr/>
          </a:p>
          <a:p>
            <a:pPr indent="-139700" lvl="0" marL="508000" marR="0" rtl="0" algn="just">
              <a:spcBef>
                <a:spcPts val="0"/>
              </a:spcBef>
              <a:spcAft>
                <a:spcPts val="0"/>
              </a:spcAft>
              <a:buClr>
                <a:schemeClr val="dk1"/>
              </a:buClr>
              <a:buSzPts val="1800"/>
              <a:buFont typeface="Arial"/>
              <a:buNone/>
            </a:pPr>
            <a:r>
              <a:t/>
            </a:r>
            <a:endParaRPr sz="1800">
              <a:solidFill>
                <a:srgbClr val="0033CC"/>
              </a:solidFill>
              <a:latin typeface="Trebuchet MS"/>
              <a:ea typeface="Trebuchet MS"/>
              <a:cs typeface="Trebuchet MS"/>
              <a:sym typeface="Trebuchet MS"/>
            </a:endParaRPr>
          </a:p>
        </p:txBody>
      </p:sp>
      <p:sp>
        <p:nvSpPr>
          <p:cNvPr id="127" name="Google Shape;127;p24"/>
          <p:cNvSpPr txBox="1"/>
          <p:nvPr/>
        </p:nvSpPr>
        <p:spPr>
          <a:xfrm>
            <a:off x="3143250" y="857251"/>
            <a:ext cx="4857750" cy="346249"/>
          </a:xfrm>
          <a:prstGeom prst="rect">
            <a:avLst/>
          </a:prstGeom>
          <a:noFill/>
          <a:ln>
            <a:noFill/>
          </a:ln>
        </p:spPr>
        <p:txBody>
          <a:bodyPr anchorCtr="0" anchor="t" bIns="34275" lIns="68575" spcFirstLastPara="1" rIns="68575" wrap="square" tIns="34275">
            <a:spAutoFit/>
          </a:bodyPr>
          <a:lstStyle/>
          <a:p>
            <a:pPr indent="-254000" lvl="0" marL="254000" marR="0" rtl="0" algn="r">
              <a:spcBef>
                <a:spcPts val="0"/>
              </a:spcBef>
              <a:spcAft>
                <a:spcPts val="0"/>
              </a:spcAft>
              <a:buNone/>
            </a:pPr>
            <a:r>
              <a:rPr lang="en" sz="1800">
                <a:solidFill>
                  <a:srgbClr val="FF0000"/>
                </a:solidFill>
                <a:latin typeface="Trebuchet MS"/>
                <a:ea typeface="Trebuchet MS"/>
                <a:cs typeface="Trebuchet MS"/>
                <a:sym typeface="Trebuchet MS"/>
              </a:rPr>
              <a:t>Outline</a:t>
            </a:r>
            <a:endParaRPr sz="11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42"/>
          <p:cNvSpPr/>
          <p:nvPr/>
        </p:nvSpPr>
        <p:spPr>
          <a:xfrm>
            <a:off x="2286000" y="1185866"/>
            <a:ext cx="5715000" cy="27300"/>
          </a:xfrm>
          <a:prstGeom prst="rect">
            <a:avLst/>
          </a:prstGeom>
          <a:solidFill>
            <a:srgbClr val="33CCCC"/>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63" name="Google Shape;263;p42"/>
          <p:cNvSpPr txBox="1"/>
          <p:nvPr/>
        </p:nvSpPr>
        <p:spPr>
          <a:xfrm>
            <a:off x="3143250" y="857251"/>
            <a:ext cx="4857600" cy="346200"/>
          </a:xfrm>
          <a:prstGeom prst="rect">
            <a:avLst/>
          </a:prstGeom>
          <a:noFill/>
          <a:ln>
            <a:noFill/>
          </a:ln>
        </p:spPr>
        <p:txBody>
          <a:bodyPr anchorCtr="0" anchor="t" bIns="34275" lIns="68575" spcFirstLastPara="1" rIns="68575" wrap="square" tIns="34275">
            <a:spAutoFit/>
          </a:bodyPr>
          <a:lstStyle/>
          <a:p>
            <a:pPr indent="-254000" lvl="0" marL="254000" marR="0" rtl="0" algn="r">
              <a:spcBef>
                <a:spcPts val="0"/>
              </a:spcBef>
              <a:spcAft>
                <a:spcPts val="0"/>
              </a:spcAft>
              <a:buNone/>
            </a:pPr>
            <a:r>
              <a:rPr lang="en" sz="1800">
                <a:solidFill>
                  <a:srgbClr val="FF0000"/>
                </a:solidFill>
                <a:latin typeface="Trebuchet MS"/>
                <a:ea typeface="Trebuchet MS"/>
                <a:cs typeface="Trebuchet MS"/>
                <a:sym typeface="Trebuchet MS"/>
              </a:rPr>
              <a:t>Literature Survey- Meenal</a:t>
            </a:r>
            <a:endParaRPr sz="1100"/>
          </a:p>
        </p:txBody>
      </p:sp>
      <p:graphicFrame>
        <p:nvGraphicFramePr>
          <p:cNvPr id="264" name="Google Shape;264;p42"/>
          <p:cNvGraphicFramePr/>
          <p:nvPr/>
        </p:nvGraphicFramePr>
        <p:xfrm>
          <a:off x="171450" y="1285286"/>
          <a:ext cx="3000000" cy="3000000"/>
        </p:xfrm>
        <a:graphic>
          <a:graphicData uri="http://schemas.openxmlformats.org/drawingml/2006/table">
            <a:tbl>
              <a:tblPr bandRow="1" firstRow="1">
                <a:noFill/>
                <a:tableStyleId>{DC2E13B0-CA07-4CF3-9F44-88090B9ED244}</a:tableStyleId>
              </a:tblPr>
              <a:tblGrid>
                <a:gridCol w="2198725"/>
                <a:gridCol w="2050150"/>
                <a:gridCol w="2124425"/>
                <a:gridCol w="2124425"/>
              </a:tblGrid>
              <a:tr h="476600">
                <a:tc>
                  <a:txBody>
                    <a:bodyPr/>
                    <a:lstStyle/>
                    <a:p>
                      <a:pPr indent="0" lvl="0" marL="0" marR="0" rtl="0" algn="l">
                        <a:spcBef>
                          <a:spcPts val="0"/>
                        </a:spcBef>
                        <a:spcAft>
                          <a:spcPts val="0"/>
                        </a:spcAft>
                        <a:buNone/>
                      </a:pPr>
                      <a:r>
                        <a:rPr lang="en" sz="1400" u="none" cap="none" strike="noStrike"/>
                        <a:t>Paper Details</a:t>
                      </a:r>
                      <a:endParaRPr sz="1100"/>
                    </a:p>
                  </a:txBody>
                  <a:tcPr marT="34300" marB="34300" marR="68600" marL="68600"/>
                </a:tc>
                <a:tc>
                  <a:txBody>
                    <a:bodyPr/>
                    <a:lstStyle/>
                    <a:p>
                      <a:pPr indent="0" lvl="0" marL="0" marR="0" rtl="0" algn="l">
                        <a:spcBef>
                          <a:spcPts val="0"/>
                        </a:spcBef>
                        <a:spcAft>
                          <a:spcPts val="0"/>
                        </a:spcAft>
                        <a:buNone/>
                      </a:pPr>
                      <a:r>
                        <a:rPr lang="en" sz="1400"/>
                        <a:t>Objective of paper, Techniques/Methods</a:t>
                      </a:r>
                      <a:endParaRPr sz="1100"/>
                    </a:p>
                  </a:txBody>
                  <a:tcPr marT="34300" marB="34300" marR="68600" marL="68600"/>
                </a:tc>
                <a:tc>
                  <a:txBody>
                    <a:bodyPr/>
                    <a:lstStyle/>
                    <a:p>
                      <a:pPr indent="0" lvl="0" marL="0" marR="0" rtl="0" algn="l">
                        <a:spcBef>
                          <a:spcPts val="0"/>
                        </a:spcBef>
                        <a:spcAft>
                          <a:spcPts val="0"/>
                        </a:spcAft>
                        <a:buNone/>
                      </a:pPr>
                      <a:r>
                        <a:rPr lang="en" sz="1400"/>
                        <a:t>Advantages</a:t>
                      </a:r>
                      <a:endParaRPr sz="1100"/>
                    </a:p>
                  </a:txBody>
                  <a:tcPr marT="34300" marB="34300" marR="68600" marL="68600"/>
                </a:tc>
                <a:tc>
                  <a:txBody>
                    <a:bodyPr/>
                    <a:lstStyle/>
                    <a:p>
                      <a:pPr indent="0" lvl="0" marL="0" marR="0" rtl="0" algn="l">
                        <a:spcBef>
                          <a:spcPts val="0"/>
                        </a:spcBef>
                        <a:spcAft>
                          <a:spcPts val="0"/>
                        </a:spcAft>
                        <a:buNone/>
                      </a:pPr>
                      <a:r>
                        <a:rPr lang="en" sz="1400"/>
                        <a:t>Limitations</a:t>
                      </a:r>
                      <a:endParaRPr sz="1100"/>
                    </a:p>
                  </a:txBody>
                  <a:tcPr marT="34300" marB="34300" marR="68600" marL="68600"/>
                </a:tc>
              </a:tr>
              <a:tr h="3145600">
                <a:tc>
                  <a:txBody>
                    <a:bodyPr/>
                    <a:lstStyle/>
                    <a:p>
                      <a:pPr indent="0" lvl="0" marL="0" marR="0" rtl="0" algn="l">
                        <a:spcBef>
                          <a:spcPts val="0"/>
                        </a:spcBef>
                        <a:spcAft>
                          <a:spcPts val="0"/>
                        </a:spcAft>
                        <a:buNone/>
                      </a:pPr>
                      <a:r>
                        <a:rPr lang="en"/>
                        <a:t>K Hirasawa, K.; Maeda, K.; Ogawa, T.; Haseyama, M. Detection of Important Scenes in Baseball Videos via a Time-Lag-Aware Multimodal Variational Autoencoder. </a:t>
                      </a:r>
                      <a:r>
                        <a:rPr i="1" lang="en"/>
                        <a:t>Sensors</a:t>
                      </a:r>
                      <a:r>
                        <a:rPr lang="en"/>
                        <a:t> 2021, </a:t>
                      </a:r>
                      <a:r>
                        <a:rPr i="1" lang="en"/>
                        <a:t>21</a:t>
                      </a:r>
                      <a:r>
                        <a:rPr lang="en"/>
                        <a:t>, 2045. https://doi.org/10.3390/s21062045</a:t>
                      </a:r>
                      <a:endParaRPr/>
                    </a:p>
                  </a:txBody>
                  <a:tcPr marT="34300" marB="34300" marR="68600" marL="68600"/>
                </a:tc>
                <a:tc>
                  <a:txBody>
                    <a:bodyPr/>
                    <a:lstStyle/>
                    <a:p>
                      <a:pPr indent="0" lvl="0" marL="0" marR="0" rtl="0" algn="l">
                        <a:spcBef>
                          <a:spcPts val="0"/>
                        </a:spcBef>
                        <a:spcAft>
                          <a:spcPts val="0"/>
                        </a:spcAft>
                        <a:buNone/>
                      </a:pPr>
                      <a:r>
                        <a:rPr lang="en"/>
                        <a:t> Multimodal Variational Autoencoder (Tl-MVAE)" for efficient detection of crucial scenes in baseball videos. Addressing time-lags between tweets and events, using a Poisson distribution.</a:t>
                      </a:r>
                      <a:endParaRPr/>
                    </a:p>
                    <a:p>
                      <a:pPr indent="0" lvl="0" marL="0" marR="0" rtl="0" algn="l">
                        <a:spcBef>
                          <a:spcPts val="0"/>
                        </a:spcBef>
                        <a:spcAft>
                          <a:spcPts val="0"/>
                        </a:spcAft>
                        <a:buNone/>
                      </a:pPr>
                      <a:r>
                        <a:rPr lang="en"/>
                        <a:t>Encoder captures relationships , decoder for reconstruction, and significant events detector using fully connected layers. </a:t>
                      </a:r>
                      <a:endParaRPr/>
                    </a:p>
                    <a:p>
                      <a:pPr indent="0" lvl="0" marL="0" marR="0" rtl="0" algn="l">
                        <a:spcBef>
                          <a:spcPts val="0"/>
                        </a:spcBef>
                        <a:spcAft>
                          <a:spcPts val="0"/>
                        </a:spcAft>
                        <a:buNone/>
                      </a:pPr>
                      <a:r>
                        <a:t/>
                      </a:r>
                      <a:endParaRPr/>
                    </a:p>
                  </a:txBody>
                  <a:tcPr marT="34300" marB="34300" marR="68600" marL="68600"/>
                </a:tc>
                <a:tc>
                  <a:txBody>
                    <a:bodyPr/>
                    <a:lstStyle/>
                    <a:p>
                      <a:pPr indent="0" lvl="0" marL="0" marR="0" rtl="0" algn="l">
                        <a:spcBef>
                          <a:spcPts val="0"/>
                        </a:spcBef>
                        <a:spcAft>
                          <a:spcPts val="0"/>
                        </a:spcAft>
                        <a:buNone/>
                      </a:pPr>
                      <a:r>
                        <a:rPr lang="en"/>
                        <a:t>The paper addresses the challenge of time-lags between tweets and events by introducing a Poisson distribution, enhancing the model's ability to capture temporal dependencies.</a:t>
                      </a:r>
                      <a:endParaRPr/>
                    </a:p>
                    <a:p>
                      <a:pPr indent="0" lvl="0" marL="0" marR="0" rtl="0" algn="l">
                        <a:spcBef>
                          <a:spcPts val="0"/>
                        </a:spcBef>
                        <a:spcAft>
                          <a:spcPts val="0"/>
                        </a:spcAft>
                        <a:buNone/>
                      </a:pPr>
                      <a:r>
                        <a:rPr lang="en"/>
                        <a:t>The use of </a:t>
                      </a:r>
                      <a:r>
                        <a:rPr lang="en"/>
                        <a:t>MVAE </a:t>
                      </a:r>
                      <a:r>
                        <a:rPr lang="en"/>
                        <a:t>allows for flexible expression of relationships between heterogeneous modalities, contributing to high-quality scene detection.</a:t>
                      </a:r>
                      <a:endParaRPr/>
                    </a:p>
                  </a:txBody>
                  <a:tcPr marT="34300" marB="34300" marR="68600" marL="68600"/>
                </a:tc>
                <a:tc>
                  <a:txBody>
                    <a:bodyPr/>
                    <a:lstStyle/>
                    <a:p>
                      <a:pPr indent="0" lvl="0" marL="0" marR="0" rtl="0" algn="l">
                        <a:spcBef>
                          <a:spcPts val="0"/>
                        </a:spcBef>
                        <a:spcAft>
                          <a:spcPts val="0"/>
                        </a:spcAft>
                        <a:buNone/>
                      </a:pPr>
                      <a:r>
                        <a:rPr lang="en"/>
                        <a:t>While the paper justifies the use of a Poisson distribution for modeling time-lags, the effectiveness of this assumption may vary in different scenarios or datasets.</a:t>
                      </a:r>
                      <a:endParaRPr/>
                    </a:p>
                    <a:p>
                      <a:pPr indent="0" lvl="0" marL="0" marR="0" rtl="0" algn="l">
                        <a:spcBef>
                          <a:spcPts val="0"/>
                        </a:spcBef>
                        <a:spcAft>
                          <a:spcPts val="0"/>
                        </a:spcAft>
                        <a:buNone/>
                      </a:pPr>
                      <a:r>
                        <a:rPr lang="en"/>
                        <a:t>Training and inference with such complex models may be resource-demanding, potentially limiting real-time applications or deployment on resource-constrained devices.</a:t>
                      </a:r>
                      <a:endParaRPr/>
                    </a:p>
                  </a:txBody>
                  <a:tcPr marT="34300" marB="34300" marR="68600" marL="68600"/>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43"/>
          <p:cNvSpPr/>
          <p:nvPr/>
        </p:nvSpPr>
        <p:spPr>
          <a:xfrm>
            <a:off x="2286000" y="1185866"/>
            <a:ext cx="5715000" cy="27300"/>
          </a:xfrm>
          <a:prstGeom prst="rect">
            <a:avLst/>
          </a:prstGeom>
          <a:solidFill>
            <a:srgbClr val="33CCCC"/>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70" name="Google Shape;270;p43"/>
          <p:cNvSpPr txBox="1"/>
          <p:nvPr/>
        </p:nvSpPr>
        <p:spPr>
          <a:xfrm>
            <a:off x="3143250" y="857251"/>
            <a:ext cx="4857600" cy="346200"/>
          </a:xfrm>
          <a:prstGeom prst="rect">
            <a:avLst/>
          </a:prstGeom>
          <a:noFill/>
          <a:ln>
            <a:noFill/>
          </a:ln>
        </p:spPr>
        <p:txBody>
          <a:bodyPr anchorCtr="0" anchor="t" bIns="34275" lIns="68575" spcFirstLastPara="1" rIns="68575" wrap="square" tIns="34275">
            <a:spAutoFit/>
          </a:bodyPr>
          <a:lstStyle/>
          <a:p>
            <a:pPr indent="-254000" lvl="0" marL="254000" marR="0" rtl="0" algn="r">
              <a:spcBef>
                <a:spcPts val="0"/>
              </a:spcBef>
              <a:spcAft>
                <a:spcPts val="0"/>
              </a:spcAft>
              <a:buNone/>
            </a:pPr>
            <a:r>
              <a:rPr lang="en" sz="1800">
                <a:solidFill>
                  <a:srgbClr val="FF0000"/>
                </a:solidFill>
                <a:latin typeface="Trebuchet MS"/>
                <a:ea typeface="Trebuchet MS"/>
                <a:cs typeface="Trebuchet MS"/>
                <a:sym typeface="Trebuchet MS"/>
              </a:rPr>
              <a:t>Literature Survey- Meenal</a:t>
            </a:r>
            <a:endParaRPr sz="1100"/>
          </a:p>
        </p:txBody>
      </p:sp>
      <p:graphicFrame>
        <p:nvGraphicFramePr>
          <p:cNvPr id="271" name="Google Shape;271;p43"/>
          <p:cNvGraphicFramePr/>
          <p:nvPr/>
        </p:nvGraphicFramePr>
        <p:xfrm>
          <a:off x="171450" y="1285286"/>
          <a:ext cx="3000000" cy="3000000"/>
        </p:xfrm>
        <a:graphic>
          <a:graphicData uri="http://schemas.openxmlformats.org/drawingml/2006/table">
            <a:tbl>
              <a:tblPr bandRow="1" firstRow="1">
                <a:noFill/>
                <a:tableStyleId>{DC2E13B0-CA07-4CF3-9F44-88090B9ED244}</a:tableStyleId>
              </a:tblPr>
              <a:tblGrid>
                <a:gridCol w="2198725"/>
                <a:gridCol w="2050150"/>
                <a:gridCol w="2124425"/>
                <a:gridCol w="2124425"/>
              </a:tblGrid>
              <a:tr h="476600">
                <a:tc>
                  <a:txBody>
                    <a:bodyPr/>
                    <a:lstStyle/>
                    <a:p>
                      <a:pPr indent="0" lvl="0" marL="0" marR="0" rtl="0" algn="l">
                        <a:spcBef>
                          <a:spcPts val="0"/>
                        </a:spcBef>
                        <a:spcAft>
                          <a:spcPts val="0"/>
                        </a:spcAft>
                        <a:buNone/>
                      </a:pPr>
                      <a:r>
                        <a:rPr lang="en" sz="1400" u="none" cap="none" strike="noStrike"/>
                        <a:t>Paper Details</a:t>
                      </a:r>
                      <a:endParaRPr sz="1100"/>
                    </a:p>
                  </a:txBody>
                  <a:tcPr marT="34300" marB="34300" marR="68600" marL="68600"/>
                </a:tc>
                <a:tc>
                  <a:txBody>
                    <a:bodyPr/>
                    <a:lstStyle/>
                    <a:p>
                      <a:pPr indent="0" lvl="0" marL="0" marR="0" rtl="0" algn="l">
                        <a:spcBef>
                          <a:spcPts val="0"/>
                        </a:spcBef>
                        <a:spcAft>
                          <a:spcPts val="0"/>
                        </a:spcAft>
                        <a:buNone/>
                      </a:pPr>
                      <a:r>
                        <a:rPr lang="en" sz="1400"/>
                        <a:t>Objective of paper, Techniques/Methods</a:t>
                      </a:r>
                      <a:endParaRPr sz="1100"/>
                    </a:p>
                  </a:txBody>
                  <a:tcPr marT="34300" marB="34300" marR="68600" marL="68600"/>
                </a:tc>
                <a:tc>
                  <a:txBody>
                    <a:bodyPr/>
                    <a:lstStyle/>
                    <a:p>
                      <a:pPr indent="0" lvl="0" marL="0" marR="0" rtl="0" algn="l">
                        <a:spcBef>
                          <a:spcPts val="0"/>
                        </a:spcBef>
                        <a:spcAft>
                          <a:spcPts val="0"/>
                        </a:spcAft>
                        <a:buNone/>
                      </a:pPr>
                      <a:r>
                        <a:rPr lang="en" sz="1400"/>
                        <a:t>Advantages</a:t>
                      </a:r>
                      <a:endParaRPr sz="1100"/>
                    </a:p>
                  </a:txBody>
                  <a:tcPr marT="34300" marB="34300" marR="68600" marL="68600"/>
                </a:tc>
                <a:tc>
                  <a:txBody>
                    <a:bodyPr/>
                    <a:lstStyle/>
                    <a:p>
                      <a:pPr indent="0" lvl="0" marL="0" marR="0" rtl="0" algn="l">
                        <a:spcBef>
                          <a:spcPts val="0"/>
                        </a:spcBef>
                        <a:spcAft>
                          <a:spcPts val="0"/>
                        </a:spcAft>
                        <a:buNone/>
                      </a:pPr>
                      <a:r>
                        <a:rPr lang="en" sz="1400"/>
                        <a:t>Limitations</a:t>
                      </a:r>
                      <a:endParaRPr sz="1100"/>
                    </a:p>
                  </a:txBody>
                  <a:tcPr marT="34300" marB="34300" marR="68600" marL="68600"/>
                </a:tc>
              </a:tr>
              <a:tr h="3145600">
                <a:tc>
                  <a:txBody>
                    <a:bodyPr/>
                    <a:lstStyle/>
                    <a:p>
                      <a:pPr indent="0" lvl="0" marL="0" rtl="0" algn="l">
                        <a:spcBef>
                          <a:spcPts val="0"/>
                        </a:spcBef>
                        <a:spcAft>
                          <a:spcPts val="0"/>
                        </a:spcAft>
                        <a:buClr>
                          <a:schemeClr val="dk1"/>
                        </a:buClr>
                        <a:buSzPts val="1100"/>
                        <a:buFont typeface="Arial"/>
                        <a:buNone/>
                      </a:pPr>
                      <a:r>
                        <a:rPr lang="en"/>
                        <a:t>C. Yan, X. Li and G. Li, "A New Action Recognition Framework for Video Highlights Summarization in Sporting Events," </a:t>
                      </a:r>
                      <a:r>
                        <a:rPr i="1" lang="en"/>
                        <a:t>2021 16th International Conference on Computer Science &amp; Education (ICCSE)</a:t>
                      </a:r>
                      <a:r>
                        <a:rPr lang="en"/>
                        <a:t>, Lancaster, United Kingdom, 2021, pp. 653-666, doi: 10.1109/ICCSE51940.2021.9569708</a:t>
                      </a:r>
                      <a:endParaRPr sz="1700"/>
                    </a:p>
                    <a:p>
                      <a:pPr indent="0" lvl="0" marL="0" marR="0" rtl="0" algn="l">
                        <a:spcBef>
                          <a:spcPts val="0"/>
                        </a:spcBef>
                        <a:spcAft>
                          <a:spcPts val="0"/>
                        </a:spcAft>
                        <a:buNone/>
                      </a:pPr>
                      <a:r>
                        <a:t/>
                      </a:r>
                      <a:endParaRPr/>
                    </a:p>
                  </a:txBody>
                  <a:tcPr marT="34300" marB="34300" marR="68600" marL="68600"/>
                </a:tc>
                <a:tc>
                  <a:txBody>
                    <a:bodyPr/>
                    <a:lstStyle/>
                    <a:p>
                      <a:pPr indent="0" lvl="0" marL="0" marR="0" rtl="0" algn="l">
                        <a:spcBef>
                          <a:spcPts val="0"/>
                        </a:spcBef>
                        <a:spcAft>
                          <a:spcPts val="0"/>
                        </a:spcAft>
                        <a:buNone/>
                      </a:pPr>
                      <a:r>
                        <a:rPr lang="en"/>
                        <a:t>Machine learning techniques, specifically YOLO v3 and OpenPose, to recognize players' actions in sports videos and efficiently generate high-accuracy framework highlights by removing match-irrelevant frames.</a:t>
                      </a:r>
                      <a:endParaRPr/>
                    </a:p>
                    <a:p>
                      <a:pPr indent="0" lvl="0" marL="0" rtl="0" algn="l">
                        <a:spcBef>
                          <a:spcPts val="0"/>
                        </a:spcBef>
                        <a:spcAft>
                          <a:spcPts val="0"/>
                        </a:spcAft>
                        <a:buClr>
                          <a:schemeClr val="dk1"/>
                        </a:buClr>
                        <a:buSzPts val="1100"/>
                        <a:buFont typeface="Arial"/>
                        <a:buNone/>
                      </a:pPr>
                      <a:r>
                        <a:rPr lang="en"/>
                        <a:t>Three-Level Prediction Algorithm</a:t>
                      </a:r>
                      <a:endParaRPr/>
                    </a:p>
                    <a:p>
                      <a:pPr indent="0" lvl="0" marL="0" rtl="0" algn="l">
                        <a:spcBef>
                          <a:spcPts val="0"/>
                        </a:spcBef>
                        <a:spcAft>
                          <a:spcPts val="0"/>
                        </a:spcAft>
                        <a:buClr>
                          <a:schemeClr val="dk1"/>
                        </a:buClr>
                        <a:buSzPts val="1100"/>
                        <a:buFont typeface="Arial"/>
                        <a:buNone/>
                      </a:pPr>
                      <a:r>
                        <a:rPr lang="en"/>
                        <a:t>YOLO v3 and OpenPose</a:t>
                      </a:r>
                      <a:endParaRPr/>
                    </a:p>
                    <a:p>
                      <a:pPr indent="0" lvl="0" marL="0" rtl="0" algn="l">
                        <a:spcBef>
                          <a:spcPts val="0"/>
                        </a:spcBef>
                        <a:spcAft>
                          <a:spcPts val="0"/>
                        </a:spcAft>
                        <a:buClr>
                          <a:schemeClr val="dk1"/>
                        </a:buClr>
                        <a:buSzPts val="1100"/>
                        <a:buFont typeface="Arial"/>
                        <a:buNone/>
                      </a:pPr>
                      <a:r>
                        <a:rPr lang="en"/>
                        <a:t>Voting Scheme</a:t>
                      </a:r>
                      <a:endParaRPr/>
                    </a:p>
                    <a:p>
                      <a:pPr indent="0" lvl="0" marL="0" marR="0" rtl="0" algn="l">
                        <a:spcBef>
                          <a:spcPts val="0"/>
                        </a:spcBef>
                        <a:spcAft>
                          <a:spcPts val="0"/>
                        </a:spcAft>
                        <a:buNone/>
                      </a:pPr>
                      <a:r>
                        <a:t/>
                      </a:r>
                      <a:endParaRPr/>
                    </a:p>
                  </a:txBody>
                  <a:tcPr marT="34300" marB="34300" marR="68600" marL="68600"/>
                </a:tc>
                <a:tc>
                  <a:txBody>
                    <a:bodyPr/>
                    <a:lstStyle/>
                    <a:p>
                      <a:pPr indent="0" lvl="0" marL="0" rtl="0" algn="l">
                        <a:spcBef>
                          <a:spcPts val="0"/>
                        </a:spcBef>
                        <a:spcAft>
                          <a:spcPts val="0"/>
                        </a:spcAft>
                        <a:buClr>
                          <a:schemeClr val="dk1"/>
                        </a:buClr>
                        <a:buSzPts val="1100"/>
                        <a:buFont typeface="Arial"/>
                        <a:buNone/>
                      </a:pPr>
                      <a:r>
                        <a:rPr lang="en"/>
                        <a:t>Achieves high precision, recall, and combined metrics, indicating a significant improvement over previous systems.</a:t>
                      </a:r>
                      <a:endParaRPr/>
                    </a:p>
                    <a:p>
                      <a:pPr indent="0" lvl="0" marL="0" rtl="0" algn="l">
                        <a:spcBef>
                          <a:spcPts val="0"/>
                        </a:spcBef>
                        <a:spcAft>
                          <a:spcPts val="0"/>
                        </a:spcAft>
                        <a:buClr>
                          <a:schemeClr val="dk1"/>
                        </a:buClr>
                        <a:buSzPts val="1100"/>
                        <a:buFont typeface="Arial"/>
                        <a:buNone/>
                      </a:pPr>
                      <a:r>
                        <a:rPr lang="en"/>
                        <a:t>Demonstrates potential applications in various sports beyond the commonly addressed ones like football, basketball, and baseball </a:t>
                      </a:r>
                      <a:r>
                        <a:rPr lang="en"/>
                        <a:t>despite</a:t>
                      </a:r>
                      <a:r>
                        <a:rPr lang="en"/>
                        <a:t> being a framework for racquet turn-based sporting event.</a:t>
                      </a:r>
                      <a:endParaRPr/>
                    </a:p>
                    <a:p>
                      <a:pPr indent="0" lvl="0" marL="0" marR="0" rtl="0" algn="l">
                        <a:spcBef>
                          <a:spcPts val="0"/>
                        </a:spcBef>
                        <a:spcAft>
                          <a:spcPts val="0"/>
                        </a:spcAft>
                        <a:buNone/>
                      </a:pPr>
                      <a:r>
                        <a:t/>
                      </a:r>
                      <a:endParaRPr/>
                    </a:p>
                  </a:txBody>
                  <a:tcPr marT="34300" marB="34300" marR="68600" marL="68600"/>
                </a:tc>
                <a:tc>
                  <a:txBody>
                    <a:bodyPr/>
                    <a:lstStyle/>
                    <a:p>
                      <a:pPr indent="0" lvl="0" marL="0" rtl="0" algn="l">
                        <a:spcBef>
                          <a:spcPts val="0"/>
                        </a:spcBef>
                        <a:spcAft>
                          <a:spcPts val="0"/>
                        </a:spcAft>
                        <a:buClr>
                          <a:schemeClr val="dk1"/>
                        </a:buClr>
                        <a:buSzPts val="1100"/>
                        <a:buFont typeface="Arial"/>
                        <a:buNone/>
                      </a:pPr>
                      <a:r>
                        <a:rPr lang="en"/>
                        <a:t>The paper acknowledges that the voting scheme, </a:t>
                      </a:r>
                      <a:r>
                        <a:rPr lang="en"/>
                        <a:t>particularly for the OpenPose-based system, </a:t>
                      </a:r>
                      <a:r>
                        <a:rPr lang="en"/>
                        <a:t>may not always be reliable, suggesting room for improvement.</a:t>
                      </a:r>
                      <a:endParaRPr/>
                    </a:p>
                    <a:p>
                      <a:pPr indent="0" lvl="0" marL="0" rtl="0" algn="l">
                        <a:spcBef>
                          <a:spcPts val="0"/>
                        </a:spcBef>
                        <a:spcAft>
                          <a:spcPts val="0"/>
                        </a:spcAft>
                        <a:buClr>
                          <a:schemeClr val="dk1"/>
                        </a:buClr>
                        <a:buSzPts val="1100"/>
                        <a:buFont typeface="Arial"/>
                        <a:buNone/>
                      </a:pPr>
                      <a:r>
                        <a:rPr lang="en"/>
                        <a:t>Despite the high accuracy, the paper mentions the possibility of errors due to misdetected rallies, which may require manual correction</a:t>
                      </a:r>
                      <a:endParaRPr/>
                    </a:p>
                    <a:p>
                      <a:pPr indent="0" lvl="0" marL="0" marR="0" rtl="0" algn="l">
                        <a:spcBef>
                          <a:spcPts val="0"/>
                        </a:spcBef>
                        <a:spcAft>
                          <a:spcPts val="0"/>
                        </a:spcAft>
                        <a:buNone/>
                      </a:pPr>
                      <a:r>
                        <a:t/>
                      </a:r>
                      <a:endParaRPr/>
                    </a:p>
                  </a:txBody>
                  <a:tcPr marT="34300" marB="34300" marR="68600" marL="68600"/>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44"/>
          <p:cNvSpPr/>
          <p:nvPr/>
        </p:nvSpPr>
        <p:spPr>
          <a:xfrm>
            <a:off x="2286000" y="1185866"/>
            <a:ext cx="5715000" cy="27300"/>
          </a:xfrm>
          <a:prstGeom prst="rect">
            <a:avLst/>
          </a:prstGeom>
          <a:solidFill>
            <a:srgbClr val="33CCCC"/>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78" name="Google Shape;278;p44"/>
          <p:cNvSpPr txBox="1"/>
          <p:nvPr/>
        </p:nvSpPr>
        <p:spPr>
          <a:xfrm>
            <a:off x="1485900" y="1314450"/>
            <a:ext cx="6057900" cy="3543300"/>
          </a:xfrm>
          <a:prstGeom prst="rect">
            <a:avLst/>
          </a:prstGeom>
          <a:noFill/>
          <a:ln>
            <a:noFill/>
          </a:ln>
        </p:spPr>
        <p:txBody>
          <a:bodyPr anchorCtr="0" anchor="t" bIns="34275" lIns="68575" spcFirstLastPara="1" rIns="68575" wrap="square" tIns="34275">
            <a:noAutofit/>
          </a:bodyPr>
          <a:lstStyle/>
          <a:p>
            <a:pPr indent="-12700" lvl="1" marL="736600" marR="0" rtl="0" algn="just">
              <a:spcBef>
                <a:spcPts val="0"/>
              </a:spcBef>
              <a:spcAft>
                <a:spcPts val="0"/>
              </a:spcAft>
              <a:buClr>
                <a:schemeClr val="dk1"/>
              </a:buClr>
              <a:buSzPts val="1800"/>
              <a:buFont typeface="Noto Sans Symbols"/>
              <a:buNone/>
            </a:pPr>
            <a:r>
              <a:t/>
            </a:r>
            <a:endParaRPr b="0" i="0" sz="1800" u="none" cap="none" strike="noStrike">
              <a:solidFill>
                <a:srgbClr val="0000FF"/>
              </a:solidFill>
              <a:latin typeface="Trebuchet MS"/>
              <a:ea typeface="Trebuchet MS"/>
              <a:cs typeface="Trebuchet MS"/>
              <a:sym typeface="Trebuchet MS"/>
            </a:endParaRPr>
          </a:p>
          <a:p>
            <a:pPr indent="-254000" lvl="0" marL="254000" marR="0" rtl="0" algn="l">
              <a:spcBef>
                <a:spcPts val="300"/>
              </a:spcBef>
              <a:spcAft>
                <a:spcPts val="0"/>
              </a:spcAft>
              <a:buNone/>
            </a:pPr>
            <a:r>
              <a:t/>
            </a:r>
            <a:endParaRPr sz="1500">
              <a:solidFill>
                <a:schemeClr val="dk1"/>
              </a:solidFill>
              <a:latin typeface="Trebuchet MS"/>
              <a:ea typeface="Trebuchet MS"/>
              <a:cs typeface="Trebuchet MS"/>
              <a:sym typeface="Trebuchet MS"/>
            </a:endParaRPr>
          </a:p>
        </p:txBody>
      </p:sp>
      <p:sp>
        <p:nvSpPr>
          <p:cNvPr id="279" name="Google Shape;279;p44"/>
          <p:cNvSpPr txBox="1"/>
          <p:nvPr/>
        </p:nvSpPr>
        <p:spPr>
          <a:xfrm>
            <a:off x="3143250" y="857251"/>
            <a:ext cx="4857600" cy="346200"/>
          </a:xfrm>
          <a:prstGeom prst="rect">
            <a:avLst/>
          </a:prstGeom>
          <a:noFill/>
          <a:ln>
            <a:noFill/>
          </a:ln>
        </p:spPr>
        <p:txBody>
          <a:bodyPr anchorCtr="0" anchor="t" bIns="34275" lIns="68575" spcFirstLastPara="1" rIns="68575" wrap="square" tIns="34275">
            <a:spAutoFit/>
          </a:bodyPr>
          <a:lstStyle/>
          <a:p>
            <a:pPr indent="-254000" lvl="0" marL="254000" marR="0" rtl="0" algn="r">
              <a:spcBef>
                <a:spcPts val="0"/>
              </a:spcBef>
              <a:spcAft>
                <a:spcPts val="0"/>
              </a:spcAft>
              <a:buNone/>
            </a:pPr>
            <a:r>
              <a:rPr lang="en" sz="1800">
                <a:solidFill>
                  <a:srgbClr val="FF0000"/>
                </a:solidFill>
                <a:latin typeface="Trebuchet MS"/>
                <a:ea typeface="Trebuchet MS"/>
                <a:cs typeface="Trebuchet MS"/>
                <a:sym typeface="Trebuchet MS"/>
              </a:rPr>
              <a:t>Literature Survey- Meenal</a:t>
            </a:r>
            <a:endParaRPr sz="1100"/>
          </a:p>
        </p:txBody>
      </p:sp>
      <p:graphicFrame>
        <p:nvGraphicFramePr>
          <p:cNvPr id="280" name="Google Shape;280;p44"/>
          <p:cNvGraphicFramePr/>
          <p:nvPr/>
        </p:nvGraphicFramePr>
        <p:xfrm>
          <a:off x="206675" y="1314461"/>
          <a:ext cx="3000000" cy="3000000"/>
        </p:xfrm>
        <a:graphic>
          <a:graphicData uri="http://schemas.openxmlformats.org/drawingml/2006/table">
            <a:tbl>
              <a:tblPr bandRow="1" firstRow="1">
                <a:noFill/>
                <a:tableStyleId>{DC2E13B0-CA07-4CF3-9F44-88090B9ED244}</a:tableStyleId>
              </a:tblPr>
              <a:tblGrid>
                <a:gridCol w="2114550"/>
                <a:gridCol w="1971675"/>
                <a:gridCol w="2043100"/>
                <a:gridCol w="2043100"/>
              </a:tblGrid>
              <a:tr h="519550">
                <a:tc>
                  <a:txBody>
                    <a:bodyPr/>
                    <a:lstStyle/>
                    <a:p>
                      <a:pPr indent="0" lvl="0" marL="0" marR="0" rtl="0" algn="l">
                        <a:spcBef>
                          <a:spcPts val="0"/>
                        </a:spcBef>
                        <a:spcAft>
                          <a:spcPts val="0"/>
                        </a:spcAft>
                        <a:buNone/>
                      </a:pPr>
                      <a:r>
                        <a:rPr lang="en" sz="1400" u="none" cap="none" strike="noStrike"/>
                        <a:t>Paper Details</a:t>
                      </a:r>
                      <a:endParaRPr sz="1100"/>
                    </a:p>
                  </a:txBody>
                  <a:tcPr marT="34300" marB="34300" marR="68600" marL="68600"/>
                </a:tc>
                <a:tc>
                  <a:txBody>
                    <a:bodyPr/>
                    <a:lstStyle/>
                    <a:p>
                      <a:pPr indent="0" lvl="0" marL="0" marR="0" rtl="0" algn="l">
                        <a:spcBef>
                          <a:spcPts val="0"/>
                        </a:spcBef>
                        <a:spcAft>
                          <a:spcPts val="0"/>
                        </a:spcAft>
                        <a:buNone/>
                      </a:pPr>
                      <a:r>
                        <a:rPr lang="en" sz="1400"/>
                        <a:t>Objective of paper, Techniques/Methods</a:t>
                      </a:r>
                      <a:endParaRPr sz="1100"/>
                    </a:p>
                  </a:txBody>
                  <a:tcPr marT="34300" marB="34300" marR="68600" marL="68600"/>
                </a:tc>
                <a:tc>
                  <a:txBody>
                    <a:bodyPr/>
                    <a:lstStyle/>
                    <a:p>
                      <a:pPr indent="0" lvl="0" marL="0" marR="0" rtl="0" algn="l">
                        <a:spcBef>
                          <a:spcPts val="0"/>
                        </a:spcBef>
                        <a:spcAft>
                          <a:spcPts val="0"/>
                        </a:spcAft>
                        <a:buNone/>
                      </a:pPr>
                      <a:r>
                        <a:rPr lang="en" sz="1400"/>
                        <a:t>Advantages</a:t>
                      </a:r>
                      <a:endParaRPr sz="1100"/>
                    </a:p>
                  </a:txBody>
                  <a:tcPr marT="34300" marB="34300" marR="68600" marL="68600"/>
                </a:tc>
                <a:tc>
                  <a:txBody>
                    <a:bodyPr/>
                    <a:lstStyle/>
                    <a:p>
                      <a:pPr indent="0" lvl="0" marL="0" marR="0" rtl="0" algn="l">
                        <a:spcBef>
                          <a:spcPts val="0"/>
                        </a:spcBef>
                        <a:spcAft>
                          <a:spcPts val="0"/>
                        </a:spcAft>
                        <a:buNone/>
                      </a:pPr>
                      <a:r>
                        <a:rPr lang="en" sz="1400"/>
                        <a:t>Limitations</a:t>
                      </a:r>
                      <a:endParaRPr sz="1100"/>
                    </a:p>
                  </a:txBody>
                  <a:tcPr marT="34300" marB="34300" marR="68600" marL="68600"/>
                </a:tc>
              </a:tr>
              <a:tr h="3198500">
                <a:tc>
                  <a:txBody>
                    <a:bodyPr/>
                    <a:lstStyle/>
                    <a:p>
                      <a:pPr indent="0" lvl="0" marL="0" rtl="0" algn="l">
                        <a:spcBef>
                          <a:spcPts val="0"/>
                        </a:spcBef>
                        <a:spcAft>
                          <a:spcPts val="0"/>
                        </a:spcAft>
                        <a:buClr>
                          <a:schemeClr val="dk1"/>
                        </a:buClr>
                        <a:buFont typeface="Arial"/>
                        <a:buNone/>
                      </a:pPr>
                      <a:r>
                        <a:rPr lang="en"/>
                        <a:t>M. Sanabria, F. Precioso and T. Menguy, "Profiling Actions for Sport Video Summarization: An attention signal analysis," </a:t>
                      </a:r>
                      <a:r>
                        <a:rPr i="1" lang="en"/>
                        <a:t>2020 IEEE 22nd International Workshop on Multimedia Signal Processing (MMSP)</a:t>
                      </a:r>
                      <a:r>
                        <a:rPr lang="en"/>
                        <a:t>, Tampere, Finland, 2020, pp. 1-6, doi: 10.1109/MMSP48831.2020.9287062.</a:t>
                      </a:r>
                      <a:endParaRPr/>
                    </a:p>
                    <a:p>
                      <a:pPr indent="0" lvl="0" marL="0" marR="0" rtl="0" algn="l">
                        <a:spcBef>
                          <a:spcPts val="0"/>
                        </a:spcBef>
                        <a:spcAft>
                          <a:spcPts val="0"/>
                        </a:spcAft>
                        <a:buNone/>
                      </a:pPr>
                      <a:r>
                        <a:t/>
                      </a:r>
                      <a:endParaRPr/>
                    </a:p>
                  </a:txBody>
                  <a:tcPr marT="34300" marB="34300" marR="68600" marL="68600"/>
                </a:tc>
                <a:tc>
                  <a:txBody>
                    <a:bodyPr/>
                    <a:lstStyle/>
                    <a:p>
                      <a:pPr indent="0" lvl="0" marL="0" marR="0" rtl="0" algn="l">
                        <a:spcBef>
                          <a:spcPts val="0"/>
                        </a:spcBef>
                        <a:spcAft>
                          <a:spcPts val="0"/>
                        </a:spcAft>
                        <a:buNone/>
                      </a:pPr>
                      <a:r>
                        <a:rPr lang="en"/>
                        <a:t>The paper utilizes LSTM with an attention mechanism to automatically model action profiles from soccer video events. The goal is to enhance the efficiency of human operators in summarizing soccer matches by capturing the significance of key events. Graphical action profiles offers visual insights.</a:t>
                      </a:r>
                      <a:endParaRPr sz="1400"/>
                    </a:p>
                  </a:txBody>
                  <a:tcPr marT="34300" marB="34300" marR="68600" marL="68600"/>
                </a:tc>
                <a:tc>
                  <a:txBody>
                    <a:bodyPr/>
                    <a:lstStyle/>
                    <a:p>
                      <a:pPr indent="0" lvl="0" marL="0" marR="0" rtl="0" algn="l">
                        <a:spcBef>
                          <a:spcPts val="0"/>
                        </a:spcBef>
                        <a:spcAft>
                          <a:spcPts val="0"/>
                        </a:spcAft>
                        <a:buNone/>
                      </a:pPr>
                      <a:r>
                        <a:rPr lang="en"/>
                        <a:t>T</a:t>
                      </a:r>
                      <a:r>
                        <a:rPr lang="en"/>
                        <a:t>he model has ability to transfer knowledge effectively between datasets from different broadcasting companies and leagues, can effectively work with different types of data from various sources, showcasing flexibility.</a:t>
                      </a:r>
                      <a:endParaRPr/>
                    </a:p>
                    <a:p>
                      <a:pPr indent="0" lvl="0" marL="0" marR="0" rtl="0" algn="l">
                        <a:spcBef>
                          <a:spcPts val="0"/>
                        </a:spcBef>
                        <a:spcAft>
                          <a:spcPts val="0"/>
                        </a:spcAft>
                        <a:buNone/>
                      </a:pPr>
                      <a:r>
                        <a:rPr lang="en"/>
                        <a:t>Attention layer, learns to identify significant features in the input data, which is not limited to soccer-related events. </a:t>
                      </a:r>
                      <a:endParaRPr/>
                    </a:p>
                  </a:txBody>
                  <a:tcPr marT="34300" marB="34300" marR="68600" marL="68600"/>
                </a:tc>
                <a:tc>
                  <a:txBody>
                    <a:bodyPr/>
                    <a:lstStyle/>
                    <a:p>
                      <a:pPr indent="0" lvl="0" marL="0" marR="0" rtl="0" algn="l">
                        <a:spcBef>
                          <a:spcPts val="0"/>
                        </a:spcBef>
                        <a:spcAft>
                          <a:spcPts val="0"/>
                        </a:spcAft>
                        <a:buNone/>
                      </a:pPr>
                      <a:r>
                        <a:rPr lang="en"/>
                        <a:t>F</a:t>
                      </a:r>
                      <a:r>
                        <a:rPr lang="en"/>
                        <a:t>ocuses on event metadata and does not incorporate analysis of audio or visual content from soccer videos. This leads to excluding important contextual information.</a:t>
                      </a:r>
                      <a:endParaRPr/>
                    </a:p>
                    <a:p>
                      <a:pPr indent="0" lvl="0" marL="0" marR="0" rtl="0" algn="l">
                        <a:spcBef>
                          <a:spcPts val="0"/>
                        </a:spcBef>
                        <a:spcAft>
                          <a:spcPts val="0"/>
                        </a:spcAft>
                        <a:buNone/>
                      </a:pPr>
                      <a:r>
                        <a:rPr lang="en"/>
                        <a:t>The process of summarizing complex action profiles into curves may result in a loss of information.</a:t>
                      </a:r>
                      <a:endParaRPr/>
                    </a:p>
                  </a:txBody>
                  <a:tcPr marT="34300" marB="34300" marR="68600" marL="68600"/>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45"/>
          <p:cNvSpPr/>
          <p:nvPr/>
        </p:nvSpPr>
        <p:spPr>
          <a:xfrm>
            <a:off x="2286000" y="1185866"/>
            <a:ext cx="5715000" cy="27300"/>
          </a:xfrm>
          <a:prstGeom prst="rect">
            <a:avLst/>
          </a:prstGeom>
          <a:solidFill>
            <a:srgbClr val="33CCCC"/>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87" name="Google Shape;287;p45"/>
          <p:cNvSpPr txBox="1"/>
          <p:nvPr/>
        </p:nvSpPr>
        <p:spPr>
          <a:xfrm>
            <a:off x="1485900" y="1314450"/>
            <a:ext cx="6057900" cy="3543300"/>
          </a:xfrm>
          <a:prstGeom prst="rect">
            <a:avLst/>
          </a:prstGeom>
          <a:noFill/>
          <a:ln>
            <a:noFill/>
          </a:ln>
        </p:spPr>
        <p:txBody>
          <a:bodyPr anchorCtr="0" anchor="t" bIns="34275" lIns="68575" spcFirstLastPara="1" rIns="68575" wrap="square" tIns="34275">
            <a:noAutofit/>
          </a:bodyPr>
          <a:lstStyle/>
          <a:p>
            <a:pPr indent="-12700" lvl="1" marL="736600" marR="0" rtl="0" algn="just">
              <a:spcBef>
                <a:spcPts val="0"/>
              </a:spcBef>
              <a:spcAft>
                <a:spcPts val="0"/>
              </a:spcAft>
              <a:buClr>
                <a:schemeClr val="dk1"/>
              </a:buClr>
              <a:buSzPts val="1800"/>
              <a:buFont typeface="Noto Sans Symbols"/>
              <a:buNone/>
            </a:pPr>
            <a:r>
              <a:t/>
            </a:r>
            <a:endParaRPr b="0" i="0" sz="1800" u="none" cap="none" strike="noStrike">
              <a:solidFill>
                <a:srgbClr val="0000FF"/>
              </a:solidFill>
              <a:latin typeface="Trebuchet MS"/>
              <a:ea typeface="Trebuchet MS"/>
              <a:cs typeface="Trebuchet MS"/>
              <a:sym typeface="Trebuchet MS"/>
            </a:endParaRPr>
          </a:p>
          <a:p>
            <a:pPr indent="-254000" lvl="0" marL="254000" marR="0" rtl="0" algn="l">
              <a:spcBef>
                <a:spcPts val="300"/>
              </a:spcBef>
              <a:spcAft>
                <a:spcPts val="0"/>
              </a:spcAft>
              <a:buNone/>
            </a:pPr>
            <a:r>
              <a:t/>
            </a:r>
            <a:endParaRPr sz="1500">
              <a:solidFill>
                <a:schemeClr val="dk1"/>
              </a:solidFill>
              <a:latin typeface="Trebuchet MS"/>
              <a:ea typeface="Trebuchet MS"/>
              <a:cs typeface="Trebuchet MS"/>
              <a:sym typeface="Trebuchet MS"/>
            </a:endParaRPr>
          </a:p>
        </p:txBody>
      </p:sp>
      <p:sp>
        <p:nvSpPr>
          <p:cNvPr id="288" name="Google Shape;288;p45"/>
          <p:cNvSpPr txBox="1"/>
          <p:nvPr/>
        </p:nvSpPr>
        <p:spPr>
          <a:xfrm>
            <a:off x="3143250" y="857251"/>
            <a:ext cx="4857600" cy="346200"/>
          </a:xfrm>
          <a:prstGeom prst="rect">
            <a:avLst/>
          </a:prstGeom>
          <a:noFill/>
          <a:ln>
            <a:noFill/>
          </a:ln>
        </p:spPr>
        <p:txBody>
          <a:bodyPr anchorCtr="0" anchor="t" bIns="34275" lIns="68575" spcFirstLastPara="1" rIns="68575" wrap="square" tIns="34275">
            <a:spAutoFit/>
          </a:bodyPr>
          <a:lstStyle/>
          <a:p>
            <a:pPr indent="-254000" lvl="0" marL="254000" marR="0" rtl="0" algn="r">
              <a:spcBef>
                <a:spcPts val="0"/>
              </a:spcBef>
              <a:spcAft>
                <a:spcPts val="0"/>
              </a:spcAft>
              <a:buNone/>
            </a:pPr>
            <a:r>
              <a:rPr lang="en" sz="1800">
                <a:solidFill>
                  <a:srgbClr val="FF0000"/>
                </a:solidFill>
                <a:latin typeface="Trebuchet MS"/>
                <a:ea typeface="Trebuchet MS"/>
                <a:cs typeface="Trebuchet MS"/>
                <a:sym typeface="Trebuchet MS"/>
              </a:rPr>
              <a:t>Literature Survey- Melvin</a:t>
            </a:r>
            <a:endParaRPr sz="1100"/>
          </a:p>
        </p:txBody>
      </p:sp>
      <p:graphicFrame>
        <p:nvGraphicFramePr>
          <p:cNvPr id="289" name="Google Shape;289;p45"/>
          <p:cNvGraphicFramePr/>
          <p:nvPr/>
        </p:nvGraphicFramePr>
        <p:xfrm>
          <a:off x="171450" y="1238261"/>
          <a:ext cx="3000000" cy="3000000"/>
        </p:xfrm>
        <a:graphic>
          <a:graphicData uri="http://schemas.openxmlformats.org/drawingml/2006/table">
            <a:tbl>
              <a:tblPr bandRow="1" firstRow="1">
                <a:noFill/>
                <a:tableStyleId>{DC2E13B0-CA07-4CF3-9F44-88090B9ED244}</a:tableStyleId>
              </a:tblPr>
              <a:tblGrid>
                <a:gridCol w="1973175"/>
                <a:gridCol w="2497650"/>
                <a:gridCol w="2340600"/>
                <a:gridCol w="2011125"/>
              </a:tblGrid>
              <a:tr h="550400">
                <a:tc>
                  <a:txBody>
                    <a:bodyPr/>
                    <a:lstStyle/>
                    <a:p>
                      <a:pPr indent="0" lvl="0" marL="0" marR="0" rtl="0" algn="l">
                        <a:spcBef>
                          <a:spcPts val="0"/>
                        </a:spcBef>
                        <a:spcAft>
                          <a:spcPts val="0"/>
                        </a:spcAft>
                        <a:buNone/>
                      </a:pPr>
                      <a:r>
                        <a:rPr lang="en" sz="1400" u="none" cap="none" strike="noStrike"/>
                        <a:t>Paper Details</a:t>
                      </a:r>
                      <a:endParaRPr sz="1100"/>
                    </a:p>
                  </a:txBody>
                  <a:tcPr marT="34300" marB="34300" marR="68600" marL="68600"/>
                </a:tc>
                <a:tc>
                  <a:txBody>
                    <a:bodyPr/>
                    <a:lstStyle/>
                    <a:p>
                      <a:pPr indent="0" lvl="0" marL="0" marR="0" rtl="0" algn="l">
                        <a:spcBef>
                          <a:spcPts val="0"/>
                        </a:spcBef>
                        <a:spcAft>
                          <a:spcPts val="0"/>
                        </a:spcAft>
                        <a:buNone/>
                      </a:pPr>
                      <a:r>
                        <a:rPr lang="en" sz="1400"/>
                        <a:t>Objective of paper, Techniques/Methods</a:t>
                      </a:r>
                      <a:endParaRPr sz="1100"/>
                    </a:p>
                  </a:txBody>
                  <a:tcPr marT="34300" marB="34300" marR="68600" marL="68600"/>
                </a:tc>
                <a:tc>
                  <a:txBody>
                    <a:bodyPr/>
                    <a:lstStyle/>
                    <a:p>
                      <a:pPr indent="0" lvl="0" marL="0" marR="0" rtl="0" algn="l">
                        <a:spcBef>
                          <a:spcPts val="0"/>
                        </a:spcBef>
                        <a:spcAft>
                          <a:spcPts val="0"/>
                        </a:spcAft>
                        <a:buNone/>
                      </a:pPr>
                      <a:r>
                        <a:rPr lang="en" sz="1400"/>
                        <a:t>Advantages</a:t>
                      </a:r>
                      <a:endParaRPr sz="1100"/>
                    </a:p>
                  </a:txBody>
                  <a:tcPr marT="34300" marB="34300" marR="68600" marL="68600"/>
                </a:tc>
                <a:tc>
                  <a:txBody>
                    <a:bodyPr/>
                    <a:lstStyle/>
                    <a:p>
                      <a:pPr indent="0" lvl="0" marL="0" marR="0" rtl="0" algn="l">
                        <a:spcBef>
                          <a:spcPts val="0"/>
                        </a:spcBef>
                        <a:spcAft>
                          <a:spcPts val="0"/>
                        </a:spcAft>
                        <a:buNone/>
                      </a:pPr>
                      <a:r>
                        <a:rPr lang="en" sz="1400"/>
                        <a:t>Limitations</a:t>
                      </a:r>
                      <a:endParaRPr sz="1100"/>
                    </a:p>
                  </a:txBody>
                  <a:tcPr marT="34300" marB="34300" marR="68600" marL="68600"/>
                </a:tc>
              </a:tr>
              <a:tr h="3354850">
                <a:tc>
                  <a:txBody>
                    <a:bodyPr/>
                    <a:lstStyle/>
                    <a:p>
                      <a:pPr indent="0" lvl="0" marL="0" marR="0" rtl="0" algn="l">
                        <a:spcBef>
                          <a:spcPts val="0"/>
                        </a:spcBef>
                        <a:spcAft>
                          <a:spcPts val="0"/>
                        </a:spcAft>
                        <a:buNone/>
                      </a:pPr>
                      <a:r>
                        <a:rPr lang="en"/>
                        <a:t>R. S. Bhat, J. O, P. P. P, P. Kumar Vedurumudi and D. K. N, "Cricket Video Summarization Using Deep Learning," </a:t>
                      </a:r>
                      <a:r>
                        <a:rPr i="1" lang="en"/>
                        <a:t>2023 IEEE 8th International Conference for Convergence in Technology (I2CT)</a:t>
                      </a:r>
                      <a:r>
                        <a:rPr lang="en"/>
                        <a:t>, Lonavla, India, 2023, pp. 1-6, doi: 10.1109/I2CT57861.2023.10126359</a:t>
                      </a:r>
                      <a:endParaRPr/>
                    </a:p>
                  </a:txBody>
                  <a:tcPr marT="34300" marB="34300" marR="68600" marL="68600"/>
                </a:tc>
                <a:tc>
                  <a:txBody>
                    <a:bodyPr/>
                    <a:lstStyle/>
                    <a:p>
                      <a:pPr indent="0" lvl="0" marL="0" marR="0" rtl="0" algn="l">
                        <a:spcBef>
                          <a:spcPts val="0"/>
                        </a:spcBef>
                        <a:spcAft>
                          <a:spcPts val="0"/>
                        </a:spcAft>
                        <a:buNone/>
                      </a:pPr>
                      <a:r>
                        <a:rPr lang="en"/>
                        <a:t>Recognizing and clipping crucial occurrences in a cricket match by considering event-based attributes.</a:t>
                      </a:r>
                      <a:br>
                        <a:rPr lang="en"/>
                      </a:br>
                      <a:r>
                        <a:rPr lang="en"/>
                        <a:t>Dataset Selection-Gathering data from various sources like YouTube and Hotstar. Key frames are identified using Energy levels. Features are extracted from the frames using CNNs(VGG16 and ResNet50). Features vectors are fed to a LSTM network to obtain the word embeddings and a caption for each ball is obtained.</a:t>
                      </a:r>
                      <a:endParaRPr/>
                    </a:p>
                  </a:txBody>
                  <a:tcPr marT="34300" marB="34300" marR="68600" marL="68600"/>
                </a:tc>
                <a:tc>
                  <a:txBody>
                    <a:bodyPr/>
                    <a:lstStyle/>
                    <a:p>
                      <a:pPr indent="0" lvl="0" marL="0" marR="0" rtl="0" algn="l">
                        <a:spcBef>
                          <a:spcPts val="0"/>
                        </a:spcBef>
                        <a:spcAft>
                          <a:spcPts val="0"/>
                        </a:spcAft>
                        <a:buNone/>
                      </a:pPr>
                      <a:r>
                        <a:rPr lang="en"/>
                        <a:t>The method categorizes scenes in cricket matches accurately, improving the performance of the summarization. By leveraging Deep Learning models such as FCNN and LSTM, the approach can effectively extract features and generate captions. The model covers a wide range of events in cricket matches, including wickets, fours, sixes, player celebrations, thereby enhancing viewer experience.</a:t>
                      </a:r>
                      <a:endParaRPr sz="1400"/>
                    </a:p>
                  </a:txBody>
                  <a:tcPr marT="34300" marB="34300" marR="68600" marL="68600"/>
                </a:tc>
                <a:tc>
                  <a:txBody>
                    <a:bodyPr/>
                    <a:lstStyle/>
                    <a:p>
                      <a:pPr indent="0" lvl="0" marL="0" marR="0" rtl="0" algn="l">
                        <a:spcBef>
                          <a:spcPts val="0"/>
                        </a:spcBef>
                        <a:spcAft>
                          <a:spcPts val="0"/>
                        </a:spcAft>
                        <a:buNone/>
                      </a:pPr>
                      <a:r>
                        <a:rPr lang="en"/>
                        <a:t>The ResNet model used for feature extraction requires significant processing power. The use of Deep Learning models like 3D-CNN and LSTM may introduce complexity training of the system. The approach may be tailored specifically for cricket videos, limiting its applicability to other sports.</a:t>
                      </a:r>
                      <a:endParaRPr sz="1400"/>
                    </a:p>
                  </a:txBody>
                  <a:tcPr marT="34300" marB="34300" marR="68600" marL="68600"/>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46"/>
          <p:cNvSpPr/>
          <p:nvPr/>
        </p:nvSpPr>
        <p:spPr>
          <a:xfrm>
            <a:off x="2286000" y="1185866"/>
            <a:ext cx="5715000" cy="27300"/>
          </a:xfrm>
          <a:prstGeom prst="rect">
            <a:avLst/>
          </a:prstGeom>
          <a:solidFill>
            <a:srgbClr val="33CCCC"/>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296" name="Google Shape;296;p46"/>
          <p:cNvSpPr txBox="1"/>
          <p:nvPr/>
        </p:nvSpPr>
        <p:spPr>
          <a:xfrm>
            <a:off x="3143250" y="857251"/>
            <a:ext cx="4857600" cy="346200"/>
          </a:xfrm>
          <a:prstGeom prst="rect">
            <a:avLst/>
          </a:prstGeom>
          <a:noFill/>
          <a:ln>
            <a:noFill/>
          </a:ln>
        </p:spPr>
        <p:txBody>
          <a:bodyPr anchorCtr="0" anchor="t" bIns="34275" lIns="68575" spcFirstLastPara="1" rIns="68575" wrap="square" tIns="34275">
            <a:spAutoFit/>
          </a:bodyPr>
          <a:lstStyle/>
          <a:p>
            <a:pPr indent="-254000" lvl="0" marL="254000" marR="0" rtl="0" algn="r">
              <a:spcBef>
                <a:spcPts val="0"/>
              </a:spcBef>
              <a:spcAft>
                <a:spcPts val="0"/>
              </a:spcAft>
              <a:buNone/>
            </a:pPr>
            <a:r>
              <a:rPr lang="en" sz="1800">
                <a:solidFill>
                  <a:srgbClr val="FF0000"/>
                </a:solidFill>
                <a:latin typeface="Trebuchet MS"/>
                <a:ea typeface="Trebuchet MS"/>
                <a:cs typeface="Trebuchet MS"/>
                <a:sym typeface="Trebuchet MS"/>
              </a:rPr>
              <a:t>Literature Survey- Melvin</a:t>
            </a:r>
            <a:endParaRPr sz="1100"/>
          </a:p>
        </p:txBody>
      </p:sp>
      <p:graphicFrame>
        <p:nvGraphicFramePr>
          <p:cNvPr id="297" name="Google Shape;297;p46"/>
          <p:cNvGraphicFramePr/>
          <p:nvPr/>
        </p:nvGraphicFramePr>
        <p:xfrm>
          <a:off x="276750" y="1275036"/>
          <a:ext cx="3000000" cy="3000000"/>
        </p:xfrm>
        <a:graphic>
          <a:graphicData uri="http://schemas.openxmlformats.org/drawingml/2006/table">
            <a:tbl>
              <a:tblPr bandRow="1" firstRow="1">
                <a:noFill/>
                <a:tableStyleId>{DC2E13B0-CA07-4CF3-9F44-88090B9ED244}</a:tableStyleId>
              </a:tblPr>
              <a:tblGrid>
                <a:gridCol w="2009250"/>
                <a:gridCol w="2286000"/>
                <a:gridCol w="2057825"/>
                <a:gridCol w="2111375"/>
              </a:tblGrid>
              <a:tr h="765925">
                <a:tc>
                  <a:txBody>
                    <a:bodyPr/>
                    <a:lstStyle/>
                    <a:p>
                      <a:pPr indent="0" lvl="0" marL="0" marR="0" rtl="0" algn="l">
                        <a:spcBef>
                          <a:spcPts val="0"/>
                        </a:spcBef>
                        <a:spcAft>
                          <a:spcPts val="0"/>
                        </a:spcAft>
                        <a:buNone/>
                      </a:pPr>
                      <a:r>
                        <a:rPr lang="en" sz="1300" u="none" cap="none" strike="noStrike"/>
                        <a:t>Paper Details</a:t>
                      </a:r>
                      <a:endParaRPr sz="1000"/>
                    </a:p>
                  </a:txBody>
                  <a:tcPr marT="34300" marB="34300" marR="68600" marL="68600"/>
                </a:tc>
                <a:tc>
                  <a:txBody>
                    <a:bodyPr/>
                    <a:lstStyle/>
                    <a:p>
                      <a:pPr indent="0" lvl="0" marL="0" marR="0" rtl="0" algn="l">
                        <a:spcBef>
                          <a:spcPts val="0"/>
                        </a:spcBef>
                        <a:spcAft>
                          <a:spcPts val="0"/>
                        </a:spcAft>
                        <a:buNone/>
                      </a:pPr>
                      <a:r>
                        <a:rPr lang="en" sz="1300"/>
                        <a:t>Objective of paper, Techniques/Methods</a:t>
                      </a:r>
                      <a:endParaRPr sz="1000"/>
                    </a:p>
                  </a:txBody>
                  <a:tcPr marT="34300" marB="34300" marR="68600" marL="68600"/>
                </a:tc>
                <a:tc>
                  <a:txBody>
                    <a:bodyPr/>
                    <a:lstStyle/>
                    <a:p>
                      <a:pPr indent="0" lvl="0" marL="0" marR="0" rtl="0" algn="l">
                        <a:spcBef>
                          <a:spcPts val="0"/>
                        </a:spcBef>
                        <a:spcAft>
                          <a:spcPts val="0"/>
                        </a:spcAft>
                        <a:buNone/>
                      </a:pPr>
                      <a:r>
                        <a:rPr lang="en" sz="1300"/>
                        <a:t>Advantages</a:t>
                      </a:r>
                      <a:endParaRPr sz="1000"/>
                    </a:p>
                  </a:txBody>
                  <a:tcPr marT="34300" marB="34300" marR="68600" marL="68600"/>
                </a:tc>
                <a:tc>
                  <a:txBody>
                    <a:bodyPr/>
                    <a:lstStyle/>
                    <a:p>
                      <a:pPr indent="0" lvl="0" marL="0" marR="0" rtl="0" algn="l">
                        <a:spcBef>
                          <a:spcPts val="0"/>
                        </a:spcBef>
                        <a:spcAft>
                          <a:spcPts val="0"/>
                        </a:spcAft>
                        <a:buNone/>
                      </a:pPr>
                      <a:r>
                        <a:rPr lang="en" sz="1300"/>
                        <a:t>Limitations</a:t>
                      </a:r>
                      <a:endParaRPr sz="1000"/>
                    </a:p>
                  </a:txBody>
                  <a:tcPr marT="34300" marB="34300" marR="68600" marL="68600"/>
                </a:tc>
              </a:tr>
              <a:tr h="3102550">
                <a:tc>
                  <a:txBody>
                    <a:bodyPr/>
                    <a:lstStyle/>
                    <a:p>
                      <a:pPr indent="0" lvl="0" marL="0" marR="0" rtl="0" algn="l">
                        <a:spcBef>
                          <a:spcPts val="0"/>
                        </a:spcBef>
                        <a:spcAft>
                          <a:spcPts val="0"/>
                        </a:spcAft>
                        <a:buNone/>
                      </a:pPr>
                      <a:r>
                        <a:rPr lang="en" sz="1300"/>
                        <a:t>H. Sattar, M. S. Umar, E. Ijaz and M. U. Arshad, "Multi-Modal Architecture for Cricket Highlights Generation: Using Computer Vision and Large Language Model," </a:t>
                      </a:r>
                      <a:r>
                        <a:rPr i="1" lang="en" sz="1300"/>
                        <a:t>2023 17th International Conference on Open Source Systems and Technologies (ICOSST)</a:t>
                      </a:r>
                      <a:r>
                        <a:rPr lang="en" sz="1300"/>
                        <a:t>,  2023, pp. 1-6, doi: 10.1109/ICOSST60641.2023.10414235</a:t>
                      </a:r>
                      <a:endParaRPr sz="1300"/>
                    </a:p>
                  </a:txBody>
                  <a:tcPr marT="34300" marB="34300" marR="68600" marL="68600"/>
                </a:tc>
                <a:tc>
                  <a:txBody>
                    <a:bodyPr/>
                    <a:lstStyle/>
                    <a:p>
                      <a:pPr indent="0" lvl="0" marL="0" marR="0" rtl="0" algn="l">
                        <a:spcBef>
                          <a:spcPts val="0"/>
                        </a:spcBef>
                        <a:spcAft>
                          <a:spcPts val="0"/>
                        </a:spcAft>
                        <a:buNone/>
                      </a:pPr>
                      <a:r>
                        <a:rPr lang="en" sz="1300"/>
                        <a:t>M</a:t>
                      </a:r>
                      <a:r>
                        <a:rPr lang="en" sz="1300"/>
                        <a:t>ulti-modal architecture for generating cricket highlights efficiently by identifying key events through commentary text and visual data analysis. The involves splitting the video into non-replay deliveries, transcribing commentary using Automated Speech Recognition (ASR), preprocessing the text, and utilizing a Large Language Model (LLM) to predict event occurrences. Video analysis focuses on cues like replays, bowler positions, commentary.</a:t>
                      </a:r>
                      <a:endParaRPr sz="1300"/>
                    </a:p>
                  </a:txBody>
                  <a:tcPr marT="34300" marB="34300" marR="68600" marL="68600"/>
                </a:tc>
                <a:tc>
                  <a:txBody>
                    <a:bodyPr/>
                    <a:lstStyle/>
                    <a:p>
                      <a:pPr indent="0" lvl="0" marL="0" rtl="0" algn="l">
                        <a:spcBef>
                          <a:spcPts val="0"/>
                        </a:spcBef>
                        <a:spcAft>
                          <a:spcPts val="0"/>
                        </a:spcAft>
                        <a:buSzPts val="1100"/>
                        <a:buNone/>
                      </a:pPr>
                      <a:r>
                        <a:rPr lang="en" sz="1300"/>
                        <a:t>This approach </a:t>
                      </a:r>
                      <a:r>
                        <a:rPr lang="en" sz="1300"/>
                        <a:t>identifies key events through multi-modal analysis of commentary text and visual data. By utilizing cues like replays and bowler positions, the system can accurately extract pivotal moments, enhancing the viewer experience. The use of Automated Speech Recognition (ASR) for transcribing commentary streamlines the process, while the LLMs improves event prediction accuracy.</a:t>
                      </a:r>
                      <a:endParaRPr sz="1300"/>
                    </a:p>
                  </a:txBody>
                  <a:tcPr marT="34300" marB="34300" marR="68600" marL="68600"/>
                </a:tc>
                <a:tc>
                  <a:txBody>
                    <a:bodyPr/>
                    <a:lstStyle/>
                    <a:p>
                      <a:pPr indent="0" lvl="0" marL="0" marR="0" rtl="0" algn="l">
                        <a:spcBef>
                          <a:spcPts val="0"/>
                        </a:spcBef>
                        <a:spcAft>
                          <a:spcPts val="0"/>
                        </a:spcAft>
                        <a:buNone/>
                      </a:pPr>
                      <a:r>
                        <a:rPr lang="en" sz="1300"/>
                        <a:t>P</a:t>
                      </a:r>
                      <a:r>
                        <a:rPr lang="en" sz="1300"/>
                        <a:t>otential inaccuracies arise in event identification due to off-topic conversations being classified as relevant events, introducing noise. While the architecture excels in bowler and replay detection, it may face challenges in certain settings, leading to inferior performance. The system's scalability to encompass other sports needs further exploration.</a:t>
                      </a:r>
                      <a:endParaRPr sz="1300"/>
                    </a:p>
                  </a:txBody>
                  <a:tcPr marT="34300" marB="34300" marR="68600" marL="68600"/>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47"/>
          <p:cNvSpPr/>
          <p:nvPr/>
        </p:nvSpPr>
        <p:spPr>
          <a:xfrm>
            <a:off x="2286000" y="1185866"/>
            <a:ext cx="5715000" cy="27300"/>
          </a:xfrm>
          <a:prstGeom prst="rect">
            <a:avLst/>
          </a:prstGeom>
          <a:solidFill>
            <a:srgbClr val="33CCCC"/>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04" name="Google Shape;304;p47"/>
          <p:cNvSpPr txBox="1"/>
          <p:nvPr/>
        </p:nvSpPr>
        <p:spPr>
          <a:xfrm>
            <a:off x="1485900" y="1314450"/>
            <a:ext cx="6057900" cy="3543300"/>
          </a:xfrm>
          <a:prstGeom prst="rect">
            <a:avLst/>
          </a:prstGeom>
          <a:noFill/>
          <a:ln>
            <a:noFill/>
          </a:ln>
        </p:spPr>
        <p:txBody>
          <a:bodyPr anchorCtr="0" anchor="t" bIns="34275" lIns="68575" spcFirstLastPara="1" rIns="68575" wrap="square" tIns="34275">
            <a:noAutofit/>
          </a:bodyPr>
          <a:lstStyle/>
          <a:p>
            <a:pPr indent="-12700" lvl="1" marL="736600" marR="0" rtl="0" algn="just">
              <a:spcBef>
                <a:spcPts val="0"/>
              </a:spcBef>
              <a:spcAft>
                <a:spcPts val="0"/>
              </a:spcAft>
              <a:buClr>
                <a:schemeClr val="dk1"/>
              </a:buClr>
              <a:buSzPts val="1800"/>
              <a:buFont typeface="Noto Sans Symbols"/>
              <a:buNone/>
            </a:pPr>
            <a:r>
              <a:t/>
            </a:r>
            <a:endParaRPr b="0" i="0" sz="1800" u="none" cap="none" strike="noStrike">
              <a:solidFill>
                <a:srgbClr val="0000FF"/>
              </a:solidFill>
              <a:latin typeface="Trebuchet MS"/>
              <a:ea typeface="Trebuchet MS"/>
              <a:cs typeface="Trebuchet MS"/>
              <a:sym typeface="Trebuchet MS"/>
            </a:endParaRPr>
          </a:p>
          <a:p>
            <a:pPr indent="-254000" lvl="0" marL="254000" marR="0" rtl="0" algn="l">
              <a:spcBef>
                <a:spcPts val="300"/>
              </a:spcBef>
              <a:spcAft>
                <a:spcPts val="0"/>
              </a:spcAft>
              <a:buNone/>
            </a:pPr>
            <a:r>
              <a:t/>
            </a:r>
            <a:endParaRPr sz="1500">
              <a:solidFill>
                <a:schemeClr val="dk1"/>
              </a:solidFill>
              <a:latin typeface="Trebuchet MS"/>
              <a:ea typeface="Trebuchet MS"/>
              <a:cs typeface="Trebuchet MS"/>
              <a:sym typeface="Trebuchet MS"/>
            </a:endParaRPr>
          </a:p>
        </p:txBody>
      </p:sp>
      <p:sp>
        <p:nvSpPr>
          <p:cNvPr id="305" name="Google Shape;305;p47"/>
          <p:cNvSpPr txBox="1"/>
          <p:nvPr/>
        </p:nvSpPr>
        <p:spPr>
          <a:xfrm>
            <a:off x="3143250" y="857251"/>
            <a:ext cx="4857600" cy="346200"/>
          </a:xfrm>
          <a:prstGeom prst="rect">
            <a:avLst/>
          </a:prstGeom>
          <a:noFill/>
          <a:ln>
            <a:noFill/>
          </a:ln>
        </p:spPr>
        <p:txBody>
          <a:bodyPr anchorCtr="0" anchor="t" bIns="34275" lIns="68575" spcFirstLastPara="1" rIns="68575" wrap="square" tIns="34275">
            <a:spAutoFit/>
          </a:bodyPr>
          <a:lstStyle/>
          <a:p>
            <a:pPr indent="-254000" lvl="0" marL="254000" marR="0" rtl="0" algn="r">
              <a:spcBef>
                <a:spcPts val="0"/>
              </a:spcBef>
              <a:spcAft>
                <a:spcPts val="0"/>
              </a:spcAft>
              <a:buNone/>
            </a:pPr>
            <a:r>
              <a:rPr lang="en" sz="1800">
                <a:solidFill>
                  <a:srgbClr val="FF0000"/>
                </a:solidFill>
                <a:latin typeface="Trebuchet MS"/>
                <a:ea typeface="Trebuchet MS"/>
                <a:cs typeface="Trebuchet MS"/>
                <a:sym typeface="Trebuchet MS"/>
              </a:rPr>
              <a:t>Literature Survey- Melvin</a:t>
            </a:r>
            <a:endParaRPr sz="1100"/>
          </a:p>
        </p:txBody>
      </p:sp>
      <p:graphicFrame>
        <p:nvGraphicFramePr>
          <p:cNvPr id="306" name="Google Shape;306;p47"/>
          <p:cNvGraphicFramePr/>
          <p:nvPr/>
        </p:nvGraphicFramePr>
        <p:xfrm>
          <a:off x="171450" y="1238261"/>
          <a:ext cx="3000000" cy="3000000"/>
        </p:xfrm>
        <a:graphic>
          <a:graphicData uri="http://schemas.openxmlformats.org/drawingml/2006/table">
            <a:tbl>
              <a:tblPr bandRow="1" firstRow="1">
                <a:noFill/>
                <a:tableStyleId>{DC2E13B0-CA07-4CF3-9F44-88090B9ED244}</a:tableStyleId>
              </a:tblPr>
              <a:tblGrid>
                <a:gridCol w="2048175"/>
                <a:gridCol w="2733375"/>
                <a:gridCol w="2029875"/>
                <a:gridCol w="2011125"/>
              </a:tblGrid>
              <a:tr h="550400">
                <a:tc>
                  <a:txBody>
                    <a:bodyPr/>
                    <a:lstStyle/>
                    <a:p>
                      <a:pPr indent="0" lvl="0" marL="0" marR="0" rtl="0" algn="l">
                        <a:spcBef>
                          <a:spcPts val="0"/>
                        </a:spcBef>
                        <a:spcAft>
                          <a:spcPts val="0"/>
                        </a:spcAft>
                        <a:buNone/>
                      </a:pPr>
                      <a:r>
                        <a:rPr lang="en" sz="1400" u="none" cap="none" strike="noStrike"/>
                        <a:t>Paper Details</a:t>
                      </a:r>
                      <a:endParaRPr sz="1100"/>
                    </a:p>
                  </a:txBody>
                  <a:tcPr marT="34300" marB="34300" marR="68600" marL="68600"/>
                </a:tc>
                <a:tc>
                  <a:txBody>
                    <a:bodyPr/>
                    <a:lstStyle/>
                    <a:p>
                      <a:pPr indent="0" lvl="0" marL="0" marR="0" rtl="0" algn="l">
                        <a:spcBef>
                          <a:spcPts val="0"/>
                        </a:spcBef>
                        <a:spcAft>
                          <a:spcPts val="0"/>
                        </a:spcAft>
                        <a:buNone/>
                      </a:pPr>
                      <a:r>
                        <a:rPr lang="en" sz="1400"/>
                        <a:t>Objective of paper, Techniques/Methods</a:t>
                      </a:r>
                      <a:endParaRPr sz="1100"/>
                    </a:p>
                  </a:txBody>
                  <a:tcPr marT="34300" marB="34300" marR="68600" marL="68600"/>
                </a:tc>
                <a:tc>
                  <a:txBody>
                    <a:bodyPr/>
                    <a:lstStyle/>
                    <a:p>
                      <a:pPr indent="0" lvl="0" marL="0" marR="0" rtl="0" algn="l">
                        <a:spcBef>
                          <a:spcPts val="0"/>
                        </a:spcBef>
                        <a:spcAft>
                          <a:spcPts val="0"/>
                        </a:spcAft>
                        <a:buNone/>
                      </a:pPr>
                      <a:r>
                        <a:rPr lang="en" sz="1400"/>
                        <a:t>Advantages</a:t>
                      </a:r>
                      <a:endParaRPr sz="1100"/>
                    </a:p>
                  </a:txBody>
                  <a:tcPr marT="34300" marB="34300" marR="68600" marL="68600"/>
                </a:tc>
                <a:tc>
                  <a:txBody>
                    <a:bodyPr/>
                    <a:lstStyle/>
                    <a:p>
                      <a:pPr indent="0" lvl="0" marL="0" marR="0" rtl="0" algn="l">
                        <a:spcBef>
                          <a:spcPts val="0"/>
                        </a:spcBef>
                        <a:spcAft>
                          <a:spcPts val="0"/>
                        </a:spcAft>
                        <a:buNone/>
                      </a:pPr>
                      <a:r>
                        <a:rPr lang="en" sz="1400"/>
                        <a:t>Limitations</a:t>
                      </a:r>
                      <a:endParaRPr sz="1100"/>
                    </a:p>
                  </a:txBody>
                  <a:tcPr marT="34300" marB="34300" marR="68600" marL="68600"/>
                </a:tc>
              </a:tr>
              <a:tr h="3354850">
                <a:tc>
                  <a:txBody>
                    <a:bodyPr/>
                    <a:lstStyle/>
                    <a:p>
                      <a:pPr indent="0" lvl="0" marL="0" rtl="0" algn="l">
                        <a:spcBef>
                          <a:spcPts val="0"/>
                        </a:spcBef>
                        <a:spcAft>
                          <a:spcPts val="0"/>
                        </a:spcAft>
                        <a:buClr>
                          <a:schemeClr val="dk1"/>
                        </a:buClr>
                        <a:buSzPts val="1100"/>
                        <a:buFont typeface="Arial"/>
                        <a:buNone/>
                      </a:pPr>
                      <a:r>
                        <a:rPr lang="en" sz="1300"/>
                        <a:t>Sushant Gautam, Cise Midoglu, Saeed Shafiee Sabet, Dinesh Baniya Kshatri, and Pål Halvorsen. 2022. Soccer Game Summarization using Audio Commentary, Metadata, and Captions. In Proceedings of the 1st Workshop on User-centric Narrative Summarization of Long Videos (NarSUM '22). Association for Computing Machinery, New York, NY, USA, 13–22. https://doi.org/10.1145/3552463.3557019</a:t>
                      </a:r>
                      <a:endParaRPr sz="1300"/>
                    </a:p>
                    <a:p>
                      <a:pPr indent="0" lvl="0" marL="0" marR="0" rtl="0" algn="l">
                        <a:spcBef>
                          <a:spcPts val="0"/>
                        </a:spcBef>
                        <a:spcAft>
                          <a:spcPts val="0"/>
                        </a:spcAft>
                        <a:buNone/>
                      </a:pPr>
                      <a:r>
                        <a:t/>
                      </a:r>
                      <a:endParaRPr sz="1300"/>
                    </a:p>
                  </a:txBody>
                  <a:tcPr marT="34300" marB="34300" marR="68600" marL="68600"/>
                </a:tc>
                <a:tc>
                  <a:txBody>
                    <a:bodyPr/>
                    <a:lstStyle/>
                    <a:p>
                      <a:pPr indent="0" lvl="0" marL="0" marR="0" rtl="0" algn="l">
                        <a:spcBef>
                          <a:spcPts val="0"/>
                        </a:spcBef>
                        <a:spcAft>
                          <a:spcPts val="0"/>
                        </a:spcAft>
                        <a:buNone/>
                      </a:pPr>
                      <a:r>
                        <a:rPr lang="en"/>
                        <a:t>This approach creates soccer game summarization by creating an automated pipeline that utilizes audio commentary, metadata, and captions to generate text summaries. The methodology involves extending existing datasets with ground truth summaries, designing the summarization pipeline, and conducting a comparative analysis of alternative methods. By integrating NLP tools and exploring multimodal inputs, the study seeks to enhance summarization. </a:t>
                      </a:r>
                      <a:endParaRPr sz="1400"/>
                    </a:p>
                  </a:txBody>
                  <a:tcPr marT="34300" marB="34300" marR="68600" marL="68600"/>
                </a:tc>
                <a:tc>
                  <a:txBody>
                    <a:bodyPr/>
                    <a:lstStyle/>
                    <a:p>
                      <a:pPr indent="0" lvl="0" marL="0" marR="0" rtl="0" algn="l">
                        <a:spcBef>
                          <a:spcPts val="0"/>
                        </a:spcBef>
                        <a:spcAft>
                          <a:spcPts val="0"/>
                        </a:spcAft>
                        <a:buNone/>
                      </a:pPr>
                      <a:r>
                        <a:rPr lang="en"/>
                        <a:t>The automated pipeline streamlines the summarization process, reducing manual effort and enhancing scalability. Incorporating Natural Language Processing tools enables the analysis of complex data sources, improving the quality of the output. The method's comparative analysis helps identify effective summarization approaches.</a:t>
                      </a:r>
                      <a:endParaRPr sz="1400"/>
                    </a:p>
                  </a:txBody>
                  <a:tcPr marT="34300" marB="34300" marR="68600" marL="68600"/>
                </a:tc>
                <a:tc>
                  <a:txBody>
                    <a:bodyPr/>
                    <a:lstStyle/>
                    <a:p>
                      <a:pPr indent="0" lvl="0" marL="0" marR="0" rtl="0" algn="l">
                        <a:spcBef>
                          <a:spcPts val="0"/>
                        </a:spcBef>
                        <a:spcAft>
                          <a:spcPts val="0"/>
                        </a:spcAft>
                        <a:buNone/>
                      </a:pPr>
                      <a:r>
                        <a:rPr lang="en"/>
                        <a:t>Limited availability of </a:t>
                      </a:r>
                      <a:r>
                        <a:rPr lang="en"/>
                        <a:t>comprehensive public datasets containing diverse information, the complexity of integrating multimodal data sources, and the need for robust multilingual support. Automation may still require manual intervention, impacting scalability. Adapting the approach to other sports or domains pose challenges</a:t>
                      </a:r>
                      <a:endParaRPr sz="1400"/>
                    </a:p>
                  </a:txBody>
                  <a:tcPr marT="34300" marB="34300" marR="68600" marL="68600"/>
                </a:tc>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48"/>
          <p:cNvSpPr/>
          <p:nvPr/>
        </p:nvSpPr>
        <p:spPr>
          <a:xfrm>
            <a:off x="2286000" y="1185866"/>
            <a:ext cx="5715000" cy="27300"/>
          </a:xfrm>
          <a:prstGeom prst="rect">
            <a:avLst/>
          </a:prstGeom>
          <a:solidFill>
            <a:srgbClr val="33CCCC"/>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13" name="Google Shape;313;p48"/>
          <p:cNvSpPr txBox="1"/>
          <p:nvPr/>
        </p:nvSpPr>
        <p:spPr>
          <a:xfrm>
            <a:off x="1485900" y="1314450"/>
            <a:ext cx="6057900" cy="3543300"/>
          </a:xfrm>
          <a:prstGeom prst="rect">
            <a:avLst/>
          </a:prstGeom>
          <a:noFill/>
          <a:ln>
            <a:noFill/>
          </a:ln>
        </p:spPr>
        <p:txBody>
          <a:bodyPr anchorCtr="0" anchor="t" bIns="34275" lIns="68575" spcFirstLastPara="1" rIns="68575" wrap="square" tIns="34275">
            <a:noAutofit/>
          </a:bodyPr>
          <a:lstStyle/>
          <a:p>
            <a:pPr indent="-12700" lvl="1" marL="736600" marR="0" rtl="0" algn="just">
              <a:spcBef>
                <a:spcPts val="0"/>
              </a:spcBef>
              <a:spcAft>
                <a:spcPts val="0"/>
              </a:spcAft>
              <a:buClr>
                <a:schemeClr val="dk1"/>
              </a:buClr>
              <a:buSzPts val="1800"/>
              <a:buFont typeface="Noto Sans Symbols"/>
              <a:buNone/>
            </a:pPr>
            <a:r>
              <a:t/>
            </a:r>
            <a:endParaRPr b="0" i="0" sz="1800" u="none" cap="none" strike="noStrike">
              <a:solidFill>
                <a:srgbClr val="0000FF"/>
              </a:solidFill>
              <a:latin typeface="Trebuchet MS"/>
              <a:ea typeface="Trebuchet MS"/>
              <a:cs typeface="Trebuchet MS"/>
              <a:sym typeface="Trebuchet MS"/>
            </a:endParaRPr>
          </a:p>
          <a:p>
            <a:pPr indent="-254000" lvl="0" marL="254000" marR="0" rtl="0" algn="l">
              <a:spcBef>
                <a:spcPts val="300"/>
              </a:spcBef>
              <a:spcAft>
                <a:spcPts val="0"/>
              </a:spcAft>
              <a:buNone/>
            </a:pPr>
            <a:r>
              <a:t/>
            </a:r>
            <a:endParaRPr sz="1500">
              <a:solidFill>
                <a:schemeClr val="dk1"/>
              </a:solidFill>
              <a:latin typeface="Trebuchet MS"/>
              <a:ea typeface="Trebuchet MS"/>
              <a:cs typeface="Trebuchet MS"/>
              <a:sym typeface="Trebuchet MS"/>
            </a:endParaRPr>
          </a:p>
        </p:txBody>
      </p:sp>
      <p:sp>
        <p:nvSpPr>
          <p:cNvPr id="314" name="Google Shape;314;p48"/>
          <p:cNvSpPr txBox="1"/>
          <p:nvPr/>
        </p:nvSpPr>
        <p:spPr>
          <a:xfrm>
            <a:off x="3143250" y="857251"/>
            <a:ext cx="4857600" cy="346200"/>
          </a:xfrm>
          <a:prstGeom prst="rect">
            <a:avLst/>
          </a:prstGeom>
          <a:noFill/>
          <a:ln>
            <a:noFill/>
          </a:ln>
        </p:spPr>
        <p:txBody>
          <a:bodyPr anchorCtr="0" anchor="t" bIns="34275" lIns="68575" spcFirstLastPara="1" rIns="68575" wrap="square" tIns="34275">
            <a:spAutoFit/>
          </a:bodyPr>
          <a:lstStyle/>
          <a:p>
            <a:pPr indent="-254000" lvl="0" marL="254000" marR="0" rtl="0" algn="r">
              <a:spcBef>
                <a:spcPts val="0"/>
              </a:spcBef>
              <a:spcAft>
                <a:spcPts val="0"/>
              </a:spcAft>
              <a:buNone/>
            </a:pPr>
            <a:r>
              <a:rPr lang="en" sz="1800">
                <a:solidFill>
                  <a:srgbClr val="FF0000"/>
                </a:solidFill>
                <a:latin typeface="Trebuchet MS"/>
                <a:ea typeface="Trebuchet MS"/>
                <a:cs typeface="Trebuchet MS"/>
                <a:sym typeface="Trebuchet MS"/>
              </a:rPr>
              <a:t>Literature Survey- Naveen</a:t>
            </a:r>
            <a:endParaRPr sz="1100"/>
          </a:p>
        </p:txBody>
      </p:sp>
      <p:graphicFrame>
        <p:nvGraphicFramePr>
          <p:cNvPr id="315" name="Google Shape;315;p48"/>
          <p:cNvGraphicFramePr/>
          <p:nvPr/>
        </p:nvGraphicFramePr>
        <p:xfrm>
          <a:off x="171450" y="1562461"/>
          <a:ext cx="3000000" cy="3000000"/>
        </p:xfrm>
        <a:graphic>
          <a:graphicData uri="http://schemas.openxmlformats.org/drawingml/2006/table">
            <a:tbl>
              <a:tblPr bandRow="1" firstRow="1">
                <a:noFill/>
                <a:tableStyleId>{DC2E13B0-CA07-4CF3-9F44-88090B9ED244}</a:tableStyleId>
              </a:tblPr>
              <a:tblGrid>
                <a:gridCol w="2114550"/>
                <a:gridCol w="1971675"/>
                <a:gridCol w="2043100"/>
                <a:gridCol w="2043100"/>
              </a:tblGrid>
              <a:tr h="482075">
                <a:tc>
                  <a:txBody>
                    <a:bodyPr/>
                    <a:lstStyle/>
                    <a:p>
                      <a:pPr indent="0" lvl="0" marL="0" marR="0" rtl="0" algn="l">
                        <a:spcBef>
                          <a:spcPts val="0"/>
                        </a:spcBef>
                        <a:spcAft>
                          <a:spcPts val="0"/>
                        </a:spcAft>
                        <a:buNone/>
                      </a:pPr>
                      <a:r>
                        <a:rPr lang="en" sz="1400" u="none" cap="none" strike="noStrike"/>
                        <a:t>Paper Details</a:t>
                      </a:r>
                      <a:endParaRPr sz="1100"/>
                    </a:p>
                  </a:txBody>
                  <a:tcPr marT="34300" marB="34300" marR="68600" marL="68600"/>
                </a:tc>
                <a:tc>
                  <a:txBody>
                    <a:bodyPr/>
                    <a:lstStyle/>
                    <a:p>
                      <a:pPr indent="0" lvl="0" marL="0" marR="0" rtl="0" algn="l">
                        <a:spcBef>
                          <a:spcPts val="0"/>
                        </a:spcBef>
                        <a:spcAft>
                          <a:spcPts val="0"/>
                        </a:spcAft>
                        <a:buNone/>
                      </a:pPr>
                      <a:r>
                        <a:rPr lang="en" sz="1400"/>
                        <a:t>Objective of paper, Techniques/Methods</a:t>
                      </a:r>
                      <a:endParaRPr sz="1100"/>
                    </a:p>
                  </a:txBody>
                  <a:tcPr marT="34300" marB="34300" marR="68600" marL="68600"/>
                </a:tc>
                <a:tc>
                  <a:txBody>
                    <a:bodyPr/>
                    <a:lstStyle/>
                    <a:p>
                      <a:pPr indent="0" lvl="0" marL="0" marR="0" rtl="0" algn="l">
                        <a:spcBef>
                          <a:spcPts val="0"/>
                        </a:spcBef>
                        <a:spcAft>
                          <a:spcPts val="0"/>
                        </a:spcAft>
                        <a:buNone/>
                      </a:pPr>
                      <a:r>
                        <a:rPr lang="en" sz="1400"/>
                        <a:t>Advantages</a:t>
                      </a:r>
                      <a:endParaRPr sz="1100"/>
                    </a:p>
                  </a:txBody>
                  <a:tcPr marT="34300" marB="34300" marR="68600" marL="68600"/>
                </a:tc>
                <a:tc>
                  <a:txBody>
                    <a:bodyPr/>
                    <a:lstStyle/>
                    <a:p>
                      <a:pPr indent="0" lvl="0" marL="0" marR="0" rtl="0" algn="l">
                        <a:spcBef>
                          <a:spcPts val="0"/>
                        </a:spcBef>
                        <a:spcAft>
                          <a:spcPts val="0"/>
                        </a:spcAft>
                        <a:buNone/>
                      </a:pPr>
                      <a:r>
                        <a:rPr lang="en" sz="1400"/>
                        <a:t>Limitations</a:t>
                      </a:r>
                      <a:endParaRPr sz="1100"/>
                    </a:p>
                  </a:txBody>
                  <a:tcPr marT="34300" marB="34300" marR="68600" marL="68600"/>
                </a:tc>
              </a:tr>
              <a:tr h="2766375">
                <a:tc>
                  <a:txBody>
                    <a:bodyPr/>
                    <a:lstStyle/>
                    <a:p>
                      <a:pPr indent="0" lvl="0" marL="0" marR="0" rtl="0" algn="l">
                        <a:spcBef>
                          <a:spcPts val="0"/>
                        </a:spcBef>
                        <a:spcAft>
                          <a:spcPts val="0"/>
                        </a:spcAft>
                        <a:buNone/>
                      </a:pPr>
                      <a:r>
                        <a:rPr lang="en"/>
                        <a:t>Raj, R., Bhatnagar, V., Singh, A. K., Mane, S., &amp; Walde, N. (2021, January 21). </a:t>
                      </a:r>
                      <a:r>
                        <a:rPr i="1" lang="en"/>
                        <a:t>Video Summarization: Study of various techniques</a:t>
                      </a:r>
                      <a:r>
                        <a:rPr lang="en"/>
                        <a:t>. arXiv.org. https://arxiv.org/abs/2101.08434</a:t>
                      </a:r>
                      <a:endParaRPr/>
                    </a:p>
                  </a:txBody>
                  <a:tcPr marT="34300" marB="34300" marR="68600" marL="68600"/>
                </a:tc>
                <a:tc>
                  <a:txBody>
                    <a:bodyPr/>
                    <a:lstStyle/>
                    <a:p>
                      <a:pPr indent="0" lvl="0" marL="0" marR="0" rtl="0" algn="l">
                        <a:spcBef>
                          <a:spcPts val="0"/>
                        </a:spcBef>
                        <a:spcAft>
                          <a:spcPts val="0"/>
                        </a:spcAft>
                        <a:buNone/>
                      </a:pPr>
                      <a:r>
                        <a:rPr lang="en"/>
                        <a:t>T</a:t>
                      </a:r>
                      <a:r>
                        <a:rPr lang="en"/>
                        <a:t>he objective of the paper is to develop an innovative approach for summarizing football match videos using advanced technologies, with the ultimate goal of improving user accessibility and experience in consuming video content.</a:t>
                      </a:r>
                      <a:endParaRPr sz="1400"/>
                    </a:p>
                  </a:txBody>
                  <a:tcPr marT="34300" marB="34300" marR="68600" marL="68600"/>
                </a:tc>
                <a:tc>
                  <a:txBody>
                    <a:bodyPr/>
                    <a:lstStyle/>
                    <a:p>
                      <a:pPr indent="0" lvl="0" marL="0" rtl="0" algn="l">
                        <a:spcBef>
                          <a:spcPts val="0"/>
                        </a:spcBef>
                        <a:spcAft>
                          <a:spcPts val="0"/>
                        </a:spcAft>
                        <a:buClr>
                          <a:schemeClr val="dk1"/>
                        </a:buClr>
                        <a:buSzPts val="1100"/>
                        <a:buFont typeface="Arial"/>
                        <a:buNone/>
                      </a:pPr>
                      <a:r>
                        <a:rPr lang="en"/>
                        <a:t>Innovative Approach: The paper introduces a novel approach to video summarization, leveraging deep neural networks and semantic mapping techniques. This innovative method offers a fresh perspective on how to efficiently summarize videos.</a:t>
                      </a:r>
                      <a:endParaRPr/>
                    </a:p>
                    <a:p>
                      <a:pPr indent="0" lvl="0" marL="0" rtl="0" algn="l">
                        <a:spcBef>
                          <a:spcPts val="0"/>
                        </a:spcBef>
                        <a:spcAft>
                          <a:spcPts val="0"/>
                        </a:spcAft>
                        <a:buClr>
                          <a:schemeClr val="dk1"/>
                        </a:buClr>
                        <a:buSzPts val="1100"/>
                        <a:buFont typeface="Arial"/>
                        <a:buNone/>
                      </a:pPr>
                      <a:r>
                        <a:t/>
                      </a:r>
                      <a:endParaRPr/>
                    </a:p>
                    <a:p>
                      <a:pPr indent="0" lvl="0" marL="0" marR="0" rtl="0" algn="l">
                        <a:spcBef>
                          <a:spcPts val="0"/>
                        </a:spcBef>
                        <a:spcAft>
                          <a:spcPts val="0"/>
                        </a:spcAft>
                        <a:buNone/>
                      </a:pPr>
                      <a:r>
                        <a:t/>
                      </a:r>
                      <a:endParaRPr/>
                    </a:p>
                  </a:txBody>
                  <a:tcPr marT="34300" marB="34300" marR="68600" marL="68600"/>
                </a:tc>
                <a:tc>
                  <a:txBody>
                    <a:bodyPr/>
                    <a:lstStyle/>
                    <a:p>
                      <a:pPr indent="0" lvl="0" marL="0" marR="0" rtl="0" algn="l">
                        <a:spcBef>
                          <a:spcPts val="0"/>
                        </a:spcBef>
                        <a:spcAft>
                          <a:spcPts val="0"/>
                        </a:spcAft>
                        <a:buNone/>
                      </a:pPr>
                      <a:r>
                        <a:rPr lang="en"/>
                        <a:t>Data Dependency: The effectiveness of the approach may heavily depend on the availability and quality of training data. If the training dataset is limited or biased, it could result in suboptimal performance or biased summarizations</a:t>
                      </a:r>
                      <a:endParaRPr sz="1400"/>
                    </a:p>
                  </a:txBody>
                  <a:tcPr marT="34300" marB="34300" marR="68600" marL="68600"/>
                </a:tc>
              </a:tr>
              <a:tr h="294850">
                <a:tc>
                  <a:txBody>
                    <a:bodyPr/>
                    <a:lstStyle/>
                    <a:p>
                      <a:pPr indent="0" lvl="0" marL="0" marR="0" rtl="0" algn="l">
                        <a:spcBef>
                          <a:spcPts val="0"/>
                        </a:spcBef>
                        <a:spcAft>
                          <a:spcPts val="0"/>
                        </a:spcAft>
                        <a:buNone/>
                      </a:pPr>
                      <a:r>
                        <a:t/>
                      </a:r>
                      <a:endParaRPr sz="1400"/>
                    </a:p>
                  </a:txBody>
                  <a:tcPr marT="34300" marB="34300" marR="68600" marL="68600"/>
                </a:tc>
                <a:tc>
                  <a:txBody>
                    <a:bodyPr/>
                    <a:lstStyle/>
                    <a:p>
                      <a:pPr indent="0" lvl="0" marL="0" marR="0" rtl="0" algn="l">
                        <a:spcBef>
                          <a:spcPts val="0"/>
                        </a:spcBef>
                        <a:spcAft>
                          <a:spcPts val="0"/>
                        </a:spcAft>
                        <a:buNone/>
                      </a:pPr>
                      <a:r>
                        <a:t/>
                      </a:r>
                      <a:endParaRPr sz="1400"/>
                    </a:p>
                  </a:txBody>
                  <a:tcPr marT="34300" marB="34300" marR="68600" marL="68600"/>
                </a:tc>
                <a:tc>
                  <a:txBody>
                    <a:bodyPr/>
                    <a:lstStyle/>
                    <a:p>
                      <a:pPr indent="0" lvl="0" marL="0" marR="0" rtl="0" algn="l">
                        <a:spcBef>
                          <a:spcPts val="0"/>
                        </a:spcBef>
                        <a:spcAft>
                          <a:spcPts val="0"/>
                        </a:spcAft>
                        <a:buNone/>
                      </a:pPr>
                      <a:r>
                        <a:t/>
                      </a:r>
                      <a:endParaRPr sz="1400"/>
                    </a:p>
                  </a:txBody>
                  <a:tcPr marT="34300" marB="34300" marR="68600" marL="68600"/>
                </a:tc>
                <a:tc>
                  <a:txBody>
                    <a:bodyPr/>
                    <a:lstStyle/>
                    <a:p>
                      <a:pPr indent="0" lvl="0" marL="0" marR="0" rtl="0" algn="l">
                        <a:spcBef>
                          <a:spcPts val="0"/>
                        </a:spcBef>
                        <a:spcAft>
                          <a:spcPts val="0"/>
                        </a:spcAft>
                        <a:buNone/>
                      </a:pPr>
                      <a:r>
                        <a:t/>
                      </a:r>
                      <a:endParaRPr sz="1400"/>
                    </a:p>
                  </a:txBody>
                  <a:tcPr marT="34300" marB="34300" marR="68600" marL="68600"/>
                </a:tc>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49"/>
          <p:cNvSpPr/>
          <p:nvPr/>
        </p:nvSpPr>
        <p:spPr>
          <a:xfrm>
            <a:off x="2286000" y="1185866"/>
            <a:ext cx="5715000" cy="27300"/>
          </a:xfrm>
          <a:prstGeom prst="rect">
            <a:avLst/>
          </a:prstGeom>
          <a:solidFill>
            <a:srgbClr val="33CCCC"/>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22" name="Google Shape;322;p49"/>
          <p:cNvSpPr txBox="1"/>
          <p:nvPr/>
        </p:nvSpPr>
        <p:spPr>
          <a:xfrm>
            <a:off x="1485900" y="1314450"/>
            <a:ext cx="6057900" cy="3543300"/>
          </a:xfrm>
          <a:prstGeom prst="rect">
            <a:avLst/>
          </a:prstGeom>
          <a:noFill/>
          <a:ln>
            <a:noFill/>
          </a:ln>
        </p:spPr>
        <p:txBody>
          <a:bodyPr anchorCtr="0" anchor="t" bIns="34275" lIns="68575" spcFirstLastPara="1" rIns="68575" wrap="square" tIns="34275">
            <a:noAutofit/>
          </a:bodyPr>
          <a:lstStyle/>
          <a:p>
            <a:pPr indent="-12700" lvl="1" marL="736600" marR="0" rtl="0" algn="just">
              <a:spcBef>
                <a:spcPts val="0"/>
              </a:spcBef>
              <a:spcAft>
                <a:spcPts val="0"/>
              </a:spcAft>
              <a:buClr>
                <a:schemeClr val="dk1"/>
              </a:buClr>
              <a:buSzPts val="1800"/>
              <a:buFont typeface="Noto Sans Symbols"/>
              <a:buNone/>
            </a:pPr>
            <a:r>
              <a:t/>
            </a:r>
            <a:endParaRPr b="0" i="0" sz="1800" u="none" cap="none" strike="noStrike">
              <a:solidFill>
                <a:srgbClr val="0000FF"/>
              </a:solidFill>
              <a:latin typeface="Trebuchet MS"/>
              <a:ea typeface="Trebuchet MS"/>
              <a:cs typeface="Trebuchet MS"/>
              <a:sym typeface="Trebuchet MS"/>
            </a:endParaRPr>
          </a:p>
          <a:p>
            <a:pPr indent="-254000" lvl="0" marL="254000" marR="0" rtl="0" algn="l">
              <a:spcBef>
                <a:spcPts val="300"/>
              </a:spcBef>
              <a:spcAft>
                <a:spcPts val="0"/>
              </a:spcAft>
              <a:buNone/>
            </a:pPr>
            <a:r>
              <a:t/>
            </a:r>
            <a:endParaRPr sz="1500">
              <a:solidFill>
                <a:schemeClr val="dk1"/>
              </a:solidFill>
              <a:latin typeface="Trebuchet MS"/>
              <a:ea typeface="Trebuchet MS"/>
              <a:cs typeface="Trebuchet MS"/>
              <a:sym typeface="Trebuchet MS"/>
            </a:endParaRPr>
          </a:p>
        </p:txBody>
      </p:sp>
      <p:sp>
        <p:nvSpPr>
          <p:cNvPr id="323" name="Google Shape;323;p49"/>
          <p:cNvSpPr txBox="1"/>
          <p:nvPr/>
        </p:nvSpPr>
        <p:spPr>
          <a:xfrm>
            <a:off x="3653500" y="857250"/>
            <a:ext cx="4347300" cy="346200"/>
          </a:xfrm>
          <a:prstGeom prst="rect">
            <a:avLst/>
          </a:prstGeom>
          <a:noFill/>
          <a:ln>
            <a:noFill/>
          </a:ln>
        </p:spPr>
        <p:txBody>
          <a:bodyPr anchorCtr="0" anchor="t" bIns="34275" lIns="68575" spcFirstLastPara="1" rIns="68575" wrap="square" tIns="34275">
            <a:spAutoFit/>
          </a:bodyPr>
          <a:lstStyle/>
          <a:p>
            <a:pPr indent="-254000" lvl="0" marL="254000" marR="0" rtl="0" algn="r">
              <a:spcBef>
                <a:spcPts val="0"/>
              </a:spcBef>
              <a:spcAft>
                <a:spcPts val="0"/>
              </a:spcAft>
              <a:buNone/>
            </a:pPr>
            <a:r>
              <a:rPr lang="en" sz="1800">
                <a:solidFill>
                  <a:srgbClr val="FF0000"/>
                </a:solidFill>
                <a:latin typeface="Trebuchet MS"/>
                <a:ea typeface="Trebuchet MS"/>
                <a:cs typeface="Trebuchet MS"/>
                <a:sym typeface="Trebuchet MS"/>
              </a:rPr>
              <a:t>Literature Survey- Naveen</a:t>
            </a:r>
            <a:endParaRPr sz="1100"/>
          </a:p>
        </p:txBody>
      </p:sp>
      <p:graphicFrame>
        <p:nvGraphicFramePr>
          <p:cNvPr id="324" name="Google Shape;324;p49"/>
          <p:cNvGraphicFramePr/>
          <p:nvPr/>
        </p:nvGraphicFramePr>
        <p:xfrm>
          <a:off x="171450" y="1562461"/>
          <a:ext cx="3000000" cy="3000000"/>
        </p:xfrm>
        <a:graphic>
          <a:graphicData uri="http://schemas.openxmlformats.org/drawingml/2006/table">
            <a:tbl>
              <a:tblPr bandRow="1" firstRow="1">
                <a:noFill/>
                <a:tableStyleId>{DC2E13B0-CA07-4CF3-9F44-88090B9ED244}</a:tableStyleId>
              </a:tblPr>
              <a:tblGrid>
                <a:gridCol w="2114550"/>
                <a:gridCol w="1971675"/>
                <a:gridCol w="2043100"/>
                <a:gridCol w="2043100"/>
              </a:tblGrid>
              <a:tr h="302950">
                <a:tc>
                  <a:txBody>
                    <a:bodyPr/>
                    <a:lstStyle/>
                    <a:p>
                      <a:pPr indent="0" lvl="0" marL="0" marR="0" rtl="0" algn="l">
                        <a:spcBef>
                          <a:spcPts val="0"/>
                        </a:spcBef>
                        <a:spcAft>
                          <a:spcPts val="0"/>
                        </a:spcAft>
                        <a:buNone/>
                      </a:pPr>
                      <a:r>
                        <a:rPr lang="en" sz="1400" u="none" cap="none" strike="noStrike"/>
                        <a:t>Paper Details</a:t>
                      </a:r>
                      <a:endParaRPr sz="1100"/>
                    </a:p>
                  </a:txBody>
                  <a:tcPr marT="34300" marB="34300" marR="68600" marL="68600"/>
                </a:tc>
                <a:tc>
                  <a:txBody>
                    <a:bodyPr/>
                    <a:lstStyle/>
                    <a:p>
                      <a:pPr indent="0" lvl="0" marL="0" marR="0" rtl="0" algn="l">
                        <a:spcBef>
                          <a:spcPts val="0"/>
                        </a:spcBef>
                        <a:spcAft>
                          <a:spcPts val="0"/>
                        </a:spcAft>
                        <a:buNone/>
                      </a:pPr>
                      <a:r>
                        <a:rPr lang="en" sz="1400"/>
                        <a:t>Objective of paper, Techniques/Methods</a:t>
                      </a:r>
                      <a:endParaRPr sz="1100"/>
                    </a:p>
                  </a:txBody>
                  <a:tcPr marT="34300" marB="34300" marR="68600" marL="68600"/>
                </a:tc>
                <a:tc>
                  <a:txBody>
                    <a:bodyPr/>
                    <a:lstStyle/>
                    <a:p>
                      <a:pPr indent="0" lvl="0" marL="0" marR="0" rtl="0" algn="l">
                        <a:spcBef>
                          <a:spcPts val="0"/>
                        </a:spcBef>
                        <a:spcAft>
                          <a:spcPts val="0"/>
                        </a:spcAft>
                        <a:buNone/>
                      </a:pPr>
                      <a:r>
                        <a:rPr lang="en" sz="1400"/>
                        <a:t>Advantages</a:t>
                      </a:r>
                      <a:endParaRPr sz="1100"/>
                    </a:p>
                  </a:txBody>
                  <a:tcPr marT="34300" marB="34300" marR="68600" marL="68600"/>
                </a:tc>
                <a:tc>
                  <a:txBody>
                    <a:bodyPr/>
                    <a:lstStyle/>
                    <a:p>
                      <a:pPr indent="0" lvl="0" marL="0" marR="0" rtl="0" algn="l">
                        <a:spcBef>
                          <a:spcPts val="0"/>
                        </a:spcBef>
                        <a:spcAft>
                          <a:spcPts val="0"/>
                        </a:spcAft>
                        <a:buNone/>
                      </a:pPr>
                      <a:r>
                        <a:rPr lang="en" sz="1400"/>
                        <a:t>Limitations</a:t>
                      </a:r>
                      <a:endParaRPr sz="1100"/>
                    </a:p>
                  </a:txBody>
                  <a:tcPr marT="34300" marB="34300" marR="68600" marL="68600"/>
                </a:tc>
              </a:tr>
              <a:tr h="1643450">
                <a:tc>
                  <a:txBody>
                    <a:bodyPr/>
                    <a:lstStyle/>
                    <a:p>
                      <a:pPr indent="0" lvl="0" marL="0" marR="0" rtl="0" algn="l">
                        <a:spcBef>
                          <a:spcPts val="0"/>
                        </a:spcBef>
                        <a:spcAft>
                          <a:spcPts val="0"/>
                        </a:spcAft>
                        <a:buNone/>
                      </a:pPr>
                      <a:r>
                        <a:rPr lang="en" sz="1300"/>
                        <a:t>A. Javed, K. B. Bajwa, H. Malik and A. Irtaza, "An Efficient Framework for Automatic Highlights Generation from Sports Videos," in </a:t>
                      </a:r>
                      <a:r>
                        <a:rPr i="1" lang="en" sz="1300"/>
                        <a:t>IEEE Signal Processing Letters</a:t>
                      </a:r>
                      <a:r>
                        <a:rPr lang="en" sz="1300"/>
                        <a:t>, vol. 23, no. 7, pp. 954-958, July 2016, doi: 10.1109/LSP.2016.2573042. </a:t>
                      </a:r>
                      <a:endParaRPr sz="1300"/>
                    </a:p>
                  </a:txBody>
                  <a:tcPr marT="34300" marB="34300" marR="68600" marL="68600"/>
                </a:tc>
                <a:tc>
                  <a:txBody>
                    <a:bodyPr/>
                    <a:lstStyle/>
                    <a:p>
                      <a:pPr indent="0" lvl="0" marL="0" marR="0" rtl="0" algn="l">
                        <a:spcBef>
                          <a:spcPts val="0"/>
                        </a:spcBef>
                        <a:spcAft>
                          <a:spcPts val="0"/>
                        </a:spcAft>
                        <a:buNone/>
                      </a:pPr>
                      <a:r>
                        <a:rPr lang="en"/>
                        <a:t>The objective of the paper you provided is to propose a method for automatic highlight generation from sports videos through the detection of replay segments (RSs). The paper aims to exploit two observations for replay detection</a:t>
                      </a:r>
                      <a:endParaRPr sz="1400"/>
                    </a:p>
                  </a:txBody>
                  <a:tcPr marT="34300" marB="34300" marR="68600" marL="68600"/>
                </a:tc>
                <a:tc>
                  <a:txBody>
                    <a:bodyPr/>
                    <a:lstStyle/>
                    <a:p>
                      <a:pPr indent="0" lvl="0" marL="0" rtl="0" algn="l">
                        <a:spcBef>
                          <a:spcPts val="0"/>
                        </a:spcBef>
                        <a:spcAft>
                          <a:spcPts val="0"/>
                        </a:spcAft>
                        <a:buClr>
                          <a:schemeClr val="dk1"/>
                        </a:buClr>
                        <a:buSzPts val="1100"/>
                        <a:buFont typeface="Arial"/>
                        <a:buNone/>
                      </a:pPr>
                      <a:r>
                        <a:rPr lang="en"/>
                        <a:t>The proposed system is evaluated on a diverse dataset comprising videos from different sports categories and broadcasters, indicating its potential applicability across various sports and broadcasting styles.</a:t>
                      </a:r>
                      <a:endParaRPr/>
                    </a:p>
                    <a:p>
                      <a:pPr indent="0" lvl="0" marL="0" marR="0" rtl="0" algn="l">
                        <a:spcBef>
                          <a:spcPts val="0"/>
                        </a:spcBef>
                        <a:spcAft>
                          <a:spcPts val="0"/>
                        </a:spcAft>
                        <a:buNone/>
                      </a:pPr>
                      <a:r>
                        <a:t/>
                      </a:r>
                      <a:endParaRPr/>
                    </a:p>
                  </a:txBody>
                  <a:tcPr marT="34300" marB="34300" marR="68600" marL="68600"/>
                </a:tc>
                <a:tc>
                  <a:txBody>
                    <a:bodyPr/>
                    <a:lstStyle/>
                    <a:p>
                      <a:pPr indent="0" lvl="0" marL="0" marR="0" rtl="0" algn="l">
                        <a:spcBef>
                          <a:spcPts val="0"/>
                        </a:spcBef>
                        <a:spcAft>
                          <a:spcPts val="0"/>
                        </a:spcAft>
                        <a:buNone/>
                      </a:pPr>
                      <a:r>
                        <a:rPr lang="en"/>
                        <a:t>OCR Accuracy: The effectiveness of SC detection using OCR depends on the accuracy of the OCR algorithm and the quality of the input images. Errors in OCR recognition could lead to mislabeling of frames, impacting the overall performance of the system.</a:t>
                      </a:r>
                      <a:endParaRPr sz="1400"/>
                    </a:p>
                  </a:txBody>
                  <a:tcPr marT="34300" marB="34300" marR="68600" marL="68600"/>
                </a:tc>
              </a:tr>
              <a:tr h="302950">
                <a:tc>
                  <a:txBody>
                    <a:bodyPr/>
                    <a:lstStyle/>
                    <a:p>
                      <a:pPr indent="0" lvl="0" marL="0" marR="0" rtl="0" algn="l">
                        <a:spcBef>
                          <a:spcPts val="0"/>
                        </a:spcBef>
                        <a:spcAft>
                          <a:spcPts val="0"/>
                        </a:spcAft>
                        <a:buNone/>
                      </a:pPr>
                      <a:r>
                        <a:t/>
                      </a:r>
                      <a:endParaRPr sz="1400"/>
                    </a:p>
                  </a:txBody>
                  <a:tcPr marT="34300" marB="34300" marR="68600" marL="68600"/>
                </a:tc>
                <a:tc>
                  <a:txBody>
                    <a:bodyPr/>
                    <a:lstStyle/>
                    <a:p>
                      <a:pPr indent="0" lvl="0" marL="0" marR="0" rtl="0" algn="l">
                        <a:spcBef>
                          <a:spcPts val="0"/>
                        </a:spcBef>
                        <a:spcAft>
                          <a:spcPts val="0"/>
                        </a:spcAft>
                        <a:buNone/>
                      </a:pPr>
                      <a:r>
                        <a:t/>
                      </a:r>
                      <a:endParaRPr sz="1400"/>
                    </a:p>
                  </a:txBody>
                  <a:tcPr marT="34300" marB="34300" marR="68600" marL="68600"/>
                </a:tc>
                <a:tc>
                  <a:txBody>
                    <a:bodyPr/>
                    <a:lstStyle/>
                    <a:p>
                      <a:pPr indent="0" lvl="0" marL="0" marR="0" rtl="0" algn="l">
                        <a:spcBef>
                          <a:spcPts val="0"/>
                        </a:spcBef>
                        <a:spcAft>
                          <a:spcPts val="0"/>
                        </a:spcAft>
                        <a:buNone/>
                      </a:pPr>
                      <a:r>
                        <a:t/>
                      </a:r>
                      <a:endParaRPr sz="1400"/>
                    </a:p>
                  </a:txBody>
                  <a:tcPr marT="34300" marB="34300" marR="68600" marL="68600"/>
                </a:tc>
                <a:tc>
                  <a:txBody>
                    <a:bodyPr/>
                    <a:lstStyle/>
                    <a:p>
                      <a:pPr indent="0" lvl="0" marL="0" marR="0" rtl="0" algn="l">
                        <a:spcBef>
                          <a:spcPts val="0"/>
                        </a:spcBef>
                        <a:spcAft>
                          <a:spcPts val="0"/>
                        </a:spcAft>
                        <a:buNone/>
                      </a:pPr>
                      <a:r>
                        <a:t/>
                      </a:r>
                      <a:endParaRPr sz="1400"/>
                    </a:p>
                  </a:txBody>
                  <a:tcPr marT="34300" marB="34300" marR="68600" marL="68600"/>
                </a:tc>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graphicFrame>
        <p:nvGraphicFramePr>
          <p:cNvPr id="329" name="Google Shape;329;p50"/>
          <p:cNvGraphicFramePr/>
          <p:nvPr/>
        </p:nvGraphicFramePr>
        <p:xfrm>
          <a:off x="319800" y="1362961"/>
          <a:ext cx="3000000" cy="3000000"/>
        </p:xfrm>
        <a:graphic>
          <a:graphicData uri="http://schemas.openxmlformats.org/drawingml/2006/table">
            <a:tbl>
              <a:tblPr bandRow="1" firstRow="1">
                <a:noFill/>
                <a:tableStyleId>{DC2E13B0-CA07-4CF3-9F44-88090B9ED244}</a:tableStyleId>
              </a:tblPr>
              <a:tblGrid>
                <a:gridCol w="1902925"/>
                <a:gridCol w="1979850"/>
                <a:gridCol w="2210575"/>
                <a:gridCol w="1897825"/>
              </a:tblGrid>
              <a:tr h="305400">
                <a:tc>
                  <a:txBody>
                    <a:bodyPr/>
                    <a:lstStyle/>
                    <a:p>
                      <a:pPr indent="0" lvl="0" marL="0" marR="0" rtl="0" algn="l">
                        <a:spcBef>
                          <a:spcPts val="0"/>
                        </a:spcBef>
                        <a:spcAft>
                          <a:spcPts val="0"/>
                        </a:spcAft>
                        <a:buNone/>
                      </a:pPr>
                      <a:r>
                        <a:rPr lang="en" u="none" cap="none" strike="noStrike"/>
                        <a:t>Paper Details</a:t>
                      </a:r>
                      <a:endParaRPr/>
                    </a:p>
                  </a:txBody>
                  <a:tcPr marT="34300" marB="34300" marR="68600" marL="68600"/>
                </a:tc>
                <a:tc>
                  <a:txBody>
                    <a:bodyPr/>
                    <a:lstStyle/>
                    <a:p>
                      <a:pPr indent="0" lvl="0" marL="0" marR="0" rtl="0" algn="l">
                        <a:spcBef>
                          <a:spcPts val="0"/>
                        </a:spcBef>
                        <a:spcAft>
                          <a:spcPts val="0"/>
                        </a:spcAft>
                        <a:buNone/>
                      </a:pPr>
                      <a:r>
                        <a:rPr lang="en"/>
                        <a:t>Objective of paper, Techniques/Methods</a:t>
                      </a:r>
                      <a:endParaRPr/>
                    </a:p>
                  </a:txBody>
                  <a:tcPr marT="34300" marB="34300" marR="68600" marL="68600"/>
                </a:tc>
                <a:tc>
                  <a:txBody>
                    <a:bodyPr/>
                    <a:lstStyle/>
                    <a:p>
                      <a:pPr indent="0" lvl="0" marL="0" marR="0" rtl="0" algn="l">
                        <a:spcBef>
                          <a:spcPts val="0"/>
                        </a:spcBef>
                        <a:spcAft>
                          <a:spcPts val="0"/>
                        </a:spcAft>
                        <a:buNone/>
                      </a:pPr>
                      <a:r>
                        <a:rPr lang="en"/>
                        <a:t>Advantages</a:t>
                      </a:r>
                      <a:endParaRPr/>
                    </a:p>
                  </a:txBody>
                  <a:tcPr marT="34300" marB="34300" marR="68600" marL="68600"/>
                </a:tc>
                <a:tc>
                  <a:txBody>
                    <a:bodyPr/>
                    <a:lstStyle/>
                    <a:p>
                      <a:pPr indent="0" lvl="0" marL="0" marR="0" rtl="0" algn="l">
                        <a:spcBef>
                          <a:spcPts val="0"/>
                        </a:spcBef>
                        <a:spcAft>
                          <a:spcPts val="0"/>
                        </a:spcAft>
                        <a:buNone/>
                      </a:pPr>
                      <a:r>
                        <a:rPr lang="en"/>
                        <a:t>Limitations</a:t>
                      </a:r>
                      <a:endParaRPr/>
                    </a:p>
                  </a:txBody>
                  <a:tcPr marT="34300" marB="34300" marR="68600" marL="68600"/>
                </a:tc>
              </a:tr>
              <a:tr h="3031150">
                <a:tc>
                  <a:txBody>
                    <a:bodyPr/>
                    <a:lstStyle/>
                    <a:p>
                      <a:pPr indent="0" lvl="0" marL="0" marR="0" rtl="0" algn="l">
                        <a:spcBef>
                          <a:spcPts val="0"/>
                        </a:spcBef>
                        <a:spcAft>
                          <a:spcPts val="0"/>
                        </a:spcAft>
                        <a:buNone/>
                      </a:pPr>
                      <a:r>
                        <a:rPr lang="en"/>
                        <a:t>A. Bhalla, A. Ahuja, P. Pant and A. Mittal, "A Multimodal Approach for Automatic Cricket Video Summarization," </a:t>
                      </a:r>
                      <a:r>
                        <a:rPr i="1" lang="en"/>
                        <a:t>2019 6th International Conference on Signal Processing and Integrated Networks (SPIN)</a:t>
                      </a:r>
                      <a:r>
                        <a:rPr lang="en"/>
                        <a:t>, Noida, India, 2019, pp. 146-150, doi: 10.1109/SPIN.2019.8711625</a:t>
                      </a:r>
                      <a:endParaRPr/>
                    </a:p>
                  </a:txBody>
                  <a:tcPr marT="34300" marB="34300" marR="68600" marL="68600"/>
                </a:tc>
                <a:tc>
                  <a:txBody>
                    <a:bodyPr/>
                    <a:lstStyle/>
                    <a:p>
                      <a:pPr indent="0" lvl="0" marL="0" marR="0" rtl="0" algn="l">
                        <a:spcBef>
                          <a:spcPts val="0"/>
                        </a:spcBef>
                        <a:spcAft>
                          <a:spcPts val="0"/>
                        </a:spcAft>
                        <a:buNone/>
                      </a:pPr>
                      <a:r>
                        <a:rPr lang="en" sz="1300"/>
                        <a:t>Automatically detection and summarizing important event in cricket match .goal to provide high accuracy by using computer vision technologies and machine learning,</a:t>
                      </a:r>
                      <a:endParaRPr sz="1300"/>
                    </a:p>
                    <a:p>
                      <a:pPr indent="0" lvl="0" marL="0" marR="0" rtl="0" algn="l">
                        <a:spcBef>
                          <a:spcPts val="0"/>
                        </a:spcBef>
                        <a:spcAft>
                          <a:spcPts val="0"/>
                        </a:spcAft>
                        <a:buNone/>
                      </a:pPr>
                      <a:r>
                        <a:rPr lang="en" sz="1300"/>
                        <a:t>It uses method like video shot detection,sound detection,score board </a:t>
                      </a:r>
                      <a:r>
                        <a:rPr lang="en" sz="1300"/>
                        <a:t>recognition(OCR)</a:t>
                      </a:r>
                      <a:r>
                        <a:rPr lang="en" sz="1300"/>
                        <a:t>,CNN,</a:t>
                      </a:r>
                      <a:endParaRPr sz="1300"/>
                    </a:p>
                    <a:p>
                      <a:pPr indent="0" lvl="0" marL="0" marR="0" rtl="0" algn="l">
                        <a:spcBef>
                          <a:spcPts val="0"/>
                        </a:spcBef>
                        <a:spcAft>
                          <a:spcPts val="0"/>
                        </a:spcAft>
                        <a:buNone/>
                      </a:pPr>
                      <a:r>
                        <a:rPr lang="en" sz="1300"/>
                        <a:t>highlight generation.this method are used to create highlight.</a:t>
                      </a:r>
                      <a:endParaRPr sz="1300"/>
                    </a:p>
                  </a:txBody>
                  <a:tcPr marT="34300" marB="34300" marR="68600" marL="68600"/>
                </a:tc>
                <a:tc>
                  <a:txBody>
                    <a:bodyPr/>
                    <a:lstStyle/>
                    <a:p>
                      <a:pPr indent="0" lvl="0" marL="0" rtl="0" algn="l">
                        <a:spcBef>
                          <a:spcPts val="0"/>
                        </a:spcBef>
                        <a:spcAft>
                          <a:spcPts val="0"/>
                        </a:spcAft>
                        <a:buClr>
                          <a:schemeClr val="dk1"/>
                        </a:buClr>
                        <a:buSzPts val="1100"/>
                        <a:buFont typeface="Arial"/>
                        <a:buNone/>
                      </a:pPr>
                      <a:r>
                        <a:rPr lang="en" sz="1200"/>
                        <a:t>Efficiency:</a:t>
                      </a:r>
                      <a:endParaRPr sz="1200"/>
                    </a:p>
                    <a:p>
                      <a:pPr indent="0" lvl="0" marL="0" rtl="0" algn="l">
                        <a:spcBef>
                          <a:spcPts val="0"/>
                        </a:spcBef>
                        <a:spcAft>
                          <a:spcPts val="0"/>
                        </a:spcAft>
                        <a:buClr>
                          <a:schemeClr val="dk1"/>
                        </a:buClr>
                        <a:buSzPts val="1100"/>
                        <a:buFont typeface="Arial"/>
                        <a:buNone/>
                      </a:pPr>
                      <a:r>
                        <a:rPr lang="en" sz="1200"/>
                        <a:t> The use of video shot detection reduces processing time by breaking down the full video into smaller fragments, focusing on frames with significant changes.</a:t>
                      </a:r>
                      <a:endParaRPr sz="1200"/>
                    </a:p>
                    <a:p>
                      <a:pPr indent="0" lvl="0" marL="0" rtl="0" algn="l">
                        <a:spcBef>
                          <a:spcPts val="0"/>
                        </a:spcBef>
                        <a:spcAft>
                          <a:spcPts val="0"/>
                        </a:spcAft>
                        <a:buClr>
                          <a:schemeClr val="dk1"/>
                        </a:buClr>
                        <a:buSzPts val="1100"/>
                        <a:buFont typeface="Arial"/>
                        <a:buNone/>
                      </a:pPr>
                      <a:r>
                        <a:rPr lang="en" sz="1200"/>
                        <a:t>   - Incorporating techniques such as sound detection and optical character recognition (OCR) ensures a comprehensive identification of key events, including boundaries, sixes, and wickets.</a:t>
                      </a:r>
                      <a:endParaRPr sz="1200"/>
                    </a:p>
                    <a:p>
                      <a:pPr indent="0" lvl="0" marL="0" rtl="0" algn="l">
                        <a:spcBef>
                          <a:spcPts val="0"/>
                        </a:spcBef>
                        <a:spcAft>
                          <a:spcPts val="0"/>
                        </a:spcAft>
                        <a:buClr>
                          <a:schemeClr val="dk1"/>
                        </a:buClr>
                        <a:buSzPts val="1100"/>
                        <a:buFont typeface="Arial"/>
                        <a:buNone/>
                      </a:pPr>
                      <a:r>
                        <a:rPr lang="en" sz="1200"/>
                        <a:t>   - The algorithm generates highlights objectively based on detected runs and wickets</a:t>
                      </a:r>
                      <a:r>
                        <a:rPr lang="en" sz="1100"/>
                        <a:t>.</a:t>
                      </a:r>
                      <a:endParaRPr sz="1100"/>
                    </a:p>
                    <a:p>
                      <a:pPr indent="0" lvl="0" marL="0" rtl="0" algn="l">
                        <a:spcBef>
                          <a:spcPts val="0"/>
                        </a:spcBef>
                        <a:spcAft>
                          <a:spcPts val="0"/>
                        </a:spcAft>
                        <a:buSzPts val="1100"/>
                        <a:buNone/>
                      </a:pPr>
                      <a:r>
                        <a:t/>
                      </a:r>
                      <a:endParaRPr sz="1000"/>
                    </a:p>
                  </a:txBody>
                  <a:tcPr marT="34300" marB="34300" marR="68600" marL="68600"/>
                </a:tc>
                <a:tc>
                  <a:txBody>
                    <a:bodyPr/>
                    <a:lstStyle/>
                    <a:p>
                      <a:pPr indent="0" lvl="0" marL="0" rtl="0" algn="l">
                        <a:spcBef>
                          <a:spcPts val="0"/>
                        </a:spcBef>
                        <a:spcAft>
                          <a:spcPts val="0"/>
                        </a:spcAft>
                        <a:buClr>
                          <a:schemeClr val="dk1"/>
                        </a:buClr>
                        <a:buSzPts val="1100"/>
                        <a:buFont typeface="Arial"/>
                        <a:buNone/>
                      </a:pPr>
                      <a:r>
                        <a:rPr lang="en"/>
                        <a:t>- The accuracy of the system is directly dependent on the quality of the input scoreboard image for OCR. Poor quality or unclear scoreboards may lead to errors in event detection.</a:t>
                      </a:r>
                      <a:endParaRPr/>
                    </a:p>
                    <a:p>
                      <a:pPr indent="0" lvl="0" marL="0" rtl="0" algn="l">
                        <a:spcBef>
                          <a:spcPts val="0"/>
                        </a:spcBef>
                        <a:spcAft>
                          <a:spcPts val="0"/>
                        </a:spcAft>
                        <a:buClr>
                          <a:schemeClr val="dk1"/>
                        </a:buClr>
                        <a:buSzPts val="1100"/>
                        <a:buFont typeface="Arial"/>
                        <a:buNone/>
                      </a:pPr>
                      <a:r>
                        <a:rPr lang="en"/>
                        <a:t>-Processing Time  challenges for Long Matches</a:t>
                      </a:r>
                      <a:endParaRPr/>
                    </a:p>
                    <a:p>
                      <a:pPr indent="0" lvl="0" marL="0" rtl="0" algn="l">
                        <a:spcBef>
                          <a:spcPts val="0"/>
                        </a:spcBef>
                        <a:spcAft>
                          <a:spcPts val="0"/>
                        </a:spcAft>
                        <a:buClr>
                          <a:schemeClr val="dk1"/>
                        </a:buClr>
                        <a:buSzPts val="1100"/>
                        <a:buFont typeface="Arial"/>
                        <a:buNone/>
                      </a:pPr>
                      <a:r>
                        <a:rPr lang="en"/>
                        <a:t>   </a:t>
                      </a:r>
                      <a:endParaRPr sz="1300"/>
                    </a:p>
                  </a:txBody>
                  <a:tcPr marT="34300" marB="34300" marR="68600" marL="68600"/>
                </a:tc>
              </a:tr>
            </a:tbl>
          </a:graphicData>
        </a:graphic>
      </p:graphicFrame>
      <p:sp>
        <p:nvSpPr>
          <p:cNvPr id="330" name="Google Shape;330;p50"/>
          <p:cNvSpPr/>
          <p:nvPr/>
        </p:nvSpPr>
        <p:spPr>
          <a:xfrm>
            <a:off x="2286000" y="1185866"/>
            <a:ext cx="5715000" cy="27300"/>
          </a:xfrm>
          <a:prstGeom prst="rect">
            <a:avLst/>
          </a:prstGeom>
          <a:solidFill>
            <a:srgbClr val="33CCCC"/>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31" name="Google Shape;331;p50"/>
          <p:cNvSpPr txBox="1"/>
          <p:nvPr/>
        </p:nvSpPr>
        <p:spPr>
          <a:xfrm>
            <a:off x="3653500" y="857250"/>
            <a:ext cx="4347300" cy="346200"/>
          </a:xfrm>
          <a:prstGeom prst="rect">
            <a:avLst/>
          </a:prstGeom>
          <a:noFill/>
          <a:ln>
            <a:noFill/>
          </a:ln>
        </p:spPr>
        <p:txBody>
          <a:bodyPr anchorCtr="0" anchor="t" bIns="34275" lIns="68575" spcFirstLastPara="1" rIns="68575" wrap="square" tIns="34275">
            <a:spAutoFit/>
          </a:bodyPr>
          <a:lstStyle/>
          <a:p>
            <a:pPr indent="-254000" lvl="0" marL="254000" marR="0" rtl="0" algn="r">
              <a:spcBef>
                <a:spcPts val="0"/>
              </a:spcBef>
              <a:spcAft>
                <a:spcPts val="0"/>
              </a:spcAft>
              <a:buNone/>
            </a:pPr>
            <a:r>
              <a:rPr lang="en" sz="1800">
                <a:solidFill>
                  <a:srgbClr val="FF0000"/>
                </a:solidFill>
                <a:latin typeface="Trebuchet MS"/>
                <a:ea typeface="Trebuchet MS"/>
                <a:cs typeface="Trebuchet MS"/>
                <a:sym typeface="Trebuchet MS"/>
              </a:rPr>
              <a:t>Literature Survey- Krupa</a:t>
            </a:r>
            <a:endParaRPr sz="11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graphicFrame>
        <p:nvGraphicFramePr>
          <p:cNvPr id="336" name="Google Shape;336;p51"/>
          <p:cNvGraphicFramePr/>
          <p:nvPr/>
        </p:nvGraphicFramePr>
        <p:xfrm>
          <a:off x="68825" y="1055836"/>
          <a:ext cx="3000000" cy="3000000"/>
        </p:xfrm>
        <a:graphic>
          <a:graphicData uri="http://schemas.openxmlformats.org/drawingml/2006/table">
            <a:tbl>
              <a:tblPr bandRow="1" firstRow="1">
                <a:noFill/>
                <a:tableStyleId>{DC2E13B0-CA07-4CF3-9F44-88090B9ED244}</a:tableStyleId>
              </a:tblPr>
              <a:tblGrid>
                <a:gridCol w="2281975"/>
                <a:gridCol w="2430175"/>
                <a:gridCol w="1887375"/>
                <a:gridCol w="2220000"/>
              </a:tblGrid>
              <a:tr h="561050">
                <a:tc>
                  <a:txBody>
                    <a:bodyPr/>
                    <a:lstStyle/>
                    <a:p>
                      <a:pPr indent="0" lvl="0" marL="0" marR="0" rtl="0" algn="l">
                        <a:spcBef>
                          <a:spcPts val="0"/>
                        </a:spcBef>
                        <a:spcAft>
                          <a:spcPts val="0"/>
                        </a:spcAft>
                        <a:buNone/>
                      </a:pPr>
                      <a:r>
                        <a:rPr lang="en" u="none" cap="none" strike="noStrike"/>
                        <a:t>Paper Details</a:t>
                      </a:r>
                      <a:endParaRPr/>
                    </a:p>
                  </a:txBody>
                  <a:tcPr marT="34300" marB="34300" marR="68600" marL="68600"/>
                </a:tc>
                <a:tc>
                  <a:txBody>
                    <a:bodyPr/>
                    <a:lstStyle/>
                    <a:p>
                      <a:pPr indent="0" lvl="0" marL="0" marR="0" rtl="0" algn="l">
                        <a:spcBef>
                          <a:spcPts val="0"/>
                        </a:spcBef>
                        <a:spcAft>
                          <a:spcPts val="0"/>
                        </a:spcAft>
                        <a:buNone/>
                      </a:pPr>
                      <a:r>
                        <a:rPr lang="en"/>
                        <a:t>Objective of paper, Techniques/Methods</a:t>
                      </a:r>
                      <a:endParaRPr/>
                    </a:p>
                  </a:txBody>
                  <a:tcPr marT="34300" marB="34300" marR="68600" marL="68600"/>
                </a:tc>
                <a:tc>
                  <a:txBody>
                    <a:bodyPr/>
                    <a:lstStyle/>
                    <a:p>
                      <a:pPr indent="0" lvl="0" marL="0" marR="0" rtl="0" algn="l">
                        <a:spcBef>
                          <a:spcPts val="0"/>
                        </a:spcBef>
                        <a:spcAft>
                          <a:spcPts val="0"/>
                        </a:spcAft>
                        <a:buNone/>
                      </a:pPr>
                      <a:r>
                        <a:rPr lang="en"/>
                        <a:t>Advantages</a:t>
                      </a:r>
                      <a:endParaRPr/>
                    </a:p>
                  </a:txBody>
                  <a:tcPr marT="34300" marB="34300" marR="68600" marL="68600"/>
                </a:tc>
                <a:tc>
                  <a:txBody>
                    <a:bodyPr/>
                    <a:lstStyle/>
                    <a:p>
                      <a:pPr indent="0" lvl="0" marL="0" marR="0" rtl="0" algn="l">
                        <a:spcBef>
                          <a:spcPts val="0"/>
                        </a:spcBef>
                        <a:spcAft>
                          <a:spcPts val="0"/>
                        </a:spcAft>
                        <a:buNone/>
                      </a:pPr>
                      <a:r>
                        <a:rPr lang="en"/>
                        <a:t>Limitations</a:t>
                      </a:r>
                      <a:endParaRPr/>
                    </a:p>
                  </a:txBody>
                  <a:tcPr marT="34300" marB="34300" marR="68600" marL="68600"/>
                </a:tc>
              </a:tr>
              <a:tr h="3243850">
                <a:tc>
                  <a:txBody>
                    <a:bodyPr/>
                    <a:lstStyle/>
                    <a:p>
                      <a:pPr indent="0" lvl="0" marL="0" rtl="0" algn="l">
                        <a:spcBef>
                          <a:spcPts val="0"/>
                        </a:spcBef>
                        <a:spcAft>
                          <a:spcPts val="0"/>
                        </a:spcAft>
                        <a:buClr>
                          <a:schemeClr val="dk1"/>
                        </a:buClr>
                        <a:buFont typeface="Arial"/>
                        <a:buNone/>
                      </a:pPr>
                      <a:r>
                        <a:rPr lang="en"/>
                        <a:t>A. S. Parihar, R. Mittal, P. Jain and Himanshu, "Survey and Comparison of Video Summarization Techniques," </a:t>
                      </a:r>
                      <a:r>
                        <a:rPr i="1" lang="en"/>
                        <a:t>2021 5th International Conference on Computer, Communication and Signal Processing (ICCCSP)</a:t>
                      </a:r>
                      <a:r>
                        <a:rPr lang="en"/>
                        <a:t>, Chennai, India, 2021, pp. 268-272, doi: 10.1109/ICCCSP52374.2021.9465347</a:t>
                      </a:r>
                      <a:endParaRPr/>
                    </a:p>
                  </a:txBody>
                  <a:tcPr marT="34300" marB="34300" marR="68600" marL="68600"/>
                </a:tc>
                <a:tc>
                  <a:txBody>
                    <a:bodyPr/>
                    <a:lstStyle/>
                    <a:p>
                      <a:pPr indent="0" lvl="0" marL="0" rtl="0" algn="l">
                        <a:spcBef>
                          <a:spcPts val="0"/>
                        </a:spcBef>
                        <a:spcAft>
                          <a:spcPts val="0"/>
                        </a:spcAft>
                        <a:buClr>
                          <a:schemeClr val="dk1"/>
                        </a:buClr>
                        <a:buSzPts val="1100"/>
                        <a:buFont typeface="Arial"/>
                        <a:buNone/>
                      </a:pPr>
                      <a:r>
                        <a:rPr lang="en" sz="1300"/>
                        <a:t>The objective of the paper is to analyze and compare various architectures for video summarization.</a:t>
                      </a:r>
                      <a:endParaRPr sz="1300"/>
                    </a:p>
                    <a:p>
                      <a:pPr indent="0" lvl="0" marL="0" rtl="0" algn="l">
                        <a:spcBef>
                          <a:spcPts val="0"/>
                        </a:spcBef>
                        <a:spcAft>
                          <a:spcPts val="0"/>
                        </a:spcAft>
                        <a:buClr>
                          <a:schemeClr val="dk1"/>
                        </a:buClr>
                        <a:buSzPts val="1100"/>
                        <a:buFont typeface="Arial"/>
                        <a:buNone/>
                      </a:pPr>
                      <a:r>
                        <a:rPr lang="en" sz="1300"/>
                        <a:t>The paper explores and compares various techniques and methodologies for video summarization, including supervised and unsupervised approaches, utilizing architectures such as encoder-decoder networks, attention-based models, and reinforcement learning frameworks.</a:t>
                      </a:r>
                      <a:endParaRPr sz="1300"/>
                    </a:p>
                  </a:txBody>
                  <a:tcPr marT="34300" marB="34300" marR="68600" marL="68600"/>
                </a:tc>
                <a:tc>
                  <a:txBody>
                    <a:bodyPr/>
                    <a:lstStyle/>
                    <a:p>
                      <a:pPr indent="0" lvl="0" marL="0" rtl="0" algn="l">
                        <a:spcBef>
                          <a:spcPts val="0"/>
                        </a:spcBef>
                        <a:spcAft>
                          <a:spcPts val="0"/>
                        </a:spcAft>
                        <a:buClr>
                          <a:schemeClr val="dk1"/>
                        </a:buClr>
                        <a:buSzPts val="1100"/>
                        <a:buFont typeface="Arial"/>
                        <a:buNone/>
                      </a:pPr>
                      <a:r>
                        <a:rPr lang="en"/>
                        <a:t>-</a:t>
                      </a:r>
                      <a:r>
                        <a:rPr lang="en"/>
                        <a:t>Efficiently condenses large video content into concise summaries.</a:t>
                      </a:r>
                      <a:endParaRPr/>
                    </a:p>
                    <a:p>
                      <a:pPr indent="0" lvl="0" marL="0" rtl="0" algn="l">
                        <a:spcBef>
                          <a:spcPts val="0"/>
                        </a:spcBef>
                        <a:spcAft>
                          <a:spcPts val="0"/>
                        </a:spcAft>
                        <a:buClr>
                          <a:schemeClr val="dk1"/>
                        </a:buClr>
                        <a:buSzPts val="1100"/>
                        <a:buFont typeface="Arial"/>
                        <a:buNone/>
                      </a:pPr>
                      <a:r>
                        <a:rPr lang="en"/>
                        <a:t>-For viewers it provide most relevant and engaging content. This helps maintain user interest and engagement, leading to a more satisfying viewing experience.</a:t>
                      </a:r>
                      <a:endParaRPr/>
                    </a:p>
                    <a:p>
                      <a:pPr indent="0" lvl="0" marL="0" rtl="0" algn="l">
                        <a:spcBef>
                          <a:spcPts val="0"/>
                        </a:spcBef>
                        <a:spcAft>
                          <a:spcPts val="0"/>
                        </a:spcAft>
                        <a:buClr>
                          <a:schemeClr val="dk1"/>
                        </a:buClr>
                        <a:buSzPts val="1100"/>
                        <a:buFont typeface="Arial"/>
                        <a:buNone/>
                      </a:pPr>
                      <a:r>
                        <a:t/>
                      </a:r>
                      <a:endParaRPr/>
                    </a:p>
                  </a:txBody>
                  <a:tcPr marT="34300" marB="34300" marR="68600" marL="68600"/>
                </a:tc>
                <a:tc>
                  <a:txBody>
                    <a:bodyPr/>
                    <a:lstStyle/>
                    <a:p>
                      <a:pPr indent="0" lvl="0" marL="0" rtl="0" algn="l">
                        <a:spcBef>
                          <a:spcPts val="0"/>
                        </a:spcBef>
                        <a:spcAft>
                          <a:spcPts val="0"/>
                        </a:spcAft>
                        <a:buClr>
                          <a:schemeClr val="dk1"/>
                        </a:buClr>
                        <a:buSzPts val="1100"/>
                        <a:buFont typeface="Arial"/>
                        <a:buNone/>
                      </a:pPr>
                      <a:r>
                        <a:rPr lang="en" sz="1300"/>
                        <a:t>  </a:t>
                      </a:r>
                      <a:endParaRPr sz="1300"/>
                    </a:p>
                    <a:p>
                      <a:pPr indent="0" lvl="0" marL="0" rtl="0" algn="l">
                        <a:spcBef>
                          <a:spcPts val="0"/>
                        </a:spcBef>
                        <a:spcAft>
                          <a:spcPts val="0"/>
                        </a:spcAft>
                        <a:buClr>
                          <a:schemeClr val="dk1"/>
                        </a:buClr>
                        <a:buSzPts val="1100"/>
                        <a:buFont typeface="Arial"/>
                        <a:buNone/>
                      </a:pPr>
                      <a:r>
                        <a:rPr lang="en" sz="1300"/>
                        <a:t>-Different algorithms or human annotators may produce varying summaries, introducing subjectivity and bias into the summarization process.</a:t>
                      </a:r>
                      <a:endParaRPr sz="1300"/>
                    </a:p>
                    <a:p>
                      <a:pPr indent="0" lvl="0" marL="0" rtl="0" algn="l">
                        <a:spcBef>
                          <a:spcPts val="0"/>
                        </a:spcBef>
                        <a:spcAft>
                          <a:spcPts val="0"/>
                        </a:spcAft>
                        <a:buClr>
                          <a:schemeClr val="dk1"/>
                        </a:buClr>
                        <a:buSzPts val="1100"/>
                        <a:buFont typeface="Arial"/>
                        <a:buNone/>
                      </a:pPr>
                      <a:r>
                        <a:rPr lang="en" sz="1300"/>
                        <a:t>-Resource Intensive: Some summarization techniques require significant computational resources.</a:t>
                      </a:r>
                      <a:endParaRPr sz="1300"/>
                    </a:p>
                    <a:p>
                      <a:pPr indent="0" lvl="0" marL="0" marR="0" rtl="0" algn="l">
                        <a:spcBef>
                          <a:spcPts val="0"/>
                        </a:spcBef>
                        <a:spcAft>
                          <a:spcPts val="0"/>
                        </a:spcAft>
                        <a:buNone/>
                      </a:pPr>
                      <a:r>
                        <a:t/>
                      </a:r>
                      <a:endParaRPr sz="1300"/>
                    </a:p>
                  </a:txBody>
                  <a:tcPr marT="34300" marB="34300" marR="68600" marL="68600"/>
                </a:tc>
              </a:tr>
            </a:tbl>
          </a:graphicData>
        </a:graphic>
      </p:graphicFrame>
      <p:cxnSp>
        <p:nvCxnSpPr>
          <p:cNvPr id="337" name="Google Shape;337;p51"/>
          <p:cNvCxnSpPr/>
          <p:nvPr/>
        </p:nvCxnSpPr>
        <p:spPr>
          <a:xfrm flipH="1" rot="10800000">
            <a:off x="2406275" y="956950"/>
            <a:ext cx="5750700" cy="11100"/>
          </a:xfrm>
          <a:prstGeom prst="straightConnector1">
            <a:avLst/>
          </a:prstGeom>
          <a:noFill/>
          <a:ln cap="flat" cmpd="sng" w="19050">
            <a:solidFill>
              <a:srgbClr val="33CCCC"/>
            </a:solidFill>
            <a:prstDash val="solid"/>
            <a:round/>
            <a:headEnd len="med" w="med" type="none"/>
            <a:tailEnd len="med" w="med" type="none"/>
          </a:ln>
        </p:spPr>
      </p:cxnSp>
      <p:sp>
        <p:nvSpPr>
          <p:cNvPr id="338" name="Google Shape;338;p51"/>
          <p:cNvSpPr txBox="1"/>
          <p:nvPr/>
        </p:nvSpPr>
        <p:spPr>
          <a:xfrm>
            <a:off x="4531575" y="536575"/>
            <a:ext cx="3000000" cy="461700"/>
          </a:xfrm>
          <a:prstGeom prst="rect">
            <a:avLst/>
          </a:prstGeom>
          <a:noFill/>
          <a:ln>
            <a:noFill/>
          </a:ln>
        </p:spPr>
        <p:txBody>
          <a:bodyPr anchorCtr="0" anchor="t" bIns="91425" lIns="91425" spcFirstLastPara="1" rIns="91425" wrap="square" tIns="91425">
            <a:spAutoFit/>
          </a:bodyPr>
          <a:lstStyle/>
          <a:p>
            <a:pPr indent="-254000" lvl="0" marL="254000" rtl="0" algn="r">
              <a:spcBef>
                <a:spcPts val="0"/>
              </a:spcBef>
              <a:spcAft>
                <a:spcPts val="0"/>
              </a:spcAft>
              <a:buNone/>
            </a:pPr>
            <a:r>
              <a:rPr lang="en" sz="1800">
                <a:solidFill>
                  <a:srgbClr val="FF0000"/>
                </a:solidFill>
                <a:latin typeface="Trebuchet MS"/>
                <a:ea typeface="Trebuchet MS"/>
                <a:cs typeface="Trebuchet MS"/>
                <a:sym typeface="Trebuchet MS"/>
              </a:rPr>
              <a:t>Literature Survey- Krupa</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5"/>
          <p:cNvSpPr/>
          <p:nvPr/>
        </p:nvSpPr>
        <p:spPr>
          <a:xfrm>
            <a:off x="2286000" y="1185866"/>
            <a:ext cx="5715000" cy="27385"/>
          </a:xfrm>
          <a:prstGeom prst="rect">
            <a:avLst/>
          </a:prstGeom>
          <a:solidFill>
            <a:srgbClr val="33CCCC"/>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34" name="Google Shape;134;p25"/>
          <p:cNvSpPr txBox="1"/>
          <p:nvPr/>
        </p:nvSpPr>
        <p:spPr>
          <a:xfrm>
            <a:off x="514350" y="1371600"/>
            <a:ext cx="7486500" cy="3143400"/>
          </a:xfrm>
          <a:prstGeom prst="rect">
            <a:avLst/>
          </a:prstGeom>
          <a:noFill/>
          <a:ln>
            <a:noFill/>
          </a:ln>
        </p:spPr>
        <p:txBody>
          <a:bodyPr anchorCtr="0" anchor="t" bIns="34275" lIns="68575" spcFirstLastPara="1" rIns="68575" wrap="square" tIns="34275">
            <a:noAutofit/>
          </a:bodyPr>
          <a:lstStyle/>
          <a:p>
            <a:pPr indent="-361950" lvl="0" marL="457200" rtl="0" algn="just">
              <a:spcBef>
                <a:spcPts val="480"/>
              </a:spcBef>
              <a:spcAft>
                <a:spcPts val="0"/>
              </a:spcAft>
              <a:buClr>
                <a:srgbClr val="0000FF"/>
              </a:buClr>
              <a:buSzPts val="2100"/>
              <a:buChar char="●"/>
            </a:pPr>
            <a:r>
              <a:rPr lang="en" sz="2100">
                <a:solidFill>
                  <a:srgbClr val="0000FF"/>
                </a:solidFill>
              </a:rPr>
              <a:t>The current process of sports summarization relies heavily on manual efforts. Large editing teams manually review entire game footage, select crucial moments, and compile highlights.</a:t>
            </a:r>
            <a:endParaRPr sz="2100">
              <a:solidFill>
                <a:srgbClr val="0000FF"/>
              </a:solidFill>
            </a:endParaRPr>
          </a:p>
          <a:p>
            <a:pPr indent="-361950" lvl="0" marL="457200" rtl="0" algn="just">
              <a:spcBef>
                <a:spcPts val="0"/>
              </a:spcBef>
              <a:spcAft>
                <a:spcPts val="0"/>
              </a:spcAft>
              <a:buClr>
                <a:srgbClr val="0000FF"/>
              </a:buClr>
              <a:buSzPts val="2100"/>
              <a:buChar char="●"/>
            </a:pPr>
            <a:r>
              <a:rPr lang="en" sz="2100">
                <a:solidFill>
                  <a:srgbClr val="0000FF"/>
                </a:solidFill>
              </a:rPr>
              <a:t>This process is not only time-consuming but also resource-intensive, leading to potential uneven coverage of events.</a:t>
            </a:r>
            <a:endParaRPr sz="2100">
              <a:solidFill>
                <a:srgbClr val="0000FF"/>
              </a:solidFill>
            </a:endParaRPr>
          </a:p>
          <a:p>
            <a:pPr indent="-361950" lvl="0" marL="457200" rtl="0" algn="just">
              <a:spcBef>
                <a:spcPts val="0"/>
              </a:spcBef>
              <a:spcAft>
                <a:spcPts val="0"/>
              </a:spcAft>
              <a:buClr>
                <a:srgbClr val="0000FF"/>
              </a:buClr>
              <a:buSzPts val="2100"/>
              <a:buChar char="●"/>
            </a:pPr>
            <a:r>
              <a:rPr lang="en" sz="2100">
                <a:solidFill>
                  <a:srgbClr val="0000FF"/>
                </a:solidFill>
              </a:rPr>
              <a:t>Our project addresses this challenge by proposing a multi-modal approach, leveraging the power of Twitter data, audio features, and video content to automate and enhance the summarization process</a:t>
            </a:r>
            <a:endParaRPr sz="2100">
              <a:solidFill>
                <a:srgbClr val="0033CC"/>
              </a:solidFill>
              <a:latin typeface="Trebuchet MS"/>
              <a:ea typeface="Trebuchet MS"/>
              <a:cs typeface="Trebuchet MS"/>
              <a:sym typeface="Trebuchet MS"/>
            </a:endParaRPr>
          </a:p>
        </p:txBody>
      </p:sp>
      <p:sp>
        <p:nvSpPr>
          <p:cNvPr id="135" name="Google Shape;135;p25"/>
          <p:cNvSpPr txBox="1"/>
          <p:nvPr/>
        </p:nvSpPr>
        <p:spPr>
          <a:xfrm>
            <a:off x="3314700" y="839617"/>
            <a:ext cx="4857600" cy="346200"/>
          </a:xfrm>
          <a:prstGeom prst="rect">
            <a:avLst/>
          </a:prstGeom>
          <a:noFill/>
          <a:ln>
            <a:noFill/>
          </a:ln>
        </p:spPr>
        <p:txBody>
          <a:bodyPr anchorCtr="0" anchor="t" bIns="34275" lIns="68575" spcFirstLastPara="1" rIns="68575" wrap="square" tIns="34275">
            <a:spAutoFit/>
          </a:bodyPr>
          <a:lstStyle/>
          <a:p>
            <a:pPr indent="-254000" lvl="0" marL="254000" marR="0" rtl="0" algn="r">
              <a:spcBef>
                <a:spcPts val="0"/>
              </a:spcBef>
              <a:spcAft>
                <a:spcPts val="0"/>
              </a:spcAft>
              <a:buNone/>
            </a:pPr>
            <a:r>
              <a:rPr lang="en" sz="1800">
                <a:solidFill>
                  <a:srgbClr val="FF0000"/>
                </a:solidFill>
                <a:latin typeface="Trebuchet MS"/>
                <a:ea typeface="Trebuchet MS"/>
                <a:cs typeface="Trebuchet MS"/>
                <a:sym typeface="Trebuchet MS"/>
              </a:rPr>
              <a:t>Abstract</a:t>
            </a:r>
            <a:endParaRPr sz="1800">
              <a:solidFill>
                <a:srgbClr val="FF0000"/>
              </a:solidFill>
              <a:latin typeface="Trebuchet MS"/>
              <a:ea typeface="Trebuchet MS"/>
              <a:cs typeface="Trebuchet MS"/>
              <a:sym typeface="Trebuchet MS"/>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graphicFrame>
        <p:nvGraphicFramePr>
          <p:cNvPr id="343" name="Google Shape;343;p52"/>
          <p:cNvGraphicFramePr/>
          <p:nvPr/>
        </p:nvGraphicFramePr>
        <p:xfrm>
          <a:off x="87338" y="1600536"/>
          <a:ext cx="3000000" cy="3000000"/>
        </p:xfrm>
        <a:graphic>
          <a:graphicData uri="http://schemas.openxmlformats.org/drawingml/2006/table">
            <a:tbl>
              <a:tblPr bandRow="1" firstRow="1">
                <a:noFill/>
                <a:tableStyleId>{DC2E13B0-CA07-4CF3-9F44-88090B9ED244}</a:tableStyleId>
              </a:tblPr>
              <a:tblGrid>
                <a:gridCol w="2182850"/>
                <a:gridCol w="2522050"/>
                <a:gridCol w="1840550"/>
                <a:gridCol w="2257150"/>
              </a:tblGrid>
              <a:tr h="488675">
                <a:tc>
                  <a:txBody>
                    <a:bodyPr/>
                    <a:lstStyle/>
                    <a:p>
                      <a:pPr indent="0" lvl="0" marL="0" marR="0" rtl="0" algn="l">
                        <a:spcBef>
                          <a:spcPts val="0"/>
                        </a:spcBef>
                        <a:spcAft>
                          <a:spcPts val="0"/>
                        </a:spcAft>
                        <a:buNone/>
                      </a:pPr>
                      <a:r>
                        <a:rPr lang="en" sz="1300" u="none" cap="none" strike="noStrike"/>
                        <a:t>Paper Details</a:t>
                      </a:r>
                      <a:endParaRPr sz="1000"/>
                    </a:p>
                  </a:txBody>
                  <a:tcPr marT="34300" marB="34300" marR="68600" marL="68600">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rPr lang="en" sz="1300"/>
                        <a:t>Objective of paper, Techniques/Methods</a:t>
                      </a:r>
                      <a:endParaRPr sz="1000"/>
                    </a:p>
                  </a:txBody>
                  <a:tcPr marT="34300" marB="34300" marR="68600" marL="68600">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rPr lang="en" sz="1300"/>
                        <a:t>Advantages</a:t>
                      </a:r>
                      <a:endParaRPr sz="1000"/>
                    </a:p>
                  </a:txBody>
                  <a:tcPr marT="34300" marB="34300" marR="68600" marL="68600">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marR="0" rtl="0" algn="l">
                        <a:spcBef>
                          <a:spcPts val="0"/>
                        </a:spcBef>
                        <a:spcAft>
                          <a:spcPts val="0"/>
                        </a:spcAft>
                        <a:buNone/>
                      </a:pPr>
                      <a:r>
                        <a:rPr lang="en" sz="1300"/>
                        <a:t>Limitations</a:t>
                      </a:r>
                      <a:endParaRPr sz="1000"/>
                    </a:p>
                  </a:txBody>
                  <a:tcPr marT="34300" marB="34300" marR="68600" marL="68600">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r>
              <a:tr h="2998600">
                <a:tc>
                  <a:txBody>
                    <a:bodyPr/>
                    <a:lstStyle/>
                    <a:p>
                      <a:pPr indent="0" lvl="0" marL="0" marR="0" rtl="0" algn="l">
                        <a:spcBef>
                          <a:spcPts val="0"/>
                        </a:spcBef>
                        <a:spcAft>
                          <a:spcPts val="0"/>
                        </a:spcAft>
                        <a:buNone/>
                      </a:pPr>
                      <a:r>
                        <a:rPr lang="en"/>
                        <a:t>Z. Saeed, R. Ayaz Abbasi, M. I. Razzak and G. Xu, "Event Detection in Twitter Stream Using Weighted Dynamic Heartbeat Graph Approach [Application Notes]," in </a:t>
                      </a:r>
                      <a:r>
                        <a:rPr i="1" lang="en"/>
                        <a:t>IEEE Computational Intelligence Magazine</a:t>
                      </a:r>
                      <a:r>
                        <a:rPr lang="en"/>
                        <a:t>, vol. 14, no. 3, pp. 29-38, Aug. 2019, doi: 10.1109/MCI.2019.2919395</a:t>
                      </a:r>
                      <a:endParaRPr/>
                    </a:p>
                    <a:p>
                      <a:pPr indent="0" lvl="0" marL="0" marR="0" rtl="0" algn="l">
                        <a:spcBef>
                          <a:spcPts val="0"/>
                        </a:spcBef>
                        <a:spcAft>
                          <a:spcPts val="0"/>
                        </a:spcAft>
                        <a:buNone/>
                      </a:pPr>
                      <a:r>
                        <a:t/>
                      </a:r>
                      <a:endParaRPr/>
                    </a:p>
                    <a:p>
                      <a:pPr indent="0" lvl="0" marL="0" marR="0" rtl="0" algn="l">
                        <a:spcBef>
                          <a:spcPts val="0"/>
                        </a:spcBef>
                        <a:spcAft>
                          <a:spcPts val="0"/>
                        </a:spcAft>
                        <a:buNone/>
                      </a:pPr>
                      <a:r>
                        <a:t/>
                      </a:r>
                      <a:endParaRPr/>
                    </a:p>
                    <a:p>
                      <a:pPr indent="0" lvl="0" marL="0" marR="0" rtl="0" algn="l">
                        <a:spcBef>
                          <a:spcPts val="0"/>
                        </a:spcBef>
                        <a:spcAft>
                          <a:spcPts val="0"/>
                        </a:spcAft>
                        <a:buNone/>
                      </a:pPr>
                      <a:r>
                        <a:t/>
                      </a:r>
                      <a:endParaRPr/>
                    </a:p>
                  </a:txBody>
                  <a:tcPr marT="34300" marB="34300" marR="68600" marL="68600">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rtl="0" algn="l">
                        <a:spcBef>
                          <a:spcPts val="0"/>
                        </a:spcBef>
                        <a:spcAft>
                          <a:spcPts val="0"/>
                        </a:spcAft>
                        <a:buSzPts val="1100"/>
                        <a:buNone/>
                      </a:pPr>
                      <a:r>
                        <a:rPr lang="en"/>
                        <a:t> Weighted dynamic heartbeat graph for detecting event in a dynamic text stream like social media data like twitter, Weighted Dynamic Heartbeat Graphs (WDHG) capture evolving word usage over time. Key features, Growth Factor (GF) and Aggregated Centrality (AC), enabling the detection of significant events by classifying and ranking strong snapshots.</a:t>
                      </a:r>
                      <a:endParaRPr/>
                    </a:p>
                  </a:txBody>
                  <a:tcPr marT="34300" marB="34300" marR="68600" marL="68600">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
                        <a:t>WDHG efficiently detects and highlights emerging topics in dynamic text streams.</a:t>
                      </a:r>
                      <a:endParaRPr/>
                    </a:p>
                    <a:p>
                      <a:pPr indent="0" lvl="0" marL="0" rtl="0" algn="l">
                        <a:spcBef>
                          <a:spcPts val="0"/>
                        </a:spcBef>
                        <a:spcAft>
                          <a:spcPts val="0"/>
                        </a:spcAft>
                        <a:buClr>
                          <a:schemeClr val="dk1"/>
                        </a:buClr>
                        <a:buSzPts val="1100"/>
                        <a:buFont typeface="Arial"/>
                        <a:buNone/>
                      </a:pPr>
                      <a:r>
                        <a:rPr lang="en"/>
                        <a:t>suitable for processing large volumes of Twitter data in real-time event detection scenarios.</a:t>
                      </a:r>
                      <a:endParaRPr/>
                    </a:p>
                    <a:p>
                      <a:pPr indent="0" lvl="0" marL="0" rtl="0" algn="l">
                        <a:spcBef>
                          <a:spcPts val="0"/>
                        </a:spcBef>
                        <a:spcAft>
                          <a:spcPts val="0"/>
                        </a:spcAft>
                        <a:buSzPts val="1100"/>
                        <a:buNone/>
                      </a:pPr>
                      <a:r>
                        <a:t/>
                      </a:r>
                      <a:endParaRPr sz="1300"/>
                    </a:p>
                  </a:txBody>
                  <a:tcPr marT="34300" marB="34300" marR="68600" marL="68600">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
                        <a:t>Dependency on Keyword Frequency: The method heavily relies on keyword frequency, which may lead to biased results, especially in noisy or diverse text streams.</a:t>
                      </a:r>
                      <a:endParaRPr/>
                    </a:p>
                    <a:p>
                      <a:pPr indent="0" lvl="0" marL="0" rtl="0" algn="l">
                        <a:spcBef>
                          <a:spcPts val="0"/>
                        </a:spcBef>
                        <a:spcAft>
                          <a:spcPts val="0"/>
                        </a:spcAft>
                        <a:buClr>
                          <a:schemeClr val="dk1"/>
                        </a:buClr>
                        <a:buSzPts val="1100"/>
                        <a:buFont typeface="Arial"/>
                        <a:buNone/>
                      </a:pPr>
                      <a:r>
                        <a:rPr lang="en"/>
                        <a:t> The approach may face challenges in handling bursty events where topics rapidly gain popularity and decline. </a:t>
                      </a:r>
                      <a:endParaRPr/>
                    </a:p>
                  </a:txBody>
                  <a:tcPr marT="34300" marB="34300" marR="68600" marL="68600">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r>
            </a:tbl>
          </a:graphicData>
        </a:graphic>
      </p:graphicFrame>
      <p:cxnSp>
        <p:nvCxnSpPr>
          <p:cNvPr id="344" name="Google Shape;344;p52"/>
          <p:cNvCxnSpPr/>
          <p:nvPr/>
        </p:nvCxnSpPr>
        <p:spPr>
          <a:xfrm flipH="1" rot="10800000">
            <a:off x="2406275" y="1261750"/>
            <a:ext cx="5750700" cy="11100"/>
          </a:xfrm>
          <a:prstGeom prst="straightConnector1">
            <a:avLst/>
          </a:prstGeom>
          <a:noFill/>
          <a:ln cap="flat" cmpd="sng" w="19050">
            <a:solidFill>
              <a:srgbClr val="33CCCC"/>
            </a:solidFill>
            <a:prstDash val="solid"/>
            <a:round/>
            <a:headEnd len="med" w="med" type="none"/>
            <a:tailEnd len="med" w="med" type="none"/>
          </a:ln>
        </p:spPr>
      </p:cxnSp>
      <p:sp>
        <p:nvSpPr>
          <p:cNvPr id="345" name="Google Shape;345;p52"/>
          <p:cNvSpPr txBox="1"/>
          <p:nvPr/>
        </p:nvSpPr>
        <p:spPr>
          <a:xfrm>
            <a:off x="3653500" y="857250"/>
            <a:ext cx="4347300" cy="346200"/>
          </a:xfrm>
          <a:prstGeom prst="rect">
            <a:avLst/>
          </a:prstGeom>
          <a:noFill/>
          <a:ln>
            <a:noFill/>
          </a:ln>
        </p:spPr>
        <p:txBody>
          <a:bodyPr anchorCtr="0" anchor="t" bIns="34275" lIns="68575" spcFirstLastPara="1" rIns="68575" wrap="square" tIns="34275">
            <a:spAutoFit/>
          </a:bodyPr>
          <a:lstStyle/>
          <a:p>
            <a:pPr indent="-254000" lvl="0" marL="254000" marR="0" rtl="0" algn="r">
              <a:spcBef>
                <a:spcPts val="0"/>
              </a:spcBef>
              <a:spcAft>
                <a:spcPts val="0"/>
              </a:spcAft>
              <a:buNone/>
            </a:pPr>
            <a:r>
              <a:rPr lang="en" sz="1800">
                <a:solidFill>
                  <a:srgbClr val="FF0000"/>
                </a:solidFill>
                <a:latin typeface="Trebuchet MS"/>
                <a:ea typeface="Trebuchet MS"/>
                <a:cs typeface="Trebuchet MS"/>
                <a:sym typeface="Trebuchet MS"/>
              </a:rPr>
              <a:t>Literature Survey- Krupa</a:t>
            </a:r>
            <a:endParaRPr sz="110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53"/>
          <p:cNvSpPr/>
          <p:nvPr/>
        </p:nvSpPr>
        <p:spPr>
          <a:xfrm>
            <a:off x="2286000" y="1185866"/>
            <a:ext cx="5715000" cy="27300"/>
          </a:xfrm>
          <a:prstGeom prst="rect">
            <a:avLst/>
          </a:prstGeom>
          <a:solidFill>
            <a:srgbClr val="33CCCC"/>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51" name="Google Shape;351;p53"/>
          <p:cNvSpPr txBox="1"/>
          <p:nvPr/>
        </p:nvSpPr>
        <p:spPr>
          <a:xfrm>
            <a:off x="307676" y="1314449"/>
            <a:ext cx="7709100" cy="3543300"/>
          </a:xfrm>
          <a:prstGeom prst="rect">
            <a:avLst/>
          </a:prstGeom>
          <a:noFill/>
          <a:ln>
            <a:noFill/>
          </a:ln>
        </p:spPr>
        <p:txBody>
          <a:bodyPr anchorCtr="0" anchor="t" bIns="34275" lIns="68575" spcFirstLastPara="1" rIns="68575" wrap="square" tIns="34275">
            <a:noAutofit/>
          </a:bodyPr>
          <a:lstStyle/>
          <a:p>
            <a:pPr indent="-342900" lvl="0" marL="457200" rtl="0" algn="l">
              <a:spcBef>
                <a:spcPts val="300"/>
              </a:spcBef>
              <a:spcAft>
                <a:spcPts val="0"/>
              </a:spcAft>
              <a:buClr>
                <a:srgbClr val="0000FF"/>
              </a:buClr>
              <a:buSzPts val="1800"/>
              <a:buFont typeface="Trebuchet MS"/>
              <a:buChar char="➢"/>
            </a:pPr>
            <a:r>
              <a:rPr b="1" lang="en" sz="1800">
                <a:solidFill>
                  <a:srgbClr val="0000FF"/>
                </a:solidFill>
                <a:latin typeface="Trebuchet MS"/>
                <a:ea typeface="Trebuchet MS"/>
                <a:cs typeface="Trebuchet MS"/>
                <a:sym typeface="Trebuchet MS"/>
              </a:rPr>
              <a:t>Strengths</a:t>
            </a:r>
            <a:endParaRPr b="1" sz="1800">
              <a:solidFill>
                <a:srgbClr val="0000FF"/>
              </a:solidFill>
              <a:latin typeface="Trebuchet MS"/>
              <a:ea typeface="Trebuchet MS"/>
              <a:cs typeface="Trebuchet MS"/>
              <a:sym typeface="Trebuchet MS"/>
            </a:endParaRPr>
          </a:p>
          <a:p>
            <a:pPr indent="-342900" lvl="0" marL="457200" rtl="0" algn="l">
              <a:spcBef>
                <a:spcPts val="0"/>
              </a:spcBef>
              <a:spcAft>
                <a:spcPts val="0"/>
              </a:spcAft>
              <a:buClr>
                <a:srgbClr val="0000FF"/>
              </a:buClr>
              <a:buSzPts val="1800"/>
              <a:buFont typeface="Trebuchet MS"/>
              <a:buChar char="●"/>
            </a:pPr>
            <a:r>
              <a:rPr lang="en" sz="1800">
                <a:solidFill>
                  <a:srgbClr val="0000FF"/>
                </a:solidFill>
                <a:latin typeface="Trebuchet MS"/>
                <a:ea typeface="Trebuchet MS"/>
                <a:cs typeface="Trebuchet MS"/>
                <a:sym typeface="Trebuchet MS"/>
              </a:rPr>
              <a:t>Poisson distribution to address time-lags, enhancing temporal dependencies.MVAE for expressive relationships among modalities, improving scene detection.</a:t>
            </a:r>
            <a:endParaRPr sz="1800">
              <a:solidFill>
                <a:srgbClr val="0000FF"/>
              </a:solidFill>
              <a:latin typeface="Trebuchet MS"/>
              <a:ea typeface="Trebuchet MS"/>
              <a:cs typeface="Trebuchet MS"/>
              <a:sym typeface="Trebuchet MS"/>
            </a:endParaRPr>
          </a:p>
          <a:p>
            <a:pPr indent="-342900" lvl="0" marL="457200" rtl="0" algn="l">
              <a:spcBef>
                <a:spcPts val="0"/>
              </a:spcBef>
              <a:spcAft>
                <a:spcPts val="0"/>
              </a:spcAft>
              <a:buClr>
                <a:srgbClr val="0000FF"/>
              </a:buClr>
              <a:buSzPts val="1800"/>
              <a:buFont typeface="Trebuchet MS"/>
              <a:buChar char="●"/>
            </a:pPr>
            <a:r>
              <a:rPr lang="en" sz="1800">
                <a:solidFill>
                  <a:srgbClr val="0000FF"/>
                </a:solidFill>
                <a:latin typeface="Trebuchet MS"/>
                <a:ea typeface="Trebuchet MS"/>
                <a:cs typeface="Trebuchet MS"/>
                <a:sym typeface="Trebuchet MS"/>
              </a:rPr>
              <a:t>Applicable to various sports, adaptable framework for racquet turn-based events. Effective knowledge transfer between datasets, flexibility with different data types and sources</a:t>
            </a:r>
            <a:endParaRPr sz="1800">
              <a:solidFill>
                <a:srgbClr val="0000FF"/>
              </a:solidFill>
              <a:latin typeface="Trebuchet MS"/>
              <a:ea typeface="Trebuchet MS"/>
              <a:cs typeface="Trebuchet MS"/>
              <a:sym typeface="Trebuchet MS"/>
            </a:endParaRPr>
          </a:p>
          <a:p>
            <a:pPr indent="-342900" lvl="0" marL="457200" rtl="0" algn="l">
              <a:spcBef>
                <a:spcPts val="0"/>
              </a:spcBef>
              <a:spcAft>
                <a:spcPts val="0"/>
              </a:spcAft>
              <a:buClr>
                <a:srgbClr val="0000FF"/>
              </a:buClr>
              <a:buSzPts val="1800"/>
              <a:buFont typeface="Trebuchet MS"/>
              <a:buChar char="●"/>
            </a:pPr>
            <a:r>
              <a:rPr lang="en" sz="1800">
                <a:solidFill>
                  <a:srgbClr val="0000FF"/>
                </a:solidFill>
                <a:latin typeface="Trebuchet MS"/>
                <a:ea typeface="Trebuchet MS"/>
                <a:cs typeface="Trebuchet MS"/>
                <a:sym typeface="Trebuchet MS"/>
              </a:rPr>
              <a:t>Learns significant features, identifies key events through multi-modal analysis.</a:t>
            </a:r>
            <a:endParaRPr sz="1800">
              <a:solidFill>
                <a:srgbClr val="0000FF"/>
              </a:solidFill>
              <a:latin typeface="Trebuchet MS"/>
              <a:ea typeface="Trebuchet MS"/>
              <a:cs typeface="Trebuchet MS"/>
              <a:sym typeface="Trebuchet MS"/>
            </a:endParaRPr>
          </a:p>
          <a:p>
            <a:pPr indent="-342900" lvl="0" marL="457200" rtl="0" algn="l">
              <a:spcBef>
                <a:spcPts val="0"/>
              </a:spcBef>
              <a:spcAft>
                <a:spcPts val="0"/>
              </a:spcAft>
              <a:buClr>
                <a:srgbClr val="0000FF"/>
              </a:buClr>
              <a:buSzPts val="1800"/>
              <a:buFont typeface="Trebuchet MS"/>
              <a:buChar char="●"/>
            </a:pPr>
            <a:r>
              <a:rPr lang="en" sz="1800">
                <a:solidFill>
                  <a:srgbClr val="0000FF"/>
                </a:solidFill>
                <a:latin typeface="Trebuchet MS"/>
                <a:ea typeface="Trebuchet MS"/>
                <a:cs typeface="Trebuchet MS"/>
                <a:sym typeface="Trebuchet MS"/>
              </a:rPr>
              <a:t>Utilizes ASR for commentary transcription, LLMs for accurate event prediction.</a:t>
            </a:r>
            <a:endParaRPr sz="1800">
              <a:solidFill>
                <a:srgbClr val="0000FF"/>
              </a:solidFill>
              <a:latin typeface="Trebuchet MS"/>
              <a:ea typeface="Trebuchet MS"/>
              <a:cs typeface="Trebuchet MS"/>
              <a:sym typeface="Trebuchet MS"/>
            </a:endParaRPr>
          </a:p>
          <a:p>
            <a:pPr indent="-342900" lvl="0" marL="457200" rtl="0" algn="l">
              <a:spcBef>
                <a:spcPts val="0"/>
              </a:spcBef>
              <a:spcAft>
                <a:spcPts val="0"/>
              </a:spcAft>
              <a:buClr>
                <a:srgbClr val="0000FF"/>
              </a:buClr>
              <a:buSzPts val="1800"/>
              <a:buFont typeface="Trebuchet MS"/>
              <a:buChar char="●"/>
            </a:pPr>
            <a:r>
              <a:rPr lang="en" sz="1800">
                <a:solidFill>
                  <a:srgbClr val="0000FF"/>
                </a:solidFill>
                <a:latin typeface="Trebuchet MS"/>
                <a:ea typeface="Trebuchet MS"/>
                <a:cs typeface="Trebuchet MS"/>
                <a:sym typeface="Trebuchet MS"/>
              </a:rPr>
              <a:t>Streamlines summarization, reduces manual effort, enhances scalability.</a:t>
            </a:r>
            <a:endParaRPr sz="1800">
              <a:solidFill>
                <a:srgbClr val="0000FF"/>
              </a:solidFill>
              <a:latin typeface="Trebuchet MS"/>
              <a:ea typeface="Trebuchet MS"/>
              <a:cs typeface="Trebuchet MS"/>
              <a:sym typeface="Trebuchet MS"/>
            </a:endParaRPr>
          </a:p>
          <a:p>
            <a:pPr indent="0" lvl="0" marL="457200" rtl="0" algn="l">
              <a:spcBef>
                <a:spcPts val="300"/>
              </a:spcBef>
              <a:spcAft>
                <a:spcPts val="0"/>
              </a:spcAft>
              <a:buNone/>
            </a:pPr>
            <a:r>
              <a:t/>
            </a:r>
            <a:endParaRPr sz="1800">
              <a:solidFill>
                <a:srgbClr val="0000FF"/>
              </a:solidFill>
              <a:latin typeface="Trebuchet MS"/>
              <a:ea typeface="Trebuchet MS"/>
              <a:cs typeface="Trebuchet MS"/>
              <a:sym typeface="Trebuchet MS"/>
            </a:endParaRPr>
          </a:p>
          <a:p>
            <a:pPr indent="0" lvl="0" marL="457200" rtl="0" algn="l">
              <a:spcBef>
                <a:spcPts val="300"/>
              </a:spcBef>
              <a:spcAft>
                <a:spcPts val="0"/>
              </a:spcAft>
              <a:buClr>
                <a:schemeClr val="dk1"/>
              </a:buClr>
              <a:buSzPts val="1100"/>
              <a:buFont typeface="Arial"/>
              <a:buNone/>
            </a:pPr>
            <a:r>
              <a:t/>
            </a:r>
            <a:endParaRPr sz="1800">
              <a:solidFill>
                <a:srgbClr val="0000FF"/>
              </a:solidFill>
              <a:latin typeface="Trebuchet MS"/>
              <a:ea typeface="Trebuchet MS"/>
              <a:cs typeface="Trebuchet MS"/>
              <a:sym typeface="Trebuchet MS"/>
            </a:endParaRPr>
          </a:p>
          <a:p>
            <a:pPr indent="0" lvl="0" marL="457200" rtl="0" algn="l">
              <a:spcBef>
                <a:spcPts val="300"/>
              </a:spcBef>
              <a:spcAft>
                <a:spcPts val="0"/>
              </a:spcAft>
              <a:buNone/>
            </a:pPr>
            <a:r>
              <a:t/>
            </a:r>
            <a:endParaRPr sz="1800">
              <a:solidFill>
                <a:srgbClr val="0000FF"/>
              </a:solidFill>
              <a:latin typeface="Trebuchet MS"/>
              <a:ea typeface="Trebuchet MS"/>
              <a:cs typeface="Trebuchet MS"/>
              <a:sym typeface="Trebuchet MS"/>
            </a:endParaRPr>
          </a:p>
        </p:txBody>
      </p:sp>
      <p:sp>
        <p:nvSpPr>
          <p:cNvPr id="352" name="Google Shape;352;p53"/>
          <p:cNvSpPr txBox="1"/>
          <p:nvPr/>
        </p:nvSpPr>
        <p:spPr>
          <a:xfrm>
            <a:off x="2416751" y="857250"/>
            <a:ext cx="6181500" cy="346200"/>
          </a:xfrm>
          <a:prstGeom prst="rect">
            <a:avLst/>
          </a:prstGeom>
          <a:noFill/>
          <a:ln>
            <a:noFill/>
          </a:ln>
        </p:spPr>
        <p:txBody>
          <a:bodyPr anchorCtr="0" anchor="t" bIns="34275" lIns="68575" spcFirstLastPara="1" rIns="68575" wrap="square" tIns="34275">
            <a:spAutoFit/>
          </a:bodyPr>
          <a:lstStyle/>
          <a:p>
            <a:pPr indent="-254000" lvl="0" marL="254000" marR="0" rtl="0" algn="r">
              <a:spcBef>
                <a:spcPts val="0"/>
              </a:spcBef>
              <a:spcAft>
                <a:spcPts val="0"/>
              </a:spcAft>
              <a:buNone/>
            </a:pPr>
            <a:r>
              <a:rPr lang="en" sz="1800">
                <a:solidFill>
                  <a:srgbClr val="FF0000"/>
                </a:solidFill>
                <a:latin typeface="Trebuchet MS"/>
                <a:ea typeface="Trebuchet MS"/>
                <a:cs typeface="Trebuchet MS"/>
                <a:sym typeface="Trebuchet MS"/>
              </a:rPr>
              <a:t>Literature Survey</a:t>
            </a:r>
            <a:endParaRPr sz="1100"/>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54"/>
          <p:cNvSpPr txBox="1"/>
          <p:nvPr/>
        </p:nvSpPr>
        <p:spPr>
          <a:xfrm>
            <a:off x="272450" y="1338725"/>
            <a:ext cx="8278800" cy="3509400"/>
          </a:xfrm>
          <a:prstGeom prst="rect">
            <a:avLst/>
          </a:prstGeom>
          <a:noFill/>
          <a:ln>
            <a:noFill/>
          </a:ln>
        </p:spPr>
        <p:txBody>
          <a:bodyPr anchorCtr="0" anchor="t" bIns="91425" lIns="91425" spcFirstLastPara="1" rIns="91425" wrap="square" tIns="91425">
            <a:spAutoFit/>
          </a:bodyPr>
          <a:lstStyle/>
          <a:p>
            <a:pPr indent="-342900" lvl="0" marL="457200" rtl="0" algn="l">
              <a:spcBef>
                <a:spcPts val="300"/>
              </a:spcBef>
              <a:spcAft>
                <a:spcPts val="0"/>
              </a:spcAft>
              <a:buClr>
                <a:srgbClr val="0000FF"/>
              </a:buClr>
              <a:buSzPts val="1800"/>
              <a:buFont typeface="Trebuchet MS"/>
              <a:buChar char="●"/>
            </a:pPr>
            <a:r>
              <a:rPr lang="en" sz="1800">
                <a:solidFill>
                  <a:srgbClr val="0000FF"/>
                </a:solidFill>
                <a:latin typeface="Trebuchet MS"/>
                <a:ea typeface="Trebuchet MS"/>
                <a:cs typeface="Trebuchet MS"/>
                <a:sym typeface="Trebuchet MS"/>
              </a:rPr>
              <a:t>Improves data analysis with Natural Language Processing tools.</a:t>
            </a:r>
            <a:endParaRPr sz="1800">
              <a:solidFill>
                <a:srgbClr val="0000FF"/>
              </a:solidFill>
              <a:latin typeface="Trebuchet MS"/>
              <a:ea typeface="Trebuchet MS"/>
              <a:cs typeface="Trebuchet MS"/>
              <a:sym typeface="Trebuchet MS"/>
            </a:endParaRPr>
          </a:p>
          <a:p>
            <a:pPr indent="-342900" lvl="0" marL="457200" rtl="0" algn="l">
              <a:spcBef>
                <a:spcPts val="0"/>
              </a:spcBef>
              <a:spcAft>
                <a:spcPts val="0"/>
              </a:spcAft>
              <a:buClr>
                <a:srgbClr val="0000FF"/>
              </a:buClr>
              <a:buSzPts val="1800"/>
              <a:buFont typeface="Trebuchet MS"/>
              <a:buChar char="●"/>
            </a:pPr>
            <a:r>
              <a:rPr lang="en" sz="1800">
                <a:solidFill>
                  <a:srgbClr val="0000FF"/>
                </a:solidFill>
                <a:latin typeface="Trebuchet MS"/>
                <a:ea typeface="Trebuchet MS"/>
                <a:cs typeface="Trebuchet MS"/>
                <a:sym typeface="Trebuchet MS"/>
              </a:rPr>
              <a:t>Focus on sequential events; multimodal integration improves summarization accuracy.</a:t>
            </a:r>
            <a:endParaRPr sz="1800">
              <a:solidFill>
                <a:srgbClr val="0000FF"/>
              </a:solidFill>
              <a:latin typeface="Trebuchet MS"/>
              <a:ea typeface="Trebuchet MS"/>
              <a:cs typeface="Trebuchet MS"/>
              <a:sym typeface="Trebuchet MS"/>
            </a:endParaRPr>
          </a:p>
          <a:p>
            <a:pPr indent="-342900" lvl="0" marL="457200" rtl="0" algn="l">
              <a:spcBef>
                <a:spcPts val="0"/>
              </a:spcBef>
              <a:spcAft>
                <a:spcPts val="0"/>
              </a:spcAft>
              <a:buClr>
                <a:srgbClr val="0000FF"/>
              </a:buClr>
              <a:buSzPts val="1800"/>
              <a:buFont typeface="Trebuchet MS"/>
              <a:buChar char="●"/>
            </a:pPr>
            <a:r>
              <a:rPr lang="en" sz="1800">
                <a:solidFill>
                  <a:srgbClr val="0000FF"/>
                </a:solidFill>
                <a:latin typeface="Trebuchet MS"/>
                <a:ea typeface="Trebuchet MS"/>
                <a:cs typeface="Trebuchet MS"/>
                <a:sym typeface="Trebuchet MS"/>
              </a:rPr>
              <a:t>Novel approach using deep neural networks and semantic mapping.</a:t>
            </a:r>
            <a:endParaRPr sz="1800">
              <a:solidFill>
                <a:srgbClr val="0000FF"/>
              </a:solidFill>
              <a:latin typeface="Trebuchet MS"/>
              <a:ea typeface="Trebuchet MS"/>
              <a:cs typeface="Trebuchet MS"/>
              <a:sym typeface="Trebuchet MS"/>
            </a:endParaRPr>
          </a:p>
          <a:p>
            <a:pPr indent="-342900" lvl="0" marL="457200" rtl="0" algn="l">
              <a:spcBef>
                <a:spcPts val="0"/>
              </a:spcBef>
              <a:spcAft>
                <a:spcPts val="0"/>
              </a:spcAft>
              <a:buClr>
                <a:srgbClr val="0000FF"/>
              </a:buClr>
              <a:buSzPts val="1800"/>
              <a:buFont typeface="Trebuchet MS"/>
              <a:buChar char="●"/>
            </a:pPr>
            <a:r>
              <a:rPr lang="en" sz="1800">
                <a:solidFill>
                  <a:srgbClr val="0000FF"/>
                </a:solidFill>
                <a:latin typeface="Trebuchet MS"/>
                <a:ea typeface="Trebuchet MS"/>
                <a:cs typeface="Trebuchet MS"/>
                <a:sym typeface="Trebuchet MS"/>
              </a:rPr>
              <a:t>Tested on varied datasets, applicable across sports and broadcasting styles.</a:t>
            </a:r>
            <a:endParaRPr sz="1800">
              <a:solidFill>
                <a:srgbClr val="0000FF"/>
              </a:solidFill>
              <a:latin typeface="Trebuchet MS"/>
              <a:ea typeface="Trebuchet MS"/>
              <a:cs typeface="Trebuchet MS"/>
              <a:sym typeface="Trebuchet MS"/>
            </a:endParaRPr>
          </a:p>
          <a:p>
            <a:pPr indent="-342900" lvl="0" marL="457200" rtl="0" algn="l">
              <a:spcBef>
                <a:spcPts val="0"/>
              </a:spcBef>
              <a:spcAft>
                <a:spcPts val="0"/>
              </a:spcAft>
              <a:buClr>
                <a:srgbClr val="0000FF"/>
              </a:buClr>
              <a:buSzPts val="1800"/>
              <a:buFont typeface="Trebuchet MS"/>
              <a:buChar char="●"/>
            </a:pPr>
            <a:r>
              <a:rPr lang="en" sz="1800">
                <a:solidFill>
                  <a:srgbClr val="0000FF"/>
                </a:solidFill>
                <a:latin typeface="Trebuchet MS"/>
                <a:ea typeface="Trebuchet MS"/>
                <a:cs typeface="Trebuchet MS"/>
                <a:sym typeface="Trebuchet MS"/>
              </a:rPr>
              <a:t>Video shot, sound, and OCR reduce processing time, generating highlights.</a:t>
            </a:r>
            <a:endParaRPr sz="1800">
              <a:solidFill>
                <a:srgbClr val="0000FF"/>
              </a:solidFill>
              <a:latin typeface="Trebuchet MS"/>
              <a:ea typeface="Trebuchet MS"/>
              <a:cs typeface="Trebuchet MS"/>
              <a:sym typeface="Trebuchet MS"/>
            </a:endParaRPr>
          </a:p>
          <a:p>
            <a:pPr indent="-342900" lvl="0" marL="457200" rtl="0" algn="l">
              <a:spcBef>
                <a:spcPts val="0"/>
              </a:spcBef>
              <a:spcAft>
                <a:spcPts val="0"/>
              </a:spcAft>
              <a:buClr>
                <a:srgbClr val="0000FF"/>
              </a:buClr>
              <a:buSzPts val="1800"/>
              <a:buFont typeface="Trebuchet MS"/>
              <a:buChar char="●"/>
            </a:pPr>
            <a:r>
              <a:rPr lang="en" sz="1800">
                <a:solidFill>
                  <a:srgbClr val="0000FF"/>
                </a:solidFill>
                <a:latin typeface="Trebuchet MS"/>
                <a:ea typeface="Trebuchet MS"/>
                <a:cs typeface="Trebuchet MS"/>
                <a:sym typeface="Trebuchet MS"/>
              </a:rPr>
              <a:t>Successfully applied to baseball and soccer videos, handles challenges like camera action and replay speed.</a:t>
            </a:r>
            <a:endParaRPr sz="1800">
              <a:solidFill>
                <a:srgbClr val="0000FF"/>
              </a:solidFill>
              <a:latin typeface="Trebuchet MS"/>
              <a:ea typeface="Trebuchet MS"/>
              <a:cs typeface="Trebuchet MS"/>
              <a:sym typeface="Trebuchet MS"/>
            </a:endParaRPr>
          </a:p>
          <a:p>
            <a:pPr indent="-342900" lvl="0" marL="457200" rtl="0" algn="l">
              <a:spcBef>
                <a:spcPts val="0"/>
              </a:spcBef>
              <a:spcAft>
                <a:spcPts val="0"/>
              </a:spcAft>
              <a:buClr>
                <a:srgbClr val="0000FF"/>
              </a:buClr>
              <a:buSzPts val="1800"/>
              <a:buFont typeface="Trebuchet MS"/>
              <a:buChar char="●"/>
            </a:pPr>
            <a:r>
              <a:rPr lang="en" sz="1800">
                <a:solidFill>
                  <a:srgbClr val="0000FF"/>
                </a:solidFill>
                <a:latin typeface="Trebuchet MS"/>
                <a:ea typeface="Trebuchet MS"/>
                <a:cs typeface="Trebuchet MS"/>
                <a:sym typeface="Trebuchet MS"/>
              </a:rPr>
              <a:t>WDHG efficiently detects and highlights emerging topics in dynamic Twitter data streams.</a:t>
            </a:r>
            <a:endParaRPr sz="1800">
              <a:solidFill>
                <a:srgbClr val="0000FF"/>
              </a:solidFill>
              <a:latin typeface="Trebuchet MS"/>
              <a:ea typeface="Trebuchet MS"/>
              <a:cs typeface="Trebuchet MS"/>
              <a:sym typeface="Trebuchet MS"/>
            </a:endParaRPr>
          </a:p>
        </p:txBody>
      </p:sp>
      <p:sp>
        <p:nvSpPr>
          <p:cNvPr id="358" name="Google Shape;358;p54"/>
          <p:cNvSpPr/>
          <p:nvPr/>
        </p:nvSpPr>
        <p:spPr>
          <a:xfrm>
            <a:off x="2286000" y="1185866"/>
            <a:ext cx="5715000" cy="27300"/>
          </a:xfrm>
          <a:prstGeom prst="rect">
            <a:avLst/>
          </a:prstGeom>
          <a:solidFill>
            <a:srgbClr val="33CCCC"/>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59" name="Google Shape;359;p54"/>
          <p:cNvSpPr txBox="1"/>
          <p:nvPr/>
        </p:nvSpPr>
        <p:spPr>
          <a:xfrm>
            <a:off x="2416751" y="857250"/>
            <a:ext cx="6181500" cy="346200"/>
          </a:xfrm>
          <a:prstGeom prst="rect">
            <a:avLst/>
          </a:prstGeom>
          <a:noFill/>
          <a:ln>
            <a:noFill/>
          </a:ln>
        </p:spPr>
        <p:txBody>
          <a:bodyPr anchorCtr="0" anchor="t" bIns="34275" lIns="68575" spcFirstLastPara="1" rIns="68575" wrap="square" tIns="34275">
            <a:spAutoFit/>
          </a:bodyPr>
          <a:lstStyle/>
          <a:p>
            <a:pPr indent="-254000" lvl="0" marL="254000" marR="0" rtl="0" algn="r">
              <a:spcBef>
                <a:spcPts val="0"/>
              </a:spcBef>
              <a:spcAft>
                <a:spcPts val="0"/>
              </a:spcAft>
              <a:buNone/>
            </a:pPr>
            <a:r>
              <a:rPr lang="en" sz="1800">
                <a:solidFill>
                  <a:srgbClr val="FF0000"/>
                </a:solidFill>
                <a:latin typeface="Trebuchet MS"/>
                <a:ea typeface="Trebuchet MS"/>
                <a:cs typeface="Trebuchet MS"/>
                <a:sym typeface="Trebuchet MS"/>
              </a:rPr>
              <a:t>Literature Survey</a:t>
            </a:r>
            <a:endParaRPr sz="1100"/>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55"/>
          <p:cNvSpPr/>
          <p:nvPr/>
        </p:nvSpPr>
        <p:spPr>
          <a:xfrm>
            <a:off x="2286000" y="1185866"/>
            <a:ext cx="5715000" cy="27300"/>
          </a:xfrm>
          <a:prstGeom prst="rect">
            <a:avLst/>
          </a:prstGeom>
          <a:solidFill>
            <a:srgbClr val="33CCCC"/>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65" name="Google Shape;365;p55"/>
          <p:cNvSpPr txBox="1"/>
          <p:nvPr/>
        </p:nvSpPr>
        <p:spPr>
          <a:xfrm>
            <a:off x="307676" y="1314449"/>
            <a:ext cx="7709100" cy="3543300"/>
          </a:xfrm>
          <a:prstGeom prst="rect">
            <a:avLst/>
          </a:prstGeom>
          <a:noFill/>
          <a:ln>
            <a:noFill/>
          </a:ln>
        </p:spPr>
        <p:txBody>
          <a:bodyPr anchorCtr="0" anchor="t" bIns="34275" lIns="68575" spcFirstLastPara="1" rIns="68575" wrap="square" tIns="34275">
            <a:noAutofit/>
          </a:bodyPr>
          <a:lstStyle/>
          <a:p>
            <a:pPr indent="-342900" lvl="0" marL="457200" marR="0" rtl="0" algn="l">
              <a:spcBef>
                <a:spcPts val="300"/>
              </a:spcBef>
              <a:spcAft>
                <a:spcPts val="0"/>
              </a:spcAft>
              <a:buClr>
                <a:srgbClr val="0000FF"/>
              </a:buClr>
              <a:buSzPts val="1800"/>
              <a:buFont typeface="Trebuchet MS"/>
              <a:buChar char="➢"/>
            </a:pPr>
            <a:r>
              <a:rPr b="1" lang="en" sz="1800">
                <a:solidFill>
                  <a:srgbClr val="0000FF"/>
                </a:solidFill>
                <a:latin typeface="Trebuchet MS"/>
                <a:ea typeface="Trebuchet MS"/>
                <a:cs typeface="Trebuchet MS"/>
                <a:sym typeface="Trebuchet MS"/>
              </a:rPr>
              <a:t>Weakness</a:t>
            </a:r>
            <a:endParaRPr b="1" sz="1800">
              <a:solidFill>
                <a:srgbClr val="0000FF"/>
              </a:solidFill>
              <a:latin typeface="Trebuchet MS"/>
              <a:ea typeface="Trebuchet MS"/>
              <a:cs typeface="Trebuchet MS"/>
              <a:sym typeface="Trebuchet MS"/>
            </a:endParaRPr>
          </a:p>
          <a:p>
            <a:pPr indent="-342900" lvl="0" marL="457200" rtl="0" algn="l">
              <a:spcBef>
                <a:spcPts val="0"/>
              </a:spcBef>
              <a:spcAft>
                <a:spcPts val="0"/>
              </a:spcAft>
              <a:buClr>
                <a:srgbClr val="0000FF"/>
              </a:buClr>
              <a:buSzPts val="1800"/>
              <a:buFont typeface="Trebuchet MS"/>
              <a:buChar char="●"/>
            </a:pPr>
            <a:r>
              <a:rPr lang="en" sz="1800">
                <a:solidFill>
                  <a:srgbClr val="0000FF"/>
                </a:solidFill>
                <a:latin typeface="Trebuchet MS"/>
                <a:ea typeface="Trebuchet MS"/>
                <a:cs typeface="Trebuchet MS"/>
                <a:sym typeface="Trebuchet MS"/>
              </a:rPr>
              <a:t>Poisson distribution effectiveness varies in scenarios</a:t>
            </a:r>
            <a:r>
              <a:rPr lang="en" sz="1800">
                <a:solidFill>
                  <a:srgbClr val="0000FF"/>
                </a:solidFill>
                <a:latin typeface="Trebuchet MS"/>
                <a:ea typeface="Trebuchet MS"/>
                <a:cs typeface="Trebuchet MS"/>
                <a:sym typeface="Trebuchet MS"/>
              </a:rPr>
              <a:t>;</a:t>
            </a:r>
            <a:r>
              <a:rPr lang="en" sz="1800">
                <a:solidFill>
                  <a:srgbClr val="0000FF"/>
                </a:solidFill>
                <a:latin typeface="Trebuchet MS"/>
                <a:ea typeface="Trebuchet MS"/>
                <a:cs typeface="Trebuchet MS"/>
                <a:sym typeface="Trebuchet MS"/>
              </a:rPr>
              <a:t>resource-demanding, limiting real-time deployment.</a:t>
            </a:r>
            <a:endParaRPr sz="1800">
              <a:solidFill>
                <a:srgbClr val="0000FF"/>
              </a:solidFill>
              <a:latin typeface="Trebuchet MS"/>
              <a:ea typeface="Trebuchet MS"/>
              <a:cs typeface="Trebuchet MS"/>
              <a:sym typeface="Trebuchet MS"/>
            </a:endParaRPr>
          </a:p>
          <a:p>
            <a:pPr indent="-342900" lvl="0" marL="457200" rtl="0" algn="l">
              <a:spcBef>
                <a:spcPts val="0"/>
              </a:spcBef>
              <a:spcAft>
                <a:spcPts val="0"/>
              </a:spcAft>
              <a:buClr>
                <a:srgbClr val="0000FF"/>
              </a:buClr>
              <a:buSzPts val="1800"/>
              <a:buFont typeface="Trebuchet MS"/>
              <a:buChar char="●"/>
            </a:pPr>
            <a:r>
              <a:rPr lang="en" sz="1800">
                <a:solidFill>
                  <a:srgbClr val="0000FF"/>
                </a:solidFill>
                <a:latin typeface="Trebuchet MS"/>
                <a:ea typeface="Trebuchet MS"/>
                <a:cs typeface="Trebuchet MS"/>
                <a:sym typeface="Trebuchet MS"/>
              </a:rPr>
              <a:t>Voting scheme unreliability, potential errors needing manual correction despite high accuracy.</a:t>
            </a:r>
            <a:endParaRPr sz="1800">
              <a:solidFill>
                <a:srgbClr val="0000FF"/>
              </a:solidFill>
              <a:latin typeface="Trebuchet MS"/>
              <a:ea typeface="Trebuchet MS"/>
              <a:cs typeface="Trebuchet MS"/>
              <a:sym typeface="Trebuchet MS"/>
            </a:endParaRPr>
          </a:p>
          <a:p>
            <a:pPr indent="-342900" lvl="0" marL="457200" rtl="0" algn="l">
              <a:spcBef>
                <a:spcPts val="0"/>
              </a:spcBef>
              <a:spcAft>
                <a:spcPts val="0"/>
              </a:spcAft>
              <a:buClr>
                <a:srgbClr val="0000FF"/>
              </a:buClr>
              <a:buSzPts val="1800"/>
              <a:buFont typeface="Trebuchet MS"/>
              <a:buChar char="●"/>
            </a:pPr>
            <a:r>
              <a:rPr lang="en" sz="1800">
                <a:solidFill>
                  <a:srgbClr val="0000FF"/>
                </a:solidFill>
                <a:latin typeface="Trebuchet MS"/>
                <a:ea typeface="Trebuchet MS"/>
                <a:cs typeface="Trebuchet MS"/>
                <a:sym typeface="Trebuchet MS"/>
              </a:rPr>
              <a:t>Focus on event metadata, excluding audio/visual; summarizing may lead to information loss.</a:t>
            </a:r>
            <a:endParaRPr sz="1800">
              <a:solidFill>
                <a:srgbClr val="0000FF"/>
              </a:solidFill>
              <a:latin typeface="Trebuchet MS"/>
              <a:ea typeface="Trebuchet MS"/>
              <a:cs typeface="Trebuchet MS"/>
              <a:sym typeface="Trebuchet MS"/>
            </a:endParaRPr>
          </a:p>
          <a:p>
            <a:pPr indent="-342900" lvl="0" marL="457200" rtl="0" algn="l">
              <a:spcBef>
                <a:spcPts val="0"/>
              </a:spcBef>
              <a:spcAft>
                <a:spcPts val="0"/>
              </a:spcAft>
              <a:buClr>
                <a:srgbClr val="0000FF"/>
              </a:buClr>
              <a:buSzPts val="1800"/>
              <a:buFont typeface="Trebuchet MS"/>
              <a:buChar char="●"/>
            </a:pPr>
            <a:r>
              <a:rPr lang="en" sz="1800">
                <a:solidFill>
                  <a:srgbClr val="0000FF"/>
                </a:solidFill>
                <a:latin typeface="Trebuchet MS"/>
                <a:ea typeface="Trebuchet MS"/>
                <a:cs typeface="Trebuchet MS"/>
                <a:sym typeface="Trebuchet MS"/>
              </a:rPr>
              <a:t>Inaccuracies in event identification due to off-topic conversations; challenges affect scalability.</a:t>
            </a:r>
            <a:endParaRPr sz="1800">
              <a:solidFill>
                <a:srgbClr val="0000FF"/>
              </a:solidFill>
              <a:latin typeface="Trebuchet MS"/>
              <a:ea typeface="Trebuchet MS"/>
              <a:cs typeface="Trebuchet MS"/>
              <a:sym typeface="Trebuchet MS"/>
            </a:endParaRPr>
          </a:p>
          <a:p>
            <a:pPr indent="-342900" lvl="0" marL="457200" rtl="0" algn="l">
              <a:spcBef>
                <a:spcPts val="0"/>
              </a:spcBef>
              <a:spcAft>
                <a:spcPts val="0"/>
              </a:spcAft>
              <a:buClr>
                <a:srgbClr val="0000FF"/>
              </a:buClr>
              <a:buSzPts val="1800"/>
              <a:buFont typeface="Trebuchet MS"/>
              <a:buChar char="●"/>
            </a:pPr>
            <a:r>
              <a:rPr lang="en" sz="1800">
                <a:solidFill>
                  <a:srgbClr val="0000FF"/>
                </a:solidFill>
                <a:latin typeface="Trebuchet MS"/>
                <a:ea typeface="Trebuchet MS"/>
                <a:cs typeface="Trebuchet MS"/>
                <a:sym typeface="Trebuchet MS"/>
              </a:rPr>
              <a:t>Limited comprehensive datasets; manual intervention impacts scalability.</a:t>
            </a:r>
            <a:endParaRPr sz="1800">
              <a:solidFill>
                <a:srgbClr val="0000FF"/>
              </a:solidFill>
              <a:latin typeface="Trebuchet MS"/>
              <a:ea typeface="Trebuchet MS"/>
              <a:cs typeface="Trebuchet MS"/>
              <a:sym typeface="Trebuchet MS"/>
            </a:endParaRPr>
          </a:p>
          <a:p>
            <a:pPr indent="-342900" lvl="0" marL="457200" rtl="0" algn="l">
              <a:spcBef>
                <a:spcPts val="0"/>
              </a:spcBef>
              <a:spcAft>
                <a:spcPts val="0"/>
              </a:spcAft>
              <a:buClr>
                <a:srgbClr val="0000FF"/>
              </a:buClr>
              <a:buSzPts val="1800"/>
              <a:buFont typeface="Trebuchet MS"/>
              <a:buChar char="●"/>
            </a:pPr>
            <a:r>
              <a:rPr lang="en" sz="1800">
                <a:solidFill>
                  <a:srgbClr val="0000FF"/>
                </a:solidFill>
                <a:latin typeface="Trebuchet MS"/>
                <a:ea typeface="Trebuchet MS"/>
                <a:cs typeface="Trebuchet MS"/>
                <a:sym typeface="Trebuchet MS"/>
              </a:rPr>
              <a:t>Reliance on manually annotated data, labor-intensive; challenges in generalizing to other sports.</a:t>
            </a:r>
            <a:endParaRPr sz="1800">
              <a:solidFill>
                <a:srgbClr val="0000FF"/>
              </a:solidFill>
              <a:latin typeface="Trebuchet MS"/>
              <a:ea typeface="Trebuchet MS"/>
              <a:cs typeface="Trebuchet MS"/>
              <a:sym typeface="Trebuchet MS"/>
            </a:endParaRPr>
          </a:p>
          <a:p>
            <a:pPr indent="0" lvl="0" marL="457200" marR="0" rtl="0" algn="l">
              <a:spcBef>
                <a:spcPts val="300"/>
              </a:spcBef>
              <a:spcAft>
                <a:spcPts val="0"/>
              </a:spcAft>
              <a:buNone/>
            </a:pPr>
            <a:r>
              <a:t/>
            </a:r>
            <a:endParaRPr sz="1800">
              <a:solidFill>
                <a:srgbClr val="0000FF"/>
              </a:solidFill>
              <a:latin typeface="Trebuchet MS"/>
              <a:ea typeface="Trebuchet MS"/>
              <a:cs typeface="Trebuchet MS"/>
              <a:sym typeface="Trebuchet MS"/>
            </a:endParaRPr>
          </a:p>
        </p:txBody>
      </p:sp>
      <p:sp>
        <p:nvSpPr>
          <p:cNvPr id="366" name="Google Shape;366;p55"/>
          <p:cNvSpPr txBox="1"/>
          <p:nvPr/>
        </p:nvSpPr>
        <p:spPr>
          <a:xfrm>
            <a:off x="2416751" y="857250"/>
            <a:ext cx="6181500" cy="346200"/>
          </a:xfrm>
          <a:prstGeom prst="rect">
            <a:avLst/>
          </a:prstGeom>
          <a:noFill/>
          <a:ln>
            <a:noFill/>
          </a:ln>
        </p:spPr>
        <p:txBody>
          <a:bodyPr anchorCtr="0" anchor="t" bIns="34275" lIns="68575" spcFirstLastPara="1" rIns="68575" wrap="square" tIns="34275">
            <a:spAutoFit/>
          </a:bodyPr>
          <a:lstStyle/>
          <a:p>
            <a:pPr indent="-254000" lvl="0" marL="254000" marR="0" rtl="0" algn="r">
              <a:spcBef>
                <a:spcPts val="0"/>
              </a:spcBef>
              <a:spcAft>
                <a:spcPts val="0"/>
              </a:spcAft>
              <a:buNone/>
            </a:pPr>
            <a:r>
              <a:rPr lang="en" sz="1800">
                <a:solidFill>
                  <a:srgbClr val="FF0000"/>
                </a:solidFill>
                <a:latin typeface="Trebuchet MS"/>
                <a:ea typeface="Trebuchet MS"/>
                <a:cs typeface="Trebuchet MS"/>
                <a:sym typeface="Trebuchet MS"/>
              </a:rPr>
              <a:t>Literature Survey</a:t>
            </a:r>
            <a:endParaRPr sz="1100"/>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56"/>
          <p:cNvSpPr/>
          <p:nvPr/>
        </p:nvSpPr>
        <p:spPr>
          <a:xfrm>
            <a:off x="2286000" y="1185866"/>
            <a:ext cx="5715000" cy="27300"/>
          </a:xfrm>
          <a:prstGeom prst="rect">
            <a:avLst/>
          </a:prstGeom>
          <a:solidFill>
            <a:srgbClr val="33CCCC"/>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72" name="Google Shape;372;p56"/>
          <p:cNvSpPr txBox="1"/>
          <p:nvPr/>
        </p:nvSpPr>
        <p:spPr>
          <a:xfrm>
            <a:off x="307676" y="1314449"/>
            <a:ext cx="7709100" cy="3543300"/>
          </a:xfrm>
          <a:prstGeom prst="rect">
            <a:avLst/>
          </a:prstGeom>
          <a:noFill/>
          <a:ln>
            <a:noFill/>
          </a:ln>
        </p:spPr>
        <p:txBody>
          <a:bodyPr anchorCtr="0" anchor="t" bIns="34275" lIns="68575" spcFirstLastPara="1" rIns="68575" wrap="square" tIns="34275">
            <a:noAutofit/>
          </a:bodyPr>
          <a:lstStyle/>
          <a:p>
            <a:pPr indent="-342900" lvl="0" marL="457200" rtl="0" algn="l">
              <a:spcBef>
                <a:spcPts val="300"/>
              </a:spcBef>
              <a:spcAft>
                <a:spcPts val="0"/>
              </a:spcAft>
              <a:buClr>
                <a:srgbClr val="0000FF"/>
              </a:buClr>
              <a:buSzPts val="1800"/>
              <a:buFont typeface="Trebuchet MS"/>
              <a:buChar char="●"/>
            </a:pPr>
            <a:r>
              <a:rPr lang="en" sz="1800">
                <a:solidFill>
                  <a:srgbClr val="0000FF"/>
                </a:solidFill>
                <a:latin typeface="Trebuchet MS"/>
                <a:ea typeface="Trebuchet MS"/>
                <a:cs typeface="Trebuchet MS"/>
                <a:sym typeface="Trebuchet MS"/>
              </a:rPr>
              <a:t>Effectiveness tied to training data quality; OCR accuracy crucial for SC detection.</a:t>
            </a:r>
            <a:endParaRPr sz="1800">
              <a:solidFill>
                <a:srgbClr val="0000FF"/>
              </a:solidFill>
              <a:latin typeface="Trebuchet MS"/>
              <a:ea typeface="Trebuchet MS"/>
              <a:cs typeface="Trebuchet MS"/>
              <a:sym typeface="Trebuchet MS"/>
            </a:endParaRPr>
          </a:p>
          <a:p>
            <a:pPr indent="-342900" lvl="0" marL="457200" rtl="0" algn="l">
              <a:spcBef>
                <a:spcPts val="0"/>
              </a:spcBef>
              <a:spcAft>
                <a:spcPts val="0"/>
              </a:spcAft>
              <a:buClr>
                <a:srgbClr val="0000FF"/>
              </a:buClr>
              <a:buSzPts val="1800"/>
              <a:buFont typeface="Trebuchet MS"/>
              <a:buChar char="●"/>
            </a:pPr>
            <a:r>
              <a:rPr lang="en" sz="1800">
                <a:solidFill>
                  <a:srgbClr val="0000FF"/>
                </a:solidFill>
                <a:latin typeface="Trebuchet MS"/>
                <a:ea typeface="Trebuchet MS"/>
                <a:cs typeface="Trebuchet MS"/>
                <a:sym typeface="Trebuchet MS"/>
              </a:rPr>
              <a:t>System accuracy depends on input scoreboard image quality; processing time challenges.</a:t>
            </a:r>
            <a:endParaRPr sz="1800">
              <a:solidFill>
                <a:srgbClr val="0000FF"/>
              </a:solidFill>
              <a:latin typeface="Trebuchet MS"/>
              <a:ea typeface="Trebuchet MS"/>
              <a:cs typeface="Trebuchet MS"/>
              <a:sym typeface="Trebuchet MS"/>
            </a:endParaRPr>
          </a:p>
          <a:p>
            <a:pPr indent="-342900" lvl="0" marL="457200" rtl="0" algn="l">
              <a:spcBef>
                <a:spcPts val="0"/>
              </a:spcBef>
              <a:spcAft>
                <a:spcPts val="0"/>
              </a:spcAft>
              <a:buClr>
                <a:srgbClr val="0000FF"/>
              </a:buClr>
              <a:buSzPts val="1800"/>
              <a:buFont typeface="Trebuchet MS"/>
              <a:buChar char="●"/>
            </a:pPr>
            <a:r>
              <a:rPr lang="en" sz="1800">
                <a:solidFill>
                  <a:srgbClr val="0000FF"/>
                </a:solidFill>
                <a:latin typeface="Trebuchet MS"/>
                <a:ea typeface="Trebuchet MS"/>
                <a:cs typeface="Trebuchet MS"/>
                <a:sym typeface="Trebuchet MS"/>
              </a:rPr>
              <a:t>Decision tree adds complexity; heavy reliance on audio features with sensitivity to changes.</a:t>
            </a:r>
            <a:endParaRPr sz="1800">
              <a:solidFill>
                <a:srgbClr val="0000FF"/>
              </a:solidFill>
              <a:latin typeface="Trebuchet MS"/>
              <a:ea typeface="Trebuchet MS"/>
              <a:cs typeface="Trebuchet MS"/>
              <a:sym typeface="Trebuchet MS"/>
            </a:endParaRPr>
          </a:p>
          <a:p>
            <a:pPr indent="-342900" lvl="0" marL="457200" rtl="0" algn="l">
              <a:spcBef>
                <a:spcPts val="0"/>
              </a:spcBef>
              <a:spcAft>
                <a:spcPts val="0"/>
              </a:spcAft>
              <a:buClr>
                <a:srgbClr val="0000FF"/>
              </a:buClr>
              <a:buSzPts val="1800"/>
              <a:buFont typeface="Trebuchet MS"/>
              <a:buChar char="●"/>
            </a:pPr>
            <a:r>
              <a:rPr lang="en" sz="1800">
                <a:solidFill>
                  <a:srgbClr val="0000FF"/>
                </a:solidFill>
                <a:latin typeface="Trebuchet MS"/>
                <a:ea typeface="Trebuchet MS"/>
                <a:cs typeface="Trebuchet MS"/>
                <a:sym typeface="Trebuchet MS"/>
              </a:rPr>
              <a:t>Dependency on keyword frequency may introduce bias; challenges in handling bursty events.</a:t>
            </a:r>
            <a:endParaRPr sz="1800">
              <a:solidFill>
                <a:srgbClr val="0000FF"/>
              </a:solidFill>
              <a:latin typeface="Trebuchet MS"/>
              <a:ea typeface="Trebuchet MS"/>
              <a:cs typeface="Trebuchet MS"/>
              <a:sym typeface="Trebuchet MS"/>
            </a:endParaRPr>
          </a:p>
          <a:p>
            <a:pPr indent="0" lvl="0" marL="457200" rtl="0" algn="l">
              <a:spcBef>
                <a:spcPts val="300"/>
              </a:spcBef>
              <a:spcAft>
                <a:spcPts val="0"/>
              </a:spcAft>
              <a:buNone/>
            </a:pPr>
            <a:r>
              <a:t/>
            </a:r>
            <a:endParaRPr sz="1800">
              <a:solidFill>
                <a:srgbClr val="0000FF"/>
              </a:solidFill>
              <a:latin typeface="Trebuchet MS"/>
              <a:ea typeface="Trebuchet MS"/>
              <a:cs typeface="Trebuchet MS"/>
              <a:sym typeface="Trebuchet MS"/>
            </a:endParaRPr>
          </a:p>
        </p:txBody>
      </p:sp>
      <p:sp>
        <p:nvSpPr>
          <p:cNvPr id="373" name="Google Shape;373;p56"/>
          <p:cNvSpPr txBox="1"/>
          <p:nvPr/>
        </p:nvSpPr>
        <p:spPr>
          <a:xfrm>
            <a:off x="2416751" y="857250"/>
            <a:ext cx="6181500" cy="346200"/>
          </a:xfrm>
          <a:prstGeom prst="rect">
            <a:avLst/>
          </a:prstGeom>
          <a:noFill/>
          <a:ln>
            <a:noFill/>
          </a:ln>
        </p:spPr>
        <p:txBody>
          <a:bodyPr anchorCtr="0" anchor="t" bIns="34275" lIns="68575" spcFirstLastPara="1" rIns="68575" wrap="square" tIns="34275">
            <a:spAutoFit/>
          </a:bodyPr>
          <a:lstStyle/>
          <a:p>
            <a:pPr indent="-254000" lvl="0" marL="254000" marR="0" rtl="0" algn="r">
              <a:spcBef>
                <a:spcPts val="0"/>
              </a:spcBef>
              <a:spcAft>
                <a:spcPts val="0"/>
              </a:spcAft>
              <a:buNone/>
            </a:pPr>
            <a:r>
              <a:rPr lang="en" sz="1800">
                <a:solidFill>
                  <a:srgbClr val="FF0000"/>
                </a:solidFill>
                <a:latin typeface="Trebuchet MS"/>
                <a:ea typeface="Trebuchet MS"/>
                <a:cs typeface="Trebuchet MS"/>
                <a:sym typeface="Trebuchet MS"/>
              </a:rPr>
              <a:t>Literature Survey</a:t>
            </a:r>
            <a:endParaRPr sz="1100"/>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57"/>
          <p:cNvSpPr/>
          <p:nvPr/>
        </p:nvSpPr>
        <p:spPr>
          <a:xfrm>
            <a:off x="2286000" y="1185866"/>
            <a:ext cx="5715000" cy="27300"/>
          </a:xfrm>
          <a:prstGeom prst="rect">
            <a:avLst/>
          </a:prstGeom>
          <a:solidFill>
            <a:srgbClr val="33CCCC"/>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79" name="Google Shape;379;p57"/>
          <p:cNvSpPr txBox="1"/>
          <p:nvPr/>
        </p:nvSpPr>
        <p:spPr>
          <a:xfrm>
            <a:off x="307676" y="1314449"/>
            <a:ext cx="7709100" cy="3543300"/>
          </a:xfrm>
          <a:prstGeom prst="rect">
            <a:avLst/>
          </a:prstGeom>
          <a:noFill/>
          <a:ln>
            <a:noFill/>
          </a:ln>
        </p:spPr>
        <p:txBody>
          <a:bodyPr anchorCtr="0" anchor="t" bIns="34275" lIns="68575" spcFirstLastPara="1" rIns="68575" wrap="square" tIns="34275">
            <a:noAutofit/>
          </a:bodyPr>
          <a:lstStyle/>
          <a:p>
            <a:pPr indent="-342900" lvl="0" marL="457200" rtl="0" algn="l">
              <a:spcBef>
                <a:spcPts val="300"/>
              </a:spcBef>
              <a:spcAft>
                <a:spcPts val="0"/>
              </a:spcAft>
              <a:buClr>
                <a:srgbClr val="0000FF"/>
              </a:buClr>
              <a:buSzPts val="1800"/>
              <a:buFont typeface="Trebuchet MS"/>
              <a:buChar char="➢"/>
            </a:pPr>
            <a:r>
              <a:rPr b="1" lang="en" sz="1800">
                <a:solidFill>
                  <a:srgbClr val="0000FF"/>
                </a:solidFill>
                <a:latin typeface="Trebuchet MS"/>
                <a:ea typeface="Trebuchet MS"/>
                <a:cs typeface="Trebuchet MS"/>
                <a:sym typeface="Trebuchet MS"/>
              </a:rPr>
              <a:t>Relevant similarities</a:t>
            </a:r>
            <a:endParaRPr b="1" sz="1800">
              <a:solidFill>
                <a:srgbClr val="0000FF"/>
              </a:solidFill>
              <a:latin typeface="Trebuchet MS"/>
              <a:ea typeface="Trebuchet MS"/>
              <a:cs typeface="Trebuchet MS"/>
              <a:sym typeface="Trebuchet MS"/>
            </a:endParaRPr>
          </a:p>
          <a:p>
            <a:pPr indent="0" lvl="0" marL="457200" rtl="0" algn="l">
              <a:spcBef>
                <a:spcPts val="300"/>
              </a:spcBef>
              <a:spcAft>
                <a:spcPts val="0"/>
              </a:spcAft>
              <a:buNone/>
            </a:pPr>
            <a:r>
              <a:rPr lang="en" sz="1800">
                <a:solidFill>
                  <a:srgbClr val="0000FF"/>
                </a:solidFill>
                <a:latin typeface="Trebuchet MS"/>
                <a:ea typeface="Trebuchet MS"/>
                <a:cs typeface="Trebuchet MS"/>
                <a:sym typeface="Trebuchet MS"/>
              </a:rPr>
              <a:t>Some of the papers:</a:t>
            </a:r>
            <a:endParaRPr sz="1800">
              <a:solidFill>
                <a:srgbClr val="0000FF"/>
              </a:solidFill>
              <a:latin typeface="Trebuchet MS"/>
              <a:ea typeface="Trebuchet MS"/>
              <a:cs typeface="Trebuchet MS"/>
              <a:sym typeface="Trebuchet MS"/>
            </a:endParaRPr>
          </a:p>
          <a:p>
            <a:pPr indent="-342900" lvl="0" marL="457200" rtl="0" algn="l">
              <a:spcBef>
                <a:spcPts val="300"/>
              </a:spcBef>
              <a:spcAft>
                <a:spcPts val="0"/>
              </a:spcAft>
              <a:buClr>
                <a:srgbClr val="0000FF"/>
              </a:buClr>
              <a:buSzPts val="1800"/>
              <a:buFont typeface="Trebuchet MS"/>
              <a:buChar char="●"/>
            </a:pPr>
            <a:r>
              <a:rPr lang="en" sz="1800">
                <a:solidFill>
                  <a:srgbClr val="0000FF"/>
                </a:solidFill>
                <a:latin typeface="Trebuchet MS"/>
                <a:ea typeface="Trebuchet MS"/>
                <a:cs typeface="Trebuchet MS"/>
                <a:sym typeface="Trebuchet MS"/>
              </a:rPr>
              <a:t>Focus on efficient detection of crucial events in sports videos using various techniques like Multimodal Variational Autoencoder, commentary text, and visual data analysis.</a:t>
            </a:r>
            <a:endParaRPr sz="1800">
              <a:solidFill>
                <a:srgbClr val="0000FF"/>
              </a:solidFill>
              <a:latin typeface="Trebuchet MS"/>
              <a:ea typeface="Trebuchet MS"/>
              <a:cs typeface="Trebuchet MS"/>
              <a:sym typeface="Trebuchet MS"/>
            </a:endParaRPr>
          </a:p>
          <a:p>
            <a:pPr indent="-342900" lvl="0" marL="457200" rtl="0" algn="l">
              <a:spcBef>
                <a:spcPts val="0"/>
              </a:spcBef>
              <a:spcAft>
                <a:spcPts val="0"/>
              </a:spcAft>
              <a:buClr>
                <a:srgbClr val="0000FF"/>
              </a:buClr>
              <a:buSzPts val="1800"/>
              <a:buFont typeface="Trebuchet MS"/>
              <a:buChar char="●"/>
            </a:pPr>
            <a:r>
              <a:rPr lang="en" sz="1800">
                <a:solidFill>
                  <a:srgbClr val="0000FF"/>
                </a:solidFill>
                <a:latin typeface="Trebuchet MS"/>
                <a:ea typeface="Trebuchet MS"/>
                <a:cs typeface="Trebuchet MS"/>
                <a:sym typeface="Trebuchet MS"/>
              </a:rPr>
              <a:t>Employ machine learning techniques, including YOLO v3, LSTM with attention, GoogleNet, and CNNs for event recognition and summarization.</a:t>
            </a:r>
            <a:endParaRPr sz="1800">
              <a:solidFill>
                <a:srgbClr val="0000FF"/>
              </a:solidFill>
              <a:latin typeface="Trebuchet MS"/>
              <a:ea typeface="Trebuchet MS"/>
              <a:cs typeface="Trebuchet MS"/>
              <a:sym typeface="Trebuchet MS"/>
            </a:endParaRPr>
          </a:p>
          <a:p>
            <a:pPr indent="-342900" lvl="0" marL="457200" rtl="0" algn="l">
              <a:spcBef>
                <a:spcPts val="0"/>
              </a:spcBef>
              <a:spcAft>
                <a:spcPts val="0"/>
              </a:spcAft>
              <a:buClr>
                <a:srgbClr val="0000FF"/>
              </a:buClr>
              <a:buSzPts val="1800"/>
              <a:buFont typeface="Trebuchet MS"/>
              <a:buChar char="●"/>
            </a:pPr>
            <a:r>
              <a:rPr lang="en" sz="1800">
                <a:solidFill>
                  <a:srgbClr val="0000FF"/>
                </a:solidFill>
                <a:latin typeface="Trebuchet MS"/>
                <a:ea typeface="Trebuchet MS"/>
                <a:cs typeface="Trebuchet MS"/>
                <a:sym typeface="Trebuchet MS"/>
              </a:rPr>
              <a:t>Leverage neural networks, such as Variational Autoencoder, LSTM, and CNN, for various tasks in summarization.</a:t>
            </a:r>
            <a:endParaRPr sz="1800">
              <a:solidFill>
                <a:srgbClr val="0000FF"/>
              </a:solidFill>
              <a:latin typeface="Trebuchet MS"/>
              <a:ea typeface="Trebuchet MS"/>
              <a:cs typeface="Trebuchet MS"/>
              <a:sym typeface="Trebuchet MS"/>
            </a:endParaRPr>
          </a:p>
        </p:txBody>
      </p:sp>
      <p:sp>
        <p:nvSpPr>
          <p:cNvPr id="380" name="Google Shape;380;p57"/>
          <p:cNvSpPr txBox="1"/>
          <p:nvPr/>
        </p:nvSpPr>
        <p:spPr>
          <a:xfrm>
            <a:off x="2416751" y="857250"/>
            <a:ext cx="6181500" cy="346200"/>
          </a:xfrm>
          <a:prstGeom prst="rect">
            <a:avLst/>
          </a:prstGeom>
          <a:noFill/>
          <a:ln>
            <a:noFill/>
          </a:ln>
        </p:spPr>
        <p:txBody>
          <a:bodyPr anchorCtr="0" anchor="t" bIns="34275" lIns="68575" spcFirstLastPara="1" rIns="68575" wrap="square" tIns="34275">
            <a:spAutoFit/>
          </a:bodyPr>
          <a:lstStyle/>
          <a:p>
            <a:pPr indent="-254000" lvl="0" marL="254000" marR="0" rtl="0" algn="r">
              <a:spcBef>
                <a:spcPts val="0"/>
              </a:spcBef>
              <a:spcAft>
                <a:spcPts val="0"/>
              </a:spcAft>
              <a:buNone/>
            </a:pPr>
            <a:r>
              <a:rPr lang="en" sz="1800">
                <a:solidFill>
                  <a:srgbClr val="FF0000"/>
                </a:solidFill>
                <a:latin typeface="Trebuchet MS"/>
                <a:ea typeface="Trebuchet MS"/>
                <a:cs typeface="Trebuchet MS"/>
                <a:sym typeface="Trebuchet MS"/>
              </a:rPr>
              <a:t>Literature Survey</a:t>
            </a:r>
            <a:endParaRPr sz="1100"/>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58"/>
          <p:cNvSpPr/>
          <p:nvPr/>
        </p:nvSpPr>
        <p:spPr>
          <a:xfrm>
            <a:off x="2286000" y="1185866"/>
            <a:ext cx="5715000" cy="27300"/>
          </a:xfrm>
          <a:prstGeom prst="rect">
            <a:avLst/>
          </a:prstGeom>
          <a:solidFill>
            <a:srgbClr val="33CCCC"/>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86" name="Google Shape;386;p58"/>
          <p:cNvSpPr txBox="1"/>
          <p:nvPr/>
        </p:nvSpPr>
        <p:spPr>
          <a:xfrm>
            <a:off x="307676" y="1314449"/>
            <a:ext cx="7709100" cy="3543300"/>
          </a:xfrm>
          <a:prstGeom prst="rect">
            <a:avLst/>
          </a:prstGeom>
          <a:noFill/>
          <a:ln>
            <a:noFill/>
          </a:ln>
        </p:spPr>
        <p:txBody>
          <a:bodyPr anchorCtr="0" anchor="t" bIns="34275" lIns="68575" spcFirstLastPara="1" rIns="68575" wrap="square" tIns="34275">
            <a:noAutofit/>
          </a:bodyPr>
          <a:lstStyle/>
          <a:p>
            <a:pPr indent="-342900" lvl="0" marL="457200" rtl="0" algn="l">
              <a:spcBef>
                <a:spcPts val="300"/>
              </a:spcBef>
              <a:spcAft>
                <a:spcPts val="0"/>
              </a:spcAft>
              <a:buClr>
                <a:srgbClr val="0000FF"/>
              </a:buClr>
              <a:buSzPts val="1800"/>
              <a:buFont typeface="Trebuchet MS"/>
              <a:buChar char="➢"/>
            </a:pPr>
            <a:r>
              <a:rPr b="1" lang="en" sz="1800">
                <a:solidFill>
                  <a:srgbClr val="0000FF"/>
                </a:solidFill>
                <a:latin typeface="Trebuchet MS"/>
                <a:ea typeface="Trebuchet MS"/>
                <a:cs typeface="Trebuchet MS"/>
                <a:sym typeface="Trebuchet MS"/>
              </a:rPr>
              <a:t>Relevant differences</a:t>
            </a:r>
            <a:endParaRPr b="1" sz="1800">
              <a:solidFill>
                <a:srgbClr val="0000FF"/>
              </a:solidFill>
              <a:latin typeface="Trebuchet MS"/>
              <a:ea typeface="Trebuchet MS"/>
              <a:cs typeface="Trebuchet MS"/>
              <a:sym typeface="Trebuchet MS"/>
            </a:endParaRPr>
          </a:p>
          <a:p>
            <a:pPr indent="0" lvl="0" marL="457200" rtl="0" algn="l">
              <a:spcBef>
                <a:spcPts val="300"/>
              </a:spcBef>
              <a:spcAft>
                <a:spcPts val="0"/>
              </a:spcAft>
              <a:buNone/>
            </a:pPr>
            <a:r>
              <a:rPr lang="en" sz="1800">
                <a:solidFill>
                  <a:srgbClr val="0000FF"/>
                </a:solidFill>
                <a:latin typeface="Trebuchet MS"/>
                <a:ea typeface="Trebuchet MS"/>
                <a:cs typeface="Trebuchet MS"/>
                <a:sym typeface="Trebuchet MS"/>
              </a:rPr>
              <a:t>Some of the papers:</a:t>
            </a:r>
            <a:endParaRPr sz="1800">
              <a:solidFill>
                <a:srgbClr val="0000FF"/>
              </a:solidFill>
              <a:latin typeface="Trebuchet MS"/>
              <a:ea typeface="Trebuchet MS"/>
              <a:cs typeface="Trebuchet MS"/>
              <a:sym typeface="Trebuchet MS"/>
            </a:endParaRPr>
          </a:p>
          <a:p>
            <a:pPr indent="-342900" lvl="0" marL="457200" rtl="0" algn="l">
              <a:spcBef>
                <a:spcPts val="300"/>
              </a:spcBef>
              <a:spcAft>
                <a:spcPts val="0"/>
              </a:spcAft>
              <a:buClr>
                <a:srgbClr val="0000FF"/>
              </a:buClr>
              <a:buSzPts val="1800"/>
              <a:buFont typeface="Trebuchet MS"/>
              <a:buChar char="●"/>
            </a:pPr>
            <a:r>
              <a:rPr lang="en" sz="1800">
                <a:solidFill>
                  <a:srgbClr val="0000FF"/>
                </a:solidFill>
                <a:latin typeface="Trebuchet MS"/>
                <a:ea typeface="Trebuchet MS"/>
                <a:cs typeface="Trebuchet MS"/>
                <a:sym typeface="Trebuchet MS"/>
              </a:rPr>
              <a:t>S</a:t>
            </a:r>
            <a:r>
              <a:rPr lang="en" sz="1800">
                <a:solidFill>
                  <a:srgbClr val="0000FF"/>
                </a:solidFill>
                <a:latin typeface="Trebuchet MS"/>
                <a:ea typeface="Trebuchet MS"/>
                <a:cs typeface="Trebuchet MS"/>
                <a:sym typeface="Trebuchet MS"/>
              </a:rPr>
              <a:t>pecific to baseball and cricket, while some papers focus on soccer and a paper focuses on racquet-based sports.</a:t>
            </a:r>
            <a:endParaRPr sz="1800">
              <a:solidFill>
                <a:srgbClr val="0000FF"/>
              </a:solidFill>
              <a:latin typeface="Trebuchet MS"/>
              <a:ea typeface="Trebuchet MS"/>
              <a:cs typeface="Trebuchet MS"/>
              <a:sym typeface="Trebuchet MS"/>
            </a:endParaRPr>
          </a:p>
          <a:p>
            <a:pPr indent="-342900" lvl="0" marL="457200" rtl="0" algn="l">
              <a:spcBef>
                <a:spcPts val="0"/>
              </a:spcBef>
              <a:spcAft>
                <a:spcPts val="0"/>
              </a:spcAft>
              <a:buClr>
                <a:srgbClr val="0000FF"/>
              </a:buClr>
              <a:buSzPts val="1800"/>
              <a:buFont typeface="Trebuchet MS"/>
              <a:buChar char="●"/>
            </a:pPr>
            <a:r>
              <a:rPr lang="en" sz="1800">
                <a:solidFill>
                  <a:srgbClr val="0000FF"/>
                </a:solidFill>
                <a:latin typeface="Trebuchet MS"/>
                <a:ea typeface="Trebuchet MS"/>
                <a:cs typeface="Trebuchet MS"/>
                <a:sym typeface="Trebuchet MS"/>
              </a:rPr>
              <a:t>Methodology:Poisson distribution for time-lags, non-replay deliveries and bowler positions, integration of audio commentary and metadata, and utilization of acoustic-LBP features and frame differencing.</a:t>
            </a:r>
            <a:endParaRPr sz="1800">
              <a:solidFill>
                <a:srgbClr val="0000FF"/>
              </a:solidFill>
              <a:latin typeface="Trebuchet MS"/>
              <a:ea typeface="Trebuchet MS"/>
              <a:cs typeface="Trebuchet MS"/>
              <a:sym typeface="Trebuchet MS"/>
            </a:endParaRPr>
          </a:p>
          <a:p>
            <a:pPr indent="-342900" lvl="0" marL="457200" rtl="0" algn="l">
              <a:spcBef>
                <a:spcPts val="0"/>
              </a:spcBef>
              <a:spcAft>
                <a:spcPts val="0"/>
              </a:spcAft>
              <a:buClr>
                <a:srgbClr val="0000FF"/>
              </a:buClr>
              <a:buSzPts val="1800"/>
              <a:buFont typeface="Trebuchet MS"/>
              <a:buChar char="●"/>
            </a:pPr>
            <a:r>
              <a:rPr lang="en" sz="1800">
                <a:solidFill>
                  <a:srgbClr val="0000FF"/>
                </a:solidFill>
                <a:latin typeface="Trebuchet MS"/>
                <a:ea typeface="Trebuchet MS"/>
                <a:cs typeface="Trebuchet MS"/>
                <a:sym typeface="Trebuchet MS"/>
              </a:rPr>
              <a:t>Gathers data from YouTube and Hotstar others, twitter.</a:t>
            </a:r>
            <a:endParaRPr sz="1800">
              <a:solidFill>
                <a:srgbClr val="0000FF"/>
              </a:solidFill>
              <a:latin typeface="Trebuchet MS"/>
              <a:ea typeface="Trebuchet MS"/>
              <a:cs typeface="Trebuchet MS"/>
              <a:sym typeface="Trebuchet MS"/>
            </a:endParaRPr>
          </a:p>
          <a:p>
            <a:pPr indent="-342900" lvl="0" marL="457200" rtl="0" algn="l">
              <a:spcBef>
                <a:spcPts val="0"/>
              </a:spcBef>
              <a:spcAft>
                <a:spcPts val="0"/>
              </a:spcAft>
              <a:buClr>
                <a:srgbClr val="0000FF"/>
              </a:buClr>
              <a:buSzPts val="1800"/>
              <a:buFont typeface="Trebuchet MS"/>
              <a:buChar char="●"/>
            </a:pPr>
            <a:r>
              <a:rPr lang="en" sz="1800">
                <a:solidFill>
                  <a:srgbClr val="0000FF"/>
                </a:solidFill>
                <a:latin typeface="Trebuchet MS"/>
                <a:ea typeface="Trebuchet MS"/>
                <a:cs typeface="Trebuchet MS"/>
                <a:sym typeface="Trebuchet MS"/>
              </a:rPr>
              <a:t>For event detection: OCR for scoreboard recognition, decision-tree-based key-event detection, and uses Weighted Dynamic Heartbeat Graphs for event detection in dynamic text streams.</a:t>
            </a:r>
            <a:endParaRPr sz="1800">
              <a:solidFill>
                <a:srgbClr val="0000FF"/>
              </a:solidFill>
              <a:latin typeface="Trebuchet MS"/>
              <a:ea typeface="Trebuchet MS"/>
              <a:cs typeface="Trebuchet MS"/>
              <a:sym typeface="Trebuchet MS"/>
            </a:endParaRPr>
          </a:p>
        </p:txBody>
      </p:sp>
      <p:sp>
        <p:nvSpPr>
          <p:cNvPr id="387" name="Google Shape;387;p58"/>
          <p:cNvSpPr txBox="1"/>
          <p:nvPr/>
        </p:nvSpPr>
        <p:spPr>
          <a:xfrm>
            <a:off x="2264351" y="857250"/>
            <a:ext cx="6181500" cy="346200"/>
          </a:xfrm>
          <a:prstGeom prst="rect">
            <a:avLst/>
          </a:prstGeom>
          <a:noFill/>
          <a:ln>
            <a:noFill/>
          </a:ln>
        </p:spPr>
        <p:txBody>
          <a:bodyPr anchorCtr="0" anchor="t" bIns="34275" lIns="68575" spcFirstLastPara="1" rIns="68575" wrap="square" tIns="34275">
            <a:spAutoFit/>
          </a:bodyPr>
          <a:lstStyle/>
          <a:p>
            <a:pPr indent="-254000" lvl="0" marL="254000" marR="0" rtl="0" algn="r">
              <a:spcBef>
                <a:spcPts val="0"/>
              </a:spcBef>
              <a:spcAft>
                <a:spcPts val="0"/>
              </a:spcAft>
              <a:buNone/>
            </a:pPr>
            <a:r>
              <a:rPr lang="en" sz="1800">
                <a:solidFill>
                  <a:srgbClr val="FF0000"/>
                </a:solidFill>
                <a:latin typeface="Trebuchet MS"/>
                <a:ea typeface="Trebuchet MS"/>
                <a:cs typeface="Trebuchet MS"/>
                <a:sym typeface="Trebuchet MS"/>
              </a:rPr>
              <a:t>Literature Survey</a:t>
            </a:r>
            <a:endParaRPr sz="1100"/>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59"/>
          <p:cNvSpPr/>
          <p:nvPr/>
        </p:nvSpPr>
        <p:spPr>
          <a:xfrm>
            <a:off x="2286000" y="823766"/>
            <a:ext cx="5715000" cy="27300"/>
          </a:xfrm>
          <a:prstGeom prst="rect">
            <a:avLst/>
          </a:prstGeom>
          <a:solidFill>
            <a:srgbClr val="33CCCC"/>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394" name="Google Shape;394;p59"/>
          <p:cNvSpPr txBox="1"/>
          <p:nvPr/>
        </p:nvSpPr>
        <p:spPr>
          <a:xfrm>
            <a:off x="2228850" y="477577"/>
            <a:ext cx="5829300" cy="346200"/>
          </a:xfrm>
          <a:prstGeom prst="rect">
            <a:avLst/>
          </a:prstGeom>
          <a:noFill/>
          <a:ln>
            <a:noFill/>
          </a:ln>
        </p:spPr>
        <p:txBody>
          <a:bodyPr anchorCtr="0" anchor="t" bIns="34275" lIns="68575" spcFirstLastPara="1" rIns="68575" wrap="square" tIns="34275">
            <a:spAutoFit/>
          </a:bodyPr>
          <a:lstStyle/>
          <a:p>
            <a:pPr indent="-254000" lvl="0" marL="254000" marR="0" rtl="0" algn="r">
              <a:spcBef>
                <a:spcPts val="0"/>
              </a:spcBef>
              <a:spcAft>
                <a:spcPts val="0"/>
              </a:spcAft>
              <a:buNone/>
            </a:pPr>
            <a:r>
              <a:rPr lang="en" sz="1800">
                <a:solidFill>
                  <a:srgbClr val="FF0000"/>
                </a:solidFill>
                <a:latin typeface="Trebuchet MS"/>
                <a:ea typeface="Trebuchet MS"/>
                <a:cs typeface="Trebuchet MS"/>
                <a:sym typeface="Trebuchet MS"/>
              </a:rPr>
              <a:t>Summary of Literature Survey</a:t>
            </a:r>
            <a:endParaRPr sz="1100"/>
          </a:p>
        </p:txBody>
      </p:sp>
      <p:sp>
        <p:nvSpPr>
          <p:cNvPr id="395" name="Google Shape;395;p59"/>
          <p:cNvSpPr txBox="1"/>
          <p:nvPr/>
        </p:nvSpPr>
        <p:spPr>
          <a:xfrm>
            <a:off x="0" y="851075"/>
            <a:ext cx="9002400" cy="3981300"/>
          </a:xfrm>
          <a:prstGeom prst="rect">
            <a:avLst/>
          </a:prstGeom>
          <a:noFill/>
          <a:ln>
            <a:noFill/>
          </a:ln>
        </p:spPr>
        <p:txBody>
          <a:bodyPr anchorCtr="0" anchor="t" bIns="34275" lIns="68575" spcFirstLastPara="1" rIns="68575" wrap="square" tIns="34275">
            <a:noAutofit/>
          </a:bodyPr>
          <a:lstStyle/>
          <a:p>
            <a:pPr indent="-349250" lvl="0" marL="457200" rtl="0" algn="l">
              <a:spcBef>
                <a:spcPts val="0"/>
              </a:spcBef>
              <a:spcAft>
                <a:spcPts val="0"/>
              </a:spcAft>
              <a:buClr>
                <a:srgbClr val="0033CC"/>
              </a:buClr>
              <a:buSzPts val="1900"/>
              <a:buChar char="●"/>
            </a:pPr>
            <a:r>
              <a:rPr lang="en" sz="1900">
                <a:solidFill>
                  <a:srgbClr val="0033CC"/>
                </a:solidFill>
              </a:rPr>
              <a:t>Research paper  encompasses various approaches to video summarization and event detection  across different sports, including baseball, soccer, cricket, and others.</a:t>
            </a:r>
            <a:endParaRPr sz="1900">
              <a:solidFill>
                <a:srgbClr val="0033CC"/>
              </a:solidFill>
            </a:endParaRPr>
          </a:p>
          <a:p>
            <a:pPr indent="-349250" lvl="0" marL="457200" rtl="0" algn="l">
              <a:spcBef>
                <a:spcPts val="0"/>
              </a:spcBef>
              <a:spcAft>
                <a:spcPts val="0"/>
              </a:spcAft>
              <a:buClr>
                <a:srgbClr val="0033CC"/>
              </a:buClr>
              <a:buSzPts val="1900"/>
              <a:buChar char="●"/>
            </a:pPr>
            <a:r>
              <a:rPr lang="en" sz="1900">
                <a:solidFill>
                  <a:srgbClr val="0033CC"/>
                </a:solidFill>
              </a:rPr>
              <a:t>Innovation techniques such as </a:t>
            </a:r>
            <a:r>
              <a:rPr lang="en" sz="1800">
                <a:solidFill>
                  <a:srgbClr val="0033CC"/>
                </a:solidFill>
                <a:highlight>
                  <a:srgbClr val="FFFFFF"/>
                </a:highlight>
                <a:latin typeface="Roboto"/>
                <a:ea typeface="Roboto"/>
                <a:cs typeface="Roboto"/>
                <a:sym typeface="Roboto"/>
              </a:rPr>
              <a:t>Multimodal Variational Autoencoder</a:t>
            </a:r>
            <a:r>
              <a:rPr lang="en" sz="2000">
                <a:solidFill>
                  <a:srgbClr val="0033CC"/>
                </a:solidFill>
              </a:rPr>
              <a:t>(</a:t>
            </a:r>
            <a:r>
              <a:rPr lang="en" sz="1900">
                <a:solidFill>
                  <a:srgbClr val="0033CC"/>
                </a:solidFill>
              </a:rPr>
              <a:t>Tl-MVAE), machine learning (YOLO v3 and OpenPose), LSTM with attention mechanism show promising result in accurately summarizing key event in sports video.</a:t>
            </a:r>
            <a:endParaRPr sz="1900">
              <a:solidFill>
                <a:srgbClr val="0033CC"/>
              </a:solidFill>
            </a:endParaRPr>
          </a:p>
          <a:p>
            <a:pPr indent="-349250" lvl="0" marL="457200" rtl="0" algn="l">
              <a:spcBef>
                <a:spcPts val="0"/>
              </a:spcBef>
              <a:spcAft>
                <a:spcPts val="0"/>
              </a:spcAft>
              <a:buClr>
                <a:srgbClr val="0033CC"/>
              </a:buClr>
              <a:buSzPts val="1900"/>
              <a:buChar char="●"/>
            </a:pPr>
            <a:r>
              <a:rPr lang="en" sz="1900">
                <a:solidFill>
                  <a:srgbClr val="0033CC"/>
                </a:solidFill>
              </a:rPr>
              <a:t>Challenges addressed include time-lags between events and tweets,enhance accuracy of action recognition and event detection in various sporting event.</a:t>
            </a:r>
            <a:endParaRPr sz="1900">
              <a:solidFill>
                <a:srgbClr val="0033CC"/>
              </a:solidFill>
            </a:endParaRPr>
          </a:p>
          <a:p>
            <a:pPr indent="-349250" lvl="0" marL="457200" rtl="0" algn="l">
              <a:spcBef>
                <a:spcPts val="0"/>
              </a:spcBef>
              <a:spcAft>
                <a:spcPts val="0"/>
              </a:spcAft>
              <a:buClr>
                <a:srgbClr val="0033CC"/>
              </a:buClr>
              <a:buSzPts val="1900"/>
              <a:buChar char="●"/>
            </a:pPr>
            <a:r>
              <a:rPr lang="en" sz="1900">
                <a:solidFill>
                  <a:srgbClr val="0033CC"/>
                </a:solidFill>
              </a:rPr>
              <a:t>Challenges in video summarization include data dependency,  potential error in event detection,depend on data quality, and dependency on keyword frequency in text stream analysis.</a:t>
            </a:r>
            <a:endParaRPr sz="1900">
              <a:solidFill>
                <a:srgbClr val="0033CC"/>
              </a:solidFill>
            </a:endParaRPr>
          </a:p>
          <a:p>
            <a:pPr indent="-349250" lvl="0" marL="457200" rtl="0" algn="l">
              <a:spcBef>
                <a:spcPts val="0"/>
              </a:spcBef>
              <a:spcAft>
                <a:spcPts val="0"/>
              </a:spcAft>
              <a:buClr>
                <a:srgbClr val="0033CC"/>
              </a:buClr>
              <a:buSzPts val="1900"/>
              <a:buChar char="●"/>
            </a:pPr>
            <a:r>
              <a:rPr lang="en" sz="1900">
                <a:solidFill>
                  <a:srgbClr val="0033CC"/>
                </a:solidFill>
              </a:rPr>
              <a:t>These research papers collectively offer valuable insights into enhancing summarization accuracy, efficiency, and scalability in sports video analysis,highlighting areas for further exploration and improvement.</a:t>
            </a:r>
            <a:endParaRPr sz="1900">
              <a:solidFill>
                <a:srgbClr val="0033CC"/>
              </a:solidFill>
            </a:endParaRPr>
          </a:p>
          <a:p>
            <a:pPr indent="0" lvl="0" marL="0" marR="0" rtl="0" algn="l">
              <a:spcBef>
                <a:spcPts val="0"/>
              </a:spcBef>
              <a:spcAft>
                <a:spcPts val="0"/>
              </a:spcAft>
              <a:buNone/>
            </a:pPr>
            <a:r>
              <a:t/>
            </a:r>
            <a:endParaRPr sz="1600">
              <a:solidFill>
                <a:srgbClr val="0033CC"/>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60"/>
          <p:cNvSpPr/>
          <p:nvPr/>
        </p:nvSpPr>
        <p:spPr>
          <a:xfrm>
            <a:off x="2286000" y="942591"/>
            <a:ext cx="5715000" cy="27300"/>
          </a:xfrm>
          <a:prstGeom prst="rect">
            <a:avLst/>
          </a:prstGeom>
          <a:solidFill>
            <a:srgbClr val="33CCCC"/>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402" name="Google Shape;402;p60"/>
          <p:cNvSpPr txBox="1"/>
          <p:nvPr/>
        </p:nvSpPr>
        <p:spPr>
          <a:xfrm>
            <a:off x="2228850" y="596402"/>
            <a:ext cx="5829300" cy="346200"/>
          </a:xfrm>
          <a:prstGeom prst="rect">
            <a:avLst/>
          </a:prstGeom>
          <a:noFill/>
          <a:ln>
            <a:noFill/>
          </a:ln>
        </p:spPr>
        <p:txBody>
          <a:bodyPr anchorCtr="0" anchor="t" bIns="34275" lIns="68575" spcFirstLastPara="1" rIns="68575" wrap="square" tIns="34275">
            <a:spAutoFit/>
          </a:bodyPr>
          <a:lstStyle/>
          <a:p>
            <a:pPr indent="-254000" lvl="0" marL="254000" marR="0" rtl="0" algn="r">
              <a:spcBef>
                <a:spcPts val="0"/>
              </a:spcBef>
              <a:spcAft>
                <a:spcPts val="0"/>
              </a:spcAft>
              <a:buNone/>
            </a:pPr>
            <a:r>
              <a:rPr lang="en" sz="1800">
                <a:solidFill>
                  <a:srgbClr val="FF0000"/>
                </a:solidFill>
                <a:latin typeface="Trebuchet MS"/>
                <a:ea typeface="Trebuchet MS"/>
                <a:cs typeface="Trebuchet MS"/>
                <a:sym typeface="Trebuchet MS"/>
              </a:rPr>
              <a:t>Summary of Literature Survey</a:t>
            </a:r>
            <a:endParaRPr sz="1100"/>
          </a:p>
        </p:txBody>
      </p:sp>
      <p:sp>
        <p:nvSpPr>
          <p:cNvPr id="403" name="Google Shape;403;p60"/>
          <p:cNvSpPr txBox="1"/>
          <p:nvPr/>
        </p:nvSpPr>
        <p:spPr>
          <a:xfrm>
            <a:off x="36750" y="969900"/>
            <a:ext cx="9070500" cy="3880500"/>
          </a:xfrm>
          <a:prstGeom prst="rect">
            <a:avLst/>
          </a:prstGeom>
          <a:noFill/>
          <a:ln>
            <a:noFill/>
          </a:ln>
        </p:spPr>
        <p:txBody>
          <a:bodyPr anchorCtr="0" anchor="t" bIns="34275" lIns="68575" spcFirstLastPara="1" rIns="68575" wrap="square" tIns="34275">
            <a:noAutofit/>
          </a:bodyPr>
          <a:lstStyle/>
          <a:p>
            <a:pPr indent="0" lvl="0" marL="0" marR="0" rtl="0" algn="just">
              <a:spcBef>
                <a:spcPts val="0"/>
              </a:spcBef>
              <a:spcAft>
                <a:spcPts val="0"/>
              </a:spcAft>
              <a:buNone/>
            </a:pPr>
            <a:r>
              <a:rPr lang="en" sz="1800">
                <a:solidFill>
                  <a:srgbClr val="0000FF"/>
                </a:solidFill>
                <a:latin typeface="Trebuchet MS"/>
                <a:ea typeface="Trebuchet MS"/>
                <a:cs typeface="Trebuchet MS"/>
                <a:sym typeface="Trebuchet MS"/>
              </a:rPr>
              <a:t>G</a:t>
            </a:r>
            <a:r>
              <a:rPr lang="en" sz="1800">
                <a:solidFill>
                  <a:srgbClr val="0000FF"/>
                </a:solidFill>
                <a:latin typeface="Trebuchet MS"/>
                <a:ea typeface="Trebuchet MS"/>
                <a:cs typeface="Trebuchet MS"/>
                <a:sym typeface="Trebuchet MS"/>
              </a:rPr>
              <a:t>ive a glimpse of the proposed methodology</a:t>
            </a:r>
            <a:r>
              <a:rPr lang="en" sz="1800">
                <a:solidFill>
                  <a:srgbClr val="0000FF"/>
                </a:solidFill>
                <a:latin typeface="Trebuchet MS"/>
                <a:ea typeface="Trebuchet MS"/>
                <a:cs typeface="Trebuchet MS"/>
                <a:sym typeface="Trebuchet MS"/>
              </a:rPr>
              <a:t>.</a:t>
            </a:r>
            <a:endParaRPr sz="1800">
              <a:solidFill>
                <a:srgbClr val="0000FF"/>
              </a:solidFill>
              <a:latin typeface="Trebuchet MS"/>
              <a:ea typeface="Trebuchet MS"/>
              <a:cs typeface="Trebuchet MS"/>
              <a:sym typeface="Trebuchet MS"/>
            </a:endParaRPr>
          </a:p>
          <a:p>
            <a:pPr indent="0" lvl="0" marL="0" marR="0" rtl="0" algn="just">
              <a:spcBef>
                <a:spcPts val="0"/>
              </a:spcBef>
              <a:spcAft>
                <a:spcPts val="0"/>
              </a:spcAft>
              <a:buNone/>
            </a:pPr>
            <a:r>
              <a:t/>
            </a:r>
            <a:endParaRPr sz="1800">
              <a:solidFill>
                <a:srgbClr val="0000FF"/>
              </a:solidFill>
              <a:latin typeface="Trebuchet MS"/>
              <a:ea typeface="Trebuchet MS"/>
              <a:cs typeface="Trebuchet MS"/>
              <a:sym typeface="Trebuchet MS"/>
            </a:endParaRPr>
          </a:p>
          <a:p>
            <a:pPr indent="0" lvl="0" marL="0" rtl="0" algn="just">
              <a:spcBef>
                <a:spcPts val="0"/>
              </a:spcBef>
              <a:spcAft>
                <a:spcPts val="0"/>
              </a:spcAft>
              <a:buNone/>
            </a:pPr>
            <a:r>
              <a:rPr b="1" lang="en" sz="1800">
                <a:solidFill>
                  <a:srgbClr val="0000FF"/>
                </a:solidFill>
                <a:latin typeface="Trebuchet MS"/>
                <a:ea typeface="Trebuchet MS"/>
                <a:cs typeface="Trebuchet MS"/>
                <a:sym typeface="Trebuchet MS"/>
              </a:rPr>
              <a:t>1.Twitter Tweet Analysis: </a:t>
            </a:r>
            <a:r>
              <a:rPr lang="en" sz="1800">
                <a:solidFill>
                  <a:srgbClr val="0000FF"/>
                </a:solidFill>
                <a:latin typeface="Trebuchet MS"/>
                <a:ea typeface="Trebuchet MS"/>
                <a:cs typeface="Trebuchet MS"/>
                <a:sym typeface="Trebuchet MS"/>
              </a:rPr>
              <a:t>Twitter data related to the sports match is collected and analyzed to extract key events and commentary from users. Natural Language Processing (NLP) techniques are employed to identify relevant tweets and extract textual information.</a:t>
            </a:r>
            <a:endParaRPr sz="1800">
              <a:solidFill>
                <a:srgbClr val="0000FF"/>
              </a:solidFill>
              <a:latin typeface="Trebuchet MS"/>
              <a:ea typeface="Trebuchet MS"/>
              <a:cs typeface="Trebuchet MS"/>
              <a:sym typeface="Trebuchet MS"/>
            </a:endParaRPr>
          </a:p>
          <a:p>
            <a:pPr indent="0" lvl="0" marL="0" rtl="0" algn="just">
              <a:spcBef>
                <a:spcPts val="0"/>
              </a:spcBef>
              <a:spcAft>
                <a:spcPts val="0"/>
              </a:spcAft>
              <a:buClr>
                <a:schemeClr val="dk1"/>
              </a:buClr>
              <a:buSzPts val="1100"/>
              <a:buFont typeface="Arial"/>
              <a:buNone/>
            </a:pPr>
            <a:r>
              <a:t/>
            </a:r>
            <a:endParaRPr sz="1800">
              <a:solidFill>
                <a:srgbClr val="0000FF"/>
              </a:solidFill>
              <a:latin typeface="Trebuchet MS"/>
              <a:ea typeface="Trebuchet MS"/>
              <a:cs typeface="Trebuchet MS"/>
              <a:sym typeface="Trebuchet MS"/>
            </a:endParaRPr>
          </a:p>
          <a:p>
            <a:pPr indent="0" lvl="0" marL="0" rtl="0" algn="just">
              <a:spcBef>
                <a:spcPts val="0"/>
              </a:spcBef>
              <a:spcAft>
                <a:spcPts val="0"/>
              </a:spcAft>
              <a:buNone/>
            </a:pPr>
            <a:r>
              <a:rPr b="1" lang="en" sz="1800">
                <a:solidFill>
                  <a:srgbClr val="0000FF"/>
                </a:solidFill>
                <a:latin typeface="Trebuchet MS"/>
                <a:ea typeface="Trebuchet MS"/>
                <a:cs typeface="Trebuchet MS"/>
                <a:sym typeface="Trebuchet MS"/>
              </a:rPr>
              <a:t>2.Audio-Visual Feature Extraction</a:t>
            </a:r>
            <a:r>
              <a:rPr lang="en" sz="1800">
                <a:solidFill>
                  <a:srgbClr val="0000FF"/>
                </a:solidFill>
                <a:latin typeface="Trebuchet MS"/>
                <a:ea typeface="Trebuchet MS"/>
                <a:cs typeface="Trebuchet MS"/>
                <a:sym typeface="Trebuchet MS"/>
              </a:rPr>
              <a:t>: Audio and visual features from the sports video are extracted using signal processing and computer vision techniques. These features capture important audio such as commentator reactions, as well as visual cues such as player movements and game highlights.</a:t>
            </a:r>
            <a:endParaRPr sz="1800">
              <a:solidFill>
                <a:srgbClr val="0000FF"/>
              </a:solidFill>
              <a:latin typeface="Trebuchet MS"/>
              <a:ea typeface="Trebuchet MS"/>
              <a:cs typeface="Trebuchet MS"/>
              <a:sym typeface="Trebuchet MS"/>
            </a:endParaRPr>
          </a:p>
          <a:p>
            <a:pPr indent="0" lvl="0" marL="0" rtl="0" algn="just">
              <a:spcBef>
                <a:spcPts val="0"/>
              </a:spcBef>
              <a:spcAft>
                <a:spcPts val="0"/>
              </a:spcAft>
              <a:buClr>
                <a:schemeClr val="dk1"/>
              </a:buClr>
              <a:buSzPts val="1100"/>
              <a:buFont typeface="Arial"/>
              <a:buNone/>
            </a:pPr>
            <a:r>
              <a:t/>
            </a:r>
            <a:endParaRPr sz="1800">
              <a:solidFill>
                <a:srgbClr val="0000FF"/>
              </a:solidFill>
              <a:latin typeface="Trebuchet MS"/>
              <a:ea typeface="Trebuchet MS"/>
              <a:cs typeface="Trebuchet MS"/>
              <a:sym typeface="Trebuchet MS"/>
            </a:endParaRPr>
          </a:p>
          <a:p>
            <a:pPr indent="0" lvl="0" marL="0" rtl="0" algn="just">
              <a:spcBef>
                <a:spcPts val="0"/>
              </a:spcBef>
              <a:spcAft>
                <a:spcPts val="0"/>
              </a:spcAft>
              <a:buClr>
                <a:schemeClr val="dk1"/>
              </a:buClr>
              <a:buSzPts val="1100"/>
              <a:buFont typeface="Arial"/>
              <a:buNone/>
            </a:pPr>
            <a:r>
              <a:rPr b="1" lang="en" sz="1800">
                <a:solidFill>
                  <a:srgbClr val="0000FF"/>
                </a:solidFill>
                <a:latin typeface="Trebuchet MS"/>
                <a:ea typeface="Trebuchet MS"/>
                <a:cs typeface="Trebuchet MS"/>
                <a:sym typeface="Trebuchet MS"/>
              </a:rPr>
              <a:t>3.Multimodal Fusion</a:t>
            </a:r>
            <a:r>
              <a:rPr lang="en" sz="1800">
                <a:solidFill>
                  <a:srgbClr val="0000FF"/>
                </a:solidFill>
                <a:latin typeface="Trebuchet MS"/>
                <a:ea typeface="Trebuchet MS"/>
                <a:cs typeface="Trebuchet MS"/>
                <a:sym typeface="Trebuchet MS"/>
              </a:rPr>
              <a:t>: The textual information from Twitter tweets is fused with audio-visual features to create a multimodal representation of the sports content. </a:t>
            </a:r>
            <a:endParaRPr sz="1800">
              <a:solidFill>
                <a:srgbClr val="0000FF"/>
              </a:solidFill>
              <a:latin typeface="Trebuchet MS"/>
              <a:ea typeface="Trebuchet MS"/>
              <a:cs typeface="Trebuchet MS"/>
              <a:sym typeface="Trebuchet MS"/>
            </a:endParaRPr>
          </a:p>
          <a:p>
            <a:pPr indent="0" lvl="0" marL="0" rtl="0" algn="just">
              <a:spcBef>
                <a:spcPts val="0"/>
              </a:spcBef>
              <a:spcAft>
                <a:spcPts val="0"/>
              </a:spcAft>
              <a:buClr>
                <a:schemeClr val="dk1"/>
              </a:buClr>
              <a:buSzPts val="1100"/>
              <a:buFont typeface="Arial"/>
              <a:buNone/>
            </a:pPr>
            <a:r>
              <a:t/>
            </a:r>
            <a:endParaRPr sz="1800">
              <a:solidFill>
                <a:srgbClr val="0000FF"/>
              </a:solidFill>
              <a:latin typeface="Trebuchet MS"/>
              <a:ea typeface="Trebuchet MS"/>
              <a:cs typeface="Trebuchet MS"/>
              <a:sym typeface="Trebuchet MS"/>
            </a:endParaRPr>
          </a:p>
          <a:p>
            <a:pPr indent="0" lvl="0" marL="0" marR="0" rtl="0" algn="l">
              <a:spcBef>
                <a:spcPts val="0"/>
              </a:spcBef>
              <a:spcAft>
                <a:spcPts val="0"/>
              </a:spcAft>
              <a:buNone/>
            </a:pPr>
            <a:r>
              <a:rPr lang="en" sz="1800">
                <a:solidFill>
                  <a:srgbClr val="0000FF"/>
                </a:solidFill>
                <a:latin typeface="Trebuchet MS"/>
                <a:ea typeface="Trebuchet MS"/>
                <a:cs typeface="Trebuchet MS"/>
                <a:sym typeface="Trebuchet MS"/>
              </a:rPr>
              <a:t> </a:t>
            </a:r>
            <a:endParaRPr sz="1100"/>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61"/>
          <p:cNvSpPr/>
          <p:nvPr/>
        </p:nvSpPr>
        <p:spPr>
          <a:xfrm>
            <a:off x="2286000" y="1027466"/>
            <a:ext cx="5715000" cy="27300"/>
          </a:xfrm>
          <a:prstGeom prst="rect">
            <a:avLst/>
          </a:prstGeom>
          <a:solidFill>
            <a:srgbClr val="33CCCC"/>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410" name="Google Shape;410;p61"/>
          <p:cNvSpPr txBox="1"/>
          <p:nvPr/>
        </p:nvSpPr>
        <p:spPr>
          <a:xfrm>
            <a:off x="2228850" y="681276"/>
            <a:ext cx="5829300" cy="346200"/>
          </a:xfrm>
          <a:prstGeom prst="rect">
            <a:avLst/>
          </a:prstGeom>
          <a:noFill/>
          <a:ln>
            <a:noFill/>
          </a:ln>
        </p:spPr>
        <p:txBody>
          <a:bodyPr anchorCtr="0" anchor="t" bIns="34275" lIns="68575" spcFirstLastPara="1" rIns="68575" wrap="square" tIns="34275">
            <a:spAutoFit/>
          </a:bodyPr>
          <a:lstStyle/>
          <a:p>
            <a:pPr indent="-254000" lvl="0" marL="254000" marR="0" rtl="0" algn="r">
              <a:spcBef>
                <a:spcPts val="0"/>
              </a:spcBef>
              <a:spcAft>
                <a:spcPts val="0"/>
              </a:spcAft>
              <a:buNone/>
            </a:pPr>
            <a:r>
              <a:rPr lang="en" sz="1800">
                <a:solidFill>
                  <a:srgbClr val="FF0000"/>
                </a:solidFill>
                <a:latin typeface="Trebuchet MS"/>
                <a:ea typeface="Trebuchet MS"/>
                <a:cs typeface="Trebuchet MS"/>
                <a:sym typeface="Trebuchet MS"/>
              </a:rPr>
              <a:t>Summary of Literature Survey</a:t>
            </a:r>
            <a:endParaRPr sz="1100"/>
          </a:p>
        </p:txBody>
      </p:sp>
      <p:sp>
        <p:nvSpPr>
          <p:cNvPr id="411" name="Google Shape;411;p61"/>
          <p:cNvSpPr txBox="1"/>
          <p:nvPr/>
        </p:nvSpPr>
        <p:spPr>
          <a:xfrm>
            <a:off x="0" y="1027475"/>
            <a:ext cx="9223200" cy="3887400"/>
          </a:xfrm>
          <a:prstGeom prst="rect">
            <a:avLst/>
          </a:prstGeom>
          <a:noFill/>
          <a:ln>
            <a:noFill/>
          </a:ln>
        </p:spPr>
        <p:txBody>
          <a:bodyPr anchorCtr="0" anchor="t" bIns="34275" lIns="68575" spcFirstLastPara="1" rIns="68575" wrap="square" tIns="34275">
            <a:noAutofit/>
          </a:bodyPr>
          <a:lstStyle/>
          <a:p>
            <a:pPr indent="0" lvl="0" marL="0" marR="0" rtl="0" algn="just">
              <a:spcBef>
                <a:spcPts val="0"/>
              </a:spcBef>
              <a:spcAft>
                <a:spcPts val="0"/>
              </a:spcAft>
              <a:buNone/>
            </a:pPr>
            <a:r>
              <a:rPr lang="en" sz="1800">
                <a:solidFill>
                  <a:srgbClr val="0000FF"/>
                </a:solidFill>
                <a:latin typeface="Trebuchet MS"/>
                <a:ea typeface="Trebuchet MS"/>
                <a:cs typeface="Trebuchet MS"/>
                <a:sym typeface="Trebuchet MS"/>
              </a:rPr>
              <a:t>Give a glimpse of the proposed methodology.</a:t>
            </a:r>
            <a:endParaRPr sz="1800">
              <a:solidFill>
                <a:srgbClr val="0000FF"/>
              </a:solidFill>
              <a:latin typeface="Trebuchet MS"/>
              <a:ea typeface="Trebuchet MS"/>
              <a:cs typeface="Trebuchet MS"/>
              <a:sym typeface="Trebuchet MS"/>
            </a:endParaRPr>
          </a:p>
          <a:p>
            <a:pPr indent="0" lvl="0" marL="0" rtl="0" algn="just">
              <a:spcBef>
                <a:spcPts val="0"/>
              </a:spcBef>
              <a:spcAft>
                <a:spcPts val="0"/>
              </a:spcAft>
              <a:buNone/>
            </a:pPr>
            <a:r>
              <a:t/>
            </a:r>
            <a:endParaRPr sz="1800">
              <a:solidFill>
                <a:srgbClr val="0000FF"/>
              </a:solidFill>
              <a:latin typeface="Trebuchet MS"/>
              <a:ea typeface="Trebuchet MS"/>
              <a:cs typeface="Trebuchet MS"/>
              <a:sym typeface="Trebuchet MS"/>
            </a:endParaRPr>
          </a:p>
          <a:p>
            <a:pPr indent="0" lvl="0" marL="0" rtl="0" algn="just">
              <a:spcBef>
                <a:spcPts val="0"/>
              </a:spcBef>
              <a:spcAft>
                <a:spcPts val="0"/>
              </a:spcAft>
              <a:buNone/>
            </a:pPr>
            <a:r>
              <a:rPr lang="en" sz="1800">
                <a:solidFill>
                  <a:srgbClr val="0000FF"/>
                </a:solidFill>
                <a:latin typeface="Trebuchet MS"/>
                <a:ea typeface="Trebuchet MS"/>
                <a:cs typeface="Trebuchet MS"/>
                <a:sym typeface="Trebuchet MS"/>
              </a:rPr>
              <a:t>4.</a:t>
            </a:r>
            <a:r>
              <a:rPr b="1" lang="en" sz="1800">
                <a:solidFill>
                  <a:srgbClr val="0000FF"/>
                </a:solidFill>
                <a:latin typeface="Trebuchet MS"/>
                <a:ea typeface="Trebuchet MS"/>
                <a:cs typeface="Trebuchet MS"/>
                <a:sym typeface="Trebuchet MS"/>
              </a:rPr>
              <a:t>Key Event Detection</a:t>
            </a:r>
            <a:r>
              <a:rPr lang="en" sz="1800">
                <a:solidFill>
                  <a:srgbClr val="0000FF"/>
                </a:solidFill>
                <a:latin typeface="Trebuchet MS"/>
                <a:ea typeface="Trebuchet MS"/>
                <a:cs typeface="Trebuchet MS"/>
                <a:sym typeface="Trebuchet MS"/>
              </a:rPr>
              <a:t>: Machine learning algorithms are employed to analyze the multimodal representation and detect key events in the sports match. These events are identified based on their significance and impact on the game, as reflected in the Twitter commentary and audio-visual cues.</a:t>
            </a:r>
            <a:endParaRPr sz="1800">
              <a:solidFill>
                <a:srgbClr val="0000FF"/>
              </a:solidFill>
              <a:latin typeface="Trebuchet MS"/>
              <a:ea typeface="Trebuchet MS"/>
              <a:cs typeface="Trebuchet MS"/>
              <a:sym typeface="Trebuchet MS"/>
            </a:endParaRPr>
          </a:p>
          <a:p>
            <a:pPr indent="0" lvl="0" marL="0" rtl="0" algn="just">
              <a:spcBef>
                <a:spcPts val="0"/>
              </a:spcBef>
              <a:spcAft>
                <a:spcPts val="0"/>
              </a:spcAft>
              <a:buNone/>
            </a:pPr>
            <a:r>
              <a:t/>
            </a:r>
            <a:endParaRPr sz="1800">
              <a:solidFill>
                <a:srgbClr val="0000FF"/>
              </a:solidFill>
              <a:latin typeface="Trebuchet MS"/>
              <a:ea typeface="Trebuchet MS"/>
              <a:cs typeface="Trebuchet MS"/>
              <a:sym typeface="Trebuchet MS"/>
            </a:endParaRPr>
          </a:p>
          <a:p>
            <a:pPr indent="0" lvl="0" marL="0" rtl="0" algn="just">
              <a:spcBef>
                <a:spcPts val="0"/>
              </a:spcBef>
              <a:spcAft>
                <a:spcPts val="0"/>
              </a:spcAft>
              <a:buNone/>
            </a:pPr>
            <a:r>
              <a:rPr lang="en" sz="1800">
                <a:solidFill>
                  <a:srgbClr val="0000FF"/>
                </a:solidFill>
                <a:latin typeface="Trebuchet MS"/>
                <a:ea typeface="Trebuchet MS"/>
                <a:cs typeface="Trebuchet MS"/>
                <a:sym typeface="Trebuchet MS"/>
              </a:rPr>
              <a:t>5.</a:t>
            </a:r>
            <a:r>
              <a:rPr b="1" lang="en" sz="1800">
                <a:solidFill>
                  <a:srgbClr val="0000FF"/>
                </a:solidFill>
                <a:latin typeface="Trebuchet MS"/>
                <a:ea typeface="Trebuchet MS"/>
                <a:cs typeface="Trebuchet MS"/>
                <a:sym typeface="Trebuchet MS"/>
              </a:rPr>
              <a:t>Highlight Generation:</a:t>
            </a:r>
            <a:r>
              <a:rPr lang="en" sz="1800">
                <a:solidFill>
                  <a:srgbClr val="0000FF"/>
                </a:solidFill>
                <a:latin typeface="Trebuchet MS"/>
                <a:ea typeface="Trebuchet MS"/>
                <a:cs typeface="Trebuchet MS"/>
                <a:sym typeface="Trebuchet MS"/>
              </a:rPr>
              <a:t> The detected key events are used to generate highlights of the sports match. These highlights are curated and presented to the audience in a concise and engaging manner, incorporating both textual commentary and audio-visual clips to provide a comprehensive summary of the match.</a:t>
            </a:r>
            <a:endParaRPr sz="1800">
              <a:solidFill>
                <a:srgbClr val="0000FF"/>
              </a:solidFill>
              <a:latin typeface="Trebuchet MS"/>
              <a:ea typeface="Trebuchet MS"/>
              <a:cs typeface="Trebuchet MS"/>
              <a:sym typeface="Trebuchet MS"/>
            </a:endParaRPr>
          </a:p>
          <a:p>
            <a:pPr indent="0" lvl="0" marL="0" marR="0" rtl="0" algn="just">
              <a:spcBef>
                <a:spcPts val="0"/>
              </a:spcBef>
              <a:spcAft>
                <a:spcPts val="0"/>
              </a:spcAft>
              <a:buNone/>
            </a:pPr>
            <a:r>
              <a:t/>
            </a:r>
            <a:endParaRPr sz="1800">
              <a:solidFill>
                <a:srgbClr val="0000FF"/>
              </a:solidFill>
              <a:latin typeface="Trebuchet MS"/>
              <a:ea typeface="Trebuchet MS"/>
              <a:cs typeface="Trebuchet MS"/>
              <a:sym typeface="Trebuchet MS"/>
            </a:endParaRPr>
          </a:p>
          <a:p>
            <a:pPr indent="0" lvl="0" marL="0" marR="0" rtl="0" algn="l">
              <a:spcBef>
                <a:spcPts val="0"/>
              </a:spcBef>
              <a:spcAft>
                <a:spcPts val="0"/>
              </a:spcAft>
              <a:buNone/>
            </a:pPr>
            <a:r>
              <a:rPr lang="en" sz="1800">
                <a:solidFill>
                  <a:srgbClr val="0000FF"/>
                </a:solidFill>
                <a:latin typeface="Trebuchet MS"/>
                <a:ea typeface="Trebuchet MS"/>
                <a:cs typeface="Trebuchet MS"/>
                <a:sym typeface="Trebuchet MS"/>
              </a:rPr>
              <a:t> </a:t>
            </a:r>
            <a:endParaRPr sz="11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6"/>
          <p:cNvSpPr/>
          <p:nvPr/>
        </p:nvSpPr>
        <p:spPr>
          <a:xfrm>
            <a:off x="2286000" y="1185866"/>
            <a:ext cx="5715000" cy="27385"/>
          </a:xfrm>
          <a:prstGeom prst="rect">
            <a:avLst/>
          </a:prstGeom>
          <a:solidFill>
            <a:srgbClr val="33CCCC"/>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42" name="Google Shape;142;p26"/>
          <p:cNvSpPr txBox="1"/>
          <p:nvPr/>
        </p:nvSpPr>
        <p:spPr>
          <a:xfrm>
            <a:off x="514350" y="1371600"/>
            <a:ext cx="6560100" cy="3722700"/>
          </a:xfrm>
          <a:prstGeom prst="rect">
            <a:avLst/>
          </a:prstGeom>
          <a:noFill/>
          <a:ln>
            <a:noFill/>
          </a:ln>
        </p:spPr>
        <p:txBody>
          <a:bodyPr anchorCtr="0" anchor="t" bIns="34275" lIns="68575" spcFirstLastPara="1" rIns="68575" wrap="square" tIns="34275">
            <a:noAutofit/>
          </a:bodyPr>
          <a:lstStyle/>
          <a:p>
            <a:pPr indent="-361950" lvl="0" marL="457200" marR="0" rtl="0" algn="just">
              <a:spcBef>
                <a:spcPts val="0"/>
              </a:spcBef>
              <a:spcAft>
                <a:spcPts val="0"/>
              </a:spcAft>
              <a:buClr>
                <a:srgbClr val="0033CC"/>
              </a:buClr>
              <a:buSzPts val="2100"/>
              <a:buChar char="➢"/>
            </a:pPr>
            <a:r>
              <a:rPr b="1" lang="en" sz="2100">
                <a:solidFill>
                  <a:srgbClr val="0033CC"/>
                </a:solidFill>
              </a:rPr>
              <a:t>Relevance</a:t>
            </a:r>
            <a:r>
              <a:rPr b="1" lang="en" sz="2100">
                <a:solidFill>
                  <a:srgbClr val="0033CC"/>
                </a:solidFill>
              </a:rPr>
              <a:t> and impact</a:t>
            </a:r>
            <a:r>
              <a:rPr lang="en" sz="2100">
                <a:solidFill>
                  <a:srgbClr val="0033CC"/>
                </a:solidFill>
              </a:rPr>
              <a:t> - By developing a system to summarize and index sports videos, we aim to enhance the accessibility and enjoyment of sports content for enthusiasts, analysts, and broadcasters alike.</a:t>
            </a:r>
            <a:endParaRPr sz="2100">
              <a:solidFill>
                <a:srgbClr val="0033CC"/>
              </a:solidFill>
            </a:endParaRPr>
          </a:p>
          <a:p>
            <a:pPr indent="-361950" lvl="0" marL="457200" marR="0" rtl="0" algn="just">
              <a:spcBef>
                <a:spcPts val="0"/>
              </a:spcBef>
              <a:spcAft>
                <a:spcPts val="0"/>
              </a:spcAft>
              <a:buClr>
                <a:srgbClr val="0033CC"/>
              </a:buClr>
              <a:buSzPts val="2100"/>
              <a:buChar char="➢"/>
            </a:pPr>
            <a:r>
              <a:rPr b="1" lang="en" sz="2100">
                <a:solidFill>
                  <a:srgbClr val="0033CC"/>
                </a:solidFill>
              </a:rPr>
              <a:t>Technological Innovation:</a:t>
            </a:r>
            <a:r>
              <a:rPr lang="en" sz="2100">
                <a:solidFill>
                  <a:srgbClr val="0033CC"/>
                </a:solidFill>
              </a:rPr>
              <a:t> Leveraging advanced technologies such as Computer Vision, Data Analytics and Machine Learning allows us to explore innovative solutions for analyzing multi-modal data from sports videos. </a:t>
            </a:r>
            <a:endParaRPr sz="2100">
              <a:solidFill>
                <a:srgbClr val="0033CC"/>
              </a:solidFill>
            </a:endParaRPr>
          </a:p>
        </p:txBody>
      </p:sp>
      <p:sp>
        <p:nvSpPr>
          <p:cNvPr id="143" name="Google Shape;143;p26"/>
          <p:cNvSpPr txBox="1"/>
          <p:nvPr/>
        </p:nvSpPr>
        <p:spPr>
          <a:xfrm>
            <a:off x="3314700" y="839617"/>
            <a:ext cx="4857750" cy="346249"/>
          </a:xfrm>
          <a:prstGeom prst="rect">
            <a:avLst/>
          </a:prstGeom>
          <a:noFill/>
          <a:ln>
            <a:noFill/>
          </a:ln>
        </p:spPr>
        <p:txBody>
          <a:bodyPr anchorCtr="0" anchor="t" bIns="34275" lIns="68575" spcFirstLastPara="1" rIns="68575" wrap="square" tIns="34275">
            <a:spAutoFit/>
          </a:bodyPr>
          <a:lstStyle/>
          <a:p>
            <a:pPr indent="-254000" lvl="0" marL="254000" marR="0" rtl="0" algn="r">
              <a:spcBef>
                <a:spcPts val="0"/>
              </a:spcBef>
              <a:spcAft>
                <a:spcPts val="0"/>
              </a:spcAft>
              <a:buNone/>
            </a:pPr>
            <a:r>
              <a:rPr lang="en" sz="1800">
                <a:solidFill>
                  <a:srgbClr val="FF0000"/>
                </a:solidFill>
                <a:latin typeface="Trebuchet MS"/>
                <a:ea typeface="Trebuchet MS"/>
                <a:cs typeface="Trebuchet MS"/>
                <a:sym typeface="Trebuchet MS"/>
              </a:rPr>
              <a:t>Motivation of the Project</a:t>
            </a:r>
            <a:endParaRPr sz="1800">
              <a:solidFill>
                <a:srgbClr val="FF0000"/>
              </a:solidFill>
              <a:latin typeface="Trebuchet MS"/>
              <a:ea typeface="Trebuchet MS"/>
              <a:cs typeface="Trebuchet MS"/>
              <a:sym typeface="Trebuchet MS"/>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62"/>
          <p:cNvSpPr/>
          <p:nvPr/>
        </p:nvSpPr>
        <p:spPr>
          <a:xfrm>
            <a:off x="2286000" y="1185866"/>
            <a:ext cx="5715000" cy="27385"/>
          </a:xfrm>
          <a:prstGeom prst="rect">
            <a:avLst/>
          </a:prstGeom>
          <a:solidFill>
            <a:srgbClr val="33CCCC"/>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417" name="Google Shape;417;p62"/>
          <p:cNvSpPr txBox="1"/>
          <p:nvPr/>
        </p:nvSpPr>
        <p:spPr>
          <a:xfrm>
            <a:off x="2171700" y="857251"/>
            <a:ext cx="5829300" cy="346249"/>
          </a:xfrm>
          <a:prstGeom prst="rect">
            <a:avLst/>
          </a:prstGeom>
          <a:noFill/>
          <a:ln>
            <a:noFill/>
          </a:ln>
        </p:spPr>
        <p:txBody>
          <a:bodyPr anchorCtr="0" anchor="t" bIns="34275" lIns="68575" spcFirstLastPara="1" rIns="68575" wrap="square" tIns="34275">
            <a:spAutoFit/>
          </a:bodyPr>
          <a:lstStyle/>
          <a:p>
            <a:pPr indent="-254000" lvl="0" marL="254000" marR="0" rtl="0" algn="r">
              <a:spcBef>
                <a:spcPts val="0"/>
              </a:spcBef>
              <a:spcAft>
                <a:spcPts val="0"/>
              </a:spcAft>
              <a:buNone/>
            </a:pPr>
            <a:r>
              <a:rPr lang="en" sz="1800">
                <a:solidFill>
                  <a:srgbClr val="FF0000"/>
                </a:solidFill>
                <a:latin typeface="Trebuchet MS"/>
                <a:ea typeface="Trebuchet MS"/>
                <a:cs typeface="Trebuchet MS"/>
                <a:sym typeface="Trebuchet MS"/>
              </a:rPr>
              <a:t>Capstone (Phase-I &amp; Phase-II) Project Timeline</a:t>
            </a:r>
            <a:endParaRPr sz="1800">
              <a:solidFill>
                <a:srgbClr val="FF0000"/>
              </a:solidFill>
              <a:latin typeface="Trebuchet MS"/>
              <a:ea typeface="Trebuchet MS"/>
              <a:cs typeface="Trebuchet MS"/>
              <a:sym typeface="Trebuchet MS"/>
            </a:endParaRPr>
          </a:p>
        </p:txBody>
      </p:sp>
      <p:sp>
        <p:nvSpPr>
          <p:cNvPr id="418" name="Google Shape;418;p62"/>
          <p:cNvSpPr txBox="1"/>
          <p:nvPr/>
        </p:nvSpPr>
        <p:spPr>
          <a:xfrm>
            <a:off x="800100" y="1502410"/>
            <a:ext cx="6629400" cy="843900"/>
          </a:xfrm>
          <a:prstGeom prst="rect">
            <a:avLst/>
          </a:prstGeom>
          <a:noFill/>
          <a:ln>
            <a:noFill/>
          </a:ln>
        </p:spPr>
        <p:txBody>
          <a:bodyPr anchorCtr="0" anchor="t" bIns="34275" lIns="68575" spcFirstLastPara="1" rIns="68575" wrap="square" tIns="34275">
            <a:spAutoFit/>
          </a:bodyPr>
          <a:lstStyle/>
          <a:p>
            <a:pPr indent="0" lvl="0" marL="457200" marR="0" rtl="0" algn="just">
              <a:spcBef>
                <a:spcPts val="0"/>
              </a:spcBef>
              <a:spcAft>
                <a:spcPts val="0"/>
              </a:spcAft>
              <a:buNone/>
            </a:pPr>
            <a:r>
              <a:t/>
            </a:r>
            <a:endParaRPr sz="1100"/>
          </a:p>
          <a:p>
            <a:pPr indent="-88900" lvl="1" marL="812800" marR="0" rtl="0" algn="just">
              <a:spcBef>
                <a:spcPts val="0"/>
              </a:spcBef>
              <a:spcAft>
                <a:spcPts val="0"/>
              </a:spcAft>
              <a:buClr>
                <a:schemeClr val="dk1"/>
              </a:buClr>
              <a:buSzPts val="1800"/>
              <a:buFont typeface="Noto Sans Symbols"/>
              <a:buNone/>
            </a:pPr>
            <a:r>
              <a:t/>
            </a:r>
            <a:endParaRPr b="0" i="0" sz="1800" u="none" cap="none" strike="noStrike">
              <a:solidFill>
                <a:srgbClr val="0033CC"/>
              </a:solidFill>
              <a:latin typeface="Trebuchet MS"/>
              <a:ea typeface="Trebuchet MS"/>
              <a:cs typeface="Trebuchet MS"/>
              <a:sym typeface="Trebuchet MS"/>
            </a:endParaRPr>
          </a:p>
          <a:p>
            <a:pPr indent="-203200" lvl="1" marL="812800" marR="0" rtl="0" algn="just">
              <a:spcBef>
                <a:spcPts val="400"/>
              </a:spcBef>
              <a:spcAft>
                <a:spcPts val="0"/>
              </a:spcAft>
              <a:buNone/>
            </a:pPr>
            <a:r>
              <a:t/>
            </a:r>
            <a:endParaRPr b="0" i="0" sz="1800" u="none" cap="none" strike="noStrike">
              <a:solidFill>
                <a:srgbClr val="0000FF"/>
              </a:solidFill>
              <a:latin typeface="Trebuchet MS"/>
              <a:ea typeface="Trebuchet MS"/>
              <a:cs typeface="Trebuchet MS"/>
              <a:sym typeface="Trebuchet MS"/>
            </a:endParaRPr>
          </a:p>
        </p:txBody>
      </p:sp>
      <p:pic>
        <p:nvPicPr>
          <p:cNvPr id="419" name="Google Shape;419;p62"/>
          <p:cNvPicPr preferRelativeResize="0"/>
          <p:nvPr/>
        </p:nvPicPr>
        <p:blipFill rotWithShape="1">
          <a:blip r:embed="rId3">
            <a:alphaModFix/>
          </a:blip>
          <a:srcRect b="0" l="0" r="0" t="0"/>
          <a:stretch/>
        </p:blipFill>
        <p:spPr>
          <a:xfrm>
            <a:off x="1657575" y="1277301"/>
            <a:ext cx="5553200" cy="3951926"/>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sp>
        <p:nvSpPr>
          <p:cNvPr id="424" name="Google Shape;424;p63"/>
          <p:cNvSpPr/>
          <p:nvPr/>
        </p:nvSpPr>
        <p:spPr>
          <a:xfrm>
            <a:off x="2343150" y="890016"/>
            <a:ext cx="5715000" cy="27300"/>
          </a:xfrm>
          <a:prstGeom prst="rect">
            <a:avLst/>
          </a:prstGeom>
          <a:solidFill>
            <a:srgbClr val="33CCCC"/>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425" name="Google Shape;425;p63"/>
          <p:cNvSpPr txBox="1"/>
          <p:nvPr/>
        </p:nvSpPr>
        <p:spPr>
          <a:xfrm>
            <a:off x="2286000" y="571127"/>
            <a:ext cx="5829300" cy="346200"/>
          </a:xfrm>
          <a:prstGeom prst="rect">
            <a:avLst/>
          </a:prstGeom>
          <a:noFill/>
          <a:ln>
            <a:noFill/>
          </a:ln>
        </p:spPr>
        <p:txBody>
          <a:bodyPr anchorCtr="0" anchor="t" bIns="34275" lIns="68575" spcFirstLastPara="1" rIns="68575" wrap="square" tIns="34275">
            <a:spAutoFit/>
          </a:bodyPr>
          <a:lstStyle/>
          <a:p>
            <a:pPr indent="-254000" lvl="0" marL="254000" marR="0" rtl="0" algn="r">
              <a:spcBef>
                <a:spcPts val="0"/>
              </a:spcBef>
              <a:spcAft>
                <a:spcPts val="0"/>
              </a:spcAft>
              <a:buNone/>
            </a:pPr>
            <a:r>
              <a:rPr lang="en" sz="1800">
                <a:solidFill>
                  <a:srgbClr val="FF0000"/>
                </a:solidFill>
                <a:latin typeface="Trebuchet MS"/>
                <a:ea typeface="Trebuchet MS"/>
                <a:cs typeface="Trebuchet MS"/>
                <a:sym typeface="Trebuchet MS"/>
              </a:rPr>
              <a:t>Conclusion</a:t>
            </a:r>
            <a:endParaRPr sz="1800">
              <a:solidFill>
                <a:schemeClr val="dk1"/>
              </a:solidFill>
              <a:latin typeface="Arial"/>
              <a:ea typeface="Arial"/>
              <a:cs typeface="Arial"/>
              <a:sym typeface="Arial"/>
            </a:endParaRPr>
          </a:p>
        </p:txBody>
      </p:sp>
      <p:sp>
        <p:nvSpPr>
          <p:cNvPr id="426" name="Google Shape;426;p63"/>
          <p:cNvSpPr txBox="1"/>
          <p:nvPr/>
        </p:nvSpPr>
        <p:spPr>
          <a:xfrm>
            <a:off x="103850" y="890025"/>
            <a:ext cx="8990400" cy="3393900"/>
          </a:xfrm>
          <a:prstGeom prst="rect">
            <a:avLst/>
          </a:prstGeom>
          <a:noFill/>
          <a:ln>
            <a:noFill/>
          </a:ln>
        </p:spPr>
        <p:txBody>
          <a:bodyPr anchorCtr="0" anchor="t" bIns="34275" lIns="68575" spcFirstLastPara="1" rIns="68575" wrap="square" tIns="34275">
            <a:spAutoFit/>
          </a:bodyPr>
          <a:lstStyle/>
          <a:p>
            <a:pPr indent="0" lvl="0" marL="0" rtl="0" algn="just">
              <a:spcBef>
                <a:spcPts val="0"/>
              </a:spcBef>
              <a:spcAft>
                <a:spcPts val="0"/>
              </a:spcAft>
              <a:buClr>
                <a:schemeClr val="dk1"/>
              </a:buClr>
              <a:buSzPts val="1100"/>
              <a:buFont typeface="Arial"/>
              <a:buNone/>
            </a:pPr>
            <a:r>
              <a:rPr b="1" lang="en" sz="1800">
                <a:solidFill>
                  <a:srgbClr val="0033CC"/>
                </a:solidFill>
                <a:latin typeface="Trebuchet MS"/>
                <a:ea typeface="Trebuchet MS"/>
                <a:cs typeface="Trebuchet MS"/>
                <a:sym typeface="Trebuchet MS"/>
              </a:rPr>
              <a:t>Comprehensive Overview</a:t>
            </a:r>
            <a:r>
              <a:rPr lang="en" sz="1800">
                <a:solidFill>
                  <a:srgbClr val="0033CC"/>
                </a:solidFill>
                <a:latin typeface="Trebuchet MS"/>
                <a:ea typeface="Trebuchet MS"/>
                <a:cs typeface="Trebuchet MS"/>
                <a:sym typeface="Trebuchet MS"/>
              </a:rPr>
              <a:t>: The research papers provide a thorough examination of techniques and methodologies for sports video analysis and summarization, covering a wide range of approaches and challenges.</a:t>
            </a:r>
            <a:endParaRPr sz="1800">
              <a:solidFill>
                <a:srgbClr val="0033CC"/>
              </a:solidFill>
              <a:latin typeface="Trebuchet MS"/>
              <a:ea typeface="Trebuchet MS"/>
              <a:cs typeface="Trebuchet MS"/>
              <a:sym typeface="Trebuchet MS"/>
            </a:endParaRPr>
          </a:p>
          <a:p>
            <a:pPr indent="0" lvl="0" marL="0" rtl="0" algn="just">
              <a:spcBef>
                <a:spcPts val="0"/>
              </a:spcBef>
              <a:spcAft>
                <a:spcPts val="0"/>
              </a:spcAft>
              <a:buClr>
                <a:schemeClr val="dk1"/>
              </a:buClr>
              <a:buSzPts val="1100"/>
              <a:buFont typeface="Arial"/>
              <a:buNone/>
            </a:pPr>
            <a:r>
              <a:t/>
            </a:r>
            <a:endParaRPr sz="1800">
              <a:solidFill>
                <a:srgbClr val="0033CC"/>
              </a:solidFill>
              <a:latin typeface="Trebuchet MS"/>
              <a:ea typeface="Trebuchet MS"/>
              <a:cs typeface="Trebuchet MS"/>
              <a:sym typeface="Trebuchet MS"/>
            </a:endParaRPr>
          </a:p>
          <a:p>
            <a:pPr indent="0" lvl="0" marL="0" rtl="0" algn="just">
              <a:spcBef>
                <a:spcPts val="0"/>
              </a:spcBef>
              <a:spcAft>
                <a:spcPts val="0"/>
              </a:spcAft>
              <a:buClr>
                <a:schemeClr val="dk1"/>
              </a:buClr>
              <a:buSzPts val="1100"/>
              <a:buFont typeface="Arial"/>
              <a:buNone/>
            </a:pPr>
            <a:r>
              <a:rPr b="1" lang="en" sz="1800">
                <a:solidFill>
                  <a:srgbClr val="0033CC"/>
                </a:solidFill>
                <a:latin typeface="Trebuchet MS"/>
                <a:ea typeface="Trebuchet MS"/>
                <a:cs typeface="Trebuchet MS"/>
                <a:sym typeface="Trebuchet MS"/>
              </a:rPr>
              <a:t>Addressing Key Challenges</a:t>
            </a:r>
            <a:r>
              <a:rPr lang="en" sz="1800">
                <a:solidFill>
                  <a:srgbClr val="0033CC"/>
                </a:solidFill>
                <a:latin typeface="Trebuchet MS"/>
                <a:ea typeface="Trebuchet MS"/>
                <a:cs typeface="Trebuchet MS"/>
                <a:sym typeface="Trebuchet MS"/>
              </a:rPr>
              <a:t>: These studies tackle significant issues such as time-lags, accuracy, efficiency, and scalability by introducing innovative methods like multimodal variational autoencoders, action recognition frameworks, LSTM with attention mechanisms, and deep learning-based summarization techniques.</a:t>
            </a:r>
            <a:endParaRPr sz="1800">
              <a:solidFill>
                <a:srgbClr val="0033CC"/>
              </a:solidFill>
              <a:latin typeface="Trebuchet MS"/>
              <a:ea typeface="Trebuchet MS"/>
              <a:cs typeface="Trebuchet MS"/>
              <a:sym typeface="Trebuchet MS"/>
            </a:endParaRPr>
          </a:p>
          <a:p>
            <a:pPr indent="0" lvl="0" marL="0" rtl="0" algn="just">
              <a:spcBef>
                <a:spcPts val="0"/>
              </a:spcBef>
              <a:spcAft>
                <a:spcPts val="0"/>
              </a:spcAft>
              <a:buClr>
                <a:schemeClr val="dk1"/>
              </a:buClr>
              <a:buSzPts val="1100"/>
              <a:buFont typeface="Arial"/>
              <a:buNone/>
            </a:pPr>
            <a:r>
              <a:t/>
            </a:r>
            <a:endParaRPr sz="1800">
              <a:solidFill>
                <a:srgbClr val="0033CC"/>
              </a:solidFill>
              <a:latin typeface="Trebuchet MS"/>
              <a:ea typeface="Trebuchet MS"/>
              <a:cs typeface="Trebuchet MS"/>
              <a:sym typeface="Trebuchet MS"/>
            </a:endParaRPr>
          </a:p>
          <a:p>
            <a:pPr indent="0" lvl="0" marL="0" rtl="0" algn="just">
              <a:spcBef>
                <a:spcPts val="0"/>
              </a:spcBef>
              <a:spcAft>
                <a:spcPts val="0"/>
              </a:spcAft>
              <a:buSzPts val="1100"/>
              <a:buNone/>
            </a:pPr>
            <a:r>
              <a:rPr b="1" lang="en" sz="1800">
                <a:solidFill>
                  <a:srgbClr val="0033CC"/>
                </a:solidFill>
                <a:latin typeface="Trebuchet MS"/>
                <a:ea typeface="Trebuchet MS"/>
                <a:cs typeface="Trebuchet MS"/>
                <a:sym typeface="Trebuchet MS"/>
              </a:rPr>
              <a:t>Opportunities for Improvement</a:t>
            </a:r>
            <a:r>
              <a:rPr lang="en" sz="1800">
                <a:solidFill>
                  <a:srgbClr val="0033CC"/>
                </a:solidFill>
                <a:latin typeface="Trebuchet MS"/>
                <a:ea typeface="Trebuchet MS"/>
                <a:cs typeface="Trebuchet MS"/>
                <a:sym typeface="Trebuchet MS"/>
              </a:rPr>
              <a:t>: While each approach exhibits strengths in specific areas, opportunities for enhancement remain, particularly in real-time processing. </a:t>
            </a:r>
            <a:endParaRPr sz="1800">
              <a:solidFill>
                <a:srgbClr val="0033CC"/>
              </a:solidFill>
              <a:latin typeface="Trebuchet MS"/>
              <a:ea typeface="Trebuchet MS"/>
              <a:cs typeface="Trebuchet MS"/>
              <a:sym typeface="Trebuchet MS"/>
            </a:endParaRPr>
          </a:p>
          <a:p>
            <a:pPr indent="0" lvl="0" marL="0" rtl="0" algn="just">
              <a:spcBef>
                <a:spcPts val="0"/>
              </a:spcBef>
              <a:spcAft>
                <a:spcPts val="0"/>
              </a:spcAft>
              <a:buSzPts val="1100"/>
              <a:buNone/>
            </a:pPr>
            <a:r>
              <a:t/>
            </a:r>
            <a:endParaRPr sz="1800">
              <a:solidFill>
                <a:srgbClr val="0033CC"/>
              </a:solidFill>
              <a:latin typeface="Trebuchet MS"/>
              <a:ea typeface="Trebuchet MS"/>
              <a:cs typeface="Trebuchet MS"/>
              <a:sym typeface="Trebuchet MS"/>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p64"/>
          <p:cNvSpPr/>
          <p:nvPr/>
        </p:nvSpPr>
        <p:spPr>
          <a:xfrm>
            <a:off x="2228850" y="952416"/>
            <a:ext cx="5715000" cy="27300"/>
          </a:xfrm>
          <a:prstGeom prst="rect">
            <a:avLst/>
          </a:prstGeom>
          <a:solidFill>
            <a:srgbClr val="33CCCC"/>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433" name="Google Shape;433;p64"/>
          <p:cNvSpPr txBox="1"/>
          <p:nvPr/>
        </p:nvSpPr>
        <p:spPr>
          <a:xfrm>
            <a:off x="2171700" y="633602"/>
            <a:ext cx="5829300" cy="346200"/>
          </a:xfrm>
          <a:prstGeom prst="rect">
            <a:avLst/>
          </a:prstGeom>
          <a:noFill/>
          <a:ln>
            <a:noFill/>
          </a:ln>
        </p:spPr>
        <p:txBody>
          <a:bodyPr anchorCtr="0" anchor="t" bIns="34275" lIns="68575" spcFirstLastPara="1" rIns="68575" wrap="square" tIns="34275">
            <a:spAutoFit/>
          </a:bodyPr>
          <a:lstStyle/>
          <a:p>
            <a:pPr indent="-254000" lvl="0" marL="254000" marR="0" rtl="0" algn="r">
              <a:spcBef>
                <a:spcPts val="0"/>
              </a:spcBef>
              <a:spcAft>
                <a:spcPts val="0"/>
              </a:spcAft>
              <a:buNone/>
            </a:pPr>
            <a:r>
              <a:rPr lang="en" sz="1800">
                <a:solidFill>
                  <a:srgbClr val="FF0000"/>
                </a:solidFill>
                <a:latin typeface="Trebuchet MS"/>
                <a:ea typeface="Trebuchet MS"/>
                <a:cs typeface="Trebuchet MS"/>
                <a:sym typeface="Trebuchet MS"/>
              </a:rPr>
              <a:t>References</a:t>
            </a:r>
            <a:endParaRPr sz="1100"/>
          </a:p>
        </p:txBody>
      </p:sp>
      <p:sp>
        <p:nvSpPr>
          <p:cNvPr id="434" name="Google Shape;434;p64"/>
          <p:cNvSpPr txBox="1"/>
          <p:nvPr/>
        </p:nvSpPr>
        <p:spPr>
          <a:xfrm>
            <a:off x="0" y="979800"/>
            <a:ext cx="9052800" cy="3976500"/>
          </a:xfrm>
          <a:prstGeom prst="rect">
            <a:avLst/>
          </a:prstGeom>
          <a:noFill/>
          <a:ln>
            <a:noFill/>
          </a:ln>
        </p:spPr>
        <p:txBody>
          <a:bodyPr anchorCtr="0" anchor="t" bIns="34275" lIns="68575" spcFirstLastPara="1" rIns="68575" wrap="square" tIns="34275">
            <a:noAutofit/>
          </a:bodyPr>
          <a:lstStyle/>
          <a:p>
            <a:pPr indent="0" lvl="0" marL="0" marR="0" rtl="0" algn="just">
              <a:spcBef>
                <a:spcPts val="0"/>
              </a:spcBef>
              <a:spcAft>
                <a:spcPts val="0"/>
              </a:spcAft>
              <a:buNone/>
            </a:pPr>
            <a:r>
              <a:rPr lang="en" sz="1800">
                <a:solidFill>
                  <a:srgbClr val="0000FF"/>
                </a:solidFill>
                <a:latin typeface="Trebuchet MS"/>
                <a:ea typeface="Trebuchet MS"/>
                <a:cs typeface="Trebuchet MS"/>
                <a:sym typeface="Trebuchet MS"/>
              </a:rPr>
              <a:t>Provide references pertaining to your research.</a:t>
            </a:r>
            <a:endParaRPr sz="1100"/>
          </a:p>
          <a:p>
            <a:pPr indent="-203200" lvl="1" marL="812800" marR="0" rtl="0" algn="just">
              <a:spcBef>
                <a:spcPts val="400"/>
              </a:spcBef>
              <a:spcAft>
                <a:spcPts val="0"/>
              </a:spcAft>
              <a:buNone/>
            </a:pPr>
            <a:r>
              <a:t/>
            </a:r>
            <a:endParaRPr b="0" i="0" sz="1800" u="none" cap="none" strike="noStrike">
              <a:solidFill>
                <a:srgbClr val="0000FF"/>
              </a:solidFill>
              <a:latin typeface="Trebuchet MS"/>
              <a:ea typeface="Trebuchet MS"/>
              <a:cs typeface="Trebuchet MS"/>
              <a:sym typeface="Trebuchet MS"/>
            </a:endParaRPr>
          </a:p>
          <a:p>
            <a:pPr indent="-254000" lvl="0" marL="254000" marR="0" rtl="0" algn="l">
              <a:spcBef>
                <a:spcPts val="300"/>
              </a:spcBef>
              <a:spcAft>
                <a:spcPts val="0"/>
              </a:spcAft>
              <a:buNone/>
            </a:pPr>
            <a:r>
              <a:rPr lang="en" sz="1700">
                <a:solidFill>
                  <a:srgbClr val="0033CC"/>
                </a:solidFill>
                <a:latin typeface="Trebuchet MS"/>
                <a:ea typeface="Trebuchet MS"/>
                <a:cs typeface="Trebuchet MS"/>
                <a:sym typeface="Trebuchet MS"/>
              </a:rPr>
              <a:t>1</a:t>
            </a:r>
            <a:r>
              <a:rPr i="0" lang="en" sz="2000" u="none" cap="none" strike="noStrike">
                <a:solidFill>
                  <a:srgbClr val="0033CC"/>
                </a:solidFill>
                <a:latin typeface="Trebuchet MS"/>
                <a:ea typeface="Trebuchet MS"/>
                <a:cs typeface="Trebuchet MS"/>
                <a:sym typeface="Trebuchet MS"/>
              </a:rPr>
              <a:t>.</a:t>
            </a:r>
            <a:r>
              <a:rPr lang="en" sz="1700" u="sng">
                <a:solidFill>
                  <a:srgbClr val="0033CC"/>
                </a:solidFill>
                <a:latin typeface="Trebuchet MS"/>
                <a:ea typeface="Trebuchet MS"/>
                <a:cs typeface="Trebuchet MS"/>
                <a:sym typeface="Trebuchet MS"/>
                <a:hlinkClick r:id="rId3">
                  <a:extLst>
                    <a:ext uri="{A12FA001-AC4F-418D-AE19-62706E023703}">
                      <ahyp:hlinkClr val="tx"/>
                    </a:ext>
                  </a:extLst>
                </a:hlinkClick>
              </a:rPr>
              <a:t>https://arxiv.org/ftp/arxiv/papers/2101/2101.08434.pdf</a:t>
            </a:r>
            <a:r>
              <a:rPr lang="en">
                <a:solidFill>
                  <a:srgbClr val="0033CC"/>
                </a:solidFill>
                <a:highlight>
                  <a:srgbClr val="FFFFFF"/>
                </a:highlight>
                <a:latin typeface="Trebuchet MS"/>
                <a:ea typeface="Trebuchet MS"/>
                <a:cs typeface="Trebuchet MS"/>
                <a:sym typeface="Trebuchet MS"/>
              </a:rPr>
              <a:t>  “</a:t>
            </a:r>
            <a:r>
              <a:rPr b="1" lang="en">
                <a:solidFill>
                  <a:schemeClr val="dk1"/>
                </a:solidFill>
                <a:highlight>
                  <a:srgbClr val="FFFFFF"/>
                </a:highlight>
                <a:latin typeface="Trebuchet MS"/>
                <a:ea typeface="Trebuchet MS"/>
                <a:cs typeface="Trebuchet MS"/>
                <a:sym typeface="Trebuchet MS"/>
              </a:rPr>
              <a:t>VIDEO SUMMARIZATION: STUDY OF VARIOUS TECHNIQUES”</a:t>
            </a:r>
            <a:endParaRPr b="1">
              <a:solidFill>
                <a:schemeClr val="dk1"/>
              </a:solidFill>
              <a:highlight>
                <a:srgbClr val="FFFFFF"/>
              </a:highlight>
              <a:latin typeface="Trebuchet MS"/>
              <a:ea typeface="Trebuchet MS"/>
              <a:cs typeface="Trebuchet MS"/>
              <a:sym typeface="Trebuchet MS"/>
            </a:endParaRPr>
          </a:p>
          <a:p>
            <a:pPr indent="-254000" lvl="0" marL="254000" marR="0" rtl="0" algn="l">
              <a:spcBef>
                <a:spcPts val="300"/>
              </a:spcBef>
              <a:spcAft>
                <a:spcPts val="0"/>
              </a:spcAft>
              <a:buNone/>
            </a:pPr>
            <a:r>
              <a:t/>
            </a:r>
            <a:endParaRPr>
              <a:solidFill>
                <a:schemeClr val="dk1"/>
              </a:solidFill>
              <a:highlight>
                <a:srgbClr val="FFFFFF"/>
              </a:highlight>
              <a:latin typeface="Trebuchet MS"/>
              <a:ea typeface="Trebuchet MS"/>
              <a:cs typeface="Trebuchet MS"/>
              <a:sym typeface="Trebuchet MS"/>
            </a:endParaRPr>
          </a:p>
          <a:p>
            <a:pPr indent="-254000" lvl="0" marL="254000" marR="0" rtl="0" algn="l">
              <a:spcBef>
                <a:spcPts val="300"/>
              </a:spcBef>
              <a:spcAft>
                <a:spcPts val="0"/>
              </a:spcAft>
              <a:buNone/>
            </a:pPr>
            <a:r>
              <a:rPr lang="en">
                <a:solidFill>
                  <a:srgbClr val="0033CC"/>
                </a:solidFill>
                <a:highlight>
                  <a:srgbClr val="FFFFFF"/>
                </a:highlight>
                <a:latin typeface="Trebuchet MS"/>
                <a:ea typeface="Trebuchet MS"/>
                <a:cs typeface="Trebuchet MS"/>
                <a:sym typeface="Trebuchet MS"/>
              </a:rPr>
              <a:t>2.</a:t>
            </a:r>
            <a:r>
              <a:rPr lang="en" sz="1600" u="sng">
                <a:solidFill>
                  <a:srgbClr val="0033CC"/>
                </a:solidFill>
                <a:highlight>
                  <a:srgbClr val="FFFFFF"/>
                </a:highlight>
                <a:latin typeface="Trebuchet MS"/>
                <a:ea typeface="Trebuchet MS"/>
                <a:cs typeface="Trebuchet MS"/>
                <a:sym typeface="Trebuchet MS"/>
                <a:hlinkClick r:id="rId4">
                  <a:extLst>
                    <a:ext uri="{A12FA001-AC4F-418D-AE19-62706E023703}">
                      <ahyp:hlinkClr val="tx"/>
                    </a:ext>
                  </a:extLst>
                </a:hlinkClick>
              </a:rPr>
              <a:t>https://ieeexplore.ieee.org/stamp/stamp.jsp?tp=&amp;arnumber=747953</a:t>
            </a:r>
            <a:r>
              <a:rPr lang="en" u="sng">
                <a:solidFill>
                  <a:srgbClr val="0033CC"/>
                </a:solidFill>
                <a:highlight>
                  <a:srgbClr val="FFFFFF"/>
                </a:highlight>
                <a:latin typeface="Trebuchet MS"/>
                <a:ea typeface="Trebuchet MS"/>
                <a:cs typeface="Trebuchet MS"/>
                <a:sym typeface="Trebuchet MS"/>
                <a:hlinkClick r:id="rId5">
                  <a:extLst>
                    <a:ext uri="{A12FA001-AC4F-418D-AE19-62706E023703}">
                      <ahyp:hlinkClr val="tx"/>
                    </a:ext>
                  </a:extLst>
                </a:hlinkClick>
              </a:rPr>
              <a:t>1</a:t>
            </a:r>
            <a:r>
              <a:rPr lang="en">
                <a:solidFill>
                  <a:srgbClr val="0033CC"/>
                </a:solidFill>
                <a:highlight>
                  <a:srgbClr val="FFFFFF"/>
                </a:highlight>
                <a:latin typeface="Trebuchet MS"/>
                <a:ea typeface="Trebuchet MS"/>
                <a:cs typeface="Trebuchet MS"/>
                <a:sym typeface="Trebuchet MS"/>
              </a:rPr>
              <a:t>  “</a:t>
            </a:r>
            <a:r>
              <a:rPr lang="en" sz="1600">
                <a:solidFill>
                  <a:schemeClr val="dk1"/>
                </a:solidFill>
                <a:highlight>
                  <a:srgbClr val="FFFFFF"/>
                </a:highlight>
                <a:latin typeface="Trebuchet MS"/>
                <a:ea typeface="Trebuchet MS"/>
                <a:cs typeface="Trebuchet MS"/>
                <a:sym typeface="Trebuchet MS"/>
              </a:rPr>
              <a:t>An Efficient Framework for Automatic Highlights Generation from Sports Videos”</a:t>
            </a:r>
            <a:endParaRPr sz="1600">
              <a:solidFill>
                <a:schemeClr val="dk1"/>
              </a:solidFill>
              <a:highlight>
                <a:srgbClr val="FFFFFF"/>
              </a:highlight>
              <a:latin typeface="Trebuchet MS"/>
              <a:ea typeface="Trebuchet MS"/>
              <a:cs typeface="Trebuchet MS"/>
              <a:sym typeface="Trebuchet MS"/>
            </a:endParaRPr>
          </a:p>
          <a:p>
            <a:pPr indent="-254000" lvl="0" marL="254000" marR="0" rtl="0" algn="l">
              <a:spcBef>
                <a:spcPts val="300"/>
              </a:spcBef>
              <a:spcAft>
                <a:spcPts val="0"/>
              </a:spcAft>
              <a:buNone/>
            </a:pPr>
            <a:r>
              <a:t/>
            </a:r>
            <a:endParaRPr sz="1600">
              <a:solidFill>
                <a:srgbClr val="1F1F1F"/>
              </a:solidFill>
              <a:highlight>
                <a:srgbClr val="FFFFFF"/>
              </a:highlight>
              <a:latin typeface="Trebuchet MS"/>
              <a:ea typeface="Trebuchet MS"/>
              <a:cs typeface="Trebuchet MS"/>
              <a:sym typeface="Trebuchet MS"/>
            </a:endParaRPr>
          </a:p>
          <a:p>
            <a:pPr indent="0" lvl="0" marL="0" marR="0" rtl="0" algn="l">
              <a:spcBef>
                <a:spcPts val="300"/>
              </a:spcBef>
              <a:spcAft>
                <a:spcPts val="0"/>
              </a:spcAft>
              <a:buNone/>
            </a:pPr>
            <a:r>
              <a:rPr lang="en" sz="1600">
                <a:solidFill>
                  <a:srgbClr val="1F1F1F"/>
                </a:solidFill>
                <a:highlight>
                  <a:srgbClr val="FFFFFF"/>
                </a:highlight>
                <a:latin typeface="Trebuchet MS"/>
                <a:ea typeface="Trebuchet MS"/>
                <a:cs typeface="Trebuchet MS"/>
                <a:sym typeface="Trebuchet MS"/>
              </a:rPr>
              <a:t>3.</a:t>
            </a:r>
            <a:r>
              <a:rPr lang="en" sz="1600" u="sng">
                <a:solidFill>
                  <a:srgbClr val="0033CC"/>
                </a:solidFill>
                <a:highlight>
                  <a:srgbClr val="FFFFFF"/>
                </a:highlight>
                <a:latin typeface="Trebuchet MS"/>
                <a:ea typeface="Trebuchet MS"/>
                <a:cs typeface="Trebuchet MS"/>
                <a:sym typeface="Trebuchet MS"/>
                <a:hlinkClick r:id="rId6">
                  <a:extLst>
                    <a:ext uri="{A12FA001-AC4F-418D-AE19-62706E023703}">
                      <ahyp:hlinkClr val="tx"/>
                    </a:ext>
                  </a:extLst>
                </a:hlinkClick>
              </a:rPr>
              <a:t>https://ieeexplore.ieee.org/stamp/stamp.jsp?tp=&amp;arnumber=5711541</a:t>
            </a:r>
            <a:r>
              <a:rPr lang="en" sz="1600">
                <a:solidFill>
                  <a:srgbClr val="0033CC"/>
                </a:solidFill>
                <a:highlight>
                  <a:srgbClr val="FFFFFF"/>
                </a:highlight>
                <a:latin typeface="Trebuchet MS"/>
                <a:ea typeface="Trebuchet MS"/>
                <a:cs typeface="Trebuchet MS"/>
                <a:sym typeface="Trebuchet MS"/>
              </a:rPr>
              <a:t>  “ </a:t>
            </a:r>
            <a:r>
              <a:rPr lang="en" sz="1600">
                <a:solidFill>
                  <a:srgbClr val="1F1F1F"/>
                </a:solidFill>
                <a:highlight>
                  <a:srgbClr val="FFFFFF"/>
                </a:highlight>
                <a:latin typeface="Trebuchet MS"/>
                <a:ea typeface="Trebuchet MS"/>
                <a:cs typeface="Trebuchet MS"/>
                <a:sym typeface="Trebuchet MS"/>
              </a:rPr>
              <a:t>Multi-Modal Summarization of Key Events and Top Players in Sports Tournament Videos”</a:t>
            </a:r>
            <a:endParaRPr sz="1600">
              <a:solidFill>
                <a:srgbClr val="1F1F1F"/>
              </a:solidFill>
              <a:highlight>
                <a:srgbClr val="FFFFFF"/>
              </a:highlight>
              <a:latin typeface="Trebuchet MS"/>
              <a:ea typeface="Trebuchet MS"/>
              <a:cs typeface="Trebuchet MS"/>
              <a:sym typeface="Trebuchet MS"/>
            </a:endParaRPr>
          </a:p>
          <a:p>
            <a:pPr indent="0" lvl="0" marL="0" marR="0" rtl="0" algn="l">
              <a:spcBef>
                <a:spcPts val="300"/>
              </a:spcBef>
              <a:spcAft>
                <a:spcPts val="0"/>
              </a:spcAft>
              <a:buNone/>
            </a:pPr>
            <a:r>
              <a:t/>
            </a:r>
            <a:endParaRPr>
              <a:solidFill>
                <a:srgbClr val="0033CC"/>
              </a:solidFill>
              <a:highlight>
                <a:srgbClr val="FFFFFF"/>
              </a:highlight>
              <a:latin typeface="Trebuchet MS"/>
              <a:ea typeface="Trebuchet MS"/>
              <a:cs typeface="Trebuchet MS"/>
              <a:sym typeface="Trebuchet MS"/>
            </a:endParaRPr>
          </a:p>
          <a:p>
            <a:pPr indent="0" lvl="0" marL="0" marR="0" rtl="0" algn="l">
              <a:spcBef>
                <a:spcPts val="300"/>
              </a:spcBef>
              <a:spcAft>
                <a:spcPts val="0"/>
              </a:spcAft>
              <a:buNone/>
            </a:pPr>
            <a:r>
              <a:rPr lang="en">
                <a:solidFill>
                  <a:srgbClr val="0033CC"/>
                </a:solidFill>
                <a:highlight>
                  <a:srgbClr val="FFFFFF"/>
                </a:highlight>
                <a:latin typeface="Trebuchet MS"/>
                <a:ea typeface="Trebuchet MS"/>
                <a:cs typeface="Trebuchet MS"/>
                <a:sym typeface="Trebuchet MS"/>
              </a:rPr>
              <a:t>4.</a:t>
            </a:r>
            <a:r>
              <a:rPr lang="en" sz="1500" u="sng">
                <a:solidFill>
                  <a:srgbClr val="0033CC"/>
                </a:solidFill>
                <a:highlight>
                  <a:srgbClr val="FFFFFF"/>
                </a:highlight>
                <a:latin typeface="Trebuchet MS"/>
                <a:ea typeface="Trebuchet MS"/>
                <a:cs typeface="Trebuchet MS"/>
                <a:sym typeface="Trebuchet MS"/>
                <a:hlinkClick r:id="rId7">
                  <a:extLst>
                    <a:ext uri="{A12FA001-AC4F-418D-AE19-62706E023703}">
                      <ahyp:hlinkClr val="tx"/>
                    </a:ext>
                  </a:extLst>
                </a:hlinkClick>
              </a:rPr>
              <a:t>https://ieeexplore.ieee.org/document/8711625</a:t>
            </a:r>
            <a:r>
              <a:rPr lang="en" sz="1500" u="sng">
                <a:solidFill>
                  <a:srgbClr val="0033CC"/>
                </a:solidFill>
                <a:highlight>
                  <a:srgbClr val="FFFFFF"/>
                </a:highlight>
                <a:latin typeface="Trebuchet MS"/>
                <a:ea typeface="Trebuchet MS"/>
                <a:cs typeface="Trebuchet MS"/>
                <a:sym typeface="Trebuchet MS"/>
              </a:rPr>
              <a:t> </a:t>
            </a:r>
            <a:r>
              <a:rPr lang="en" sz="1500">
                <a:solidFill>
                  <a:srgbClr val="0033CC"/>
                </a:solidFill>
                <a:highlight>
                  <a:srgbClr val="FFFFFF"/>
                </a:highlight>
                <a:latin typeface="Trebuchet MS"/>
                <a:ea typeface="Trebuchet MS"/>
                <a:cs typeface="Trebuchet MS"/>
                <a:sym typeface="Trebuchet MS"/>
              </a:rPr>
              <a:t> “ </a:t>
            </a:r>
            <a:r>
              <a:rPr lang="en" sz="1700" u="sng">
                <a:solidFill>
                  <a:schemeClr val="dk1"/>
                </a:solidFill>
                <a:latin typeface="Trebuchet MS"/>
                <a:ea typeface="Trebuchet MS"/>
                <a:cs typeface="Trebuchet MS"/>
                <a:sym typeface="Trebuchet MS"/>
                <a:hlinkClick r:id="rId8">
                  <a:extLst>
                    <a:ext uri="{A12FA001-AC4F-418D-AE19-62706E023703}">
                      <ahyp:hlinkClr val="tx"/>
                    </a:ext>
                  </a:extLst>
                </a:hlinkClick>
              </a:rPr>
              <a:t>A multimodal Approach for Automatic Cricket Video Summarization</a:t>
            </a:r>
            <a:r>
              <a:rPr lang="en" sz="1300">
                <a:solidFill>
                  <a:schemeClr val="dk1"/>
                </a:solidFill>
              </a:rPr>
              <a:t>”</a:t>
            </a:r>
            <a:endParaRPr sz="1300">
              <a:solidFill>
                <a:schemeClr val="dk1"/>
              </a:solidFill>
            </a:endParaRPr>
          </a:p>
          <a:p>
            <a:pPr indent="0" lvl="0" marL="457200" rtl="0" algn="just">
              <a:spcBef>
                <a:spcPts val="0"/>
              </a:spcBef>
              <a:spcAft>
                <a:spcPts val="0"/>
              </a:spcAft>
              <a:buClr>
                <a:schemeClr val="dk1"/>
              </a:buClr>
              <a:buSzPts val="1100"/>
              <a:buFont typeface="Arial"/>
              <a:buNone/>
            </a:pPr>
            <a:r>
              <a:t/>
            </a:r>
            <a:endParaRPr sz="1300">
              <a:solidFill>
                <a:srgbClr val="0033CC"/>
              </a:solidFill>
            </a:endParaRPr>
          </a:p>
          <a:p>
            <a:pPr indent="0" lvl="0" marL="0" marR="0" rtl="0" algn="l">
              <a:spcBef>
                <a:spcPts val="300"/>
              </a:spcBef>
              <a:spcAft>
                <a:spcPts val="0"/>
              </a:spcAft>
              <a:buNone/>
            </a:pPr>
            <a:r>
              <a:t/>
            </a:r>
            <a:endParaRPr>
              <a:solidFill>
                <a:srgbClr val="0033CC"/>
              </a:solidFill>
              <a:highlight>
                <a:srgbClr val="FFFFFF"/>
              </a:highlight>
              <a:latin typeface="Trebuchet MS"/>
              <a:ea typeface="Trebuchet MS"/>
              <a:cs typeface="Trebuchet MS"/>
              <a:sym typeface="Trebuchet MS"/>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sp>
        <p:nvSpPr>
          <p:cNvPr id="440" name="Google Shape;440;p65"/>
          <p:cNvSpPr/>
          <p:nvPr/>
        </p:nvSpPr>
        <p:spPr>
          <a:xfrm>
            <a:off x="2228850" y="952416"/>
            <a:ext cx="5715000" cy="27300"/>
          </a:xfrm>
          <a:prstGeom prst="rect">
            <a:avLst/>
          </a:prstGeom>
          <a:solidFill>
            <a:srgbClr val="33CCCC"/>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441" name="Google Shape;441;p65"/>
          <p:cNvSpPr txBox="1"/>
          <p:nvPr/>
        </p:nvSpPr>
        <p:spPr>
          <a:xfrm>
            <a:off x="2171700" y="633602"/>
            <a:ext cx="5829300" cy="346200"/>
          </a:xfrm>
          <a:prstGeom prst="rect">
            <a:avLst/>
          </a:prstGeom>
          <a:noFill/>
          <a:ln>
            <a:noFill/>
          </a:ln>
        </p:spPr>
        <p:txBody>
          <a:bodyPr anchorCtr="0" anchor="t" bIns="34275" lIns="68575" spcFirstLastPara="1" rIns="68575" wrap="square" tIns="34275">
            <a:spAutoFit/>
          </a:bodyPr>
          <a:lstStyle/>
          <a:p>
            <a:pPr indent="-254000" lvl="0" marL="254000" marR="0" rtl="0" algn="r">
              <a:spcBef>
                <a:spcPts val="0"/>
              </a:spcBef>
              <a:spcAft>
                <a:spcPts val="0"/>
              </a:spcAft>
              <a:buNone/>
            </a:pPr>
            <a:r>
              <a:rPr lang="en" sz="1800">
                <a:solidFill>
                  <a:srgbClr val="FF0000"/>
                </a:solidFill>
                <a:latin typeface="Trebuchet MS"/>
                <a:ea typeface="Trebuchet MS"/>
                <a:cs typeface="Trebuchet MS"/>
                <a:sym typeface="Trebuchet MS"/>
              </a:rPr>
              <a:t>References</a:t>
            </a:r>
            <a:endParaRPr sz="1100"/>
          </a:p>
        </p:txBody>
      </p:sp>
      <p:sp>
        <p:nvSpPr>
          <p:cNvPr id="442" name="Google Shape;442;p65"/>
          <p:cNvSpPr txBox="1"/>
          <p:nvPr/>
        </p:nvSpPr>
        <p:spPr>
          <a:xfrm>
            <a:off x="0" y="979800"/>
            <a:ext cx="9052800" cy="3976500"/>
          </a:xfrm>
          <a:prstGeom prst="rect">
            <a:avLst/>
          </a:prstGeom>
          <a:noFill/>
          <a:ln>
            <a:noFill/>
          </a:ln>
        </p:spPr>
        <p:txBody>
          <a:bodyPr anchorCtr="0" anchor="t" bIns="34275" lIns="68575" spcFirstLastPara="1" rIns="68575" wrap="square" tIns="34275">
            <a:noAutofit/>
          </a:bodyPr>
          <a:lstStyle/>
          <a:p>
            <a:pPr indent="12700" lvl="0" marL="254000" marR="0" rtl="0" algn="just">
              <a:spcBef>
                <a:spcPts val="0"/>
              </a:spcBef>
              <a:spcAft>
                <a:spcPts val="0"/>
              </a:spcAft>
              <a:buNone/>
            </a:pPr>
            <a:r>
              <a:rPr lang="en" sz="1800">
                <a:solidFill>
                  <a:srgbClr val="0000FF"/>
                </a:solidFill>
                <a:latin typeface="Trebuchet MS"/>
                <a:ea typeface="Trebuchet MS"/>
                <a:cs typeface="Trebuchet MS"/>
                <a:sym typeface="Trebuchet MS"/>
              </a:rPr>
              <a:t>Provide references pertaining to your research.</a:t>
            </a:r>
            <a:endParaRPr sz="1800">
              <a:solidFill>
                <a:srgbClr val="0000FF"/>
              </a:solidFill>
              <a:latin typeface="Trebuchet MS"/>
              <a:ea typeface="Trebuchet MS"/>
              <a:cs typeface="Trebuchet MS"/>
              <a:sym typeface="Trebuchet MS"/>
            </a:endParaRPr>
          </a:p>
          <a:p>
            <a:pPr indent="0" lvl="0" marL="0" rtl="0" algn="just">
              <a:spcBef>
                <a:spcPts val="0"/>
              </a:spcBef>
              <a:spcAft>
                <a:spcPts val="0"/>
              </a:spcAft>
              <a:buSzPts val="1100"/>
              <a:buNone/>
            </a:pPr>
            <a:r>
              <a:t/>
            </a:r>
            <a:endParaRPr sz="1800">
              <a:solidFill>
                <a:srgbClr val="0000FF"/>
              </a:solidFill>
              <a:latin typeface="Trebuchet MS"/>
              <a:ea typeface="Trebuchet MS"/>
              <a:cs typeface="Trebuchet MS"/>
              <a:sym typeface="Trebuchet MS"/>
            </a:endParaRPr>
          </a:p>
          <a:p>
            <a:pPr indent="0" lvl="0" marL="0" rtl="0" algn="just">
              <a:spcBef>
                <a:spcPts val="0"/>
              </a:spcBef>
              <a:spcAft>
                <a:spcPts val="0"/>
              </a:spcAft>
              <a:buSzPts val="1100"/>
              <a:buNone/>
            </a:pPr>
            <a:r>
              <a:rPr lang="en" sz="1700">
                <a:solidFill>
                  <a:srgbClr val="0033CC"/>
                </a:solidFill>
                <a:latin typeface="Trebuchet MS"/>
                <a:ea typeface="Trebuchet MS"/>
                <a:cs typeface="Trebuchet MS"/>
                <a:sym typeface="Trebuchet MS"/>
              </a:rPr>
              <a:t>5.</a:t>
            </a:r>
            <a:r>
              <a:rPr lang="en" sz="1700" u="sng">
                <a:solidFill>
                  <a:srgbClr val="0033CC"/>
                </a:solidFill>
                <a:latin typeface="Trebuchet MS"/>
                <a:ea typeface="Trebuchet MS"/>
                <a:cs typeface="Trebuchet MS"/>
                <a:sym typeface="Trebuchet MS"/>
                <a:hlinkClick r:id="rId3">
                  <a:extLst>
                    <a:ext uri="{A12FA001-AC4F-418D-AE19-62706E023703}">
                      <ahyp:hlinkClr val="tx"/>
                    </a:ext>
                  </a:extLst>
                </a:hlinkClick>
              </a:rPr>
              <a:t>http://www.jeffreynichols.com/papers/summary-iui2012.pdf</a:t>
            </a:r>
            <a:r>
              <a:rPr lang="en" sz="1700">
                <a:solidFill>
                  <a:srgbClr val="0033CC"/>
                </a:solidFill>
                <a:latin typeface="Trebuchet MS"/>
                <a:ea typeface="Trebuchet MS"/>
                <a:cs typeface="Trebuchet MS"/>
                <a:sym typeface="Trebuchet MS"/>
              </a:rPr>
              <a:t> “</a:t>
            </a:r>
            <a:r>
              <a:rPr lang="en" sz="1700" u="sng">
                <a:solidFill>
                  <a:srgbClr val="1F1F1F"/>
                </a:solidFill>
                <a:latin typeface="Trebuchet MS"/>
                <a:ea typeface="Trebuchet MS"/>
                <a:cs typeface="Trebuchet MS"/>
                <a:sym typeface="Trebuchet MS"/>
                <a:hlinkClick r:id="rId4">
                  <a:extLst>
                    <a:ext uri="{A12FA001-AC4F-418D-AE19-62706E023703}">
                      <ahyp:hlinkClr val="tx"/>
                    </a:ext>
                  </a:extLst>
                </a:hlinkClick>
              </a:rPr>
              <a:t>Summarizing Sporting Events Using Twitter</a:t>
            </a:r>
            <a:r>
              <a:rPr lang="en" sz="1700">
                <a:solidFill>
                  <a:srgbClr val="1F1F1F"/>
                </a:solidFill>
                <a:latin typeface="Trebuchet MS"/>
                <a:ea typeface="Trebuchet MS"/>
                <a:cs typeface="Trebuchet MS"/>
                <a:sym typeface="Trebuchet MS"/>
              </a:rPr>
              <a:t>”</a:t>
            </a:r>
            <a:endParaRPr sz="1700">
              <a:solidFill>
                <a:srgbClr val="1F1F1F"/>
              </a:solidFill>
              <a:latin typeface="Trebuchet MS"/>
              <a:ea typeface="Trebuchet MS"/>
              <a:cs typeface="Trebuchet MS"/>
              <a:sym typeface="Trebuchet MS"/>
            </a:endParaRPr>
          </a:p>
          <a:p>
            <a:pPr indent="0" lvl="0" marL="0" rtl="0" algn="just">
              <a:spcBef>
                <a:spcPts val="0"/>
              </a:spcBef>
              <a:spcAft>
                <a:spcPts val="0"/>
              </a:spcAft>
              <a:buClr>
                <a:schemeClr val="dk1"/>
              </a:buClr>
              <a:buSzPts val="1100"/>
              <a:buFont typeface="Arial"/>
              <a:buNone/>
            </a:pPr>
            <a:r>
              <a:t/>
            </a:r>
            <a:endParaRPr sz="1700">
              <a:solidFill>
                <a:srgbClr val="1F1F1F"/>
              </a:solidFill>
              <a:latin typeface="Trebuchet MS"/>
              <a:ea typeface="Trebuchet MS"/>
              <a:cs typeface="Trebuchet MS"/>
              <a:sym typeface="Trebuchet MS"/>
            </a:endParaRPr>
          </a:p>
          <a:p>
            <a:pPr indent="0" lvl="0" marL="0" rtl="0" algn="just">
              <a:spcBef>
                <a:spcPts val="0"/>
              </a:spcBef>
              <a:spcAft>
                <a:spcPts val="0"/>
              </a:spcAft>
              <a:buSzPts val="1700"/>
              <a:buNone/>
            </a:pPr>
            <a:r>
              <a:t/>
            </a:r>
            <a:endParaRPr sz="1700">
              <a:solidFill>
                <a:srgbClr val="0033CC"/>
              </a:solidFill>
              <a:latin typeface="Trebuchet MS"/>
              <a:ea typeface="Trebuchet MS"/>
              <a:cs typeface="Trebuchet MS"/>
              <a:sym typeface="Trebuchet MS"/>
            </a:endParaRPr>
          </a:p>
          <a:p>
            <a:pPr indent="0" lvl="0" marL="0" rtl="0" algn="just">
              <a:spcBef>
                <a:spcPts val="0"/>
              </a:spcBef>
              <a:spcAft>
                <a:spcPts val="0"/>
              </a:spcAft>
              <a:buSzPts val="1700"/>
              <a:buNone/>
            </a:pPr>
            <a:r>
              <a:rPr lang="en" sz="1700">
                <a:solidFill>
                  <a:srgbClr val="0033CC"/>
                </a:solidFill>
                <a:latin typeface="Trebuchet MS"/>
                <a:ea typeface="Trebuchet MS"/>
                <a:cs typeface="Trebuchet MS"/>
                <a:sym typeface="Trebuchet MS"/>
              </a:rPr>
              <a:t>6.</a:t>
            </a:r>
            <a:r>
              <a:rPr lang="en" sz="1700" u="sng">
                <a:solidFill>
                  <a:srgbClr val="0033CC"/>
                </a:solidFill>
                <a:latin typeface="Trebuchet MS"/>
                <a:ea typeface="Trebuchet MS"/>
                <a:cs typeface="Trebuchet MS"/>
                <a:sym typeface="Trebuchet MS"/>
                <a:hlinkClick r:id="rId5">
                  <a:extLst>
                    <a:ext uri="{A12FA001-AC4F-418D-AE19-62706E023703}">
                      <ahyp:hlinkClr val="tx"/>
                    </a:ext>
                  </a:extLst>
                </a:hlinkClick>
              </a:rPr>
              <a:t>https://ieeexplore.ieee.org/document/7321723</a:t>
            </a:r>
            <a:r>
              <a:rPr lang="en" sz="1700">
                <a:solidFill>
                  <a:srgbClr val="0033CC"/>
                </a:solidFill>
                <a:latin typeface="Trebuchet MS"/>
                <a:ea typeface="Trebuchet MS"/>
                <a:cs typeface="Trebuchet MS"/>
                <a:sym typeface="Trebuchet MS"/>
              </a:rPr>
              <a:t> “</a:t>
            </a:r>
            <a:r>
              <a:rPr lang="en" sz="1700" u="sng">
                <a:solidFill>
                  <a:schemeClr val="dk1"/>
                </a:solidFill>
                <a:latin typeface="Trebuchet MS"/>
                <a:ea typeface="Trebuchet MS"/>
                <a:cs typeface="Trebuchet MS"/>
                <a:sym typeface="Trebuchet MS"/>
                <a:hlinkClick r:id="rId6">
                  <a:extLst>
                    <a:ext uri="{A12FA001-AC4F-418D-AE19-62706E023703}">
                      <ahyp:hlinkClr val="tx"/>
                    </a:ext>
                  </a:extLst>
                </a:hlinkClick>
              </a:rPr>
              <a:t>Soccer Video Summarization using Video Content Analysis and Social Media Stream</a:t>
            </a:r>
            <a:r>
              <a:rPr lang="en" sz="1300">
                <a:solidFill>
                  <a:schemeClr val="dk1"/>
                </a:solidFill>
                <a:latin typeface="Trebuchet MS"/>
                <a:ea typeface="Trebuchet MS"/>
                <a:cs typeface="Trebuchet MS"/>
                <a:sym typeface="Trebuchet MS"/>
              </a:rPr>
              <a:t>”</a:t>
            </a:r>
            <a:endParaRPr sz="1300">
              <a:solidFill>
                <a:schemeClr val="dk1"/>
              </a:solidFill>
              <a:latin typeface="Trebuchet MS"/>
              <a:ea typeface="Trebuchet MS"/>
              <a:cs typeface="Trebuchet MS"/>
              <a:sym typeface="Trebuchet MS"/>
            </a:endParaRPr>
          </a:p>
          <a:p>
            <a:pPr indent="0" lvl="0" marL="0" rtl="0" algn="just">
              <a:spcBef>
                <a:spcPts val="0"/>
              </a:spcBef>
              <a:spcAft>
                <a:spcPts val="0"/>
              </a:spcAft>
              <a:buSzPts val="1700"/>
              <a:buNone/>
            </a:pPr>
            <a:r>
              <a:t/>
            </a:r>
            <a:endParaRPr sz="1300">
              <a:solidFill>
                <a:schemeClr val="dk1"/>
              </a:solidFill>
              <a:latin typeface="Trebuchet MS"/>
              <a:ea typeface="Trebuchet MS"/>
              <a:cs typeface="Trebuchet MS"/>
              <a:sym typeface="Trebuchet MS"/>
            </a:endParaRPr>
          </a:p>
          <a:p>
            <a:pPr indent="0" lvl="0" marL="0" rtl="0" algn="just">
              <a:spcBef>
                <a:spcPts val="0"/>
              </a:spcBef>
              <a:spcAft>
                <a:spcPts val="0"/>
              </a:spcAft>
              <a:buSzPts val="1700"/>
              <a:buNone/>
            </a:pPr>
            <a:r>
              <a:t/>
            </a:r>
            <a:endParaRPr sz="1300">
              <a:solidFill>
                <a:schemeClr val="dk1"/>
              </a:solidFill>
              <a:latin typeface="Trebuchet MS"/>
              <a:ea typeface="Trebuchet MS"/>
              <a:cs typeface="Trebuchet MS"/>
              <a:sym typeface="Trebuchet MS"/>
            </a:endParaRPr>
          </a:p>
          <a:p>
            <a:pPr indent="0" lvl="0" marL="0" rtl="0" algn="just">
              <a:spcBef>
                <a:spcPts val="0"/>
              </a:spcBef>
              <a:spcAft>
                <a:spcPts val="0"/>
              </a:spcAft>
              <a:buSzPts val="1700"/>
              <a:buNone/>
            </a:pPr>
            <a:r>
              <a:t/>
            </a:r>
            <a:endParaRPr sz="1300">
              <a:solidFill>
                <a:srgbClr val="0033CC"/>
              </a:solidFill>
              <a:latin typeface="Trebuchet MS"/>
              <a:ea typeface="Trebuchet MS"/>
              <a:cs typeface="Trebuchet MS"/>
              <a:sym typeface="Trebuchet MS"/>
            </a:endParaRPr>
          </a:p>
          <a:p>
            <a:pPr indent="0" lvl="0" marL="0" rtl="0" algn="just">
              <a:spcBef>
                <a:spcPts val="0"/>
              </a:spcBef>
              <a:spcAft>
                <a:spcPts val="0"/>
              </a:spcAft>
              <a:buSzPts val="1100"/>
              <a:buNone/>
            </a:pPr>
            <a:r>
              <a:rPr lang="en" sz="1700">
                <a:solidFill>
                  <a:srgbClr val="0033CC"/>
                </a:solidFill>
                <a:latin typeface="Trebuchet MS"/>
                <a:ea typeface="Trebuchet MS"/>
                <a:cs typeface="Trebuchet MS"/>
                <a:sym typeface="Trebuchet MS"/>
              </a:rPr>
              <a:t>7.</a:t>
            </a:r>
            <a:r>
              <a:rPr lang="en" sz="1700" u="sng">
                <a:solidFill>
                  <a:srgbClr val="0033CC"/>
                </a:solidFill>
                <a:latin typeface="Trebuchet MS"/>
                <a:ea typeface="Trebuchet MS"/>
                <a:cs typeface="Trebuchet MS"/>
                <a:sym typeface="Trebuchet MS"/>
                <a:hlinkClick r:id="rId7">
                  <a:extLst>
                    <a:ext uri="{A12FA001-AC4F-418D-AE19-62706E023703}">
                      <ahyp:hlinkClr val="tx"/>
                    </a:ext>
                  </a:extLst>
                </a:hlinkClick>
              </a:rPr>
              <a:t>https://link.springer.com/article/10.1007/s11063-020-10200-3</a:t>
            </a:r>
            <a:r>
              <a:rPr lang="en" sz="1700">
                <a:solidFill>
                  <a:srgbClr val="0033CC"/>
                </a:solidFill>
                <a:uFill>
                  <a:noFill/>
                </a:uFill>
                <a:latin typeface="Trebuchet MS"/>
                <a:ea typeface="Trebuchet MS"/>
                <a:cs typeface="Trebuchet MS"/>
                <a:sym typeface="Trebuchet MS"/>
                <a:hlinkClick r:id="rId8">
                  <a:extLst>
                    <a:ext uri="{A12FA001-AC4F-418D-AE19-62706E023703}">
                      <ahyp:hlinkClr val="tx"/>
                    </a:ext>
                  </a:extLst>
                </a:hlinkClick>
              </a:rPr>
              <a:t>”</a:t>
            </a:r>
            <a:r>
              <a:rPr lang="en" sz="1700" u="sng">
                <a:solidFill>
                  <a:srgbClr val="1F1F1F"/>
                </a:solidFill>
                <a:latin typeface="Trebuchet MS"/>
                <a:ea typeface="Trebuchet MS"/>
                <a:cs typeface="Trebuchet MS"/>
                <a:sym typeface="Trebuchet MS"/>
                <a:hlinkClick r:id="rId9">
                  <a:extLst>
                    <a:ext uri="{A12FA001-AC4F-418D-AE19-62706E023703}">
                      <ahyp:hlinkClr val="tx"/>
                    </a:ext>
                  </a:extLst>
                </a:hlinkClick>
              </a:rPr>
              <a:t>Content-Aware Summarization of Broadcast Sports Videos: An Audio-Visual Feature Extraction Approach</a:t>
            </a:r>
            <a:r>
              <a:rPr lang="en" sz="1700">
                <a:solidFill>
                  <a:srgbClr val="0033CC"/>
                </a:solidFill>
                <a:latin typeface="Trebuchet MS"/>
                <a:ea typeface="Trebuchet MS"/>
                <a:cs typeface="Trebuchet MS"/>
                <a:sym typeface="Trebuchet MS"/>
              </a:rPr>
              <a:t>”</a:t>
            </a:r>
            <a:endParaRPr sz="1700">
              <a:solidFill>
                <a:srgbClr val="0033CC"/>
              </a:solidFill>
              <a:latin typeface="Trebuchet MS"/>
              <a:ea typeface="Trebuchet MS"/>
              <a:cs typeface="Trebuchet MS"/>
              <a:sym typeface="Trebuchet MS"/>
            </a:endParaRPr>
          </a:p>
          <a:p>
            <a:pPr indent="0" lvl="0" marL="0" marR="0" rtl="0" algn="l">
              <a:spcBef>
                <a:spcPts val="300"/>
              </a:spcBef>
              <a:spcAft>
                <a:spcPts val="0"/>
              </a:spcAft>
              <a:buNone/>
            </a:pPr>
            <a:r>
              <a:t/>
            </a:r>
            <a:endParaRPr>
              <a:solidFill>
                <a:srgbClr val="1F1F1F"/>
              </a:solidFill>
              <a:highlight>
                <a:srgbClr val="FFFFFF"/>
              </a:highlight>
              <a:latin typeface="Trebuchet MS"/>
              <a:ea typeface="Trebuchet MS"/>
              <a:cs typeface="Trebuchet MS"/>
              <a:sym typeface="Trebuchet MS"/>
            </a:endParaRPr>
          </a:p>
          <a:p>
            <a:pPr indent="0" lvl="0" marL="0" marR="0" rtl="0" algn="l">
              <a:spcBef>
                <a:spcPts val="300"/>
              </a:spcBef>
              <a:spcAft>
                <a:spcPts val="0"/>
              </a:spcAft>
              <a:buNone/>
            </a:pPr>
            <a:r>
              <a:t/>
            </a:r>
            <a:endParaRPr>
              <a:solidFill>
                <a:srgbClr val="1F1F1F"/>
              </a:solidFill>
              <a:highlight>
                <a:srgbClr val="FFFFFF"/>
              </a:highlight>
              <a:latin typeface="Trebuchet MS"/>
              <a:ea typeface="Trebuchet MS"/>
              <a:cs typeface="Trebuchet MS"/>
              <a:sym typeface="Trebuchet MS"/>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6" name="Shape 446"/>
        <p:cNvGrpSpPr/>
        <p:nvPr/>
      </p:nvGrpSpPr>
      <p:grpSpPr>
        <a:xfrm>
          <a:off x="0" y="0"/>
          <a:ext cx="0" cy="0"/>
          <a:chOff x="0" y="0"/>
          <a:chExt cx="0" cy="0"/>
        </a:xfrm>
      </p:grpSpPr>
      <p:sp>
        <p:nvSpPr>
          <p:cNvPr id="447" name="Google Shape;447;p66"/>
          <p:cNvSpPr/>
          <p:nvPr/>
        </p:nvSpPr>
        <p:spPr>
          <a:xfrm>
            <a:off x="3278626" y="2514600"/>
            <a:ext cx="2102700" cy="531000"/>
          </a:xfrm>
          <a:prstGeom prst="rect">
            <a:avLst/>
          </a:prstGeom>
          <a:noFill/>
          <a:ln>
            <a:noFill/>
          </a:ln>
        </p:spPr>
        <p:txBody>
          <a:bodyPr anchorCtr="0" anchor="t" bIns="34275" lIns="68575" spcFirstLastPara="1" rIns="68575" wrap="square" tIns="34275">
            <a:noAutofit/>
          </a:bodyPr>
          <a:lstStyle/>
          <a:p>
            <a:pPr indent="0" lvl="0" marL="0" marR="0" rtl="0" algn="r">
              <a:spcBef>
                <a:spcPts val="0"/>
              </a:spcBef>
              <a:spcAft>
                <a:spcPts val="0"/>
              </a:spcAft>
              <a:buNone/>
            </a:pPr>
            <a:r>
              <a:rPr lang="en" sz="3000">
                <a:solidFill>
                  <a:srgbClr val="FF0000"/>
                </a:solidFill>
                <a:latin typeface="Trebuchet MS"/>
                <a:ea typeface="Trebuchet MS"/>
                <a:cs typeface="Trebuchet MS"/>
                <a:sym typeface="Trebuchet MS"/>
              </a:rPr>
              <a:t>Thank You</a:t>
            </a:r>
            <a:endParaRPr sz="11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7"/>
          <p:cNvSpPr/>
          <p:nvPr/>
        </p:nvSpPr>
        <p:spPr>
          <a:xfrm>
            <a:off x="2286000" y="1185866"/>
            <a:ext cx="5715000" cy="27300"/>
          </a:xfrm>
          <a:prstGeom prst="rect">
            <a:avLst/>
          </a:prstGeom>
          <a:solidFill>
            <a:srgbClr val="33CCCC"/>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50" name="Google Shape;150;p27"/>
          <p:cNvSpPr txBox="1"/>
          <p:nvPr/>
        </p:nvSpPr>
        <p:spPr>
          <a:xfrm>
            <a:off x="375050" y="1371600"/>
            <a:ext cx="4695600" cy="3771900"/>
          </a:xfrm>
          <a:prstGeom prst="rect">
            <a:avLst/>
          </a:prstGeom>
          <a:noFill/>
          <a:ln>
            <a:noFill/>
          </a:ln>
        </p:spPr>
        <p:txBody>
          <a:bodyPr anchorCtr="0" anchor="t" bIns="34275" lIns="68575" spcFirstLastPara="1" rIns="68575" wrap="square" tIns="34275">
            <a:noAutofit/>
          </a:bodyPr>
          <a:lstStyle/>
          <a:p>
            <a:pPr indent="-361950" lvl="0" marL="457200" marR="0" rtl="0" algn="just">
              <a:spcBef>
                <a:spcPts val="0"/>
              </a:spcBef>
              <a:spcAft>
                <a:spcPts val="0"/>
              </a:spcAft>
              <a:buClr>
                <a:srgbClr val="0033CC"/>
              </a:buClr>
              <a:buSzPts val="2100"/>
              <a:buChar char="➢"/>
            </a:pPr>
            <a:r>
              <a:rPr b="1" lang="en" sz="2100">
                <a:solidFill>
                  <a:srgbClr val="0033CC"/>
                </a:solidFill>
              </a:rPr>
              <a:t>Addressing a Real Need:</a:t>
            </a:r>
            <a:r>
              <a:rPr lang="en" sz="2100">
                <a:solidFill>
                  <a:srgbClr val="0033CC"/>
                </a:solidFill>
              </a:rPr>
              <a:t> Sports broadcasts contain a wealth of information, but navigating through lengthy videos to find key moments can be time-consuming. Our project addresses this need by providing a streamlined solution for summarizing and indexing sports content, making it more manageable and accessible. </a:t>
            </a:r>
            <a:endParaRPr sz="2100">
              <a:solidFill>
                <a:srgbClr val="0033CC"/>
              </a:solidFill>
            </a:endParaRPr>
          </a:p>
        </p:txBody>
      </p:sp>
      <p:sp>
        <p:nvSpPr>
          <p:cNvPr id="151" name="Google Shape;151;p27"/>
          <p:cNvSpPr txBox="1"/>
          <p:nvPr/>
        </p:nvSpPr>
        <p:spPr>
          <a:xfrm>
            <a:off x="3314700" y="839617"/>
            <a:ext cx="4857600" cy="346200"/>
          </a:xfrm>
          <a:prstGeom prst="rect">
            <a:avLst/>
          </a:prstGeom>
          <a:noFill/>
          <a:ln>
            <a:noFill/>
          </a:ln>
        </p:spPr>
        <p:txBody>
          <a:bodyPr anchorCtr="0" anchor="t" bIns="34275" lIns="68575" spcFirstLastPara="1" rIns="68575" wrap="square" tIns="34275">
            <a:spAutoFit/>
          </a:bodyPr>
          <a:lstStyle/>
          <a:p>
            <a:pPr indent="-254000" lvl="0" marL="254000" marR="0" rtl="0" algn="r">
              <a:spcBef>
                <a:spcPts val="0"/>
              </a:spcBef>
              <a:spcAft>
                <a:spcPts val="0"/>
              </a:spcAft>
              <a:buNone/>
            </a:pPr>
            <a:r>
              <a:rPr lang="en" sz="1800">
                <a:solidFill>
                  <a:srgbClr val="FF0000"/>
                </a:solidFill>
                <a:latin typeface="Trebuchet MS"/>
                <a:ea typeface="Trebuchet MS"/>
                <a:cs typeface="Trebuchet MS"/>
                <a:sym typeface="Trebuchet MS"/>
              </a:rPr>
              <a:t>Motivation of the Project</a:t>
            </a:r>
            <a:endParaRPr sz="1800">
              <a:solidFill>
                <a:srgbClr val="FF0000"/>
              </a:solidFill>
              <a:latin typeface="Trebuchet MS"/>
              <a:ea typeface="Trebuchet MS"/>
              <a:cs typeface="Trebuchet MS"/>
              <a:sym typeface="Trebuchet MS"/>
            </a:endParaRPr>
          </a:p>
        </p:txBody>
      </p:sp>
      <p:pic>
        <p:nvPicPr>
          <p:cNvPr descr="The Latest Trends in Sports Analytics | Game Plan 2.0" id="152" name="Google Shape;152;p27"/>
          <p:cNvPicPr preferRelativeResize="0"/>
          <p:nvPr/>
        </p:nvPicPr>
        <p:blipFill>
          <a:blip r:embed="rId3">
            <a:alphaModFix/>
          </a:blip>
          <a:stretch>
            <a:fillRect/>
          </a:stretch>
        </p:blipFill>
        <p:spPr>
          <a:xfrm>
            <a:off x="5383750" y="1590591"/>
            <a:ext cx="3522150" cy="2617623"/>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8"/>
          <p:cNvSpPr/>
          <p:nvPr/>
        </p:nvSpPr>
        <p:spPr>
          <a:xfrm>
            <a:off x="2286000" y="1185866"/>
            <a:ext cx="5715000" cy="27300"/>
          </a:xfrm>
          <a:prstGeom prst="rect">
            <a:avLst/>
          </a:prstGeom>
          <a:solidFill>
            <a:srgbClr val="33CCCC"/>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59" name="Google Shape;159;p28"/>
          <p:cNvSpPr txBox="1"/>
          <p:nvPr/>
        </p:nvSpPr>
        <p:spPr>
          <a:xfrm>
            <a:off x="492925" y="1213225"/>
            <a:ext cx="8060400" cy="3722700"/>
          </a:xfrm>
          <a:prstGeom prst="rect">
            <a:avLst/>
          </a:prstGeom>
          <a:noFill/>
          <a:ln>
            <a:noFill/>
          </a:ln>
        </p:spPr>
        <p:txBody>
          <a:bodyPr anchorCtr="0" anchor="t" bIns="34275" lIns="68575" spcFirstLastPara="1" rIns="68575" wrap="square" tIns="34275">
            <a:noAutofit/>
          </a:bodyPr>
          <a:lstStyle/>
          <a:p>
            <a:pPr indent="0" lvl="0" marL="0" rtl="0" algn="just">
              <a:spcBef>
                <a:spcPts val="0"/>
              </a:spcBef>
              <a:spcAft>
                <a:spcPts val="0"/>
              </a:spcAft>
              <a:buClr>
                <a:schemeClr val="dk1"/>
              </a:buClr>
              <a:buSzPts val="1100"/>
              <a:buFont typeface="Arial"/>
              <a:buNone/>
            </a:pPr>
            <a:r>
              <a:rPr b="1" lang="en" sz="1800">
                <a:solidFill>
                  <a:srgbClr val="0033CC"/>
                </a:solidFill>
              </a:rPr>
              <a:t>Purpose:</a:t>
            </a:r>
            <a:endParaRPr b="1" sz="1800">
              <a:solidFill>
                <a:srgbClr val="0033CC"/>
              </a:solidFill>
            </a:endParaRPr>
          </a:p>
          <a:p>
            <a:pPr indent="0" lvl="0" marL="457200" rtl="0" algn="l">
              <a:spcBef>
                <a:spcPts val="1200"/>
              </a:spcBef>
              <a:spcAft>
                <a:spcPts val="0"/>
              </a:spcAft>
              <a:buNone/>
            </a:pPr>
            <a:r>
              <a:rPr lang="en" sz="1800">
                <a:solidFill>
                  <a:srgbClr val="0033CC"/>
                </a:solidFill>
              </a:rPr>
              <a:t>The purpose of the project is to address the challenges associated with navigating and consuming lengthy sports videos by providing users with an efficient and informative summarization tool. By automating the process of identifying and highlighting key moments, the system aims to streamline the viewing experience and facilitate content discovery.</a:t>
            </a:r>
            <a:endParaRPr sz="1800">
              <a:solidFill>
                <a:srgbClr val="0033CC"/>
              </a:solidFill>
            </a:endParaRPr>
          </a:p>
          <a:p>
            <a:pPr indent="0" lvl="0" marL="0" rtl="0" algn="l">
              <a:spcBef>
                <a:spcPts val="1200"/>
              </a:spcBef>
              <a:spcAft>
                <a:spcPts val="0"/>
              </a:spcAft>
              <a:buNone/>
            </a:pPr>
            <a:r>
              <a:rPr b="1" lang="en" sz="1800">
                <a:solidFill>
                  <a:srgbClr val="0033CC"/>
                </a:solidFill>
              </a:rPr>
              <a:t>Benefits:</a:t>
            </a:r>
            <a:endParaRPr b="1" sz="1800">
              <a:solidFill>
                <a:srgbClr val="0033CC"/>
              </a:solidFill>
            </a:endParaRPr>
          </a:p>
          <a:p>
            <a:pPr indent="-342900" lvl="0" marL="457200" rtl="0" algn="l">
              <a:spcBef>
                <a:spcPts val="1200"/>
              </a:spcBef>
              <a:spcAft>
                <a:spcPts val="0"/>
              </a:spcAft>
              <a:buClr>
                <a:srgbClr val="0033CC"/>
              </a:buClr>
              <a:buSzPts val="1800"/>
              <a:buChar char="●"/>
            </a:pPr>
            <a:r>
              <a:rPr lang="en" sz="1800">
                <a:solidFill>
                  <a:srgbClr val="0033CC"/>
                </a:solidFill>
              </a:rPr>
              <a:t>Enhances accessibility and usability of sports content.</a:t>
            </a:r>
            <a:endParaRPr sz="1800">
              <a:solidFill>
                <a:srgbClr val="0033CC"/>
              </a:solidFill>
            </a:endParaRPr>
          </a:p>
          <a:p>
            <a:pPr indent="-342900" lvl="0" marL="457200" rtl="0" algn="l">
              <a:spcBef>
                <a:spcPts val="0"/>
              </a:spcBef>
              <a:spcAft>
                <a:spcPts val="0"/>
              </a:spcAft>
              <a:buClr>
                <a:srgbClr val="0033CC"/>
              </a:buClr>
              <a:buSzPts val="1800"/>
              <a:buChar char="●"/>
            </a:pPr>
            <a:r>
              <a:rPr lang="en" sz="1800">
                <a:solidFill>
                  <a:srgbClr val="0033CC"/>
                </a:solidFill>
              </a:rPr>
              <a:t>Saves time for users by providing concise summaries.</a:t>
            </a:r>
            <a:endParaRPr sz="1800">
              <a:solidFill>
                <a:srgbClr val="0033CC"/>
              </a:solidFill>
            </a:endParaRPr>
          </a:p>
          <a:p>
            <a:pPr indent="-342900" lvl="0" marL="457200" rtl="0" algn="l">
              <a:spcBef>
                <a:spcPts val="0"/>
              </a:spcBef>
              <a:spcAft>
                <a:spcPts val="0"/>
              </a:spcAft>
              <a:buClr>
                <a:srgbClr val="0033CC"/>
              </a:buClr>
              <a:buSzPts val="1800"/>
              <a:buChar char="●"/>
            </a:pPr>
            <a:r>
              <a:rPr lang="en" sz="1800">
                <a:solidFill>
                  <a:srgbClr val="0033CC"/>
                </a:solidFill>
              </a:rPr>
              <a:t>Enables efficient content navigation and discovery.</a:t>
            </a:r>
            <a:endParaRPr sz="1800">
              <a:solidFill>
                <a:srgbClr val="0033CC"/>
              </a:solidFill>
            </a:endParaRPr>
          </a:p>
          <a:p>
            <a:pPr indent="-342900" lvl="0" marL="457200" rtl="0" algn="l">
              <a:spcBef>
                <a:spcPts val="0"/>
              </a:spcBef>
              <a:spcAft>
                <a:spcPts val="0"/>
              </a:spcAft>
              <a:buClr>
                <a:srgbClr val="0033CC"/>
              </a:buClr>
              <a:buSzPts val="1800"/>
              <a:buChar char="●"/>
            </a:pPr>
            <a:r>
              <a:rPr lang="en" sz="1800">
                <a:solidFill>
                  <a:srgbClr val="0033CC"/>
                </a:solidFill>
              </a:rPr>
              <a:t>Facilitates deeper analysis and understanding of sports events.</a:t>
            </a:r>
            <a:endParaRPr sz="1800">
              <a:solidFill>
                <a:srgbClr val="0033CC"/>
              </a:solidFill>
            </a:endParaRPr>
          </a:p>
          <a:p>
            <a:pPr indent="-342900" lvl="0" marL="457200" rtl="0" algn="l">
              <a:spcBef>
                <a:spcPts val="0"/>
              </a:spcBef>
              <a:spcAft>
                <a:spcPts val="0"/>
              </a:spcAft>
              <a:buClr>
                <a:srgbClr val="0033CC"/>
              </a:buClr>
              <a:buSzPts val="1800"/>
              <a:buChar char="●"/>
            </a:pPr>
            <a:r>
              <a:rPr lang="en" sz="1800">
                <a:solidFill>
                  <a:srgbClr val="0033CC"/>
                </a:solidFill>
              </a:rPr>
              <a:t>Improves user engagement and satisfaction.</a:t>
            </a:r>
            <a:endParaRPr sz="2400">
              <a:solidFill>
                <a:srgbClr val="0033CC"/>
              </a:solidFill>
            </a:endParaRPr>
          </a:p>
        </p:txBody>
      </p:sp>
      <p:sp>
        <p:nvSpPr>
          <p:cNvPr id="160" name="Google Shape;160;p28"/>
          <p:cNvSpPr txBox="1"/>
          <p:nvPr/>
        </p:nvSpPr>
        <p:spPr>
          <a:xfrm>
            <a:off x="3314700" y="839617"/>
            <a:ext cx="4857600" cy="346200"/>
          </a:xfrm>
          <a:prstGeom prst="rect">
            <a:avLst/>
          </a:prstGeom>
          <a:noFill/>
          <a:ln>
            <a:noFill/>
          </a:ln>
        </p:spPr>
        <p:txBody>
          <a:bodyPr anchorCtr="0" anchor="t" bIns="34275" lIns="68575" spcFirstLastPara="1" rIns="68575" wrap="square" tIns="34275">
            <a:spAutoFit/>
          </a:bodyPr>
          <a:lstStyle/>
          <a:p>
            <a:pPr indent="-254000" lvl="0" marL="254000" marR="0" rtl="0" algn="r">
              <a:spcBef>
                <a:spcPts val="0"/>
              </a:spcBef>
              <a:spcAft>
                <a:spcPts val="0"/>
              </a:spcAft>
              <a:buNone/>
            </a:pPr>
            <a:r>
              <a:rPr lang="en" sz="1800">
                <a:solidFill>
                  <a:srgbClr val="FF0000"/>
                </a:solidFill>
                <a:latin typeface="Trebuchet MS"/>
                <a:ea typeface="Trebuchet MS"/>
                <a:cs typeface="Trebuchet MS"/>
                <a:sym typeface="Trebuchet MS"/>
              </a:rPr>
              <a:t>Scope</a:t>
            </a:r>
            <a:r>
              <a:rPr lang="en" sz="1800">
                <a:solidFill>
                  <a:srgbClr val="FF0000"/>
                </a:solidFill>
                <a:latin typeface="Trebuchet MS"/>
                <a:ea typeface="Trebuchet MS"/>
                <a:cs typeface="Trebuchet MS"/>
                <a:sym typeface="Trebuchet MS"/>
              </a:rPr>
              <a:t> of the Project</a:t>
            </a:r>
            <a:endParaRPr sz="1800">
              <a:solidFill>
                <a:srgbClr val="FF0000"/>
              </a:solidFill>
              <a:latin typeface="Trebuchet MS"/>
              <a:ea typeface="Trebuchet MS"/>
              <a:cs typeface="Trebuchet MS"/>
              <a:sym typeface="Trebuchet M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9"/>
          <p:cNvSpPr/>
          <p:nvPr/>
        </p:nvSpPr>
        <p:spPr>
          <a:xfrm>
            <a:off x="2286000" y="1185866"/>
            <a:ext cx="5715000" cy="27300"/>
          </a:xfrm>
          <a:prstGeom prst="rect">
            <a:avLst/>
          </a:prstGeom>
          <a:solidFill>
            <a:srgbClr val="33CCCC"/>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67" name="Google Shape;167;p29"/>
          <p:cNvSpPr txBox="1"/>
          <p:nvPr/>
        </p:nvSpPr>
        <p:spPr>
          <a:xfrm>
            <a:off x="492925" y="1288250"/>
            <a:ext cx="8060400" cy="3722700"/>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None/>
            </a:pPr>
            <a:r>
              <a:rPr b="1" lang="en" sz="1800">
                <a:solidFill>
                  <a:srgbClr val="0033CC"/>
                </a:solidFill>
              </a:rPr>
              <a:t>Objectives and Goals:</a:t>
            </a:r>
            <a:endParaRPr b="1" sz="1800">
              <a:solidFill>
                <a:srgbClr val="0033CC"/>
              </a:solidFill>
            </a:endParaRPr>
          </a:p>
          <a:p>
            <a:pPr indent="-342900" lvl="0" marL="457200" rtl="0" algn="l">
              <a:spcBef>
                <a:spcPts val="1200"/>
              </a:spcBef>
              <a:spcAft>
                <a:spcPts val="0"/>
              </a:spcAft>
              <a:buClr>
                <a:srgbClr val="0033CC"/>
              </a:buClr>
              <a:buSzPts val="1800"/>
              <a:buAutoNum type="arabicPeriod"/>
            </a:pPr>
            <a:r>
              <a:rPr lang="en" sz="1800">
                <a:solidFill>
                  <a:srgbClr val="0033CC"/>
                </a:solidFill>
              </a:rPr>
              <a:t>Develop algorithms for multi-modal data analysis, including analyzing peak activity in Twitter streams, Computer Vision, and Audio Analysis.</a:t>
            </a:r>
            <a:endParaRPr sz="1800">
              <a:solidFill>
                <a:srgbClr val="0033CC"/>
              </a:solidFill>
            </a:endParaRPr>
          </a:p>
          <a:p>
            <a:pPr indent="-342900" lvl="0" marL="457200" rtl="0" algn="l">
              <a:spcBef>
                <a:spcPts val="0"/>
              </a:spcBef>
              <a:spcAft>
                <a:spcPts val="0"/>
              </a:spcAft>
              <a:buClr>
                <a:srgbClr val="0033CC"/>
              </a:buClr>
              <a:buSzPts val="1800"/>
              <a:buAutoNum type="arabicPeriod"/>
            </a:pPr>
            <a:r>
              <a:rPr lang="en" sz="1800">
                <a:solidFill>
                  <a:srgbClr val="0033CC"/>
                </a:solidFill>
              </a:rPr>
              <a:t>Implement a user-friendly interface for interacting with the summarization system.</a:t>
            </a:r>
            <a:endParaRPr sz="1800">
              <a:solidFill>
                <a:srgbClr val="0033CC"/>
              </a:solidFill>
            </a:endParaRPr>
          </a:p>
          <a:p>
            <a:pPr indent="-342900" lvl="0" marL="457200" rtl="0" algn="l">
              <a:spcBef>
                <a:spcPts val="0"/>
              </a:spcBef>
              <a:spcAft>
                <a:spcPts val="0"/>
              </a:spcAft>
              <a:buClr>
                <a:srgbClr val="0033CC"/>
              </a:buClr>
              <a:buSzPts val="1800"/>
              <a:buAutoNum type="arabicPeriod"/>
            </a:pPr>
            <a:r>
              <a:rPr lang="en" sz="1800">
                <a:solidFill>
                  <a:srgbClr val="0033CC"/>
                </a:solidFill>
              </a:rPr>
              <a:t>Extract key events from sports videos based on multi-modal insights.</a:t>
            </a:r>
            <a:endParaRPr sz="1800">
              <a:solidFill>
                <a:srgbClr val="0033CC"/>
              </a:solidFill>
            </a:endParaRPr>
          </a:p>
          <a:p>
            <a:pPr indent="-342900" lvl="0" marL="457200" rtl="0" algn="l">
              <a:spcBef>
                <a:spcPts val="0"/>
              </a:spcBef>
              <a:spcAft>
                <a:spcPts val="0"/>
              </a:spcAft>
              <a:buClr>
                <a:srgbClr val="0033CC"/>
              </a:buClr>
              <a:buSzPts val="1800"/>
              <a:buAutoNum type="arabicPeriod"/>
            </a:pPr>
            <a:r>
              <a:rPr lang="en" sz="1800">
                <a:solidFill>
                  <a:srgbClr val="0033CC"/>
                </a:solidFill>
              </a:rPr>
              <a:t>Generate concise and informative video summaries highlighting key moments.</a:t>
            </a:r>
            <a:endParaRPr sz="1800">
              <a:solidFill>
                <a:srgbClr val="0033CC"/>
              </a:solidFill>
            </a:endParaRPr>
          </a:p>
          <a:p>
            <a:pPr indent="-342900" lvl="0" marL="457200" rtl="0" algn="l">
              <a:spcBef>
                <a:spcPts val="0"/>
              </a:spcBef>
              <a:spcAft>
                <a:spcPts val="0"/>
              </a:spcAft>
              <a:buClr>
                <a:srgbClr val="0033CC"/>
              </a:buClr>
              <a:buSzPts val="1800"/>
              <a:buAutoNum type="arabicPeriod"/>
            </a:pPr>
            <a:r>
              <a:rPr lang="en" sz="1800">
                <a:solidFill>
                  <a:srgbClr val="0033CC"/>
                </a:solidFill>
              </a:rPr>
              <a:t>Evaluate the system's performance using relevant metrics and user feedback.</a:t>
            </a:r>
            <a:endParaRPr sz="1800">
              <a:solidFill>
                <a:srgbClr val="0033CC"/>
              </a:solidFill>
            </a:endParaRPr>
          </a:p>
          <a:p>
            <a:pPr indent="-342900" lvl="0" marL="457200" rtl="0" algn="l">
              <a:spcBef>
                <a:spcPts val="0"/>
              </a:spcBef>
              <a:spcAft>
                <a:spcPts val="0"/>
              </a:spcAft>
              <a:buClr>
                <a:srgbClr val="0033CC"/>
              </a:buClr>
              <a:buSzPts val="1800"/>
              <a:buAutoNum type="arabicPeriod"/>
            </a:pPr>
            <a:r>
              <a:rPr lang="en" sz="1800">
                <a:solidFill>
                  <a:srgbClr val="0033CC"/>
                </a:solidFill>
              </a:rPr>
              <a:t>Ensure scalability and adaptability to different sports and events.</a:t>
            </a:r>
            <a:endParaRPr sz="1800">
              <a:solidFill>
                <a:srgbClr val="0033CC"/>
              </a:solidFill>
            </a:endParaRPr>
          </a:p>
          <a:p>
            <a:pPr indent="0" lvl="0" marL="457200" rtl="0" algn="l">
              <a:spcBef>
                <a:spcPts val="1200"/>
              </a:spcBef>
              <a:spcAft>
                <a:spcPts val="1200"/>
              </a:spcAft>
              <a:buNone/>
            </a:pPr>
            <a:r>
              <a:t/>
            </a:r>
            <a:endParaRPr b="1" sz="1800">
              <a:solidFill>
                <a:srgbClr val="0033CC"/>
              </a:solidFill>
              <a:latin typeface="Cambria"/>
              <a:ea typeface="Cambria"/>
              <a:cs typeface="Cambria"/>
              <a:sym typeface="Cambria"/>
            </a:endParaRPr>
          </a:p>
        </p:txBody>
      </p:sp>
      <p:sp>
        <p:nvSpPr>
          <p:cNvPr id="168" name="Google Shape;168;p29"/>
          <p:cNvSpPr txBox="1"/>
          <p:nvPr/>
        </p:nvSpPr>
        <p:spPr>
          <a:xfrm>
            <a:off x="3314700" y="839617"/>
            <a:ext cx="4857600" cy="346200"/>
          </a:xfrm>
          <a:prstGeom prst="rect">
            <a:avLst/>
          </a:prstGeom>
          <a:noFill/>
          <a:ln>
            <a:noFill/>
          </a:ln>
        </p:spPr>
        <p:txBody>
          <a:bodyPr anchorCtr="0" anchor="t" bIns="34275" lIns="68575" spcFirstLastPara="1" rIns="68575" wrap="square" tIns="34275">
            <a:spAutoFit/>
          </a:bodyPr>
          <a:lstStyle/>
          <a:p>
            <a:pPr indent="-254000" lvl="0" marL="254000" marR="0" rtl="0" algn="r">
              <a:spcBef>
                <a:spcPts val="0"/>
              </a:spcBef>
              <a:spcAft>
                <a:spcPts val="0"/>
              </a:spcAft>
              <a:buNone/>
            </a:pPr>
            <a:r>
              <a:rPr lang="en" sz="1800">
                <a:solidFill>
                  <a:srgbClr val="FF0000"/>
                </a:solidFill>
                <a:latin typeface="Trebuchet MS"/>
                <a:ea typeface="Trebuchet MS"/>
                <a:cs typeface="Trebuchet MS"/>
                <a:sym typeface="Trebuchet MS"/>
              </a:rPr>
              <a:t>Scope of the Project</a:t>
            </a:r>
            <a:endParaRPr sz="1800">
              <a:solidFill>
                <a:srgbClr val="FF0000"/>
              </a:solidFill>
              <a:latin typeface="Trebuchet MS"/>
              <a:ea typeface="Trebuchet MS"/>
              <a:cs typeface="Trebuchet MS"/>
              <a:sym typeface="Trebuchet M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30"/>
          <p:cNvSpPr/>
          <p:nvPr/>
        </p:nvSpPr>
        <p:spPr>
          <a:xfrm>
            <a:off x="2286000" y="1185866"/>
            <a:ext cx="5715000" cy="27300"/>
          </a:xfrm>
          <a:prstGeom prst="rect">
            <a:avLst/>
          </a:prstGeom>
          <a:solidFill>
            <a:srgbClr val="33CCCC"/>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75" name="Google Shape;175;p30"/>
          <p:cNvSpPr txBox="1"/>
          <p:nvPr/>
        </p:nvSpPr>
        <p:spPr>
          <a:xfrm>
            <a:off x="482225" y="1185825"/>
            <a:ext cx="8060400" cy="3722700"/>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Clr>
                <a:schemeClr val="dk1"/>
              </a:buClr>
              <a:buSzPts val="1100"/>
              <a:buFont typeface="Arial"/>
              <a:buNone/>
            </a:pPr>
            <a:r>
              <a:rPr b="1" lang="en" sz="1600">
                <a:solidFill>
                  <a:srgbClr val="0033CC"/>
                </a:solidFill>
              </a:rPr>
              <a:t>Coverage:</a:t>
            </a:r>
            <a:endParaRPr b="1" sz="1600">
              <a:solidFill>
                <a:srgbClr val="0033CC"/>
              </a:solidFill>
            </a:endParaRPr>
          </a:p>
          <a:p>
            <a:pPr indent="-330200" lvl="0" marL="457200" rtl="0" algn="l">
              <a:spcBef>
                <a:spcPts val="1200"/>
              </a:spcBef>
              <a:spcAft>
                <a:spcPts val="0"/>
              </a:spcAft>
              <a:buClr>
                <a:srgbClr val="0033CC"/>
              </a:buClr>
              <a:buSzPts val="1600"/>
              <a:buChar char="●"/>
            </a:pPr>
            <a:r>
              <a:rPr lang="en" sz="1600">
                <a:solidFill>
                  <a:srgbClr val="0033CC"/>
                </a:solidFill>
              </a:rPr>
              <a:t>The system covers a wide range of sports and events, including but not limited to football, cricket and basketball.</a:t>
            </a:r>
            <a:endParaRPr sz="1600">
              <a:solidFill>
                <a:srgbClr val="0033CC"/>
              </a:solidFill>
            </a:endParaRPr>
          </a:p>
          <a:p>
            <a:pPr indent="-330200" lvl="0" marL="457200" rtl="0" algn="l">
              <a:spcBef>
                <a:spcPts val="0"/>
              </a:spcBef>
              <a:spcAft>
                <a:spcPts val="0"/>
              </a:spcAft>
              <a:buClr>
                <a:srgbClr val="0033CC"/>
              </a:buClr>
              <a:buSzPts val="1600"/>
              <a:buChar char="●"/>
            </a:pPr>
            <a:r>
              <a:rPr lang="en" sz="1600">
                <a:solidFill>
                  <a:srgbClr val="0033CC"/>
                </a:solidFill>
              </a:rPr>
              <a:t>It analyzes multi-modal data sources, including peak activity in Twitter streams, audio commentary, and visual cues from sports videos.</a:t>
            </a:r>
            <a:endParaRPr sz="1600">
              <a:solidFill>
                <a:srgbClr val="0033CC"/>
              </a:solidFill>
            </a:endParaRPr>
          </a:p>
          <a:p>
            <a:pPr indent="0" lvl="0" marL="0" rtl="0" algn="l">
              <a:spcBef>
                <a:spcPts val="1200"/>
              </a:spcBef>
              <a:spcAft>
                <a:spcPts val="0"/>
              </a:spcAft>
              <a:buNone/>
            </a:pPr>
            <a:r>
              <a:rPr b="1" lang="en" sz="1600">
                <a:solidFill>
                  <a:srgbClr val="0033CC"/>
                </a:solidFill>
              </a:rPr>
              <a:t>Limitations:</a:t>
            </a:r>
            <a:endParaRPr b="1" sz="1600">
              <a:solidFill>
                <a:srgbClr val="0033CC"/>
              </a:solidFill>
            </a:endParaRPr>
          </a:p>
          <a:p>
            <a:pPr indent="-330200" lvl="0" marL="457200" rtl="0" algn="l">
              <a:spcBef>
                <a:spcPts val="1200"/>
              </a:spcBef>
              <a:spcAft>
                <a:spcPts val="0"/>
              </a:spcAft>
              <a:buClr>
                <a:srgbClr val="0033CC"/>
              </a:buClr>
              <a:buSzPts val="1600"/>
              <a:buChar char="●"/>
            </a:pPr>
            <a:r>
              <a:rPr lang="en" sz="1600">
                <a:solidFill>
                  <a:srgbClr val="0033CC"/>
                </a:solidFill>
              </a:rPr>
              <a:t>The system may be limited in its ability to generalize to different sports due the various rules and diverse conditions of each sport. </a:t>
            </a:r>
            <a:endParaRPr sz="1600">
              <a:solidFill>
                <a:srgbClr val="0033CC"/>
              </a:solidFill>
            </a:endParaRPr>
          </a:p>
          <a:p>
            <a:pPr indent="-330200" lvl="0" marL="457200" rtl="0" algn="l">
              <a:spcBef>
                <a:spcPts val="0"/>
              </a:spcBef>
              <a:spcAft>
                <a:spcPts val="0"/>
              </a:spcAft>
              <a:buClr>
                <a:srgbClr val="0033CC"/>
              </a:buClr>
              <a:buSzPts val="1600"/>
              <a:buChar char="●"/>
            </a:pPr>
            <a:r>
              <a:rPr lang="en" sz="1600">
                <a:solidFill>
                  <a:srgbClr val="0033CC"/>
                </a:solidFill>
              </a:rPr>
              <a:t>The system may encounter challenges in accurately identifying key events, especially in complex or fast-paced sports scenarios.</a:t>
            </a:r>
            <a:endParaRPr sz="1600">
              <a:solidFill>
                <a:srgbClr val="0033CC"/>
              </a:solidFill>
            </a:endParaRPr>
          </a:p>
          <a:p>
            <a:pPr indent="-330200" lvl="0" marL="457200" rtl="0" algn="l">
              <a:spcBef>
                <a:spcPts val="0"/>
              </a:spcBef>
              <a:spcAft>
                <a:spcPts val="0"/>
              </a:spcAft>
              <a:buClr>
                <a:srgbClr val="0033CC"/>
              </a:buClr>
              <a:buSzPts val="1600"/>
              <a:buChar char="●"/>
            </a:pPr>
            <a:r>
              <a:rPr lang="en" sz="1600">
                <a:solidFill>
                  <a:srgbClr val="0033CC"/>
                </a:solidFill>
              </a:rPr>
              <a:t>Performance may vary depending on the quality and availability of data sources such as Twitter streams and audio commentary.</a:t>
            </a:r>
            <a:endParaRPr sz="1600">
              <a:solidFill>
                <a:srgbClr val="0033CC"/>
              </a:solidFill>
            </a:endParaRPr>
          </a:p>
          <a:p>
            <a:pPr indent="-330200" lvl="0" marL="457200" rtl="0" algn="l">
              <a:spcBef>
                <a:spcPts val="0"/>
              </a:spcBef>
              <a:spcAft>
                <a:spcPts val="0"/>
              </a:spcAft>
              <a:buClr>
                <a:srgbClr val="0033CC"/>
              </a:buClr>
              <a:buSzPts val="1600"/>
              <a:buChar char="●"/>
            </a:pPr>
            <a:r>
              <a:rPr lang="en" sz="1600">
                <a:solidFill>
                  <a:srgbClr val="0033CC"/>
                </a:solidFill>
              </a:rPr>
              <a:t>It may require manual intervention or validation in certain cases to ensure the accuracy of generated summaries.</a:t>
            </a:r>
            <a:endParaRPr sz="1600">
              <a:solidFill>
                <a:srgbClr val="0033CC"/>
              </a:solidFill>
            </a:endParaRPr>
          </a:p>
          <a:p>
            <a:pPr indent="0" lvl="0" marL="457200" rtl="0" algn="l">
              <a:spcBef>
                <a:spcPts val="1200"/>
              </a:spcBef>
              <a:spcAft>
                <a:spcPts val="0"/>
              </a:spcAft>
              <a:buNone/>
            </a:pPr>
            <a:r>
              <a:t/>
            </a:r>
            <a:endParaRPr b="1" sz="1800">
              <a:solidFill>
                <a:srgbClr val="0033CC"/>
              </a:solidFill>
              <a:latin typeface="Cambria"/>
              <a:ea typeface="Cambria"/>
              <a:cs typeface="Cambria"/>
              <a:sym typeface="Cambria"/>
            </a:endParaRPr>
          </a:p>
          <a:p>
            <a:pPr indent="0" lvl="0" marL="457200" rtl="0" algn="l">
              <a:spcBef>
                <a:spcPts val="1200"/>
              </a:spcBef>
              <a:spcAft>
                <a:spcPts val="1200"/>
              </a:spcAft>
              <a:buNone/>
            </a:pPr>
            <a:r>
              <a:t/>
            </a:r>
            <a:endParaRPr b="1" sz="1800">
              <a:solidFill>
                <a:srgbClr val="0033CC"/>
              </a:solidFill>
              <a:latin typeface="Cambria"/>
              <a:ea typeface="Cambria"/>
              <a:cs typeface="Cambria"/>
              <a:sym typeface="Cambria"/>
            </a:endParaRPr>
          </a:p>
        </p:txBody>
      </p:sp>
      <p:sp>
        <p:nvSpPr>
          <p:cNvPr id="176" name="Google Shape;176;p30"/>
          <p:cNvSpPr txBox="1"/>
          <p:nvPr/>
        </p:nvSpPr>
        <p:spPr>
          <a:xfrm>
            <a:off x="3314700" y="839617"/>
            <a:ext cx="4857600" cy="346200"/>
          </a:xfrm>
          <a:prstGeom prst="rect">
            <a:avLst/>
          </a:prstGeom>
          <a:noFill/>
          <a:ln>
            <a:noFill/>
          </a:ln>
        </p:spPr>
        <p:txBody>
          <a:bodyPr anchorCtr="0" anchor="t" bIns="34275" lIns="68575" spcFirstLastPara="1" rIns="68575" wrap="square" tIns="34275">
            <a:spAutoFit/>
          </a:bodyPr>
          <a:lstStyle/>
          <a:p>
            <a:pPr indent="-254000" lvl="0" marL="254000" marR="0" rtl="0" algn="r">
              <a:spcBef>
                <a:spcPts val="0"/>
              </a:spcBef>
              <a:spcAft>
                <a:spcPts val="0"/>
              </a:spcAft>
              <a:buNone/>
            </a:pPr>
            <a:r>
              <a:rPr lang="en" sz="1800">
                <a:solidFill>
                  <a:srgbClr val="FF0000"/>
                </a:solidFill>
                <a:latin typeface="Trebuchet MS"/>
                <a:ea typeface="Trebuchet MS"/>
                <a:cs typeface="Trebuchet MS"/>
                <a:sym typeface="Trebuchet MS"/>
              </a:rPr>
              <a:t>Scope of the Project</a:t>
            </a:r>
            <a:endParaRPr sz="1800">
              <a:solidFill>
                <a:srgbClr val="FF0000"/>
              </a:solidFill>
              <a:latin typeface="Trebuchet MS"/>
              <a:ea typeface="Trebuchet MS"/>
              <a:cs typeface="Trebuchet MS"/>
              <a:sym typeface="Trebuchet M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31"/>
          <p:cNvSpPr/>
          <p:nvPr/>
        </p:nvSpPr>
        <p:spPr>
          <a:xfrm>
            <a:off x="2286000" y="1185866"/>
            <a:ext cx="5715000" cy="27385"/>
          </a:xfrm>
          <a:prstGeom prst="rect">
            <a:avLst/>
          </a:prstGeom>
          <a:solidFill>
            <a:srgbClr val="33CCCC"/>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Arial"/>
              <a:ea typeface="Arial"/>
              <a:cs typeface="Arial"/>
              <a:sym typeface="Arial"/>
            </a:endParaRPr>
          </a:p>
        </p:txBody>
      </p:sp>
      <p:sp>
        <p:nvSpPr>
          <p:cNvPr id="183" name="Google Shape;183;p31"/>
          <p:cNvSpPr txBox="1"/>
          <p:nvPr/>
        </p:nvSpPr>
        <p:spPr>
          <a:xfrm>
            <a:off x="585775" y="1309925"/>
            <a:ext cx="7086600" cy="3773700"/>
          </a:xfrm>
          <a:prstGeom prst="rect">
            <a:avLst/>
          </a:prstGeom>
          <a:noFill/>
          <a:ln>
            <a:noFill/>
          </a:ln>
        </p:spPr>
        <p:txBody>
          <a:bodyPr anchorCtr="0" anchor="t" bIns="34275" lIns="68575" spcFirstLastPara="1" rIns="68575" wrap="square" tIns="34275">
            <a:noAutofit/>
          </a:bodyPr>
          <a:lstStyle/>
          <a:p>
            <a:pPr indent="-349250" lvl="0" marL="457200" rtl="0" algn="just">
              <a:spcBef>
                <a:spcPts val="400"/>
              </a:spcBef>
              <a:spcAft>
                <a:spcPts val="0"/>
              </a:spcAft>
              <a:buClr>
                <a:srgbClr val="0033CC"/>
              </a:buClr>
              <a:buSzPts val="1900"/>
              <a:buChar char="●"/>
            </a:pPr>
            <a:r>
              <a:rPr b="1" lang="en" sz="1900" u="sng">
                <a:solidFill>
                  <a:schemeClr val="hlink"/>
                </a:solidFill>
                <a:hlinkClick r:id="rId3"/>
              </a:rPr>
              <a:t>Entropy Based Fuzzy C Means Clustering and Key Frame Extraction for Sports Video Summarization</a:t>
            </a:r>
            <a:r>
              <a:rPr lang="en" sz="1900">
                <a:solidFill>
                  <a:srgbClr val="0033CC"/>
                </a:solidFill>
              </a:rPr>
              <a:t> - This paper suggests an approach for key frame detection by using Fuzzy C means Clustering and extracting key frames based on the change ratio.</a:t>
            </a:r>
            <a:endParaRPr sz="1900">
              <a:solidFill>
                <a:srgbClr val="0033CC"/>
              </a:solidFill>
            </a:endParaRPr>
          </a:p>
          <a:p>
            <a:pPr indent="-349250" lvl="0" marL="457200" rtl="0" algn="just">
              <a:spcBef>
                <a:spcPts val="0"/>
              </a:spcBef>
              <a:spcAft>
                <a:spcPts val="0"/>
              </a:spcAft>
              <a:buClr>
                <a:srgbClr val="0033CC"/>
              </a:buClr>
              <a:buSzPts val="1900"/>
              <a:buChar char="●"/>
            </a:pPr>
            <a:r>
              <a:rPr b="1" lang="en" sz="1900">
                <a:solidFill>
                  <a:srgbClr val="0033CC"/>
                </a:solidFill>
              </a:rPr>
              <a:t>Approach to solve high frequency events</a:t>
            </a:r>
            <a:r>
              <a:rPr lang="en" sz="1900">
                <a:solidFill>
                  <a:srgbClr val="0033CC"/>
                </a:solidFill>
              </a:rPr>
              <a:t> - </a:t>
            </a:r>
            <a:r>
              <a:rPr lang="en" sz="1900" u="sng">
                <a:solidFill>
                  <a:schemeClr val="hlink"/>
                </a:solidFill>
                <a:hlinkClick r:id="rId4"/>
              </a:rPr>
              <a:t>Weighted Dynamic Heartbeat Graph (WDHG)</a:t>
            </a:r>
            <a:r>
              <a:rPr lang="en" sz="1900">
                <a:solidFill>
                  <a:srgbClr val="0033CC"/>
                </a:solidFill>
              </a:rPr>
              <a:t> approach is change-sensitive, suppressing high-frequency events after their initial detection, making it computationally efficient and capable of capturing new and emerging events . </a:t>
            </a:r>
            <a:endParaRPr sz="1900">
              <a:solidFill>
                <a:srgbClr val="0033CC"/>
              </a:solidFill>
            </a:endParaRPr>
          </a:p>
          <a:p>
            <a:pPr indent="-349250" lvl="0" marL="457200" rtl="0" algn="just">
              <a:spcBef>
                <a:spcPts val="0"/>
              </a:spcBef>
              <a:spcAft>
                <a:spcPts val="0"/>
              </a:spcAft>
              <a:buClr>
                <a:srgbClr val="0033CC"/>
              </a:buClr>
              <a:buSzPts val="1900"/>
              <a:buChar char="●"/>
            </a:pPr>
            <a:r>
              <a:rPr b="1" lang="en" sz="1900">
                <a:solidFill>
                  <a:srgbClr val="0033CC"/>
                </a:solidFill>
              </a:rPr>
              <a:t>Dynamic Threshold for different sports- </a:t>
            </a:r>
            <a:r>
              <a:rPr b="1" lang="en" sz="1900" u="sng">
                <a:solidFill>
                  <a:schemeClr val="hlink"/>
                </a:solidFill>
                <a:hlinkClick r:id="rId5"/>
              </a:rPr>
              <a:t>Using Twitter to Detect and Tag Important Events in Sports Media </a:t>
            </a:r>
            <a:endParaRPr b="1" sz="1900">
              <a:solidFill>
                <a:srgbClr val="0033CC"/>
              </a:solidFill>
            </a:endParaRPr>
          </a:p>
        </p:txBody>
      </p:sp>
      <p:sp>
        <p:nvSpPr>
          <p:cNvPr id="184" name="Google Shape;184;p31"/>
          <p:cNvSpPr txBox="1"/>
          <p:nvPr/>
        </p:nvSpPr>
        <p:spPr>
          <a:xfrm>
            <a:off x="2171700" y="819150"/>
            <a:ext cx="5886600" cy="346200"/>
          </a:xfrm>
          <a:prstGeom prst="rect">
            <a:avLst/>
          </a:prstGeom>
          <a:noFill/>
          <a:ln>
            <a:noFill/>
          </a:ln>
        </p:spPr>
        <p:txBody>
          <a:bodyPr anchorCtr="0" anchor="t" bIns="34275" lIns="68575" spcFirstLastPara="1" rIns="68575" wrap="square" tIns="34275">
            <a:spAutoFit/>
          </a:bodyPr>
          <a:lstStyle/>
          <a:p>
            <a:pPr indent="0" lvl="0" marL="0" marR="0" rtl="0" algn="r">
              <a:spcBef>
                <a:spcPts val="0"/>
              </a:spcBef>
              <a:spcAft>
                <a:spcPts val="0"/>
              </a:spcAft>
              <a:buNone/>
            </a:pPr>
            <a:r>
              <a:rPr lang="en" sz="1800">
                <a:solidFill>
                  <a:srgbClr val="FF0000"/>
                </a:solidFill>
                <a:latin typeface="Trebuchet MS"/>
                <a:ea typeface="Trebuchet MS"/>
                <a:cs typeface="Trebuchet MS"/>
                <a:sym typeface="Trebuchet MS"/>
              </a:rPr>
              <a:t>Suggestions from Review – 1</a:t>
            </a:r>
            <a:endParaRPr sz="1100"/>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Design">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