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50ff169a8_2_64:notes"/>
          <p:cNvSpPr txBox="1"/>
          <p:nvPr>
            <p:ph idx="1" type="body"/>
          </p:nvPr>
        </p:nvSpPr>
        <p:spPr>
          <a:xfrm>
            <a:off x="686590" y="4344026"/>
            <a:ext cx="5486400" cy="4114488"/>
          </a:xfrm>
          <a:prstGeom prst="rect">
            <a:avLst/>
          </a:prstGeom>
        </p:spPr>
        <p:txBody>
          <a:bodyPr anchorCtr="0" anchor="t" bIns="89600" lIns="89600" spcFirstLastPara="1" rIns="89600" wrap="square" tIns="89600">
            <a:noAutofit/>
          </a:bodyPr>
          <a:lstStyle/>
          <a:p>
            <a:pPr indent="0" lvl="0" marL="0" rtl="0" algn="l">
              <a:spcBef>
                <a:spcPts val="0"/>
              </a:spcBef>
              <a:spcAft>
                <a:spcPts val="0"/>
              </a:spcAft>
              <a:buNone/>
            </a:pPr>
            <a:r>
              <a:t/>
            </a:r>
            <a:endParaRPr/>
          </a:p>
        </p:txBody>
      </p:sp>
      <p:sp>
        <p:nvSpPr>
          <p:cNvPr id="116" name="Google Shape;116;g2c50ff169a8_2_64: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8c7980f10_2_0: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400"/>
              </a:spcBef>
              <a:spcAft>
                <a:spcPts val="0"/>
              </a:spcAft>
              <a:buClr>
                <a:schemeClr val="dk1"/>
              </a:buClr>
              <a:buSzPts val="1400"/>
              <a:buFont typeface="Calibri"/>
              <a:buNone/>
            </a:pPr>
            <a:r>
              <a:t/>
            </a:r>
            <a:endParaRPr sz="1400"/>
          </a:p>
        </p:txBody>
      </p:sp>
      <p:sp>
        <p:nvSpPr>
          <p:cNvPr id="184" name="Google Shape;184;g2c8c7980f10_2_0: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8c7980f10_2_7: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400"/>
              </a:spcBef>
              <a:spcAft>
                <a:spcPts val="0"/>
              </a:spcAft>
              <a:buClr>
                <a:schemeClr val="dk1"/>
              </a:buClr>
              <a:buSzPts val="1400"/>
              <a:buFont typeface="Calibri"/>
              <a:buNone/>
            </a:pPr>
            <a:r>
              <a:t/>
            </a:r>
            <a:endParaRPr sz="1400"/>
          </a:p>
        </p:txBody>
      </p:sp>
      <p:sp>
        <p:nvSpPr>
          <p:cNvPr id="191" name="Google Shape;191;g2c8c7980f10_2_7: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8c7980f10_2_14: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400"/>
              </a:spcBef>
              <a:spcAft>
                <a:spcPts val="0"/>
              </a:spcAft>
              <a:buClr>
                <a:schemeClr val="dk1"/>
              </a:buClr>
              <a:buSzPts val="1400"/>
              <a:buFont typeface="Calibri"/>
              <a:buNone/>
            </a:pPr>
            <a:r>
              <a:t/>
            </a:r>
            <a:endParaRPr sz="1400"/>
          </a:p>
        </p:txBody>
      </p:sp>
      <p:sp>
        <p:nvSpPr>
          <p:cNvPr id="198" name="Google Shape;198;g2c8c7980f10_2_14: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8c7980f10_2_21: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400"/>
              </a:spcBef>
              <a:spcAft>
                <a:spcPts val="0"/>
              </a:spcAft>
              <a:buClr>
                <a:schemeClr val="dk1"/>
              </a:buClr>
              <a:buSzPts val="1400"/>
              <a:buFont typeface="Calibri"/>
              <a:buNone/>
            </a:pPr>
            <a:r>
              <a:t/>
            </a:r>
            <a:endParaRPr sz="1400"/>
          </a:p>
        </p:txBody>
      </p:sp>
      <p:sp>
        <p:nvSpPr>
          <p:cNvPr id="205" name="Google Shape;205;g2c8c7980f10_2_21: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d77966b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d77966b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c86f0a429a_0_3: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2c86f0a429a_0_3: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Clr>
                <a:schemeClr val="dk1"/>
              </a:buClr>
              <a:buSzPts val="1400"/>
              <a:buFont typeface="Calibri"/>
              <a:buNone/>
            </a:pPr>
            <a:r>
              <a:t/>
            </a:r>
            <a:endParaRPr sz="1400"/>
          </a:p>
        </p:txBody>
      </p:sp>
      <p:sp>
        <p:nvSpPr>
          <p:cNvPr id="218" name="Google Shape;218;g2c86f0a429a_0_3: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 sz="1400"/>
              <a:t>‹#›</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90541a68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90541a68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c7da1fa1ab_2_3: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2c7da1fa1ab_2_3: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Clr>
                <a:schemeClr val="dk1"/>
              </a:buClr>
              <a:buSzPts val="1400"/>
              <a:buFont typeface="Calibri"/>
              <a:buNone/>
            </a:pPr>
            <a:r>
              <a:t/>
            </a:r>
            <a:endParaRPr sz="1400"/>
          </a:p>
        </p:txBody>
      </p:sp>
      <p:sp>
        <p:nvSpPr>
          <p:cNvPr id="235" name="Google Shape;235;g2c7da1fa1ab_2_3: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 sz="1400"/>
              <a:t>‹#›</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50ff169a8_2_123: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2c50ff169a8_2_123:notes"/>
          <p:cNvSpPr txBox="1"/>
          <p:nvPr>
            <p:ph idx="1" type="body"/>
          </p:nvPr>
        </p:nvSpPr>
        <p:spPr>
          <a:xfrm>
            <a:off x="686590" y="4344026"/>
            <a:ext cx="5486360" cy="4114418"/>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Clr>
                <a:schemeClr val="dk1"/>
              </a:buClr>
              <a:buSzPts val="1400"/>
              <a:buFont typeface="Calibri"/>
              <a:buNone/>
            </a:pPr>
            <a:r>
              <a:t/>
            </a:r>
            <a:endParaRPr sz="1400"/>
          </a:p>
        </p:txBody>
      </p:sp>
      <p:sp>
        <p:nvSpPr>
          <p:cNvPr id="244" name="Google Shape;244;g2c50ff169a8_2_123:notes"/>
          <p:cNvSpPr txBox="1"/>
          <p:nvPr>
            <p:ph idx="12" type="sldNum"/>
          </p:nvPr>
        </p:nvSpPr>
        <p:spPr>
          <a:xfrm>
            <a:off x="3883828" y="8684926"/>
            <a:ext cx="2972447" cy="457559"/>
          </a:xfrm>
          <a:prstGeom prst="rect">
            <a:avLst/>
          </a:prstGeom>
          <a:noFill/>
          <a:ln>
            <a:noFill/>
          </a:ln>
        </p:spPr>
        <p:txBody>
          <a:bodyPr anchorCtr="0" anchor="b" bIns="44800" lIns="89600" spcFirstLastPara="1" rIns="89600" wrap="square" tIns="448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 sz="1400"/>
              <a:t>‹#›</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c7de962e6b_1_3: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2c7de962e6b_1_3: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Clr>
                <a:schemeClr val="dk1"/>
              </a:buClr>
              <a:buSzPts val="1400"/>
              <a:buFont typeface="Calibri"/>
              <a:buNone/>
            </a:pPr>
            <a:r>
              <a:t/>
            </a:r>
            <a:endParaRPr sz="1400"/>
          </a:p>
        </p:txBody>
      </p:sp>
      <p:sp>
        <p:nvSpPr>
          <p:cNvPr id="258" name="Google Shape;258;g2c7de962e6b_1_3:notes"/>
          <p:cNvSpPr txBox="1"/>
          <p:nvPr>
            <p:ph idx="12" type="sldNum"/>
          </p:nvPr>
        </p:nvSpPr>
        <p:spPr>
          <a:xfrm>
            <a:off x="3883828" y="8684926"/>
            <a:ext cx="2972400" cy="457500"/>
          </a:xfrm>
          <a:prstGeom prst="rect">
            <a:avLst/>
          </a:prstGeom>
          <a:noFill/>
          <a:ln>
            <a:noFill/>
          </a:ln>
        </p:spPr>
        <p:txBody>
          <a:bodyPr anchorCtr="0" anchor="b" bIns="44800" lIns="89600" spcFirstLastPara="1" rIns="89600" wrap="square" tIns="448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 sz="1400"/>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50ff169a8_2_70: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2c50ff169a8_2_70: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123" name="Google Shape;123;g2c50ff169a8_2_70:notes"/>
          <p:cNvSpPr txBox="1"/>
          <p:nvPr>
            <p:ph idx="12" type="sldNum"/>
          </p:nvPr>
        </p:nvSpPr>
        <p:spPr>
          <a:xfrm>
            <a:off x="3883828" y="8684926"/>
            <a:ext cx="2972590" cy="457513"/>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c50ff169a8_2_130: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g2c50ff169a8_2_130: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270" name="Google Shape;270;g2c50ff169a8_2_130:notes"/>
          <p:cNvSpPr txBox="1"/>
          <p:nvPr>
            <p:ph idx="12" type="sldNum"/>
          </p:nvPr>
        </p:nvSpPr>
        <p:spPr>
          <a:xfrm>
            <a:off x="3883828" y="8684926"/>
            <a:ext cx="2972590" cy="457513"/>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c50ff169a8_2_143:notes"/>
          <p:cNvSpPr txBox="1"/>
          <p:nvPr>
            <p:ph idx="1" type="body"/>
          </p:nvPr>
        </p:nvSpPr>
        <p:spPr>
          <a:xfrm>
            <a:off x="686590" y="4344026"/>
            <a:ext cx="5486400" cy="4114488"/>
          </a:xfrm>
          <a:prstGeom prst="rect">
            <a:avLst/>
          </a:prstGeom>
        </p:spPr>
        <p:txBody>
          <a:bodyPr anchorCtr="0" anchor="t" bIns="89600" lIns="89600" spcFirstLastPara="1" rIns="89600" wrap="square" tIns="89600">
            <a:noAutofit/>
          </a:bodyPr>
          <a:lstStyle/>
          <a:p>
            <a:pPr indent="0" lvl="0" marL="0" rtl="0" algn="l">
              <a:spcBef>
                <a:spcPts val="0"/>
              </a:spcBef>
              <a:spcAft>
                <a:spcPts val="0"/>
              </a:spcAft>
              <a:buNone/>
            </a:pPr>
            <a:r>
              <a:t/>
            </a:r>
            <a:endParaRPr/>
          </a:p>
        </p:txBody>
      </p:sp>
      <p:sp>
        <p:nvSpPr>
          <p:cNvPr id="277" name="Google Shape;277;g2c50ff169a8_2_143: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c50ff169a8_2_149:notes"/>
          <p:cNvSpPr txBox="1"/>
          <p:nvPr>
            <p:ph idx="1" type="body"/>
          </p:nvPr>
        </p:nvSpPr>
        <p:spPr>
          <a:xfrm>
            <a:off x="686590" y="4344026"/>
            <a:ext cx="5486400" cy="4114488"/>
          </a:xfrm>
          <a:prstGeom prst="rect">
            <a:avLst/>
          </a:prstGeom>
        </p:spPr>
        <p:txBody>
          <a:bodyPr anchorCtr="0" anchor="t" bIns="89600" lIns="89600" spcFirstLastPara="1" rIns="89600" wrap="square" tIns="89600">
            <a:noAutofit/>
          </a:bodyPr>
          <a:lstStyle/>
          <a:p>
            <a:pPr indent="0" lvl="0" marL="0" rtl="0" algn="l">
              <a:spcBef>
                <a:spcPts val="0"/>
              </a:spcBef>
              <a:spcAft>
                <a:spcPts val="0"/>
              </a:spcAft>
              <a:buNone/>
            </a:pPr>
            <a:r>
              <a:t/>
            </a:r>
            <a:endParaRPr/>
          </a:p>
        </p:txBody>
      </p:sp>
      <p:sp>
        <p:nvSpPr>
          <p:cNvPr id="285" name="Google Shape;285;g2c50ff169a8_2_149: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c95c5df2d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c95c5df2d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c50ff169a8_2_162:notes"/>
          <p:cNvSpPr txBox="1"/>
          <p:nvPr>
            <p:ph idx="1" type="body"/>
          </p:nvPr>
        </p:nvSpPr>
        <p:spPr>
          <a:xfrm>
            <a:off x="686590" y="4344026"/>
            <a:ext cx="5486400" cy="4114488"/>
          </a:xfrm>
          <a:prstGeom prst="rect">
            <a:avLst/>
          </a:prstGeom>
        </p:spPr>
        <p:txBody>
          <a:bodyPr anchorCtr="0" anchor="t" bIns="89600" lIns="89600" spcFirstLastPara="1" rIns="89600" wrap="square" tIns="89600">
            <a:noAutofit/>
          </a:bodyPr>
          <a:lstStyle/>
          <a:p>
            <a:pPr indent="0" lvl="0" marL="0" rtl="0" algn="l">
              <a:spcBef>
                <a:spcPts val="0"/>
              </a:spcBef>
              <a:spcAft>
                <a:spcPts val="0"/>
              </a:spcAft>
              <a:buNone/>
            </a:pPr>
            <a:r>
              <a:t/>
            </a:r>
            <a:endParaRPr/>
          </a:p>
        </p:txBody>
      </p:sp>
      <p:sp>
        <p:nvSpPr>
          <p:cNvPr id="299" name="Google Shape;299;g2c50ff169a8_2_162: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50ff169a8_2_77: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2c50ff169a8_2_77: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131" name="Google Shape;131;g2c50ff169a8_2_77:notes"/>
          <p:cNvSpPr txBox="1"/>
          <p:nvPr>
            <p:ph idx="12" type="sldNum"/>
          </p:nvPr>
        </p:nvSpPr>
        <p:spPr>
          <a:xfrm>
            <a:off x="3883828" y="8684926"/>
            <a:ext cx="2972590" cy="457513"/>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95c5df2d7_2_21: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2c95c5df2d7_2_21: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139" name="Google Shape;139;g2c95c5df2d7_2_21: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90541a687_2_10: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2c90541a687_2_10: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147" name="Google Shape;147;g2c90541a687_2_10: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92b7dde31_9_0: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2c92b7dde31_9_0: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155" name="Google Shape;155;g2c92b7dde31_9_0: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92b7dde31_0_12: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2c92b7dde31_0_12: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163" name="Google Shape;163;g2c92b7dde31_0_12: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945f0055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945f0055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90541a687_2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90541a687_2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4" name="Google Shape;64;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9" name="Google Shape;69;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0" name="Google Shape;70;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 name="Google Shape;75;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6" name="Google Shape;76;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3" name="Google Shape;83;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9" name="Google Shape;89;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0" name="Google Shape;90;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1" name="Google Shape;91;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7" name="Google Shape;97;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0" name="Shape 100"/>
        <p:cNvGrpSpPr/>
        <p:nvPr/>
      </p:nvGrpSpPr>
      <p:grpSpPr>
        <a:xfrm>
          <a:off x="0" y="0"/>
          <a:ext cx="0" cy="0"/>
          <a:chOff x="0" y="0"/>
          <a:chExt cx="0" cy="0"/>
        </a:xfrm>
      </p:grpSpPr>
      <p:sp>
        <p:nvSpPr>
          <p:cNvPr id="101" name="Google Shape;101;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2" name="Google Shape;102;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3" name="Google Shape;103;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4" name="Google Shape;104;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7" name="Shape 107"/>
        <p:cNvGrpSpPr/>
        <p:nvPr/>
      </p:nvGrpSpPr>
      <p:grpSpPr>
        <a:xfrm>
          <a:off x="0" y="0"/>
          <a:ext cx="0" cy="0"/>
          <a:chOff x="0" y="0"/>
          <a:chExt cx="0" cy="0"/>
        </a:xfrm>
      </p:grpSpPr>
      <p:sp>
        <p:nvSpPr>
          <p:cNvPr id="108" name="Google Shape;108;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9" name="Google Shape;109;p22"/>
          <p:cNvSpPr/>
          <p:nvPr>
            <p:ph idx="2" type="pic"/>
          </p:nvPr>
        </p:nvSpPr>
        <p:spPr>
          <a:xfrm>
            <a:off x="3887391" y="740569"/>
            <a:ext cx="4629150" cy="3655219"/>
          </a:xfrm>
          <a:prstGeom prst="rect">
            <a:avLst/>
          </a:prstGeom>
          <a:noFill/>
          <a:ln>
            <a:noFill/>
          </a:ln>
        </p:spPr>
      </p:sp>
      <p:sp>
        <p:nvSpPr>
          <p:cNvPr id="110" name="Google Shape;110;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1" name="Google Shape;111;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2.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spcAft>
                <a:spcPts val="0"/>
              </a:spcAft>
              <a:buNone/>
              <a:defRPr b="0" i="0" sz="9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9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9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9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9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9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9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9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PESSAT - All India Online Entrance Exam for Admission to PES University" id="56" name="Google Shape;56;p13"/>
          <p:cNvPicPr preferRelativeResize="0"/>
          <p:nvPr/>
        </p:nvPicPr>
        <p:blipFill rotWithShape="1">
          <a:blip r:embed="rId1">
            <a:alphaModFix/>
          </a:blip>
          <a:srcRect b="0" l="0" r="0" t="0"/>
          <a:stretch/>
        </p:blipFill>
        <p:spPr>
          <a:xfrm>
            <a:off x="7625502" y="198307"/>
            <a:ext cx="871538" cy="4000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p:nvPr/>
        </p:nvSpPr>
        <p:spPr>
          <a:xfrm>
            <a:off x="800100" y="1279881"/>
            <a:ext cx="7143600" cy="1038600"/>
          </a:xfrm>
          <a:prstGeom prst="rect">
            <a:avLst/>
          </a:prstGeom>
          <a:noFill/>
          <a:ln>
            <a:noFill/>
          </a:ln>
        </p:spPr>
        <p:txBody>
          <a:bodyPr anchorCtr="0" anchor="t" bIns="34275" lIns="68575" spcFirstLastPara="1" rIns="68575" wrap="square" tIns="34275">
            <a:noAutofit/>
          </a:bodyPr>
          <a:lstStyle/>
          <a:p>
            <a:pPr indent="-254000" lvl="0" marL="254000" marR="0" rtl="0" algn="r">
              <a:spcBef>
                <a:spcPts val="0"/>
              </a:spcBef>
              <a:spcAft>
                <a:spcPts val="0"/>
              </a:spcAft>
              <a:buNone/>
            </a:pPr>
            <a:r>
              <a:rPr b="1" i="0" lang="en" sz="2100" u="none" cap="none" strike="noStrike">
                <a:solidFill>
                  <a:srgbClr val="FF0000"/>
                </a:solidFill>
                <a:latin typeface="Trebuchet MS"/>
                <a:ea typeface="Trebuchet MS"/>
                <a:cs typeface="Trebuchet MS"/>
                <a:sym typeface="Trebuchet MS"/>
              </a:rPr>
              <a:t>UE21CS320A – Capstone Project Phase-1 Review #3</a:t>
            </a:r>
            <a:endParaRPr sz="1100"/>
          </a:p>
          <a:p>
            <a:pPr indent="-254000" lvl="0" marL="254000" marR="0" rtl="0" algn="ctr">
              <a:spcBef>
                <a:spcPts val="0"/>
              </a:spcBef>
              <a:spcAft>
                <a:spcPts val="0"/>
              </a:spcAft>
              <a:buNone/>
            </a:pPr>
            <a:r>
              <a:rPr b="0" i="0" lang="en" sz="2100" u="none" cap="none" strike="noStrike">
                <a:solidFill>
                  <a:srgbClr val="FF0000"/>
                </a:solidFill>
                <a:latin typeface="Trebuchet MS"/>
                <a:ea typeface="Trebuchet MS"/>
                <a:cs typeface="Trebuchet MS"/>
                <a:sym typeface="Trebuchet MS"/>
              </a:rPr>
              <a:t>        (High Level Design and Proposed Methodology)</a:t>
            </a:r>
            <a:endParaRPr b="0" i="0" sz="1800" u="none" cap="none" strike="noStrike">
              <a:solidFill>
                <a:srgbClr val="FF0000"/>
              </a:solidFill>
              <a:latin typeface="Trebuchet MS"/>
              <a:ea typeface="Trebuchet MS"/>
              <a:cs typeface="Trebuchet MS"/>
              <a:sym typeface="Trebuchet MS"/>
            </a:endParaRPr>
          </a:p>
          <a:p>
            <a:pPr indent="-254000" lvl="0" marL="254000" marR="0" rtl="0" algn="r">
              <a:spcBef>
                <a:spcPts val="0"/>
              </a:spcBef>
              <a:spcAft>
                <a:spcPts val="0"/>
              </a:spcAft>
              <a:buNone/>
            </a:pPr>
            <a:r>
              <a:t/>
            </a:r>
            <a:endParaRPr b="1" i="0" sz="2100" u="none" cap="none" strike="noStrike">
              <a:solidFill>
                <a:srgbClr val="FF0000"/>
              </a:solidFill>
              <a:latin typeface="Trebuchet MS"/>
              <a:ea typeface="Trebuchet MS"/>
              <a:cs typeface="Trebuchet MS"/>
              <a:sym typeface="Trebuchet MS"/>
            </a:endParaRPr>
          </a:p>
        </p:txBody>
      </p:sp>
      <p:sp>
        <p:nvSpPr>
          <p:cNvPr id="119" name="Google Shape;119;p23"/>
          <p:cNvSpPr txBox="1"/>
          <p:nvPr/>
        </p:nvSpPr>
        <p:spPr>
          <a:xfrm>
            <a:off x="1350175" y="2559851"/>
            <a:ext cx="6343800" cy="10290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Font typeface="Arial"/>
              <a:buNone/>
            </a:pPr>
            <a:r>
              <a:rPr b="1" lang="en" sz="1800">
                <a:solidFill>
                  <a:srgbClr val="0033CC"/>
                </a:solidFill>
                <a:latin typeface="Trebuchet MS"/>
                <a:ea typeface="Trebuchet MS"/>
                <a:cs typeface="Trebuchet MS"/>
                <a:sym typeface="Trebuchet MS"/>
              </a:rPr>
              <a:t>Project Title   : Indexing and Summarization of Sports </a:t>
            </a:r>
            <a:endParaRPr b="1" sz="18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b="1" lang="en" sz="1800">
                <a:solidFill>
                  <a:srgbClr val="0033CC"/>
                </a:solidFill>
                <a:latin typeface="Trebuchet MS"/>
                <a:ea typeface="Trebuchet MS"/>
                <a:cs typeface="Trebuchet MS"/>
                <a:sym typeface="Trebuchet MS"/>
              </a:rPr>
              <a:t>                         Videos using Multi-Modal Approach</a:t>
            </a:r>
            <a:endParaRPr b="1" sz="18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b="1" lang="en" sz="1800">
                <a:solidFill>
                  <a:srgbClr val="0033CC"/>
                </a:solidFill>
                <a:latin typeface="Trebuchet MS"/>
                <a:ea typeface="Trebuchet MS"/>
                <a:cs typeface="Trebuchet MS"/>
                <a:sym typeface="Trebuchet MS"/>
              </a:rPr>
              <a:t>Project ID       : 61</a:t>
            </a:r>
            <a:endParaRPr b="1" sz="18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b="1" lang="en" sz="1800">
                <a:solidFill>
                  <a:srgbClr val="0033CC"/>
                </a:solidFill>
                <a:latin typeface="Trebuchet MS"/>
                <a:ea typeface="Trebuchet MS"/>
                <a:cs typeface="Trebuchet MS"/>
                <a:sym typeface="Trebuchet MS"/>
              </a:rPr>
              <a:t>Project Guide : Dr. Sandesh B J                   </a:t>
            </a:r>
            <a:endParaRPr b="1" sz="1800">
              <a:solidFill>
                <a:srgbClr val="0033CC"/>
              </a:solidFill>
              <a:latin typeface="Trebuchet MS"/>
              <a:ea typeface="Trebuchet MS"/>
              <a:cs typeface="Trebuchet MS"/>
              <a:sym typeface="Trebuchet MS"/>
            </a:endParaRPr>
          </a:p>
          <a:p>
            <a:pPr indent="0" lvl="0" marL="0" rtl="0" algn="l">
              <a:spcBef>
                <a:spcPts val="0"/>
              </a:spcBef>
              <a:spcAft>
                <a:spcPts val="0"/>
              </a:spcAft>
              <a:buNone/>
            </a:pPr>
            <a:r>
              <a:rPr b="1" lang="en" sz="1800">
                <a:solidFill>
                  <a:srgbClr val="0033CC"/>
                </a:solidFill>
                <a:latin typeface="Trebuchet MS"/>
                <a:ea typeface="Trebuchet MS"/>
                <a:cs typeface="Trebuchet MS"/>
                <a:sym typeface="Trebuchet MS"/>
              </a:rPr>
              <a:t>Project Team  : </a:t>
            </a:r>
            <a:r>
              <a:rPr b="1" lang="en" sz="1800">
                <a:solidFill>
                  <a:srgbClr val="0033CC"/>
                </a:solidFill>
                <a:latin typeface="Trebuchet MS"/>
                <a:ea typeface="Trebuchet MS"/>
                <a:cs typeface="Trebuchet MS"/>
                <a:sym typeface="Trebuchet MS"/>
              </a:rPr>
              <a:t>PES2UG21CS242 (Krupashree M V)</a:t>
            </a:r>
            <a:r>
              <a:rPr lang="en" sz="1800">
                <a:solidFill>
                  <a:srgbClr val="0033CC"/>
                </a:solidFill>
                <a:latin typeface="Trebuchet MS"/>
                <a:ea typeface="Trebuchet MS"/>
                <a:cs typeface="Trebuchet MS"/>
                <a:sym typeface="Trebuchet MS"/>
              </a:rPr>
              <a:t> </a:t>
            </a:r>
            <a:r>
              <a:rPr lang="en" sz="1800">
                <a:solidFill>
                  <a:srgbClr val="0033CC"/>
                </a:solidFill>
                <a:latin typeface="Trebuchet MS"/>
                <a:ea typeface="Trebuchet MS"/>
                <a:cs typeface="Trebuchet MS"/>
                <a:sym typeface="Trebuchet MS"/>
              </a:rPr>
              <a:t> </a:t>
            </a:r>
            <a:endParaRPr sz="1800">
              <a:solidFill>
                <a:srgbClr val="0033CC"/>
              </a:solidFill>
              <a:latin typeface="Trebuchet MS"/>
              <a:ea typeface="Trebuchet MS"/>
              <a:cs typeface="Trebuchet MS"/>
              <a:sym typeface="Trebuchet MS"/>
            </a:endParaRPr>
          </a:p>
          <a:p>
            <a:pPr indent="0" lvl="0" marL="1371600" rtl="0" algn="l">
              <a:spcBef>
                <a:spcPts val="0"/>
              </a:spcBef>
              <a:spcAft>
                <a:spcPts val="0"/>
              </a:spcAft>
              <a:buClr>
                <a:schemeClr val="dk1"/>
              </a:buClr>
              <a:buFont typeface="Arial"/>
              <a:buNone/>
            </a:pPr>
            <a:r>
              <a:rPr b="1" lang="en" sz="1800">
                <a:solidFill>
                  <a:srgbClr val="0033CC"/>
                </a:solidFill>
                <a:latin typeface="Trebuchet MS"/>
                <a:ea typeface="Trebuchet MS"/>
                <a:cs typeface="Trebuchet MS"/>
                <a:sym typeface="Trebuchet MS"/>
              </a:rPr>
              <a:t>     PES2UG21CS289 (Meenal Bagare)</a:t>
            </a:r>
            <a:endParaRPr b="1" sz="18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b="1" lang="en" sz="1800">
                <a:solidFill>
                  <a:srgbClr val="0033CC"/>
                </a:solidFill>
                <a:latin typeface="Trebuchet MS"/>
                <a:ea typeface="Trebuchet MS"/>
                <a:cs typeface="Trebuchet MS"/>
                <a:sym typeface="Trebuchet MS"/>
              </a:rPr>
              <a:t>			     PES2UG21CS294 (Melvin Jojee Joseph)</a:t>
            </a:r>
            <a:endParaRPr b="1" sz="18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b="1" lang="en" sz="1800">
                <a:solidFill>
                  <a:srgbClr val="0033CC"/>
                </a:solidFill>
                <a:latin typeface="Trebuchet MS"/>
                <a:ea typeface="Trebuchet MS"/>
                <a:cs typeface="Trebuchet MS"/>
                <a:sym typeface="Trebuchet MS"/>
              </a:rPr>
              <a:t>			     PES2UG21CS324 (Naveen Kumar Reddy G)</a:t>
            </a:r>
            <a:endParaRPr b="1" sz="18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1" lang="en" sz="1800">
                <a:solidFill>
                  <a:srgbClr val="0033CC"/>
                </a:solidFill>
                <a:latin typeface="Trebuchet MS"/>
                <a:ea typeface="Trebuchet MS"/>
                <a:cs typeface="Trebuchet MS"/>
                <a:sym typeface="Trebuchet MS"/>
              </a:rPr>
              <a:t>			     </a:t>
            </a:r>
            <a:endParaRPr b="0" i="0" sz="1500" u="none" cap="none" strike="noStrike">
              <a:solidFill>
                <a:srgbClr val="0033CC"/>
              </a:solidFill>
              <a:latin typeface="Arial"/>
              <a:ea typeface="Arial"/>
              <a:cs typeface="Arial"/>
              <a:sym typeface="Arial"/>
            </a:endParaRPr>
          </a:p>
          <a:p>
            <a:pPr indent="0" lvl="0" marL="0" marR="0" rtl="0" algn="l">
              <a:spcBef>
                <a:spcPts val="0"/>
              </a:spcBef>
              <a:spcAft>
                <a:spcPts val="0"/>
              </a:spcAft>
              <a:buNone/>
            </a:pPr>
            <a:r>
              <a:t/>
            </a:r>
            <a:endParaRPr b="0" i="0" sz="18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18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p:nvPr/>
        </p:nvSpPr>
        <p:spPr>
          <a:xfrm>
            <a:off x="2286000" y="1185863"/>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7" name="Google Shape;187;p32"/>
          <p:cNvSpPr txBox="1"/>
          <p:nvPr/>
        </p:nvSpPr>
        <p:spPr>
          <a:xfrm>
            <a:off x="2171700" y="857250"/>
            <a:ext cx="5829300" cy="346200"/>
          </a:xfrm>
          <a:prstGeom prst="rect">
            <a:avLst/>
          </a:prstGeom>
          <a:noFill/>
          <a:ln>
            <a:noFill/>
          </a:ln>
        </p:spPr>
        <p:txBody>
          <a:bodyPr anchorCtr="0" anchor="t" bIns="34275" lIns="68575" spcFirstLastPara="1" rIns="68575" wrap="square" tIns="34275">
            <a:no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Proposed Methodology / Approach</a:t>
            </a:r>
            <a:endParaRPr sz="1800">
              <a:solidFill>
                <a:schemeClr val="dk1"/>
              </a:solidFill>
              <a:latin typeface="Arial"/>
              <a:ea typeface="Arial"/>
              <a:cs typeface="Arial"/>
              <a:sym typeface="Arial"/>
            </a:endParaRPr>
          </a:p>
        </p:txBody>
      </p:sp>
      <p:sp>
        <p:nvSpPr>
          <p:cNvPr id="188" name="Google Shape;188;p32"/>
          <p:cNvSpPr txBox="1"/>
          <p:nvPr/>
        </p:nvSpPr>
        <p:spPr>
          <a:xfrm>
            <a:off x="762950" y="1311600"/>
            <a:ext cx="7083000" cy="3575400"/>
          </a:xfrm>
          <a:prstGeom prst="rect">
            <a:avLst/>
          </a:prstGeom>
          <a:noFill/>
          <a:ln>
            <a:noFill/>
          </a:ln>
        </p:spPr>
        <p:txBody>
          <a:bodyPr anchorCtr="0" anchor="ctr" bIns="34275" lIns="68575" spcFirstLastPara="1" rIns="68575" wrap="square" tIns="34275">
            <a:noAutofit/>
          </a:bodyPr>
          <a:lstStyle/>
          <a:p>
            <a:pPr indent="-330200" lvl="0" marL="457200" rtl="0" algn="l">
              <a:lnSpc>
                <a:spcPct val="115000"/>
              </a:lnSpc>
              <a:spcBef>
                <a:spcPts val="1200"/>
              </a:spcBef>
              <a:spcAft>
                <a:spcPts val="0"/>
              </a:spcAft>
              <a:buClr>
                <a:srgbClr val="0033CC"/>
              </a:buClr>
              <a:buSzPts val="1600"/>
              <a:buAutoNum type="arabicPeriod"/>
            </a:pPr>
            <a:r>
              <a:rPr b="1" lang="en" sz="1600">
                <a:solidFill>
                  <a:srgbClr val="0033CC"/>
                </a:solidFill>
              </a:rPr>
              <a:t>Basic Approach and Results Obtained:</a:t>
            </a:r>
            <a:endParaRPr b="1" sz="1600">
              <a:solidFill>
                <a:srgbClr val="0033CC"/>
              </a:solidFill>
            </a:endParaRPr>
          </a:p>
          <a:p>
            <a:pPr indent="-330200" lvl="1" marL="914400" rtl="0" algn="l">
              <a:lnSpc>
                <a:spcPct val="115000"/>
              </a:lnSpc>
              <a:spcBef>
                <a:spcPts val="0"/>
              </a:spcBef>
              <a:spcAft>
                <a:spcPts val="0"/>
              </a:spcAft>
              <a:buClr>
                <a:srgbClr val="0033CC"/>
              </a:buClr>
              <a:buSzPts val="1600"/>
              <a:buChar char="○"/>
            </a:pPr>
            <a:r>
              <a:rPr b="1" lang="en" sz="1600">
                <a:solidFill>
                  <a:srgbClr val="0033CC"/>
                </a:solidFill>
              </a:rPr>
              <a:t>Basic Approach</a:t>
            </a:r>
            <a:r>
              <a:rPr lang="en" sz="1600">
                <a:solidFill>
                  <a:srgbClr val="0033CC"/>
                </a:solidFill>
              </a:rPr>
              <a:t>: The basic approach involved traditional methods of sports video summarization, primarily relying on video content analysis to identify key events. This approach might include techniques such as shot boundary detection, scoreboard analysis, and player tracking to extract highlights.</a:t>
            </a:r>
            <a:endParaRPr sz="1600">
              <a:solidFill>
                <a:srgbClr val="0033CC"/>
              </a:solidFill>
            </a:endParaRPr>
          </a:p>
          <a:p>
            <a:pPr indent="-330200" lvl="1" marL="914400" rtl="0" algn="l">
              <a:lnSpc>
                <a:spcPct val="115000"/>
              </a:lnSpc>
              <a:spcBef>
                <a:spcPts val="0"/>
              </a:spcBef>
              <a:spcAft>
                <a:spcPts val="0"/>
              </a:spcAft>
              <a:buClr>
                <a:srgbClr val="0033CC"/>
              </a:buClr>
              <a:buSzPts val="1600"/>
              <a:buChar char="○"/>
            </a:pPr>
            <a:r>
              <a:rPr b="1" lang="en" sz="1600">
                <a:solidFill>
                  <a:srgbClr val="0033CC"/>
                </a:solidFill>
              </a:rPr>
              <a:t>Results Obtained</a:t>
            </a:r>
            <a:r>
              <a:rPr lang="en" sz="1600">
                <a:solidFill>
                  <a:srgbClr val="0033CC"/>
                </a:solidFill>
              </a:rPr>
              <a:t>: The basic approach likely yielded satisfactory results in terms of summarizing sports videos to some extent. However, it has some limitations in capturing the broader context of the game, including audience reactions and social media buzz surrounding the event.</a:t>
            </a:r>
            <a:endParaRPr sz="1600">
              <a:solidFill>
                <a:srgbClr val="0033CC"/>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p:nvPr/>
        </p:nvSpPr>
        <p:spPr>
          <a:xfrm>
            <a:off x="2286000" y="1185863"/>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4" name="Google Shape;194;p33"/>
          <p:cNvSpPr txBox="1"/>
          <p:nvPr/>
        </p:nvSpPr>
        <p:spPr>
          <a:xfrm>
            <a:off x="2171700" y="857250"/>
            <a:ext cx="5829300" cy="346200"/>
          </a:xfrm>
          <a:prstGeom prst="rect">
            <a:avLst/>
          </a:prstGeom>
          <a:noFill/>
          <a:ln>
            <a:noFill/>
          </a:ln>
        </p:spPr>
        <p:txBody>
          <a:bodyPr anchorCtr="0" anchor="t" bIns="34275" lIns="68575" spcFirstLastPara="1" rIns="68575" wrap="square" tIns="34275">
            <a:no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Proposed Methodology / Approach</a:t>
            </a:r>
            <a:endParaRPr sz="1800">
              <a:solidFill>
                <a:schemeClr val="dk1"/>
              </a:solidFill>
              <a:latin typeface="Arial"/>
              <a:ea typeface="Arial"/>
              <a:cs typeface="Arial"/>
              <a:sym typeface="Arial"/>
            </a:endParaRPr>
          </a:p>
        </p:txBody>
      </p:sp>
      <p:sp>
        <p:nvSpPr>
          <p:cNvPr id="195" name="Google Shape;195;p33"/>
          <p:cNvSpPr txBox="1"/>
          <p:nvPr/>
        </p:nvSpPr>
        <p:spPr>
          <a:xfrm>
            <a:off x="837950" y="1386600"/>
            <a:ext cx="7083000" cy="25362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1200"/>
              </a:spcBef>
              <a:spcAft>
                <a:spcPts val="0"/>
              </a:spcAft>
              <a:buNone/>
            </a:pPr>
            <a:r>
              <a:rPr b="1" lang="en" sz="1600">
                <a:solidFill>
                  <a:srgbClr val="0033CC"/>
                </a:solidFill>
              </a:rPr>
              <a:t>2. 	Is There a Need for Changing the Approach?</a:t>
            </a:r>
            <a:r>
              <a:rPr lang="en" sz="1600">
                <a:solidFill>
                  <a:srgbClr val="0033CC"/>
                </a:solidFill>
              </a:rPr>
              <a:t>:</a:t>
            </a:r>
            <a:endParaRPr sz="1600">
              <a:solidFill>
                <a:srgbClr val="0033CC"/>
              </a:solidFill>
            </a:endParaRPr>
          </a:p>
          <a:p>
            <a:pPr indent="-330200" lvl="1" marL="914400" rtl="0" algn="l">
              <a:lnSpc>
                <a:spcPct val="115000"/>
              </a:lnSpc>
              <a:spcBef>
                <a:spcPts val="1200"/>
              </a:spcBef>
              <a:spcAft>
                <a:spcPts val="0"/>
              </a:spcAft>
              <a:buClr>
                <a:srgbClr val="0033CC"/>
              </a:buClr>
              <a:buSzPts val="1600"/>
              <a:buChar char="○"/>
            </a:pPr>
            <a:r>
              <a:rPr lang="en" sz="1600">
                <a:solidFill>
                  <a:srgbClr val="0033CC"/>
                </a:solidFill>
              </a:rPr>
              <a:t>Yes, there is a need for changing the approach. The basic approach, while effective to some extent, lacks the ability to capture the audience engagement and social media discussions related to the game. Additionally, it might not fully utilize advancements in AI and natural language processing for deeper analysis of audio, visual, and textual content.</a:t>
            </a:r>
            <a:endParaRPr b="1" sz="1600">
              <a:solidFill>
                <a:srgbClr val="0033C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p:nvPr/>
        </p:nvSpPr>
        <p:spPr>
          <a:xfrm>
            <a:off x="2286000" y="1185863"/>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1" name="Google Shape;201;p34"/>
          <p:cNvSpPr txBox="1"/>
          <p:nvPr/>
        </p:nvSpPr>
        <p:spPr>
          <a:xfrm>
            <a:off x="2171700" y="857250"/>
            <a:ext cx="5829300" cy="346200"/>
          </a:xfrm>
          <a:prstGeom prst="rect">
            <a:avLst/>
          </a:prstGeom>
          <a:noFill/>
          <a:ln>
            <a:noFill/>
          </a:ln>
        </p:spPr>
        <p:txBody>
          <a:bodyPr anchorCtr="0" anchor="t" bIns="34275" lIns="68575" spcFirstLastPara="1" rIns="68575" wrap="square" tIns="34275">
            <a:no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Proposed Methodology / Approach</a:t>
            </a:r>
            <a:endParaRPr sz="1800">
              <a:solidFill>
                <a:schemeClr val="dk1"/>
              </a:solidFill>
              <a:latin typeface="Arial"/>
              <a:ea typeface="Arial"/>
              <a:cs typeface="Arial"/>
              <a:sym typeface="Arial"/>
            </a:endParaRPr>
          </a:p>
        </p:txBody>
      </p:sp>
      <p:sp>
        <p:nvSpPr>
          <p:cNvPr id="202" name="Google Shape;202;p34"/>
          <p:cNvSpPr txBox="1"/>
          <p:nvPr/>
        </p:nvSpPr>
        <p:spPr>
          <a:xfrm>
            <a:off x="837950" y="1386600"/>
            <a:ext cx="7083000" cy="36327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1200"/>
              </a:spcBef>
              <a:spcAft>
                <a:spcPts val="0"/>
              </a:spcAft>
              <a:buNone/>
            </a:pPr>
            <a:r>
              <a:rPr b="1" lang="en">
                <a:solidFill>
                  <a:srgbClr val="0033CC"/>
                </a:solidFill>
              </a:rPr>
              <a:t>3. 	Details of the New Approach - Benefits</a:t>
            </a:r>
            <a:r>
              <a:rPr lang="en">
                <a:solidFill>
                  <a:srgbClr val="0033CC"/>
                </a:solidFill>
              </a:rPr>
              <a:t>:</a:t>
            </a:r>
            <a:endParaRPr>
              <a:solidFill>
                <a:srgbClr val="0033CC"/>
              </a:solidFill>
            </a:endParaRPr>
          </a:p>
          <a:p>
            <a:pPr indent="-317500" lvl="0" marL="457200" rtl="0" algn="l">
              <a:lnSpc>
                <a:spcPct val="115000"/>
              </a:lnSpc>
              <a:spcBef>
                <a:spcPts val="1200"/>
              </a:spcBef>
              <a:spcAft>
                <a:spcPts val="0"/>
              </a:spcAft>
              <a:buClr>
                <a:srgbClr val="0033CC"/>
              </a:buClr>
              <a:buSzPts val="1400"/>
              <a:buChar char="●"/>
            </a:pPr>
            <a:r>
              <a:rPr b="1" lang="en">
                <a:solidFill>
                  <a:srgbClr val="0033CC"/>
                </a:solidFill>
              </a:rPr>
              <a:t>New Approach</a:t>
            </a:r>
            <a:r>
              <a:rPr lang="en">
                <a:solidFill>
                  <a:srgbClr val="0033CC"/>
                </a:solidFill>
              </a:rPr>
              <a:t>: The new approach integrates Twitter data analysis with advanced audio and visual processing techniques to enhance sports video summarization.</a:t>
            </a:r>
            <a:endParaRPr>
              <a:solidFill>
                <a:srgbClr val="0033CC"/>
              </a:solidFill>
            </a:endParaRPr>
          </a:p>
          <a:p>
            <a:pPr indent="-317500" lvl="0" marL="457200" rtl="0" algn="l">
              <a:lnSpc>
                <a:spcPct val="115000"/>
              </a:lnSpc>
              <a:spcBef>
                <a:spcPts val="0"/>
              </a:spcBef>
              <a:spcAft>
                <a:spcPts val="0"/>
              </a:spcAft>
              <a:buClr>
                <a:srgbClr val="0033CC"/>
              </a:buClr>
              <a:buSzPts val="1400"/>
              <a:buChar char="●"/>
            </a:pPr>
            <a:r>
              <a:rPr b="1" lang="en">
                <a:solidFill>
                  <a:srgbClr val="0033CC"/>
                </a:solidFill>
              </a:rPr>
              <a:t>Benefits</a:t>
            </a:r>
            <a:r>
              <a:rPr lang="en">
                <a:solidFill>
                  <a:srgbClr val="0033CC"/>
                </a:solidFill>
              </a:rPr>
              <a:t>:</a:t>
            </a:r>
            <a:endParaRPr>
              <a:solidFill>
                <a:srgbClr val="0033CC"/>
              </a:solidFill>
            </a:endParaRPr>
          </a:p>
          <a:p>
            <a:pPr indent="-317500" lvl="1" marL="914400" rtl="0" algn="l">
              <a:lnSpc>
                <a:spcPct val="115000"/>
              </a:lnSpc>
              <a:spcBef>
                <a:spcPts val="0"/>
              </a:spcBef>
              <a:spcAft>
                <a:spcPts val="0"/>
              </a:spcAft>
              <a:buClr>
                <a:srgbClr val="0033CC"/>
              </a:buClr>
              <a:buSzPts val="1400"/>
              <a:buChar char="○"/>
            </a:pPr>
            <a:r>
              <a:rPr b="1" lang="en">
                <a:solidFill>
                  <a:srgbClr val="0033CC"/>
                </a:solidFill>
              </a:rPr>
              <a:t>Audience Engagement</a:t>
            </a:r>
            <a:r>
              <a:rPr lang="en">
                <a:solidFill>
                  <a:srgbClr val="0033CC"/>
                </a:solidFill>
              </a:rPr>
              <a:t>: Incorporating Twitter data allows for capturing audience reactions, sentiments, and discussions related to the game, providing valuable context to the summarization process.</a:t>
            </a:r>
            <a:endParaRPr>
              <a:solidFill>
                <a:srgbClr val="0033CC"/>
              </a:solidFill>
            </a:endParaRPr>
          </a:p>
          <a:p>
            <a:pPr indent="-317500" lvl="1" marL="914400" rtl="0" algn="l">
              <a:lnSpc>
                <a:spcPct val="115000"/>
              </a:lnSpc>
              <a:spcBef>
                <a:spcPts val="0"/>
              </a:spcBef>
              <a:spcAft>
                <a:spcPts val="0"/>
              </a:spcAft>
              <a:buClr>
                <a:srgbClr val="0033CC"/>
              </a:buClr>
              <a:buSzPts val="1400"/>
              <a:buChar char="○"/>
            </a:pPr>
            <a:r>
              <a:rPr b="1" lang="en">
                <a:solidFill>
                  <a:srgbClr val="0033CC"/>
                </a:solidFill>
              </a:rPr>
              <a:t>In depth Analysis</a:t>
            </a:r>
            <a:r>
              <a:rPr lang="en">
                <a:solidFill>
                  <a:srgbClr val="0033CC"/>
                </a:solidFill>
              </a:rPr>
              <a:t>: By combining multiple modalities such as audio, visual, and textual data, the new approach offers a more comprehensive understanding of the game events, enhancing the quality and relevance of the summaries.</a:t>
            </a:r>
            <a:endParaRPr>
              <a:solidFill>
                <a:srgbClr val="0033CC"/>
              </a:solidFill>
            </a:endParaRPr>
          </a:p>
          <a:p>
            <a:pPr indent="0" lvl="0" marL="0" rtl="0" algn="l">
              <a:lnSpc>
                <a:spcPct val="115000"/>
              </a:lnSpc>
              <a:spcBef>
                <a:spcPts val="1200"/>
              </a:spcBef>
              <a:spcAft>
                <a:spcPts val="1200"/>
              </a:spcAft>
              <a:buNone/>
            </a:pPr>
            <a:r>
              <a:t/>
            </a:r>
            <a:endParaRPr b="1">
              <a:solidFill>
                <a:srgbClr val="0033C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p:nvPr/>
        </p:nvSpPr>
        <p:spPr>
          <a:xfrm>
            <a:off x="2286000" y="1185863"/>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8" name="Google Shape;208;p35"/>
          <p:cNvSpPr txBox="1"/>
          <p:nvPr/>
        </p:nvSpPr>
        <p:spPr>
          <a:xfrm>
            <a:off x="2171700" y="857250"/>
            <a:ext cx="5829300" cy="346200"/>
          </a:xfrm>
          <a:prstGeom prst="rect">
            <a:avLst/>
          </a:prstGeom>
          <a:noFill/>
          <a:ln>
            <a:noFill/>
          </a:ln>
        </p:spPr>
        <p:txBody>
          <a:bodyPr anchorCtr="0" anchor="t" bIns="34275" lIns="68575" spcFirstLastPara="1" rIns="68575" wrap="square" tIns="34275">
            <a:no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Proposed Methodology / Approach</a:t>
            </a:r>
            <a:endParaRPr sz="1800">
              <a:solidFill>
                <a:schemeClr val="dk1"/>
              </a:solidFill>
              <a:latin typeface="Arial"/>
              <a:ea typeface="Arial"/>
              <a:cs typeface="Arial"/>
              <a:sym typeface="Arial"/>
            </a:endParaRPr>
          </a:p>
        </p:txBody>
      </p:sp>
      <p:sp>
        <p:nvSpPr>
          <p:cNvPr id="209" name="Google Shape;209;p35"/>
          <p:cNvSpPr txBox="1"/>
          <p:nvPr/>
        </p:nvSpPr>
        <p:spPr>
          <a:xfrm>
            <a:off x="837950" y="1386600"/>
            <a:ext cx="7083000" cy="36327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1200"/>
              </a:spcBef>
              <a:spcAft>
                <a:spcPts val="0"/>
              </a:spcAft>
              <a:buNone/>
            </a:pPr>
            <a:r>
              <a:rPr b="1" lang="en">
                <a:solidFill>
                  <a:srgbClr val="0033CC"/>
                </a:solidFill>
              </a:rPr>
              <a:t>3. 	Details of the New Approach - Drawbacks</a:t>
            </a:r>
            <a:r>
              <a:rPr lang="en">
                <a:solidFill>
                  <a:srgbClr val="0033CC"/>
                </a:solidFill>
              </a:rPr>
              <a:t>:</a:t>
            </a:r>
            <a:endParaRPr>
              <a:solidFill>
                <a:srgbClr val="0033CC"/>
              </a:solidFill>
            </a:endParaRPr>
          </a:p>
          <a:p>
            <a:pPr indent="0" lvl="0" marL="457200" rtl="0" algn="l">
              <a:lnSpc>
                <a:spcPct val="115000"/>
              </a:lnSpc>
              <a:spcBef>
                <a:spcPts val="1200"/>
              </a:spcBef>
              <a:spcAft>
                <a:spcPts val="0"/>
              </a:spcAft>
              <a:buNone/>
            </a:pPr>
            <a:r>
              <a:rPr b="1" lang="en">
                <a:solidFill>
                  <a:srgbClr val="0033CC"/>
                </a:solidFill>
              </a:rPr>
              <a:t>Data Volume and Noise</a:t>
            </a:r>
            <a:r>
              <a:rPr lang="en">
                <a:solidFill>
                  <a:srgbClr val="0033CC"/>
                </a:solidFill>
              </a:rPr>
              <a:t>: Handling the vast volume of Twitter data and filtering out noise or irrelevant tweets can be challenging.</a:t>
            </a:r>
            <a:endParaRPr>
              <a:solidFill>
                <a:srgbClr val="0033CC"/>
              </a:solidFill>
            </a:endParaRPr>
          </a:p>
          <a:p>
            <a:pPr indent="0" lvl="0" marL="457200" rtl="0" algn="l">
              <a:lnSpc>
                <a:spcPct val="115000"/>
              </a:lnSpc>
              <a:spcBef>
                <a:spcPts val="1200"/>
              </a:spcBef>
              <a:spcAft>
                <a:spcPts val="0"/>
              </a:spcAft>
              <a:buNone/>
            </a:pPr>
            <a:r>
              <a:rPr b="1" lang="en">
                <a:solidFill>
                  <a:srgbClr val="0033CC"/>
                </a:solidFill>
              </a:rPr>
              <a:t>Time Discrepancies Among Modalities: </a:t>
            </a:r>
            <a:r>
              <a:rPr lang="en">
                <a:solidFill>
                  <a:srgbClr val="0033CC"/>
                </a:solidFill>
              </a:rPr>
              <a:t>Time discrepancies among modalities may lead to synchronization challenges, affecting the coherence and accuracy of the generated summaries.</a:t>
            </a:r>
            <a:endParaRPr>
              <a:solidFill>
                <a:srgbClr val="0033CC"/>
              </a:solidFill>
            </a:endParaRPr>
          </a:p>
          <a:p>
            <a:pPr indent="0" lvl="0" marL="457200" rtl="0" algn="l">
              <a:lnSpc>
                <a:spcPct val="115000"/>
              </a:lnSpc>
              <a:spcBef>
                <a:spcPts val="1200"/>
              </a:spcBef>
              <a:spcAft>
                <a:spcPts val="0"/>
              </a:spcAft>
              <a:buNone/>
            </a:pPr>
            <a:r>
              <a:rPr b="1" lang="en">
                <a:solidFill>
                  <a:srgbClr val="0033CC"/>
                </a:solidFill>
              </a:rPr>
              <a:t>Complexity</a:t>
            </a:r>
            <a:r>
              <a:rPr lang="en">
                <a:solidFill>
                  <a:srgbClr val="0033CC"/>
                </a:solidFill>
              </a:rPr>
              <a:t>: Integrating multiple data sources and processing techniques adds complexity to the system.</a:t>
            </a:r>
            <a:endParaRPr>
              <a:solidFill>
                <a:srgbClr val="0033CC"/>
              </a:solidFill>
            </a:endParaRPr>
          </a:p>
          <a:p>
            <a:pPr indent="0" lvl="0" marL="457200" rtl="0" algn="l">
              <a:lnSpc>
                <a:spcPct val="115000"/>
              </a:lnSpc>
              <a:spcBef>
                <a:spcPts val="1200"/>
              </a:spcBef>
              <a:spcAft>
                <a:spcPts val="0"/>
              </a:spcAft>
              <a:buNone/>
            </a:pPr>
            <a:r>
              <a:rPr b="1" lang="en">
                <a:solidFill>
                  <a:srgbClr val="0033CC"/>
                </a:solidFill>
              </a:rPr>
              <a:t>Computational Resources</a:t>
            </a:r>
            <a:r>
              <a:rPr lang="en">
                <a:solidFill>
                  <a:srgbClr val="0033CC"/>
                </a:solidFill>
              </a:rPr>
              <a:t>: Advanced audio and visual processing techniques may require significant computational resources and processing time</a:t>
            </a:r>
            <a:endParaRPr>
              <a:solidFill>
                <a:srgbClr val="0033CC"/>
              </a:solidFill>
            </a:endParaRPr>
          </a:p>
          <a:p>
            <a:pPr indent="0" lvl="0" marL="0" rtl="0" algn="l">
              <a:lnSpc>
                <a:spcPct val="115000"/>
              </a:lnSpc>
              <a:spcBef>
                <a:spcPts val="1200"/>
              </a:spcBef>
              <a:spcAft>
                <a:spcPts val="1200"/>
              </a:spcAft>
              <a:buNone/>
            </a:pPr>
            <a:r>
              <a:t/>
            </a:r>
            <a:endParaRPr b="1">
              <a:solidFill>
                <a:srgbClr val="0033CC"/>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6"/>
          <p:cNvPicPr preferRelativeResize="0"/>
          <p:nvPr/>
        </p:nvPicPr>
        <p:blipFill>
          <a:blip r:embed="rId3">
            <a:alphaModFix/>
          </a:blip>
          <a:stretch>
            <a:fillRect/>
          </a:stretch>
        </p:blipFill>
        <p:spPr>
          <a:xfrm>
            <a:off x="656050" y="248825"/>
            <a:ext cx="6778148" cy="48386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p:nvPr/>
        </p:nvSpPr>
        <p:spPr>
          <a:xfrm>
            <a:off x="2286000" y="804863"/>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1" name="Google Shape;221;p37"/>
          <p:cNvSpPr txBox="1"/>
          <p:nvPr/>
        </p:nvSpPr>
        <p:spPr>
          <a:xfrm>
            <a:off x="2171700" y="476251"/>
            <a:ext cx="5829300" cy="346200"/>
          </a:xfrm>
          <a:prstGeom prst="rect">
            <a:avLst/>
          </a:prstGeom>
          <a:noFill/>
          <a:ln>
            <a:noFill/>
          </a:ln>
        </p:spPr>
        <p:txBody>
          <a:bodyPr anchorCtr="0" anchor="t" bIns="34275" lIns="68575" spcFirstLastPara="1" rIns="68575" wrap="square" tIns="34275">
            <a:no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Design Description (if applicable)</a:t>
            </a:r>
            <a:endParaRPr sz="1800">
              <a:solidFill>
                <a:schemeClr val="dk1"/>
              </a:solidFill>
              <a:latin typeface="Arial"/>
              <a:ea typeface="Arial"/>
              <a:cs typeface="Arial"/>
              <a:sym typeface="Arial"/>
            </a:endParaRPr>
          </a:p>
        </p:txBody>
      </p:sp>
      <p:sp>
        <p:nvSpPr>
          <p:cNvPr id="222" name="Google Shape;222;p37"/>
          <p:cNvSpPr txBox="1"/>
          <p:nvPr/>
        </p:nvSpPr>
        <p:spPr>
          <a:xfrm>
            <a:off x="343525" y="841700"/>
            <a:ext cx="4309200" cy="528300"/>
          </a:xfrm>
          <a:prstGeom prst="rect">
            <a:avLst/>
          </a:prstGeom>
          <a:noFill/>
          <a:ln>
            <a:noFill/>
          </a:ln>
        </p:spPr>
        <p:txBody>
          <a:bodyPr anchorCtr="0" anchor="ctr" bIns="34275" lIns="68575" spcFirstLastPara="1" rIns="68575" wrap="square" tIns="34275">
            <a:noAutofit/>
          </a:bodyPr>
          <a:lstStyle/>
          <a:p>
            <a:pPr indent="0" lvl="0" marL="0" marR="0" rtl="0" algn="just">
              <a:spcBef>
                <a:spcPts val="400"/>
              </a:spcBef>
              <a:spcAft>
                <a:spcPts val="0"/>
              </a:spcAft>
              <a:buNone/>
            </a:pPr>
            <a:r>
              <a:rPr lang="en" sz="1800">
                <a:solidFill>
                  <a:srgbClr val="0033CC"/>
                </a:solidFill>
                <a:latin typeface="Trebuchet MS"/>
                <a:ea typeface="Trebuchet MS"/>
                <a:cs typeface="Trebuchet MS"/>
                <a:sym typeface="Trebuchet MS"/>
              </a:rPr>
              <a:t>M</a:t>
            </a:r>
            <a:r>
              <a:rPr lang="en" sz="1800">
                <a:solidFill>
                  <a:srgbClr val="0033CC"/>
                </a:solidFill>
                <a:latin typeface="Trebuchet MS"/>
                <a:ea typeface="Trebuchet MS"/>
                <a:cs typeface="Trebuchet MS"/>
                <a:sym typeface="Trebuchet MS"/>
              </a:rPr>
              <a:t>aster class diagram </a:t>
            </a:r>
            <a:endParaRPr sz="1100"/>
          </a:p>
          <a:p>
            <a:pPr indent="-165100" lvl="0" marL="254000" marR="0" rtl="0" algn="just">
              <a:spcBef>
                <a:spcPts val="400"/>
              </a:spcBef>
              <a:spcAft>
                <a:spcPts val="0"/>
              </a:spcAft>
              <a:buClr>
                <a:srgbClr val="FF0000"/>
              </a:buClr>
              <a:buSzPts val="1400"/>
              <a:buFont typeface="Arial"/>
              <a:buNone/>
            </a:pPr>
            <a:r>
              <a:t/>
            </a:r>
            <a:endParaRPr sz="1800">
              <a:solidFill>
                <a:srgbClr val="0033CC"/>
              </a:solidFill>
              <a:latin typeface="Arial"/>
              <a:ea typeface="Arial"/>
              <a:cs typeface="Arial"/>
              <a:sym typeface="Arial"/>
            </a:endParaRPr>
          </a:p>
        </p:txBody>
      </p:sp>
      <p:pic>
        <p:nvPicPr>
          <p:cNvPr id="223" name="Google Shape;223;p37"/>
          <p:cNvPicPr preferRelativeResize="0"/>
          <p:nvPr/>
        </p:nvPicPr>
        <p:blipFill>
          <a:blip r:embed="rId3">
            <a:alphaModFix/>
          </a:blip>
          <a:stretch>
            <a:fillRect/>
          </a:stretch>
        </p:blipFill>
        <p:spPr>
          <a:xfrm>
            <a:off x="2171700" y="1129425"/>
            <a:ext cx="5154901" cy="38282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nvSpPr>
        <p:spPr>
          <a:xfrm>
            <a:off x="2280425" y="476476"/>
            <a:ext cx="5829300" cy="346200"/>
          </a:xfrm>
          <a:prstGeom prst="rect">
            <a:avLst/>
          </a:prstGeom>
          <a:noFill/>
          <a:ln>
            <a:noFill/>
          </a:ln>
        </p:spPr>
        <p:txBody>
          <a:bodyPr anchorCtr="0" anchor="t" bIns="34275" lIns="68575" spcFirstLastPara="1" rIns="68575" wrap="square" tIns="34275">
            <a:no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Design Description (if applicable)</a:t>
            </a:r>
            <a:endParaRPr sz="1800">
              <a:solidFill>
                <a:schemeClr val="dk1"/>
              </a:solidFill>
              <a:latin typeface="Arial"/>
              <a:ea typeface="Arial"/>
              <a:cs typeface="Arial"/>
              <a:sym typeface="Arial"/>
            </a:endParaRPr>
          </a:p>
        </p:txBody>
      </p:sp>
      <p:sp>
        <p:nvSpPr>
          <p:cNvPr id="229" name="Google Shape;229;p38"/>
          <p:cNvSpPr txBox="1"/>
          <p:nvPr/>
        </p:nvSpPr>
        <p:spPr>
          <a:xfrm>
            <a:off x="452250" y="841925"/>
            <a:ext cx="4309200" cy="528300"/>
          </a:xfrm>
          <a:prstGeom prst="rect">
            <a:avLst/>
          </a:prstGeom>
          <a:noFill/>
          <a:ln>
            <a:noFill/>
          </a:ln>
        </p:spPr>
        <p:txBody>
          <a:bodyPr anchorCtr="0" anchor="ctr" bIns="34275" lIns="68575" spcFirstLastPara="1" rIns="68575" wrap="square" tIns="34275">
            <a:noAutofit/>
          </a:bodyPr>
          <a:lstStyle/>
          <a:p>
            <a:pPr indent="0" lvl="0" marL="0" marR="0" rtl="0" algn="just">
              <a:spcBef>
                <a:spcPts val="400"/>
              </a:spcBef>
              <a:spcAft>
                <a:spcPts val="0"/>
              </a:spcAft>
              <a:buNone/>
            </a:pPr>
            <a:r>
              <a:rPr lang="en" sz="1800">
                <a:solidFill>
                  <a:srgbClr val="0033CC"/>
                </a:solidFill>
                <a:latin typeface="Trebuchet MS"/>
                <a:ea typeface="Trebuchet MS"/>
                <a:cs typeface="Trebuchet MS"/>
                <a:sym typeface="Trebuchet MS"/>
              </a:rPr>
              <a:t>Use case</a:t>
            </a:r>
            <a:r>
              <a:rPr lang="en" sz="1800">
                <a:solidFill>
                  <a:srgbClr val="0033CC"/>
                </a:solidFill>
                <a:latin typeface="Trebuchet MS"/>
                <a:ea typeface="Trebuchet MS"/>
                <a:cs typeface="Trebuchet MS"/>
                <a:sym typeface="Trebuchet MS"/>
              </a:rPr>
              <a:t> diagram </a:t>
            </a:r>
            <a:endParaRPr sz="1100"/>
          </a:p>
          <a:p>
            <a:pPr indent="-165100" lvl="0" marL="254000" marR="0" rtl="0" algn="just">
              <a:spcBef>
                <a:spcPts val="400"/>
              </a:spcBef>
              <a:spcAft>
                <a:spcPts val="0"/>
              </a:spcAft>
              <a:buClr>
                <a:srgbClr val="FF0000"/>
              </a:buClr>
              <a:buSzPts val="1400"/>
              <a:buFont typeface="Arial"/>
              <a:buNone/>
            </a:pPr>
            <a:r>
              <a:t/>
            </a:r>
            <a:endParaRPr sz="1800">
              <a:solidFill>
                <a:srgbClr val="0033CC"/>
              </a:solidFill>
              <a:latin typeface="Arial"/>
              <a:ea typeface="Arial"/>
              <a:cs typeface="Arial"/>
              <a:sym typeface="Arial"/>
            </a:endParaRPr>
          </a:p>
        </p:txBody>
      </p:sp>
      <p:sp>
        <p:nvSpPr>
          <p:cNvPr id="230" name="Google Shape;230;p38"/>
          <p:cNvSpPr/>
          <p:nvPr/>
        </p:nvSpPr>
        <p:spPr>
          <a:xfrm>
            <a:off x="2286000" y="804863"/>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pic>
        <p:nvPicPr>
          <p:cNvPr id="231" name="Google Shape;231;p38"/>
          <p:cNvPicPr preferRelativeResize="0"/>
          <p:nvPr/>
        </p:nvPicPr>
        <p:blipFill>
          <a:blip r:embed="rId3">
            <a:alphaModFix/>
          </a:blip>
          <a:stretch>
            <a:fillRect/>
          </a:stretch>
        </p:blipFill>
        <p:spPr>
          <a:xfrm>
            <a:off x="817150" y="1370225"/>
            <a:ext cx="7183849" cy="3765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6" name="Shape 236"/>
        <p:cNvGrpSpPr/>
        <p:nvPr/>
      </p:nvGrpSpPr>
      <p:grpSpPr>
        <a:xfrm>
          <a:off x="0" y="0"/>
          <a:ext cx="0" cy="0"/>
          <a:chOff x="0" y="0"/>
          <a:chExt cx="0" cy="0"/>
        </a:xfrm>
      </p:grpSpPr>
      <p:sp>
        <p:nvSpPr>
          <p:cNvPr id="237" name="Google Shape;237;p39"/>
          <p:cNvSpPr/>
          <p:nvPr/>
        </p:nvSpPr>
        <p:spPr>
          <a:xfrm>
            <a:off x="2286000" y="914863"/>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8" name="Google Shape;238;p39"/>
          <p:cNvSpPr txBox="1"/>
          <p:nvPr/>
        </p:nvSpPr>
        <p:spPr>
          <a:xfrm>
            <a:off x="2228850" y="568676"/>
            <a:ext cx="5829300" cy="346200"/>
          </a:xfrm>
          <a:prstGeom prst="rect">
            <a:avLst/>
          </a:prstGeom>
          <a:noFill/>
          <a:ln>
            <a:noFill/>
          </a:ln>
        </p:spPr>
        <p:txBody>
          <a:bodyPr anchorCtr="0" anchor="t" bIns="34275" lIns="68575" spcFirstLastPara="1" rIns="68575" wrap="square" tIns="34275">
            <a:no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Design Description (if applicable)</a:t>
            </a:r>
            <a:endParaRPr sz="1800">
              <a:solidFill>
                <a:schemeClr val="dk1"/>
              </a:solidFill>
              <a:latin typeface="Arial"/>
              <a:ea typeface="Arial"/>
              <a:cs typeface="Arial"/>
              <a:sym typeface="Arial"/>
            </a:endParaRPr>
          </a:p>
        </p:txBody>
      </p:sp>
      <p:sp>
        <p:nvSpPr>
          <p:cNvPr id="239" name="Google Shape;239;p39"/>
          <p:cNvSpPr txBox="1"/>
          <p:nvPr/>
        </p:nvSpPr>
        <p:spPr>
          <a:xfrm>
            <a:off x="175400" y="942175"/>
            <a:ext cx="8179200" cy="4111200"/>
          </a:xfrm>
          <a:prstGeom prst="rect">
            <a:avLst/>
          </a:prstGeom>
          <a:noFill/>
          <a:ln>
            <a:noFill/>
          </a:ln>
        </p:spPr>
        <p:txBody>
          <a:bodyPr anchorCtr="0" anchor="ctr" bIns="34275" lIns="68575" spcFirstLastPara="1" rIns="68575" wrap="square" tIns="34275">
            <a:noAutofit/>
          </a:bodyPr>
          <a:lstStyle/>
          <a:p>
            <a:pPr indent="0" lvl="0" marL="0" rtl="0" algn="just">
              <a:spcBef>
                <a:spcPts val="400"/>
              </a:spcBef>
              <a:spcAft>
                <a:spcPts val="0"/>
              </a:spcAft>
              <a:buNone/>
            </a:pPr>
            <a:r>
              <a:rPr lang="en" sz="1800">
                <a:solidFill>
                  <a:srgbClr val="0033CC"/>
                </a:solidFill>
                <a:latin typeface="Trebuchet MS"/>
                <a:ea typeface="Trebuchet MS"/>
                <a:cs typeface="Trebuchet MS"/>
                <a:sym typeface="Trebuchet MS"/>
              </a:rPr>
              <a:t>External Interfaces</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rgbClr val="0033CC"/>
              </a:solidFill>
              <a:latin typeface="Trebuchet MS"/>
              <a:ea typeface="Trebuchet MS"/>
              <a:cs typeface="Trebuchet MS"/>
              <a:sym typeface="Trebuchet MS"/>
            </a:endParaRPr>
          </a:p>
        </p:txBody>
      </p:sp>
      <p:pic>
        <p:nvPicPr>
          <p:cNvPr id="240" name="Google Shape;240;p39"/>
          <p:cNvPicPr preferRelativeResize="0"/>
          <p:nvPr/>
        </p:nvPicPr>
        <p:blipFill>
          <a:blip r:embed="rId3">
            <a:alphaModFix/>
          </a:blip>
          <a:stretch>
            <a:fillRect/>
          </a:stretch>
        </p:blipFill>
        <p:spPr>
          <a:xfrm>
            <a:off x="254575" y="1844300"/>
            <a:ext cx="8647526" cy="3505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p:nvPr/>
        </p:nvSpPr>
        <p:spPr>
          <a:xfrm>
            <a:off x="2560650" y="827513"/>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7" name="Google Shape;247;p40"/>
          <p:cNvSpPr txBox="1"/>
          <p:nvPr/>
        </p:nvSpPr>
        <p:spPr>
          <a:xfrm>
            <a:off x="2011350" y="481325"/>
            <a:ext cx="6264300" cy="346200"/>
          </a:xfrm>
          <a:prstGeom prst="rect">
            <a:avLst/>
          </a:prstGeom>
          <a:noFill/>
          <a:ln>
            <a:noFill/>
          </a:ln>
        </p:spPr>
        <p:txBody>
          <a:bodyPr anchorCtr="0" anchor="t" bIns="34275" lIns="68575" spcFirstLastPara="1" rIns="68575" wrap="square" tIns="34275">
            <a:no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Technologies Used</a:t>
            </a:r>
            <a:endParaRPr sz="1800">
              <a:solidFill>
                <a:schemeClr val="dk1"/>
              </a:solidFill>
              <a:latin typeface="Arial"/>
              <a:ea typeface="Arial"/>
              <a:cs typeface="Arial"/>
              <a:sym typeface="Arial"/>
            </a:endParaRPr>
          </a:p>
        </p:txBody>
      </p:sp>
      <p:sp>
        <p:nvSpPr>
          <p:cNvPr id="248" name="Google Shape;248;p40"/>
          <p:cNvSpPr txBox="1"/>
          <p:nvPr/>
        </p:nvSpPr>
        <p:spPr>
          <a:xfrm>
            <a:off x="0" y="1063775"/>
            <a:ext cx="8764800" cy="3989100"/>
          </a:xfrm>
          <a:prstGeom prst="rect">
            <a:avLst/>
          </a:prstGeom>
          <a:noFill/>
          <a:ln>
            <a:noFill/>
          </a:ln>
        </p:spPr>
        <p:txBody>
          <a:bodyPr anchorCtr="0" anchor="ctr" bIns="34275" lIns="68575" spcFirstLastPara="1" rIns="68575" wrap="square" tIns="34275">
            <a:noAutofit/>
          </a:bodyPr>
          <a:lstStyle/>
          <a:p>
            <a:pPr indent="0" lvl="0" marL="0" rtl="0" algn="just">
              <a:spcBef>
                <a:spcPts val="0"/>
              </a:spcBef>
              <a:spcAft>
                <a:spcPts val="0"/>
              </a:spcAft>
              <a:buNone/>
            </a:pPr>
            <a:r>
              <a:t/>
            </a:r>
            <a:endParaRPr sz="1800">
              <a:solidFill>
                <a:srgbClr val="0033CC"/>
              </a:solidFill>
              <a:latin typeface="Trebuchet MS"/>
              <a:ea typeface="Trebuchet MS"/>
              <a:cs typeface="Trebuchet MS"/>
              <a:sym typeface="Trebuchet MS"/>
            </a:endParaRPr>
          </a:p>
          <a:p>
            <a:pPr indent="0" lvl="0" marL="0" rtl="0" algn="just">
              <a:spcBef>
                <a:spcPts val="0"/>
              </a:spcBef>
              <a:spcAft>
                <a:spcPts val="0"/>
              </a:spcAft>
              <a:buNone/>
            </a:pPr>
            <a:r>
              <a:t/>
            </a:r>
            <a:endParaRPr sz="18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ctr">
              <a:spcBef>
                <a:spcPts val="0"/>
              </a:spcBef>
              <a:spcAft>
                <a:spcPts val="0"/>
              </a:spcAft>
              <a:buNone/>
            </a:pPr>
            <a:r>
              <a:rPr lang="en" sz="1100"/>
              <a:t>    </a:t>
            </a:r>
            <a:endParaRPr sz="1600"/>
          </a:p>
          <a:p>
            <a:pPr indent="0" lvl="0" marL="0" marR="0" rtl="0" algn="ctr">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p:txBody>
      </p:sp>
      <p:sp>
        <p:nvSpPr>
          <p:cNvPr id="249" name="Google Shape;249;p40"/>
          <p:cNvSpPr txBox="1"/>
          <p:nvPr/>
        </p:nvSpPr>
        <p:spPr>
          <a:xfrm>
            <a:off x="391500" y="2538500"/>
            <a:ext cx="2444400" cy="246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 sz="1600">
                <a:solidFill>
                  <a:schemeClr val="dk1"/>
                </a:solidFill>
                <a:latin typeface="Trebuchet MS"/>
                <a:ea typeface="Trebuchet MS"/>
                <a:cs typeface="Trebuchet MS"/>
                <a:sym typeface="Trebuchet MS"/>
              </a:rPr>
              <a:t>Python: </a:t>
            </a:r>
            <a:r>
              <a:rPr lang="en" sz="1600">
                <a:solidFill>
                  <a:schemeClr val="dk1"/>
                </a:solidFill>
                <a:latin typeface="Trebuchet MS"/>
                <a:ea typeface="Trebuchet MS"/>
                <a:cs typeface="Trebuchet MS"/>
                <a:sym typeface="Trebuchet MS"/>
              </a:rPr>
              <a:t>The primary programming language for implementing the project. Python has a wide range of support for various machine learning and computer vision libraries.</a:t>
            </a:r>
            <a:endParaRPr sz="2000">
              <a:solidFill>
                <a:schemeClr val="dk1"/>
              </a:solidFill>
              <a:latin typeface="Calibri"/>
              <a:ea typeface="Calibri"/>
              <a:cs typeface="Calibri"/>
              <a:sym typeface="Calibri"/>
            </a:endParaRPr>
          </a:p>
        </p:txBody>
      </p:sp>
      <p:sp>
        <p:nvSpPr>
          <p:cNvPr id="250" name="Google Shape;250;p40"/>
          <p:cNvSpPr txBox="1"/>
          <p:nvPr/>
        </p:nvSpPr>
        <p:spPr>
          <a:xfrm>
            <a:off x="3006900" y="2678750"/>
            <a:ext cx="3130200" cy="218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TensorFlow</a:t>
            </a:r>
            <a:r>
              <a:rPr lang="en" sz="1600">
                <a:solidFill>
                  <a:schemeClr val="dk1"/>
                </a:solidFill>
              </a:rPr>
              <a:t>: Deep learning frameworks for implementing advanced models such as neural networks for audio and visual analysis, as well as integrating pre-trained models like OpenAI's whisper model for audio transcription.</a:t>
            </a:r>
            <a:endParaRPr sz="1600">
              <a:solidFill>
                <a:schemeClr val="dk1"/>
              </a:solidFill>
              <a:latin typeface="Trebuchet MS"/>
              <a:ea typeface="Trebuchet MS"/>
              <a:cs typeface="Trebuchet MS"/>
              <a:sym typeface="Trebuchet MS"/>
            </a:endParaRPr>
          </a:p>
        </p:txBody>
      </p:sp>
      <p:sp>
        <p:nvSpPr>
          <p:cNvPr id="251" name="Google Shape;251;p40"/>
          <p:cNvSpPr txBox="1"/>
          <p:nvPr/>
        </p:nvSpPr>
        <p:spPr>
          <a:xfrm>
            <a:off x="6264925" y="2425775"/>
            <a:ext cx="2291700" cy="236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Trebuchet MS"/>
                <a:ea typeface="Trebuchet MS"/>
                <a:cs typeface="Trebuchet MS"/>
                <a:sym typeface="Trebuchet MS"/>
              </a:rPr>
              <a:t>OpenCV</a:t>
            </a:r>
            <a:r>
              <a:rPr lang="en" sz="1600">
                <a:solidFill>
                  <a:schemeClr val="dk1"/>
                </a:solidFill>
                <a:latin typeface="Trebuchet MS"/>
                <a:ea typeface="Trebuchet MS"/>
                <a:cs typeface="Trebuchet MS"/>
                <a:sym typeface="Trebuchet MS"/>
              </a:rPr>
              <a:t>: Used for video processing tasks such as extracting frames, detecting scoreboard, and analyzing visual content.</a:t>
            </a:r>
            <a:endParaRPr sz="2100">
              <a:solidFill>
                <a:schemeClr val="dk1"/>
              </a:solidFill>
              <a:latin typeface="Trebuchet MS"/>
              <a:ea typeface="Trebuchet MS"/>
              <a:cs typeface="Trebuchet MS"/>
              <a:sym typeface="Trebuchet MS"/>
            </a:endParaRPr>
          </a:p>
        </p:txBody>
      </p:sp>
      <p:pic>
        <p:nvPicPr>
          <p:cNvPr id="252" name="Google Shape;252;p40"/>
          <p:cNvPicPr preferRelativeResize="0"/>
          <p:nvPr/>
        </p:nvPicPr>
        <p:blipFill>
          <a:blip r:embed="rId3">
            <a:alphaModFix/>
          </a:blip>
          <a:stretch>
            <a:fillRect/>
          </a:stretch>
        </p:blipFill>
        <p:spPr>
          <a:xfrm>
            <a:off x="984325" y="1059763"/>
            <a:ext cx="1383125" cy="1305201"/>
          </a:xfrm>
          <a:prstGeom prst="rect">
            <a:avLst/>
          </a:prstGeom>
          <a:noFill/>
          <a:ln>
            <a:noFill/>
          </a:ln>
        </p:spPr>
      </p:pic>
      <p:pic>
        <p:nvPicPr>
          <p:cNvPr id="253" name="Google Shape;253;p40"/>
          <p:cNvPicPr preferRelativeResize="0"/>
          <p:nvPr/>
        </p:nvPicPr>
        <p:blipFill>
          <a:blip r:embed="rId4">
            <a:alphaModFix/>
          </a:blip>
          <a:stretch>
            <a:fillRect/>
          </a:stretch>
        </p:blipFill>
        <p:spPr>
          <a:xfrm>
            <a:off x="6358375" y="923080"/>
            <a:ext cx="2104800" cy="1578595"/>
          </a:xfrm>
          <a:prstGeom prst="rect">
            <a:avLst/>
          </a:prstGeom>
          <a:noFill/>
          <a:ln>
            <a:noFill/>
          </a:ln>
        </p:spPr>
      </p:pic>
      <p:pic>
        <p:nvPicPr>
          <p:cNvPr id="254" name="Google Shape;254;p40"/>
          <p:cNvPicPr preferRelativeResize="0"/>
          <p:nvPr/>
        </p:nvPicPr>
        <p:blipFill>
          <a:blip r:embed="rId5">
            <a:alphaModFix/>
          </a:blip>
          <a:stretch>
            <a:fillRect/>
          </a:stretch>
        </p:blipFill>
        <p:spPr>
          <a:xfrm>
            <a:off x="3301206" y="827256"/>
            <a:ext cx="2766000" cy="17702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p:nvPr/>
        </p:nvSpPr>
        <p:spPr>
          <a:xfrm>
            <a:off x="2286000" y="931838"/>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1" name="Google Shape;261;p41"/>
          <p:cNvSpPr txBox="1"/>
          <p:nvPr/>
        </p:nvSpPr>
        <p:spPr>
          <a:xfrm>
            <a:off x="2228850" y="585650"/>
            <a:ext cx="5829300" cy="346200"/>
          </a:xfrm>
          <a:prstGeom prst="rect">
            <a:avLst/>
          </a:prstGeom>
          <a:noFill/>
          <a:ln>
            <a:noFill/>
          </a:ln>
        </p:spPr>
        <p:txBody>
          <a:bodyPr anchorCtr="0" anchor="t" bIns="34275" lIns="68575" spcFirstLastPara="1" rIns="68575" wrap="square" tIns="34275">
            <a:no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Technologies Used</a:t>
            </a:r>
            <a:endParaRPr sz="1800">
              <a:solidFill>
                <a:schemeClr val="dk1"/>
              </a:solidFill>
              <a:latin typeface="Arial"/>
              <a:ea typeface="Arial"/>
              <a:cs typeface="Arial"/>
              <a:sym typeface="Arial"/>
            </a:endParaRPr>
          </a:p>
        </p:txBody>
      </p:sp>
      <p:sp>
        <p:nvSpPr>
          <p:cNvPr id="262" name="Google Shape;262;p41"/>
          <p:cNvSpPr txBox="1"/>
          <p:nvPr/>
        </p:nvSpPr>
        <p:spPr>
          <a:xfrm>
            <a:off x="0" y="1050000"/>
            <a:ext cx="8764800" cy="4093500"/>
          </a:xfrm>
          <a:prstGeom prst="rect">
            <a:avLst/>
          </a:prstGeom>
          <a:noFill/>
          <a:ln>
            <a:noFill/>
          </a:ln>
        </p:spPr>
        <p:txBody>
          <a:bodyPr anchorCtr="0" anchor="ctr" bIns="34275" lIns="68575" spcFirstLastPara="1" rIns="68575" wrap="square" tIns="34275">
            <a:noAutofit/>
          </a:bodyPr>
          <a:lstStyle/>
          <a:p>
            <a:pPr indent="0" lvl="0" marL="0" rtl="0" algn="just">
              <a:spcBef>
                <a:spcPts val="0"/>
              </a:spcBef>
              <a:spcAft>
                <a:spcPts val="0"/>
              </a:spcAft>
              <a:buNone/>
            </a:pPr>
            <a:r>
              <a:rPr lang="en" sz="1800">
                <a:solidFill>
                  <a:srgbClr val="0033CC"/>
                </a:solidFill>
                <a:latin typeface="Trebuchet MS"/>
                <a:ea typeface="Trebuchet MS"/>
                <a:cs typeface="Trebuchet MS"/>
                <a:sym typeface="Trebuchet MS"/>
              </a:rPr>
              <a:t> </a:t>
            </a:r>
            <a:endParaRPr sz="18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ctr">
              <a:spcBef>
                <a:spcPts val="0"/>
              </a:spcBef>
              <a:spcAft>
                <a:spcPts val="0"/>
              </a:spcAft>
              <a:buNone/>
            </a:pPr>
            <a:r>
              <a:rPr lang="en" sz="1100"/>
              <a:t>    </a:t>
            </a:r>
            <a:endParaRPr sz="1600"/>
          </a:p>
          <a:p>
            <a:pPr indent="0" lvl="0" marL="0" marR="0" rtl="0" algn="ctr">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a:p>
            <a:pPr indent="0" lvl="0" marL="0" marR="0" rtl="0" algn="just">
              <a:spcBef>
                <a:spcPts val="0"/>
              </a:spcBef>
              <a:spcAft>
                <a:spcPts val="0"/>
              </a:spcAft>
              <a:buNone/>
            </a:pPr>
            <a:r>
              <a:t/>
            </a:r>
            <a:endParaRPr sz="1100"/>
          </a:p>
        </p:txBody>
      </p:sp>
      <p:sp>
        <p:nvSpPr>
          <p:cNvPr id="263" name="Google Shape;263;p41"/>
          <p:cNvSpPr txBox="1"/>
          <p:nvPr/>
        </p:nvSpPr>
        <p:spPr>
          <a:xfrm>
            <a:off x="1344200" y="2636750"/>
            <a:ext cx="2665200" cy="231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lang="en" sz="1700">
                <a:solidFill>
                  <a:schemeClr val="dk1"/>
                </a:solidFill>
                <a:latin typeface="Trebuchet MS"/>
                <a:ea typeface="Trebuchet MS"/>
                <a:cs typeface="Trebuchet MS"/>
                <a:sym typeface="Trebuchet MS"/>
              </a:rPr>
              <a:t> </a:t>
            </a:r>
            <a:r>
              <a:rPr b="1" lang="en" sz="1600">
                <a:solidFill>
                  <a:schemeClr val="dk1"/>
                </a:solidFill>
                <a:latin typeface="Trebuchet MS"/>
                <a:ea typeface="Trebuchet MS"/>
                <a:cs typeface="Trebuchet MS"/>
                <a:sym typeface="Trebuchet MS"/>
              </a:rPr>
              <a:t>OpenAI’s Whisper</a:t>
            </a:r>
            <a:r>
              <a:rPr lang="en" sz="1600">
                <a:solidFill>
                  <a:schemeClr val="dk1"/>
                </a:solidFill>
                <a:latin typeface="Trebuchet MS"/>
                <a:ea typeface="Trebuchet MS"/>
                <a:cs typeface="Trebuchet MS"/>
                <a:sym typeface="Trebuchet MS"/>
              </a:rPr>
              <a:t> model</a:t>
            </a:r>
            <a:r>
              <a:rPr lang="en" sz="1600">
                <a:solidFill>
                  <a:schemeClr val="dk1"/>
                </a:solidFill>
                <a:latin typeface="Trebuchet MS"/>
                <a:ea typeface="Trebuchet MS"/>
                <a:cs typeface="Trebuchet MS"/>
                <a:sym typeface="Trebuchet MS"/>
              </a:rPr>
              <a:t> employs speech recognition algorithms to transcribe commentator speech or audio commentary from the sports event into text.</a:t>
            </a:r>
            <a:endParaRPr sz="1600">
              <a:solidFill>
                <a:schemeClr val="dk1"/>
              </a:solidFill>
              <a:latin typeface="Trebuchet MS"/>
              <a:ea typeface="Trebuchet MS"/>
              <a:cs typeface="Trebuchet MS"/>
              <a:sym typeface="Trebuchet MS"/>
            </a:endParaRPr>
          </a:p>
        </p:txBody>
      </p:sp>
      <p:sp>
        <p:nvSpPr>
          <p:cNvPr id="264" name="Google Shape;264;p41"/>
          <p:cNvSpPr txBox="1"/>
          <p:nvPr/>
        </p:nvSpPr>
        <p:spPr>
          <a:xfrm>
            <a:off x="4633738" y="2783950"/>
            <a:ext cx="2665200" cy="2003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Google Bert, an open source large language model that will identify events by going through the commentary data of the sports video.</a:t>
            </a:r>
            <a:endParaRPr sz="2100">
              <a:solidFill>
                <a:schemeClr val="dk1"/>
              </a:solidFill>
              <a:latin typeface="Trebuchet MS"/>
              <a:ea typeface="Trebuchet MS"/>
              <a:cs typeface="Trebuchet MS"/>
              <a:sym typeface="Trebuchet MS"/>
            </a:endParaRPr>
          </a:p>
        </p:txBody>
      </p:sp>
      <p:pic>
        <p:nvPicPr>
          <p:cNvPr id="265" name="Google Shape;265;p41"/>
          <p:cNvPicPr preferRelativeResize="0"/>
          <p:nvPr/>
        </p:nvPicPr>
        <p:blipFill>
          <a:blip r:embed="rId3">
            <a:alphaModFix/>
          </a:blip>
          <a:stretch>
            <a:fillRect/>
          </a:stretch>
        </p:blipFill>
        <p:spPr>
          <a:xfrm>
            <a:off x="1501124" y="1225350"/>
            <a:ext cx="2351350" cy="1566950"/>
          </a:xfrm>
          <a:prstGeom prst="rect">
            <a:avLst/>
          </a:prstGeom>
          <a:noFill/>
          <a:ln>
            <a:noFill/>
          </a:ln>
        </p:spPr>
      </p:pic>
      <p:pic>
        <p:nvPicPr>
          <p:cNvPr id="266" name="Google Shape;266;p41"/>
          <p:cNvPicPr preferRelativeResize="0"/>
          <p:nvPr/>
        </p:nvPicPr>
        <p:blipFill>
          <a:blip r:embed="rId4">
            <a:alphaModFix/>
          </a:blip>
          <a:stretch>
            <a:fillRect/>
          </a:stretch>
        </p:blipFill>
        <p:spPr>
          <a:xfrm>
            <a:off x="4633750" y="1225350"/>
            <a:ext cx="2798125" cy="1566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6" name="Google Shape;126;p24"/>
          <p:cNvSpPr txBox="1"/>
          <p:nvPr/>
        </p:nvSpPr>
        <p:spPr>
          <a:xfrm>
            <a:off x="800100" y="1314450"/>
            <a:ext cx="6400800" cy="3543300"/>
          </a:xfrm>
          <a:prstGeom prst="rect">
            <a:avLst/>
          </a:prstGeom>
          <a:noFill/>
          <a:ln>
            <a:noFill/>
          </a:ln>
        </p:spPr>
        <p:txBody>
          <a:bodyPr anchorCtr="0" anchor="t" bIns="34275" lIns="68575" spcFirstLastPara="1" rIns="68575" wrap="square" tIns="34275">
            <a:noAutofit/>
          </a:bodyPr>
          <a:lstStyle/>
          <a:p>
            <a:pPr indent="-254000" lvl="0" marL="508000" marR="0" rtl="0" algn="just">
              <a:spcBef>
                <a:spcPts val="0"/>
              </a:spcBef>
              <a:spcAft>
                <a:spcPts val="0"/>
              </a:spcAft>
              <a:buClr>
                <a:srgbClr val="0033CC"/>
              </a:buClr>
              <a:buSzPts val="1800"/>
              <a:buFont typeface="Noto Sans Symbols"/>
              <a:buChar char="▪"/>
            </a:pPr>
            <a:r>
              <a:rPr lang="en" sz="1800">
                <a:solidFill>
                  <a:srgbClr val="0033CC"/>
                </a:solidFill>
                <a:latin typeface="Trebuchet MS"/>
                <a:ea typeface="Trebuchet MS"/>
                <a:cs typeface="Trebuchet MS"/>
                <a:sym typeface="Trebuchet MS"/>
              </a:rPr>
              <a:t>Abstract </a:t>
            </a:r>
            <a:endParaRPr sz="1100"/>
          </a:p>
          <a:p>
            <a:pPr indent="-254000" lvl="0" marL="508000" marR="0" rtl="0" algn="just">
              <a:spcBef>
                <a:spcPts val="0"/>
              </a:spcBef>
              <a:spcAft>
                <a:spcPts val="0"/>
              </a:spcAft>
              <a:buClr>
                <a:srgbClr val="0000FF"/>
              </a:buClr>
              <a:buSzPts val="1800"/>
              <a:buFont typeface="Noto Sans Symbols"/>
              <a:buChar char="▪"/>
            </a:pPr>
            <a:r>
              <a:rPr lang="en" sz="1800">
                <a:solidFill>
                  <a:srgbClr val="0000FF"/>
                </a:solidFill>
                <a:latin typeface="Trebuchet MS"/>
                <a:ea typeface="Trebuchet MS"/>
                <a:cs typeface="Trebuchet MS"/>
                <a:sym typeface="Trebuchet MS"/>
              </a:rPr>
              <a:t>Summary of Literature Survey</a:t>
            </a:r>
            <a:endParaRPr sz="1800">
              <a:solidFill>
                <a:srgbClr val="0000FF"/>
              </a:solidFill>
              <a:latin typeface="Trebuchet MS"/>
              <a:ea typeface="Trebuchet MS"/>
              <a:cs typeface="Trebuchet MS"/>
              <a:sym typeface="Trebuchet MS"/>
            </a:endParaRPr>
          </a:p>
          <a:p>
            <a:pPr indent="-254000" lvl="0" marL="508000" marR="0" rtl="0" algn="just">
              <a:spcBef>
                <a:spcPts val="400"/>
              </a:spcBef>
              <a:spcAft>
                <a:spcPts val="0"/>
              </a:spcAft>
              <a:buClr>
                <a:srgbClr val="0000FF"/>
              </a:buClr>
              <a:buSzPts val="1800"/>
              <a:buFont typeface="Arial"/>
              <a:buChar char="•"/>
            </a:pPr>
            <a:r>
              <a:rPr lang="en" sz="1800">
                <a:solidFill>
                  <a:srgbClr val="0000FF"/>
                </a:solidFill>
                <a:latin typeface="Trebuchet MS"/>
                <a:ea typeface="Trebuchet MS"/>
                <a:cs typeface="Trebuchet MS"/>
                <a:sym typeface="Trebuchet MS"/>
              </a:rPr>
              <a:t>Suggestions from Review – 2</a:t>
            </a:r>
            <a:endParaRPr sz="1100"/>
          </a:p>
          <a:p>
            <a:pPr indent="-254000" lvl="0" marL="508000" marR="0" rtl="0" algn="just">
              <a:spcBef>
                <a:spcPts val="400"/>
              </a:spcBef>
              <a:spcAft>
                <a:spcPts val="0"/>
              </a:spcAft>
              <a:buClr>
                <a:srgbClr val="0000FF"/>
              </a:buClr>
              <a:buSzPts val="1800"/>
              <a:buFont typeface="Arial"/>
              <a:buChar char="•"/>
            </a:pPr>
            <a:r>
              <a:rPr lang="en" sz="1800">
                <a:solidFill>
                  <a:srgbClr val="0000FF"/>
                </a:solidFill>
                <a:latin typeface="Trebuchet MS"/>
                <a:ea typeface="Trebuchet MS"/>
                <a:cs typeface="Trebuchet MS"/>
                <a:sym typeface="Trebuchet MS"/>
              </a:rPr>
              <a:t>Proposed Methodology / Design Approach</a:t>
            </a:r>
            <a:endParaRPr sz="1100"/>
          </a:p>
          <a:p>
            <a:pPr indent="-254000" lvl="0" marL="508000" marR="0" rtl="0" algn="just">
              <a:spcBef>
                <a:spcPts val="400"/>
              </a:spcBef>
              <a:spcAft>
                <a:spcPts val="0"/>
              </a:spcAft>
              <a:buClr>
                <a:srgbClr val="0000FF"/>
              </a:buClr>
              <a:buSzPts val="1800"/>
              <a:buFont typeface="Arial"/>
              <a:buChar char="•"/>
            </a:pPr>
            <a:r>
              <a:rPr lang="en" sz="1800">
                <a:solidFill>
                  <a:srgbClr val="0000FF"/>
                </a:solidFill>
                <a:latin typeface="Trebuchet MS"/>
                <a:ea typeface="Trebuchet MS"/>
                <a:cs typeface="Trebuchet MS"/>
                <a:sym typeface="Trebuchet MS"/>
              </a:rPr>
              <a:t>Architecture</a:t>
            </a:r>
            <a:endParaRPr sz="1100"/>
          </a:p>
          <a:p>
            <a:pPr indent="-254000" lvl="0" marL="508000" marR="0" rtl="0" algn="just">
              <a:spcBef>
                <a:spcPts val="400"/>
              </a:spcBef>
              <a:spcAft>
                <a:spcPts val="0"/>
              </a:spcAft>
              <a:buClr>
                <a:srgbClr val="0000FF"/>
              </a:buClr>
              <a:buSzPts val="1800"/>
              <a:buFont typeface="Arial"/>
              <a:buChar char="•"/>
            </a:pPr>
            <a:r>
              <a:rPr lang="en" sz="1800">
                <a:solidFill>
                  <a:srgbClr val="0000FF"/>
                </a:solidFill>
                <a:latin typeface="Trebuchet MS"/>
                <a:ea typeface="Trebuchet MS"/>
                <a:cs typeface="Trebuchet MS"/>
                <a:sym typeface="Trebuchet MS"/>
              </a:rPr>
              <a:t>Design Description</a:t>
            </a:r>
            <a:endParaRPr sz="1100"/>
          </a:p>
          <a:p>
            <a:pPr indent="-254000" lvl="0" marL="508000" marR="0" rtl="0" algn="just">
              <a:spcBef>
                <a:spcPts val="400"/>
              </a:spcBef>
              <a:spcAft>
                <a:spcPts val="0"/>
              </a:spcAft>
              <a:buClr>
                <a:srgbClr val="0000FF"/>
              </a:buClr>
              <a:buSzPts val="1800"/>
              <a:buFont typeface="Arial"/>
              <a:buChar char="•"/>
            </a:pPr>
            <a:r>
              <a:rPr lang="en" sz="1800">
                <a:solidFill>
                  <a:srgbClr val="0000FF"/>
                </a:solidFill>
                <a:latin typeface="Trebuchet MS"/>
                <a:ea typeface="Trebuchet MS"/>
                <a:cs typeface="Trebuchet MS"/>
                <a:sym typeface="Trebuchet MS"/>
              </a:rPr>
              <a:t>Technologies Used</a:t>
            </a:r>
            <a:endParaRPr sz="1100"/>
          </a:p>
          <a:p>
            <a:pPr indent="-254000" lvl="0" marL="508000" marR="0" rtl="0" algn="just">
              <a:spcBef>
                <a:spcPts val="400"/>
              </a:spcBef>
              <a:spcAft>
                <a:spcPts val="0"/>
              </a:spcAft>
              <a:buClr>
                <a:srgbClr val="0000FF"/>
              </a:buClr>
              <a:buSzPts val="1800"/>
              <a:buFont typeface="Arial"/>
              <a:buChar char="•"/>
            </a:pPr>
            <a:r>
              <a:rPr lang="en" sz="1800">
                <a:solidFill>
                  <a:srgbClr val="0000FF"/>
                </a:solidFill>
                <a:latin typeface="Trebuchet MS"/>
                <a:ea typeface="Trebuchet MS"/>
                <a:cs typeface="Trebuchet MS"/>
                <a:sym typeface="Trebuchet MS"/>
              </a:rPr>
              <a:t>Project Progress</a:t>
            </a:r>
            <a:endParaRPr sz="1100"/>
          </a:p>
          <a:p>
            <a:pPr indent="-254000" lvl="0" marL="508000" marR="0" rtl="0" algn="just">
              <a:spcBef>
                <a:spcPts val="400"/>
              </a:spcBef>
              <a:spcAft>
                <a:spcPts val="0"/>
              </a:spcAft>
              <a:buClr>
                <a:srgbClr val="0000FF"/>
              </a:buClr>
              <a:buSzPts val="1800"/>
              <a:buFont typeface="Arial"/>
              <a:buChar char="•"/>
            </a:pPr>
            <a:r>
              <a:rPr lang="en" sz="1800">
                <a:solidFill>
                  <a:srgbClr val="0000FF"/>
                </a:solidFill>
                <a:latin typeface="Trebuchet MS"/>
                <a:ea typeface="Trebuchet MS"/>
                <a:cs typeface="Trebuchet MS"/>
                <a:sym typeface="Trebuchet MS"/>
              </a:rPr>
              <a:t>References</a:t>
            </a:r>
            <a:endParaRPr sz="1800">
              <a:solidFill>
                <a:srgbClr val="0033CC"/>
              </a:solidFill>
              <a:latin typeface="Trebuchet MS"/>
              <a:ea typeface="Trebuchet MS"/>
              <a:cs typeface="Trebuchet MS"/>
              <a:sym typeface="Trebuchet MS"/>
            </a:endParaRPr>
          </a:p>
          <a:p>
            <a:pPr indent="-139700" lvl="0" marL="508000" marR="0" rtl="0" algn="just">
              <a:spcBef>
                <a:spcPts val="0"/>
              </a:spcBef>
              <a:spcAft>
                <a:spcPts val="0"/>
              </a:spcAft>
              <a:buClr>
                <a:schemeClr val="dk1"/>
              </a:buClr>
              <a:buSzPts val="1800"/>
              <a:buFont typeface="Arial"/>
              <a:buNone/>
            </a:pPr>
            <a:r>
              <a:t/>
            </a:r>
            <a:endParaRPr sz="1800">
              <a:solidFill>
                <a:srgbClr val="0033CC"/>
              </a:solidFill>
              <a:latin typeface="Trebuchet MS"/>
              <a:ea typeface="Trebuchet MS"/>
              <a:cs typeface="Trebuchet MS"/>
              <a:sym typeface="Trebuchet MS"/>
            </a:endParaRPr>
          </a:p>
        </p:txBody>
      </p:sp>
      <p:sp>
        <p:nvSpPr>
          <p:cNvPr id="127" name="Google Shape;127;p24"/>
          <p:cNvSpPr txBox="1"/>
          <p:nvPr/>
        </p:nvSpPr>
        <p:spPr>
          <a:xfrm>
            <a:off x="3143250" y="857251"/>
            <a:ext cx="4857750" cy="346249"/>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Outline</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3" name="Google Shape;273;p42"/>
          <p:cNvSpPr txBox="1"/>
          <p:nvPr/>
        </p:nvSpPr>
        <p:spPr>
          <a:xfrm>
            <a:off x="1428750" y="857251"/>
            <a:ext cx="6572250" cy="346249"/>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Project Progress</a:t>
            </a:r>
            <a:endParaRPr sz="1800">
              <a:solidFill>
                <a:schemeClr val="dk1"/>
              </a:solidFill>
              <a:latin typeface="Arial"/>
              <a:ea typeface="Arial"/>
              <a:cs typeface="Arial"/>
              <a:sym typeface="Arial"/>
            </a:endParaRPr>
          </a:p>
        </p:txBody>
      </p:sp>
      <p:sp>
        <p:nvSpPr>
          <p:cNvPr id="274" name="Google Shape;274;p42"/>
          <p:cNvSpPr txBox="1"/>
          <p:nvPr/>
        </p:nvSpPr>
        <p:spPr>
          <a:xfrm>
            <a:off x="1180850" y="1314450"/>
            <a:ext cx="6750900" cy="3543300"/>
          </a:xfrm>
          <a:prstGeom prst="rect">
            <a:avLst/>
          </a:prstGeom>
          <a:noFill/>
          <a:ln>
            <a:noFill/>
          </a:ln>
        </p:spPr>
        <p:txBody>
          <a:bodyPr anchorCtr="0" anchor="t" bIns="34275" lIns="68575" spcFirstLastPara="1" rIns="68575" wrap="square" tIns="34275">
            <a:noAutofit/>
          </a:bodyPr>
          <a:lstStyle/>
          <a:p>
            <a:pPr indent="0" lvl="0" marL="0" marR="0" rtl="0" algn="just">
              <a:spcBef>
                <a:spcPts val="0"/>
              </a:spcBef>
              <a:spcAft>
                <a:spcPts val="0"/>
              </a:spcAft>
              <a:buNone/>
            </a:pPr>
            <a:r>
              <a:rPr b="1" lang="en" sz="1800">
                <a:solidFill>
                  <a:srgbClr val="0033CC"/>
                </a:solidFill>
                <a:latin typeface="Trebuchet MS"/>
                <a:ea typeface="Trebuchet MS"/>
                <a:cs typeface="Trebuchet MS"/>
                <a:sym typeface="Trebuchet MS"/>
              </a:rPr>
              <a:t>What is the project progress so far?</a:t>
            </a:r>
            <a:endParaRPr b="1" sz="18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 sz="1800">
                <a:solidFill>
                  <a:srgbClr val="0033CC"/>
                </a:solidFill>
                <a:latin typeface="Trebuchet MS"/>
                <a:ea typeface="Trebuchet MS"/>
                <a:cs typeface="Trebuchet MS"/>
                <a:sym typeface="Trebuchet MS"/>
              </a:rPr>
              <a:t>As of now, the project progress includes the </a:t>
            </a:r>
            <a:r>
              <a:rPr lang="en" sz="1800">
                <a:solidFill>
                  <a:srgbClr val="0033CC"/>
                </a:solidFill>
                <a:latin typeface="Trebuchet MS"/>
                <a:ea typeface="Trebuchet MS"/>
                <a:cs typeface="Trebuchet MS"/>
                <a:sym typeface="Trebuchet MS"/>
              </a:rPr>
              <a:t>formulation of a comprehensive problem statement, completion of extensive literature survey, development of an architecture diagram outlining the system’s structure and meticulous planning regarding the selection of appropriate models and technologies to be used.</a:t>
            </a:r>
            <a:endParaRPr sz="18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18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b="1" lang="en" sz="1800">
                <a:solidFill>
                  <a:srgbClr val="0033CC"/>
                </a:solidFill>
                <a:latin typeface="Trebuchet MS"/>
                <a:ea typeface="Trebuchet MS"/>
                <a:cs typeface="Trebuchet MS"/>
                <a:sym typeface="Trebuchet MS"/>
              </a:rPr>
              <a:t>What is the percentage completion of the project?</a:t>
            </a:r>
            <a:endParaRPr b="1" sz="18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 sz="1800">
                <a:solidFill>
                  <a:srgbClr val="0033CC"/>
                </a:solidFill>
                <a:latin typeface="Trebuchet MS"/>
                <a:ea typeface="Trebuchet MS"/>
                <a:cs typeface="Trebuchet MS"/>
                <a:sym typeface="Trebuchet MS"/>
              </a:rPr>
              <a:t>4</a:t>
            </a:r>
            <a:r>
              <a:rPr lang="en" sz="1800">
                <a:solidFill>
                  <a:srgbClr val="0033CC"/>
                </a:solidFill>
                <a:latin typeface="Trebuchet MS"/>
                <a:ea typeface="Trebuchet MS"/>
                <a:cs typeface="Trebuchet MS"/>
                <a:sym typeface="Trebuchet MS"/>
              </a:rPr>
              <a:t>0%</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0" name="Google Shape;280;p43"/>
          <p:cNvSpPr txBox="1"/>
          <p:nvPr/>
        </p:nvSpPr>
        <p:spPr>
          <a:xfrm>
            <a:off x="2171700" y="857251"/>
            <a:ext cx="5829300" cy="346249"/>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Capstone (Phase-I &amp; Phase-II) Project Timeline</a:t>
            </a:r>
            <a:endParaRPr sz="1800">
              <a:solidFill>
                <a:srgbClr val="FF0000"/>
              </a:solidFill>
              <a:latin typeface="Trebuchet MS"/>
              <a:ea typeface="Trebuchet MS"/>
              <a:cs typeface="Trebuchet MS"/>
              <a:sym typeface="Trebuchet MS"/>
            </a:endParaRPr>
          </a:p>
        </p:txBody>
      </p:sp>
      <p:sp>
        <p:nvSpPr>
          <p:cNvPr id="281" name="Google Shape;281;p43"/>
          <p:cNvSpPr txBox="1"/>
          <p:nvPr/>
        </p:nvSpPr>
        <p:spPr>
          <a:xfrm>
            <a:off x="800100" y="1502410"/>
            <a:ext cx="6629400" cy="843900"/>
          </a:xfrm>
          <a:prstGeom prst="rect">
            <a:avLst/>
          </a:prstGeom>
          <a:noFill/>
          <a:ln>
            <a:noFill/>
          </a:ln>
        </p:spPr>
        <p:txBody>
          <a:bodyPr anchorCtr="0" anchor="t" bIns="34275" lIns="68575" spcFirstLastPara="1" rIns="68575" wrap="square" tIns="34275">
            <a:spAutoFit/>
          </a:bodyPr>
          <a:lstStyle/>
          <a:p>
            <a:pPr indent="0" lvl="0" marL="457200" marR="0" rtl="0" algn="just">
              <a:spcBef>
                <a:spcPts val="0"/>
              </a:spcBef>
              <a:spcAft>
                <a:spcPts val="0"/>
              </a:spcAft>
              <a:buNone/>
            </a:pPr>
            <a:r>
              <a:t/>
            </a:r>
            <a:endParaRPr sz="1100"/>
          </a:p>
          <a:p>
            <a:pPr indent="-88900" lvl="1" marL="812800" marR="0" rtl="0" algn="just">
              <a:spcBef>
                <a:spcPts val="0"/>
              </a:spcBef>
              <a:spcAft>
                <a:spcPts val="0"/>
              </a:spcAft>
              <a:buClr>
                <a:schemeClr val="dk1"/>
              </a:buClr>
              <a:buSzPts val="1800"/>
              <a:buFont typeface="Noto Sans Symbols"/>
              <a:buNone/>
            </a:pPr>
            <a:r>
              <a:t/>
            </a:r>
            <a:endParaRPr b="0" i="0" sz="1800" u="none" cap="none" strike="noStrike">
              <a:solidFill>
                <a:srgbClr val="0033CC"/>
              </a:solidFill>
              <a:latin typeface="Trebuchet MS"/>
              <a:ea typeface="Trebuchet MS"/>
              <a:cs typeface="Trebuchet MS"/>
              <a:sym typeface="Trebuchet MS"/>
            </a:endParaRPr>
          </a:p>
          <a:p>
            <a:pPr indent="-203200" lvl="1" marL="812800" marR="0" rtl="0" algn="just">
              <a:spcBef>
                <a:spcPts val="400"/>
              </a:spcBef>
              <a:spcAft>
                <a:spcPts val="0"/>
              </a:spcAft>
              <a:buNone/>
            </a:pPr>
            <a:r>
              <a:t/>
            </a:r>
            <a:endParaRPr b="0" i="0" sz="1800" u="none" cap="none" strike="noStrike">
              <a:solidFill>
                <a:srgbClr val="0000FF"/>
              </a:solidFill>
              <a:latin typeface="Trebuchet MS"/>
              <a:ea typeface="Trebuchet MS"/>
              <a:cs typeface="Trebuchet MS"/>
              <a:sym typeface="Trebuchet MS"/>
            </a:endParaRPr>
          </a:p>
        </p:txBody>
      </p:sp>
      <p:pic>
        <p:nvPicPr>
          <p:cNvPr id="282" name="Google Shape;282;p43"/>
          <p:cNvPicPr preferRelativeResize="0"/>
          <p:nvPr/>
        </p:nvPicPr>
        <p:blipFill rotWithShape="1">
          <a:blip r:embed="rId3">
            <a:alphaModFix/>
          </a:blip>
          <a:srcRect b="0" l="0" r="0" t="0"/>
          <a:stretch/>
        </p:blipFill>
        <p:spPr>
          <a:xfrm>
            <a:off x="1657575" y="1277301"/>
            <a:ext cx="5553200" cy="39519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8" name="Google Shape;288;p44"/>
          <p:cNvSpPr txBox="1"/>
          <p:nvPr/>
        </p:nvSpPr>
        <p:spPr>
          <a:xfrm>
            <a:off x="2171700" y="857251"/>
            <a:ext cx="5829300" cy="346249"/>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Conclusion</a:t>
            </a:r>
            <a:endParaRPr sz="1800">
              <a:solidFill>
                <a:schemeClr val="dk1"/>
              </a:solidFill>
              <a:latin typeface="Arial"/>
              <a:ea typeface="Arial"/>
              <a:cs typeface="Arial"/>
              <a:sym typeface="Arial"/>
            </a:endParaRPr>
          </a:p>
        </p:txBody>
      </p:sp>
      <p:sp>
        <p:nvSpPr>
          <p:cNvPr id="289" name="Google Shape;289;p44"/>
          <p:cNvSpPr txBox="1"/>
          <p:nvPr/>
        </p:nvSpPr>
        <p:spPr>
          <a:xfrm>
            <a:off x="540825" y="1428750"/>
            <a:ext cx="7688700" cy="3409500"/>
          </a:xfrm>
          <a:prstGeom prst="rect">
            <a:avLst/>
          </a:prstGeom>
          <a:noFill/>
          <a:ln>
            <a:noFill/>
          </a:ln>
        </p:spPr>
        <p:txBody>
          <a:bodyPr anchorCtr="0" anchor="t" bIns="34275" lIns="68575" spcFirstLastPara="1" rIns="68575" wrap="square" tIns="34275">
            <a:spAutoFit/>
          </a:bodyPr>
          <a:lstStyle/>
          <a:p>
            <a:pPr indent="-342900" lvl="0" marL="457200" rtl="0" algn="l">
              <a:spcBef>
                <a:spcPts val="0"/>
              </a:spcBef>
              <a:spcAft>
                <a:spcPts val="0"/>
              </a:spcAft>
              <a:buClr>
                <a:srgbClr val="0033CC"/>
              </a:buClr>
              <a:buSzPts val="1800"/>
              <a:buChar char="●"/>
            </a:pPr>
            <a:r>
              <a:rPr lang="en" sz="1800">
                <a:solidFill>
                  <a:srgbClr val="0033CC"/>
                </a:solidFill>
              </a:rPr>
              <a:t>The Automated Sports Summarization System addresses the time constraints and labor-intensive nature of manual summarization methods for sports highlights. </a:t>
            </a:r>
            <a:endParaRPr sz="1800">
              <a:solidFill>
                <a:srgbClr val="0033CC"/>
              </a:solidFill>
            </a:endParaRPr>
          </a:p>
          <a:p>
            <a:pPr indent="-342900" lvl="0" marL="457200" rtl="0" algn="l">
              <a:spcBef>
                <a:spcPts val="0"/>
              </a:spcBef>
              <a:spcAft>
                <a:spcPts val="0"/>
              </a:spcAft>
              <a:buClr>
                <a:srgbClr val="0033CC"/>
              </a:buClr>
              <a:buSzPts val="1800"/>
              <a:buChar char="●"/>
            </a:pPr>
            <a:r>
              <a:rPr lang="en" sz="1800">
                <a:solidFill>
                  <a:srgbClr val="0033CC"/>
                </a:solidFill>
              </a:rPr>
              <a:t>We use twitter data analysis, video and audio processing, and advanced techniques like </a:t>
            </a:r>
            <a:r>
              <a:rPr lang="en" sz="1800">
                <a:solidFill>
                  <a:srgbClr val="0033CC"/>
                </a:solidFill>
              </a:rPr>
              <a:t>MSER (Maximally Stable Extremal Regions)</a:t>
            </a:r>
            <a:r>
              <a:rPr lang="en" sz="1800">
                <a:solidFill>
                  <a:srgbClr val="0033CC"/>
                </a:solidFill>
              </a:rPr>
              <a:t>-based scoreboard identification, it efficiently generates concise yet comprehensive summaries of sports events. </a:t>
            </a:r>
            <a:endParaRPr sz="1800">
              <a:solidFill>
                <a:srgbClr val="0033CC"/>
              </a:solidFill>
            </a:endParaRPr>
          </a:p>
          <a:p>
            <a:pPr indent="-349250" lvl="0" marL="457200" rtl="0" algn="l">
              <a:spcBef>
                <a:spcPts val="0"/>
              </a:spcBef>
              <a:spcAft>
                <a:spcPts val="0"/>
              </a:spcAft>
              <a:buClr>
                <a:srgbClr val="0033CC"/>
              </a:buClr>
              <a:buSzPts val="1900"/>
              <a:buChar char="●"/>
            </a:pPr>
            <a:r>
              <a:rPr lang="en" sz="1800">
                <a:solidFill>
                  <a:srgbClr val="0033CC"/>
                </a:solidFill>
              </a:rPr>
              <a:t>By incorporating Large language model (LLM) and computer vision, the system enhances event matching and scene classification and  we use weighted dynamic heartbeat graph in order to find new emerging event from tweets  and </a:t>
            </a:r>
            <a:r>
              <a:rPr lang="en" sz="1800">
                <a:solidFill>
                  <a:srgbClr val="0033CC"/>
                </a:solidFill>
              </a:rPr>
              <a:t>multimodal</a:t>
            </a:r>
            <a:r>
              <a:rPr lang="en" sz="1800">
                <a:solidFill>
                  <a:srgbClr val="0033CC"/>
                </a:solidFill>
              </a:rPr>
              <a:t> variational autoencoder(</a:t>
            </a:r>
            <a:r>
              <a:rPr lang="en" sz="1500">
                <a:solidFill>
                  <a:srgbClr val="0033CC"/>
                </a:solidFill>
              </a:rPr>
              <a:t>Tl-MVAE)</a:t>
            </a:r>
            <a:r>
              <a:rPr lang="en" sz="1800">
                <a:solidFill>
                  <a:srgbClr val="0033CC"/>
                </a:solidFill>
              </a:rPr>
              <a:t>.</a:t>
            </a:r>
            <a:endParaRPr sz="1900">
              <a:solidFill>
                <a:srgbClr val="0033CC"/>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5" name="Google Shape;295;p45"/>
          <p:cNvSpPr txBox="1"/>
          <p:nvPr/>
        </p:nvSpPr>
        <p:spPr>
          <a:xfrm>
            <a:off x="2171700" y="857251"/>
            <a:ext cx="58293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References</a:t>
            </a:r>
            <a:endParaRPr sz="1100"/>
          </a:p>
        </p:txBody>
      </p:sp>
      <p:sp>
        <p:nvSpPr>
          <p:cNvPr id="296" name="Google Shape;296;p45"/>
          <p:cNvSpPr txBox="1"/>
          <p:nvPr/>
        </p:nvSpPr>
        <p:spPr>
          <a:xfrm>
            <a:off x="567625" y="1265750"/>
            <a:ext cx="7340100" cy="3218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0033CC"/>
              </a:buClr>
              <a:buSzPts val="1400"/>
              <a:buFont typeface="Calibri"/>
              <a:buAutoNum type="arabicPeriod"/>
            </a:pPr>
            <a:r>
              <a:rPr lang="en">
                <a:solidFill>
                  <a:srgbClr val="0033CC"/>
                </a:solidFill>
                <a:highlight>
                  <a:schemeClr val="lt1"/>
                </a:highlight>
                <a:latin typeface="Calibri"/>
                <a:ea typeface="Calibri"/>
                <a:cs typeface="Calibri"/>
                <a:sym typeface="Calibri"/>
              </a:rPr>
              <a:t>Hirasawa K, Maeda K, Ogawa T, Haseyama M. Detection of Important Scenes in Baseball Videos via a Time-Lag-Aware Multimodal Variational Autoencoder. Sensors (Basel). 2021 Mar 14;21(6):2045. doi: 10.3390/s21062045. PMID: 33799412; PMCID: PMC7999231.</a:t>
            </a:r>
            <a:endParaRPr>
              <a:solidFill>
                <a:srgbClr val="0033CC"/>
              </a:solidFill>
              <a:highlight>
                <a:schemeClr val="lt1"/>
              </a:highlight>
              <a:latin typeface="Calibri"/>
              <a:ea typeface="Calibri"/>
              <a:cs typeface="Calibri"/>
              <a:sym typeface="Calibri"/>
            </a:endParaRPr>
          </a:p>
          <a:p>
            <a:pPr indent="0" lvl="0" marL="457200" rtl="0" algn="l">
              <a:spcBef>
                <a:spcPts val="0"/>
              </a:spcBef>
              <a:spcAft>
                <a:spcPts val="0"/>
              </a:spcAft>
              <a:buNone/>
            </a:pPr>
            <a:r>
              <a:t/>
            </a:r>
            <a:endParaRPr>
              <a:solidFill>
                <a:srgbClr val="0033CC"/>
              </a:solidFill>
              <a:highlight>
                <a:schemeClr val="lt1"/>
              </a:highlight>
              <a:latin typeface="Calibri"/>
              <a:ea typeface="Calibri"/>
              <a:cs typeface="Calibri"/>
              <a:sym typeface="Calibri"/>
            </a:endParaRPr>
          </a:p>
          <a:p>
            <a:pPr indent="-317500" lvl="0" marL="457200" rtl="0" algn="l">
              <a:spcBef>
                <a:spcPts val="0"/>
              </a:spcBef>
              <a:spcAft>
                <a:spcPts val="0"/>
              </a:spcAft>
              <a:buClr>
                <a:srgbClr val="0033CC"/>
              </a:buClr>
              <a:buSzPts val="1400"/>
              <a:buFont typeface="Calibri"/>
              <a:buAutoNum type="arabicPeriod"/>
            </a:pPr>
            <a:r>
              <a:rPr lang="en">
                <a:solidFill>
                  <a:srgbClr val="0033CC"/>
                </a:solidFill>
                <a:latin typeface="Calibri"/>
                <a:ea typeface="Calibri"/>
                <a:cs typeface="Calibri"/>
                <a:sym typeface="Calibri"/>
              </a:rPr>
              <a:t>A. Javed, K. B. Bajwa, H. Malik and A. Irtaza, "An Efficient Framework for Automatic Highlights Generation from Sports Videos," in </a:t>
            </a:r>
            <a:r>
              <a:rPr i="1" lang="en">
                <a:solidFill>
                  <a:srgbClr val="0033CC"/>
                </a:solidFill>
                <a:latin typeface="Calibri"/>
                <a:ea typeface="Calibri"/>
                <a:cs typeface="Calibri"/>
                <a:sym typeface="Calibri"/>
              </a:rPr>
              <a:t>IEEE Signal Processing Letters</a:t>
            </a:r>
            <a:r>
              <a:rPr lang="en">
                <a:solidFill>
                  <a:srgbClr val="0033CC"/>
                </a:solidFill>
                <a:latin typeface="Calibri"/>
                <a:ea typeface="Calibri"/>
                <a:cs typeface="Calibri"/>
                <a:sym typeface="Calibri"/>
              </a:rPr>
              <a:t>, vol. 23, no. 7, pp. 954-958, July 2016, doi: 10.1109/LSP.2016.2573042</a:t>
            </a:r>
            <a:endParaRPr>
              <a:solidFill>
                <a:srgbClr val="0033CC"/>
              </a:solidFill>
              <a:latin typeface="Calibri"/>
              <a:ea typeface="Calibri"/>
              <a:cs typeface="Calibri"/>
              <a:sym typeface="Calibri"/>
            </a:endParaRPr>
          </a:p>
          <a:p>
            <a:pPr indent="0" lvl="0" marL="457200" rtl="0" algn="l">
              <a:spcBef>
                <a:spcPts val="0"/>
              </a:spcBef>
              <a:spcAft>
                <a:spcPts val="0"/>
              </a:spcAft>
              <a:buNone/>
            </a:pPr>
            <a:r>
              <a:t/>
            </a:r>
            <a:endParaRPr>
              <a:solidFill>
                <a:srgbClr val="0033CC"/>
              </a:solidFill>
              <a:latin typeface="Calibri"/>
              <a:ea typeface="Calibri"/>
              <a:cs typeface="Calibri"/>
              <a:sym typeface="Calibri"/>
            </a:endParaRPr>
          </a:p>
          <a:p>
            <a:pPr indent="-317500" lvl="0" marL="457200" rtl="0" algn="l">
              <a:spcBef>
                <a:spcPts val="0"/>
              </a:spcBef>
              <a:spcAft>
                <a:spcPts val="0"/>
              </a:spcAft>
              <a:buClr>
                <a:srgbClr val="0033CC"/>
              </a:buClr>
              <a:buSzPts val="1400"/>
              <a:buFont typeface="Calibri"/>
              <a:buAutoNum type="arabicPeriod"/>
            </a:pPr>
            <a:r>
              <a:rPr lang="en">
                <a:solidFill>
                  <a:srgbClr val="0033CC"/>
                </a:solidFill>
                <a:latin typeface="Calibri"/>
                <a:ea typeface="Calibri"/>
                <a:cs typeface="Calibri"/>
                <a:sym typeface="Calibri"/>
              </a:rPr>
              <a:t>H. Sattar, M. S. Umar, E. Ijaz and M. U. Arshad, "Multi-Modal Architecture for Cricket Highlights Generation: Using Computer Vision and Large Language Model," </a:t>
            </a:r>
            <a:r>
              <a:rPr i="1" lang="en">
                <a:solidFill>
                  <a:srgbClr val="0033CC"/>
                </a:solidFill>
                <a:latin typeface="Calibri"/>
                <a:ea typeface="Calibri"/>
                <a:cs typeface="Calibri"/>
                <a:sym typeface="Calibri"/>
              </a:rPr>
              <a:t>2023 17th International Conference on Open Source Systems and Technologies (ICOSST)</a:t>
            </a:r>
            <a:r>
              <a:rPr lang="en">
                <a:solidFill>
                  <a:srgbClr val="0033CC"/>
                </a:solidFill>
                <a:latin typeface="Calibri"/>
                <a:ea typeface="Calibri"/>
                <a:cs typeface="Calibri"/>
                <a:sym typeface="Calibri"/>
              </a:rPr>
              <a:t>,  2023, pp. 1-6, doi: 10.1109/ICOSST60641.2023.10414235</a:t>
            </a:r>
            <a:endParaRPr>
              <a:solidFill>
                <a:srgbClr val="0033CC"/>
              </a:solidFill>
              <a:latin typeface="Calibri"/>
              <a:ea typeface="Calibri"/>
              <a:cs typeface="Calibri"/>
              <a:sym typeface="Calibri"/>
            </a:endParaRPr>
          </a:p>
          <a:p>
            <a:pPr indent="0" lvl="0" marL="457200" rtl="0" algn="l">
              <a:spcBef>
                <a:spcPts val="0"/>
              </a:spcBef>
              <a:spcAft>
                <a:spcPts val="0"/>
              </a:spcAft>
              <a:buNone/>
            </a:pPr>
            <a:r>
              <a:t/>
            </a:r>
            <a:endParaRPr>
              <a:solidFill>
                <a:srgbClr val="0033CC"/>
              </a:solidFill>
              <a:latin typeface="Calibri"/>
              <a:ea typeface="Calibri"/>
              <a:cs typeface="Calibri"/>
              <a:sym typeface="Calibri"/>
            </a:endParaRPr>
          </a:p>
          <a:p>
            <a:pPr indent="-317500" lvl="0" marL="457200" rtl="0" algn="l">
              <a:spcBef>
                <a:spcPts val="0"/>
              </a:spcBef>
              <a:spcAft>
                <a:spcPts val="0"/>
              </a:spcAft>
              <a:buClr>
                <a:srgbClr val="0033CC"/>
              </a:buClr>
              <a:buSzPts val="1400"/>
              <a:buFont typeface="Calibri"/>
              <a:buAutoNum type="arabicPeriod"/>
            </a:pPr>
            <a:r>
              <a:rPr lang="en">
                <a:solidFill>
                  <a:srgbClr val="0033CC"/>
                </a:solidFill>
                <a:latin typeface="Calibri"/>
                <a:ea typeface="Calibri"/>
                <a:cs typeface="Calibri"/>
                <a:sym typeface="Calibri"/>
              </a:rPr>
              <a:t>Z. Saeed, R. Ayaz Abbasi, M. I. Razzak and G. Xu, "Event Detection in Twitter Stream Using Weighted Dynamic Heartbeat Graph Approach [Application Notes]," in </a:t>
            </a:r>
            <a:r>
              <a:rPr i="1" lang="en">
                <a:solidFill>
                  <a:srgbClr val="0033CC"/>
                </a:solidFill>
                <a:latin typeface="Calibri"/>
                <a:ea typeface="Calibri"/>
                <a:cs typeface="Calibri"/>
                <a:sym typeface="Calibri"/>
              </a:rPr>
              <a:t>IEEE Computational Intelligence Magazine</a:t>
            </a:r>
            <a:r>
              <a:rPr lang="en">
                <a:solidFill>
                  <a:srgbClr val="0033CC"/>
                </a:solidFill>
                <a:latin typeface="Calibri"/>
                <a:ea typeface="Calibri"/>
                <a:cs typeface="Calibri"/>
                <a:sym typeface="Calibri"/>
              </a:rPr>
              <a:t>, vol. 14, no. 3, pp. 29-38, Aug. 2019, doi: 10.1109/MCI.2019.2919395</a:t>
            </a:r>
            <a:endParaRPr>
              <a:solidFill>
                <a:srgbClr val="0033CC"/>
              </a:solidFill>
              <a:highlight>
                <a:schemeClr val="lt1"/>
              </a:highlight>
              <a:latin typeface="Calibri"/>
              <a:ea typeface="Calibri"/>
              <a:cs typeface="Calibri"/>
              <a:sym typeface="Calibri"/>
            </a:endParaRPr>
          </a:p>
          <a:p>
            <a:pPr indent="0" lvl="0" marL="457200" rtl="0" algn="l">
              <a:spcBef>
                <a:spcPts val="0"/>
              </a:spcBef>
              <a:spcAft>
                <a:spcPts val="0"/>
              </a:spcAft>
              <a:buNone/>
            </a:pPr>
            <a:r>
              <a:t/>
            </a:r>
            <a:endParaRPr>
              <a:solidFill>
                <a:srgbClr val="0033CC"/>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p:nvPr/>
        </p:nvSpPr>
        <p:spPr>
          <a:xfrm>
            <a:off x="3278614" y="2514600"/>
            <a:ext cx="1879938" cy="530915"/>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3000">
                <a:solidFill>
                  <a:srgbClr val="FF0000"/>
                </a:solidFill>
                <a:latin typeface="Trebuchet MS"/>
                <a:ea typeface="Trebuchet MS"/>
                <a:cs typeface="Trebuchet MS"/>
                <a:sym typeface="Trebuchet MS"/>
              </a:rPr>
              <a:t>Thank You</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4" name="Google Shape;134;p25"/>
          <p:cNvSpPr txBox="1"/>
          <p:nvPr/>
        </p:nvSpPr>
        <p:spPr>
          <a:xfrm>
            <a:off x="514350" y="1371600"/>
            <a:ext cx="7763100" cy="3265200"/>
          </a:xfrm>
          <a:prstGeom prst="rect">
            <a:avLst/>
          </a:prstGeom>
          <a:noFill/>
          <a:ln>
            <a:noFill/>
          </a:ln>
        </p:spPr>
        <p:txBody>
          <a:bodyPr anchorCtr="0" anchor="t" bIns="34275" lIns="68575" spcFirstLastPara="1" rIns="68575" wrap="square" tIns="34275">
            <a:noAutofit/>
          </a:bodyPr>
          <a:lstStyle/>
          <a:p>
            <a:pPr indent="-342900" lvl="0" marL="457200" rtl="0" algn="just">
              <a:spcBef>
                <a:spcPts val="480"/>
              </a:spcBef>
              <a:spcAft>
                <a:spcPts val="0"/>
              </a:spcAft>
              <a:buClr>
                <a:srgbClr val="0000FF"/>
              </a:buClr>
              <a:buSzPts val="1800"/>
              <a:buChar char="▪"/>
            </a:pPr>
            <a:r>
              <a:rPr lang="en" sz="1800">
                <a:solidFill>
                  <a:srgbClr val="0000FF"/>
                </a:solidFill>
              </a:rPr>
              <a:t>The current process of sports summarization relies heavily on manual efforts. Large editing teams manually review entire game footage, select crucial moments, and compile highlights.</a:t>
            </a:r>
            <a:endParaRPr sz="1800">
              <a:solidFill>
                <a:srgbClr val="0000FF"/>
              </a:solidFill>
            </a:endParaRPr>
          </a:p>
          <a:p>
            <a:pPr indent="0" lvl="0" marL="0" rtl="0" algn="just">
              <a:spcBef>
                <a:spcPts val="480"/>
              </a:spcBef>
              <a:spcAft>
                <a:spcPts val="0"/>
              </a:spcAft>
              <a:buNone/>
            </a:pPr>
            <a:r>
              <a:t/>
            </a:r>
            <a:endParaRPr sz="1800">
              <a:solidFill>
                <a:srgbClr val="0000FF"/>
              </a:solidFill>
            </a:endParaRPr>
          </a:p>
          <a:p>
            <a:pPr indent="-342900" lvl="0" marL="457200" rtl="0" algn="just">
              <a:spcBef>
                <a:spcPts val="480"/>
              </a:spcBef>
              <a:spcAft>
                <a:spcPts val="0"/>
              </a:spcAft>
              <a:buClr>
                <a:srgbClr val="0000FF"/>
              </a:buClr>
              <a:buSzPts val="1800"/>
              <a:buChar char="▪"/>
            </a:pPr>
            <a:r>
              <a:rPr lang="en" sz="1800">
                <a:solidFill>
                  <a:srgbClr val="0000FF"/>
                </a:solidFill>
              </a:rPr>
              <a:t>This process is not only time-consuming but also resource-intensive, leading to potential uneven coverage of events.</a:t>
            </a:r>
            <a:endParaRPr sz="1800">
              <a:solidFill>
                <a:srgbClr val="0000FF"/>
              </a:solidFill>
            </a:endParaRPr>
          </a:p>
          <a:p>
            <a:pPr indent="0" lvl="0" marL="457200" rtl="0" algn="just">
              <a:spcBef>
                <a:spcPts val="480"/>
              </a:spcBef>
              <a:spcAft>
                <a:spcPts val="0"/>
              </a:spcAft>
              <a:buNone/>
            </a:pPr>
            <a:r>
              <a:t/>
            </a:r>
            <a:endParaRPr sz="1800">
              <a:solidFill>
                <a:srgbClr val="0000FF"/>
              </a:solidFill>
            </a:endParaRPr>
          </a:p>
          <a:p>
            <a:pPr indent="-342900" lvl="0" marL="457200" rtl="0" algn="just">
              <a:spcBef>
                <a:spcPts val="480"/>
              </a:spcBef>
              <a:spcAft>
                <a:spcPts val="0"/>
              </a:spcAft>
              <a:buClr>
                <a:srgbClr val="0000FF"/>
              </a:buClr>
              <a:buSzPts val="1800"/>
              <a:buChar char="▪"/>
            </a:pPr>
            <a:r>
              <a:rPr lang="en" sz="1800">
                <a:solidFill>
                  <a:srgbClr val="0000FF"/>
                </a:solidFill>
              </a:rPr>
              <a:t>Our project addresses this challenge by proposing a multi-modal approach, leveraging the power of Twitter data, audio features, and video content to automate and enhance the summarization process</a:t>
            </a:r>
            <a:endParaRPr sz="1800">
              <a:solidFill>
                <a:srgbClr val="0033CC"/>
              </a:solidFill>
              <a:latin typeface="Trebuchet MS"/>
              <a:ea typeface="Trebuchet MS"/>
              <a:cs typeface="Trebuchet MS"/>
              <a:sym typeface="Trebuchet MS"/>
            </a:endParaRPr>
          </a:p>
          <a:p>
            <a:pPr indent="0" lvl="0" marL="457200" marR="0" rtl="0" algn="just">
              <a:spcBef>
                <a:spcPts val="400"/>
              </a:spcBef>
              <a:spcAft>
                <a:spcPts val="0"/>
              </a:spcAft>
              <a:buNone/>
            </a:pPr>
            <a:r>
              <a:t/>
            </a:r>
            <a:endParaRPr sz="1800">
              <a:solidFill>
                <a:srgbClr val="0000FF"/>
              </a:solidFill>
              <a:latin typeface="Trebuchet MS"/>
              <a:ea typeface="Trebuchet MS"/>
              <a:cs typeface="Trebuchet MS"/>
              <a:sym typeface="Trebuchet MS"/>
            </a:endParaRPr>
          </a:p>
        </p:txBody>
      </p:sp>
      <p:sp>
        <p:nvSpPr>
          <p:cNvPr id="135" name="Google Shape;135;p25"/>
          <p:cNvSpPr txBox="1"/>
          <p:nvPr/>
        </p:nvSpPr>
        <p:spPr>
          <a:xfrm>
            <a:off x="3314700" y="839617"/>
            <a:ext cx="48576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Abstract</a:t>
            </a:r>
            <a:endParaRPr sz="1800">
              <a:solidFill>
                <a:srgbClr val="FF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p:nvPr/>
        </p:nvSpPr>
        <p:spPr>
          <a:xfrm>
            <a:off x="2286000" y="8237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2" name="Google Shape;142;p26"/>
          <p:cNvSpPr txBox="1"/>
          <p:nvPr/>
        </p:nvSpPr>
        <p:spPr>
          <a:xfrm>
            <a:off x="2228850" y="477577"/>
            <a:ext cx="58293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Summary of Literature Survey in Review 2</a:t>
            </a:r>
            <a:endParaRPr sz="1100"/>
          </a:p>
        </p:txBody>
      </p:sp>
      <p:sp>
        <p:nvSpPr>
          <p:cNvPr id="143" name="Google Shape;143;p26"/>
          <p:cNvSpPr txBox="1"/>
          <p:nvPr/>
        </p:nvSpPr>
        <p:spPr>
          <a:xfrm>
            <a:off x="0" y="1162200"/>
            <a:ext cx="9002400" cy="3981300"/>
          </a:xfrm>
          <a:prstGeom prst="rect">
            <a:avLst/>
          </a:prstGeom>
          <a:noFill/>
          <a:ln>
            <a:noFill/>
          </a:ln>
        </p:spPr>
        <p:txBody>
          <a:bodyPr anchorCtr="0" anchor="t" bIns="34275" lIns="68575" spcFirstLastPara="1" rIns="68575" wrap="square" tIns="34275">
            <a:noAutofit/>
          </a:bodyPr>
          <a:lstStyle/>
          <a:p>
            <a:pPr indent="-323850" lvl="0" marL="457200" rtl="0" algn="l">
              <a:spcBef>
                <a:spcPts val="0"/>
              </a:spcBef>
              <a:spcAft>
                <a:spcPts val="0"/>
              </a:spcAft>
              <a:buClr>
                <a:srgbClr val="0033CC"/>
              </a:buClr>
              <a:buSzPts val="1500"/>
              <a:buChar char="●"/>
            </a:pPr>
            <a:r>
              <a:rPr lang="en" sz="1500">
                <a:solidFill>
                  <a:srgbClr val="0033CC"/>
                </a:solidFill>
              </a:rPr>
              <a:t>Research paper  encompasses various approaches to video summarization and event detection  across different sports, including baseball, soccer, cricket, and others.</a:t>
            </a:r>
            <a:endParaRPr sz="1500">
              <a:solidFill>
                <a:srgbClr val="0033CC"/>
              </a:solidFill>
            </a:endParaRPr>
          </a:p>
          <a:p>
            <a:pPr indent="0" lvl="0" marL="457200" rtl="0" algn="l">
              <a:spcBef>
                <a:spcPts val="0"/>
              </a:spcBef>
              <a:spcAft>
                <a:spcPts val="0"/>
              </a:spcAft>
              <a:buNone/>
            </a:pPr>
            <a:r>
              <a:t/>
            </a:r>
            <a:endParaRPr sz="1500">
              <a:solidFill>
                <a:srgbClr val="0033CC"/>
              </a:solidFill>
            </a:endParaRPr>
          </a:p>
          <a:p>
            <a:pPr indent="-323850" lvl="0" marL="457200" rtl="0" algn="l">
              <a:spcBef>
                <a:spcPts val="0"/>
              </a:spcBef>
              <a:spcAft>
                <a:spcPts val="0"/>
              </a:spcAft>
              <a:buClr>
                <a:srgbClr val="0033CC"/>
              </a:buClr>
              <a:buSzPts val="1500"/>
              <a:buChar char="●"/>
            </a:pPr>
            <a:r>
              <a:rPr lang="en" sz="1500">
                <a:solidFill>
                  <a:srgbClr val="0033CC"/>
                </a:solidFill>
              </a:rPr>
              <a:t>Innovation techniques such as </a:t>
            </a:r>
            <a:r>
              <a:rPr lang="en" sz="1500">
                <a:solidFill>
                  <a:srgbClr val="0033CC"/>
                </a:solidFill>
                <a:highlight>
                  <a:srgbClr val="FFFFFF"/>
                </a:highlight>
                <a:latin typeface="Roboto"/>
                <a:ea typeface="Roboto"/>
                <a:cs typeface="Roboto"/>
                <a:sym typeface="Roboto"/>
              </a:rPr>
              <a:t>Multimodal Variational Autoencoder</a:t>
            </a:r>
            <a:r>
              <a:rPr lang="en" sz="1500">
                <a:solidFill>
                  <a:srgbClr val="0033CC"/>
                </a:solidFill>
              </a:rPr>
              <a:t>(Tl-MVAE), machine learning (YOLO v3 and OpenPose), LSTM with attention mechanism show promising result in accurately summarizing key event in sports video.</a:t>
            </a:r>
            <a:endParaRPr sz="1500">
              <a:solidFill>
                <a:srgbClr val="0033CC"/>
              </a:solidFill>
            </a:endParaRPr>
          </a:p>
          <a:p>
            <a:pPr indent="0" lvl="0" marL="457200" rtl="0" algn="l">
              <a:spcBef>
                <a:spcPts val="0"/>
              </a:spcBef>
              <a:spcAft>
                <a:spcPts val="0"/>
              </a:spcAft>
              <a:buNone/>
            </a:pPr>
            <a:r>
              <a:t/>
            </a:r>
            <a:endParaRPr sz="1500">
              <a:solidFill>
                <a:srgbClr val="0033CC"/>
              </a:solidFill>
            </a:endParaRPr>
          </a:p>
          <a:p>
            <a:pPr indent="-323850" lvl="0" marL="457200" rtl="0" algn="l">
              <a:spcBef>
                <a:spcPts val="0"/>
              </a:spcBef>
              <a:spcAft>
                <a:spcPts val="0"/>
              </a:spcAft>
              <a:buClr>
                <a:srgbClr val="0033CC"/>
              </a:buClr>
              <a:buSzPts val="1500"/>
              <a:buChar char="●"/>
            </a:pPr>
            <a:r>
              <a:rPr lang="en" sz="1500">
                <a:solidFill>
                  <a:srgbClr val="0033CC"/>
                </a:solidFill>
              </a:rPr>
              <a:t>Challenges addressed include time-lags between events and tweets,enhance accuracy of action recognition and event detection in various sporting event.</a:t>
            </a:r>
            <a:endParaRPr sz="1500">
              <a:solidFill>
                <a:srgbClr val="0033CC"/>
              </a:solidFill>
            </a:endParaRPr>
          </a:p>
          <a:p>
            <a:pPr indent="0" lvl="0" marL="457200" rtl="0" algn="l">
              <a:spcBef>
                <a:spcPts val="0"/>
              </a:spcBef>
              <a:spcAft>
                <a:spcPts val="0"/>
              </a:spcAft>
              <a:buNone/>
            </a:pPr>
            <a:r>
              <a:t/>
            </a:r>
            <a:endParaRPr sz="1500">
              <a:solidFill>
                <a:srgbClr val="0033CC"/>
              </a:solidFill>
            </a:endParaRPr>
          </a:p>
          <a:p>
            <a:pPr indent="-323850" lvl="0" marL="457200" rtl="0" algn="l">
              <a:spcBef>
                <a:spcPts val="0"/>
              </a:spcBef>
              <a:spcAft>
                <a:spcPts val="0"/>
              </a:spcAft>
              <a:buClr>
                <a:srgbClr val="0033CC"/>
              </a:buClr>
              <a:buSzPts val="1500"/>
              <a:buChar char="●"/>
            </a:pPr>
            <a:r>
              <a:rPr lang="en" sz="1500">
                <a:solidFill>
                  <a:srgbClr val="0033CC"/>
                </a:solidFill>
              </a:rPr>
              <a:t>Challenges in video summarization include data dependency,  potential error in event detection,depend on data quality, and dependency on keyword frequency in text stream analysis.</a:t>
            </a:r>
            <a:endParaRPr sz="1500">
              <a:solidFill>
                <a:srgbClr val="0033CC"/>
              </a:solidFill>
            </a:endParaRPr>
          </a:p>
          <a:p>
            <a:pPr indent="0" lvl="0" marL="457200" rtl="0" algn="l">
              <a:spcBef>
                <a:spcPts val="0"/>
              </a:spcBef>
              <a:spcAft>
                <a:spcPts val="0"/>
              </a:spcAft>
              <a:buNone/>
            </a:pPr>
            <a:r>
              <a:t/>
            </a:r>
            <a:endParaRPr sz="1500">
              <a:solidFill>
                <a:srgbClr val="0033CC"/>
              </a:solidFill>
            </a:endParaRPr>
          </a:p>
          <a:p>
            <a:pPr indent="-323850" lvl="0" marL="457200" rtl="0" algn="l">
              <a:spcBef>
                <a:spcPts val="0"/>
              </a:spcBef>
              <a:spcAft>
                <a:spcPts val="0"/>
              </a:spcAft>
              <a:buClr>
                <a:srgbClr val="0033CC"/>
              </a:buClr>
              <a:buSzPts val="1500"/>
              <a:buChar char="●"/>
            </a:pPr>
            <a:r>
              <a:rPr lang="en" sz="1500">
                <a:solidFill>
                  <a:srgbClr val="0033CC"/>
                </a:solidFill>
              </a:rPr>
              <a:t>These research papers collectively offer valuable insights into enhancing summarization accuracy, efficiency, and scalability in sports video analysis,highlighting areas for further exploration and improvement.</a:t>
            </a:r>
            <a:endParaRPr sz="1500">
              <a:solidFill>
                <a:srgbClr val="0033CC"/>
              </a:solidFill>
            </a:endParaRPr>
          </a:p>
          <a:p>
            <a:pPr indent="0" lvl="0" marL="0" marR="0" rtl="0" algn="l">
              <a:spcBef>
                <a:spcPts val="0"/>
              </a:spcBef>
              <a:spcAft>
                <a:spcPts val="0"/>
              </a:spcAft>
              <a:buNone/>
            </a:pPr>
            <a:r>
              <a:t/>
            </a:r>
            <a:endParaRPr sz="1500">
              <a:solidFill>
                <a:srgbClr val="0033C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p:nvPr/>
        </p:nvSpPr>
        <p:spPr>
          <a:xfrm>
            <a:off x="2286000" y="8237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0" name="Google Shape;150;p27"/>
          <p:cNvSpPr txBox="1"/>
          <p:nvPr/>
        </p:nvSpPr>
        <p:spPr>
          <a:xfrm>
            <a:off x="2228850" y="477577"/>
            <a:ext cx="58293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Summary of Literature Survey in Review 2</a:t>
            </a:r>
            <a:endParaRPr sz="1100"/>
          </a:p>
        </p:txBody>
      </p:sp>
      <p:sp>
        <p:nvSpPr>
          <p:cNvPr id="151" name="Google Shape;151;p27"/>
          <p:cNvSpPr txBox="1"/>
          <p:nvPr/>
        </p:nvSpPr>
        <p:spPr>
          <a:xfrm>
            <a:off x="426275" y="1079450"/>
            <a:ext cx="8264400" cy="3687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300" u="sng">
                <a:solidFill>
                  <a:srgbClr val="212121"/>
                </a:solidFill>
                <a:highlight>
                  <a:srgbClr val="FFFFFF"/>
                </a:highlight>
                <a:latin typeface="Roboto"/>
                <a:ea typeface="Roboto"/>
                <a:cs typeface="Roboto"/>
                <a:sym typeface="Roboto"/>
              </a:rPr>
              <a:t>Citation:</a:t>
            </a:r>
            <a:r>
              <a:rPr lang="en" sz="1300">
                <a:solidFill>
                  <a:srgbClr val="212121"/>
                </a:solidFill>
                <a:highlight>
                  <a:srgbClr val="FFFFFF"/>
                </a:highlight>
                <a:latin typeface="Roboto"/>
                <a:ea typeface="Roboto"/>
                <a:cs typeface="Roboto"/>
                <a:sym typeface="Roboto"/>
              </a:rPr>
              <a:t> </a:t>
            </a:r>
            <a:r>
              <a:rPr lang="en" sz="1300">
                <a:solidFill>
                  <a:srgbClr val="212121"/>
                </a:solidFill>
                <a:highlight>
                  <a:srgbClr val="FFFFFF"/>
                </a:highlight>
                <a:latin typeface="Calibri"/>
                <a:ea typeface="Calibri"/>
                <a:cs typeface="Calibri"/>
                <a:sym typeface="Calibri"/>
              </a:rPr>
              <a:t>Hirasawa K, Maeda K, Ogawa T, Haseyama M. Detection of Important Scenes in Baseball Videos via a Time-Lag-Aware Multimodal Variational Autoencoder. Sensors (Basel). 2021 Mar 14;21(6):2045. doi: 10.3390/s21062045. PMID: 33799412; PMCID: PMC7999231.</a:t>
            </a:r>
            <a:endParaRPr sz="1300">
              <a:solidFill>
                <a:srgbClr val="212121"/>
              </a:solidFill>
              <a:highlight>
                <a:srgbClr val="FFFFFF"/>
              </a:highlight>
              <a:latin typeface="Calibri"/>
              <a:ea typeface="Calibri"/>
              <a:cs typeface="Calibri"/>
              <a:sym typeface="Calibri"/>
            </a:endParaRPr>
          </a:p>
          <a:p>
            <a:pPr indent="0" lvl="0" marL="0" marR="0" rtl="0" algn="l">
              <a:spcBef>
                <a:spcPts val="0"/>
              </a:spcBef>
              <a:spcAft>
                <a:spcPts val="0"/>
              </a:spcAft>
              <a:buNone/>
            </a:pPr>
            <a:r>
              <a:t/>
            </a:r>
            <a:endParaRPr sz="1300">
              <a:solidFill>
                <a:srgbClr val="212121"/>
              </a:solidFill>
              <a:highlight>
                <a:srgbClr val="FFFFFF"/>
              </a:highlight>
              <a:latin typeface="Roboto"/>
              <a:ea typeface="Roboto"/>
              <a:cs typeface="Roboto"/>
              <a:sym typeface="Roboto"/>
            </a:endParaRPr>
          </a:p>
          <a:p>
            <a:pPr indent="0" lvl="0" marL="0" marR="0" rtl="0" algn="l">
              <a:spcBef>
                <a:spcPts val="0"/>
              </a:spcBef>
              <a:spcAft>
                <a:spcPts val="0"/>
              </a:spcAft>
              <a:buNone/>
            </a:pPr>
            <a:r>
              <a:rPr b="1" lang="en" sz="1300" u="sng">
                <a:solidFill>
                  <a:srgbClr val="212121"/>
                </a:solidFill>
                <a:highlight>
                  <a:srgbClr val="FFFFFF"/>
                </a:highlight>
                <a:latin typeface="Roboto"/>
                <a:ea typeface="Roboto"/>
                <a:cs typeface="Roboto"/>
                <a:sym typeface="Roboto"/>
              </a:rPr>
              <a:t>Objective: </a:t>
            </a:r>
            <a:r>
              <a:rPr lang="en" sz="1300">
                <a:solidFill>
                  <a:srgbClr val="212121"/>
                </a:solidFill>
                <a:highlight>
                  <a:srgbClr val="FFFFFF"/>
                </a:highlight>
                <a:latin typeface="Roboto"/>
                <a:ea typeface="Roboto"/>
                <a:cs typeface="Roboto"/>
                <a:sym typeface="Roboto"/>
              </a:rPr>
              <a:t>The objective of the paper is to propose a method for the detection of important scenes in baseball videos via the MVAE considering time-lags between tweets and corresponding multiple previous events.The Tl-MVAE consists of an encoder, decoder and an important scene detector. The paper uses Poisson distribution to account for time-lags.</a:t>
            </a:r>
            <a:endParaRPr sz="1300">
              <a:solidFill>
                <a:srgbClr val="212121"/>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b="1" sz="1300" u="sng">
              <a:solidFill>
                <a:srgbClr val="212121"/>
              </a:solidFill>
              <a:highlight>
                <a:srgbClr val="FFFFFF"/>
              </a:highlight>
              <a:latin typeface="Roboto"/>
              <a:ea typeface="Roboto"/>
              <a:cs typeface="Roboto"/>
              <a:sym typeface="Roboto"/>
            </a:endParaRPr>
          </a:p>
          <a:p>
            <a:pPr indent="0" lvl="0" marL="0" marR="0" rtl="0" algn="l">
              <a:spcBef>
                <a:spcPts val="0"/>
              </a:spcBef>
              <a:spcAft>
                <a:spcPts val="0"/>
              </a:spcAft>
              <a:buNone/>
            </a:pPr>
            <a:r>
              <a:rPr b="1" lang="en" sz="1300" u="sng">
                <a:solidFill>
                  <a:srgbClr val="212121"/>
                </a:solidFill>
                <a:highlight>
                  <a:srgbClr val="FFFFFF"/>
                </a:highlight>
                <a:latin typeface="Roboto"/>
                <a:ea typeface="Roboto"/>
                <a:cs typeface="Roboto"/>
                <a:sym typeface="Roboto"/>
              </a:rPr>
              <a:t>Advantages: </a:t>
            </a:r>
            <a:r>
              <a:rPr lang="en" sz="1300">
                <a:solidFill>
                  <a:srgbClr val="212121"/>
                </a:solidFill>
                <a:highlight>
                  <a:srgbClr val="FFFFFF"/>
                </a:highlight>
                <a:latin typeface="Roboto"/>
                <a:ea typeface="Roboto"/>
                <a:cs typeface="Roboto"/>
                <a:sym typeface="Roboto"/>
              </a:rPr>
              <a:t>Tl-MVAE can correctly consider the relationships between tweets and videos.Experimental results confirmed that the Tl-MVAE realizes the </a:t>
            </a:r>
            <a:r>
              <a:rPr lang="en" sz="1300">
                <a:solidFill>
                  <a:srgbClr val="212121"/>
                </a:solidFill>
                <a:highlight>
                  <a:srgbClr val="FFFFFF"/>
                </a:highlight>
                <a:latin typeface="Roboto"/>
                <a:ea typeface="Roboto"/>
                <a:cs typeface="Roboto"/>
                <a:sym typeface="Roboto"/>
              </a:rPr>
              <a:t>accurate</a:t>
            </a:r>
            <a:r>
              <a:rPr lang="en" sz="1300">
                <a:solidFill>
                  <a:srgbClr val="212121"/>
                </a:solidFill>
                <a:highlight>
                  <a:srgbClr val="FFFFFF"/>
                </a:highlight>
                <a:latin typeface="Roboto"/>
                <a:ea typeface="Roboto"/>
                <a:cs typeface="Roboto"/>
                <a:sym typeface="Roboto"/>
              </a:rPr>
              <a:t> detection of important scenes of baseball videos. Since the immediately previous event strongly influences the tweet and the influence of past events tends to be gradually weakened, the paper adopts Poisson distribution for the consideration of time-lags. </a:t>
            </a:r>
            <a:endParaRPr sz="1300">
              <a:solidFill>
                <a:srgbClr val="212121"/>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b="1" sz="1300">
              <a:solidFill>
                <a:srgbClr val="212121"/>
              </a:solidFill>
              <a:highlight>
                <a:srgbClr val="FFFFFF"/>
              </a:highlight>
              <a:latin typeface="Roboto"/>
              <a:ea typeface="Roboto"/>
              <a:cs typeface="Roboto"/>
              <a:sym typeface="Roboto"/>
            </a:endParaRPr>
          </a:p>
          <a:p>
            <a:pPr indent="0" lvl="0" marL="0" marR="0" rtl="0" algn="l">
              <a:spcBef>
                <a:spcPts val="0"/>
              </a:spcBef>
              <a:spcAft>
                <a:spcPts val="0"/>
              </a:spcAft>
              <a:buNone/>
            </a:pPr>
            <a:r>
              <a:rPr b="1" lang="en" sz="1300" u="sng">
                <a:solidFill>
                  <a:srgbClr val="212121"/>
                </a:solidFill>
                <a:highlight>
                  <a:srgbClr val="FFFFFF"/>
                </a:highlight>
                <a:latin typeface="Roboto"/>
                <a:ea typeface="Roboto"/>
                <a:cs typeface="Roboto"/>
                <a:sym typeface="Roboto"/>
              </a:rPr>
              <a:t>Limitations: </a:t>
            </a:r>
            <a:r>
              <a:rPr lang="en" sz="1300">
                <a:solidFill>
                  <a:srgbClr val="212121"/>
                </a:solidFill>
                <a:highlight>
                  <a:srgbClr val="FFFFFF"/>
                </a:highlight>
                <a:latin typeface="Roboto"/>
                <a:ea typeface="Roboto"/>
                <a:cs typeface="Roboto"/>
                <a:sym typeface="Roboto"/>
              </a:rPr>
              <a:t>The performance of the proposed method could be sensitive to the choice of Poisson distribution </a:t>
            </a:r>
            <a:r>
              <a:rPr lang="en" sz="1300">
                <a:solidFill>
                  <a:srgbClr val="212121"/>
                </a:solidFill>
                <a:highlight>
                  <a:srgbClr val="FFFFFF"/>
                </a:highlight>
                <a:latin typeface="Roboto"/>
                <a:ea typeface="Roboto"/>
                <a:cs typeface="Roboto"/>
                <a:sym typeface="Roboto"/>
              </a:rPr>
              <a:t>parameters. Finding the optimal values for these parameters might be challenging. Also, the proposed model involves complex mathematical models and neural networks which might require significant computational resources for training.</a:t>
            </a:r>
            <a:endParaRPr sz="1300">
              <a:solidFill>
                <a:srgbClr val="21212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p:nvPr/>
        </p:nvSpPr>
        <p:spPr>
          <a:xfrm>
            <a:off x="2286000" y="8237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8" name="Google Shape;158;p28"/>
          <p:cNvSpPr txBox="1"/>
          <p:nvPr/>
        </p:nvSpPr>
        <p:spPr>
          <a:xfrm>
            <a:off x="2228850" y="477577"/>
            <a:ext cx="58293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Summary of Literature Survey in Review 2</a:t>
            </a:r>
            <a:endParaRPr sz="1100"/>
          </a:p>
        </p:txBody>
      </p:sp>
      <p:sp>
        <p:nvSpPr>
          <p:cNvPr id="159" name="Google Shape;159;p28"/>
          <p:cNvSpPr txBox="1"/>
          <p:nvPr/>
        </p:nvSpPr>
        <p:spPr>
          <a:xfrm>
            <a:off x="426275" y="1101200"/>
            <a:ext cx="8177400" cy="4201800"/>
          </a:xfrm>
          <a:prstGeom prst="rect">
            <a:avLst/>
          </a:prstGeom>
          <a:noFill/>
          <a:ln>
            <a:noFill/>
          </a:ln>
        </p:spPr>
        <p:txBody>
          <a:bodyPr anchorCtr="0" anchor="t" bIns="34275" lIns="68575" spcFirstLastPara="1" rIns="68575" wrap="square" tIns="34275">
            <a:normAutofit/>
          </a:bodyPr>
          <a:lstStyle/>
          <a:p>
            <a:pPr indent="0" lvl="0" marL="0" marR="0" rtl="0" algn="l">
              <a:spcBef>
                <a:spcPts val="0"/>
              </a:spcBef>
              <a:spcAft>
                <a:spcPts val="0"/>
              </a:spcAft>
              <a:buNone/>
            </a:pPr>
            <a:r>
              <a:rPr b="1" lang="en" sz="1300" u="sng">
                <a:solidFill>
                  <a:srgbClr val="212121"/>
                </a:solidFill>
                <a:highlight>
                  <a:srgbClr val="FFFFFF"/>
                </a:highlight>
                <a:latin typeface="Roboto"/>
                <a:ea typeface="Roboto"/>
                <a:cs typeface="Roboto"/>
                <a:sym typeface="Roboto"/>
              </a:rPr>
              <a:t>Citation:</a:t>
            </a:r>
            <a:r>
              <a:rPr lang="en" sz="1300">
                <a:solidFill>
                  <a:srgbClr val="212121"/>
                </a:solidFill>
                <a:highlight>
                  <a:srgbClr val="FFFFFF"/>
                </a:highlight>
                <a:latin typeface="Roboto"/>
                <a:ea typeface="Roboto"/>
                <a:cs typeface="Roboto"/>
                <a:sym typeface="Roboto"/>
              </a:rPr>
              <a:t> </a:t>
            </a:r>
            <a:r>
              <a:rPr lang="en" sz="1300">
                <a:solidFill>
                  <a:schemeClr val="dk1"/>
                </a:solidFill>
                <a:latin typeface="Calibri"/>
                <a:ea typeface="Calibri"/>
                <a:cs typeface="Calibri"/>
                <a:sym typeface="Calibri"/>
              </a:rPr>
              <a:t>A. Javed, K. B. Bajwa, H. Malik and A. Irtaza, "An Efficient Framework for Automatic Highlights Generation from Sports Videos," in </a:t>
            </a:r>
            <a:r>
              <a:rPr i="1" lang="en" sz="1300">
                <a:solidFill>
                  <a:schemeClr val="dk1"/>
                </a:solidFill>
                <a:latin typeface="Calibri"/>
                <a:ea typeface="Calibri"/>
                <a:cs typeface="Calibri"/>
                <a:sym typeface="Calibri"/>
              </a:rPr>
              <a:t>IEEE Signal Processing Letters</a:t>
            </a:r>
            <a:r>
              <a:rPr lang="en" sz="1300">
                <a:solidFill>
                  <a:schemeClr val="dk1"/>
                </a:solidFill>
                <a:latin typeface="Calibri"/>
                <a:ea typeface="Calibri"/>
                <a:cs typeface="Calibri"/>
                <a:sym typeface="Calibri"/>
              </a:rPr>
              <a:t>, vol. 23, no. 7, pp. 954-958, July 2016, doi: 10.1109/LSP.2016.2573042</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300">
              <a:solidFill>
                <a:schemeClr val="dk1"/>
              </a:solidFill>
              <a:latin typeface="Calibri"/>
              <a:ea typeface="Calibri"/>
              <a:cs typeface="Calibri"/>
              <a:sym typeface="Calibri"/>
            </a:endParaRPr>
          </a:p>
          <a:p>
            <a:pPr indent="0" lvl="0" marL="0" marR="0" rtl="0" algn="l">
              <a:spcBef>
                <a:spcPts val="0"/>
              </a:spcBef>
              <a:spcAft>
                <a:spcPts val="0"/>
              </a:spcAft>
              <a:buNone/>
            </a:pPr>
            <a:r>
              <a:rPr b="1" lang="en" sz="1300" u="sng">
                <a:solidFill>
                  <a:srgbClr val="212121"/>
                </a:solidFill>
                <a:highlight>
                  <a:srgbClr val="FFFFFF"/>
                </a:highlight>
                <a:latin typeface="Roboto"/>
                <a:ea typeface="Roboto"/>
                <a:cs typeface="Roboto"/>
                <a:sym typeface="Roboto"/>
              </a:rPr>
              <a:t>Objective: </a:t>
            </a:r>
            <a:r>
              <a:rPr lang="en" sz="1300">
                <a:solidFill>
                  <a:schemeClr val="dk1"/>
                </a:solidFill>
                <a:latin typeface="Roboto"/>
                <a:ea typeface="Roboto"/>
                <a:cs typeface="Roboto"/>
                <a:sym typeface="Roboto"/>
              </a:rPr>
              <a:t>The objective of the paper you provided is to propose a method for automatic highlight generation from sports videos through the detection of replay segments (RSs). The paper aims to exploit two observations for replay detection.</a:t>
            </a:r>
            <a:endParaRPr sz="1300">
              <a:solidFill>
                <a:schemeClr val="dk1"/>
              </a:solidFill>
              <a:latin typeface="Roboto"/>
              <a:ea typeface="Roboto"/>
              <a:cs typeface="Roboto"/>
              <a:sym typeface="Roboto"/>
            </a:endParaRPr>
          </a:p>
          <a:p>
            <a:pPr indent="0" lvl="0" marL="0" marR="0" rtl="0" algn="l">
              <a:spcBef>
                <a:spcPts val="0"/>
              </a:spcBef>
              <a:spcAft>
                <a:spcPts val="0"/>
              </a:spcAft>
              <a:buNone/>
            </a:pPr>
            <a:r>
              <a:t/>
            </a:r>
            <a:endParaRPr b="1" sz="1300">
              <a:solidFill>
                <a:schemeClr val="dk1"/>
              </a:solidFill>
              <a:latin typeface="Calibri"/>
              <a:ea typeface="Calibri"/>
              <a:cs typeface="Calibri"/>
              <a:sym typeface="Calibri"/>
            </a:endParaRPr>
          </a:p>
          <a:p>
            <a:pPr indent="0" lvl="0" marL="0" marR="0" rtl="0" algn="l">
              <a:spcBef>
                <a:spcPts val="0"/>
              </a:spcBef>
              <a:spcAft>
                <a:spcPts val="0"/>
              </a:spcAft>
              <a:buNone/>
            </a:pPr>
            <a:r>
              <a:rPr b="1" lang="en" sz="1300" u="sng">
                <a:solidFill>
                  <a:srgbClr val="212121"/>
                </a:solidFill>
                <a:highlight>
                  <a:srgbClr val="FFFFFF"/>
                </a:highlight>
                <a:latin typeface="Roboto"/>
                <a:ea typeface="Roboto"/>
                <a:cs typeface="Roboto"/>
                <a:sym typeface="Roboto"/>
              </a:rPr>
              <a:t>Advantages:</a:t>
            </a:r>
            <a:endParaRPr b="1" sz="1300" u="sng">
              <a:solidFill>
                <a:srgbClr val="212121"/>
              </a:solidFill>
              <a:highlight>
                <a:srgbClr val="FFFFFF"/>
              </a:highlight>
              <a:latin typeface="Roboto"/>
              <a:ea typeface="Roboto"/>
              <a:cs typeface="Roboto"/>
              <a:sym typeface="Roboto"/>
            </a:endParaRPr>
          </a:p>
          <a:p>
            <a:pPr indent="0" lvl="0" marL="0" rtl="0" algn="l">
              <a:spcBef>
                <a:spcPts val="0"/>
              </a:spcBef>
              <a:spcAft>
                <a:spcPts val="0"/>
              </a:spcAft>
              <a:buSzPts val="1100"/>
              <a:buNone/>
            </a:pPr>
            <a:r>
              <a:rPr lang="en" sz="1300">
                <a:solidFill>
                  <a:schemeClr val="dk1"/>
                </a:solidFill>
                <a:latin typeface="Roboto"/>
                <a:ea typeface="Roboto"/>
                <a:cs typeface="Roboto"/>
                <a:sym typeface="Roboto"/>
              </a:rPr>
              <a:t>The proposed system is evaluated on a diverse dataset comprising videos from different sports categories and broadcasters, indicating its potential applicability across various sports and broadcasting styles.</a:t>
            </a:r>
            <a:endParaRPr sz="13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300">
              <a:solidFill>
                <a:schemeClr val="dk1"/>
              </a:solidFill>
              <a:latin typeface="Calibri"/>
              <a:ea typeface="Calibri"/>
              <a:cs typeface="Calibri"/>
              <a:sym typeface="Calibri"/>
            </a:endParaRPr>
          </a:p>
          <a:p>
            <a:pPr indent="0" lvl="0" marL="0" marR="0" rtl="0" algn="l">
              <a:spcBef>
                <a:spcPts val="0"/>
              </a:spcBef>
              <a:spcAft>
                <a:spcPts val="0"/>
              </a:spcAft>
              <a:buNone/>
            </a:pPr>
            <a:r>
              <a:rPr b="1" lang="en" sz="1300" u="sng">
                <a:solidFill>
                  <a:srgbClr val="212121"/>
                </a:solidFill>
                <a:highlight>
                  <a:srgbClr val="FFFFFF"/>
                </a:highlight>
                <a:latin typeface="Roboto"/>
                <a:ea typeface="Roboto"/>
                <a:cs typeface="Roboto"/>
                <a:sym typeface="Roboto"/>
              </a:rPr>
              <a:t>Limitations:</a:t>
            </a:r>
            <a:endParaRPr b="1" sz="1300" u="sng">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300">
                <a:solidFill>
                  <a:schemeClr val="dk1"/>
                </a:solidFill>
                <a:latin typeface="Roboto"/>
                <a:ea typeface="Roboto"/>
                <a:cs typeface="Roboto"/>
                <a:sym typeface="Roboto"/>
              </a:rPr>
              <a:t>OCR Accuracy: The effectiveness of SC detection using OCR depends on the accuracy of the OCR algorithm and the quality of the input images. Errors in OCR recognition could lead to mislabeling of frames, impacting the overall performance of the system</a:t>
            </a:r>
            <a:endParaRPr b="1" sz="1300" u="sng">
              <a:solidFill>
                <a:srgbClr val="212121"/>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b="1" sz="1300" u="sng">
              <a:solidFill>
                <a:srgbClr val="212121"/>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p:nvPr/>
        </p:nvSpPr>
        <p:spPr>
          <a:xfrm>
            <a:off x="2286000" y="8237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6" name="Google Shape;166;p29"/>
          <p:cNvSpPr txBox="1"/>
          <p:nvPr/>
        </p:nvSpPr>
        <p:spPr>
          <a:xfrm>
            <a:off x="2228850" y="477577"/>
            <a:ext cx="58293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Summary of Literature Survey in Review 2</a:t>
            </a:r>
            <a:endParaRPr sz="1100"/>
          </a:p>
        </p:txBody>
      </p:sp>
      <p:sp>
        <p:nvSpPr>
          <p:cNvPr id="167" name="Google Shape;167;p29"/>
          <p:cNvSpPr txBox="1"/>
          <p:nvPr/>
        </p:nvSpPr>
        <p:spPr>
          <a:xfrm>
            <a:off x="426275" y="1079450"/>
            <a:ext cx="8264400" cy="3687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300" u="sng">
                <a:solidFill>
                  <a:srgbClr val="212121"/>
                </a:solidFill>
                <a:highlight>
                  <a:srgbClr val="FFFFFF"/>
                </a:highlight>
                <a:latin typeface="Roboto"/>
                <a:ea typeface="Roboto"/>
                <a:cs typeface="Roboto"/>
                <a:sym typeface="Roboto"/>
              </a:rPr>
              <a:t>Citation:</a:t>
            </a:r>
            <a:r>
              <a:rPr lang="en" sz="1200">
                <a:solidFill>
                  <a:srgbClr val="212121"/>
                </a:solidFill>
                <a:highlight>
                  <a:srgbClr val="FFFFFF"/>
                </a:highlight>
                <a:latin typeface="Roboto"/>
                <a:ea typeface="Roboto"/>
                <a:cs typeface="Roboto"/>
                <a:sym typeface="Roboto"/>
              </a:rPr>
              <a:t> </a:t>
            </a:r>
            <a:r>
              <a:rPr lang="en" sz="1300">
                <a:solidFill>
                  <a:schemeClr val="dk1"/>
                </a:solidFill>
                <a:latin typeface="Calibri"/>
                <a:ea typeface="Calibri"/>
                <a:cs typeface="Calibri"/>
                <a:sym typeface="Calibri"/>
              </a:rPr>
              <a:t>H. Sattar, M. S. Umar, E. Ijaz and M. U. Arshad, "Multi-Modal Architecture for Cricket Highlights Generation: Using Computer Vision and Large Language Model," </a:t>
            </a:r>
            <a:r>
              <a:rPr i="1" lang="en" sz="1300">
                <a:solidFill>
                  <a:schemeClr val="dk1"/>
                </a:solidFill>
                <a:latin typeface="Calibri"/>
                <a:ea typeface="Calibri"/>
                <a:cs typeface="Calibri"/>
                <a:sym typeface="Calibri"/>
              </a:rPr>
              <a:t>2023 17th International Conference on Open Source Systems and Technologies (ICOSST)</a:t>
            </a:r>
            <a:r>
              <a:rPr lang="en" sz="1300">
                <a:solidFill>
                  <a:schemeClr val="dk1"/>
                </a:solidFill>
                <a:latin typeface="Calibri"/>
                <a:ea typeface="Calibri"/>
                <a:cs typeface="Calibri"/>
                <a:sym typeface="Calibri"/>
              </a:rPr>
              <a:t>,  2023, pp. 1-6, doi: 10.1109/ICOSST60641.2023.10414235</a:t>
            </a:r>
            <a:endParaRPr sz="1300">
              <a:solidFill>
                <a:srgbClr val="212121"/>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sz="1500">
              <a:solidFill>
                <a:srgbClr val="212121"/>
              </a:solidFill>
              <a:highlight>
                <a:srgbClr val="FFFFFF"/>
              </a:highlight>
              <a:latin typeface="Roboto"/>
              <a:ea typeface="Roboto"/>
              <a:cs typeface="Roboto"/>
              <a:sym typeface="Roboto"/>
            </a:endParaRPr>
          </a:p>
          <a:p>
            <a:pPr indent="0" lvl="0" marL="0" marR="0" rtl="0" algn="l">
              <a:spcBef>
                <a:spcPts val="0"/>
              </a:spcBef>
              <a:spcAft>
                <a:spcPts val="0"/>
              </a:spcAft>
              <a:buNone/>
            </a:pPr>
            <a:r>
              <a:rPr b="1" lang="en" sz="1300" u="sng">
                <a:solidFill>
                  <a:srgbClr val="212121"/>
                </a:solidFill>
                <a:highlight>
                  <a:srgbClr val="FFFFFF"/>
                </a:highlight>
                <a:latin typeface="Roboto"/>
                <a:ea typeface="Roboto"/>
                <a:cs typeface="Roboto"/>
                <a:sym typeface="Roboto"/>
              </a:rPr>
              <a:t>Objective</a:t>
            </a:r>
            <a:r>
              <a:rPr lang="en" sz="1300">
                <a:solidFill>
                  <a:srgbClr val="212121"/>
                </a:solidFill>
                <a:highlight>
                  <a:srgbClr val="FFFFFF"/>
                </a:highlight>
                <a:latin typeface="Roboto"/>
                <a:ea typeface="Roboto"/>
                <a:cs typeface="Roboto"/>
                <a:sym typeface="Roboto"/>
              </a:rPr>
              <a:t>: The objective of this paper is to leverage large language models to aid in the generation of sports summaries. The approach mentioned in this paper used the YOLO model in order to split the video into 20 second segments based on the bowler’s position and later feeds the commentary data into a large model that is trained to identify events based on words used for each event.</a:t>
            </a:r>
            <a:endParaRPr b="1" sz="1300" u="sng">
              <a:solidFill>
                <a:srgbClr val="212121"/>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sz="1300">
              <a:solidFill>
                <a:srgbClr val="212121"/>
              </a:solidFill>
              <a:highlight>
                <a:srgbClr val="FFFFFF"/>
              </a:highlight>
              <a:latin typeface="Roboto"/>
              <a:ea typeface="Roboto"/>
              <a:cs typeface="Roboto"/>
              <a:sym typeface="Roboto"/>
            </a:endParaRPr>
          </a:p>
          <a:p>
            <a:pPr indent="0" lvl="0" marL="0" marR="0" rtl="0" algn="l">
              <a:spcBef>
                <a:spcPts val="0"/>
              </a:spcBef>
              <a:spcAft>
                <a:spcPts val="0"/>
              </a:spcAft>
              <a:buNone/>
            </a:pPr>
            <a:r>
              <a:rPr b="1" lang="en" sz="1300" u="sng">
                <a:solidFill>
                  <a:srgbClr val="212121"/>
                </a:solidFill>
                <a:highlight>
                  <a:srgbClr val="FFFFFF"/>
                </a:highlight>
                <a:latin typeface="Roboto"/>
                <a:ea typeface="Roboto"/>
                <a:cs typeface="Roboto"/>
                <a:sym typeface="Roboto"/>
              </a:rPr>
              <a:t>Advantages: </a:t>
            </a:r>
            <a:r>
              <a:rPr lang="en" sz="1300">
                <a:solidFill>
                  <a:srgbClr val="212121"/>
                </a:solidFill>
                <a:highlight>
                  <a:srgbClr val="FFFFFF"/>
                </a:highlight>
                <a:latin typeface="Roboto"/>
                <a:ea typeface="Roboto"/>
                <a:cs typeface="Roboto"/>
                <a:sym typeface="Roboto"/>
              </a:rPr>
              <a:t>The approach used in this paper has an accuracy of roughly 97% which has been achieved due to large corpus of words that has been identified for each type of event. The use of a BERT that has been fine tuned for English commentary data has also aided in achieving such high level of accuracy.</a:t>
            </a:r>
            <a:endParaRPr b="1" sz="1300">
              <a:solidFill>
                <a:srgbClr val="212121"/>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b="1" sz="1300">
              <a:solidFill>
                <a:srgbClr val="212121"/>
              </a:solidFill>
              <a:highlight>
                <a:srgbClr val="FFFFFF"/>
              </a:highlight>
              <a:latin typeface="Roboto"/>
              <a:ea typeface="Roboto"/>
              <a:cs typeface="Roboto"/>
              <a:sym typeface="Roboto"/>
            </a:endParaRPr>
          </a:p>
          <a:p>
            <a:pPr indent="0" lvl="0" marL="0" marR="0" rtl="0" algn="l">
              <a:spcBef>
                <a:spcPts val="0"/>
              </a:spcBef>
              <a:spcAft>
                <a:spcPts val="0"/>
              </a:spcAft>
              <a:buNone/>
            </a:pPr>
            <a:r>
              <a:rPr b="1" lang="en" sz="1300" u="sng">
                <a:solidFill>
                  <a:srgbClr val="212121"/>
                </a:solidFill>
                <a:highlight>
                  <a:srgbClr val="FFFFFF"/>
                </a:highlight>
                <a:latin typeface="Roboto"/>
                <a:ea typeface="Roboto"/>
                <a:cs typeface="Roboto"/>
                <a:sym typeface="Roboto"/>
              </a:rPr>
              <a:t>Limitations: </a:t>
            </a:r>
            <a:r>
              <a:rPr lang="en" sz="1300">
                <a:solidFill>
                  <a:srgbClr val="212121"/>
                </a:solidFill>
                <a:highlight>
                  <a:srgbClr val="FFFFFF"/>
                </a:highlight>
                <a:latin typeface="Roboto"/>
                <a:ea typeface="Roboto"/>
                <a:cs typeface="Roboto"/>
                <a:sym typeface="Roboto"/>
              </a:rPr>
              <a:t>Misclassifications occur when the commentators describe the game’s bigger picture, separate from the actual ball action, such as boundaries and wickets. There are also times when ball actions come to an abrupt end, which causes a discrepancy between the extracted comments and the real event sequence. The commentary’s temporal misalignment separates the model’s narrative depiction from the real event.</a:t>
            </a:r>
            <a:endParaRPr sz="1300">
              <a:solidFill>
                <a:srgbClr val="212121"/>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nvSpPr>
        <p:spPr>
          <a:xfrm>
            <a:off x="382775" y="678450"/>
            <a:ext cx="83547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u="sng">
              <a:solidFill>
                <a:srgbClr val="212121"/>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300" u="sng">
              <a:solidFill>
                <a:srgbClr val="212121"/>
              </a:solidFill>
              <a:highlight>
                <a:schemeClr val="lt1"/>
              </a:highlight>
              <a:latin typeface="Roboto"/>
              <a:ea typeface="Roboto"/>
              <a:cs typeface="Roboto"/>
              <a:sym typeface="Roboto"/>
            </a:endParaRPr>
          </a:p>
          <a:p>
            <a:pPr indent="0" lvl="0" marL="0" rtl="0" algn="l">
              <a:spcBef>
                <a:spcPts val="0"/>
              </a:spcBef>
              <a:spcAft>
                <a:spcPts val="0"/>
              </a:spcAft>
              <a:buNone/>
            </a:pPr>
            <a:r>
              <a:rPr b="1" lang="en" sz="1300" u="sng">
                <a:solidFill>
                  <a:srgbClr val="212121"/>
                </a:solidFill>
                <a:highlight>
                  <a:schemeClr val="lt1"/>
                </a:highlight>
                <a:latin typeface="Roboto"/>
                <a:ea typeface="Roboto"/>
                <a:cs typeface="Roboto"/>
                <a:sym typeface="Roboto"/>
              </a:rPr>
              <a:t>Citation:</a:t>
            </a:r>
            <a:r>
              <a:rPr lang="en" sz="1300">
                <a:solidFill>
                  <a:srgbClr val="212121"/>
                </a:solidFill>
                <a:highlight>
                  <a:schemeClr val="lt1"/>
                </a:highlight>
                <a:latin typeface="Roboto"/>
                <a:ea typeface="Roboto"/>
                <a:cs typeface="Roboto"/>
                <a:sym typeface="Roboto"/>
              </a:rPr>
              <a:t> </a:t>
            </a:r>
            <a:r>
              <a:rPr lang="en" sz="1300">
                <a:solidFill>
                  <a:schemeClr val="dk1"/>
                </a:solidFill>
                <a:latin typeface="Roboto"/>
                <a:ea typeface="Roboto"/>
                <a:cs typeface="Roboto"/>
                <a:sym typeface="Roboto"/>
              </a:rPr>
              <a:t>Z. </a:t>
            </a:r>
            <a:r>
              <a:rPr lang="en" sz="1300">
                <a:solidFill>
                  <a:schemeClr val="dk1"/>
                </a:solidFill>
                <a:latin typeface="Calibri"/>
                <a:ea typeface="Calibri"/>
                <a:cs typeface="Calibri"/>
                <a:sym typeface="Calibri"/>
              </a:rPr>
              <a:t>Saeed, R. Ayaz Abbasi, M. I. Razzak and G. Xu, "Event Detection in Twitter Stream Using Weighted Dynamic Heartbeat Graph Approach [Application Notes]," in </a:t>
            </a:r>
            <a:r>
              <a:rPr i="1" lang="en" sz="1300">
                <a:solidFill>
                  <a:schemeClr val="dk1"/>
                </a:solidFill>
                <a:latin typeface="Calibri"/>
                <a:ea typeface="Calibri"/>
                <a:cs typeface="Calibri"/>
                <a:sym typeface="Calibri"/>
              </a:rPr>
              <a:t>IEEE Computational Intelligence Magazine</a:t>
            </a:r>
            <a:r>
              <a:rPr lang="en" sz="1300">
                <a:solidFill>
                  <a:schemeClr val="dk1"/>
                </a:solidFill>
                <a:latin typeface="Calibri"/>
                <a:ea typeface="Calibri"/>
                <a:cs typeface="Calibri"/>
                <a:sym typeface="Calibri"/>
              </a:rPr>
              <a:t>, vol. 14, no. 3, pp. 29-38, Aug. 2019, doi: 10.1109/MCI.2019.2919395</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b="1" lang="en" sz="1300" u="sng">
                <a:solidFill>
                  <a:srgbClr val="212121"/>
                </a:solidFill>
                <a:highlight>
                  <a:schemeClr val="lt1"/>
                </a:highlight>
                <a:latin typeface="Roboto"/>
                <a:ea typeface="Roboto"/>
                <a:cs typeface="Roboto"/>
                <a:sym typeface="Roboto"/>
              </a:rPr>
              <a:t>Objective</a:t>
            </a:r>
            <a:r>
              <a:rPr b="1" lang="en" sz="1300">
                <a:solidFill>
                  <a:srgbClr val="212121"/>
                </a:solidFill>
                <a:highlight>
                  <a:schemeClr val="lt1"/>
                </a:highlight>
                <a:latin typeface="Roboto"/>
                <a:ea typeface="Roboto"/>
                <a:cs typeface="Roboto"/>
                <a:sym typeface="Roboto"/>
              </a:rPr>
              <a:t>:</a:t>
            </a:r>
            <a:r>
              <a:rPr lang="en" sz="1300">
                <a:solidFill>
                  <a:srgbClr val="212121"/>
                </a:solidFill>
                <a:highlight>
                  <a:schemeClr val="lt1"/>
                </a:highlight>
                <a:latin typeface="Roboto"/>
                <a:ea typeface="Roboto"/>
                <a:cs typeface="Roboto"/>
                <a:sym typeface="Roboto"/>
              </a:rPr>
              <a:t> </a:t>
            </a:r>
            <a:r>
              <a:rPr lang="en" sz="1300">
                <a:solidFill>
                  <a:schemeClr val="dk1"/>
                </a:solidFill>
                <a:latin typeface="Roboto"/>
                <a:ea typeface="Roboto"/>
                <a:cs typeface="Roboto"/>
                <a:sym typeface="Roboto"/>
              </a:rPr>
              <a:t>Weighted dynamic heartbeat graph for detecting event in a dynamic text stream like social media data like twitter, Weighted Dynamic Heartbeat Graphs (WDHG) capture evolving word usage over time. Key features, Growth Factor (GF) and Aggregated Centrality (AC), enabling the detection of significant events by classifying and ranking strong snapshots.</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rgbClr val="212121"/>
              </a:solidFill>
              <a:highlight>
                <a:schemeClr val="lt1"/>
              </a:highlight>
              <a:latin typeface="Roboto"/>
              <a:ea typeface="Roboto"/>
              <a:cs typeface="Roboto"/>
              <a:sym typeface="Roboto"/>
            </a:endParaRPr>
          </a:p>
          <a:p>
            <a:pPr indent="0" lvl="0" marL="0" rtl="0" algn="l">
              <a:spcBef>
                <a:spcPts val="0"/>
              </a:spcBef>
              <a:spcAft>
                <a:spcPts val="0"/>
              </a:spcAft>
              <a:buNone/>
            </a:pPr>
            <a:r>
              <a:rPr b="1" lang="en" sz="1300" u="sng">
                <a:solidFill>
                  <a:srgbClr val="212121"/>
                </a:solidFill>
                <a:highlight>
                  <a:schemeClr val="lt1"/>
                </a:highlight>
                <a:latin typeface="Roboto"/>
                <a:ea typeface="Roboto"/>
                <a:cs typeface="Roboto"/>
                <a:sym typeface="Roboto"/>
              </a:rPr>
              <a:t>Advantages:</a:t>
            </a:r>
            <a:r>
              <a:rPr lang="en" sz="1300" u="sng">
                <a:solidFill>
                  <a:srgbClr val="212121"/>
                </a:solidFill>
                <a:highlight>
                  <a:schemeClr val="lt1"/>
                </a:highlight>
                <a:latin typeface="Roboto"/>
                <a:ea typeface="Roboto"/>
                <a:cs typeface="Roboto"/>
                <a:sym typeface="Roboto"/>
              </a:rPr>
              <a:t> </a:t>
            </a:r>
            <a:r>
              <a:rPr lang="en" sz="1300">
                <a:solidFill>
                  <a:schemeClr val="dk1"/>
                </a:solidFill>
                <a:latin typeface="Roboto"/>
                <a:ea typeface="Roboto"/>
                <a:cs typeface="Roboto"/>
                <a:sym typeface="Roboto"/>
              </a:rPr>
              <a:t>WDHG efficiently detects and highlights emerging topics in dynamic text streams.</a:t>
            </a:r>
            <a:endParaRPr sz="13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300">
                <a:solidFill>
                  <a:schemeClr val="dk1"/>
                </a:solidFill>
                <a:latin typeface="Roboto"/>
                <a:ea typeface="Roboto"/>
                <a:cs typeface="Roboto"/>
                <a:sym typeface="Roboto"/>
              </a:rPr>
              <a:t>suitable for processing large volumes of Twitter data in real-time event detection scenarios.</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u="sng">
              <a:solidFill>
                <a:srgbClr val="212121"/>
              </a:solidFill>
              <a:highlight>
                <a:schemeClr val="lt1"/>
              </a:highlight>
              <a:latin typeface="Roboto"/>
              <a:ea typeface="Roboto"/>
              <a:cs typeface="Roboto"/>
              <a:sym typeface="Roboto"/>
            </a:endParaRPr>
          </a:p>
          <a:p>
            <a:pPr indent="0" lvl="0" marL="0" rtl="0" algn="l">
              <a:spcBef>
                <a:spcPts val="0"/>
              </a:spcBef>
              <a:spcAft>
                <a:spcPts val="0"/>
              </a:spcAft>
              <a:buNone/>
            </a:pPr>
            <a:r>
              <a:rPr b="1" lang="en" sz="1300" u="sng">
                <a:solidFill>
                  <a:srgbClr val="212121"/>
                </a:solidFill>
                <a:highlight>
                  <a:schemeClr val="lt1"/>
                </a:highlight>
                <a:latin typeface="Roboto"/>
                <a:ea typeface="Roboto"/>
                <a:cs typeface="Roboto"/>
                <a:sym typeface="Roboto"/>
              </a:rPr>
              <a:t>Limitations</a:t>
            </a:r>
            <a:r>
              <a:rPr lang="en" sz="1300" u="sng">
                <a:solidFill>
                  <a:srgbClr val="212121"/>
                </a:solidFill>
                <a:highlight>
                  <a:schemeClr val="lt1"/>
                </a:highlight>
                <a:latin typeface="Roboto"/>
                <a:ea typeface="Roboto"/>
                <a:cs typeface="Roboto"/>
                <a:sym typeface="Roboto"/>
              </a:rPr>
              <a:t>:</a:t>
            </a:r>
            <a:r>
              <a:rPr lang="en" sz="1300">
                <a:solidFill>
                  <a:schemeClr val="dk1"/>
                </a:solidFill>
                <a:latin typeface="Roboto"/>
                <a:ea typeface="Roboto"/>
                <a:cs typeface="Roboto"/>
                <a:sym typeface="Roboto"/>
              </a:rPr>
              <a:t>Dependency on Keyword Frequency: The method heavily relies on keyword frequency, which may lead to biased results, especially in noisy or diverse text streams. The approach may face challenges in handling bursty events where topics rapidly gain popularity and decline. </a:t>
            </a:r>
            <a:endParaRPr sz="1300" u="sng">
              <a:solidFill>
                <a:srgbClr val="212121"/>
              </a:solidFill>
              <a:highlight>
                <a:schemeClr val="lt1"/>
              </a:highlight>
              <a:latin typeface="Roboto"/>
              <a:ea typeface="Roboto"/>
              <a:cs typeface="Roboto"/>
              <a:sym typeface="Roboto"/>
            </a:endParaRPr>
          </a:p>
        </p:txBody>
      </p:sp>
      <p:sp>
        <p:nvSpPr>
          <p:cNvPr id="173" name="Google Shape;173;p30"/>
          <p:cNvSpPr txBox="1"/>
          <p:nvPr/>
        </p:nvSpPr>
        <p:spPr>
          <a:xfrm>
            <a:off x="2220950" y="497552"/>
            <a:ext cx="58293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Summary of Literature Survey in Review 2</a:t>
            </a:r>
            <a:endParaRPr sz="1100"/>
          </a:p>
        </p:txBody>
      </p:sp>
      <p:sp>
        <p:nvSpPr>
          <p:cNvPr id="174" name="Google Shape;174;p30"/>
          <p:cNvSpPr/>
          <p:nvPr/>
        </p:nvSpPr>
        <p:spPr>
          <a:xfrm>
            <a:off x="2307750" y="843741"/>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0" name="Google Shape;180;p31"/>
          <p:cNvSpPr txBox="1"/>
          <p:nvPr/>
        </p:nvSpPr>
        <p:spPr>
          <a:xfrm>
            <a:off x="2171700" y="742950"/>
            <a:ext cx="5886600" cy="3462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 sz="1800">
                <a:solidFill>
                  <a:srgbClr val="FF0000"/>
                </a:solidFill>
                <a:latin typeface="Trebuchet MS"/>
                <a:ea typeface="Trebuchet MS"/>
                <a:cs typeface="Trebuchet MS"/>
                <a:sym typeface="Trebuchet MS"/>
              </a:rPr>
              <a:t>Suggestions from Review – 2</a:t>
            </a:r>
            <a:endParaRPr sz="1100"/>
          </a:p>
        </p:txBody>
      </p:sp>
      <p:sp>
        <p:nvSpPr>
          <p:cNvPr id="181" name="Google Shape;181;p31"/>
          <p:cNvSpPr txBox="1"/>
          <p:nvPr/>
        </p:nvSpPr>
        <p:spPr>
          <a:xfrm>
            <a:off x="514350" y="1371600"/>
            <a:ext cx="7763100" cy="3265200"/>
          </a:xfrm>
          <a:prstGeom prst="rect">
            <a:avLst/>
          </a:prstGeom>
          <a:noFill/>
          <a:ln>
            <a:noFill/>
          </a:ln>
        </p:spPr>
        <p:txBody>
          <a:bodyPr anchorCtr="0" anchor="t" bIns="34275" lIns="68575" spcFirstLastPara="1" rIns="68575" wrap="square" tIns="34275">
            <a:noAutofit/>
          </a:bodyPr>
          <a:lstStyle/>
          <a:p>
            <a:pPr indent="-342900" lvl="0" marL="457200" rtl="0" algn="just">
              <a:spcBef>
                <a:spcPts val="480"/>
              </a:spcBef>
              <a:spcAft>
                <a:spcPts val="0"/>
              </a:spcAft>
              <a:buClr>
                <a:srgbClr val="0000FF"/>
              </a:buClr>
              <a:buSzPts val="1800"/>
              <a:buChar char="▪"/>
            </a:pPr>
            <a:r>
              <a:rPr lang="en" sz="1800">
                <a:solidFill>
                  <a:srgbClr val="0033CC"/>
                </a:solidFill>
                <a:latin typeface="Trebuchet MS"/>
                <a:ea typeface="Trebuchet MS"/>
                <a:cs typeface="Trebuchet MS"/>
                <a:sym typeface="Trebuchet MS"/>
              </a:rPr>
              <a:t>From the literature survey done during review-2 we were suggested to use:</a:t>
            </a:r>
            <a:endParaRPr sz="1800">
              <a:solidFill>
                <a:srgbClr val="0033CC"/>
              </a:solidFill>
              <a:latin typeface="Trebuchet MS"/>
              <a:ea typeface="Trebuchet MS"/>
              <a:cs typeface="Trebuchet MS"/>
              <a:sym typeface="Trebuchet MS"/>
            </a:endParaRPr>
          </a:p>
          <a:p>
            <a:pPr indent="-342900" lvl="0" marL="457200" rtl="0" algn="just">
              <a:spcBef>
                <a:spcPts val="0"/>
              </a:spcBef>
              <a:spcAft>
                <a:spcPts val="0"/>
              </a:spcAft>
              <a:buClr>
                <a:srgbClr val="0000FF"/>
              </a:buClr>
              <a:buSzPts val="1800"/>
              <a:buChar char="▪"/>
            </a:pPr>
            <a:r>
              <a:rPr b="1" lang="en" sz="1800">
                <a:solidFill>
                  <a:srgbClr val="0033CC"/>
                </a:solidFill>
                <a:latin typeface="Trebuchet MS"/>
                <a:ea typeface="Trebuchet MS"/>
                <a:cs typeface="Trebuchet MS"/>
                <a:sym typeface="Trebuchet MS"/>
              </a:rPr>
              <a:t>Language Models</a:t>
            </a:r>
            <a:r>
              <a:rPr lang="en" sz="1800">
                <a:solidFill>
                  <a:srgbClr val="0033CC"/>
                </a:solidFill>
                <a:latin typeface="Trebuchet MS"/>
                <a:ea typeface="Trebuchet MS"/>
                <a:cs typeface="Trebuchet MS"/>
                <a:sym typeface="Trebuchet MS"/>
              </a:rPr>
              <a:t>: Utilization of Large Language Models (LLM) to identify events from commentary data.</a:t>
            </a:r>
            <a:endParaRPr sz="1800">
              <a:solidFill>
                <a:srgbClr val="0033CC"/>
              </a:solidFill>
              <a:latin typeface="Trebuchet MS"/>
              <a:ea typeface="Trebuchet MS"/>
              <a:cs typeface="Trebuchet MS"/>
              <a:sym typeface="Trebuchet MS"/>
            </a:endParaRPr>
          </a:p>
          <a:p>
            <a:pPr indent="-342900" lvl="0" marL="457200" rtl="0" algn="just">
              <a:spcBef>
                <a:spcPts val="0"/>
              </a:spcBef>
              <a:spcAft>
                <a:spcPts val="0"/>
              </a:spcAft>
              <a:buClr>
                <a:srgbClr val="0033CC"/>
              </a:buClr>
              <a:buSzPts val="1800"/>
              <a:buFont typeface="Trebuchet MS"/>
              <a:buChar char="▪"/>
            </a:pPr>
            <a:r>
              <a:rPr b="1" lang="en" sz="1800">
                <a:solidFill>
                  <a:srgbClr val="0033CC"/>
                </a:solidFill>
                <a:latin typeface="Trebuchet MS"/>
                <a:ea typeface="Trebuchet MS"/>
                <a:cs typeface="Trebuchet MS"/>
                <a:sym typeface="Trebuchet MS"/>
              </a:rPr>
              <a:t>Replay Analysis</a:t>
            </a:r>
            <a:r>
              <a:rPr lang="en" sz="1800">
                <a:solidFill>
                  <a:srgbClr val="0033CC"/>
                </a:solidFill>
                <a:latin typeface="Trebuchet MS"/>
                <a:ea typeface="Trebuchet MS"/>
                <a:cs typeface="Trebuchet MS"/>
                <a:sym typeface="Trebuchet MS"/>
              </a:rPr>
              <a:t> : Analyze replays within sports videos for key actions.</a:t>
            </a:r>
            <a:endParaRPr sz="1800">
              <a:solidFill>
                <a:srgbClr val="0033CC"/>
              </a:solidFill>
              <a:latin typeface="Trebuchet MS"/>
              <a:ea typeface="Trebuchet MS"/>
              <a:cs typeface="Trebuchet MS"/>
              <a:sym typeface="Trebuchet MS"/>
            </a:endParaRPr>
          </a:p>
          <a:p>
            <a:pPr indent="-342900" lvl="0" marL="457200" rtl="0" algn="just">
              <a:spcBef>
                <a:spcPts val="0"/>
              </a:spcBef>
              <a:spcAft>
                <a:spcPts val="0"/>
              </a:spcAft>
              <a:buClr>
                <a:srgbClr val="0033CC"/>
              </a:buClr>
              <a:buSzPts val="1800"/>
              <a:buFont typeface="Trebuchet MS"/>
              <a:buChar char="▪"/>
            </a:pPr>
            <a:r>
              <a:rPr b="1" lang="en" sz="1800">
                <a:solidFill>
                  <a:srgbClr val="0033CC"/>
                </a:solidFill>
                <a:latin typeface="Trebuchet MS"/>
                <a:ea typeface="Trebuchet MS"/>
                <a:cs typeface="Trebuchet MS"/>
                <a:sym typeface="Trebuchet MS"/>
              </a:rPr>
              <a:t>Time lag consideration</a:t>
            </a:r>
            <a:r>
              <a:rPr lang="en" sz="1800">
                <a:solidFill>
                  <a:srgbClr val="0033CC"/>
                </a:solidFill>
                <a:latin typeface="Trebuchet MS"/>
                <a:ea typeface="Trebuchet MS"/>
                <a:cs typeface="Trebuchet MS"/>
                <a:sym typeface="Trebuchet MS"/>
              </a:rPr>
              <a:t> : Accounting for time lag between Twitter data and video content using Poisson Distribution.</a:t>
            </a:r>
            <a:endParaRPr sz="1800">
              <a:solidFill>
                <a:srgbClr val="0033CC"/>
              </a:solidFill>
              <a:latin typeface="Trebuchet MS"/>
              <a:ea typeface="Trebuchet MS"/>
              <a:cs typeface="Trebuchet MS"/>
              <a:sym typeface="Trebuchet MS"/>
            </a:endParaRPr>
          </a:p>
          <a:p>
            <a:pPr indent="-342900" lvl="0" marL="457200" rtl="0" algn="just">
              <a:spcBef>
                <a:spcPts val="0"/>
              </a:spcBef>
              <a:spcAft>
                <a:spcPts val="0"/>
              </a:spcAft>
              <a:buClr>
                <a:srgbClr val="0033CC"/>
              </a:buClr>
              <a:buSzPts val="1800"/>
              <a:buFont typeface="Trebuchet MS"/>
              <a:buChar char="▪"/>
            </a:pPr>
            <a:r>
              <a:rPr b="1" lang="en" sz="1800">
                <a:solidFill>
                  <a:srgbClr val="0033CC"/>
                </a:solidFill>
                <a:latin typeface="Trebuchet MS"/>
                <a:ea typeface="Trebuchet MS"/>
                <a:cs typeface="Trebuchet MS"/>
                <a:sym typeface="Trebuchet MS"/>
              </a:rPr>
              <a:t>Weighted Graph Model</a:t>
            </a:r>
            <a:r>
              <a:rPr lang="en" sz="1800">
                <a:solidFill>
                  <a:srgbClr val="0033CC"/>
                </a:solidFill>
                <a:latin typeface="Trebuchet MS"/>
                <a:ea typeface="Trebuchet MS"/>
                <a:cs typeface="Trebuchet MS"/>
                <a:sym typeface="Trebuchet MS"/>
              </a:rPr>
              <a:t> : Implement a weighted graph model to prioritize events that are significant but not caught.</a:t>
            </a:r>
            <a:endParaRPr sz="1800">
              <a:solidFill>
                <a:srgbClr val="0033CC"/>
              </a:solidFill>
              <a:latin typeface="Trebuchet MS"/>
              <a:ea typeface="Trebuchet MS"/>
              <a:cs typeface="Trebuchet MS"/>
              <a:sym typeface="Trebuchet MS"/>
            </a:endParaRPr>
          </a:p>
          <a:p>
            <a:pPr indent="-342900" lvl="0" marL="457200" rtl="0" algn="just">
              <a:spcBef>
                <a:spcPts val="0"/>
              </a:spcBef>
              <a:spcAft>
                <a:spcPts val="0"/>
              </a:spcAft>
              <a:buClr>
                <a:srgbClr val="0033CC"/>
              </a:buClr>
              <a:buSzPts val="1800"/>
              <a:buFont typeface="Trebuchet MS"/>
              <a:buChar char="▪"/>
            </a:pPr>
            <a:r>
              <a:rPr lang="en" sz="1800">
                <a:solidFill>
                  <a:srgbClr val="0033CC"/>
                </a:solidFill>
                <a:latin typeface="Trebuchet MS"/>
                <a:ea typeface="Trebuchet MS"/>
                <a:cs typeface="Trebuchet MS"/>
                <a:sym typeface="Trebuchet MS"/>
              </a:rPr>
              <a:t>Progress has been made in </a:t>
            </a:r>
            <a:r>
              <a:rPr lang="en" sz="1800">
                <a:solidFill>
                  <a:srgbClr val="0033CC"/>
                </a:solidFill>
                <a:latin typeface="Trebuchet MS"/>
                <a:ea typeface="Trebuchet MS"/>
                <a:cs typeface="Trebuchet MS"/>
                <a:sym typeface="Trebuchet MS"/>
              </a:rPr>
              <a:t>meticulous planning regarding the selection of appropriate models and technologies to be used.</a:t>
            </a:r>
            <a:endParaRPr sz="1800">
              <a:solidFill>
                <a:srgbClr val="0033CC"/>
              </a:solidFill>
              <a:latin typeface="Trebuchet MS"/>
              <a:ea typeface="Trebuchet MS"/>
              <a:cs typeface="Trebuchet MS"/>
              <a:sym typeface="Trebuchet MS"/>
            </a:endParaRPr>
          </a:p>
          <a:p>
            <a:pPr indent="0" lvl="0" marL="457200" rtl="0" algn="just">
              <a:spcBef>
                <a:spcPts val="480"/>
              </a:spcBef>
              <a:spcAft>
                <a:spcPts val="0"/>
              </a:spcAft>
              <a:buNone/>
            </a:pPr>
            <a:r>
              <a:t/>
            </a:r>
            <a:endParaRPr sz="1800">
              <a:solidFill>
                <a:srgbClr val="0033CC"/>
              </a:solidFill>
              <a:latin typeface="Trebuchet MS"/>
              <a:ea typeface="Trebuchet MS"/>
              <a:cs typeface="Trebuchet MS"/>
              <a:sym typeface="Trebuchet MS"/>
            </a:endParaRPr>
          </a:p>
          <a:p>
            <a:pPr indent="0" lvl="0" marL="457200" marR="0" rtl="0" algn="just">
              <a:spcBef>
                <a:spcPts val="400"/>
              </a:spcBef>
              <a:spcAft>
                <a:spcPts val="0"/>
              </a:spcAft>
              <a:buNone/>
            </a:pPr>
            <a:r>
              <a:t/>
            </a:r>
            <a:endParaRPr sz="1800">
              <a:solidFill>
                <a:srgbClr val="0000FF"/>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