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7"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Lst>
  <p:sldSz cy="6858000" cx="12192000"/>
  <p:notesSz cx="7010400" cy="9296400"/>
  <p:embeddedFontLst>
    <p:embeddedFont>
      <p:font typeface="Roboto"/>
      <p:regular r:id="rId64"/>
      <p:bold r:id="rId65"/>
      <p:italic r:id="rId66"/>
      <p:boldItalic r:id="rId6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font" Target="fonts/Roboto-regular.fntdata"/><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font" Target="fonts/Roboto-italic.fntdata"/><Relationship Id="rId21" Type="http://schemas.openxmlformats.org/officeDocument/2006/relationships/slide" Target="slides/slide16.xml"/><Relationship Id="rId65" Type="http://schemas.openxmlformats.org/officeDocument/2006/relationships/font" Target="fonts/Roboto-bold.fntdata"/><Relationship Id="rId24" Type="http://schemas.openxmlformats.org/officeDocument/2006/relationships/slide" Target="slides/slide19.xml"/><Relationship Id="rId23" Type="http://schemas.openxmlformats.org/officeDocument/2006/relationships/slide" Target="slides/slide18.xml"/><Relationship Id="rId67" Type="http://schemas.openxmlformats.org/officeDocument/2006/relationships/font" Target="fonts/Roboto-boldItalic.fntdata"/><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2" y="0"/>
            <a:ext cx="3038648" cy="46513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970135" y="0"/>
            <a:ext cx="3038648" cy="46513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701848" y="4416426"/>
            <a:ext cx="5608320" cy="4183063"/>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2" y="8829675"/>
            <a:ext cx="3038648" cy="465138"/>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970135" y="8829675"/>
            <a:ext cx="3038648" cy="465138"/>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3071c7b3097_0_0: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p:spPr>
      </p:sp>
      <p:sp>
        <p:nvSpPr>
          <p:cNvPr id="75" name="Google Shape;75;g3071c7b3097_0_0:notes"/>
          <p:cNvSpPr txBox="1"/>
          <p:nvPr>
            <p:ph idx="1" type="body"/>
          </p:nvPr>
        </p:nvSpPr>
        <p:spPr>
          <a:xfrm>
            <a:off x="701848" y="4416426"/>
            <a:ext cx="5608200" cy="41832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76" name="Google Shape;76;g3071c7b3097_0_0:notes"/>
          <p:cNvSpPr txBox="1"/>
          <p:nvPr>
            <p:ph idx="12" type="sldNum"/>
          </p:nvPr>
        </p:nvSpPr>
        <p:spPr>
          <a:xfrm>
            <a:off x="3970135" y="8829675"/>
            <a:ext cx="3038700" cy="4650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306871589b3_0_95: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4" name="Google Shape;144;g306871589b3_0_95:notes"/>
          <p:cNvSpPr txBox="1"/>
          <p:nvPr>
            <p:ph idx="1" type="body"/>
          </p:nvPr>
        </p:nvSpPr>
        <p:spPr>
          <a:xfrm>
            <a:off x="701848" y="4416426"/>
            <a:ext cx="5608200" cy="4183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5" name="Google Shape;145;g306871589b3_0_95:notes"/>
          <p:cNvSpPr txBox="1"/>
          <p:nvPr>
            <p:ph idx="12" type="sldNum"/>
          </p:nvPr>
        </p:nvSpPr>
        <p:spPr>
          <a:xfrm>
            <a:off x="3970135" y="8829675"/>
            <a:ext cx="3038700" cy="4650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6: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2" name="Google Shape;152;p6:notes"/>
          <p:cNvSpPr txBox="1"/>
          <p:nvPr>
            <p:ph idx="1" type="body"/>
          </p:nvPr>
        </p:nvSpPr>
        <p:spPr>
          <a:xfrm>
            <a:off x="701848" y="4416426"/>
            <a:ext cx="5608320" cy="418306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3" name="Google Shape;153;p6:notes"/>
          <p:cNvSpPr txBox="1"/>
          <p:nvPr>
            <p:ph idx="12" type="sldNum"/>
          </p:nvPr>
        </p:nvSpPr>
        <p:spPr>
          <a:xfrm>
            <a:off x="3970135" y="8829675"/>
            <a:ext cx="3038648" cy="465138"/>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306871589b3_0_104: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0" name="Google Shape;160;g306871589b3_0_104:notes"/>
          <p:cNvSpPr txBox="1"/>
          <p:nvPr>
            <p:ph idx="1" type="body"/>
          </p:nvPr>
        </p:nvSpPr>
        <p:spPr>
          <a:xfrm>
            <a:off x="701848" y="4416426"/>
            <a:ext cx="5608200" cy="4183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1" name="Google Shape;161;g306871589b3_0_104:notes"/>
          <p:cNvSpPr txBox="1"/>
          <p:nvPr>
            <p:ph idx="12" type="sldNum"/>
          </p:nvPr>
        </p:nvSpPr>
        <p:spPr>
          <a:xfrm>
            <a:off x="3970135" y="8829675"/>
            <a:ext cx="3038700" cy="4650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306871589b3_0_111: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8" name="Google Shape;168;g306871589b3_0_111:notes"/>
          <p:cNvSpPr txBox="1"/>
          <p:nvPr>
            <p:ph idx="1" type="body"/>
          </p:nvPr>
        </p:nvSpPr>
        <p:spPr>
          <a:xfrm>
            <a:off x="701848" y="4416426"/>
            <a:ext cx="5608200" cy="4183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9" name="Google Shape;169;g306871589b3_0_111:notes"/>
          <p:cNvSpPr txBox="1"/>
          <p:nvPr>
            <p:ph idx="12" type="sldNum"/>
          </p:nvPr>
        </p:nvSpPr>
        <p:spPr>
          <a:xfrm>
            <a:off x="3970135" y="8829675"/>
            <a:ext cx="3038700" cy="4650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7: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6" name="Google Shape;176;p7:notes"/>
          <p:cNvSpPr txBox="1"/>
          <p:nvPr>
            <p:ph idx="1" type="body"/>
          </p:nvPr>
        </p:nvSpPr>
        <p:spPr>
          <a:xfrm>
            <a:off x="701848" y="4416426"/>
            <a:ext cx="5608320" cy="418306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7" name="Google Shape;177;p7:notes"/>
          <p:cNvSpPr txBox="1"/>
          <p:nvPr>
            <p:ph idx="12" type="sldNum"/>
          </p:nvPr>
        </p:nvSpPr>
        <p:spPr>
          <a:xfrm>
            <a:off x="3970135" y="8829675"/>
            <a:ext cx="3038648" cy="465138"/>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306871589b3_0_118: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4" name="Google Shape;184;g306871589b3_0_118:notes"/>
          <p:cNvSpPr txBox="1"/>
          <p:nvPr>
            <p:ph idx="1" type="body"/>
          </p:nvPr>
        </p:nvSpPr>
        <p:spPr>
          <a:xfrm>
            <a:off x="701848" y="4416426"/>
            <a:ext cx="5608200" cy="4183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5" name="Google Shape;185;g306871589b3_0_118:notes"/>
          <p:cNvSpPr txBox="1"/>
          <p:nvPr>
            <p:ph idx="12" type="sldNum"/>
          </p:nvPr>
        </p:nvSpPr>
        <p:spPr>
          <a:xfrm>
            <a:off x="3970135" y="8829675"/>
            <a:ext cx="3038700" cy="4650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306871589b3_0_125: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2" name="Google Shape;192;g306871589b3_0_125:notes"/>
          <p:cNvSpPr txBox="1"/>
          <p:nvPr>
            <p:ph idx="1" type="body"/>
          </p:nvPr>
        </p:nvSpPr>
        <p:spPr>
          <a:xfrm>
            <a:off x="701848" y="4416426"/>
            <a:ext cx="5608200" cy="4183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3" name="Google Shape;193;g306871589b3_0_125:notes"/>
          <p:cNvSpPr txBox="1"/>
          <p:nvPr>
            <p:ph idx="12" type="sldNum"/>
          </p:nvPr>
        </p:nvSpPr>
        <p:spPr>
          <a:xfrm>
            <a:off x="3970135" y="8829675"/>
            <a:ext cx="3038700" cy="4650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306871589b3_0_139:notes"/>
          <p:cNvSpPr txBox="1"/>
          <p:nvPr>
            <p:ph idx="1" type="body"/>
          </p:nvPr>
        </p:nvSpPr>
        <p:spPr>
          <a:xfrm>
            <a:off x="701848" y="4416426"/>
            <a:ext cx="5608200" cy="41832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00" name="Google Shape;200;g306871589b3_0_139: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306871589b3_0_148:notes"/>
          <p:cNvSpPr txBox="1"/>
          <p:nvPr>
            <p:ph idx="1" type="body"/>
          </p:nvPr>
        </p:nvSpPr>
        <p:spPr>
          <a:xfrm>
            <a:off x="701848" y="4416426"/>
            <a:ext cx="5608200" cy="41832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09" name="Google Shape;209;g306871589b3_0_148: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306871589b3_0_167:notes"/>
          <p:cNvSpPr txBox="1"/>
          <p:nvPr>
            <p:ph idx="1" type="body"/>
          </p:nvPr>
        </p:nvSpPr>
        <p:spPr>
          <a:xfrm>
            <a:off x="701848" y="4416426"/>
            <a:ext cx="5608200" cy="41832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19" name="Google Shape;219;g306871589b3_0_167: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2: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2" name="Google Shape;82;p2:notes"/>
          <p:cNvSpPr txBox="1"/>
          <p:nvPr>
            <p:ph idx="1" type="body"/>
          </p:nvPr>
        </p:nvSpPr>
        <p:spPr>
          <a:xfrm>
            <a:off x="701848" y="4416426"/>
            <a:ext cx="5608320" cy="418306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3" name="Google Shape;83;p2:notes"/>
          <p:cNvSpPr txBox="1"/>
          <p:nvPr>
            <p:ph idx="12" type="sldNum"/>
          </p:nvPr>
        </p:nvSpPr>
        <p:spPr>
          <a:xfrm>
            <a:off x="3970135" y="8829675"/>
            <a:ext cx="3038648" cy="465138"/>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306ba5cf17d_0_6: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306ba5cf17d_0_6:notes"/>
          <p:cNvSpPr txBox="1"/>
          <p:nvPr>
            <p:ph idx="1" type="body"/>
          </p:nvPr>
        </p:nvSpPr>
        <p:spPr>
          <a:xfrm>
            <a:off x="701848" y="4416426"/>
            <a:ext cx="5608200" cy="41832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31" name="Google Shape;231;g306ba5cf17d_0_6:notes"/>
          <p:cNvSpPr txBox="1"/>
          <p:nvPr>
            <p:ph idx="12" type="sldNum"/>
          </p:nvPr>
        </p:nvSpPr>
        <p:spPr>
          <a:xfrm>
            <a:off x="3970135" y="8829675"/>
            <a:ext cx="3038700" cy="4650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306ba5cf17d_0_21: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306ba5cf17d_0_21:notes"/>
          <p:cNvSpPr txBox="1"/>
          <p:nvPr>
            <p:ph idx="1" type="body"/>
          </p:nvPr>
        </p:nvSpPr>
        <p:spPr>
          <a:xfrm>
            <a:off x="701848" y="4416426"/>
            <a:ext cx="5608200" cy="41832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40" name="Google Shape;240;g306ba5cf17d_0_21:notes"/>
          <p:cNvSpPr txBox="1"/>
          <p:nvPr>
            <p:ph idx="12" type="sldNum"/>
          </p:nvPr>
        </p:nvSpPr>
        <p:spPr>
          <a:xfrm>
            <a:off x="3970135" y="8829675"/>
            <a:ext cx="3038700" cy="4650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9:notes"/>
          <p:cNvSpPr txBox="1"/>
          <p:nvPr>
            <p:ph idx="1" type="body"/>
          </p:nvPr>
        </p:nvSpPr>
        <p:spPr>
          <a:xfrm>
            <a:off x="701848" y="4416426"/>
            <a:ext cx="5608320" cy="4183063"/>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48" name="Google Shape;248;p9: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3068f072750_2_25:notes"/>
          <p:cNvSpPr txBox="1"/>
          <p:nvPr>
            <p:ph idx="1" type="body"/>
          </p:nvPr>
        </p:nvSpPr>
        <p:spPr>
          <a:xfrm>
            <a:off x="701848" y="4416426"/>
            <a:ext cx="5608200" cy="41832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55" name="Google Shape;255;g3068f072750_2_25: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3068f072750_2_31:notes"/>
          <p:cNvSpPr txBox="1"/>
          <p:nvPr>
            <p:ph idx="1" type="body"/>
          </p:nvPr>
        </p:nvSpPr>
        <p:spPr>
          <a:xfrm>
            <a:off x="701848" y="4416426"/>
            <a:ext cx="5608200" cy="41832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62" name="Google Shape;262;g3068f072750_2_31: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3068f072750_2_42:notes"/>
          <p:cNvSpPr txBox="1"/>
          <p:nvPr>
            <p:ph idx="1" type="body"/>
          </p:nvPr>
        </p:nvSpPr>
        <p:spPr>
          <a:xfrm>
            <a:off x="701848" y="4416426"/>
            <a:ext cx="5608200" cy="41832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69" name="Google Shape;269;g3068f072750_2_42: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3068f072750_2_48:notes"/>
          <p:cNvSpPr txBox="1"/>
          <p:nvPr>
            <p:ph idx="1" type="body"/>
          </p:nvPr>
        </p:nvSpPr>
        <p:spPr>
          <a:xfrm>
            <a:off x="701848" y="4416426"/>
            <a:ext cx="5608200" cy="41832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76" name="Google Shape;276;g3068f072750_2_48: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3068f072750_2_54:notes"/>
          <p:cNvSpPr txBox="1"/>
          <p:nvPr>
            <p:ph idx="1" type="body"/>
          </p:nvPr>
        </p:nvSpPr>
        <p:spPr>
          <a:xfrm>
            <a:off x="701848" y="4416426"/>
            <a:ext cx="5608200" cy="41832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83" name="Google Shape;283;g3068f072750_2_54: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3068f072750_2_60:notes"/>
          <p:cNvSpPr txBox="1"/>
          <p:nvPr>
            <p:ph idx="1" type="body"/>
          </p:nvPr>
        </p:nvSpPr>
        <p:spPr>
          <a:xfrm>
            <a:off x="701848" y="4416426"/>
            <a:ext cx="5608200" cy="41832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90" name="Google Shape;290;g3068f072750_2_60: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306a4e29ec5_0_0: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306a4e29ec5_0_0:notes"/>
          <p:cNvSpPr txBox="1"/>
          <p:nvPr>
            <p:ph idx="1" type="body"/>
          </p:nvPr>
        </p:nvSpPr>
        <p:spPr>
          <a:xfrm>
            <a:off x="701848" y="4416426"/>
            <a:ext cx="5608200" cy="41832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98" name="Google Shape;298;g306a4e29ec5_0_0:notes"/>
          <p:cNvSpPr txBox="1"/>
          <p:nvPr>
            <p:ph idx="12" type="sldNum"/>
          </p:nvPr>
        </p:nvSpPr>
        <p:spPr>
          <a:xfrm>
            <a:off x="3970135" y="8829675"/>
            <a:ext cx="3038700" cy="4650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3: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0" name="Google Shape;90;p3:notes"/>
          <p:cNvSpPr txBox="1"/>
          <p:nvPr>
            <p:ph idx="1" type="body"/>
          </p:nvPr>
        </p:nvSpPr>
        <p:spPr>
          <a:xfrm>
            <a:off x="701848" y="4416426"/>
            <a:ext cx="5608320" cy="418306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1" name="Google Shape;91;p3:notes"/>
          <p:cNvSpPr txBox="1"/>
          <p:nvPr>
            <p:ph idx="12" type="sldNum"/>
          </p:nvPr>
        </p:nvSpPr>
        <p:spPr>
          <a:xfrm>
            <a:off x="3970135" y="8829675"/>
            <a:ext cx="3038648" cy="465138"/>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306a4e29ec5_0_4: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306a4e29ec5_0_4:notes"/>
          <p:cNvSpPr txBox="1"/>
          <p:nvPr>
            <p:ph idx="1" type="body"/>
          </p:nvPr>
        </p:nvSpPr>
        <p:spPr>
          <a:xfrm>
            <a:off x="701848" y="4416426"/>
            <a:ext cx="5608200" cy="41832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06" name="Google Shape;306;g306a4e29ec5_0_4:notes"/>
          <p:cNvSpPr txBox="1"/>
          <p:nvPr>
            <p:ph idx="12" type="sldNum"/>
          </p:nvPr>
        </p:nvSpPr>
        <p:spPr>
          <a:xfrm>
            <a:off x="3970135" y="8829675"/>
            <a:ext cx="3038700" cy="4650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306a4e29ec5_0_28: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306a4e29ec5_0_28:notes"/>
          <p:cNvSpPr txBox="1"/>
          <p:nvPr>
            <p:ph idx="1" type="body"/>
          </p:nvPr>
        </p:nvSpPr>
        <p:spPr>
          <a:xfrm>
            <a:off x="701848" y="4416426"/>
            <a:ext cx="5608200" cy="41832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14" name="Google Shape;314;g306a4e29ec5_0_28:notes"/>
          <p:cNvSpPr txBox="1"/>
          <p:nvPr>
            <p:ph idx="12" type="sldNum"/>
          </p:nvPr>
        </p:nvSpPr>
        <p:spPr>
          <a:xfrm>
            <a:off x="3970135" y="8829675"/>
            <a:ext cx="3038700" cy="4650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306a4e29ec5_0_36: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306a4e29ec5_0_36:notes"/>
          <p:cNvSpPr txBox="1"/>
          <p:nvPr>
            <p:ph idx="1" type="body"/>
          </p:nvPr>
        </p:nvSpPr>
        <p:spPr>
          <a:xfrm>
            <a:off x="701848" y="4416426"/>
            <a:ext cx="5608200" cy="41832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22" name="Google Shape;322;g306a4e29ec5_0_36:notes"/>
          <p:cNvSpPr txBox="1"/>
          <p:nvPr>
            <p:ph idx="12" type="sldNum"/>
          </p:nvPr>
        </p:nvSpPr>
        <p:spPr>
          <a:xfrm>
            <a:off x="3970135" y="8829675"/>
            <a:ext cx="3038700" cy="4650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306a4e29ec5_0_149: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306a4e29ec5_0_149:notes"/>
          <p:cNvSpPr txBox="1"/>
          <p:nvPr>
            <p:ph idx="1" type="body"/>
          </p:nvPr>
        </p:nvSpPr>
        <p:spPr>
          <a:xfrm>
            <a:off x="701848" y="4416426"/>
            <a:ext cx="5608200" cy="41832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30" name="Google Shape;330;g306a4e29ec5_0_149:notes"/>
          <p:cNvSpPr txBox="1"/>
          <p:nvPr>
            <p:ph idx="12" type="sldNum"/>
          </p:nvPr>
        </p:nvSpPr>
        <p:spPr>
          <a:xfrm>
            <a:off x="3970135" y="8829675"/>
            <a:ext cx="3038700" cy="4650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306a4e29ec5_0_61: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306a4e29ec5_0_61:notes"/>
          <p:cNvSpPr txBox="1"/>
          <p:nvPr>
            <p:ph idx="1" type="body"/>
          </p:nvPr>
        </p:nvSpPr>
        <p:spPr>
          <a:xfrm>
            <a:off x="701848" y="4416426"/>
            <a:ext cx="5608200" cy="41832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38" name="Google Shape;338;g306a4e29ec5_0_61:notes"/>
          <p:cNvSpPr txBox="1"/>
          <p:nvPr>
            <p:ph idx="12" type="sldNum"/>
          </p:nvPr>
        </p:nvSpPr>
        <p:spPr>
          <a:xfrm>
            <a:off x="3970135" y="8829675"/>
            <a:ext cx="3038700" cy="4650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306a4e29ec5_0_80: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306a4e29ec5_0_80:notes"/>
          <p:cNvSpPr txBox="1"/>
          <p:nvPr>
            <p:ph idx="1" type="body"/>
          </p:nvPr>
        </p:nvSpPr>
        <p:spPr>
          <a:xfrm>
            <a:off x="701848" y="4416426"/>
            <a:ext cx="5608200" cy="41832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46" name="Google Shape;346;g306a4e29ec5_0_80:notes"/>
          <p:cNvSpPr txBox="1"/>
          <p:nvPr>
            <p:ph idx="12" type="sldNum"/>
          </p:nvPr>
        </p:nvSpPr>
        <p:spPr>
          <a:xfrm>
            <a:off x="3970135" y="8829675"/>
            <a:ext cx="3038700" cy="4650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306a4e29ec5_0_89: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306a4e29ec5_0_89:notes"/>
          <p:cNvSpPr txBox="1"/>
          <p:nvPr>
            <p:ph idx="1" type="body"/>
          </p:nvPr>
        </p:nvSpPr>
        <p:spPr>
          <a:xfrm>
            <a:off x="701848" y="4416426"/>
            <a:ext cx="5608200" cy="41832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54" name="Google Shape;354;g306a4e29ec5_0_89:notes"/>
          <p:cNvSpPr txBox="1"/>
          <p:nvPr>
            <p:ph idx="12" type="sldNum"/>
          </p:nvPr>
        </p:nvSpPr>
        <p:spPr>
          <a:xfrm>
            <a:off x="3970135" y="8829675"/>
            <a:ext cx="3038700" cy="4650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g306a4e29ec5_0_112: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p:spPr>
      </p:sp>
      <p:sp>
        <p:nvSpPr>
          <p:cNvPr id="362" name="Google Shape;362;g306a4e29ec5_0_112:notes"/>
          <p:cNvSpPr txBox="1"/>
          <p:nvPr>
            <p:ph idx="1" type="body"/>
          </p:nvPr>
        </p:nvSpPr>
        <p:spPr>
          <a:xfrm>
            <a:off x="701848" y="4416426"/>
            <a:ext cx="5608200" cy="41832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63" name="Google Shape;363;g306a4e29ec5_0_112:notes"/>
          <p:cNvSpPr txBox="1"/>
          <p:nvPr>
            <p:ph idx="12" type="sldNum"/>
          </p:nvPr>
        </p:nvSpPr>
        <p:spPr>
          <a:xfrm>
            <a:off x="3970135" y="8829675"/>
            <a:ext cx="3038700" cy="4650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306a4e29ec5_0_121: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306a4e29ec5_0_121:notes"/>
          <p:cNvSpPr txBox="1"/>
          <p:nvPr>
            <p:ph idx="1" type="body"/>
          </p:nvPr>
        </p:nvSpPr>
        <p:spPr>
          <a:xfrm>
            <a:off x="701848" y="4416426"/>
            <a:ext cx="5608200" cy="41832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72" name="Google Shape;372;g306a4e29ec5_0_121:notes"/>
          <p:cNvSpPr txBox="1"/>
          <p:nvPr>
            <p:ph idx="12" type="sldNum"/>
          </p:nvPr>
        </p:nvSpPr>
        <p:spPr>
          <a:xfrm>
            <a:off x="3970135" y="8829675"/>
            <a:ext cx="3038700" cy="4650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g306a4e29ec5_0_130: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p:spPr>
      </p:sp>
      <p:sp>
        <p:nvSpPr>
          <p:cNvPr id="380" name="Google Shape;380;g306a4e29ec5_0_130:notes"/>
          <p:cNvSpPr txBox="1"/>
          <p:nvPr>
            <p:ph idx="1" type="body"/>
          </p:nvPr>
        </p:nvSpPr>
        <p:spPr>
          <a:xfrm>
            <a:off x="701848" y="4416426"/>
            <a:ext cx="5608200" cy="41832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81" name="Google Shape;381;g306a4e29ec5_0_130:notes"/>
          <p:cNvSpPr txBox="1"/>
          <p:nvPr>
            <p:ph idx="12" type="sldNum"/>
          </p:nvPr>
        </p:nvSpPr>
        <p:spPr>
          <a:xfrm>
            <a:off x="3970135" y="8829675"/>
            <a:ext cx="3038700" cy="4650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306871589b3_0_0:notes"/>
          <p:cNvSpPr txBox="1"/>
          <p:nvPr>
            <p:ph idx="1" type="body"/>
          </p:nvPr>
        </p:nvSpPr>
        <p:spPr>
          <a:xfrm>
            <a:off x="701848" y="4416426"/>
            <a:ext cx="5608200" cy="41832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98" name="Google Shape;98;g306871589b3_0_0: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g306b77a486b_0_7:notes"/>
          <p:cNvSpPr txBox="1"/>
          <p:nvPr>
            <p:ph idx="1" type="body"/>
          </p:nvPr>
        </p:nvSpPr>
        <p:spPr>
          <a:xfrm>
            <a:off x="701848" y="4416426"/>
            <a:ext cx="5608200" cy="41832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89" name="Google Shape;389;g306b77a486b_0_7: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g306b77a486b_0_102:notes"/>
          <p:cNvSpPr txBox="1"/>
          <p:nvPr>
            <p:ph idx="1" type="body"/>
          </p:nvPr>
        </p:nvSpPr>
        <p:spPr>
          <a:xfrm>
            <a:off x="701848" y="4416426"/>
            <a:ext cx="5608200" cy="41832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96" name="Google Shape;396;g306b77a486b_0_102: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g306b77a486b_0_109:notes"/>
          <p:cNvSpPr txBox="1"/>
          <p:nvPr>
            <p:ph idx="1" type="body"/>
          </p:nvPr>
        </p:nvSpPr>
        <p:spPr>
          <a:xfrm>
            <a:off x="701848" y="4416426"/>
            <a:ext cx="5608200" cy="41832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03" name="Google Shape;403;g306b77a486b_0_109: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g306b77a486b_0_116:notes"/>
          <p:cNvSpPr txBox="1"/>
          <p:nvPr>
            <p:ph idx="1" type="body"/>
          </p:nvPr>
        </p:nvSpPr>
        <p:spPr>
          <a:xfrm>
            <a:off x="701848" y="4416426"/>
            <a:ext cx="5608200" cy="41832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10" name="Google Shape;410;g306b77a486b_0_116: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g306b77a486b_0_122:notes"/>
          <p:cNvSpPr txBox="1"/>
          <p:nvPr>
            <p:ph idx="1" type="body"/>
          </p:nvPr>
        </p:nvSpPr>
        <p:spPr>
          <a:xfrm>
            <a:off x="701848" y="4416426"/>
            <a:ext cx="5608200" cy="41832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17" name="Google Shape;417;g306b77a486b_0_122: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g306b77a486b_0_129:notes"/>
          <p:cNvSpPr txBox="1"/>
          <p:nvPr>
            <p:ph idx="1" type="body"/>
          </p:nvPr>
        </p:nvSpPr>
        <p:spPr>
          <a:xfrm>
            <a:off x="701848" y="4416426"/>
            <a:ext cx="5608200" cy="41832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24" name="Google Shape;424;g306b77a486b_0_129: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g306b77a486b_0_95:notes"/>
          <p:cNvSpPr txBox="1"/>
          <p:nvPr>
            <p:ph idx="1" type="body"/>
          </p:nvPr>
        </p:nvSpPr>
        <p:spPr>
          <a:xfrm>
            <a:off x="701848" y="4416426"/>
            <a:ext cx="5608200" cy="41832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31" name="Google Shape;431;g306b77a486b_0_95: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g306b77a486b_0_77:notes"/>
          <p:cNvSpPr txBox="1"/>
          <p:nvPr>
            <p:ph idx="1" type="body"/>
          </p:nvPr>
        </p:nvSpPr>
        <p:spPr>
          <a:xfrm>
            <a:off x="701848" y="4416426"/>
            <a:ext cx="5608200" cy="41832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38" name="Google Shape;438;g306b77a486b_0_77: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g306b77a486b_0_83:notes"/>
          <p:cNvSpPr txBox="1"/>
          <p:nvPr>
            <p:ph idx="1" type="body"/>
          </p:nvPr>
        </p:nvSpPr>
        <p:spPr>
          <a:xfrm>
            <a:off x="701848" y="4416426"/>
            <a:ext cx="5608200" cy="41832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45" name="Google Shape;445;g306b77a486b_0_83: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 name="Shape 450"/>
        <p:cNvGrpSpPr/>
        <p:nvPr/>
      </p:nvGrpSpPr>
      <p:grpSpPr>
        <a:xfrm>
          <a:off x="0" y="0"/>
          <a:ext cx="0" cy="0"/>
          <a:chOff x="0" y="0"/>
          <a:chExt cx="0" cy="0"/>
        </a:xfrm>
      </p:grpSpPr>
      <p:sp>
        <p:nvSpPr>
          <p:cNvPr id="451" name="Google Shape;451;g306b77a486b_0_89:notes"/>
          <p:cNvSpPr txBox="1"/>
          <p:nvPr>
            <p:ph idx="1" type="body"/>
          </p:nvPr>
        </p:nvSpPr>
        <p:spPr>
          <a:xfrm>
            <a:off x="701848" y="4416426"/>
            <a:ext cx="5608200" cy="41832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52" name="Google Shape;452;g306b77a486b_0_89: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306871589b3_0_74: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4" name="Google Shape;104;g306871589b3_0_74:notes"/>
          <p:cNvSpPr txBox="1"/>
          <p:nvPr>
            <p:ph idx="1" type="body"/>
          </p:nvPr>
        </p:nvSpPr>
        <p:spPr>
          <a:xfrm>
            <a:off x="701848" y="4416426"/>
            <a:ext cx="5608200" cy="4183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5" name="Google Shape;105;g306871589b3_0_74:notes"/>
          <p:cNvSpPr txBox="1"/>
          <p:nvPr>
            <p:ph idx="12" type="sldNum"/>
          </p:nvPr>
        </p:nvSpPr>
        <p:spPr>
          <a:xfrm>
            <a:off x="3970135" y="8829675"/>
            <a:ext cx="3038700" cy="4650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g306e2f911f3_2_0:notes"/>
          <p:cNvSpPr txBox="1"/>
          <p:nvPr>
            <p:ph idx="1" type="body"/>
          </p:nvPr>
        </p:nvSpPr>
        <p:spPr>
          <a:xfrm>
            <a:off x="701848" y="4416426"/>
            <a:ext cx="5608200" cy="41832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59" name="Google Shape;459;g306e2f911f3_2_0: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4" name="Shape 464"/>
        <p:cNvGrpSpPr/>
        <p:nvPr/>
      </p:nvGrpSpPr>
      <p:grpSpPr>
        <a:xfrm>
          <a:off x="0" y="0"/>
          <a:ext cx="0" cy="0"/>
          <a:chOff x="0" y="0"/>
          <a:chExt cx="0" cy="0"/>
        </a:xfrm>
      </p:grpSpPr>
      <p:sp>
        <p:nvSpPr>
          <p:cNvPr id="465" name="Google Shape;465;g306e2f911f3_2_9:notes"/>
          <p:cNvSpPr txBox="1"/>
          <p:nvPr>
            <p:ph idx="1" type="body"/>
          </p:nvPr>
        </p:nvSpPr>
        <p:spPr>
          <a:xfrm>
            <a:off x="701848" y="4416426"/>
            <a:ext cx="5608200" cy="41832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66" name="Google Shape;466;g306e2f911f3_2_9: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1" name="Shape 471"/>
        <p:cNvGrpSpPr/>
        <p:nvPr/>
      </p:nvGrpSpPr>
      <p:grpSpPr>
        <a:xfrm>
          <a:off x="0" y="0"/>
          <a:ext cx="0" cy="0"/>
          <a:chOff x="0" y="0"/>
          <a:chExt cx="0" cy="0"/>
        </a:xfrm>
      </p:grpSpPr>
      <p:sp>
        <p:nvSpPr>
          <p:cNvPr id="472" name="Google Shape;472;g306e2f911f3_2_18:notes"/>
          <p:cNvSpPr txBox="1"/>
          <p:nvPr>
            <p:ph idx="1" type="body"/>
          </p:nvPr>
        </p:nvSpPr>
        <p:spPr>
          <a:xfrm>
            <a:off x="701848" y="4416426"/>
            <a:ext cx="5608200" cy="41832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73" name="Google Shape;473;g306e2f911f3_2_18: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8" name="Shape 478"/>
        <p:cNvGrpSpPr/>
        <p:nvPr/>
      </p:nvGrpSpPr>
      <p:grpSpPr>
        <a:xfrm>
          <a:off x="0" y="0"/>
          <a:ext cx="0" cy="0"/>
          <a:chOff x="0" y="0"/>
          <a:chExt cx="0" cy="0"/>
        </a:xfrm>
      </p:grpSpPr>
      <p:sp>
        <p:nvSpPr>
          <p:cNvPr id="479" name="Google Shape;479;p10:notes"/>
          <p:cNvSpPr txBox="1"/>
          <p:nvPr>
            <p:ph idx="1" type="body"/>
          </p:nvPr>
        </p:nvSpPr>
        <p:spPr>
          <a:xfrm>
            <a:off x="701848" y="4416426"/>
            <a:ext cx="5608320" cy="4183063"/>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80" name="Google Shape;480;p10: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5" name="Shape 485"/>
        <p:cNvGrpSpPr/>
        <p:nvPr/>
      </p:nvGrpSpPr>
      <p:grpSpPr>
        <a:xfrm>
          <a:off x="0" y="0"/>
          <a:ext cx="0" cy="0"/>
          <a:chOff x="0" y="0"/>
          <a:chExt cx="0" cy="0"/>
        </a:xfrm>
      </p:grpSpPr>
      <p:sp>
        <p:nvSpPr>
          <p:cNvPr id="486" name="Google Shape;486;p12:notes"/>
          <p:cNvSpPr txBox="1"/>
          <p:nvPr>
            <p:ph idx="1" type="body"/>
          </p:nvPr>
        </p:nvSpPr>
        <p:spPr>
          <a:xfrm>
            <a:off x="701848" y="4416426"/>
            <a:ext cx="5608320" cy="4183063"/>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87" name="Google Shape;487;p12: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3" name="Shape 493"/>
        <p:cNvGrpSpPr/>
        <p:nvPr/>
      </p:nvGrpSpPr>
      <p:grpSpPr>
        <a:xfrm>
          <a:off x="0" y="0"/>
          <a:ext cx="0" cy="0"/>
          <a:chOff x="0" y="0"/>
          <a:chExt cx="0" cy="0"/>
        </a:xfrm>
      </p:grpSpPr>
      <p:sp>
        <p:nvSpPr>
          <p:cNvPr id="494" name="Google Shape;494;p13:notes"/>
          <p:cNvSpPr txBox="1"/>
          <p:nvPr>
            <p:ph idx="1" type="body"/>
          </p:nvPr>
        </p:nvSpPr>
        <p:spPr>
          <a:xfrm>
            <a:off x="701848" y="4416426"/>
            <a:ext cx="5608320" cy="4183063"/>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95" name="Google Shape;495;p13: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0" name="Shape 500"/>
        <p:cNvGrpSpPr/>
        <p:nvPr/>
      </p:nvGrpSpPr>
      <p:grpSpPr>
        <a:xfrm>
          <a:off x="0" y="0"/>
          <a:ext cx="0" cy="0"/>
          <a:chOff x="0" y="0"/>
          <a:chExt cx="0" cy="0"/>
        </a:xfrm>
      </p:grpSpPr>
      <p:sp>
        <p:nvSpPr>
          <p:cNvPr id="501" name="Google Shape;501;p14:notes"/>
          <p:cNvSpPr txBox="1"/>
          <p:nvPr>
            <p:ph idx="1" type="body"/>
          </p:nvPr>
        </p:nvSpPr>
        <p:spPr>
          <a:xfrm>
            <a:off x="701848" y="4416426"/>
            <a:ext cx="5608320" cy="4183063"/>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502" name="Google Shape;502;p14: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7" name="Shape 507"/>
        <p:cNvGrpSpPr/>
        <p:nvPr/>
      </p:nvGrpSpPr>
      <p:grpSpPr>
        <a:xfrm>
          <a:off x="0" y="0"/>
          <a:ext cx="0" cy="0"/>
          <a:chOff x="0" y="0"/>
          <a:chExt cx="0" cy="0"/>
        </a:xfrm>
      </p:grpSpPr>
      <p:sp>
        <p:nvSpPr>
          <p:cNvPr id="508" name="Google Shape;508;p15:notes"/>
          <p:cNvSpPr txBox="1"/>
          <p:nvPr>
            <p:ph idx="1" type="body"/>
          </p:nvPr>
        </p:nvSpPr>
        <p:spPr>
          <a:xfrm>
            <a:off x="701848" y="4416426"/>
            <a:ext cx="5608320" cy="4183063"/>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509" name="Google Shape;509;p15: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4" name="Shape 514"/>
        <p:cNvGrpSpPr/>
        <p:nvPr/>
      </p:nvGrpSpPr>
      <p:grpSpPr>
        <a:xfrm>
          <a:off x="0" y="0"/>
          <a:ext cx="0" cy="0"/>
          <a:chOff x="0" y="0"/>
          <a:chExt cx="0" cy="0"/>
        </a:xfrm>
      </p:grpSpPr>
      <p:sp>
        <p:nvSpPr>
          <p:cNvPr id="515" name="Google Shape;515;p16:notes"/>
          <p:cNvSpPr txBox="1"/>
          <p:nvPr>
            <p:ph idx="1" type="body"/>
          </p:nvPr>
        </p:nvSpPr>
        <p:spPr>
          <a:xfrm>
            <a:off x="701848" y="4416426"/>
            <a:ext cx="5608320" cy="4183063"/>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516" name="Google Shape;516;p16: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306871589b3_0_81: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2" name="Google Shape;112;g306871589b3_0_81:notes"/>
          <p:cNvSpPr txBox="1"/>
          <p:nvPr>
            <p:ph idx="1" type="body"/>
          </p:nvPr>
        </p:nvSpPr>
        <p:spPr>
          <a:xfrm>
            <a:off x="701848" y="4416426"/>
            <a:ext cx="5608200" cy="4183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3" name="Google Shape;113;g306871589b3_0_81:notes"/>
          <p:cNvSpPr txBox="1"/>
          <p:nvPr>
            <p:ph idx="12" type="sldNum"/>
          </p:nvPr>
        </p:nvSpPr>
        <p:spPr>
          <a:xfrm>
            <a:off x="3970135" y="8829675"/>
            <a:ext cx="3038700" cy="4650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4: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0" name="Google Shape;120;p4:notes"/>
          <p:cNvSpPr txBox="1"/>
          <p:nvPr>
            <p:ph idx="1" type="body"/>
          </p:nvPr>
        </p:nvSpPr>
        <p:spPr>
          <a:xfrm>
            <a:off x="701848" y="4416426"/>
            <a:ext cx="5608320" cy="418306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1" name="Google Shape;121;p4:notes"/>
          <p:cNvSpPr txBox="1"/>
          <p:nvPr>
            <p:ph idx="12" type="sldNum"/>
          </p:nvPr>
        </p:nvSpPr>
        <p:spPr>
          <a:xfrm>
            <a:off x="3970135" y="8829675"/>
            <a:ext cx="3038648" cy="465138"/>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5: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8" name="Google Shape;128;p5:notes"/>
          <p:cNvSpPr txBox="1"/>
          <p:nvPr>
            <p:ph idx="1" type="body"/>
          </p:nvPr>
        </p:nvSpPr>
        <p:spPr>
          <a:xfrm>
            <a:off x="701848" y="4416426"/>
            <a:ext cx="5608320" cy="418306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9" name="Google Shape;129;p5:notes"/>
          <p:cNvSpPr txBox="1"/>
          <p:nvPr>
            <p:ph idx="12" type="sldNum"/>
          </p:nvPr>
        </p:nvSpPr>
        <p:spPr>
          <a:xfrm>
            <a:off x="3970135" y="8829675"/>
            <a:ext cx="3038648" cy="465138"/>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306871589b3_0_88: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6" name="Google Shape;136;g306871589b3_0_88:notes"/>
          <p:cNvSpPr txBox="1"/>
          <p:nvPr>
            <p:ph idx="1" type="body"/>
          </p:nvPr>
        </p:nvSpPr>
        <p:spPr>
          <a:xfrm>
            <a:off x="701848" y="4416426"/>
            <a:ext cx="5608200" cy="4183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7" name="Google Shape;137;g306871589b3_0_88:notes"/>
          <p:cNvSpPr txBox="1"/>
          <p:nvPr>
            <p:ph idx="12" type="sldNum"/>
          </p:nvPr>
        </p:nvSpPr>
        <p:spPr>
          <a:xfrm>
            <a:off x="3970135" y="8829675"/>
            <a:ext cx="3038700" cy="4650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6" name="Shape 16"/>
        <p:cNvGrpSpPr/>
        <p:nvPr/>
      </p:nvGrpSpPr>
      <p:grpSpPr>
        <a:xfrm>
          <a:off x="0" y="0"/>
          <a:ext cx="0" cy="0"/>
          <a:chOff x="0" y="0"/>
          <a:chExt cx="0" cy="0"/>
        </a:xfrm>
      </p:grpSpPr>
      <p:sp>
        <p:nvSpPr>
          <p:cNvPr id="17" name="Google Shape;17;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0" name="Shape 20"/>
        <p:cNvGrpSpPr/>
        <p:nvPr/>
      </p:nvGrpSpPr>
      <p:grpSpPr>
        <a:xfrm>
          <a:off x="0" y="0"/>
          <a:ext cx="0" cy="0"/>
          <a:chOff x="0" y="0"/>
          <a:chExt cx="0" cy="0"/>
        </a:xfrm>
      </p:grpSpPr>
      <p:sp>
        <p:nvSpPr>
          <p:cNvPr id="21" name="Google Shape;21;p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 name="Google Shape;22;p3"/>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3" name="Google Shape;23;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6" name="Shape 26"/>
        <p:cNvGrpSpPr/>
        <p:nvPr/>
      </p:nvGrpSpPr>
      <p:grpSpPr>
        <a:xfrm>
          <a:off x="0" y="0"/>
          <a:ext cx="0" cy="0"/>
          <a:chOff x="0" y="0"/>
          <a:chExt cx="0" cy="0"/>
        </a:xfrm>
      </p:grpSpPr>
      <p:sp>
        <p:nvSpPr>
          <p:cNvPr id="27" name="Google Shape;27;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 name="Google Shape;28;p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9" name="Google Shape;29;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2" name="Shape 32"/>
        <p:cNvGrpSpPr/>
        <p:nvPr/>
      </p:nvGrpSpPr>
      <p:grpSpPr>
        <a:xfrm>
          <a:off x="0" y="0"/>
          <a:ext cx="0" cy="0"/>
          <a:chOff x="0" y="0"/>
          <a:chExt cx="0" cy="0"/>
        </a:xfrm>
      </p:grpSpPr>
      <p:sp>
        <p:nvSpPr>
          <p:cNvPr id="33" name="Google Shape;33;p5"/>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5"/>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5" name="Google Shape;35;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8" name="Shape 38"/>
        <p:cNvGrpSpPr/>
        <p:nvPr/>
      </p:nvGrpSpPr>
      <p:grpSpPr>
        <a:xfrm>
          <a:off x="0" y="0"/>
          <a:ext cx="0" cy="0"/>
          <a:chOff x="0" y="0"/>
          <a:chExt cx="0" cy="0"/>
        </a:xfrm>
      </p:grpSpPr>
      <p:sp>
        <p:nvSpPr>
          <p:cNvPr id="39" name="Google Shape;39;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6"/>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1" name="Google Shape;41;p6"/>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5" name="Shape 45"/>
        <p:cNvGrpSpPr/>
        <p:nvPr/>
      </p:nvGrpSpPr>
      <p:grpSpPr>
        <a:xfrm>
          <a:off x="0" y="0"/>
          <a:ext cx="0" cy="0"/>
          <a:chOff x="0" y="0"/>
          <a:chExt cx="0" cy="0"/>
        </a:xfrm>
      </p:grpSpPr>
      <p:sp>
        <p:nvSpPr>
          <p:cNvPr id="46" name="Google Shape;46;p7"/>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7"/>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8" name="Google Shape;48;p7"/>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9" name="Google Shape;49;p7"/>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0" name="Google Shape;50;p7"/>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1" name="Google Shape;51;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4" name="Shape 54"/>
        <p:cNvGrpSpPr/>
        <p:nvPr/>
      </p:nvGrpSpPr>
      <p:grpSpPr>
        <a:xfrm>
          <a:off x="0" y="0"/>
          <a:ext cx="0" cy="0"/>
          <a:chOff x="0" y="0"/>
          <a:chExt cx="0" cy="0"/>
        </a:xfrm>
      </p:grpSpPr>
      <p:sp>
        <p:nvSpPr>
          <p:cNvPr id="55" name="Google Shape;55;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9" name="Shape 59"/>
        <p:cNvGrpSpPr/>
        <p:nvPr/>
      </p:nvGrpSpPr>
      <p:grpSpPr>
        <a:xfrm>
          <a:off x="0" y="0"/>
          <a:ext cx="0" cy="0"/>
          <a:chOff x="0" y="0"/>
          <a:chExt cx="0" cy="0"/>
        </a:xfrm>
      </p:grpSpPr>
      <p:sp>
        <p:nvSpPr>
          <p:cNvPr id="60" name="Google Shape;60;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1" name="Google Shape;61;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2" name="Google Shape;62;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3" name="Google Shape;63;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6" name="Shape 66"/>
        <p:cNvGrpSpPr/>
        <p:nvPr/>
      </p:nvGrpSpPr>
      <p:grpSpPr>
        <a:xfrm>
          <a:off x="0" y="0"/>
          <a:ext cx="0" cy="0"/>
          <a:chOff x="0" y="0"/>
          <a:chExt cx="0" cy="0"/>
        </a:xfrm>
      </p:grpSpPr>
      <p:sp>
        <p:nvSpPr>
          <p:cNvPr id="67" name="Google Shape;67;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8" name="Google Shape;68;p10"/>
          <p:cNvSpPr/>
          <p:nvPr>
            <p:ph idx="2" type="pic"/>
          </p:nvPr>
        </p:nvSpPr>
        <p:spPr>
          <a:xfrm>
            <a:off x="5183188" y="987425"/>
            <a:ext cx="6172200" cy="4873625"/>
          </a:xfrm>
          <a:prstGeom prst="rect">
            <a:avLst/>
          </a:prstGeom>
          <a:noFill/>
          <a:ln>
            <a:noFill/>
          </a:ln>
        </p:spPr>
      </p:sp>
      <p:sp>
        <p:nvSpPr>
          <p:cNvPr id="69" name="Google Shape;69;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0" name="Google Shape;70;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11" Type="http://schemas.openxmlformats.org/officeDocument/2006/relationships/theme" Target="../theme/theme1.xml"/><Relationship Id="rId10" Type="http://schemas.openxmlformats.org/officeDocument/2006/relationships/slideLayout" Target="../slideLayouts/slideLayout9.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 name="Google Shape;13;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4" name="Google Shape;14;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b="0" i="0" sz="1200" u="none" cap="none" strike="noStrike">
                <a:solidFill>
                  <a:srgbClr val="888888"/>
                </a:solidFill>
                <a:latin typeface="Arial"/>
                <a:ea typeface="Arial"/>
                <a:cs typeface="Arial"/>
                <a:sym typeface="Arial"/>
              </a:defRPr>
            </a:lvl1pPr>
            <a:lvl2pPr indent="0" lvl="1" marL="0" marR="0" rtl="0" algn="r">
              <a:spcBef>
                <a:spcPts val="0"/>
              </a:spcBef>
              <a:spcAft>
                <a:spcPts val="0"/>
              </a:spcAft>
              <a:buNone/>
              <a:defRPr b="0" i="0" sz="1200" u="none" cap="none" strike="noStrike">
                <a:solidFill>
                  <a:srgbClr val="888888"/>
                </a:solidFill>
                <a:latin typeface="Arial"/>
                <a:ea typeface="Arial"/>
                <a:cs typeface="Arial"/>
                <a:sym typeface="Arial"/>
              </a:defRPr>
            </a:lvl2pPr>
            <a:lvl3pPr indent="0" lvl="2" marL="0" marR="0" rtl="0" algn="r">
              <a:spcBef>
                <a:spcPts val="0"/>
              </a:spcBef>
              <a:spcAft>
                <a:spcPts val="0"/>
              </a:spcAft>
              <a:buNone/>
              <a:defRPr b="0" i="0" sz="1200" u="none" cap="none" strike="noStrike">
                <a:solidFill>
                  <a:srgbClr val="888888"/>
                </a:solidFill>
                <a:latin typeface="Arial"/>
                <a:ea typeface="Arial"/>
                <a:cs typeface="Arial"/>
                <a:sym typeface="Arial"/>
              </a:defRPr>
            </a:lvl3pPr>
            <a:lvl4pPr indent="0" lvl="3" marL="0" marR="0" rtl="0" algn="r">
              <a:spcBef>
                <a:spcPts val="0"/>
              </a:spcBef>
              <a:spcAft>
                <a:spcPts val="0"/>
              </a:spcAft>
              <a:buNone/>
              <a:defRPr b="0" i="0" sz="1200" u="none" cap="none" strike="noStrike">
                <a:solidFill>
                  <a:srgbClr val="888888"/>
                </a:solidFill>
                <a:latin typeface="Arial"/>
                <a:ea typeface="Arial"/>
                <a:cs typeface="Arial"/>
                <a:sym typeface="Arial"/>
              </a:defRPr>
            </a:lvl4pPr>
            <a:lvl5pPr indent="0" lvl="4" marL="0" marR="0" rtl="0" algn="r">
              <a:spcBef>
                <a:spcPts val="0"/>
              </a:spcBef>
              <a:spcAft>
                <a:spcPts val="0"/>
              </a:spcAft>
              <a:buNone/>
              <a:defRPr b="0" i="0" sz="1200" u="none" cap="none" strike="noStrike">
                <a:solidFill>
                  <a:srgbClr val="888888"/>
                </a:solidFill>
                <a:latin typeface="Arial"/>
                <a:ea typeface="Arial"/>
                <a:cs typeface="Arial"/>
                <a:sym typeface="Arial"/>
              </a:defRPr>
            </a:lvl5pPr>
            <a:lvl6pPr indent="0" lvl="5" marL="0" marR="0" rtl="0" algn="r">
              <a:spcBef>
                <a:spcPts val="0"/>
              </a:spcBef>
              <a:spcAft>
                <a:spcPts val="0"/>
              </a:spcAft>
              <a:buNone/>
              <a:defRPr b="0" i="0" sz="1200" u="none" cap="none" strike="noStrike">
                <a:solidFill>
                  <a:srgbClr val="888888"/>
                </a:solidFill>
                <a:latin typeface="Arial"/>
                <a:ea typeface="Arial"/>
                <a:cs typeface="Arial"/>
                <a:sym typeface="Arial"/>
              </a:defRPr>
            </a:lvl6pPr>
            <a:lvl7pPr indent="0" lvl="6" marL="0" marR="0" rtl="0" algn="r">
              <a:spcBef>
                <a:spcPts val="0"/>
              </a:spcBef>
              <a:spcAft>
                <a:spcPts val="0"/>
              </a:spcAft>
              <a:buNone/>
              <a:defRPr b="0" i="0" sz="1200" u="none" cap="none" strike="noStrike">
                <a:solidFill>
                  <a:srgbClr val="888888"/>
                </a:solidFill>
                <a:latin typeface="Arial"/>
                <a:ea typeface="Arial"/>
                <a:cs typeface="Arial"/>
                <a:sym typeface="Arial"/>
              </a:defRPr>
            </a:lvl7pPr>
            <a:lvl8pPr indent="0" lvl="7" marL="0" marR="0" rtl="0" algn="r">
              <a:spcBef>
                <a:spcPts val="0"/>
              </a:spcBef>
              <a:spcAft>
                <a:spcPts val="0"/>
              </a:spcAft>
              <a:buNone/>
              <a:defRPr b="0" i="0" sz="1200" u="none" cap="none" strike="noStrike">
                <a:solidFill>
                  <a:srgbClr val="888888"/>
                </a:solidFill>
                <a:latin typeface="Arial"/>
                <a:ea typeface="Arial"/>
                <a:cs typeface="Arial"/>
                <a:sym typeface="Arial"/>
              </a:defRPr>
            </a:lvl8pPr>
            <a:lvl9pPr indent="0" lvl="8" marL="0" marR="0" rtl="0" algn="r">
              <a:spcBef>
                <a:spcPts val="0"/>
              </a:spcBef>
              <a:spcAft>
                <a:spcPts val="0"/>
              </a:spcAft>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pic>
        <p:nvPicPr>
          <p:cNvPr descr="PESSAT - All India Online Entrance Exam for Admission to PES University" id="15" name="Google Shape;15;p1"/>
          <p:cNvPicPr preferRelativeResize="0"/>
          <p:nvPr/>
        </p:nvPicPr>
        <p:blipFill rotWithShape="1">
          <a:blip r:embed="rId1">
            <a:alphaModFix/>
          </a:blip>
          <a:srcRect b="0" l="0" r="0" t="0"/>
          <a:stretch/>
        </p:blipFill>
        <p:spPr>
          <a:xfrm>
            <a:off x="10167336" y="203449"/>
            <a:ext cx="1162050" cy="5334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8.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4.xml"/><Relationship Id="rId3" Type="http://schemas.openxmlformats.org/officeDocument/2006/relationships/image" Target="../media/image5.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7.xml"/><Relationship Id="rId3" Type="http://schemas.openxmlformats.org/officeDocument/2006/relationships/hyperlink" Target="https://arxiv.org/abs/2101.08434" TargetMode="Externa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pic>
        <p:nvPicPr>
          <p:cNvPr id="78" name="Google Shape;78;p11"/>
          <p:cNvPicPr preferRelativeResize="0"/>
          <p:nvPr/>
        </p:nvPicPr>
        <p:blipFill>
          <a:blip r:embed="rId3">
            <a:alphaModFix/>
          </a:blip>
          <a:stretch>
            <a:fillRect/>
          </a:stretch>
        </p:blipFill>
        <p:spPr>
          <a:xfrm>
            <a:off x="543875" y="1999625"/>
            <a:ext cx="11159674" cy="3863750"/>
          </a:xfrm>
          <a:prstGeom prst="rect">
            <a:avLst/>
          </a:prstGeom>
          <a:noFill/>
          <a:ln>
            <a:noFill/>
          </a:ln>
        </p:spPr>
      </p:pic>
      <p:sp>
        <p:nvSpPr>
          <p:cNvPr id="79" name="Google Shape;79;p11"/>
          <p:cNvSpPr txBox="1"/>
          <p:nvPr/>
        </p:nvSpPr>
        <p:spPr>
          <a:xfrm>
            <a:off x="858325" y="1339725"/>
            <a:ext cx="4697700" cy="47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800">
                <a:solidFill>
                  <a:schemeClr val="dk1"/>
                </a:solidFill>
                <a:latin typeface="Calibri"/>
                <a:ea typeface="Calibri"/>
                <a:cs typeface="Calibri"/>
                <a:sym typeface="Calibri"/>
              </a:rPr>
              <a:t>Approval mail for LLD and ppt</a:t>
            </a:r>
            <a:endParaRPr sz="28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0"/>
          <p:cNvSpPr/>
          <p:nvPr/>
        </p:nvSpPr>
        <p:spPr>
          <a:xfrm>
            <a:off x="3048000" y="1581155"/>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48" name="Google Shape;148;p20"/>
          <p:cNvSpPr txBox="1"/>
          <p:nvPr/>
        </p:nvSpPr>
        <p:spPr>
          <a:xfrm>
            <a:off x="2057400" y="1813100"/>
            <a:ext cx="8077200" cy="48945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0"/>
              </a:spcAft>
              <a:buClr>
                <a:schemeClr val="dk1"/>
              </a:buClr>
              <a:buSzPts val="1100"/>
              <a:buFont typeface="Arial"/>
              <a:buNone/>
            </a:pPr>
            <a:r>
              <a:rPr b="1" lang="en-US" sz="1900">
                <a:solidFill>
                  <a:srgbClr val="0033CC"/>
                </a:solidFill>
              </a:rPr>
              <a:t>3. 	Details of the New Approach - Drawbacks</a:t>
            </a:r>
            <a:r>
              <a:rPr lang="en-US" sz="1900">
                <a:solidFill>
                  <a:srgbClr val="0033CC"/>
                </a:solidFill>
              </a:rPr>
              <a:t>:</a:t>
            </a:r>
            <a:endParaRPr sz="1900">
              <a:solidFill>
                <a:srgbClr val="0033CC"/>
              </a:solidFill>
            </a:endParaRPr>
          </a:p>
          <a:p>
            <a:pPr indent="0" lvl="0" marL="457200" rtl="0" algn="l">
              <a:lnSpc>
                <a:spcPct val="115000"/>
              </a:lnSpc>
              <a:spcBef>
                <a:spcPts val="1200"/>
              </a:spcBef>
              <a:spcAft>
                <a:spcPts val="0"/>
              </a:spcAft>
              <a:buClr>
                <a:schemeClr val="dk1"/>
              </a:buClr>
              <a:buSzPts val="1100"/>
              <a:buFont typeface="Arial"/>
              <a:buNone/>
            </a:pPr>
            <a:r>
              <a:rPr b="1" lang="en-US" sz="1900">
                <a:solidFill>
                  <a:srgbClr val="0033CC"/>
                </a:solidFill>
              </a:rPr>
              <a:t>Data Volume and Noise</a:t>
            </a:r>
            <a:r>
              <a:rPr lang="en-US" sz="1900">
                <a:solidFill>
                  <a:srgbClr val="0033CC"/>
                </a:solidFill>
              </a:rPr>
              <a:t>: Handling the vast volume of Twitter data and filtering out noise or irrelevant tweets can be challenging.</a:t>
            </a:r>
            <a:endParaRPr sz="1900">
              <a:solidFill>
                <a:srgbClr val="0033CC"/>
              </a:solidFill>
            </a:endParaRPr>
          </a:p>
          <a:p>
            <a:pPr indent="0" lvl="0" marL="457200" rtl="0" algn="l">
              <a:lnSpc>
                <a:spcPct val="115000"/>
              </a:lnSpc>
              <a:spcBef>
                <a:spcPts val="1200"/>
              </a:spcBef>
              <a:spcAft>
                <a:spcPts val="0"/>
              </a:spcAft>
              <a:buClr>
                <a:schemeClr val="dk1"/>
              </a:buClr>
              <a:buSzPts val="1100"/>
              <a:buFont typeface="Arial"/>
              <a:buNone/>
            </a:pPr>
            <a:r>
              <a:rPr b="1" lang="en-US" sz="1900">
                <a:solidFill>
                  <a:srgbClr val="0033CC"/>
                </a:solidFill>
              </a:rPr>
              <a:t>Time Discrepancies Among Modalities: </a:t>
            </a:r>
            <a:r>
              <a:rPr lang="en-US" sz="1900">
                <a:solidFill>
                  <a:srgbClr val="0033CC"/>
                </a:solidFill>
              </a:rPr>
              <a:t>Time discrepancies among modalities may lead to synchronization challenges, affecting the coherence and accuracy of the generated summaries.</a:t>
            </a:r>
            <a:endParaRPr sz="1900">
              <a:solidFill>
                <a:srgbClr val="0033CC"/>
              </a:solidFill>
            </a:endParaRPr>
          </a:p>
          <a:p>
            <a:pPr indent="0" lvl="0" marL="457200" rtl="0" algn="l">
              <a:lnSpc>
                <a:spcPct val="115000"/>
              </a:lnSpc>
              <a:spcBef>
                <a:spcPts val="1200"/>
              </a:spcBef>
              <a:spcAft>
                <a:spcPts val="0"/>
              </a:spcAft>
              <a:buClr>
                <a:schemeClr val="dk1"/>
              </a:buClr>
              <a:buSzPts val="1100"/>
              <a:buFont typeface="Arial"/>
              <a:buNone/>
            </a:pPr>
            <a:r>
              <a:rPr b="1" lang="en-US" sz="1900">
                <a:solidFill>
                  <a:srgbClr val="0033CC"/>
                </a:solidFill>
              </a:rPr>
              <a:t>Complexity</a:t>
            </a:r>
            <a:r>
              <a:rPr lang="en-US" sz="1900">
                <a:solidFill>
                  <a:srgbClr val="0033CC"/>
                </a:solidFill>
              </a:rPr>
              <a:t>: Integrating multiple data sources and processing techniques adds complexity to the system.</a:t>
            </a:r>
            <a:endParaRPr sz="1900">
              <a:solidFill>
                <a:srgbClr val="0033CC"/>
              </a:solidFill>
            </a:endParaRPr>
          </a:p>
          <a:p>
            <a:pPr indent="0" lvl="0" marL="457200" rtl="0" algn="l">
              <a:lnSpc>
                <a:spcPct val="115000"/>
              </a:lnSpc>
              <a:spcBef>
                <a:spcPts val="1200"/>
              </a:spcBef>
              <a:spcAft>
                <a:spcPts val="0"/>
              </a:spcAft>
              <a:buClr>
                <a:schemeClr val="dk1"/>
              </a:buClr>
              <a:buSzPts val="1100"/>
              <a:buFont typeface="Arial"/>
              <a:buNone/>
            </a:pPr>
            <a:r>
              <a:rPr b="1" lang="en-US" sz="1900">
                <a:solidFill>
                  <a:srgbClr val="0033CC"/>
                </a:solidFill>
              </a:rPr>
              <a:t>Computational Resources</a:t>
            </a:r>
            <a:r>
              <a:rPr lang="en-US" sz="1900">
                <a:solidFill>
                  <a:srgbClr val="0033CC"/>
                </a:solidFill>
              </a:rPr>
              <a:t>: Advanced audio and visual processing techniques may require significant computational resources and processing time</a:t>
            </a:r>
            <a:endParaRPr sz="1900">
              <a:solidFill>
                <a:srgbClr val="0033CC"/>
              </a:solidFill>
            </a:endParaRPr>
          </a:p>
          <a:p>
            <a:pPr indent="0" lvl="0" marL="0" rtl="0" algn="l">
              <a:lnSpc>
                <a:spcPct val="115000"/>
              </a:lnSpc>
              <a:spcBef>
                <a:spcPts val="1200"/>
              </a:spcBef>
              <a:spcAft>
                <a:spcPts val="0"/>
              </a:spcAft>
              <a:buClr>
                <a:schemeClr val="dk1"/>
              </a:buClr>
              <a:buSzPts val="1100"/>
              <a:buFont typeface="Arial"/>
              <a:buNone/>
            </a:pPr>
            <a:r>
              <a:t/>
            </a:r>
            <a:endParaRPr b="1" sz="1900">
              <a:solidFill>
                <a:srgbClr val="0033CC"/>
              </a:solidFill>
            </a:endParaRPr>
          </a:p>
          <a:p>
            <a:pPr indent="0" lvl="0" marL="457200" marR="0" rtl="0" algn="just">
              <a:spcBef>
                <a:spcPts val="1200"/>
              </a:spcBef>
              <a:spcAft>
                <a:spcPts val="0"/>
              </a:spcAft>
              <a:buNone/>
            </a:pPr>
            <a:r>
              <a:t/>
            </a:r>
            <a:endParaRPr b="1" sz="2300">
              <a:solidFill>
                <a:srgbClr val="0033CC"/>
              </a:solidFill>
            </a:endParaRPr>
          </a:p>
        </p:txBody>
      </p:sp>
      <p:sp>
        <p:nvSpPr>
          <p:cNvPr id="149" name="Google Shape;149;p20"/>
          <p:cNvSpPr txBox="1"/>
          <p:nvPr/>
        </p:nvSpPr>
        <p:spPr>
          <a:xfrm>
            <a:off x="2895600" y="990600"/>
            <a:ext cx="7848600" cy="461700"/>
          </a:xfrm>
          <a:prstGeom prst="rect">
            <a:avLst/>
          </a:prstGeom>
          <a:noFill/>
          <a:ln>
            <a:noFill/>
          </a:ln>
        </p:spPr>
        <p:txBody>
          <a:bodyPr anchorCtr="0" anchor="t" bIns="45700" lIns="91425" spcFirstLastPara="1" rIns="91425" wrap="square" tIns="45700">
            <a:spAutoFit/>
          </a:bodyPr>
          <a:lstStyle/>
          <a:p>
            <a:pPr indent="-342900" lvl="0" marL="342900" marR="0" rtl="0" algn="r">
              <a:spcBef>
                <a:spcPts val="0"/>
              </a:spcBef>
              <a:spcAft>
                <a:spcPts val="0"/>
              </a:spcAft>
              <a:buNone/>
            </a:pPr>
            <a:r>
              <a:rPr lang="en-US" sz="2400">
                <a:solidFill>
                  <a:srgbClr val="FF0000"/>
                </a:solidFill>
                <a:latin typeface="Trebuchet MS"/>
                <a:ea typeface="Trebuchet MS"/>
                <a:cs typeface="Trebuchet MS"/>
                <a:sym typeface="Trebuchet MS"/>
              </a:rPr>
              <a:t>Proposed Approach / Methodology</a:t>
            </a:r>
            <a:endParaRPr sz="2400">
              <a:solidFill>
                <a:schemeClr val="dk1"/>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1"/>
          <p:cNvSpPr/>
          <p:nvPr/>
        </p:nvSpPr>
        <p:spPr>
          <a:xfrm>
            <a:off x="3048000" y="1581155"/>
            <a:ext cx="7620000" cy="36513"/>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56" name="Google Shape;156;p21"/>
          <p:cNvSpPr txBox="1"/>
          <p:nvPr/>
        </p:nvSpPr>
        <p:spPr>
          <a:xfrm>
            <a:off x="1194950" y="1746550"/>
            <a:ext cx="10425600" cy="4212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b="1" lang="en-US" sz="2400" u="sng">
                <a:solidFill>
                  <a:srgbClr val="0000FF"/>
                </a:solidFill>
                <a:highlight>
                  <a:schemeClr val="lt1"/>
                </a:highlight>
                <a:latin typeface="Trebuchet MS"/>
                <a:ea typeface="Trebuchet MS"/>
                <a:cs typeface="Trebuchet MS"/>
                <a:sym typeface="Trebuchet MS"/>
              </a:rPr>
              <a:t>Multi-Modal Approach:</a:t>
            </a:r>
            <a:endParaRPr b="1" sz="2400" u="sng">
              <a:solidFill>
                <a:srgbClr val="0000FF"/>
              </a:solidFill>
              <a:highlight>
                <a:schemeClr val="lt1"/>
              </a:highlight>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t/>
            </a:r>
            <a:endParaRPr sz="2400" u="sng">
              <a:solidFill>
                <a:srgbClr val="0000FF"/>
              </a:solidFill>
              <a:highlight>
                <a:schemeClr val="lt1"/>
              </a:highlight>
              <a:latin typeface="Trebuchet MS"/>
              <a:ea typeface="Trebuchet MS"/>
              <a:cs typeface="Trebuchet MS"/>
              <a:sym typeface="Trebuchet MS"/>
            </a:endParaRPr>
          </a:p>
          <a:p>
            <a:pPr indent="-381000" lvl="0" marL="457200" rtl="0" algn="l">
              <a:lnSpc>
                <a:spcPct val="115000"/>
              </a:lnSpc>
              <a:spcBef>
                <a:spcPts val="0"/>
              </a:spcBef>
              <a:spcAft>
                <a:spcPts val="0"/>
              </a:spcAft>
              <a:buClr>
                <a:srgbClr val="0000FF"/>
              </a:buClr>
              <a:buSzPts val="2400"/>
              <a:buFont typeface="Trebuchet MS"/>
              <a:buChar char="●"/>
            </a:pPr>
            <a:r>
              <a:rPr lang="en-US" sz="2400">
                <a:solidFill>
                  <a:srgbClr val="0000FF"/>
                </a:solidFill>
                <a:highlight>
                  <a:schemeClr val="lt1"/>
                </a:highlight>
                <a:latin typeface="Trebuchet MS"/>
                <a:ea typeface="Trebuchet MS"/>
                <a:cs typeface="Trebuchet MS"/>
                <a:sym typeface="Trebuchet MS"/>
              </a:rPr>
              <a:t>Integrates data from multiple sources, including Twitter data analysis , audio and video processing ,and advanced techniques like MSER-based scoreboard identification, large language model(LLM) and computer vision to enhance event matching and scene classification.</a:t>
            </a:r>
            <a:endParaRPr sz="2400">
              <a:solidFill>
                <a:srgbClr val="0000FF"/>
              </a:solidFill>
              <a:highlight>
                <a:schemeClr val="lt1"/>
              </a:highlight>
              <a:latin typeface="Trebuchet MS"/>
              <a:ea typeface="Trebuchet MS"/>
              <a:cs typeface="Trebuchet MS"/>
              <a:sym typeface="Trebuchet MS"/>
            </a:endParaRPr>
          </a:p>
          <a:p>
            <a:pPr indent="0" lvl="0" marL="0" rtl="0" algn="l">
              <a:lnSpc>
                <a:spcPct val="115000"/>
              </a:lnSpc>
              <a:spcBef>
                <a:spcPts val="0"/>
              </a:spcBef>
              <a:spcAft>
                <a:spcPts val="0"/>
              </a:spcAft>
              <a:buClr>
                <a:schemeClr val="dk1"/>
              </a:buClr>
              <a:buSzPts val="1100"/>
              <a:buFont typeface="Arial"/>
              <a:buNone/>
            </a:pPr>
            <a:r>
              <a:t/>
            </a:r>
            <a:endParaRPr sz="2400">
              <a:solidFill>
                <a:srgbClr val="0000FF"/>
              </a:solidFill>
              <a:highlight>
                <a:schemeClr val="lt1"/>
              </a:highlight>
              <a:latin typeface="Trebuchet MS"/>
              <a:ea typeface="Trebuchet MS"/>
              <a:cs typeface="Trebuchet MS"/>
              <a:sym typeface="Trebuchet MS"/>
            </a:endParaRPr>
          </a:p>
          <a:p>
            <a:pPr indent="-381000" lvl="0" marL="457200" rtl="0" algn="l">
              <a:lnSpc>
                <a:spcPct val="115000"/>
              </a:lnSpc>
              <a:spcBef>
                <a:spcPts val="0"/>
              </a:spcBef>
              <a:spcAft>
                <a:spcPts val="0"/>
              </a:spcAft>
              <a:buClr>
                <a:srgbClr val="0000FF"/>
              </a:buClr>
              <a:buSzPts val="2400"/>
              <a:buFont typeface="Trebuchet MS"/>
              <a:buChar char="●"/>
            </a:pPr>
            <a:r>
              <a:rPr lang="en-US" sz="2400">
                <a:solidFill>
                  <a:srgbClr val="0000FF"/>
                </a:solidFill>
                <a:highlight>
                  <a:schemeClr val="lt1"/>
                </a:highlight>
                <a:latin typeface="Trebuchet MS"/>
                <a:ea typeface="Trebuchet MS"/>
                <a:cs typeface="Trebuchet MS"/>
                <a:sym typeface="Trebuchet MS"/>
              </a:rPr>
              <a:t>By combining different data sources and techniques, the system can capture various aspects of the game, such as important events, commentary insights, and audience reactions, resulting in more engaging highlights.</a:t>
            </a:r>
            <a:endParaRPr sz="2400">
              <a:solidFill>
                <a:srgbClr val="0000FF"/>
              </a:solidFill>
              <a:highlight>
                <a:schemeClr val="lt1"/>
              </a:highlight>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t/>
            </a:r>
            <a:endParaRPr sz="2900">
              <a:solidFill>
                <a:srgbClr val="0033CC"/>
              </a:solidFill>
              <a:highlight>
                <a:schemeClr val="lt1"/>
              </a:highlight>
              <a:latin typeface="Roboto"/>
              <a:ea typeface="Roboto"/>
              <a:cs typeface="Roboto"/>
              <a:sym typeface="Roboto"/>
            </a:endParaRPr>
          </a:p>
          <a:p>
            <a:pPr indent="0" lvl="0" marL="457200" marR="0" rtl="0" algn="just">
              <a:spcBef>
                <a:spcPts val="480"/>
              </a:spcBef>
              <a:spcAft>
                <a:spcPts val="0"/>
              </a:spcAft>
              <a:buNone/>
            </a:pPr>
            <a:r>
              <a:t/>
            </a:r>
            <a:endParaRPr sz="2400">
              <a:solidFill>
                <a:srgbClr val="0033CC"/>
              </a:solidFill>
              <a:latin typeface="Trebuchet MS"/>
              <a:ea typeface="Trebuchet MS"/>
              <a:cs typeface="Trebuchet MS"/>
              <a:sym typeface="Trebuchet MS"/>
            </a:endParaRPr>
          </a:p>
        </p:txBody>
      </p:sp>
      <p:sp>
        <p:nvSpPr>
          <p:cNvPr id="157" name="Google Shape;157;p21"/>
          <p:cNvSpPr txBox="1"/>
          <p:nvPr/>
        </p:nvSpPr>
        <p:spPr>
          <a:xfrm>
            <a:off x="2895600" y="990600"/>
            <a:ext cx="7848600" cy="461665"/>
          </a:xfrm>
          <a:prstGeom prst="rect">
            <a:avLst/>
          </a:prstGeom>
          <a:noFill/>
          <a:ln>
            <a:noFill/>
          </a:ln>
        </p:spPr>
        <p:txBody>
          <a:bodyPr anchorCtr="0" anchor="t" bIns="45700" lIns="91425" spcFirstLastPara="1" rIns="91425" wrap="square" tIns="45700">
            <a:spAutoFit/>
          </a:bodyPr>
          <a:lstStyle/>
          <a:p>
            <a:pPr indent="-342900" lvl="0" marL="342900" marR="0" rtl="0" algn="r">
              <a:spcBef>
                <a:spcPts val="0"/>
              </a:spcBef>
              <a:spcAft>
                <a:spcPts val="0"/>
              </a:spcAft>
              <a:buNone/>
            </a:pPr>
            <a:r>
              <a:rPr lang="en-US" sz="2400">
                <a:solidFill>
                  <a:srgbClr val="FF0000"/>
                </a:solidFill>
                <a:latin typeface="Trebuchet MS"/>
                <a:ea typeface="Trebuchet MS"/>
                <a:cs typeface="Trebuchet MS"/>
                <a:sym typeface="Trebuchet MS"/>
              </a:rPr>
              <a:t>Design Approach</a:t>
            </a:r>
            <a:endParaRPr sz="2400">
              <a:solidFill>
                <a:schemeClr val="dk1"/>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2"/>
          <p:cNvSpPr/>
          <p:nvPr/>
        </p:nvSpPr>
        <p:spPr>
          <a:xfrm>
            <a:off x="3048000" y="1581155"/>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64" name="Google Shape;164;p22"/>
          <p:cNvSpPr txBox="1"/>
          <p:nvPr/>
        </p:nvSpPr>
        <p:spPr>
          <a:xfrm>
            <a:off x="1194950" y="1746550"/>
            <a:ext cx="10425600" cy="42120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500"/>
              </a:spcBef>
              <a:spcAft>
                <a:spcPts val="0"/>
              </a:spcAft>
              <a:buClr>
                <a:schemeClr val="dk1"/>
              </a:buClr>
              <a:buSzPts val="1100"/>
              <a:buFont typeface="Arial"/>
              <a:buNone/>
            </a:pPr>
            <a:r>
              <a:rPr b="1" lang="en-US" sz="2400" u="sng">
                <a:solidFill>
                  <a:srgbClr val="0000FF"/>
                </a:solidFill>
                <a:highlight>
                  <a:schemeClr val="lt1"/>
                </a:highlight>
                <a:latin typeface="Trebuchet MS"/>
                <a:ea typeface="Trebuchet MS"/>
                <a:cs typeface="Trebuchet MS"/>
                <a:sym typeface="Trebuchet MS"/>
              </a:rPr>
              <a:t>Benefits of the Multi-Modal Approach:</a:t>
            </a:r>
            <a:endParaRPr b="1" sz="2400" u="sng">
              <a:solidFill>
                <a:srgbClr val="0000FF"/>
              </a:solidFill>
              <a:highlight>
                <a:schemeClr val="lt1"/>
              </a:highlight>
              <a:latin typeface="Trebuchet MS"/>
              <a:ea typeface="Trebuchet MS"/>
              <a:cs typeface="Trebuchet MS"/>
              <a:sym typeface="Trebuchet MS"/>
            </a:endParaRPr>
          </a:p>
          <a:p>
            <a:pPr indent="-381000" lvl="0" marL="457200" rtl="0" algn="l">
              <a:lnSpc>
                <a:spcPct val="115000"/>
              </a:lnSpc>
              <a:spcBef>
                <a:spcPts val="1500"/>
              </a:spcBef>
              <a:spcAft>
                <a:spcPts val="0"/>
              </a:spcAft>
              <a:buClr>
                <a:srgbClr val="0000FF"/>
              </a:buClr>
              <a:buSzPts val="2400"/>
              <a:buFont typeface="Trebuchet MS"/>
              <a:buChar char="●"/>
            </a:pPr>
            <a:r>
              <a:rPr lang="en-US" sz="2400">
                <a:solidFill>
                  <a:srgbClr val="0000FF"/>
                </a:solidFill>
                <a:highlight>
                  <a:schemeClr val="lt1"/>
                </a:highlight>
                <a:latin typeface="Trebuchet MS"/>
                <a:ea typeface="Trebuchet MS"/>
                <a:cs typeface="Trebuchet MS"/>
                <a:sym typeface="Trebuchet MS"/>
              </a:rPr>
              <a:t>Comprehensive Analysis: By integrating multiple data sources, the system can provide a more comprehensive analysis of sports events, capturing various aspects from different perspectives.</a:t>
            </a:r>
            <a:endParaRPr sz="2400">
              <a:solidFill>
                <a:srgbClr val="0000FF"/>
              </a:solidFill>
              <a:highlight>
                <a:schemeClr val="lt1"/>
              </a:highlight>
              <a:latin typeface="Trebuchet MS"/>
              <a:ea typeface="Trebuchet MS"/>
              <a:cs typeface="Trebuchet MS"/>
              <a:sym typeface="Trebuchet MS"/>
            </a:endParaRPr>
          </a:p>
          <a:p>
            <a:pPr indent="0" lvl="0" marL="0" rtl="0" algn="l">
              <a:lnSpc>
                <a:spcPct val="115000"/>
              </a:lnSpc>
              <a:spcBef>
                <a:spcPts val="0"/>
              </a:spcBef>
              <a:spcAft>
                <a:spcPts val="0"/>
              </a:spcAft>
              <a:buClr>
                <a:schemeClr val="dk1"/>
              </a:buClr>
              <a:buSzPts val="1100"/>
              <a:buFont typeface="Arial"/>
              <a:buNone/>
            </a:pPr>
            <a:r>
              <a:t/>
            </a:r>
            <a:endParaRPr sz="2400">
              <a:solidFill>
                <a:srgbClr val="0000FF"/>
              </a:solidFill>
              <a:highlight>
                <a:schemeClr val="lt1"/>
              </a:highlight>
              <a:latin typeface="Trebuchet MS"/>
              <a:ea typeface="Trebuchet MS"/>
              <a:cs typeface="Trebuchet MS"/>
              <a:sym typeface="Trebuchet MS"/>
            </a:endParaRPr>
          </a:p>
          <a:p>
            <a:pPr indent="-381000" lvl="0" marL="457200" rtl="0" algn="l">
              <a:lnSpc>
                <a:spcPct val="115000"/>
              </a:lnSpc>
              <a:spcBef>
                <a:spcPts val="0"/>
              </a:spcBef>
              <a:spcAft>
                <a:spcPts val="0"/>
              </a:spcAft>
              <a:buClr>
                <a:srgbClr val="0000FF"/>
              </a:buClr>
              <a:buSzPts val="2400"/>
              <a:buFont typeface="Trebuchet MS"/>
              <a:buChar char="●"/>
            </a:pPr>
            <a:r>
              <a:rPr lang="en-US" sz="2400">
                <a:solidFill>
                  <a:srgbClr val="0000FF"/>
                </a:solidFill>
                <a:highlight>
                  <a:schemeClr val="lt1"/>
                </a:highlight>
                <a:latin typeface="Trebuchet MS"/>
                <a:ea typeface="Trebuchet MS"/>
                <a:cs typeface="Trebuchet MS"/>
                <a:sym typeface="Trebuchet MS"/>
              </a:rPr>
              <a:t>Enhanced Accuracy: Each modality offers unique insights, enhancing the overall accuracy of the sports summarization process. By combining data from different sources, the system can cross-validate information, resulting in more precise summaries.</a:t>
            </a:r>
            <a:endParaRPr sz="2400">
              <a:solidFill>
                <a:srgbClr val="0000FF"/>
              </a:solidFill>
              <a:highlight>
                <a:schemeClr val="lt1"/>
              </a:highlight>
              <a:latin typeface="Trebuchet MS"/>
              <a:ea typeface="Trebuchet MS"/>
              <a:cs typeface="Trebuchet MS"/>
              <a:sym typeface="Trebuchet MS"/>
            </a:endParaRPr>
          </a:p>
          <a:p>
            <a:pPr indent="0" lvl="0" marL="457200" marR="0" rtl="0" algn="just">
              <a:spcBef>
                <a:spcPts val="480"/>
              </a:spcBef>
              <a:spcAft>
                <a:spcPts val="0"/>
              </a:spcAft>
              <a:buNone/>
            </a:pPr>
            <a:r>
              <a:t/>
            </a:r>
            <a:endParaRPr b="1" sz="2400" u="sng">
              <a:solidFill>
                <a:srgbClr val="0000FF"/>
              </a:solidFill>
              <a:highlight>
                <a:schemeClr val="lt1"/>
              </a:highlight>
              <a:latin typeface="Trebuchet MS"/>
              <a:ea typeface="Trebuchet MS"/>
              <a:cs typeface="Trebuchet MS"/>
              <a:sym typeface="Trebuchet MS"/>
            </a:endParaRPr>
          </a:p>
        </p:txBody>
      </p:sp>
      <p:sp>
        <p:nvSpPr>
          <p:cNvPr id="165" name="Google Shape;165;p22"/>
          <p:cNvSpPr txBox="1"/>
          <p:nvPr/>
        </p:nvSpPr>
        <p:spPr>
          <a:xfrm>
            <a:off x="2895600" y="990600"/>
            <a:ext cx="7848600" cy="461700"/>
          </a:xfrm>
          <a:prstGeom prst="rect">
            <a:avLst/>
          </a:prstGeom>
          <a:noFill/>
          <a:ln>
            <a:noFill/>
          </a:ln>
        </p:spPr>
        <p:txBody>
          <a:bodyPr anchorCtr="0" anchor="t" bIns="45700" lIns="91425" spcFirstLastPara="1" rIns="91425" wrap="square" tIns="45700">
            <a:spAutoFit/>
          </a:bodyPr>
          <a:lstStyle/>
          <a:p>
            <a:pPr indent="-342900" lvl="0" marL="342900" marR="0" rtl="0" algn="r">
              <a:spcBef>
                <a:spcPts val="0"/>
              </a:spcBef>
              <a:spcAft>
                <a:spcPts val="0"/>
              </a:spcAft>
              <a:buNone/>
            </a:pPr>
            <a:r>
              <a:rPr lang="en-US" sz="2400">
                <a:solidFill>
                  <a:srgbClr val="FF0000"/>
                </a:solidFill>
                <a:latin typeface="Trebuchet MS"/>
                <a:ea typeface="Trebuchet MS"/>
                <a:cs typeface="Trebuchet MS"/>
                <a:sym typeface="Trebuchet MS"/>
              </a:rPr>
              <a:t>Design Approach</a:t>
            </a:r>
            <a:endParaRPr sz="2400">
              <a:solidFill>
                <a:schemeClr val="dk1"/>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3"/>
          <p:cNvSpPr/>
          <p:nvPr/>
        </p:nvSpPr>
        <p:spPr>
          <a:xfrm>
            <a:off x="3048000" y="1581155"/>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72" name="Google Shape;172;p23"/>
          <p:cNvSpPr txBox="1"/>
          <p:nvPr/>
        </p:nvSpPr>
        <p:spPr>
          <a:xfrm>
            <a:off x="1194950" y="1323000"/>
            <a:ext cx="10425600" cy="42120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en-US" sz="1200">
                <a:solidFill>
                  <a:srgbClr val="0D0D0D"/>
                </a:solidFill>
                <a:highlight>
                  <a:schemeClr val="lt1"/>
                </a:highlight>
                <a:latin typeface="Roboto"/>
                <a:ea typeface="Roboto"/>
                <a:cs typeface="Roboto"/>
                <a:sym typeface="Roboto"/>
              </a:rPr>
              <a:t>              </a:t>
            </a:r>
            <a:r>
              <a:rPr lang="en-US" sz="1200">
                <a:solidFill>
                  <a:srgbClr val="0D0D0D"/>
                </a:solidFill>
                <a:highlight>
                  <a:schemeClr val="lt1"/>
                </a:highlight>
                <a:latin typeface="Trebuchet MS"/>
                <a:ea typeface="Trebuchet MS"/>
                <a:cs typeface="Trebuchet MS"/>
                <a:sym typeface="Trebuchet MS"/>
              </a:rPr>
              <a:t> </a:t>
            </a:r>
            <a:endParaRPr sz="1200">
              <a:solidFill>
                <a:srgbClr val="0D0D0D"/>
              </a:solidFill>
              <a:highlight>
                <a:schemeClr val="lt1"/>
              </a:highlight>
              <a:latin typeface="Trebuchet MS"/>
              <a:ea typeface="Trebuchet MS"/>
              <a:cs typeface="Trebuchet MS"/>
              <a:sym typeface="Trebuchet MS"/>
            </a:endParaRPr>
          </a:p>
          <a:p>
            <a:pPr indent="0" lvl="0" marL="0" rtl="0" algn="l">
              <a:lnSpc>
                <a:spcPct val="115000"/>
              </a:lnSpc>
              <a:spcBef>
                <a:spcPts val="0"/>
              </a:spcBef>
              <a:spcAft>
                <a:spcPts val="0"/>
              </a:spcAft>
              <a:buClr>
                <a:schemeClr val="dk1"/>
              </a:buClr>
              <a:buSzPts val="1100"/>
              <a:buFont typeface="Arial"/>
              <a:buNone/>
            </a:pPr>
            <a:r>
              <a:rPr b="1" lang="en-US" sz="2900">
                <a:solidFill>
                  <a:srgbClr val="0000FF"/>
                </a:solidFill>
                <a:highlight>
                  <a:schemeClr val="lt1"/>
                </a:highlight>
                <a:latin typeface="Trebuchet MS"/>
                <a:ea typeface="Trebuchet MS"/>
                <a:cs typeface="Trebuchet MS"/>
                <a:sym typeface="Trebuchet MS"/>
              </a:rPr>
              <a:t>        </a:t>
            </a:r>
            <a:endParaRPr b="1" sz="2900">
              <a:solidFill>
                <a:srgbClr val="0000FF"/>
              </a:solidFill>
              <a:highlight>
                <a:schemeClr val="lt1"/>
              </a:highlight>
              <a:latin typeface="Trebuchet MS"/>
              <a:ea typeface="Trebuchet MS"/>
              <a:cs typeface="Trebuchet MS"/>
              <a:sym typeface="Trebuchet MS"/>
            </a:endParaRPr>
          </a:p>
          <a:p>
            <a:pPr indent="0" lvl="0" marL="0" rtl="0" algn="l">
              <a:lnSpc>
                <a:spcPct val="115000"/>
              </a:lnSpc>
              <a:spcBef>
                <a:spcPts val="0"/>
              </a:spcBef>
              <a:spcAft>
                <a:spcPts val="0"/>
              </a:spcAft>
              <a:buClr>
                <a:schemeClr val="dk1"/>
              </a:buClr>
              <a:buSzPts val="1100"/>
              <a:buFont typeface="Arial"/>
              <a:buNone/>
            </a:pPr>
            <a:r>
              <a:rPr b="1" lang="en-US" sz="2300">
                <a:solidFill>
                  <a:srgbClr val="0000FF"/>
                </a:solidFill>
                <a:highlight>
                  <a:schemeClr val="lt1"/>
                </a:highlight>
                <a:latin typeface="Trebuchet MS"/>
                <a:ea typeface="Trebuchet MS"/>
                <a:cs typeface="Trebuchet MS"/>
                <a:sym typeface="Trebuchet MS"/>
              </a:rPr>
              <a:t>       </a:t>
            </a:r>
            <a:r>
              <a:rPr b="1" lang="en-US" sz="2400" u="sng">
                <a:solidFill>
                  <a:srgbClr val="0000FF"/>
                </a:solidFill>
                <a:highlight>
                  <a:schemeClr val="lt1"/>
                </a:highlight>
                <a:latin typeface="Trebuchet MS"/>
                <a:ea typeface="Trebuchet MS"/>
                <a:cs typeface="Trebuchet MS"/>
                <a:sym typeface="Trebuchet MS"/>
              </a:rPr>
              <a:t>Drawbacks of the Multi-Modal Approach:</a:t>
            </a:r>
            <a:endParaRPr b="1" sz="2400" u="sng">
              <a:solidFill>
                <a:srgbClr val="0000FF"/>
              </a:solidFill>
              <a:highlight>
                <a:schemeClr val="lt1"/>
              </a:highlight>
              <a:latin typeface="Trebuchet MS"/>
              <a:ea typeface="Trebuchet MS"/>
              <a:cs typeface="Trebuchet MS"/>
              <a:sym typeface="Trebuchet MS"/>
            </a:endParaRPr>
          </a:p>
          <a:p>
            <a:pPr indent="0" lvl="0" marL="0" rtl="0" algn="l">
              <a:lnSpc>
                <a:spcPct val="115000"/>
              </a:lnSpc>
              <a:spcBef>
                <a:spcPts val="0"/>
              </a:spcBef>
              <a:spcAft>
                <a:spcPts val="0"/>
              </a:spcAft>
              <a:buClr>
                <a:schemeClr val="dk1"/>
              </a:buClr>
              <a:buSzPts val="1100"/>
              <a:buFont typeface="Arial"/>
              <a:buNone/>
            </a:pPr>
            <a:r>
              <a:t/>
            </a:r>
            <a:endParaRPr sz="3000" u="sng">
              <a:solidFill>
                <a:srgbClr val="0000FF"/>
              </a:solidFill>
              <a:highlight>
                <a:schemeClr val="lt1"/>
              </a:highlight>
              <a:latin typeface="Trebuchet MS"/>
              <a:ea typeface="Trebuchet MS"/>
              <a:cs typeface="Trebuchet MS"/>
              <a:sym typeface="Trebuchet MS"/>
            </a:endParaRPr>
          </a:p>
          <a:p>
            <a:pPr indent="-387350" lvl="1" marL="914400" rtl="0" algn="l">
              <a:lnSpc>
                <a:spcPct val="115000"/>
              </a:lnSpc>
              <a:spcBef>
                <a:spcPts val="0"/>
              </a:spcBef>
              <a:spcAft>
                <a:spcPts val="0"/>
              </a:spcAft>
              <a:buClr>
                <a:srgbClr val="0000FF"/>
              </a:buClr>
              <a:buSzPts val="2500"/>
              <a:buFont typeface="Trebuchet MS"/>
              <a:buChar char="●"/>
            </a:pPr>
            <a:r>
              <a:rPr lang="en-US" sz="2500">
                <a:solidFill>
                  <a:srgbClr val="0000FF"/>
                </a:solidFill>
                <a:highlight>
                  <a:schemeClr val="lt1"/>
                </a:highlight>
                <a:latin typeface="Trebuchet MS"/>
                <a:ea typeface="Trebuchet MS"/>
                <a:cs typeface="Trebuchet MS"/>
                <a:sym typeface="Trebuchet MS"/>
              </a:rPr>
              <a:t>Complexity: Integrating multiple data sources and techniques adds complexity to the system design and implementation.</a:t>
            </a:r>
            <a:endParaRPr sz="2500">
              <a:solidFill>
                <a:srgbClr val="0000FF"/>
              </a:solidFill>
              <a:highlight>
                <a:schemeClr val="lt1"/>
              </a:highlight>
              <a:latin typeface="Trebuchet MS"/>
              <a:ea typeface="Trebuchet MS"/>
              <a:cs typeface="Trebuchet MS"/>
              <a:sym typeface="Trebuchet MS"/>
            </a:endParaRPr>
          </a:p>
          <a:p>
            <a:pPr indent="0" lvl="0" marL="0" rtl="0" algn="l">
              <a:lnSpc>
                <a:spcPct val="115000"/>
              </a:lnSpc>
              <a:spcBef>
                <a:spcPts val="0"/>
              </a:spcBef>
              <a:spcAft>
                <a:spcPts val="0"/>
              </a:spcAft>
              <a:buClr>
                <a:schemeClr val="dk1"/>
              </a:buClr>
              <a:buSzPts val="1100"/>
              <a:buFont typeface="Arial"/>
              <a:buNone/>
            </a:pPr>
            <a:r>
              <a:t/>
            </a:r>
            <a:endParaRPr sz="2500">
              <a:solidFill>
                <a:srgbClr val="0000FF"/>
              </a:solidFill>
              <a:highlight>
                <a:schemeClr val="lt1"/>
              </a:highlight>
              <a:latin typeface="Trebuchet MS"/>
              <a:ea typeface="Trebuchet MS"/>
              <a:cs typeface="Trebuchet MS"/>
              <a:sym typeface="Trebuchet MS"/>
            </a:endParaRPr>
          </a:p>
          <a:p>
            <a:pPr indent="-387350" lvl="1" marL="914400" rtl="0" algn="l">
              <a:lnSpc>
                <a:spcPct val="115000"/>
              </a:lnSpc>
              <a:spcBef>
                <a:spcPts val="0"/>
              </a:spcBef>
              <a:spcAft>
                <a:spcPts val="0"/>
              </a:spcAft>
              <a:buClr>
                <a:srgbClr val="0000FF"/>
              </a:buClr>
              <a:buSzPts val="2500"/>
              <a:buFont typeface="Trebuchet MS"/>
              <a:buChar char="●"/>
            </a:pPr>
            <a:r>
              <a:rPr lang="en-US" sz="2700">
                <a:solidFill>
                  <a:srgbClr val="0000FF"/>
                </a:solidFill>
                <a:highlight>
                  <a:schemeClr val="lt1"/>
                </a:highlight>
                <a:latin typeface="Trebuchet MS"/>
                <a:ea typeface="Trebuchet MS"/>
                <a:cs typeface="Trebuchet MS"/>
                <a:sym typeface="Trebuchet MS"/>
              </a:rPr>
              <a:t>Integration Challenges: Ensuring seamless integration and synchronization of data from different sources can be challenging and may lead to technical issues.</a:t>
            </a:r>
            <a:endParaRPr sz="2700">
              <a:solidFill>
                <a:srgbClr val="0000FF"/>
              </a:solidFill>
              <a:highlight>
                <a:schemeClr val="lt1"/>
              </a:highlight>
              <a:latin typeface="Trebuchet MS"/>
              <a:ea typeface="Trebuchet MS"/>
              <a:cs typeface="Trebuchet MS"/>
              <a:sym typeface="Trebuchet MS"/>
            </a:endParaRPr>
          </a:p>
          <a:p>
            <a:pPr indent="0" lvl="0" marL="914400" rtl="0" algn="l">
              <a:lnSpc>
                <a:spcPct val="115000"/>
              </a:lnSpc>
              <a:spcBef>
                <a:spcPts val="0"/>
              </a:spcBef>
              <a:spcAft>
                <a:spcPts val="0"/>
              </a:spcAft>
              <a:buClr>
                <a:schemeClr val="dk1"/>
              </a:buClr>
              <a:buSzPts val="1100"/>
              <a:buFont typeface="Arial"/>
              <a:buNone/>
            </a:pPr>
            <a:r>
              <a:t/>
            </a:r>
            <a:endParaRPr sz="2700">
              <a:solidFill>
                <a:srgbClr val="0033CC"/>
              </a:solidFill>
              <a:highlight>
                <a:schemeClr val="lt1"/>
              </a:highlight>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t/>
            </a:r>
            <a:endParaRPr sz="2900">
              <a:solidFill>
                <a:srgbClr val="0033CC"/>
              </a:solidFill>
              <a:highlight>
                <a:schemeClr val="lt1"/>
              </a:highlight>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t/>
            </a:r>
            <a:endParaRPr sz="2900">
              <a:solidFill>
                <a:srgbClr val="0D0D0D"/>
              </a:solidFill>
              <a:highlight>
                <a:schemeClr val="lt1"/>
              </a:highlight>
              <a:latin typeface="Roboto"/>
              <a:ea typeface="Roboto"/>
              <a:cs typeface="Roboto"/>
              <a:sym typeface="Roboto"/>
            </a:endParaRPr>
          </a:p>
          <a:p>
            <a:pPr indent="0" lvl="0" marL="457200" marR="0" rtl="0" algn="just">
              <a:spcBef>
                <a:spcPts val="480"/>
              </a:spcBef>
              <a:spcAft>
                <a:spcPts val="0"/>
              </a:spcAft>
              <a:buNone/>
            </a:pPr>
            <a:r>
              <a:t/>
            </a:r>
            <a:endParaRPr b="1" sz="2400" u="sng">
              <a:solidFill>
                <a:srgbClr val="0000FF"/>
              </a:solidFill>
              <a:highlight>
                <a:schemeClr val="lt1"/>
              </a:highlight>
              <a:latin typeface="Trebuchet MS"/>
              <a:ea typeface="Trebuchet MS"/>
              <a:cs typeface="Trebuchet MS"/>
              <a:sym typeface="Trebuchet MS"/>
            </a:endParaRPr>
          </a:p>
        </p:txBody>
      </p:sp>
      <p:sp>
        <p:nvSpPr>
          <p:cNvPr id="173" name="Google Shape;173;p23"/>
          <p:cNvSpPr txBox="1"/>
          <p:nvPr/>
        </p:nvSpPr>
        <p:spPr>
          <a:xfrm>
            <a:off x="2895600" y="990600"/>
            <a:ext cx="7848600" cy="461700"/>
          </a:xfrm>
          <a:prstGeom prst="rect">
            <a:avLst/>
          </a:prstGeom>
          <a:noFill/>
          <a:ln>
            <a:noFill/>
          </a:ln>
        </p:spPr>
        <p:txBody>
          <a:bodyPr anchorCtr="0" anchor="t" bIns="45700" lIns="91425" spcFirstLastPara="1" rIns="91425" wrap="square" tIns="45700">
            <a:spAutoFit/>
          </a:bodyPr>
          <a:lstStyle/>
          <a:p>
            <a:pPr indent="-342900" lvl="0" marL="342900" marR="0" rtl="0" algn="r">
              <a:spcBef>
                <a:spcPts val="0"/>
              </a:spcBef>
              <a:spcAft>
                <a:spcPts val="0"/>
              </a:spcAft>
              <a:buNone/>
            </a:pPr>
            <a:r>
              <a:rPr lang="en-US" sz="2400">
                <a:solidFill>
                  <a:srgbClr val="FF0000"/>
                </a:solidFill>
                <a:latin typeface="Trebuchet MS"/>
                <a:ea typeface="Trebuchet MS"/>
                <a:cs typeface="Trebuchet MS"/>
                <a:sym typeface="Trebuchet MS"/>
              </a:rPr>
              <a:t>Design Approach</a:t>
            </a:r>
            <a:endParaRPr sz="2400">
              <a:solidFill>
                <a:schemeClr val="dk1"/>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4"/>
          <p:cNvSpPr/>
          <p:nvPr/>
        </p:nvSpPr>
        <p:spPr>
          <a:xfrm>
            <a:off x="3048000" y="1581155"/>
            <a:ext cx="7620000" cy="36513"/>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80" name="Google Shape;180;p24"/>
          <p:cNvSpPr txBox="1"/>
          <p:nvPr/>
        </p:nvSpPr>
        <p:spPr>
          <a:xfrm>
            <a:off x="1905000" y="1143002"/>
            <a:ext cx="8763000" cy="461665"/>
          </a:xfrm>
          <a:prstGeom prst="rect">
            <a:avLst/>
          </a:prstGeom>
          <a:noFill/>
          <a:ln>
            <a:noFill/>
          </a:ln>
        </p:spPr>
        <p:txBody>
          <a:bodyPr anchorCtr="0" anchor="t" bIns="45700" lIns="91425" spcFirstLastPara="1" rIns="91425" wrap="square" tIns="45700">
            <a:spAutoFit/>
          </a:bodyPr>
          <a:lstStyle/>
          <a:p>
            <a:pPr indent="-342900" lvl="0" marL="342900" marR="0" rtl="0" algn="r">
              <a:spcBef>
                <a:spcPts val="0"/>
              </a:spcBef>
              <a:spcAft>
                <a:spcPts val="0"/>
              </a:spcAft>
              <a:buNone/>
            </a:pPr>
            <a:r>
              <a:rPr lang="en-US" sz="2400">
                <a:solidFill>
                  <a:srgbClr val="FF0000"/>
                </a:solidFill>
                <a:latin typeface="Trebuchet MS"/>
                <a:ea typeface="Trebuchet MS"/>
                <a:cs typeface="Trebuchet MS"/>
                <a:sym typeface="Trebuchet MS"/>
              </a:rPr>
              <a:t>Design Constraints, Assumptions &amp; Dependencies</a:t>
            </a:r>
            <a:endParaRPr sz="2400">
              <a:solidFill>
                <a:schemeClr val="dk1"/>
              </a:solidFill>
              <a:latin typeface="Arial"/>
              <a:ea typeface="Arial"/>
              <a:cs typeface="Arial"/>
              <a:sym typeface="Arial"/>
            </a:endParaRPr>
          </a:p>
        </p:txBody>
      </p:sp>
      <p:sp>
        <p:nvSpPr>
          <p:cNvPr id="181" name="Google Shape;181;p24"/>
          <p:cNvSpPr txBox="1"/>
          <p:nvPr/>
        </p:nvSpPr>
        <p:spPr>
          <a:xfrm>
            <a:off x="1371600" y="1752600"/>
            <a:ext cx="8839200" cy="4724400"/>
          </a:xfrm>
          <a:prstGeom prst="rect">
            <a:avLst/>
          </a:prstGeom>
          <a:noFill/>
          <a:ln>
            <a:noFill/>
          </a:ln>
        </p:spPr>
        <p:txBody>
          <a:bodyPr anchorCtr="0" anchor="t" bIns="45700" lIns="91425" spcFirstLastPara="1" rIns="91425" wrap="square" tIns="45700">
            <a:noAutofit/>
          </a:bodyPr>
          <a:lstStyle/>
          <a:p>
            <a:pPr indent="0" lvl="0" marL="0" rtl="0" algn="just">
              <a:spcBef>
                <a:spcPts val="400"/>
              </a:spcBef>
              <a:spcAft>
                <a:spcPts val="0"/>
              </a:spcAft>
              <a:buClr>
                <a:schemeClr val="dk1"/>
              </a:buClr>
              <a:buSzPts val="1100"/>
              <a:buFont typeface="Arial"/>
              <a:buNone/>
            </a:pPr>
            <a:r>
              <a:rPr b="1" lang="en-US" sz="2500">
                <a:solidFill>
                  <a:srgbClr val="0033CC"/>
                </a:solidFill>
                <a:latin typeface="Trebuchet MS"/>
                <a:ea typeface="Trebuchet MS"/>
                <a:cs typeface="Trebuchet MS"/>
                <a:sym typeface="Trebuchet MS"/>
              </a:rPr>
              <a:t>Legal Implications:</a:t>
            </a:r>
            <a:endParaRPr b="1" sz="2500">
              <a:solidFill>
                <a:srgbClr val="0033CC"/>
              </a:solidFill>
              <a:latin typeface="Trebuchet MS"/>
              <a:ea typeface="Trebuchet MS"/>
              <a:cs typeface="Trebuchet MS"/>
              <a:sym typeface="Trebuchet MS"/>
            </a:endParaRPr>
          </a:p>
          <a:p>
            <a:pPr indent="0" lvl="0" marL="0" rtl="0" algn="just">
              <a:spcBef>
                <a:spcPts val="400"/>
              </a:spcBef>
              <a:spcAft>
                <a:spcPts val="0"/>
              </a:spcAft>
              <a:buClr>
                <a:schemeClr val="dk1"/>
              </a:buClr>
              <a:buSzPts val="1100"/>
              <a:buFont typeface="Arial"/>
              <a:buNone/>
            </a:pPr>
            <a:r>
              <a:t/>
            </a:r>
            <a:endParaRPr b="1" sz="2500">
              <a:solidFill>
                <a:srgbClr val="0033CC"/>
              </a:solidFill>
              <a:latin typeface="Trebuchet MS"/>
              <a:ea typeface="Trebuchet MS"/>
              <a:cs typeface="Trebuchet MS"/>
              <a:sym typeface="Trebuchet MS"/>
            </a:endParaRPr>
          </a:p>
          <a:p>
            <a:pPr indent="0" lvl="0" marL="0" rtl="0" algn="just">
              <a:spcBef>
                <a:spcPts val="400"/>
              </a:spcBef>
              <a:spcAft>
                <a:spcPts val="0"/>
              </a:spcAft>
              <a:buClr>
                <a:schemeClr val="dk1"/>
              </a:buClr>
              <a:buSzPts val="1100"/>
              <a:buFont typeface="Arial"/>
              <a:buNone/>
            </a:pPr>
            <a:r>
              <a:rPr lang="en-US" sz="2500">
                <a:solidFill>
                  <a:srgbClr val="0033CC"/>
                </a:solidFill>
                <a:latin typeface="Trebuchet MS"/>
                <a:ea typeface="Trebuchet MS"/>
                <a:cs typeface="Trebuchet MS"/>
                <a:sym typeface="Trebuchet MS"/>
              </a:rPr>
              <a:t>1.Compliance with data protection regulations, copyright laws, and terms of service of social media platforms (such as Twitter) is crucial to avoid legal issues.</a:t>
            </a:r>
            <a:endParaRPr sz="2500">
              <a:solidFill>
                <a:srgbClr val="0033CC"/>
              </a:solidFill>
              <a:latin typeface="Trebuchet MS"/>
              <a:ea typeface="Trebuchet MS"/>
              <a:cs typeface="Trebuchet MS"/>
              <a:sym typeface="Trebuchet MS"/>
            </a:endParaRPr>
          </a:p>
          <a:p>
            <a:pPr indent="0" lvl="0" marL="0" rtl="0" algn="just">
              <a:spcBef>
                <a:spcPts val="400"/>
              </a:spcBef>
              <a:spcAft>
                <a:spcPts val="0"/>
              </a:spcAft>
              <a:buClr>
                <a:schemeClr val="dk1"/>
              </a:buClr>
              <a:buSzPts val="1100"/>
              <a:buFont typeface="Arial"/>
              <a:buNone/>
            </a:pPr>
            <a:r>
              <a:t/>
            </a:r>
            <a:endParaRPr sz="2500">
              <a:solidFill>
                <a:srgbClr val="0033CC"/>
              </a:solidFill>
              <a:latin typeface="Trebuchet MS"/>
              <a:ea typeface="Trebuchet MS"/>
              <a:cs typeface="Trebuchet MS"/>
              <a:sym typeface="Trebuchet MS"/>
            </a:endParaRPr>
          </a:p>
          <a:p>
            <a:pPr indent="0" lvl="0" marL="0" rtl="0" algn="just">
              <a:spcBef>
                <a:spcPts val="400"/>
              </a:spcBef>
              <a:spcAft>
                <a:spcPts val="0"/>
              </a:spcAft>
              <a:buClr>
                <a:schemeClr val="dk1"/>
              </a:buClr>
              <a:buSzPts val="1100"/>
              <a:buFont typeface="Arial"/>
              <a:buNone/>
            </a:pPr>
            <a:r>
              <a:rPr lang="en-US" sz="2500">
                <a:solidFill>
                  <a:srgbClr val="0033CC"/>
                </a:solidFill>
                <a:latin typeface="Trebuchet MS"/>
                <a:ea typeface="Trebuchet MS"/>
                <a:cs typeface="Trebuchet MS"/>
                <a:sym typeface="Trebuchet MS"/>
              </a:rPr>
              <a:t>2.Obtaining necessary permissions and licenses for using copyrighted content (such as sports broadcasts) is essential to ensure legal compliance.</a:t>
            </a:r>
            <a:endParaRPr sz="2500">
              <a:solidFill>
                <a:srgbClr val="0033CC"/>
              </a:solidFill>
              <a:latin typeface="Trebuchet MS"/>
              <a:ea typeface="Trebuchet MS"/>
              <a:cs typeface="Trebuchet MS"/>
              <a:sym typeface="Trebuchet MS"/>
            </a:endParaRPr>
          </a:p>
          <a:p>
            <a:pPr indent="0" lvl="0" marL="0" rtl="0" algn="just">
              <a:spcBef>
                <a:spcPts val="400"/>
              </a:spcBef>
              <a:spcAft>
                <a:spcPts val="0"/>
              </a:spcAft>
              <a:buClr>
                <a:schemeClr val="dk1"/>
              </a:buClr>
              <a:buSzPts val="1100"/>
              <a:buFont typeface="Arial"/>
              <a:buNone/>
            </a:pPr>
            <a:r>
              <a:t/>
            </a:r>
            <a:endParaRPr sz="1900">
              <a:solidFill>
                <a:srgbClr val="0033CC"/>
              </a:solidFill>
            </a:endParaRPr>
          </a:p>
          <a:p>
            <a:pPr indent="0" lvl="0" marL="457200" marR="0" rtl="0" algn="just">
              <a:spcBef>
                <a:spcPts val="480"/>
              </a:spcBef>
              <a:spcAft>
                <a:spcPts val="0"/>
              </a:spcAft>
              <a:buNone/>
            </a:pPr>
            <a:r>
              <a:t/>
            </a:r>
            <a:endParaRPr sz="2900">
              <a:solidFill>
                <a:srgbClr val="0033CC"/>
              </a:solidFill>
              <a:latin typeface="Trebuchet MS"/>
              <a:ea typeface="Trebuchet MS"/>
              <a:cs typeface="Trebuchet MS"/>
              <a:sym typeface="Trebuchet MS"/>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5"/>
          <p:cNvSpPr/>
          <p:nvPr/>
        </p:nvSpPr>
        <p:spPr>
          <a:xfrm>
            <a:off x="3048000" y="1581155"/>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88" name="Google Shape;188;p25"/>
          <p:cNvSpPr txBox="1"/>
          <p:nvPr/>
        </p:nvSpPr>
        <p:spPr>
          <a:xfrm>
            <a:off x="1905000" y="1143002"/>
            <a:ext cx="8763000" cy="461700"/>
          </a:xfrm>
          <a:prstGeom prst="rect">
            <a:avLst/>
          </a:prstGeom>
          <a:noFill/>
          <a:ln>
            <a:noFill/>
          </a:ln>
        </p:spPr>
        <p:txBody>
          <a:bodyPr anchorCtr="0" anchor="t" bIns="45700" lIns="91425" spcFirstLastPara="1" rIns="91425" wrap="square" tIns="45700">
            <a:spAutoFit/>
          </a:bodyPr>
          <a:lstStyle/>
          <a:p>
            <a:pPr indent="-342900" lvl="0" marL="342900" marR="0" rtl="0" algn="r">
              <a:spcBef>
                <a:spcPts val="0"/>
              </a:spcBef>
              <a:spcAft>
                <a:spcPts val="0"/>
              </a:spcAft>
              <a:buNone/>
            </a:pPr>
            <a:r>
              <a:rPr lang="en-US" sz="2400">
                <a:solidFill>
                  <a:srgbClr val="FF0000"/>
                </a:solidFill>
                <a:latin typeface="Trebuchet MS"/>
                <a:ea typeface="Trebuchet MS"/>
                <a:cs typeface="Trebuchet MS"/>
                <a:sym typeface="Trebuchet MS"/>
              </a:rPr>
              <a:t>Design Constraints, Assumptions &amp; Dependencies</a:t>
            </a:r>
            <a:endParaRPr sz="2400">
              <a:solidFill>
                <a:schemeClr val="dk1"/>
              </a:solidFill>
              <a:latin typeface="Arial"/>
              <a:ea typeface="Arial"/>
              <a:cs typeface="Arial"/>
              <a:sym typeface="Arial"/>
            </a:endParaRPr>
          </a:p>
        </p:txBody>
      </p:sp>
      <p:sp>
        <p:nvSpPr>
          <p:cNvPr id="189" name="Google Shape;189;p25"/>
          <p:cNvSpPr txBox="1"/>
          <p:nvPr/>
        </p:nvSpPr>
        <p:spPr>
          <a:xfrm>
            <a:off x="1371600" y="1752600"/>
            <a:ext cx="8839200" cy="4724400"/>
          </a:xfrm>
          <a:prstGeom prst="rect">
            <a:avLst/>
          </a:prstGeom>
          <a:noFill/>
          <a:ln>
            <a:noFill/>
          </a:ln>
        </p:spPr>
        <p:txBody>
          <a:bodyPr anchorCtr="0" anchor="t" bIns="45700" lIns="91425" spcFirstLastPara="1" rIns="91425" wrap="square" tIns="45700">
            <a:noAutofit/>
          </a:bodyPr>
          <a:lstStyle/>
          <a:p>
            <a:pPr indent="0" lvl="0" marL="0" rtl="0" algn="just">
              <a:spcBef>
                <a:spcPts val="400"/>
              </a:spcBef>
              <a:spcAft>
                <a:spcPts val="0"/>
              </a:spcAft>
              <a:buClr>
                <a:schemeClr val="dk1"/>
              </a:buClr>
              <a:buSzPts val="1100"/>
              <a:buFont typeface="Arial"/>
              <a:buNone/>
            </a:pPr>
            <a:r>
              <a:rPr b="1" lang="en-US" sz="2100">
                <a:solidFill>
                  <a:srgbClr val="0033CC"/>
                </a:solidFill>
                <a:latin typeface="Trebuchet MS"/>
                <a:ea typeface="Trebuchet MS"/>
                <a:cs typeface="Trebuchet MS"/>
                <a:sym typeface="Trebuchet MS"/>
              </a:rPr>
              <a:t>Usage Limitations:</a:t>
            </a:r>
            <a:endParaRPr sz="2100">
              <a:solidFill>
                <a:srgbClr val="0033CC"/>
              </a:solidFill>
              <a:latin typeface="Trebuchet MS"/>
              <a:ea typeface="Trebuchet MS"/>
              <a:cs typeface="Trebuchet MS"/>
              <a:sym typeface="Trebuchet MS"/>
            </a:endParaRPr>
          </a:p>
          <a:p>
            <a:pPr indent="-361950" lvl="0" marL="457200" rtl="0" algn="just">
              <a:spcBef>
                <a:spcPts val="400"/>
              </a:spcBef>
              <a:spcAft>
                <a:spcPts val="0"/>
              </a:spcAft>
              <a:buClr>
                <a:srgbClr val="0033CC"/>
              </a:buClr>
              <a:buSzPts val="2100"/>
              <a:buFont typeface="Trebuchet MS"/>
              <a:buAutoNum type="arabicPeriod"/>
            </a:pPr>
            <a:r>
              <a:rPr lang="en-US" sz="2100">
                <a:solidFill>
                  <a:srgbClr val="0033CC"/>
                </a:solidFill>
                <a:latin typeface="Trebuchet MS"/>
                <a:ea typeface="Trebuchet MS"/>
                <a:cs typeface="Trebuchet MS"/>
                <a:sym typeface="Trebuchet MS"/>
              </a:rPr>
              <a:t>The project's success may depend on the availability and access to real-time sports data, including Twitter feeds and live video streams.</a:t>
            </a:r>
            <a:endParaRPr sz="2100">
              <a:solidFill>
                <a:srgbClr val="0033CC"/>
              </a:solidFill>
              <a:latin typeface="Trebuchet MS"/>
              <a:ea typeface="Trebuchet MS"/>
              <a:cs typeface="Trebuchet MS"/>
              <a:sym typeface="Trebuchet MS"/>
            </a:endParaRPr>
          </a:p>
          <a:p>
            <a:pPr indent="-361950" lvl="0" marL="457200" rtl="0" algn="just">
              <a:spcBef>
                <a:spcPts val="0"/>
              </a:spcBef>
              <a:spcAft>
                <a:spcPts val="0"/>
              </a:spcAft>
              <a:buClr>
                <a:srgbClr val="0033CC"/>
              </a:buClr>
              <a:buSzPts val="2100"/>
              <a:buFont typeface="Trebuchet MS"/>
              <a:buAutoNum type="arabicPeriod"/>
            </a:pPr>
            <a:r>
              <a:rPr lang="en-US" sz="2100">
                <a:solidFill>
                  <a:srgbClr val="0033CC"/>
                </a:solidFill>
                <a:latin typeface="Trebuchet MS"/>
                <a:ea typeface="Trebuchet MS"/>
                <a:cs typeface="Trebuchet MS"/>
                <a:sym typeface="Trebuchet MS"/>
              </a:rPr>
              <a:t>Dependence on third-party APIs or data sources may introduce usage limitations, such as rate limits or data access restrictions.</a:t>
            </a:r>
            <a:endParaRPr sz="2100">
              <a:solidFill>
                <a:srgbClr val="0033CC"/>
              </a:solidFill>
              <a:latin typeface="Trebuchet MS"/>
              <a:ea typeface="Trebuchet MS"/>
              <a:cs typeface="Trebuchet MS"/>
              <a:sym typeface="Trebuchet MS"/>
            </a:endParaRPr>
          </a:p>
          <a:p>
            <a:pPr indent="0" lvl="0" marL="0" rtl="0" algn="just">
              <a:spcBef>
                <a:spcPts val="400"/>
              </a:spcBef>
              <a:spcAft>
                <a:spcPts val="0"/>
              </a:spcAft>
              <a:buClr>
                <a:schemeClr val="dk1"/>
              </a:buClr>
              <a:buSzPts val="1100"/>
              <a:buFont typeface="Arial"/>
              <a:buNone/>
            </a:pPr>
            <a:r>
              <a:t/>
            </a:r>
            <a:endParaRPr sz="2100">
              <a:solidFill>
                <a:srgbClr val="0033CC"/>
              </a:solidFill>
              <a:latin typeface="Trebuchet MS"/>
              <a:ea typeface="Trebuchet MS"/>
              <a:cs typeface="Trebuchet MS"/>
              <a:sym typeface="Trebuchet MS"/>
            </a:endParaRPr>
          </a:p>
          <a:p>
            <a:pPr indent="0" lvl="0" marL="0" rtl="0" algn="just">
              <a:spcBef>
                <a:spcPts val="400"/>
              </a:spcBef>
              <a:spcAft>
                <a:spcPts val="0"/>
              </a:spcAft>
              <a:buClr>
                <a:schemeClr val="dk1"/>
              </a:buClr>
              <a:buSzPts val="1100"/>
              <a:buFont typeface="Arial"/>
              <a:buNone/>
            </a:pPr>
            <a:r>
              <a:rPr b="1" lang="en-US" sz="2100">
                <a:solidFill>
                  <a:srgbClr val="0033CC"/>
                </a:solidFill>
                <a:latin typeface="Trebuchet MS"/>
                <a:ea typeface="Trebuchet MS"/>
                <a:cs typeface="Trebuchet MS"/>
                <a:sym typeface="Trebuchet MS"/>
              </a:rPr>
              <a:t>Specific Software/Hardware Requirements:</a:t>
            </a:r>
            <a:endParaRPr b="1" sz="2100">
              <a:solidFill>
                <a:srgbClr val="0033CC"/>
              </a:solidFill>
              <a:latin typeface="Trebuchet MS"/>
              <a:ea typeface="Trebuchet MS"/>
              <a:cs typeface="Trebuchet MS"/>
              <a:sym typeface="Trebuchet MS"/>
            </a:endParaRPr>
          </a:p>
          <a:p>
            <a:pPr indent="-361950" lvl="0" marL="457200" rtl="0" algn="just">
              <a:spcBef>
                <a:spcPts val="400"/>
              </a:spcBef>
              <a:spcAft>
                <a:spcPts val="0"/>
              </a:spcAft>
              <a:buClr>
                <a:srgbClr val="0033CC"/>
              </a:buClr>
              <a:buSzPts val="2100"/>
              <a:buFont typeface="Trebuchet MS"/>
              <a:buAutoNum type="arabicPeriod"/>
            </a:pPr>
            <a:r>
              <a:rPr lang="en-US" sz="2100">
                <a:solidFill>
                  <a:srgbClr val="0033CC"/>
                </a:solidFill>
                <a:latin typeface="Trebuchet MS"/>
                <a:ea typeface="Trebuchet MS"/>
                <a:cs typeface="Trebuchet MS"/>
                <a:sym typeface="Trebuchet MS"/>
              </a:rPr>
              <a:t>The project may require specialized software tools for video processing, natural language processing (NLP), machine learning, and data visualization.</a:t>
            </a:r>
            <a:endParaRPr sz="2100">
              <a:solidFill>
                <a:srgbClr val="0033CC"/>
              </a:solidFill>
              <a:latin typeface="Trebuchet MS"/>
              <a:ea typeface="Trebuchet MS"/>
              <a:cs typeface="Trebuchet MS"/>
              <a:sym typeface="Trebuchet MS"/>
            </a:endParaRPr>
          </a:p>
          <a:p>
            <a:pPr indent="-361950" lvl="0" marL="457200" rtl="0" algn="just">
              <a:spcBef>
                <a:spcPts val="0"/>
              </a:spcBef>
              <a:spcAft>
                <a:spcPts val="0"/>
              </a:spcAft>
              <a:buClr>
                <a:srgbClr val="0033CC"/>
              </a:buClr>
              <a:buSzPts val="2100"/>
              <a:buFont typeface="Trebuchet MS"/>
              <a:buAutoNum type="arabicPeriod"/>
            </a:pPr>
            <a:r>
              <a:rPr lang="en-US" sz="2100">
                <a:solidFill>
                  <a:srgbClr val="0033CC"/>
                </a:solidFill>
                <a:latin typeface="Trebuchet MS"/>
                <a:ea typeface="Trebuchet MS"/>
                <a:cs typeface="Trebuchet MS"/>
                <a:sym typeface="Trebuchet MS"/>
              </a:rPr>
              <a:t>Hardware requirements may include powerful computational resources for real-time processing, storage, and analysis of large volumes of data.</a:t>
            </a:r>
            <a:endParaRPr sz="2000">
              <a:solidFill>
                <a:srgbClr val="0033CC"/>
              </a:solidFill>
            </a:endParaRPr>
          </a:p>
          <a:p>
            <a:pPr indent="0" lvl="0" marL="457200" marR="0" rtl="0" algn="just">
              <a:spcBef>
                <a:spcPts val="480"/>
              </a:spcBef>
              <a:spcAft>
                <a:spcPts val="0"/>
              </a:spcAft>
              <a:buNone/>
            </a:pPr>
            <a:r>
              <a:t/>
            </a:r>
            <a:endParaRPr b="1" sz="2900">
              <a:solidFill>
                <a:srgbClr val="0033CC"/>
              </a:solidFill>
              <a:latin typeface="Trebuchet MS"/>
              <a:ea typeface="Trebuchet MS"/>
              <a:cs typeface="Trebuchet MS"/>
              <a:sym typeface="Trebuchet MS"/>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6"/>
          <p:cNvSpPr/>
          <p:nvPr/>
        </p:nvSpPr>
        <p:spPr>
          <a:xfrm>
            <a:off x="3048000" y="1581155"/>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96" name="Google Shape;196;p26"/>
          <p:cNvSpPr txBox="1"/>
          <p:nvPr/>
        </p:nvSpPr>
        <p:spPr>
          <a:xfrm>
            <a:off x="1905000" y="1143002"/>
            <a:ext cx="8763000" cy="461700"/>
          </a:xfrm>
          <a:prstGeom prst="rect">
            <a:avLst/>
          </a:prstGeom>
          <a:noFill/>
          <a:ln>
            <a:noFill/>
          </a:ln>
        </p:spPr>
        <p:txBody>
          <a:bodyPr anchorCtr="0" anchor="t" bIns="45700" lIns="91425" spcFirstLastPara="1" rIns="91425" wrap="square" tIns="45700">
            <a:spAutoFit/>
          </a:bodyPr>
          <a:lstStyle/>
          <a:p>
            <a:pPr indent="-342900" lvl="0" marL="342900" marR="0" rtl="0" algn="r">
              <a:spcBef>
                <a:spcPts val="0"/>
              </a:spcBef>
              <a:spcAft>
                <a:spcPts val="0"/>
              </a:spcAft>
              <a:buNone/>
            </a:pPr>
            <a:r>
              <a:rPr lang="en-US" sz="2400">
                <a:solidFill>
                  <a:srgbClr val="FF0000"/>
                </a:solidFill>
                <a:latin typeface="Trebuchet MS"/>
                <a:ea typeface="Trebuchet MS"/>
                <a:cs typeface="Trebuchet MS"/>
                <a:sym typeface="Trebuchet MS"/>
              </a:rPr>
              <a:t>Design Constraints, Assumptions &amp; Dependencies</a:t>
            </a:r>
            <a:endParaRPr sz="2400">
              <a:solidFill>
                <a:schemeClr val="dk1"/>
              </a:solidFill>
              <a:latin typeface="Arial"/>
              <a:ea typeface="Arial"/>
              <a:cs typeface="Arial"/>
              <a:sym typeface="Arial"/>
            </a:endParaRPr>
          </a:p>
        </p:txBody>
      </p:sp>
      <p:sp>
        <p:nvSpPr>
          <p:cNvPr id="197" name="Google Shape;197;p26"/>
          <p:cNvSpPr txBox="1"/>
          <p:nvPr/>
        </p:nvSpPr>
        <p:spPr>
          <a:xfrm>
            <a:off x="1371600" y="1752600"/>
            <a:ext cx="8839200" cy="4724400"/>
          </a:xfrm>
          <a:prstGeom prst="rect">
            <a:avLst/>
          </a:prstGeom>
          <a:noFill/>
          <a:ln>
            <a:noFill/>
          </a:ln>
        </p:spPr>
        <p:txBody>
          <a:bodyPr anchorCtr="0" anchor="t" bIns="45700" lIns="91425" spcFirstLastPara="1" rIns="91425" wrap="square" tIns="45700">
            <a:noAutofit/>
          </a:bodyPr>
          <a:lstStyle/>
          <a:p>
            <a:pPr indent="0" lvl="0" marL="0" rtl="0" algn="just">
              <a:spcBef>
                <a:spcPts val="400"/>
              </a:spcBef>
              <a:spcAft>
                <a:spcPts val="0"/>
              </a:spcAft>
              <a:buClr>
                <a:schemeClr val="dk1"/>
              </a:buClr>
              <a:buSzPts val="1100"/>
              <a:buFont typeface="Arial"/>
              <a:buNone/>
            </a:pPr>
            <a:r>
              <a:rPr lang="en-US" sz="2200">
                <a:solidFill>
                  <a:srgbClr val="0033CC"/>
                </a:solidFill>
                <a:latin typeface="Trebuchet MS"/>
                <a:ea typeface="Trebuchet MS"/>
                <a:cs typeface="Trebuchet MS"/>
                <a:sym typeface="Trebuchet MS"/>
              </a:rPr>
              <a:t>Assumptions Made in the Project:</a:t>
            </a:r>
            <a:endParaRPr sz="2200">
              <a:solidFill>
                <a:srgbClr val="0033CC"/>
              </a:solidFill>
              <a:latin typeface="Trebuchet MS"/>
              <a:ea typeface="Trebuchet MS"/>
              <a:cs typeface="Trebuchet MS"/>
              <a:sym typeface="Trebuchet MS"/>
            </a:endParaRPr>
          </a:p>
          <a:p>
            <a:pPr indent="-368300" lvl="0" marL="457200" rtl="0" algn="just">
              <a:spcBef>
                <a:spcPts val="400"/>
              </a:spcBef>
              <a:spcAft>
                <a:spcPts val="0"/>
              </a:spcAft>
              <a:buClr>
                <a:srgbClr val="0033CC"/>
              </a:buClr>
              <a:buSzPts val="2200"/>
              <a:buFont typeface="Trebuchet MS"/>
              <a:buAutoNum type="arabicPeriod"/>
            </a:pPr>
            <a:r>
              <a:rPr b="1" lang="en-US" sz="2200" u="sng">
                <a:solidFill>
                  <a:srgbClr val="0033CC"/>
                </a:solidFill>
                <a:latin typeface="Trebuchet MS"/>
                <a:ea typeface="Trebuchet MS"/>
                <a:cs typeface="Trebuchet MS"/>
                <a:sym typeface="Trebuchet MS"/>
              </a:rPr>
              <a:t>Availability of Data:</a:t>
            </a:r>
            <a:endParaRPr b="1" sz="2200" u="sng">
              <a:solidFill>
                <a:srgbClr val="0033CC"/>
              </a:solidFill>
              <a:latin typeface="Trebuchet MS"/>
              <a:ea typeface="Trebuchet MS"/>
              <a:cs typeface="Trebuchet MS"/>
              <a:sym typeface="Trebuchet MS"/>
            </a:endParaRPr>
          </a:p>
          <a:p>
            <a:pPr indent="0" lvl="0" marL="457200" rtl="0" algn="just">
              <a:spcBef>
                <a:spcPts val="400"/>
              </a:spcBef>
              <a:spcAft>
                <a:spcPts val="0"/>
              </a:spcAft>
              <a:buClr>
                <a:schemeClr val="dk1"/>
              </a:buClr>
              <a:buSzPts val="1100"/>
              <a:buFont typeface="Arial"/>
              <a:buNone/>
            </a:pPr>
            <a:r>
              <a:rPr lang="en-US" sz="2200">
                <a:solidFill>
                  <a:srgbClr val="0033CC"/>
                </a:solidFill>
                <a:latin typeface="Trebuchet MS"/>
                <a:ea typeface="Trebuchet MS"/>
                <a:cs typeface="Trebuchet MS"/>
                <a:sym typeface="Trebuchet MS"/>
              </a:rPr>
              <a:t>The project assumes the availability of sufficient and reliable data sources, including sports broadcasts, Twitter feeds, and scoreboard information.</a:t>
            </a:r>
            <a:endParaRPr sz="2200">
              <a:solidFill>
                <a:srgbClr val="0033CC"/>
              </a:solidFill>
              <a:latin typeface="Trebuchet MS"/>
              <a:ea typeface="Trebuchet MS"/>
              <a:cs typeface="Trebuchet MS"/>
              <a:sym typeface="Trebuchet MS"/>
            </a:endParaRPr>
          </a:p>
          <a:p>
            <a:pPr indent="0" lvl="0" marL="457200" rtl="0" algn="just">
              <a:spcBef>
                <a:spcPts val="400"/>
              </a:spcBef>
              <a:spcAft>
                <a:spcPts val="0"/>
              </a:spcAft>
              <a:buClr>
                <a:schemeClr val="dk1"/>
              </a:buClr>
              <a:buSzPts val="1100"/>
              <a:buFont typeface="Arial"/>
              <a:buNone/>
            </a:pPr>
            <a:r>
              <a:rPr lang="en-US" sz="2200">
                <a:solidFill>
                  <a:srgbClr val="0033CC"/>
                </a:solidFill>
                <a:latin typeface="Trebuchet MS"/>
                <a:ea typeface="Trebuchet MS"/>
                <a:cs typeface="Trebuchet MS"/>
                <a:sym typeface="Trebuchet MS"/>
              </a:rPr>
              <a:t>It assumes that relevant data will be accessible in real-time or with minimal latency to enable timely analysis and summarization.</a:t>
            </a:r>
            <a:endParaRPr sz="2200">
              <a:solidFill>
                <a:srgbClr val="0033CC"/>
              </a:solidFill>
              <a:latin typeface="Trebuchet MS"/>
              <a:ea typeface="Trebuchet MS"/>
              <a:cs typeface="Trebuchet MS"/>
              <a:sym typeface="Trebuchet MS"/>
            </a:endParaRPr>
          </a:p>
          <a:p>
            <a:pPr indent="-368300" lvl="0" marL="457200" rtl="0" algn="just">
              <a:spcBef>
                <a:spcPts val="400"/>
              </a:spcBef>
              <a:spcAft>
                <a:spcPts val="0"/>
              </a:spcAft>
              <a:buClr>
                <a:srgbClr val="0033CC"/>
              </a:buClr>
              <a:buSzPts val="2200"/>
              <a:buFont typeface="Trebuchet MS"/>
              <a:buAutoNum type="arabicPeriod"/>
            </a:pPr>
            <a:r>
              <a:rPr b="1" lang="en-US" sz="2200" u="sng">
                <a:solidFill>
                  <a:srgbClr val="0033CC"/>
                </a:solidFill>
                <a:latin typeface="Trebuchet MS"/>
                <a:ea typeface="Trebuchet MS"/>
                <a:cs typeface="Trebuchet MS"/>
                <a:sym typeface="Trebuchet MS"/>
              </a:rPr>
              <a:t>Consistency in Data Format:</a:t>
            </a:r>
            <a:endParaRPr b="1" sz="2200" u="sng">
              <a:solidFill>
                <a:srgbClr val="0033CC"/>
              </a:solidFill>
              <a:latin typeface="Trebuchet MS"/>
              <a:ea typeface="Trebuchet MS"/>
              <a:cs typeface="Trebuchet MS"/>
              <a:sym typeface="Trebuchet MS"/>
            </a:endParaRPr>
          </a:p>
          <a:p>
            <a:pPr indent="0" lvl="0" marL="457200" rtl="0" algn="just">
              <a:spcBef>
                <a:spcPts val="400"/>
              </a:spcBef>
              <a:spcAft>
                <a:spcPts val="0"/>
              </a:spcAft>
              <a:buClr>
                <a:schemeClr val="dk1"/>
              </a:buClr>
              <a:buSzPts val="1100"/>
              <a:buFont typeface="Arial"/>
              <a:buNone/>
            </a:pPr>
            <a:r>
              <a:rPr lang="en-US" sz="2200">
                <a:solidFill>
                  <a:srgbClr val="0033CC"/>
                </a:solidFill>
                <a:latin typeface="Trebuchet MS"/>
                <a:ea typeface="Trebuchet MS"/>
                <a:cs typeface="Trebuchet MS"/>
                <a:sym typeface="Trebuchet MS"/>
              </a:rPr>
              <a:t>The project assumes a certain level of consistency in the format and structure of data sources, such as standardized Twitter API responses, and scoreboard layouts.</a:t>
            </a:r>
            <a:endParaRPr sz="2200">
              <a:solidFill>
                <a:srgbClr val="0033CC"/>
              </a:solidFill>
              <a:latin typeface="Trebuchet MS"/>
              <a:ea typeface="Trebuchet MS"/>
              <a:cs typeface="Trebuchet MS"/>
              <a:sym typeface="Trebuchet MS"/>
            </a:endParaRPr>
          </a:p>
          <a:p>
            <a:pPr indent="0" lvl="0" marL="457200" rtl="0" algn="just">
              <a:spcBef>
                <a:spcPts val="400"/>
              </a:spcBef>
              <a:spcAft>
                <a:spcPts val="0"/>
              </a:spcAft>
              <a:buClr>
                <a:schemeClr val="dk1"/>
              </a:buClr>
              <a:buSzPts val="1100"/>
              <a:buFont typeface="Arial"/>
              <a:buNone/>
            </a:pPr>
            <a:r>
              <a:rPr lang="en-US" sz="2200">
                <a:solidFill>
                  <a:srgbClr val="0033CC"/>
                </a:solidFill>
                <a:latin typeface="Trebuchet MS"/>
                <a:ea typeface="Trebuchet MS"/>
                <a:cs typeface="Trebuchet MS"/>
                <a:sym typeface="Trebuchet MS"/>
              </a:rPr>
              <a:t>Assumptions may be made regarding the stability.</a:t>
            </a:r>
            <a:endParaRPr b="1" sz="2100">
              <a:solidFill>
                <a:srgbClr val="0033CC"/>
              </a:solidFill>
              <a:latin typeface="Trebuchet MS"/>
              <a:ea typeface="Trebuchet MS"/>
              <a:cs typeface="Trebuchet MS"/>
              <a:sym typeface="Trebuchet MS"/>
            </a:endParaRPr>
          </a:p>
          <a:p>
            <a:pPr indent="0" lvl="0" marL="457200" marR="0" rtl="0" algn="just">
              <a:spcBef>
                <a:spcPts val="480"/>
              </a:spcBef>
              <a:spcAft>
                <a:spcPts val="0"/>
              </a:spcAft>
              <a:buNone/>
            </a:pPr>
            <a:r>
              <a:t/>
            </a:r>
            <a:endParaRPr b="1" sz="2500">
              <a:solidFill>
                <a:srgbClr val="0033CC"/>
              </a:solidFill>
              <a:latin typeface="Trebuchet MS"/>
              <a:ea typeface="Trebuchet MS"/>
              <a:cs typeface="Trebuchet MS"/>
              <a:sym typeface="Trebuchet MS"/>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7"/>
          <p:cNvSpPr/>
          <p:nvPr/>
        </p:nvSpPr>
        <p:spPr>
          <a:xfrm>
            <a:off x="3048000" y="1189055"/>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03" name="Google Shape;203;p27"/>
          <p:cNvSpPr txBox="1"/>
          <p:nvPr/>
        </p:nvSpPr>
        <p:spPr>
          <a:xfrm>
            <a:off x="2895600" y="727352"/>
            <a:ext cx="7772400" cy="461700"/>
          </a:xfrm>
          <a:prstGeom prst="rect">
            <a:avLst/>
          </a:prstGeom>
          <a:noFill/>
          <a:ln>
            <a:noFill/>
          </a:ln>
        </p:spPr>
        <p:txBody>
          <a:bodyPr anchorCtr="0" anchor="t" bIns="45700" lIns="91425" spcFirstLastPara="1" rIns="91425" wrap="square" tIns="45700">
            <a:spAutoFit/>
          </a:bodyPr>
          <a:lstStyle/>
          <a:p>
            <a:pPr indent="-342900" lvl="0" marL="342900" marR="0" rtl="0" algn="r">
              <a:spcBef>
                <a:spcPts val="0"/>
              </a:spcBef>
              <a:spcAft>
                <a:spcPts val="0"/>
              </a:spcAft>
              <a:buNone/>
            </a:pPr>
            <a:r>
              <a:rPr lang="en-US" sz="2400">
                <a:solidFill>
                  <a:srgbClr val="FF0000"/>
                </a:solidFill>
                <a:latin typeface="Trebuchet MS"/>
                <a:ea typeface="Trebuchet MS"/>
                <a:cs typeface="Trebuchet MS"/>
                <a:sym typeface="Trebuchet MS"/>
              </a:rPr>
              <a:t>Design Description</a:t>
            </a:r>
            <a:endParaRPr sz="2400">
              <a:solidFill>
                <a:schemeClr val="dk1"/>
              </a:solidFill>
              <a:latin typeface="Arial"/>
              <a:ea typeface="Arial"/>
              <a:cs typeface="Arial"/>
              <a:sym typeface="Arial"/>
            </a:endParaRPr>
          </a:p>
        </p:txBody>
      </p:sp>
      <p:sp>
        <p:nvSpPr>
          <p:cNvPr id="204" name="Google Shape;204;p27"/>
          <p:cNvSpPr txBox="1"/>
          <p:nvPr/>
        </p:nvSpPr>
        <p:spPr>
          <a:xfrm>
            <a:off x="2133601" y="1905001"/>
            <a:ext cx="8839200" cy="461700"/>
          </a:xfrm>
          <a:prstGeom prst="rect">
            <a:avLst/>
          </a:prstGeom>
          <a:noFill/>
          <a:ln>
            <a:noFill/>
          </a:ln>
        </p:spPr>
        <p:txBody>
          <a:bodyPr anchorCtr="0" anchor="t" bIns="45700" lIns="91425" spcFirstLastPara="1" rIns="91425" wrap="square" tIns="45700">
            <a:spAutoFit/>
          </a:bodyPr>
          <a:lstStyle/>
          <a:p>
            <a:pPr indent="0" lvl="0" marL="457200" marR="0" rtl="0" algn="just">
              <a:spcBef>
                <a:spcPts val="480"/>
              </a:spcBef>
              <a:spcAft>
                <a:spcPts val="0"/>
              </a:spcAft>
              <a:buNone/>
            </a:pPr>
            <a:r>
              <a:t/>
            </a:r>
            <a:endParaRPr b="1" sz="2400">
              <a:solidFill>
                <a:srgbClr val="0033CC"/>
              </a:solidFill>
              <a:latin typeface="Trebuchet MS"/>
              <a:ea typeface="Trebuchet MS"/>
              <a:cs typeface="Trebuchet MS"/>
              <a:sym typeface="Trebuchet MS"/>
            </a:endParaRPr>
          </a:p>
        </p:txBody>
      </p:sp>
      <p:pic>
        <p:nvPicPr>
          <p:cNvPr id="205" name="Google Shape;205;p27"/>
          <p:cNvPicPr preferRelativeResize="0"/>
          <p:nvPr/>
        </p:nvPicPr>
        <p:blipFill>
          <a:blip r:embed="rId3">
            <a:alphaModFix/>
          </a:blip>
          <a:stretch>
            <a:fillRect/>
          </a:stretch>
        </p:blipFill>
        <p:spPr>
          <a:xfrm>
            <a:off x="3654125" y="1323100"/>
            <a:ext cx="7013875" cy="5403276"/>
          </a:xfrm>
          <a:prstGeom prst="rect">
            <a:avLst/>
          </a:prstGeom>
          <a:noFill/>
          <a:ln>
            <a:noFill/>
          </a:ln>
        </p:spPr>
      </p:pic>
      <p:sp>
        <p:nvSpPr>
          <p:cNvPr id="206" name="Google Shape;206;p27"/>
          <p:cNvSpPr txBox="1"/>
          <p:nvPr/>
        </p:nvSpPr>
        <p:spPr>
          <a:xfrm>
            <a:off x="675400" y="1323100"/>
            <a:ext cx="2978700" cy="944100"/>
          </a:xfrm>
          <a:prstGeom prst="rect">
            <a:avLst/>
          </a:prstGeom>
          <a:noFill/>
          <a:ln>
            <a:noFill/>
          </a:ln>
        </p:spPr>
        <p:txBody>
          <a:bodyPr anchorCtr="0" anchor="t" bIns="91425" lIns="91425" spcFirstLastPara="1" rIns="91425" wrap="square" tIns="91425">
            <a:spAutoFit/>
          </a:bodyPr>
          <a:lstStyle/>
          <a:p>
            <a:pPr indent="0" lvl="0" marL="0" rtl="0" algn="just">
              <a:spcBef>
                <a:spcPts val="400"/>
              </a:spcBef>
              <a:spcAft>
                <a:spcPts val="0"/>
              </a:spcAft>
              <a:buNone/>
            </a:pPr>
            <a:r>
              <a:rPr lang="en-US" sz="2300">
                <a:solidFill>
                  <a:srgbClr val="0033CC"/>
                </a:solidFill>
                <a:latin typeface="Trebuchet MS"/>
                <a:ea typeface="Trebuchet MS"/>
                <a:cs typeface="Trebuchet MS"/>
                <a:sym typeface="Trebuchet MS"/>
              </a:rPr>
              <a:t>Master class diagram </a:t>
            </a:r>
            <a:endParaRPr sz="1600">
              <a:solidFill>
                <a:schemeClr val="dk1"/>
              </a:solidFill>
            </a:endParaRPr>
          </a:p>
          <a:p>
            <a:pPr indent="-165100" lvl="0" marL="254000" rtl="0" algn="just">
              <a:spcBef>
                <a:spcPts val="400"/>
              </a:spcBef>
              <a:spcAft>
                <a:spcPts val="0"/>
              </a:spcAft>
              <a:buNone/>
            </a:pPr>
            <a:r>
              <a:t/>
            </a:r>
            <a:endParaRPr sz="2300">
              <a:solidFill>
                <a:srgbClr val="0033CC"/>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28"/>
          <p:cNvSpPr/>
          <p:nvPr/>
        </p:nvSpPr>
        <p:spPr>
          <a:xfrm>
            <a:off x="3048000" y="1189055"/>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12" name="Google Shape;212;p28"/>
          <p:cNvSpPr txBox="1"/>
          <p:nvPr/>
        </p:nvSpPr>
        <p:spPr>
          <a:xfrm>
            <a:off x="2895600" y="727352"/>
            <a:ext cx="7772400" cy="461700"/>
          </a:xfrm>
          <a:prstGeom prst="rect">
            <a:avLst/>
          </a:prstGeom>
          <a:noFill/>
          <a:ln>
            <a:noFill/>
          </a:ln>
        </p:spPr>
        <p:txBody>
          <a:bodyPr anchorCtr="0" anchor="t" bIns="45700" lIns="91425" spcFirstLastPara="1" rIns="91425" wrap="square" tIns="45700">
            <a:spAutoFit/>
          </a:bodyPr>
          <a:lstStyle/>
          <a:p>
            <a:pPr indent="-342900" lvl="0" marL="342900" marR="0" rtl="0" algn="r">
              <a:spcBef>
                <a:spcPts val="0"/>
              </a:spcBef>
              <a:spcAft>
                <a:spcPts val="0"/>
              </a:spcAft>
              <a:buNone/>
            </a:pPr>
            <a:r>
              <a:rPr lang="en-US" sz="2400">
                <a:solidFill>
                  <a:srgbClr val="FF0000"/>
                </a:solidFill>
                <a:latin typeface="Trebuchet MS"/>
                <a:ea typeface="Trebuchet MS"/>
                <a:cs typeface="Trebuchet MS"/>
                <a:sym typeface="Trebuchet MS"/>
              </a:rPr>
              <a:t>Design Description</a:t>
            </a:r>
            <a:endParaRPr sz="2400">
              <a:solidFill>
                <a:schemeClr val="dk1"/>
              </a:solidFill>
              <a:latin typeface="Arial"/>
              <a:ea typeface="Arial"/>
              <a:cs typeface="Arial"/>
              <a:sym typeface="Arial"/>
            </a:endParaRPr>
          </a:p>
        </p:txBody>
      </p:sp>
      <p:sp>
        <p:nvSpPr>
          <p:cNvPr id="213" name="Google Shape;213;p28"/>
          <p:cNvSpPr txBox="1"/>
          <p:nvPr/>
        </p:nvSpPr>
        <p:spPr>
          <a:xfrm>
            <a:off x="2133601" y="1905001"/>
            <a:ext cx="8839200" cy="461700"/>
          </a:xfrm>
          <a:prstGeom prst="rect">
            <a:avLst/>
          </a:prstGeom>
          <a:noFill/>
          <a:ln>
            <a:noFill/>
          </a:ln>
        </p:spPr>
        <p:txBody>
          <a:bodyPr anchorCtr="0" anchor="t" bIns="45700" lIns="91425" spcFirstLastPara="1" rIns="91425" wrap="square" tIns="45700">
            <a:spAutoFit/>
          </a:bodyPr>
          <a:lstStyle/>
          <a:p>
            <a:pPr indent="0" lvl="0" marL="457200" marR="0" rtl="0" algn="just">
              <a:spcBef>
                <a:spcPts val="480"/>
              </a:spcBef>
              <a:spcAft>
                <a:spcPts val="0"/>
              </a:spcAft>
              <a:buNone/>
            </a:pPr>
            <a:r>
              <a:t/>
            </a:r>
            <a:endParaRPr b="1" sz="2400">
              <a:solidFill>
                <a:srgbClr val="0033CC"/>
              </a:solidFill>
              <a:latin typeface="Trebuchet MS"/>
              <a:ea typeface="Trebuchet MS"/>
              <a:cs typeface="Trebuchet MS"/>
              <a:sym typeface="Trebuchet MS"/>
            </a:endParaRPr>
          </a:p>
        </p:txBody>
      </p:sp>
      <p:sp>
        <p:nvSpPr>
          <p:cNvPr id="214" name="Google Shape;214;p28"/>
          <p:cNvSpPr txBox="1"/>
          <p:nvPr/>
        </p:nvSpPr>
        <p:spPr>
          <a:xfrm>
            <a:off x="675400" y="1323100"/>
            <a:ext cx="2978700" cy="538800"/>
          </a:xfrm>
          <a:prstGeom prst="rect">
            <a:avLst/>
          </a:prstGeom>
          <a:noFill/>
          <a:ln>
            <a:noFill/>
          </a:ln>
        </p:spPr>
        <p:txBody>
          <a:bodyPr anchorCtr="0" anchor="t" bIns="91425" lIns="91425" spcFirstLastPara="1" rIns="91425" wrap="square" tIns="91425">
            <a:spAutoFit/>
          </a:bodyPr>
          <a:lstStyle/>
          <a:p>
            <a:pPr indent="-165100" lvl="0" marL="254000" rtl="0" algn="just">
              <a:spcBef>
                <a:spcPts val="400"/>
              </a:spcBef>
              <a:spcAft>
                <a:spcPts val="0"/>
              </a:spcAft>
              <a:buNone/>
            </a:pPr>
            <a:r>
              <a:t/>
            </a:r>
            <a:endParaRPr sz="2300">
              <a:solidFill>
                <a:srgbClr val="0033CC"/>
              </a:solidFill>
            </a:endParaRPr>
          </a:p>
        </p:txBody>
      </p:sp>
      <p:sp>
        <p:nvSpPr>
          <p:cNvPr id="215" name="Google Shape;215;p28"/>
          <p:cNvSpPr txBox="1"/>
          <p:nvPr/>
        </p:nvSpPr>
        <p:spPr>
          <a:xfrm>
            <a:off x="175150" y="1282875"/>
            <a:ext cx="4625400" cy="528300"/>
          </a:xfrm>
          <a:prstGeom prst="rect">
            <a:avLst/>
          </a:prstGeom>
          <a:noFill/>
          <a:ln>
            <a:noFill/>
          </a:ln>
        </p:spPr>
        <p:txBody>
          <a:bodyPr anchorCtr="0" anchor="ctr" bIns="34275" lIns="68575" spcFirstLastPara="1" rIns="68575" wrap="square" tIns="34275">
            <a:noAutofit/>
          </a:bodyPr>
          <a:lstStyle/>
          <a:p>
            <a:pPr indent="0" lvl="0" marL="0" marR="0" rtl="0" algn="just">
              <a:spcBef>
                <a:spcPts val="400"/>
              </a:spcBef>
              <a:spcAft>
                <a:spcPts val="0"/>
              </a:spcAft>
              <a:buNone/>
            </a:pPr>
            <a:r>
              <a:rPr lang="en-US" sz="1800">
                <a:solidFill>
                  <a:srgbClr val="0033CC"/>
                </a:solidFill>
                <a:latin typeface="Trebuchet MS"/>
                <a:ea typeface="Trebuchet MS"/>
                <a:cs typeface="Trebuchet MS"/>
                <a:sym typeface="Trebuchet MS"/>
              </a:rPr>
              <a:t>Use case diagram </a:t>
            </a:r>
            <a:endParaRPr sz="1100"/>
          </a:p>
          <a:p>
            <a:pPr indent="-165100" lvl="0" marL="254000" marR="0" rtl="0" algn="just">
              <a:spcBef>
                <a:spcPts val="400"/>
              </a:spcBef>
              <a:spcAft>
                <a:spcPts val="0"/>
              </a:spcAft>
              <a:buClr>
                <a:srgbClr val="FF0000"/>
              </a:buClr>
              <a:buSzPts val="1400"/>
              <a:buFont typeface="Arial"/>
              <a:buNone/>
            </a:pPr>
            <a:r>
              <a:t/>
            </a:r>
            <a:endParaRPr sz="1800">
              <a:solidFill>
                <a:srgbClr val="0033CC"/>
              </a:solidFill>
              <a:latin typeface="Arial"/>
              <a:ea typeface="Arial"/>
              <a:cs typeface="Arial"/>
              <a:sym typeface="Arial"/>
            </a:endParaRPr>
          </a:p>
        </p:txBody>
      </p:sp>
      <p:pic>
        <p:nvPicPr>
          <p:cNvPr id="216" name="Google Shape;216;p28"/>
          <p:cNvPicPr preferRelativeResize="0"/>
          <p:nvPr/>
        </p:nvPicPr>
        <p:blipFill>
          <a:blip r:embed="rId3">
            <a:alphaModFix/>
          </a:blip>
          <a:stretch>
            <a:fillRect/>
          </a:stretch>
        </p:blipFill>
        <p:spPr>
          <a:xfrm>
            <a:off x="2133600" y="1452775"/>
            <a:ext cx="8534399" cy="5405226"/>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29"/>
          <p:cNvSpPr/>
          <p:nvPr/>
        </p:nvSpPr>
        <p:spPr>
          <a:xfrm>
            <a:off x="3048000" y="1189055"/>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22" name="Google Shape;222;p29"/>
          <p:cNvSpPr txBox="1"/>
          <p:nvPr/>
        </p:nvSpPr>
        <p:spPr>
          <a:xfrm>
            <a:off x="2895600" y="727352"/>
            <a:ext cx="7772400" cy="461700"/>
          </a:xfrm>
          <a:prstGeom prst="rect">
            <a:avLst/>
          </a:prstGeom>
          <a:noFill/>
          <a:ln>
            <a:noFill/>
          </a:ln>
        </p:spPr>
        <p:txBody>
          <a:bodyPr anchorCtr="0" anchor="t" bIns="45700" lIns="91425" spcFirstLastPara="1" rIns="91425" wrap="square" tIns="45700">
            <a:spAutoFit/>
          </a:bodyPr>
          <a:lstStyle/>
          <a:p>
            <a:pPr indent="-342900" lvl="0" marL="342900" marR="0" rtl="0" algn="r">
              <a:spcBef>
                <a:spcPts val="0"/>
              </a:spcBef>
              <a:spcAft>
                <a:spcPts val="0"/>
              </a:spcAft>
              <a:buNone/>
            </a:pPr>
            <a:r>
              <a:rPr lang="en-US" sz="2400">
                <a:solidFill>
                  <a:srgbClr val="FF0000"/>
                </a:solidFill>
                <a:latin typeface="Trebuchet MS"/>
                <a:ea typeface="Trebuchet MS"/>
                <a:cs typeface="Trebuchet MS"/>
                <a:sym typeface="Trebuchet MS"/>
              </a:rPr>
              <a:t>Design Description</a:t>
            </a:r>
            <a:endParaRPr sz="2400">
              <a:solidFill>
                <a:schemeClr val="dk1"/>
              </a:solidFill>
              <a:latin typeface="Arial"/>
              <a:ea typeface="Arial"/>
              <a:cs typeface="Arial"/>
              <a:sym typeface="Arial"/>
            </a:endParaRPr>
          </a:p>
        </p:txBody>
      </p:sp>
      <p:sp>
        <p:nvSpPr>
          <p:cNvPr id="223" name="Google Shape;223;p29"/>
          <p:cNvSpPr txBox="1"/>
          <p:nvPr/>
        </p:nvSpPr>
        <p:spPr>
          <a:xfrm>
            <a:off x="2133601" y="1905001"/>
            <a:ext cx="8839200" cy="461700"/>
          </a:xfrm>
          <a:prstGeom prst="rect">
            <a:avLst/>
          </a:prstGeom>
          <a:noFill/>
          <a:ln>
            <a:noFill/>
          </a:ln>
        </p:spPr>
        <p:txBody>
          <a:bodyPr anchorCtr="0" anchor="t" bIns="45700" lIns="91425" spcFirstLastPara="1" rIns="91425" wrap="square" tIns="45700">
            <a:spAutoFit/>
          </a:bodyPr>
          <a:lstStyle/>
          <a:p>
            <a:pPr indent="0" lvl="0" marL="457200" marR="0" rtl="0" algn="just">
              <a:spcBef>
                <a:spcPts val="480"/>
              </a:spcBef>
              <a:spcAft>
                <a:spcPts val="0"/>
              </a:spcAft>
              <a:buNone/>
            </a:pPr>
            <a:r>
              <a:t/>
            </a:r>
            <a:endParaRPr b="1" sz="2400">
              <a:solidFill>
                <a:srgbClr val="0033CC"/>
              </a:solidFill>
              <a:latin typeface="Trebuchet MS"/>
              <a:ea typeface="Trebuchet MS"/>
              <a:cs typeface="Trebuchet MS"/>
              <a:sym typeface="Trebuchet MS"/>
            </a:endParaRPr>
          </a:p>
        </p:txBody>
      </p:sp>
      <p:sp>
        <p:nvSpPr>
          <p:cNvPr id="224" name="Google Shape;224;p29"/>
          <p:cNvSpPr txBox="1"/>
          <p:nvPr/>
        </p:nvSpPr>
        <p:spPr>
          <a:xfrm>
            <a:off x="675400" y="1323100"/>
            <a:ext cx="2978700" cy="538800"/>
          </a:xfrm>
          <a:prstGeom prst="rect">
            <a:avLst/>
          </a:prstGeom>
          <a:noFill/>
          <a:ln>
            <a:noFill/>
          </a:ln>
        </p:spPr>
        <p:txBody>
          <a:bodyPr anchorCtr="0" anchor="t" bIns="91425" lIns="91425" spcFirstLastPara="1" rIns="91425" wrap="square" tIns="91425">
            <a:spAutoFit/>
          </a:bodyPr>
          <a:lstStyle/>
          <a:p>
            <a:pPr indent="-165100" lvl="0" marL="254000" rtl="0" algn="just">
              <a:spcBef>
                <a:spcPts val="400"/>
              </a:spcBef>
              <a:spcAft>
                <a:spcPts val="0"/>
              </a:spcAft>
              <a:buNone/>
            </a:pPr>
            <a:r>
              <a:t/>
            </a:r>
            <a:endParaRPr sz="2300">
              <a:solidFill>
                <a:srgbClr val="0033CC"/>
              </a:solidFill>
            </a:endParaRPr>
          </a:p>
        </p:txBody>
      </p:sp>
      <p:sp>
        <p:nvSpPr>
          <p:cNvPr id="225" name="Google Shape;225;p29"/>
          <p:cNvSpPr txBox="1"/>
          <p:nvPr/>
        </p:nvSpPr>
        <p:spPr>
          <a:xfrm>
            <a:off x="175150" y="1282875"/>
            <a:ext cx="4625400" cy="528300"/>
          </a:xfrm>
          <a:prstGeom prst="rect">
            <a:avLst/>
          </a:prstGeom>
          <a:noFill/>
          <a:ln>
            <a:noFill/>
          </a:ln>
        </p:spPr>
        <p:txBody>
          <a:bodyPr anchorCtr="0" anchor="ctr" bIns="34275" lIns="68575" spcFirstLastPara="1" rIns="68575" wrap="square" tIns="34275">
            <a:noAutofit/>
          </a:bodyPr>
          <a:lstStyle/>
          <a:p>
            <a:pPr indent="-165100" lvl="0" marL="254000" marR="0" rtl="0" algn="just">
              <a:spcBef>
                <a:spcPts val="400"/>
              </a:spcBef>
              <a:spcAft>
                <a:spcPts val="0"/>
              </a:spcAft>
              <a:buClr>
                <a:srgbClr val="FF0000"/>
              </a:buClr>
              <a:buSzPts val="1400"/>
              <a:buFont typeface="Arial"/>
              <a:buNone/>
            </a:pPr>
            <a:r>
              <a:t/>
            </a:r>
            <a:endParaRPr sz="1800">
              <a:solidFill>
                <a:srgbClr val="0033CC"/>
              </a:solidFill>
              <a:latin typeface="Arial"/>
              <a:ea typeface="Arial"/>
              <a:cs typeface="Arial"/>
              <a:sym typeface="Arial"/>
            </a:endParaRPr>
          </a:p>
        </p:txBody>
      </p:sp>
      <p:sp>
        <p:nvSpPr>
          <p:cNvPr id="226" name="Google Shape;226;p29"/>
          <p:cNvSpPr txBox="1"/>
          <p:nvPr/>
        </p:nvSpPr>
        <p:spPr>
          <a:xfrm>
            <a:off x="1143825" y="1323100"/>
            <a:ext cx="9043500" cy="5083200"/>
          </a:xfrm>
          <a:prstGeom prst="rect">
            <a:avLst/>
          </a:prstGeom>
          <a:noFill/>
          <a:ln>
            <a:noFill/>
          </a:ln>
        </p:spPr>
        <p:txBody>
          <a:bodyPr anchorCtr="0" anchor="ctr" bIns="34275" lIns="68575" spcFirstLastPara="1" rIns="68575" wrap="square" tIns="34275">
            <a:noAutofit/>
          </a:bodyPr>
          <a:lstStyle/>
          <a:p>
            <a:pPr indent="0" lvl="0" marL="0" rtl="0" algn="just">
              <a:spcBef>
                <a:spcPts val="400"/>
              </a:spcBef>
              <a:spcAft>
                <a:spcPts val="0"/>
              </a:spcAft>
              <a:buNone/>
            </a:pPr>
            <a:r>
              <a:rPr lang="en-US" sz="1800">
                <a:solidFill>
                  <a:srgbClr val="0033CC"/>
                </a:solidFill>
                <a:latin typeface="Trebuchet MS"/>
                <a:ea typeface="Trebuchet MS"/>
                <a:cs typeface="Trebuchet MS"/>
                <a:sym typeface="Trebuchet MS"/>
              </a:rPr>
              <a:t>External Interfaces</a:t>
            </a:r>
            <a:endParaRPr sz="1800">
              <a:solidFill>
                <a:srgbClr val="0033CC"/>
              </a:solidFill>
              <a:latin typeface="Trebuchet MS"/>
              <a:ea typeface="Trebuchet MS"/>
              <a:cs typeface="Trebuchet MS"/>
              <a:sym typeface="Trebuchet MS"/>
            </a:endParaRPr>
          </a:p>
          <a:p>
            <a:pPr indent="0" lvl="0" marL="0" rtl="0" algn="just">
              <a:spcBef>
                <a:spcPts val="400"/>
              </a:spcBef>
              <a:spcAft>
                <a:spcPts val="0"/>
              </a:spcAft>
              <a:buNone/>
            </a:pPr>
            <a:r>
              <a:t/>
            </a:r>
            <a:endParaRPr sz="1800">
              <a:solidFill>
                <a:srgbClr val="0033CC"/>
              </a:solidFill>
              <a:latin typeface="Trebuchet MS"/>
              <a:ea typeface="Trebuchet MS"/>
              <a:cs typeface="Trebuchet MS"/>
              <a:sym typeface="Trebuchet MS"/>
            </a:endParaRPr>
          </a:p>
          <a:p>
            <a:pPr indent="0" lvl="0" marL="0" rtl="0" algn="just">
              <a:spcBef>
                <a:spcPts val="400"/>
              </a:spcBef>
              <a:spcAft>
                <a:spcPts val="0"/>
              </a:spcAft>
              <a:buNone/>
            </a:pPr>
            <a:r>
              <a:t/>
            </a:r>
            <a:endParaRPr sz="1800">
              <a:solidFill>
                <a:srgbClr val="0033CC"/>
              </a:solidFill>
              <a:latin typeface="Trebuchet MS"/>
              <a:ea typeface="Trebuchet MS"/>
              <a:cs typeface="Trebuchet MS"/>
              <a:sym typeface="Trebuchet MS"/>
            </a:endParaRPr>
          </a:p>
          <a:p>
            <a:pPr indent="0" lvl="0" marL="0" rtl="0" algn="just">
              <a:spcBef>
                <a:spcPts val="400"/>
              </a:spcBef>
              <a:spcAft>
                <a:spcPts val="0"/>
              </a:spcAft>
              <a:buNone/>
            </a:pPr>
            <a:r>
              <a:t/>
            </a:r>
            <a:endParaRPr sz="1800">
              <a:solidFill>
                <a:srgbClr val="0033CC"/>
              </a:solidFill>
              <a:latin typeface="Trebuchet MS"/>
              <a:ea typeface="Trebuchet MS"/>
              <a:cs typeface="Trebuchet MS"/>
              <a:sym typeface="Trebuchet MS"/>
            </a:endParaRPr>
          </a:p>
          <a:p>
            <a:pPr indent="0" lvl="0" marL="0" rtl="0" algn="just">
              <a:spcBef>
                <a:spcPts val="400"/>
              </a:spcBef>
              <a:spcAft>
                <a:spcPts val="0"/>
              </a:spcAft>
              <a:buNone/>
            </a:pPr>
            <a:r>
              <a:t/>
            </a:r>
            <a:endParaRPr sz="1800">
              <a:solidFill>
                <a:srgbClr val="0033CC"/>
              </a:solidFill>
              <a:latin typeface="Trebuchet MS"/>
              <a:ea typeface="Trebuchet MS"/>
              <a:cs typeface="Trebuchet MS"/>
              <a:sym typeface="Trebuchet MS"/>
            </a:endParaRPr>
          </a:p>
          <a:p>
            <a:pPr indent="0" lvl="0" marL="0" rtl="0" algn="just">
              <a:spcBef>
                <a:spcPts val="400"/>
              </a:spcBef>
              <a:spcAft>
                <a:spcPts val="0"/>
              </a:spcAft>
              <a:buNone/>
            </a:pPr>
            <a:r>
              <a:t/>
            </a:r>
            <a:endParaRPr sz="1800">
              <a:solidFill>
                <a:srgbClr val="0033CC"/>
              </a:solidFill>
              <a:latin typeface="Trebuchet MS"/>
              <a:ea typeface="Trebuchet MS"/>
              <a:cs typeface="Trebuchet MS"/>
              <a:sym typeface="Trebuchet MS"/>
            </a:endParaRPr>
          </a:p>
          <a:p>
            <a:pPr indent="0" lvl="0" marL="0" rtl="0" algn="just">
              <a:spcBef>
                <a:spcPts val="400"/>
              </a:spcBef>
              <a:spcAft>
                <a:spcPts val="0"/>
              </a:spcAft>
              <a:buNone/>
            </a:pPr>
            <a:r>
              <a:t/>
            </a:r>
            <a:endParaRPr sz="1800">
              <a:solidFill>
                <a:srgbClr val="0033CC"/>
              </a:solidFill>
              <a:latin typeface="Trebuchet MS"/>
              <a:ea typeface="Trebuchet MS"/>
              <a:cs typeface="Trebuchet MS"/>
              <a:sym typeface="Trebuchet MS"/>
            </a:endParaRPr>
          </a:p>
          <a:p>
            <a:pPr indent="0" lvl="0" marL="0" rtl="0" algn="just">
              <a:spcBef>
                <a:spcPts val="400"/>
              </a:spcBef>
              <a:spcAft>
                <a:spcPts val="0"/>
              </a:spcAft>
              <a:buNone/>
            </a:pPr>
            <a:r>
              <a:t/>
            </a:r>
            <a:endParaRPr sz="1800">
              <a:solidFill>
                <a:srgbClr val="0033CC"/>
              </a:solidFill>
              <a:latin typeface="Trebuchet MS"/>
              <a:ea typeface="Trebuchet MS"/>
              <a:cs typeface="Trebuchet MS"/>
              <a:sym typeface="Trebuchet MS"/>
            </a:endParaRPr>
          </a:p>
          <a:p>
            <a:pPr indent="0" lvl="0" marL="0" rtl="0" algn="just">
              <a:spcBef>
                <a:spcPts val="400"/>
              </a:spcBef>
              <a:spcAft>
                <a:spcPts val="0"/>
              </a:spcAft>
              <a:buNone/>
            </a:pPr>
            <a:r>
              <a:t/>
            </a:r>
            <a:endParaRPr sz="1800">
              <a:solidFill>
                <a:srgbClr val="0033CC"/>
              </a:solidFill>
              <a:latin typeface="Trebuchet MS"/>
              <a:ea typeface="Trebuchet MS"/>
              <a:cs typeface="Trebuchet MS"/>
              <a:sym typeface="Trebuchet MS"/>
            </a:endParaRPr>
          </a:p>
          <a:p>
            <a:pPr indent="0" lvl="0" marL="0" rtl="0" algn="just">
              <a:spcBef>
                <a:spcPts val="400"/>
              </a:spcBef>
              <a:spcAft>
                <a:spcPts val="0"/>
              </a:spcAft>
              <a:buNone/>
            </a:pPr>
            <a:r>
              <a:t/>
            </a:r>
            <a:endParaRPr sz="1800">
              <a:solidFill>
                <a:srgbClr val="0033CC"/>
              </a:solidFill>
              <a:latin typeface="Trebuchet MS"/>
              <a:ea typeface="Trebuchet MS"/>
              <a:cs typeface="Trebuchet MS"/>
              <a:sym typeface="Trebuchet MS"/>
            </a:endParaRPr>
          </a:p>
          <a:p>
            <a:pPr indent="0" lvl="0" marL="0" rtl="0" algn="just">
              <a:spcBef>
                <a:spcPts val="400"/>
              </a:spcBef>
              <a:spcAft>
                <a:spcPts val="0"/>
              </a:spcAft>
              <a:buNone/>
            </a:pPr>
            <a:r>
              <a:t/>
            </a:r>
            <a:endParaRPr sz="1800">
              <a:solidFill>
                <a:srgbClr val="0033CC"/>
              </a:solidFill>
              <a:latin typeface="Trebuchet MS"/>
              <a:ea typeface="Trebuchet MS"/>
              <a:cs typeface="Trebuchet MS"/>
              <a:sym typeface="Trebuchet MS"/>
            </a:endParaRPr>
          </a:p>
          <a:p>
            <a:pPr indent="0" lvl="0" marL="0" rtl="0" algn="just">
              <a:spcBef>
                <a:spcPts val="400"/>
              </a:spcBef>
              <a:spcAft>
                <a:spcPts val="0"/>
              </a:spcAft>
              <a:buNone/>
            </a:pPr>
            <a:r>
              <a:t/>
            </a:r>
            <a:endParaRPr sz="1800">
              <a:solidFill>
                <a:srgbClr val="0033CC"/>
              </a:solidFill>
              <a:latin typeface="Trebuchet MS"/>
              <a:ea typeface="Trebuchet MS"/>
              <a:cs typeface="Trebuchet MS"/>
              <a:sym typeface="Trebuchet MS"/>
            </a:endParaRPr>
          </a:p>
        </p:txBody>
      </p:sp>
      <p:pic>
        <p:nvPicPr>
          <p:cNvPr id="227" name="Google Shape;227;p29"/>
          <p:cNvPicPr preferRelativeResize="0"/>
          <p:nvPr/>
        </p:nvPicPr>
        <p:blipFill>
          <a:blip r:embed="rId3">
            <a:alphaModFix/>
          </a:blip>
          <a:stretch>
            <a:fillRect/>
          </a:stretch>
        </p:blipFill>
        <p:spPr>
          <a:xfrm>
            <a:off x="1231367" y="2935118"/>
            <a:ext cx="9561333" cy="3791257"/>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2"/>
          <p:cNvSpPr/>
          <p:nvPr/>
        </p:nvSpPr>
        <p:spPr>
          <a:xfrm>
            <a:off x="3048000" y="1581155"/>
            <a:ext cx="7620000" cy="36513"/>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6" name="Google Shape;86;p12"/>
          <p:cNvSpPr txBox="1"/>
          <p:nvPr/>
        </p:nvSpPr>
        <p:spPr>
          <a:xfrm>
            <a:off x="1600200" y="1676400"/>
            <a:ext cx="8534400" cy="4724400"/>
          </a:xfrm>
          <a:prstGeom prst="rect">
            <a:avLst/>
          </a:prstGeom>
          <a:noFill/>
          <a:ln>
            <a:noFill/>
          </a:ln>
        </p:spPr>
        <p:txBody>
          <a:bodyPr anchorCtr="0" anchor="t" bIns="45700" lIns="91425" spcFirstLastPara="1" rIns="91425" wrap="square" tIns="45700">
            <a:noAutofit/>
          </a:bodyPr>
          <a:lstStyle/>
          <a:p>
            <a:pPr indent="-215900" lvl="0" marL="685791" marR="0" rtl="0" algn="just">
              <a:spcBef>
                <a:spcPts val="0"/>
              </a:spcBef>
              <a:spcAft>
                <a:spcPts val="0"/>
              </a:spcAft>
              <a:buClr>
                <a:schemeClr val="dk1"/>
              </a:buClr>
              <a:buSzPts val="2000"/>
              <a:buFont typeface="Arial"/>
              <a:buNone/>
            </a:pPr>
            <a:r>
              <a:t/>
            </a:r>
            <a:endParaRPr sz="2000">
              <a:solidFill>
                <a:srgbClr val="0000FF"/>
              </a:solidFill>
              <a:latin typeface="Trebuchet MS"/>
              <a:ea typeface="Trebuchet MS"/>
              <a:cs typeface="Trebuchet MS"/>
              <a:sym typeface="Trebuchet MS"/>
            </a:endParaRPr>
          </a:p>
          <a:p>
            <a:pPr indent="-215900" lvl="0" marL="685791" marR="0" rtl="0" algn="just">
              <a:spcBef>
                <a:spcPts val="400"/>
              </a:spcBef>
              <a:spcAft>
                <a:spcPts val="0"/>
              </a:spcAft>
              <a:buClr>
                <a:schemeClr val="dk1"/>
              </a:buClr>
              <a:buSzPts val="2000"/>
              <a:buFont typeface="Arial"/>
              <a:buNone/>
            </a:pPr>
            <a:r>
              <a:t/>
            </a:r>
            <a:endParaRPr sz="2000">
              <a:solidFill>
                <a:srgbClr val="0000FF"/>
              </a:solidFill>
              <a:latin typeface="Trebuchet MS"/>
              <a:ea typeface="Trebuchet MS"/>
              <a:cs typeface="Trebuchet MS"/>
              <a:sym typeface="Trebuchet MS"/>
            </a:endParaRPr>
          </a:p>
          <a:p>
            <a:pPr indent="-342900" lvl="0" marL="685791" marR="0" rtl="0" algn="just">
              <a:spcBef>
                <a:spcPts val="0"/>
              </a:spcBef>
              <a:spcAft>
                <a:spcPts val="0"/>
              </a:spcAft>
              <a:buClr>
                <a:srgbClr val="0033CC"/>
              </a:buClr>
              <a:buSzPts val="2400"/>
              <a:buFont typeface="Noto Sans Symbols"/>
              <a:buChar char="▪"/>
            </a:pPr>
            <a:r>
              <a:rPr lang="en-US" sz="2400">
                <a:solidFill>
                  <a:srgbClr val="0033CC"/>
                </a:solidFill>
                <a:latin typeface="Trebuchet MS"/>
                <a:ea typeface="Trebuchet MS"/>
                <a:cs typeface="Trebuchet MS"/>
                <a:sym typeface="Trebuchet MS"/>
              </a:rPr>
              <a:t>Abstract and Scope of the Project.</a:t>
            </a:r>
            <a:endParaRPr/>
          </a:p>
          <a:p>
            <a:pPr indent="-342900" lvl="0" marL="685791" marR="0" rtl="0" algn="just">
              <a:spcBef>
                <a:spcPts val="0"/>
              </a:spcBef>
              <a:spcAft>
                <a:spcPts val="0"/>
              </a:spcAft>
              <a:buClr>
                <a:srgbClr val="0033CC"/>
              </a:buClr>
              <a:buSzPts val="2400"/>
              <a:buFont typeface="Noto Sans Symbols"/>
              <a:buChar char="▪"/>
            </a:pPr>
            <a:r>
              <a:rPr lang="en-US" sz="2400">
                <a:solidFill>
                  <a:srgbClr val="0033CC"/>
                </a:solidFill>
                <a:latin typeface="Trebuchet MS"/>
                <a:ea typeface="Trebuchet MS"/>
                <a:cs typeface="Trebuchet MS"/>
                <a:sym typeface="Trebuchet MS"/>
              </a:rPr>
              <a:t>Suggestions from Review – 1.</a:t>
            </a:r>
            <a:endParaRPr/>
          </a:p>
          <a:p>
            <a:pPr indent="-342900" lvl="0" marL="685791" marR="0" rtl="0" algn="just">
              <a:spcBef>
                <a:spcPts val="0"/>
              </a:spcBef>
              <a:spcAft>
                <a:spcPts val="0"/>
              </a:spcAft>
              <a:buClr>
                <a:srgbClr val="0033CC"/>
              </a:buClr>
              <a:buSzPts val="2400"/>
              <a:buFont typeface="Noto Sans Symbols"/>
              <a:buChar char="▪"/>
            </a:pPr>
            <a:r>
              <a:rPr lang="en-US" sz="2400">
                <a:solidFill>
                  <a:srgbClr val="0033CC"/>
                </a:solidFill>
                <a:latin typeface="Trebuchet MS"/>
                <a:ea typeface="Trebuchet MS"/>
                <a:cs typeface="Trebuchet MS"/>
                <a:sym typeface="Trebuchet MS"/>
              </a:rPr>
              <a:t>Approach &amp; Architectural Design or Framework.</a:t>
            </a:r>
            <a:endParaRPr/>
          </a:p>
          <a:p>
            <a:pPr indent="-342900" lvl="0" marL="685791" marR="0" rtl="0" algn="just">
              <a:spcBef>
                <a:spcPts val="0"/>
              </a:spcBef>
              <a:spcAft>
                <a:spcPts val="0"/>
              </a:spcAft>
              <a:buClr>
                <a:srgbClr val="0033CC"/>
              </a:buClr>
              <a:buSzPts val="2400"/>
              <a:buFont typeface="Noto Sans Symbols"/>
              <a:buChar char="▪"/>
            </a:pPr>
            <a:r>
              <a:rPr lang="en-US" sz="2400">
                <a:solidFill>
                  <a:srgbClr val="0033CC"/>
                </a:solidFill>
                <a:latin typeface="Trebuchet MS"/>
                <a:ea typeface="Trebuchet MS"/>
                <a:cs typeface="Trebuchet MS"/>
                <a:sym typeface="Trebuchet MS"/>
              </a:rPr>
              <a:t>Project Progress and Demonstration.</a:t>
            </a:r>
            <a:endParaRPr/>
          </a:p>
          <a:p>
            <a:pPr indent="-342900" lvl="0" marL="685791" marR="0" rtl="0" algn="just">
              <a:spcBef>
                <a:spcPts val="0"/>
              </a:spcBef>
              <a:spcAft>
                <a:spcPts val="0"/>
              </a:spcAft>
              <a:buClr>
                <a:srgbClr val="0033CC"/>
              </a:buClr>
              <a:buSzPts val="2400"/>
              <a:buFont typeface="Noto Sans Symbols"/>
              <a:buChar char="▪"/>
            </a:pPr>
            <a:r>
              <a:rPr lang="en-US" sz="2400">
                <a:solidFill>
                  <a:srgbClr val="0033CC"/>
                </a:solidFill>
                <a:latin typeface="Trebuchet MS"/>
                <a:ea typeface="Trebuchet MS"/>
                <a:cs typeface="Trebuchet MS"/>
                <a:sym typeface="Trebuchet MS"/>
              </a:rPr>
              <a:t>Timeline for Pending Tasks.</a:t>
            </a:r>
            <a:endParaRPr/>
          </a:p>
          <a:p>
            <a:pPr indent="-342900" lvl="0" marL="685791" marR="0" rtl="0" algn="just">
              <a:spcBef>
                <a:spcPts val="0"/>
              </a:spcBef>
              <a:spcAft>
                <a:spcPts val="0"/>
              </a:spcAft>
              <a:buClr>
                <a:srgbClr val="0033CC"/>
              </a:buClr>
              <a:buSzPts val="2400"/>
              <a:buFont typeface="Noto Sans Symbols"/>
              <a:buChar char="▪"/>
            </a:pPr>
            <a:r>
              <a:rPr lang="en-US" sz="2400">
                <a:solidFill>
                  <a:srgbClr val="0033CC"/>
                </a:solidFill>
                <a:latin typeface="Trebuchet MS"/>
                <a:ea typeface="Trebuchet MS"/>
                <a:cs typeface="Trebuchet MS"/>
                <a:sym typeface="Trebuchet MS"/>
              </a:rPr>
              <a:t>Conclusion.</a:t>
            </a:r>
            <a:endParaRPr/>
          </a:p>
          <a:p>
            <a:pPr indent="-342900" lvl="0" marL="685791" marR="0" rtl="0" algn="just">
              <a:spcBef>
                <a:spcPts val="0"/>
              </a:spcBef>
              <a:spcAft>
                <a:spcPts val="0"/>
              </a:spcAft>
              <a:buClr>
                <a:srgbClr val="0033CC"/>
              </a:buClr>
              <a:buSzPts val="2400"/>
              <a:buFont typeface="Noto Sans Symbols"/>
              <a:buChar char="▪"/>
            </a:pPr>
            <a:r>
              <a:rPr lang="en-US" sz="2400">
                <a:solidFill>
                  <a:srgbClr val="0033CC"/>
                </a:solidFill>
                <a:latin typeface="Trebuchet MS"/>
                <a:ea typeface="Trebuchet MS"/>
                <a:cs typeface="Trebuchet MS"/>
                <a:sym typeface="Trebuchet MS"/>
              </a:rPr>
              <a:t>References.</a:t>
            </a:r>
            <a:endParaRPr/>
          </a:p>
        </p:txBody>
      </p:sp>
      <p:sp>
        <p:nvSpPr>
          <p:cNvPr id="87" name="Google Shape;87;p12"/>
          <p:cNvSpPr txBox="1"/>
          <p:nvPr/>
        </p:nvSpPr>
        <p:spPr>
          <a:xfrm>
            <a:off x="4191000" y="1143002"/>
            <a:ext cx="6477000" cy="461665"/>
          </a:xfrm>
          <a:prstGeom prst="rect">
            <a:avLst/>
          </a:prstGeom>
          <a:noFill/>
          <a:ln>
            <a:noFill/>
          </a:ln>
        </p:spPr>
        <p:txBody>
          <a:bodyPr anchorCtr="0" anchor="t" bIns="45700" lIns="91425" spcFirstLastPara="1" rIns="91425" wrap="square" tIns="45700">
            <a:spAutoFit/>
          </a:bodyPr>
          <a:lstStyle/>
          <a:p>
            <a:pPr indent="-342891" lvl="0" marL="342891" marR="0" rtl="0" algn="r">
              <a:spcBef>
                <a:spcPts val="0"/>
              </a:spcBef>
              <a:spcAft>
                <a:spcPts val="0"/>
              </a:spcAft>
              <a:buNone/>
            </a:pPr>
            <a:r>
              <a:rPr lang="en-US" sz="2400">
                <a:solidFill>
                  <a:srgbClr val="FF0000"/>
                </a:solidFill>
                <a:latin typeface="Trebuchet MS"/>
                <a:ea typeface="Trebuchet MS"/>
                <a:cs typeface="Trebuchet MS"/>
                <a:sym typeface="Trebuchet MS"/>
              </a:rPr>
              <a:t>Outline</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0"/>
          <p:cNvSpPr/>
          <p:nvPr/>
        </p:nvSpPr>
        <p:spPr>
          <a:xfrm>
            <a:off x="2971800" y="1213830"/>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34" name="Google Shape;234;p30"/>
          <p:cNvSpPr txBox="1"/>
          <p:nvPr/>
        </p:nvSpPr>
        <p:spPr>
          <a:xfrm>
            <a:off x="2895600" y="752127"/>
            <a:ext cx="7772400" cy="461700"/>
          </a:xfrm>
          <a:prstGeom prst="rect">
            <a:avLst/>
          </a:prstGeom>
          <a:noFill/>
          <a:ln>
            <a:noFill/>
          </a:ln>
        </p:spPr>
        <p:txBody>
          <a:bodyPr anchorCtr="0" anchor="t" bIns="45700" lIns="91425" spcFirstLastPara="1" rIns="91425" wrap="square" tIns="45700">
            <a:spAutoFit/>
          </a:bodyPr>
          <a:lstStyle/>
          <a:p>
            <a:pPr indent="-342900" lvl="0" marL="342900" marR="0" rtl="0" algn="r">
              <a:spcBef>
                <a:spcPts val="0"/>
              </a:spcBef>
              <a:spcAft>
                <a:spcPts val="0"/>
              </a:spcAft>
              <a:buClr>
                <a:srgbClr val="000000"/>
              </a:buClr>
              <a:buFont typeface="Arial"/>
              <a:buNone/>
            </a:pPr>
            <a:r>
              <a:rPr lang="en-US" sz="2400">
                <a:solidFill>
                  <a:srgbClr val="FF0000"/>
                </a:solidFill>
                <a:latin typeface="Trebuchet MS"/>
                <a:ea typeface="Trebuchet MS"/>
                <a:cs typeface="Trebuchet MS"/>
                <a:sym typeface="Trebuchet MS"/>
              </a:rPr>
              <a:t>Packaging Diagram</a:t>
            </a:r>
            <a:endParaRPr sz="2400">
              <a:solidFill>
                <a:schemeClr val="dk1"/>
              </a:solidFill>
              <a:latin typeface="Arial"/>
              <a:ea typeface="Arial"/>
              <a:cs typeface="Arial"/>
              <a:sym typeface="Arial"/>
            </a:endParaRPr>
          </a:p>
        </p:txBody>
      </p:sp>
      <p:sp>
        <p:nvSpPr>
          <p:cNvPr id="235" name="Google Shape;235;p30"/>
          <p:cNvSpPr txBox="1"/>
          <p:nvPr/>
        </p:nvSpPr>
        <p:spPr>
          <a:xfrm>
            <a:off x="429125" y="1213825"/>
            <a:ext cx="11533800" cy="461700"/>
          </a:xfrm>
          <a:prstGeom prst="rect">
            <a:avLst/>
          </a:prstGeom>
          <a:noFill/>
          <a:ln>
            <a:noFill/>
          </a:ln>
        </p:spPr>
        <p:txBody>
          <a:bodyPr anchorCtr="0" anchor="t" bIns="45700" lIns="91425" spcFirstLastPara="1" rIns="91425" wrap="square" tIns="45700">
            <a:spAutoFit/>
          </a:bodyPr>
          <a:lstStyle/>
          <a:p>
            <a:pPr indent="0" lvl="0" marL="914400" rtl="0" algn="l">
              <a:lnSpc>
                <a:spcPct val="115000"/>
              </a:lnSpc>
              <a:spcBef>
                <a:spcPts val="1200"/>
              </a:spcBef>
              <a:spcAft>
                <a:spcPts val="1200"/>
              </a:spcAft>
              <a:buNone/>
            </a:pPr>
            <a:r>
              <a:t/>
            </a:r>
            <a:endParaRPr b="1" sz="2400">
              <a:solidFill>
                <a:srgbClr val="0000FF"/>
              </a:solidFill>
              <a:latin typeface="Trebuchet MS"/>
              <a:ea typeface="Trebuchet MS"/>
              <a:cs typeface="Trebuchet MS"/>
              <a:sym typeface="Trebuchet MS"/>
            </a:endParaRPr>
          </a:p>
        </p:txBody>
      </p:sp>
      <p:pic>
        <p:nvPicPr>
          <p:cNvPr id="236" name="Google Shape;236;p30"/>
          <p:cNvPicPr preferRelativeResize="0"/>
          <p:nvPr/>
        </p:nvPicPr>
        <p:blipFill>
          <a:blip r:embed="rId3">
            <a:alphaModFix/>
          </a:blip>
          <a:stretch>
            <a:fillRect/>
          </a:stretch>
        </p:blipFill>
        <p:spPr>
          <a:xfrm>
            <a:off x="887550" y="1914525"/>
            <a:ext cx="9460076" cy="43416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1"/>
          <p:cNvSpPr/>
          <p:nvPr/>
        </p:nvSpPr>
        <p:spPr>
          <a:xfrm>
            <a:off x="2971800" y="1213830"/>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43" name="Google Shape;243;p31"/>
          <p:cNvSpPr txBox="1"/>
          <p:nvPr/>
        </p:nvSpPr>
        <p:spPr>
          <a:xfrm>
            <a:off x="2895600" y="752127"/>
            <a:ext cx="7772400" cy="461700"/>
          </a:xfrm>
          <a:prstGeom prst="rect">
            <a:avLst/>
          </a:prstGeom>
          <a:noFill/>
          <a:ln>
            <a:noFill/>
          </a:ln>
        </p:spPr>
        <p:txBody>
          <a:bodyPr anchorCtr="0" anchor="t" bIns="45700" lIns="91425" spcFirstLastPara="1" rIns="91425" wrap="square" tIns="45700">
            <a:spAutoFit/>
          </a:bodyPr>
          <a:lstStyle/>
          <a:p>
            <a:pPr indent="-342900" lvl="0" marL="342900" marR="0" rtl="0" algn="r">
              <a:spcBef>
                <a:spcPts val="0"/>
              </a:spcBef>
              <a:spcAft>
                <a:spcPts val="0"/>
              </a:spcAft>
              <a:buNone/>
            </a:pPr>
            <a:r>
              <a:rPr lang="en-US" sz="2400">
                <a:solidFill>
                  <a:srgbClr val="FF0000"/>
                </a:solidFill>
                <a:latin typeface="Trebuchet MS"/>
                <a:ea typeface="Trebuchet MS"/>
                <a:cs typeface="Trebuchet MS"/>
                <a:sym typeface="Trebuchet MS"/>
              </a:rPr>
              <a:t>Deployment Diagram</a:t>
            </a:r>
            <a:endParaRPr sz="2400">
              <a:solidFill>
                <a:schemeClr val="dk1"/>
              </a:solidFill>
              <a:latin typeface="Arial"/>
              <a:ea typeface="Arial"/>
              <a:cs typeface="Arial"/>
              <a:sym typeface="Arial"/>
            </a:endParaRPr>
          </a:p>
        </p:txBody>
      </p:sp>
      <p:sp>
        <p:nvSpPr>
          <p:cNvPr id="244" name="Google Shape;244;p31"/>
          <p:cNvSpPr txBox="1"/>
          <p:nvPr/>
        </p:nvSpPr>
        <p:spPr>
          <a:xfrm>
            <a:off x="429125" y="1213825"/>
            <a:ext cx="11533800" cy="461700"/>
          </a:xfrm>
          <a:prstGeom prst="rect">
            <a:avLst/>
          </a:prstGeom>
          <a:noFill/>
          <a:ln>
            <a:noFill/>
          </a:ln>
        </p:spPr>
        <p:txBody>
          <a:bodyPr anchorCtr="0" anchor="t" bIns="45700" lIns="91425" spcFirstLastPara="1" rIns="91425" wrap="square" tIns="45700">
            <a:spAutoFit/>
          </a:bodyPr>
          <a:lstStyle/>
          <a:p>
            <a:pPr indent="0" lvl="0" marL="914400" rtl="0" algn="l">
              <a:lnSpc>
                <a:spcPct val="115000"/>
              </a:lnSpc>
              <a:spcBef>
                <a:spcPts val="1200"/>
              </a:spcBef>
              <a:spcAft>
                <a:spcPts val="1200"/>
              </a:spcAft>
              <a:buNone/>
            </a:pPr>
            <a:r>
              <a:t/>
            </a:r>
            <a:endParaRPr b="1" sz="2400">
              <a:solidFill>
                <a:srgbClr val="0000FF"/>
              </a:solidFill>
              <a:latin typeface="Trebuchet MS"/>
              <a:ea typeface="Trebuchet MS"/>
              <a:cs typeface="Trebuchet MS"/>
              <a:sym typeface="Trebuchet MS"/>
            </a:endParaRPr>
          </a:p>
        </p:txBody>
      </p:sp>
      <p:pic>
        <p:nvPicPr>
          <p:cNvPr id="245" name="Google Shape;245;p31"/>
          <p:cNvPicPr preferRelativeResize="0"/>
          <p:nvPr/>
        </p:nvPicPr>
        <p:blipFill>
          <a:blip r:embed="rId3">
            <a:alphaModFix/>
          </a:blip>
          <a:stretch>
            <a:fillRect/>
          </a:stretch>
        </p:blipFill>
        <p:spPr>
          <a:xfrm>
            <a:off x="2511125" y="1675525"/>
            <a:ext cx="6667500" cy="51824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32"/>
          <p:cNvSpPr/>
          <p:nvPr/>
        </p:nvSpPr>
        <p:spPr>
          <a:xfrm>
            <a:off x="2971800" y="1213830"/>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51" name="Google Shape;251;p32"/>
          <p:cNvSpPr txBox="1"/>
          <p:nvPr/>
        </p:nvSpPr>
        <p:spPr>
          <a:xfrm>
            <a:off x="2895600" y="752127"/>
            <a:ext cx="7772400" cy="461700"/>
          </a:xfrm>
          <a:prstGeom prst="rect">
            <a:avLst/>
          </a:prstGeom>
          <a:noFill/>
          <a:ln>
            <a:noFill/>
          </a:ln>
        </p:spPr>
        <p:txBody>
          <a:bodyPr anchorCtr="0" anchor="t" bIns="45700" lIns="91425" spcFirstLastPara="1" rIns="91425" wrap="square" tIns="45700">
            <a:spAutoFit/>
          </a:bodyPr>
          <a:lstStyle/>
          <a:p>
            <a:pPr indent="-342900" lvl="0" marL="342900" marR="0" rtl="0" algn="r">
              <a:spcBef>
                <a:spcPts val="0"/>
              </a:spcBef>
              <a:spcAft>
                <a:spcPts val="0"/>
              </a:spcAft>
              <a:buNone/>
            </a:pPr>
            <a:r>
              <a:rPr lang="en-US" sz="2400">
                <a:solidFill>
                  <a:srgbClr val="FF0000"/>
                </a:solidFill>
                <a:latin typeface="Trebuchet MS"/>
                <a:ea typeface="Trebuchet MS"/>
                <a:cs typeface="Trebuchet MS"/>
                <a:sym typeface="Trebuchet MS"/>
              </a:rPr>
              <a:t>Algorithm &amp; Pseudocode</a:t>
            </a:r>
            <a:endParaRPr sz="2400">
              <a:solidFill>
                <a:schemeClr val="dk1"/>
              </a:solidFill>
              <a:latin typeface="Arial"/>
              <a:ea typeface="Arial"/>
              <a:cs typeface="Arial"/>
              <a:sym typeface="Arial"/>
            </a:endParaRPr>
          </a:p>
        </p:txBody>
      </p:sp>
      <p:sp>
        <p:nvSpPr>
          <p:cNvPr id="252" name="Google Shape;252;p32"/>
          <p:cNvSpPr txBox="1"/>
          <p:nvPr/>
        </p:nvSpPr>
        <p:spPr>
          <a:xfrm>
            <a:off x="429125" y="1213825"/>
            <a:ext cx="11533800" cy="5479800"/>
          </a:xfrm>
          <a:prstGeom prst="rect">
            <a:avLst/>
          </a:prstGeom>
          <a:noFill/>
          <a:ln>
            <a:noFill/>
          </a:ln>
        </p:spPr>
        <p:txBody>
          <a:bodyPr anchorCtr="0" anchor="t" bIns="45700" lIns="91425" spcFirstLastPara="1" rIns="91425" wrap="square" tIns="45700">
            <a:spAutoFit/>
          </a:bodyPr>
          <a:lstStyle/>
          <a:p>
            <a:pPr indent="-228600" lvl="0" marL="457200" rtl="0" algn="l">
              <a:lnSpc>
                <a:spcPct val="115000"/>
              </a:lnSpc>
              <a:spcBef>
                <a:spcPts val="1200"/>
              </a:spcBef>
              <a:spcAft>
                <a:spcPts val="0"/>
              </a:spcAft>
              <a:buNone/>
            </a:pPr>
            <a:r>
              <a:rPr b="1" lang="en-US" sz="2400">
                <a:solidFill>
                  <a:srgbClr val="0033CC"/>
                </a:solidFill>
                <a:latin typeface="Trebuchet MS"/>
                <a:ea typeface="Trebuchet MS"/>
                <a:cs typeface="Trebuchet MS"/>
                <a:sym typeface="Trebuchet MS"/>
              </a:rPr>
              <a:t>Data Collection</a:t>
            </a:r>
            <a:r>
              <a:rPr lang="en-US" sz="2400">
                <a:solidFill>
                  <a:srgbClr val="0033CC"/>
                </a:solidFill>
                <a:latin typeface="Trebuchet MS"/>
                <a:ea typeface="Trebuchet MS"/>
                <a:cs typeface="Trebuchet MS"/>
                <a:sym typeface="Trebuchet MS"/>
              </a:rPr>
              <a:t>:</a:t>
            </a:r>
            <a:endParaRPr sz="2400">
              <a:solidFill>
                <a:srgbClr val="0033CC"/>
              </a:solidFill>
              <a:latin typeface="Trebuchet MS"/>
              <a:ea typeface="Trebuchet MS"/>
              <a:cs typeface="Trebuchet MS"/>
              <a:sym typeface="Trebuchet MS"/>
            </a:endParaRPr>
          </a:p>
          <a:p>
            <a:pPr indent="-381000" lvl="0" marL="457200" rtl="0" algn="l">
              <a:lnSpc>
                <a:spcPct val="115000"/>
              </a:lnSpc>
              <a:spcBef>
                <a:spcPts val="1200"/>
              </a:spcBef>
              <a:spcAft>
                <a:spcPts val="0"/>
              </a:spcAft>
              <a:buClr>
                <a:srgbClr val="0033CC"/>
              </a:buClr>
              <a:buSzPts val="2400"/>
              <a:buFont typeface="Trebuchet MS"/>
              <a:buChar char="●"/>
            </a:pPr>
            <a:r>
              <a:rPr lang="en-US" sz="2400">
                <a:solidFill>
                  <a:srgbClr val="0033CC"/>
                </a:solidFill>
                <a:latin typeface="Trebuchet MS"/>
                <a:ea typeface="Trebuchet MS"/>
                <a:cs typeface="Trebuchet MS"/>
                <a:sym typeface="Trebuchet MS"/>
              </a:rPr>
              <a:t>Input: 10 videos with audio.</a:t>
            </a:r>
            <a:endParaRPr sz="2400">
              <a:solidFill>
                <a:srgbClr val="0033CC"/>
              </a:solidFill>
              <a:latin typeface="Trebuchet MS"/>
              <a:ea typeface="Trebuchet MS"/>
              <a:cs typeface="Trebuchet MS"/>
              <a:sym typeface="Trebuchet MS"/>
            </a:endParaRPr>
          </a:p>
          <a:p>
            <a:pPr indent="-381000" lvl="0" marL="457200" rtl="0" algn="l">
              <a:lnSpc>
                <a:spcPct val="115000"/>
              </a:lnSpc>
              <a:spcBef>
                <a:spcPts val="0"/>
              </a:spcBef>
              <a:spcAft>
                <a:spcPts val="0"/>
              </a:spcAft>
              <a:buClr>
                <a:srgbClr val="0033CC"/>
              </a:buClr>
              <a:buSzPts val="2400"/>
              <a:buFont typeface="Trebuchet MS"/>
              <a:buChar char="●"/>
            </a:pPr>
            <a:r>
              <a:rPr lang="en-US" sz="2400">
                <a:solidFill>
                  <a:srgbClr val="0033CC"/>
                </a:solidFill>
                <a:latin typeface="Trebuchet MS"/>
                <a:ea typeface="Trebuchet MS"/>
                <a:cs typeface="Trebuchet MS"/>
                <a:sym typeface="Trebuchet MS"/>
              </a:rPr>
              <a:t>Annotate start and end times of key events (peaks in crowd noise).</a:t>
            </a:r>
            <a:endParaRPr sz="2400">
              <a:solidFill>
                <a:srgbClr val="0033CC"/>
              </a:solidFill>
              <a:latin typeface="Trebuchet MS"/>
              <a:ea typeface="Trebuchet MS"/>
              <a:cs typeface="Trebuchet MS"/>
              <a:sym typeface="Trebuchet MS"/>
            </a:endParaRPr>
          </a:p>
          <a:p>
            <a:pPr indent="0" lvl="0" marL="0" rtl="0" algn="l">
              <a:lnSpc>
                <a:spcPct val="115000"/>
              </a:lnSpc>
              <a:spcBef>
                <a:spcPts val="1200"/>
              </a:spcBef>
              <a:spcAft>
                <a:spcPts val="0"/>
              </a:spcAft>
              <a:buNone/>
            </a:pPr>
            <a:r>
              <a:rPr b="1" lang="en-US" sz="2400">
                <a:solidFill>
                  <a:srgbClr val="0033CC"/>
                </a:solidFill>
                <a:latin typeface="Trebuchet MS"/>
                <a:ea typeface="Trebuchet MS"/>
                <a:cs typeface="Trebuchet MS"/>
                <a:sym typeface="Trebuchet MS"/>
              </a:rPr>
              <a:t>Feature Extraction</a:t>
            </a:r>
            <a:r>
              <a:rPr lang="en-US" sz="2400">
                <a:solidFill>
                  <a:srgbClr val="0033CC"/>
                </a:solidFill>
                <a:latin typeface="Trebuchet MS"/>
                <a:ea typeface="Trebuchet MS"/>
                <a:cs typeface="Trebuchet MS"/>
                <a:sym typeface="Trebuchet MS"/>
              </a:rPr>
              <a:t>:</a:t>
            </a:r>
            <a:endParaRPr sz="2400">
              <a:solidFill>
                <a:srgbClr val="0033CC"/>
              </a:solidFill>
              <a:latin typeface="Trebuchet MS"/>
              <a:ea typeface="Trebuchet MS"/>
              <a:cs typeface="Trebuchet MS"/>
              <a:sym typeface="Trebuchet MS"/>
            </a:endParaRPr>
          </a:p>
          <a:p>
            <a:pPr indent="-381000" lvl="0" marL="457200" rtl="0" algn="l">
              <a:lnSpc>
                <a:spcPct val="115000"/>
              </a:lnSpc>
              <a:spcBef>
                <a:spcPts val="1200"/>
              </a:spcBef>
              <a:spcAft>
                <a:spcPts val="0"/>
              </a:spcAft>
              <a:buClr>
                <a:srgbClr val="0033CC"/>
              </a:buClr>
              <a:buSzPts val="2400"/>
              <a:buFont typeface="Trebuchet MS"/>
              <a:buChar char="●"/>
            </a:pPr>
            <a:r>
              <a:rPr lang="en-US" sz="2400">
                <a:solidFill>
                  <a:srgbClr val="0033CC"/>
                </a:solidFill>
                <a:latin typeface="Trebuchet MS"/>
                <a:ea typeface="Trebuchet MS"/>
                <a:cs typeface="Trebuchet MS"/>
                <a:sym typeface="Trebuchet MS"/>
              </a:rPr>
              <a:t>Extract audio features (e.g., MFCCs, spectrograms).</a:t>
            </a:r>
            <a:endParaRPr sz="2400">
              <a:solidFill>
                <a:srgbClr val="0033CC"/>
              </a:solidFill>
              <a:latin typeface="Trebuchet MS"/>
              <a:ea typeface="Trebuchet MS"/>
              <a:cs typeface="Trebuchet MS"/>
              <a:sym typeface="Trebuchet MS"/>
            </a:endParaRPr>
          </a:p>
          <a:p>
            <a:pPr indent="-381000" lvl="0" marL="457200" rtl="0" algn="l">
              <a:lnSpc>
                <a:spcPct val="115000"/>
              </a:lnSpc>
              <a:spcBef>
                <a:spcPts val="0"/>
              </a:spcBef>
              <a:spcAft>
                <a:spcPts val="0"/>
              </a:spcAft>
              <a:buClr>
                <a:srgbClr val="0033CC"/>
              </a:buClr>
              <a:buSzPts val="2400"/>
              <a:buFont typeface="Trebuchet MS"/>
              <a:buChar char="●"/>
            </a:pPr>
            <a:r>
              <a:rPr lang="en-US" sz="2400">
                <a:solidFill>
                  <a:srgbClr val="0033CC"/>
                </a:solidFill>
                <a:latin typeface="Trebuchet MS"/>
                <a:ea typeface="Trebuchet MS"/>
                <a:cs typeface="Trebuchet MS"/>
                <a:sym typeface="Trebuchet MS"/>
              </a:rPr>
              <a:t>Convert each video’s audio into a feature matrix.</a:t>
            </a:r>
            <a:endParaRPr sz="2400">
              <a:solidFill>
                <a:srgbClr val="0033CC"/>
              </a:solidFill>
              <a:latin typeface="Trebuchet MS"/>
              <a:ea typeface="Trebuchet MS"/>
              <a:cs typeface="Trebuchet MS"/>
              <a:sym typeface="Trebuchet MS"/>
            </a:endParaRPr>
          </a:p>
          <a:p>
            <a:pPr indent="0" lvl="0" marL="0" rtl="0" algn="l">
              <a:lnSpc>
                <a:spcPct val="115000"/>
              </a:lnSpc>
              <a:spcBef>
                <a:spcPts val="1200"/>
              </a:spcBef>
              <a:spcAft>
                <a:spcPts val="0"/>
              </a:spcAft>
              <a:buNone/>
            </a:pPr>
            <a:r>
              <a:rPr b="1" lang="en-US" sz="2400">
                <a:solidFill>
                  <a:srgbClr val="0033CC"/>
                </a:solidFill>
                <a:latin typeface="Trebuchet MS"/>
                <a:ea typeface="Trebuchet MS"/>
                <a:cs typeface="Trebuchet MS"/>
                <a:sym typeface="Trebuchet MS"/>
              </a:rPr>
              <a:t>Data Labeling</a:t>
            </a:r>
            <a:r>
              <a:rPr lang="en-US" sz="2400">
                <a:solidFill>
                  <a:srgbClr val="0033CC"/>
                </a:solidFill>
                <a:latin typeface="Trebuchet MS"/>
                <a:ea typeface="Trebuchet MS"/>
                <a:cs typeface="Trebuchet MS"/>
                <a:sym typeface="Trebuchet MS"/>
              </a:rPr>
              <a:t>:</a:t>
            </a:r>
            <a:endParaRPr sz="2400">
              <a:solidFill>
                <a:srgbClr val="0033CC"/>
              </a:solidFill>
              <a:latin typeface="Trebuchet MS"/>
              <a:ea typeface="Trebuchet MS"/>
              <a:cs typeface="Trebuchet MS"/>
              <a:sym typeface="Trebuchet MS"/>
            </a:endParaRPr>
          </a:p>
          <a:p>
            <a:pPr indent="-381000" lvl="0" marL="457200" rtl="0" algn="l">
              <a:lnSpc>
                <a:spcPct val="115000"/>
              </a:lnSpc>
              <a:spcBef>
                <a:spcPts val="1200"/>
              </a:spcBef>
              <a:spcAft>
                <a:spcPts val="0"/>
              </a:spcAft>
              <a:buClr>
                <a:srgbClr val="0033CC"/>
              </a:buClr>
              <a:buSzPts val="2400"/>
              <a:buFont typeface="Trebuchet MS"/>
              <a:buChar char="●"/>
            </a:pPr>
            <a:r>
              <a:rPr lang="en-US" sz="2400">
                <a:solidFill>
                  <a:srgbClr val="0033CC"/>
                </a:solidFill>
                <a:latin typeface="Trebuchet MS"/>
                <a:ea typeface="Trebuchet MS"/>
                <a:cs typeface="Trebuchet MS"/>
                <a:sym typeface="Trebuchet MS"/>
              </a:rPr>
              <a:t>Use a sliding window to segment audio.</a:t>
            </a:r>
            <a:endParaRPr sz="2400">
              <a:solidFill>
                <a:srgbClr val="0033CC"/>
              </a:solidFill>
              <a:latin typeface="Trebuchet MS"/>
              <a:ea typeface="Trebuchet MS"/>
              <a:cs typeface="Trebuchet MS"/>
              <a:sym typeface="Trebuchet MS"/>
            </a:endParaRPr>
          </a:p>
          <a:p>
            <a:pPr indent="-381000" lvl="0" marL="457200" rtl="0" algn="l">
              <a:lnSpc>
                <a:spcPct val="115000"/>
              </a:lnSpc>
              <a:spcBef>
                <a:spcPts val="0"/>
              </a:spcBef>
              <a:spcAft>
                <a:spcPts val="0"/>
              </a:spcAft>
              <a:buClr>
                <a:srgbClr val="0033CC"/>
              </a:buClr>
              <a:buSzPts val="2400"/>
              <a:buFont typeface="Trebuchet MS"/>
              <a:buChar char="●"/>
            </a:pPr>
            <a:r>
              <a:rPr lang="en-US" sz="2400">
                <a:solidFill>
                  <a:srgbClr val="0033CC"/>
                </a:solidFill>
                <a:latin typeface="Trebuchet MS"/>
                <a:ea typeface="Trebuchet MS"/>
                <a:cs typeface="Trebuchet MS"/>
                <a:sym typeface="Trebuchet MS"/>
              </a:rPr>
              <a:t>Label each window:</a:t>
            </a:r>
            <a:endParaRPr sz="2400">
              <a:solidFill>
                <a:srgbClr val="0033CC"/>
              </a:solidFill>
              <a:latin typeface="Trebuchet MS"/>
              <a:ea typeface="Trebuchet MS"/>
              <a:cs typeface="Trebuchet MS"/>
              <a:sym typeface="Trebuchet MS"/>
            </a:endParaRPr>
          </a:p>
          <a:p>
            <a:pPr indent="-381000" lvl="1" marL="914400" rtl="0" algn="l">
              <a:lnSpc>
                <a:spcPct val="115000"/>
              </a:lnSpc>
              <a:spcBef>
                <a:spcPts val="0"/>
              </a:spcBef>
              <a:spcAft>
                <a:spcPts val="0"/>
              </a:spcAft>
              <a:buClr>
                <a:srgbClr val="0033CC"/>
              </a:buClr>
              <a:buSzPts val="2400"/>
              <a:buChar char="○"/>
            </a:pPr>
            <a:r>
              <a:rPr lang="en-US" sz="2400">
                <a:solidFill>
                  <a:srgbClr val="0033CC"/>
                </a:solidFill>
                <a:latin typeface="Trebuchet MS"/>
                <a:ea typeface="Trebuchet MS"/>
                <a:cs typeface="Trebuchet MS"/>
                <a:sym typeface="Trebuchet MS"/>
              </a:rPr>
              <a:t>1 if it overlaps with a key event.</a:t>
            </a:r>
            <a:endParaRPr sz="2400">
              <a:solidFill>
                <a:srgbClr val="0033CC"/>
              </a:solidFill>
              <a:latin typeface="Trebuchet MS"/>
              <a:ea typeface="Trebuchet MS"/>
              <a:cs typeface="Trebuchet MS"/>
              <a:sym typeface="Trebuchet MS"/>
            </a:endParaRPr>
          </a:p>
          <a:p>
            <a:pPr indent="-381000" lvl="1" marL="914400" rtl="0" algn="l">
              <a:lnSpc>
                <a:spcPct val="115000"/>
              </a:lnSpc>
              <a:spcBef>
                <a:spcPts val="0"/>
              </a:spcBef>
              <a:spcAft>
                <a:spcPts val="0"/>
              </a:spcAft>
              <a:buClr>
                <a:srgbClr val="0033CC"/>
              </a:buClr>
              <a:buSzPts val="2400"/>
              <a:buChar char="○"/>
            </a:pPr>
            <a:r>
              <a:rPr lang="en-US" sz="2400">
                <a:solidFill>
                  <a:srgbClr val="0033CC"/>
                </a:solidFill>
                <a:latin typeface="Trebuchet MS"/>
                <a:ea typeface="Trebuchet MS"/>
                <a:cs typeface="Trebuchet MS"/>
                <a:sym typeface="Trebuchet MS"/>
              </a:rPr>
              <a:t>0 otherwise.</a:t>
            </a:r>
            <a:endParaRPr b="1" sz="2400">
              <a:solidFill>
                <a:srgbClr val="0000FF"/>
              </a:solidFill>
              <a:latin typeface="Trebuchet MS"/>
              <a:ea typeface="Trebuchet MS"/>
              <a:cs typeface="Trebuchet MS"/>
              <a:sym typeface="Trebuchet MS"/>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33"/>
          <p:cNvSpPr/>
          <p:nvPr/>
        </p:nvSpPr>
        <p:spPr>
          <a:xfrm>
            <a:off x="3048000" y="1154605"/>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58" name="Google Shape;258;p33"/>
          <p:cNvSpPr txBox="1"/>
          <p:nvPr/>
        </p:nvSpPr>
        <p:spPr>
          <a:xfrm>
            <a:off x="2971800" y="692902"/>
            <a:ext cx="7772400" cy="461700"/>
          </a:xfrm>
          <a:prstGeom prst="rect">
            <a:avLst/>
          </a:prstGeom>
          <a:noFill/>
          <a:ln>
            <a:noFill/>
          </a:ln>
        </p:spPr>
        <p:txBody>
          <a:bodyPr anchorCtr="0" anchor="t" bIns="45700" lIns="91425" spcFirstLastPara="1" rIns="91425" wrap="square" tIns="45700">
            <a:spAutoFit/>
          </a:bodyPr>
          <a:lstStyle/>
          <a:p>
            <a:pPr indent="-342900" lvl="0" marL="342900" marR="0" rtl="0" algn="r">
              <a:spcBef>
                <a:spcPts val="0"/>
              </a:spcBef>
              <a:spcAft>
                <a:spcPts val="0"/>
              </a:spcAft>
              <a:buNone/>
            </a:pPr>
            <a:r>
              <a:rPr lang="en-US" sz="2400">
                <a:solidFill>
                  <a:srgbClr val="FF0000"/>
                </a:solidFill>
                <a:latin typeface="Trebuchet MS"/>
                <a:ea typeface="Trebuchet MS"/>
                <a:cs typeface="Trebuchet MS"/>
                <a:sym typeface="Trebuchet MS"/>
              </a:rPr>
              <a:t>Algorithm &amp; Pseudocode</a:t>
            </a:r>
            <a:endParaRPr sz="2400">
              <a:solidFill>
                <a:schemeClr val="dk1"/>
              </a:solidFill>
              <a:latin typeface="Arial"/>
              <a:ea typeface="Arial"/>
              <a:cs typeface="Arial"/>
              <a:sym typeface="Arial"/>
            </a:endParaRPr>
          </a:p>
        </p:txBody>
      </p:sp>
      <p:sp>
        <p:nvSpPr>
          <p:cNvPr id="259" name="Google Shape;259;p33"/>
          <p:cNvSpPr txBox="1"/>
          <p:nvPr/>
        </p:nvSpPr>
        <p:spPr>
          <a:xfrm>
            <a:off x="635625" y="1191200"/>
            <a:ext cx="11801100" cy="5479800"/>
          </a:xfrm>
          <a:prstGeom prst="rect">
            <a:avLst/>
          </a:prstGeom>
          <a:noFill/>
          <a:ln>
            <a:noFill/>
          </a:ln>
        </p:spPr>
        <p:txBody>
          <a:bodyPr anchorCtr="0" anchor="t" bIns="45700" lIns="91425" spcFirstLastPara="1" rIns="91425" wrap="square" tIns="45700">
            <a:spAutoFit/>
          </a:bodyPr>
          <a:lstStyle/>
          <a:p>
            <a:pPr indent="0" lvl="0" marL="0" rtl="0" algn="l">
              <a:lnSpc>
                <a:spcPct val="115000"/>
              </a:lnSpc>
              <a:spcBef>
                <a:spcPts val="0"/>
              </a:spcBef>
              <a:spcAft>
                <a:spcPts val="0"/>
              </a:spcAft>
              <a:buNone/>
            </a:pPr>
            <a:r>
              <a:rPr b="1" lang="en-US" sz="2400">
                <a:solidFill>
                  <a:srgbClr val="0033CC"/>
                </a:solidFill>
                <a:latin typeface="Trebuchet MS"/>
                <a:ea typeface="Trebuchet MS"/>
                <a:cs typeface="Trebuchet MS"/>
                <a:sym typeface="Trebuchet MS"/>
              </a:rPr>
              <a:t>Model Training</a:t>
            </a:r>
            <a:r>
              <a:rPr lang="en-US" sz="2400">
                <a:solidFill>
                  <a:srgbClr val="0033CC"/>
                </a:solidFill>
                <a:latin typeface="Trebuchet MS"/>
                <a:ea typeface="Trebuchet MS"/>
                <a:cs typeface="Trebuchet MS"/>
                <a:sym typeface="Trebuchet MS"/>
              </a:rPr>
              <a:t>:</a:t>
            </a:r>
            <a:endParaRPr sz="2400">
              <a:solidFill>
                <a:srgbClr val="0033CC"/>
              </a:solidFill>
              <a:latin typeface="Trebuchet MS"/>
              <a:ea typeface="Trebuchet MS"/>
              <a:cs typeface="Trebuchet MS"/>
              <a:sym typeface="Trebuchet MS"/>
            </a:endParaRPr>
          </a:p>
          <a:p>
            <a:pPr indent="-381000" lvl="0" marL="457200" rtl="0" algn="l">
              <a:lnSpc>
                <a:spcPct val="115000"/>
              </a:lnSpc>
              <a:spcBef>
                <a:spcPts val="1200"/>
              </a:spcBef>
              <a:spcAft>
                <a:spcPts val="0"/>
              </a:spcAft>
              <a:buClr>
                <a:srgbClr val="0033CC"/>
              </a:buClr>
              <a:buSzPts val="2400"/>
              <a:buFont typeface="Trebuchet MS"/>
              <a:buChar char="●"/>
            </a:pPr>
            <a:r>
              <a:rPr lang="en-US" sz="2400">
                <a:solidFill>
                  <a:srgbClr val="0033CC"/>
                </a:solidFill>
                <a:latin typeface="Trebuchet MS"/>
                <a:ea typeface="Trebuchet MS"/>
                <a:cs typeface="Trebuchet MS"/>
                <a:sym typeface="Trebuchet MS"/>
              </a:rPr>
              <a:t>Choose a classification model (CNN, RNN, SVM).</a:t>
            </a:r>
            <a:endParaRPr sz="2400">
              <a:solidFill>
                <a:srgbClr val="0033CC"/>
              </a:solidFill>
              <a:latin typeface="Trebuchet MS"/>
              <a:ea typeface="Trebuchet MS"/>
              <a:cs typeface="Trebuchet MS"/>
              <a:sym typeface="Trebuchet MS"/>
            </a:endParaRPr>
          </a:p>
          <a:p>
            <a:pPr indent="-381000" lvl="0" marL="457200" rtl="0" algn="l">
              <a:lnSpc>
                <a:spcPct val="115000"/>
              </a:lnSpc>
              <a:spcBef>
                <a:spcPts val="0"/>
              </a:spcBef>
              <a:spcAft>
                <a:spcPts val="0"/>
              </a:spcAft>
              <a:buClr>
                <a:srgbClr val="0033CC"/>
              </a:buClr>
              <a:buSzPts val="2400"/>
              <a:buFont typeface="Trebuchet MS"/>
              <a:buChar char="●"/>
            </a:pPr>
            <a:r>
              <a:rPr lang="en-US" sz="2400">
                <a:solidFill>
                  <a:srgbClr val="0033CC"/>
                </a:solidFill>
                <a:latin typeface="Trebuchet MS"/>
                <a:ea typeface="Trebuchet MS"/>
                <a:cs typeface="Trebuchet MS"/>
                <a:sym typeface="Trebuchet MS"/>
              </a:rPr>
              <a:t>Train model using labeled feature data.</a:t>
            </a:r>
            <a:endParaRPr sz="2400">
              <a:solidFill>
                <a:srgbClr val="0033CC"/>
              </a:solidFill>
              <a:latin typeface="Trebuchet MS"/>
              <a:ea typeface="Trebuchet MS"/>
              <a:cs typeface="Trebuchet MS"/>
              <a:sym typeface="Trebuchet MS"/>
            </a:endParaRPr>
          </a:p>
          <a:p>
            <a:pPr indent="0" lvl="0" marL="0" rtl="0" algn="l">
              <a:lnSpc>
                <a:spcPct val="115000"/>
              </a:lnSpc>
              <a:spcBef>
                <a:spcPts val="1200"/>
              </a:spcBef>
              <a:spcAft>
                <a:spcPts val="0"/>
              </a:spcAft>
              <a:buNone/>
            </a:pPr>
            <a:r>
              <a:rPr b="1" lang="en-US" sz="2400">
                <a:solidFill>
                  <a:srgbClr val="0033CC"/>
                </a:solidFill>
                <a:latin typeface="Trebuchet MS"/>
                <a:ea typeface="Trebuchet MS"/>
                <a:cs typeface="Trebuchet MS"/>
                <a:sym typeface="Trebuchet MS"/>
              </a:rPr>
              <a:t>Prediction</a:t>
            </a:r>
            <a:r>
              <a:rPr lang="en-US" sz="2400">
                <a:solidFill>
                  <a:srgbClr val="0033CC"/>
                </a:solidFill>
                <a:latin typeface="Trebuchet MS"/>
                <a:ea typeface="Trebuchet MS"/>
                <a:cs typeface="Trebuchet MS"/>
                <a:sym typeface="Trebuchet MS"/>
              </a:rPr>
              <a:t>:</a:t>
            </a:r>
            <a:endParaRPr sz="2400">
              <a:solidFill>
                <a:srgbClr val="0033CC"/>
              </a:solidFill>
              <a:latin typeface="Trebuchet MS"/>
              <a:ea typeface="Trebuchet MS"/>
              <a:cs typeface="Trebuchet MS"/>
              <a:sym typeface="Trebuchet MS"/>
            </a:endParaRPr>
          </a:p>
          <a:p>
            <a:pPr indent="-381000" lvl="0" marL="457200" rtl="0" algn="l">
              <a:lnSpc>
                <a:spcPct val="115000"/>
              </a:lnSpc>
              <a:spcBef>
                <a:spcPts val="1200"/>
              </a:spcBef>
              <a:spcAft>
                <a:spcPts val="0"/>
              </a:spcAft>
              <a:buClr>
                <a:srgbClr val="0033CC"/>
              </a:buClr>
              <a:buSzPts val="2400"/>
              <a:buFont typeface="Trebuchet MS"/>
              <a:buChar char="●"/>
            </a:pPr>
            <a:r>
              <a:rPr lang="en-US" sz="2400">
                <a:solidFill>
                  <a:srgbClr val="0033CC"/>
                </a:solidFill>
                <a:latin typeface="Trebuchet MS"/>
                <a:ea typeface="Trebuchet MS"/>
                <a:cs typeface="Trebuchet MS"/>
                <a:sym typeface="Trebuchet MS"/>
              </a:rPr>
              <a:t>Extract features from new audio.</a:t>
            </a:r>
            <a:endParaRPr sz="2400">
              <a:solidFill>
                <a:srgbClr val="0033CC"/>
              </a:solidFill>
              <a:latin typeface="Trebuchet MS"/>
              <a:ea typeface="Trebuchet MS"/>
              <a:cs typeface="Trebuchet MS"/>
              <a:sym typeface="Trebuchet MS"/>
            </a:endParaRPr>
          </a:p>
          <a:p>
            <a:pPr indent="-381000" lvl="0" marL="457200" rtl="0" algn="l">
              <a:lnSpc>
                <a:spcPct val="115000"/>
              </a:lnSpc>
              <a:spcBef>
                <a:spcPts val="0"/>
              </a:spcBef>
              <a:spcAft>
                <a:spcPts val="0"/>
              </a:spcAft>
              <a:buClr>
                <a:srgbClr val="0033CC"/>
              </a:buClr>
              <a:buSzPts val="2400"/>
              <a:buChar char="●"/>
            </a:pPr>
            <a:r>
              <a:rPr lang="en-US" sz="2400">
                <a:solidFill>
                  <a:srgbClr val="0033CC"/>
                </a:solidFill>
                <a:latin typeface="Trebuchet MS"/>
                <a:ea typeface="Trebuchet MS"/>
                <a:cs typeface="Trebuchet MS"/>
                <a:sym typeface="Trebuchet MS"/>
              </a:rPr>
              <a:t>Predict key event windows (1) or no event (0).</a:t>
            </a:r>
            <a:endParaRPr sz="2400">
              <a:solidFill>
                <a:srgbClr val="0033CC"/>
              </a:solidFill>
              <a:latin typeface="Trebuchet MS"/>
              <a:ea typeface="Trebuchet MS"/>
              <a:cs typeface="Trebuchet MS"/>
              <a:sym typeface="Trebuchet MS"/>
            </a:endParaRPr>
          </a:p>
          <a:p>
            <a:pPr indent="-381000" lvl="0" marL="457200" rtl="0" algn="l">
              <a:lnSpc>
                <a:spcPct val="115000"/>
              </a:lnSpc>
              <a:spcBef>
                <a:spcPts val="0"/>
              </a:spcBef>
              <a:spcAft>
                <a:spcPts val="0"/>
              </a:spcAft>
              <a:buClr>
                <a:srgbClr val="0033CC"/>
              </a:buClr>
              <a:buSzPts val="2400"/>
              <a:buFont typeface="Trebuchet MS"/>
              <a:buChar char="●"/>
            </a:pPr>
            <a:r>
              <a:rPr lang="en-US" sz="2400">
                <a:solidFill>
                  <a:srgbClr val="0033CC"/>
                </a:solidFill>
                <a:latin typeface="Trebuchet MS"/>
                <a:ea typeface="Trebuchet MS"/>
                <a:cs typeface="Trebuchet MS"/>
                <a:sym typeface="Trebuchet MS"/>
              </a:rPr>
              <a:t>Group consecutive predictions into event intervals.</a:t>
            </a:r>
            <a:endParaRPr sz="2400">
              <a:solidFill>
                <a:srgbClr val="0033CC"/>
              </a:solidFill>
              <a:latin typeface="Trebuchet MS"/>
              <a:ea typeface="Trebuchet MS"/>
              <a:cs typeface="Trebuchet MS"/>
              <a:sym typeface="Trebuchet MS"/>
            </a:endParaRPr>
          </a:p>
          <a:p>
            <a:pPr indent="0" lvl="0" marL="0" rtl="0" algn="l">
              <a:lnSpc>
                <a:spcPct val="115000"/>
              </a:lnSpc>
              <a:spcBef>
                <a:spcPts val="1200"/>
              </a:spcBef>
              <a:spcAft>
                <a:spcPts val="0"/>
              </a:spcAft>
              <a:buNone/>
            </a:pPr>
            <a:r>
              <a:rPr b="1" lang="en-US" sz="2400">
                <a:solidFill>
                  <a:srgbClr val="0033CC"/>
                </a:solidFill>
                <a:latin typeface="Trebuchet MS"/>
                <a:ea typeface="Trebuchet MS"/>
                <a:cs typeface="Trebuchet MS"/>
                <a:sym typeface="Trebuchet MS"/>
              </a:rPr>
              <a:t>Evaluation</a:t>
            </a:r>
            <a:r>
              <a:rPr lang="en-US" sz="2400">
                <a:solidFill>
                  <a:srgbClr val="0033CC"/>
                </a:solidFill>
                <a:latin typeface="Trebuchet MS"/>
                <a:ea typeface="Trebuchet MS"/>
                <a:cs typeface="Trebuchet MS"/>
                <a:sym typeface="Trebuchet MS"/>
              </a:rPr>
              <a:t>:</a:t>
            </a:r>
            <a:endParaRPr sz="2400">
              <a:solidFill>
                <a:srgbClr val="0033CC"/>
              </a:solidFill>
              <a:latin typeface="Trebuchet MS"/>
              <a:ea typeface="Trebuchet MS"/>
              <a:cs typeface="Trebuchet MS"/>
              <a:sym typeface="Trebuchet MS"/>
            </a:endParaRPr>
          </a:p>
          <a:p>
            <a:pPr indent="-381000" lvl="0" marL="457200" rtl="0" algn="l">
              <a:lnSpc>
                <a:spcPct val="115000"/>
              </a:lnSpc>
              <a:spcBef>
                <a:spcPts val="1200"/>
              </a:spcBef>
              <a:spcAft>
                <a:spcPts val="0"/>
              </a:spcAft>
              <a:buClr>
                <a:srgbClr val="0033CC"/>
              </a:buClr>
              <a:buSzPts val="2400"/>
              <a:buFont typeface="Trebuchet MS"/>
              <a:buChar char="●"/>
            </a:pPr>
            <a:r>
              <a:rPr lang="en-US" sz="2400">
                <a:solidFill>
                  <a:srgbClr val="0033CC"/>
                </a:solidFill>
                <a:latin typeface="Trebuchet MS"/>
                <a:ea typeface="Trebuchet MS"/>
                <a:cs typeface="Trebuchet MS"/>
                <a:sym typeface="Trebuchet MS"/>
              </a:rPr>
              <a:t>Compare predicted intervals with ground truth.</a:t>
            </a:r>
            <a:endParaRPr sz="2400">
              <a:solidFill>
                <a:srgbClr val="0033CC"/>
              </a:solidFill>
              <a:latin typeface="Trebuchet MS"/>
              <a:ea typeface="Trebuchet MS"/>
              <a:cs typeface="Trebuchet MS"/>
              <a:sym typeface="Trebuchet MS"/>
            </a:endParaRPr>
          </a:p>
          <a:p>
            <a:pPr indent="-381000" lvl="0" marL="457200" rtl="0" algn="l">
              <a:lnSpc>
                <a:spcPct val="115000"/>
              </a:lnSpc>
              <a:spcBef>
                <a:spcPts val="0"/>
              </a:spcBef>
              <a:spcAft>
                <a:spcPts val="0"/>
              </a:spcAft>
              <a:buClr>
                <a:srgbClr val="0033CC"/>
              </a:buClr>
              <a:buSzPts val="2400"/>
              <a:buFont typeface="Trebuchet MS"/>
              <a:buChar char="●"/>
            </a:pPr>
            <a:r>
              <a:rPr lang="en-US" sz="2400">
                <a:solidFill>
                  <a:srgbClr val="0033CC"/>
                </a:solidFill>
                <a:latin typeface="Trebuchet MS"/>
                <a:ea typeface="Trebuchet MS"/>
                <a:cs typeface="Trebuchet MS"/>
                <a:sym typeface="Trebuchet MS"/>
              </a:rPr>
              <a:t>Calculate accuracy, precision, recall, and F1-score.</a:t>
            </a:r>
            <a:endParaRPr sz="2400">
              <a:solidFill>
                <a:srgbClr val="0033CC"/>
              </a:solidFill>
              <a:latin typeface="Trebuchet MS"/>
              <a:ea typeface="Trebuchet MS"/>
              <a:cs typeface="Trebuchet MS"/>
              <a:sym typeface="Trebuchet MS"/>
            </a:endParaRPr>
          </a:p>
          <a:p>
            <a:pPr indent="-381000" lvl="0" marL="457200" rtl="0" algn="l">
              <a:lnSpc>
                <a:spcPct val="115000"/>
              </a:lnSpc>
              <a:spcBef>
                <a:spcPts val="0"/>
              </a:spcBef>
              <a:spcAft>
                <a:spcPts val="0"/>
              </a:spcAft>
              <a:buClr>
                <a:srgbClr val="0033CC"/>
              </a:buClr>
              <a:buSzPts val="2400"/>
              <a:buFont typeface="Trebuchet MS"/>
              <a:buChar char="●"/>
            </a:pPr>
            <a:r>
              <a:rPr lang="en-US" sz="2400">
                <a:solidFill>
                  <a:srgbClr val="0033CC"/>
                </a:solidFill>
                <a:latin typeface="Trebuchet MS"/>
                <a:ea typeface="Trebuchet MS"/>
                <a:cs typeface="Trebuchet MS"/>
                <a:sym typeface="Trebuchet MS"/>
              </a:rPr>
              <a:t>And improve by fine tuning the model.</a:t>
            </a:r>
            <a:endParaRPr b="1" sz="2400">
              <a:solidFill>
                <a:srgbClr val="0000FF"/>
              </a:solidFill>
              <a:latin typeface="Trebuchet MS"/>
              <a:ea typeface="Trebuchet MS"/>
              <a:cs typeface="Trebuchet MS"/>
              <a:sym typeface="Trebuchet MS"/>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34"/>
          <p:cNvSpPr/>
          <p:nvPr/>
        </p:nvSpPr>
        <p:spPr>
          <a:xfrm>
            <a:off x="3048000" y="1154605"/>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65" name="Google Shape;265;p34"/>
          <p:cNvSpPr txBox="1"/>
          <p:nvPr/>
        </p:nvSpPr>
        <p:spPr>
          <a:xfrm>
            <a:off x="3103250" y="692900"/>
            <a:ext cx="8635800" cy="461700"/>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None/>
            </a:pPr>
            <a:r>
              <a:rPr lang="en-US" sz="2400">
                <a:solidFill>
                  <a:srgbClr val="FF0000"/>
                </a:solidFill>
                <a:latin typeface="Trebuchet MS"/>
                <a:ea typeface="Trebuchet MS"/>
                <a:cs typeface="Trebuchet MS"/>
                <a:sym typeface="Trebuchet MS"/>
              </a:rPr>
              <a:t>Pseudocode for Key Event Detection Model Using Audio</a:t>
            </a:r>
            <a:endParaRPr sz="2400">
              <a:solidFill>
                <a:schemeClr val="dk1"/>
              </a:solidFill>
              <a:latin typeface="Arial"/>
              <a:ea typeface="Arial"/>
              <a:cs typeface="Arial"/>
              <a:sym typeface="Arial"/>
            </a:endParaRPr>
          </a:p>
        </p:txBody>
      </p:sp>
      <p:sp>
        <p:nvSpPr>
          <p:cNvPr id="266" name="Google Shape;266;p34"/>
          <p:cNvSpPr txBox="1"/>
          <p:nvPr/>
        </p:nvSpPr>
        <p:spPr>
          <a:xfrm>
            <a:off x="635625" y="1191200"/>
            <a:ext cx="11801100" cy="5670600"/>
          </a:xfrm>
          <a:prstGeom prst="rect">
            <a:avLst/>
          </a:prstGeom>
          <a:noFill/>
          <a:ln>
            <a:noFill/>
          </a:ln>
        </p:spPr>
        <p:txBody>
          <a:bodyPr anchorCtr="0" anchor="t" bIns="45700" lIns="91425" spcFirstLastPara="1" rIns="91425" wrap="square" tIns="45700">
            <a:spAutoFit/>
          </a:bodyPr>
          <a:lstStyle/>
          <a:p>
            <a:pPr indent="0" lvl="0" marL="0" rtl="0" algn="l">
              <a:lnSpc>
                <a:spcPct val="115000"/>
              </a:lnSpc>
              <a:spcBef>
                <a:spcPts val="1200"/>
              </a:spcBef>
              <a:spcAft>
                <a:spcPts val="0"/>
              </a:spcAft>
              <a:buNone/>
            </a:pPr>
            <a:r>
              <a:rPr b="1" lang="en-US" sz="2400">
                <a:solidFill>
                  <a:schemeClr val="dk1"/>
                </a:solidFill>
                <a:latin typeface="Calibri"/>
                <a:ea typeface="Calibri"/>
                <a:cs typeface="Calibri"/>
                <a:sym typeface="Calibri"/>
              </a:rPr>
              <a:t>def extract_audio_features(audio):</a:t>
            </a:r>
            <a:endParaRPr b="1" sz="2400">
              <a:solidFill>
                <a:schemeClr val="dk1"/>
              </a:solidFill>
              <a:latin typeface="Calibri"/>
              <a:ea typeface="Calibri"/>
              <a:cs typeface="Calibri"/>
              <a:sym typeface="Calibri"/>
            </a:endParaRPr>
          </a:p>
          <a:p>
            <a:pPr indent="0" lvl="0" marL="0" rtl="0" algn="l">
              <a:lnSpc>
                <a:spcPct val="115000"/>
              </a:lnSpc>
              <a:spcBef>
                <a:spcPts val="1200"/>
              </a:spcBef>
              <a:spcAft>
                <a:spcPts val="0"/>
              </a:spcAft>
              <a:buClr>
                <a:schemeClr val="dk1"/>
              </a:buClr>
              <a:buSzPts val="1100"/>
              <a:buFont typeface="Arial"/>
              <a:buNone/>
            </a:pPr>
            <a:r>
              <a:rPr b="1" lang="en-US" sz="2400">
                <a:solidFill>
                  <a:schemeClr val="dk1"/>
                </a:solidFill>
                <a:latin typeface="Calibri"/>
                <a:ea typeface="Calibri"/>
                <a:cs typeface="Calibri"/>
                <a:sym typeface="Calibri"/>
              </a:rPr>
              <a:t>    </a:t>
            </a:r>
            <a:r>
              <a:rPr lang="en-US" sz="2400">
                <a:solidFill>
                  <a:schemeClr val="dk1"/>
                </a:solidFill>
                <a:latin typeface="Calibri"/>
                <a:ea typeface="Calibri"/>
                <a:cs typeface="Calibri"/>
                <a:sym typeface="Calibri"/>
              </a:rPr>
              <a:t># Extract MFCC, Spectrogram, or other features from the audio</a:t>
            </a:r>
            <a:endParaRPr sz="2400">
              <a:solidFill>
                <a:schemeClr val="dk1"/>
              </a:solidFill>
              <a:latin typeface="Calibri"/>
              <a:ea typeface="Calibri"/>
              <a:cs typeface="Calibri"/>
              <a:sym typeface="Calibri"/>
            </a:endParaRPr>
          </a:p>
          <a:p>
            <a:pPr indent="0" lvl="0" marL="0" rtl="0" algn="l">
              <a:lnSpc>
                <a:spcPct val="115000"/>
              </a:lnSpc>
              <a:spcBef>
                <a:spcPts val="1200"/>
              </a:spcBef>
              <a:spcAft>
                <a:spcPts val="0"/>
              </a:spcAft>
              <a:buClr>
                <a:schemeClr val="dk1"/>
              </a:buClr>
              <a:buSzPts val="1100"/>
              <a:buFont typeface="Arial"/>
              <a:buNone/>
            </a:pPr>
            <a:r>
              <a:rPr lang="en-US" sz="2400">
                <a:solidFill>
                  <a:schemeClr val="dk1"/>
                </a:solidFill>
                <a:latin typeface="Calibri"/>
                <a:ea typeface="Calibri"/>
                <a:cs typeface="Calibri"/>
                <a:sym typeface="Calibri"/>
              </a:rPr>
              <a:t>    features = extract_features(audio)</a:t>
            </a:r>
            <a:endParaRPr sz="2400">
              <a:solidFill>
                <a:schemeClr val="dk1"/>
              </a:solidFill>
              <a:latin typeface="Calibri"/>
              <a:ea typeface="Calibri"/>
              <a:cs typeface="Calibri"/>
              <a:sym typeface="Calibri"/>
            </a:endParaRPr>
          </a:p>
          <a:p>
            <a:pPr indent="0" lvl="0" marL="0" rtl="0" algn="l">
              <a:lnSpc>
                <a:spcPct val="115000"/>
              </a:lnSpc>
              <a:spcBef>
                <a:spcPts val="1200"/>
              </a:spcBef>
              <a:spcAft>
                <a:spcPts val="0"/>
              </a:spcAft>
              <a:buClr>
                <a:schemeClr val="dk1"/>
              </a:buClr>
              <a:buSzPts val="1100"/>
              <a:buFont typeface="Arial"/>
              <a:buNone/>
            </a:pPr>
            <a:r>
              <a:rPr lang="en-US" sz="2400">
                <a:solidFill>
                  <a:schemeClr val="dk1"/>
                </a:solidFill>
                <a:latin typeface="Calibri"/>
                <a:ea typeface="Calibri"/>
                <a:cs typeface="Calibri"/>
                <a:sym typeface="Calibri"/>
              </a:rPr>
              <a:t>    return features</a:t>
            </a:r>
            <a:endParaRPr sz="2400">
              <a:solidFill>
                <a:schemeClr val="dk1"/>
              </a:solidFill>
              <a:latin typeface="Calibri"/>
              <a:ea typeface="Calibri"/>
              <a:cs typeface="Calibri"/>
              <a:sym typeface="Calibri"/>
            </a:endParaRPr>
          </a:p>
          <a:p>
            <a:pPr indent="0" lvl="0" marL="0" rtl="0" algn="l">
              <a:lnSpc>
                <a:spcPct val="115000"/>
              </a:lnSpc>
              <a:spcBef>
                <a:spcPts val="1200"/>
              </a:spcBef>
              <a:spcAft>
                <a:spcPts val="0"/>
              </a:spcAft>
              <a:buClr>
                <a:schemeClr val="dk1"/>
              </a:buClr>
              <a:buSzPts val="1100"/>
              <a:buFont typeface="Arial"/>
              <a:buNone/>
            </a:pPr>
            <a:r>
              <a:rPr b="1" lang="en-US" sz="2400">
                <a:solidFill>
                  <a:schemeClr val="dk1"/>
                </a:solidFill>
                <a:latin typeface="Calibri"/>
                <a:ea typeface="Calibri"/>
                <a:cs typeface="Calibri"/>
                <a:sym typeface="Calibri"/>
              </a:rPr>
              <a:t>def label_data(audio, annotations, window_size):</a:t>
            </a:r>
            <a:endParaRPr b="1" sz="2400">
              <a:solidFill>
                <a:schemeClr val="dk1"/>
              </a:solidFill>
              <a:latin typeface="Calibri"/>
              <a:ea typeface="Calibri"/>
              <a:cs typeface="Calibri"/>
              <a:sym typeface="Calibri"/>
            </a:endParaRPr>
          </a:p>
          <a:p>
            <a:pPr indent="0" lvl="0" marL="0" rtl="0" algn="l">
              <a:lnSpc>
                <a:spcPct val="115000"/>
              </a:lnSpc>
              <a:spcBef>
                <a:spcPts val="1200"/>
              </a:spcBef>
              <a:spcAft>
                <a:spcPts val="0"/>
              </a:spcAft>
              <a:buClr>
                <a:schemeClr val="dk1"/>
              </a:buClr>
              <a:buSzPts val="1100"/>
              <a:buFont typeface="Arial"/>
              <a:buNone/>
            </a:pPr>
            <a:r>
              <a:rPr b="1" lang="en-US" sz="2400">
                <a:solidFill>
                  <a:schemeClr val="dk1"/>
                </a:solidFill>
                <a:latin typeface="Calibri"/>
                <a:ea typeface="Calibri"/>
                <a:cs typeface="Calibri"/>
                <a:sym typeface="Calibri"/>
              </a:rPr>
              <a:t>    </a:t>
            </a:r>
            <a:r>
              <a:rPr lang="en-US" sz="2400">
                <a:solidFill>
                  <a:schemeClr val="dk1"/>
                </a:solidFill>
                <a:latin typeface="Calibri"/>
                <a:ea typeface="Calibri"/>
                <a:cs typeface="Calibri"/>
                <a:sym typeface="Calibri"/>
              </a:rPr>
              <a:t># Create a sliding window to label the data</a:t>
            </a:r>
            <a:endParaRPr sz="2400">
              <a:solidFill>
                <a:schemeClr val="dk1"/>
              </a:solidFill>
              <a:latin typeface="Calibri"/>
              <a:ea typeface="Calibri"/>
              <a:cs typeface="Calibri"/>
              <a:sym typeface="Calibri"/>
            </a:endParaRPr>
          </a:p>
          <a:p>
            <a:pPr indent="0" lvl="0" marL="0" rtl="0" algn="l">
              <a:lnSpc>
                <a:spcPct val="115000"/>
              </a:lnSpc>
              <a:spcBef>
                <a:spcPts val="1200"/>
              </a:spcBef>
              <a:spcAft>
                <a:spcPts val="0"/>
              </a:spcAft>
              <a:buClr>
                <a:schemeClr val="dk1"/>
              </a:buClr>
              <a:buSzPts val="1100"/>
              <a:buFont typeface="Arial"/>
              <a:buNone/>
            </a:pPr>
            <a:r>
              <a:rPr lang="en-US" sz="2400">
                <a:solidFill>
                  <a:schemeClr val="dk1"/>
                </a:solidFill>
                <a:latin typeface="Calibri"/>
                <a:ea typeface="Calibri"/>
                <a:cs typeface="Calibri"/>
                <a:sym typeface="Calibri"/>
              </a:rPr>
              <a:t>    labels = []</a:t>
            </a:r>
            <a:endParaRPr sz="2400">
              <a:solidFill>
                <a:schemeClr val="dk1"/>
              </a:solidFill>
              <a:latin typeface="Calibri"/>
              <a:ea typeface="Calibri"/>
              <a:cs typeface="Calibri"/>
              <a:sym typeface="Calibri"/>
            </a:endParaRPr>
          </a:p>
          <a:p>
            <a:pPr indent="0" lvl="0" marL="0" rtl="0" algn="l">
              <a:lnSpc>
                <a:spcPct val="115000"/>
              </a:lnSpc>
              <a:spcBef>
                <a:spcPts val="1200"/>
              </a:spcBef>
              <a:spcAft>
                <a:spcPts val="0"/>
              </a:spcAft>
              <a:buClr>
                <a:schemeClr val="dk1"/>
              </a:buClr>
              <a:buSzPts val="1100"/>
              <a:buFont typeface="Arial"/>
              <a:buNone/>
            </a:pPr>
            <a:r>
              <a:rPr lang="en-US" sz="2400">
                <a:solidFill>
                  <a:schemeClr val="dk1"/>
                </a:solidFill>
                <a:latin typeface="Calibri"/>
                <a:ea typeface="Calibri"/>
                <a:cs typeface="Calibri"/>
                <a:sym typeface="Calibri"/>
              </a:rPr>
              <a:t>    for t in range(0, len(audio), window_size):</a:t>
            </a:r>
            <a:endParaRPr sz="2400">
              <a:solidFill>
                <a:schemeClr val="dk1"/>
              </a:solidFill>
              <a:latin typeface="Calibri"/>
              <a:ea typeface="Calibri"/>
              <a:cs typeface="Calibri"/>
              <a:sym typeface="Calibri"/>
            </a:endParaRPr>
          </a:p>
          <a:p>
            <a:pPr indent="0" lvl="0" marL="0" rtl="0" algn="l">
              <a:lnSpc>
                <a:spcPct val="115000"/>
              </a:lnSpc>
              <a:spcBef>
                <a:spcPts val="1200"/>
              </a:spcBef>
              <a:spcAft>
                <a:spcPts val="0"/>
              </a:spcAft>
              <a:buClr>
                <a:schemeClr val="dk1"/>
              </a:buClr>
              <a:buSzPts val="1100"/>
              <a:buFont typeface="Arial"/>
              <a:buNone/>
            </a:pPr>
            <a:r>
              <a:rPr lang="en-US" sz="2400">
                <a:solidFill>
                  <a:schemeClr val="dk1"/>
                </a:solidFill>
                <a:latin typeface="Calibri"/>
                <a:ea typeface="Calibri"/>
                <a:cs typeface="Calibri"/>
                <a:sym typeface="Calibri"/>
              </a:rPr>
              <a:t>        if any(start &lt;= t &lt;= end for start, end in annotations):</a:t>
            </a:r>
            <a:endParaRPr sz="2400">
              <a:solidFill>
                <a:schemeClr val="dk1"/>
              </a:solidFill>
              <a:latin typeface="Calibri"/>
              <a:ea typeface="Calibri"/>
              <a:cs typeface="Calibri"/>
              <a:sym typeface="Calibri"/>
            </a:endParaRPr>
          </a:p>
          <a:p>
            <a:pPr indent="0" lvl="0" marL="0" rtl="0" algn="l">
              <a:lnSpc>
                <a:spcPct val="115000"/>
              </a:lnSpc>
              <a:spcBef>
                <a:spcPts val="1200"/>
              </a:spcBef>
              <a:spcAft>
                <a:spcPts val="1200"/>
              </a:spcAft>
              <a:buNone/>
            </a:pPr>
            <a:r>
              <a:rPr b="1" lang="en-US" sz="2400">
                <a:solidFill>
                  <a:schemeClr val="dk1"/>
                </a:solidFill>
                <a:latin typeface="Trebuchet MS"/>
                <a:ea typeface="Trebuchet MS"/>
                <a:cs typeface="Trebuchet MS"/>
                <a:sym typeface="Trebuchet MS"/>
              </a:rPr>
              <a:t>          </a:t>
            </a:r>
            <a:endParaRPr b="1" sz="2400">
              <a:solidFill>
                <a:schemeClr val="dk1"/>
              </a:solidFill>
              <a:latin typeface="Trebuchet MS"/>
              <a:ea typeface="Trebuchet MS"/>
              <a:cs typeface="Trebuchet MS"/>
              <a:sym typeface="Trebuchet MS"/>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35"/>
          <p:cNvSpPr/>
          <p:nvPr/>
        </p:nvSpPr>
        <p:spPr>
          <a:xfrm>
            <a:off x="3048000" y="1154605"/>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72" name="Google Shape;272;p35"/>
          <p:cNvSpPr txBox="1"/>
          <p:nvPr/>
        </p:nvSpPr>
        <p:spPr>
          <a:xfrm>
            <a:off x="2971800" y="692902"/>
            <a:ext cx="7772400" cy="461700"/>
          </a:xfrm>
          <a:prstGeom prst="rect">
            <a:avLst/>
          </a:prstGeom>
          <a:noFill/>
          <a:ln>
            <a:noFill/>
          </a:ln>
        </p:spPr>
        <p:txBody>
          <a:bodyPr anchorCtr="0" anchor="t" bIns="45700" lIns="91425" spcFirstLastPara="1" rIns="91425" wrap="square" tIns="45700">
            <a:spAutoFit/>
          </a:bodyPr>
          <a:lstStyle/>
          <a:p>
            <a:pPr indent="-342900" lvl="0" marL="342900" rtl="0" algn="l">
              <a:spcBef>
                <a:spcPts val="0"/>
              </a:spcBef>
              <a:spcAft>
                <a:spcPts val="0"/>
              </a:spcAft>
              <a:buClr>
                <a:schemeClr val="dk1"/>
              </a:buClr>
              <a:buFont typeface="Arial"/>
              <a:buNone/>
            </a:pPr>
            <a:r>
              <a:rPr lang="en-US" sz="2400">
                <a:solidFill>
                  <a:srgbClr val="FF0000"/>
                </a:solidFill>
                <a:latin typeface="Trebuchet MS"/>
                <a:ea typeface="Trebuchet MS"/>
                <a:cs typeface="Trebuchet MS"/>
                <a:sym typeface="Trebuchet MS"/>
              </a:rPr>
              <a:t>Pseudocode for Key Event Detection Model Using Audio</a:t>
            </a:r>
            <a:endParaRPr sz="2400">
              <a:solidFill>
                <a:schemeClr val="dk1"/>
              </a:solidFill>
            </a:endParaRPr>
          </a:p>
        </p:txBody>
      </p:sp>
      <p:sp>
        <p:nvSpPr>
          <p:cNvPr id="273" name="Google Shape;273;p35"/>
          <p:cNvSpPr txBox="1"/>
          <p:nvPr/>
        </p:nvSpPr>
        <p:spPr>
          <a:xfrm>
            <a:off x="604075" y="1191200"/>
            <a:ext cx="11832600" cy="7831500"/>
          </a:xfrm>
          <a:prstGeom prst="rect">
            <a:avLst/>
          </a:prstGeom>
          <a:noFill/>
          <a:ln>
            <a:noFill/>
          </a:ln>
        </p:spPr>
        <p:txBody>
          <a:bodyPr anchorCtr="0" anchor="t" bIns="45700" lIns="91425" spcFirstLastPara="1" rIns="91425" wrap="square" tIns="45700">
            <a:spAutoFit/>
          </a:bodyPr>
          <a:lstStyle/>
          <a:p>
            <a:pPr indent="0" lvl="0" marL="0" rtl="0" algn="l">
              <a:lnSpc>
                <a:spcPct val="115000"/>
              </a:lnSpc>
              <a:spcBef>
                <a:spcPts val="1200"/>
              </a:spcBef>
              <a:spcAft>
                <a:spcPts val="0"/>
              </a:spcAft>
              <a:buClr>
                <a:schemeClr val="dk1"/>
              </a:buClr>
              <a:buSzPts val="1100"/>
              <a:buFont typeface="Arial"/>
              <a:buNone/>
            </a:pPr>
            <a:r>
              <a:rPr b="1" lang="en-US" sz="2400">
                <a:solidFill>
                  <a:schemeClr val="dk1"/>
                </a:solidFill>
                <a:latin typeface="Trebuchet MS"/>
                <a:ea typeface="Trebuchet MS"/>
                <a:cs typeface="Trebuchet MS"/>
                <a:sym typeface="Trebuchet MS"/>
              </a:rPr>
              <a:t> </a:t>
            </a:r>
            <a:r>
              <a:rPr b="1" lang="en-US" sz="2400">
                <a:solidFill>
                  <a:schemeClr val="dk1"/>
                </a:solidFill>
                <a:latin typeface="Calibri"/>
                <a:ea typeface="Calibri"/>
                <a:cs typeface="Calibri"/>
                <a:sym typeface="Calibri"/>
              </a:rPr>
              <a:t> </a:t>
            </a:r>
            <a:r>
              <a:rPr lang="en-US" sz="2400">
                <a:solidFill>
                  <a:schemeClr val="dk1"/>
                </a:solidFill>
                <a:latin typeface="Calibri"/>
                <a:ea typeface="Calibri"/>
                <a:cs typeface="Calibri"/>
                <a:sym typeface="Calibri"/>
              </a:rPr>
              <a:t>labels.append(1)  # Key event</a:t>
            </a:r>
            <a:endParaRPr sz="2400">
              <a:solidFill>
                <a:schemeClr val="dk1"/>
              </a:solidFill>
              <a:latin typeface="Calibri"/>
              <a:ea typeface="Calibri"/>
              <a:cs typeface="Calibri"/>
              <a:sym typeface="Calibri"/>
            </a:endParaRPr>
          </a:p>
          <a:p>
            <a:pPr indent="0" lvl="0" marL="0" rtl="0" algn="l">
              <a:lnSpc>
                <a:spcPct val="115000"/>
              </a:lnSpc>
              <a:spcBef>
                <a:spcPts val="1200"/>
              </a:spcBef>
              <a:spcAft>
                <a:spcPts val="0"/>
              </a:spcAft>
              <a:buClr>
                <a:schemeClr val="dk1"/>
              </a:buClr>
              <a:buSzPts val="1100"/>
              <a:buFont typeface="Arial"/>
              <a:buNone/>
            </a:pPr>
            <a:r>
              <a:rPr lang="en-US" sz="2400">
                <a:solidFill>
                  <a:schemeClr val="dk1"/>
                </a:solidFill>
                <a:latin typeface="Calibri"/>
                <a:ea typeface="Calibri"/>
                <a:cs typeface="Calibri"/>
                <a:sym typeface="Calibri"/>
              </a:rPr>
              <a:t>        else:</a:t>
            </a:r>
            <a:endParaRPr sz="2400">
              <a:solidFill>
                <a:schemeClr val="dk1"/>
              </a:solidFill>
              <a:latin typeface="Calibri"/>
              <a:ea typeface="Calibri"/>
              <a:cs typeface="Calibri"/>
              <a:sym typeface="Calibri"/>
            </a:endParaRPr>
          </a:p>
          <a:p>
            <a:pPr indent="0" lvl="0" marL="0" rtl="0" algn="l">
              <a:lnSpc>
                <a:spcPct val="115000"/>
              </a:lnSpc>
              <a:spcBef>
                <a:spcPts val="1200"/>
              </a:spcBef>
              <a:spcAft>
                <a:spcPts val="0"/>
              </a:spcAft>
              <a:buClr>
                <a:schemeClr val="dk1"/>
              </a:buClr>
              <a:buSzPts val="1100"/>
              <a:buFont typeface="Arial"/>
              <a:buNone/>
            </a:pPr>
            <a:r>
              <a:rPr lang="en-US" sz="2400">
                <a:solidFill>
                  <a:schemeClr val="dk1"/>
                </a:solidFill>
                <a:latin typeface="Calibri"/>
                <a:ea typeface="Calibri"/>
                <a:cs typeface="Calibri"/>
                <a:sym typeface="Calibri"/>
              </a:rPr>
              <a:t>            labels.append(0)  # No event</a:t>
            </a:r>
            <a:endParaRPr sz="2400">
              <a:solidFill>
                <a:schemeClr val="dk1"/>
              </a:solidFill>
              <a:latin typeface="Calibri"/>
              <a:ea typeface="Calibri"/>
              <a:cs typeface="Calibri"/>
              <a:sym typeface="Calibri"/>
            </a:endParaRPr>
          </a:p>
          <a:p>
            <a:pPr indent="0" lvl="0" marL="0" rtl="0" algn="l">
              <a:lnSpc>
                <a:spcPct val="115000"/>
              </a:lnSpc>
              <a:spcBef>
                <a:spcPts val="1200"/>
              </a:spcBef>
              <a:spcAft>
                <a:spcPts val="0"/>
              </a:spcAft>
              <a:buClr>
                <a:schemeClr val="dk1"/>
              </a:buClr>
              <a:buSzPts val="1100"/>
              <a:buFont typeface="Arial"/>
              <a:buNone/>
            </a:pPr>
            <a:r>
              <a:rPr lang="en-US" sz="2400">
                <a:solidFill>
                  <a:schemeClr val="dk1"/>
                </a:solidFill>
                <a:latin typeface="Calibri"/>
                <a:ea typeface="Calibri"/>
                <a:cs typeface="Calibri"/>
                <a:sym typeface="Calibri"/>
              </a:rPr>
              <a:t>    return labels</a:t>
            </a:r>
            <a:endParaRPr sz="2400">
              <a:solidFill>
                <a:schemeClr val="dk1"/>
              </a:solidFill>
              <a:latin typeface="Calibri"/>
              <a:ea typeface="Calibri"/>
              <a:cs typeface="Calibri"/>
              <a:sym typeface="Calibri"/>
            </a:endParaRPr>
          </a:p>
          <a:p>
            <a:pPr indent="0" lvl="0" marL="0" rtl="0" algn="l">
              <a:lnSpc>
                <a:spcPct val="115000"/>
              </a:lnSpc>
              <a:spcBef>
                <a:spcPts val="1200"/>
              </a:spcBef>
              <a:spcAft>
                <a:spcPts val="0"/>
              </a:spcAft>
              <a:buClr>
                <a:schemeClr val="dk1"/>
              </a:buClr>
              <a:buSzPts val="1100"/>
              <a:buFont typeface="Arial"/>
              <a:buNone/>
            </a:pPr>
            <a:r>
              <a:rPr b="1" lang="en-US" sz="2400">
                <a:solidFill>
                  <a:schemeClr val="dk1"/>
                </a:solidFill>
                <a:latin typeface="Calibri"/>
                <a:ea typeface="Calibri"/>
                <a:cs typeface="Calibri"/>
                <a:sym typeface="Calibri"/>
              </a:rPr>
              <a:t>def train_model(features, labels):</a:t>
            </a:r>
            <a:endParaRPr b="1" sz="2400">
              <a:solidFill>
                <a:schemeClr val="dk1"/>
              </a:solidFill>
              <a:latin typeface="Calibri"/>
              <a:ea typeface="Calibri"/>
              <a:cs typeface="Calibri"/>
              <a:sym typeface="Calibri"/>
            </a:endParaRPr>
          </a:p>
          <a:p>
            <a:pPr indent="0" lvl="0" marL="0" rtl="0" algn="l">
              <a:lnSpc>
                <a:spcPct val="115000"/>
              </a:lnSpc>
              <a:spcBef>
                <a:spcPts val="1200"/>
              </a:spcBef>
              <a:spcAft>
                <a:spcPts val="0"/>
              </a:spcAft>
              <a:buClr>
                <a:schemeClr val="dk1"/>
              </a:buClr>
              <a:buSzPts val="1100"/>
              <a:buFont typeface="Arial"/>
              <a:buNone/>
            </a:pPr>
            <a:r>
              <a:rPr b="1" lang="en-US" sz="2400">
                <a:solidFill>
                  <a:schemeClr val="dk1"/>
                </a:solidFill>
                <a:latin typeface="Calibri"/>
                <a:ea typeface="Calibri"/>
                <a:cs typeface="Calibri"/>
                <a:sym typeface="Calibri"/>
              </a:rPr>
              <a:t>    </a:t>
            </a:r>
            <a:r>
              <a:rPr lang="en-US" sz="2400">
                <a:solidFill>
                  <a:schemeClr val="dk1"/>
                </a:solidFill>
                <a:latin typeface="Calibri"/>
                <a:ea typeface="Calibri"/>
                <a:cs typeface="Calibri"/>
                <a:sym typeface="Calibri"/>
              </a:rPr>
              <a:t># Train the model with the labeled data</a:t>
            </a:r>
            <a:endParaRPr sz="2400">
              <a:solidFill>
                <a:schemeClr val="dk1"/>
              </a:solidFill>
              <a:latin typeface="Calibri"/>
              <a:ea typeface="Calibri"/>
              <a:cs typeface="Calibri"/>
              <a:sym typeface="Calibri"/>
            </a:endParaRPr>
          </a:p>
          <a:p>
            <a:pPr indent="0" lvl="0" marL="0" rtl="0" algn="l">
              <a:lnSpc>
                <a:spcPct val="115000"/>
              </a:lnSpc>
              <a:spcBef>
                <a:spcPts val="1200"/>
              </a:spcBef>
              <a:spcAft>
                <a:spcPts val="0"/>
              </a:spcAft>
              <a:buClr>
                <a:schemeClr val="dk1"/>
              </a:buClr>
              <a:buSzPts val="1100"/>
              <a:buFont typeface="Arial"/>
              <a:buNone/>
            </a:pPr>
            <a:r>
              <a:rPr lang="en-US" sz="2400">
                <a:solidFill>
                  <a:schemeClr val="dk1"/>
                </a:solidFill>
                <a:latin typeface="Calibri"/>
                <a:ea typeface="Calibri"/>
                <a:cs typeface="Calibri"/>
                <a:sym typeface="Calibri"/>
              </a:rPr>
              <a:t>    model = initialize_model()</a:t>
            </a:r>
            <a:endParaRPr sz="2400">
              <a:solidFill>
                <a:schemeClr val="dk1"/>
              </a:solidFill>
              <a:latin typeface="Calibri"/>
              <a:ea typeface="Calibri"/>
              <a:cs typeface="Calibri"/>
              <a:sym typeface="Calibri"/>
            </a:endParaRPr>
          </a:p>
          <a:p>
            <a:pPr indent="0" lvl="0" marL="0" rtl="0" algn="l">
              <a:lnSpc>
                <a:spcPct val="115000"/>
              </a:lnSpc>
              <a:spcBef>
                <a:spcPts val="1200"/>
              </a:spcBef>
              <a:spcAft>
                <a:spcPts val="0"/>
              </a:spcAft>
              <a:buClr>
                <a:schemeClr val="dk1"/>
              </a:buClr>
              <a:buSzPts val="1100"/>
              <a:buFont typeface="Arial"/>
              <a:buNone/>
            </a:pPr>
            <a:r>
              <a:rPr lang="en-US" sz="2400">
                <a:solidFill>
                  <a:schemeClr val="dk1"/>
                </a:solidFill>
                <a:latin typeface="Calibri"/>
                <a:ea typeface="Calibri"/>
                <a:cs typeface="Calibri"/>
                <a:sym typeface="Calibri"/>
              </a:rPr>
              <a:t>    model.fit(features, labels)</a:t>
            </a:r>
            <a:endParaRPr sz="2400">
              <a:solidFill>
                <a:schemeClr val="dk1"/>
              </a:solidFill>
              <a:latin typeface="Calibri"/>
              <a:ea typeface="Calibri"/>
              <a:cs typeface="Calibri"/>
              <a:sym typeface="Calibri"/>
            </a:endParaRPr>
          </a:p>
          <a:p>
            <a:pPr indent="0" lvl="0" marL="0" rtl="0" algn="l">
              <a:lnSpc>
                <a:spcPct val="115000"/>
              </a:lnSpc>
              <a:spcBef>
                <a:spcPts val="1200"/>
              </a:spcBef>
              <a:spcAft>
                <a:spcPts val="0"/>
              </a:spcAft>
              <a:buClr>
                <a:schemeClr val="dk1"/>
              </a:buClr>
              <a:buSzPts val="1100"/>
              <a:buFont typeface="Arial"/>
              <a:buNone/>
            </a:pPr>
            <a:r>
              <a:rPr lang="en-US" sz="2400">
                <a:solidFill>
                  <a:schemeClr val="dk1"/>
                </a:solidFill>
                <a:latin typeface="Calibri"/>
                <a:ea typeface="Calibri"/>
                <a:cs typeface="Calibri"/>
                <a:sym typeface="Calibri"/>
              </a:rPr>
              <a:t>    return model</a:t>
            </a:r>
            <a:endParaRPr sz="2400">
              <a:solidFill>
                <a:schemeClr val="dk1"/>
              </a:solidFill>
              <a:latin typeface="Calibri"/>
              <a:ea typeface="Calibri"/>
              <a:cs typeface="Calibri"/>
              <a:sym typeface="Calibri"/>
            </a:endParaRPr>
          </a:p>
          <a:p>
            <a:pPr indent="0" lvl="0" marL="0" rtl="0" algn="l">
              <a:lnSpc>
                <a:spcPct val="115000"/>
              </a:lnSpc>
              <a:spcBef>
                <a:spcPts val="1200"/>
              </a:spcBef>
              <a:spcAft>
                <a:spcPts val="0"/>
              </a:spcAft>
              <a:buClr>
                <a:schemeClr val="dk1"/>
              </a:buClr>
              <a:buSzPts val="1100"/>
              <a:buFont typeface="Arial"/>
              <a:buNone/>
            </a:pPr>
            <a:r>
              <a:t/>
            </a:r>
            <a:endParaRPr b="1" sz="2400">
              <a:solidFill>
                <a:schemeClr val="dk1"/>
              </a:solidFill>
              <a:latin typeface="Trebuchet MS"/>
              <a:ea typeface="Trebuchet MS"/>
              <a:cs typeface="Trebuchet MS"/>
              <a:sym typeface="Trebuchet MS"/>
            </a:endParaRPr>
          </a:p>
          <a:p>
            <a:pPr indent="0" lvl="0" marL="0" rtl="0" algn="l">
              <a:lnSpc>
                <a:spcPct val="115000"/>
              </a:lnSpc>
              <a:spcBef>
                <a:spcPts val="1200"/>
              </a:spcBef>
              <a:spcAft>
                <a:spcPts val="0"/>
              </a:spcAft>
              <a:buClr>
                <a:schemeClr val="dk1"/>
              </a:buClr>
              <a:buSzPts val="1100"/>
              <a:buFont typeface="Arial"/>
              <a:buNone/>
            </a:pPr>
            <a:r>
              <a:t/>
            </a:r>
            <a:endParaRPr b="1" sz="2400">
              <a:solidFill>
                <a:schemeClr val="dk1"/>
              </a:solidFill>
              <a:latin typeface="Trebuchet MS"/>
              <a:ea typeface="Trebuchet MS"/>
              <a:cs typeface="Trebuchet MS"/>
              <a:sym typeface="Trebuchet MS"/>
            </a:endParaRPr>
          </a:p>
          <a:p>
            <a:pPr indent="0" lvl="0" marL="0" rtl="0" algn="l">
              <a:lnSpc>
                <a:spcPct val="115000"/>
              </a:lnSpc>
              <a:spcBef>
                <a:spcPts val="1200"/>
              </a:spcBef>
              <a:spcAft>
                <a:spcPts val="0"/>
              </a:spcAft>
              <a:buNone/>
            </a:pPr>
            <a:br>
              <a:rPr b="1" lang="en-US" sz="2400">
                <a:solidFill>
                  <a:schemeClr val="dk1"/>
                </a:solidFill>
                <a:latin typeface="Trebuchet MS"/>
                <a:ea typeface="Trebuchet MS"/>
                <a:cs typeface="Trebuchet MS"/>
                <a:sym typeface="Trebuchet MS"/>
              </a:rPr>
            </a:br>
            <a:endParaRPr b="1" sz="2400">
              <a:solidFill>
                <a:schemeClr val="dk1"/>
              </a:solidFill>
              <a:latin typeface="Trebuchet MS"/>
              <a:ea typeface="Trebuchet MS"/>
              <a:cs typeface="Trebuchet MS"/>
              <a:sym typeface="Trebuchet MS"/>
            </a:endParaRPr>
          </a:p>
          <a:p>
            <a:pPr indent="0" lvl="0" marL="0" rtl="0" algn="l">
              <a:lnSpc>
                <a:spcPct val="115000"/>
              </a:lnSpc>
              <a:spcBef>
                <a:spcPts val="1200"/>
              </a:spcBef>
              <a:spcAft>
                <a:spcPts val="1200"/>
              </a:spcAft>
              <a:buNone/>
            </a:pPr>
            <a:r>
              <a:rPr b="1" lang="en-US" sz="2400">
                <a:solidFill>
                  <a:schemeClr val="dk1"/>
                </a:solidFill>
                <a:latin typeface="Trebuchet MS"/>
                <a:ea typeface="Trebuchet MS"/>
                <a:cs typeface="Trebuchet MS"/>
                <a:sym typeface="Trebuchet MS"/>
              </a:rPr>
              <a:t>          </a:t>
            </a:r>
            <a:endParaRPr b="1" sz="2400">
              <a:solidFill>
                <a:schemeClr val="dk1"/>
              </a:solidFill>
              <a:latin typeface="Trebuchet MS"/>
              <a:ea typeface="Trebuchet MS"/>
              <a:cs typeface="Trebuchet MS"/>
              <a:sym typeface="Trebuchet MS"/>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36"/>
          <p:cNvSpPr/>
          <p:nvPr/>
        </p:nvSpPr>
        <p:spPr>
          <a:xfrm>
            <a:off x="3048000" y="1154605"/>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79" name="Google Shape;279;p36"/>
          <p:cNvSpPr txBox="1"/>
          <p:nvPr/>
        </p:nvSpPr>
        <p:spPr>
          <a:xfrm>
            <a:off x="2971800" y="692902"/>
            <a:ext cx="7772400" cy="461700"/>
          </a:xfrm>
          <a:prstGeom prst="rect">
            <a:avLst/>
          </a:prstGeom>
          <a:noFill/>
          <a:ln>
            <a:noFill/>
          </a:ln>
        </p:spPr>
        <p:txBody>
          <a:bodyPr anchorCtr="0" anchor="t" bIns="45700" lIns="91425" spcFirstLastPara="1" rIns="91425" wrap="square" tIns="45700">
            <a:spAutoFit/>
          </a:bodyPr>
          <a:lstStyle/>
          <a:p>
            <a:pPr indent="-342900" lvl="0" marL="342900" rtl="0" algn="l">
              <a:spcBef>
                <a:spcPts val="0"/>
              </a:spcBef>
              <a:spcAft>
                <a:spcPts val="0"/>
              </a:spcAft>
              <a:buClr>
                <a:schemeClr val="dk1"/>
              </a:buClr>
              <a:buFont typeface="Arial"/>
              <a:buNone/>
            </a:pPr>
            <a:r>
              <a:rPr lang="en-US" sz="2400">
                <a:solidFill>
                  <a:srgbClr val="FF0000"/>
                </a:solidFill>
                <a:latin typeface="Trebuchet MS"/>
                <a:ea typeface="Trebuchet MS"/>
                <a:cs typeface="Trebuchet MS"/>
                <a:sym typeface="Trebuchet MS"/>
              </a:rPr>
              <a:t>Pseudocode for Key Event Detection Model Using Audio</a:t>
            </a:r>
            <a:endParaRPr sz="2400">
              <a:solidFill>
                <a:schemeClr val="dk1"/>
              </a:solidFill>
            </a:endParaRPr>
          </a:p>
        </p:txBody>
      </p:sp>
      <p:sp>
        <p:nvSpPr>
          <p:cNvPr id="280" name="Google Shape;280;p36"/>
          <p:cNvSpPr txBox="1"/>
          <p:nvPr/>
        </p:nvSpPr>
        <p:spPr>
          <a:xfrm>
            <a:off x="604075" y="1191200"/>
            <a:ext cx="11832600" cy="8410500"/>
          </a:xfrm>
          <a:prstGeom prst="rect">
            <a:avLst/>
          </a:prstGeom>
          <a:noFill/>
          <a:ln>
            <a:noFill/>
          </a:ln>
        </p:spPr>
        <p:txBody>
          <a:bodyPr anchorCtr="0" anchor="t" bIns="45700" lIns="91425" spcFirstLastPara="1" rIns="91425" wrap="square" tIns="45700">
            <a:spAutoFit/>
          </a:bodyPr>
          <a:lstStyle/>
          <a:p>
            <a:pPr indent="0" lvl="0" marL="0" rtl="0" algn="l">
              <a:lnSpc>
                <a:spcPct val="115000"/>
              </a:lnSpc>
              <a:spcBef>
                <a:spcPts val="1200"/>
              </a:spcBef>
              <a:spcAft>
                <a:spcPts val="0"/>
              </a:spcAft>
              <a:buNone/>
            </a:pPr>
            <a:r>
              <a:rPr b="1" lang="en-US" sz="2400">
                <a:solidFill>
                  <a:schemeClr val="dk1"/>
                </a:solidFill>
                <a:latin typeface="Calibri"/>
                <a:ea typeface="Calibri"/>
                <a:cs typeface="Calibri"/>
                <a:sym typeface="Calibri"/>
              </a:rPr>
              <a:t>def evaluate_model(model, test_features, test_labels, annotations):</a:t>
            </a:r>
            <a:endParaRPr b="1" sz="2400">
              <a:solidFill>
                <a:schemeClr val="dk1"/>
              </a:solidFill>
              <a:latin typeface="Calibri"/>
              <a:ea typeface="Calibri"/>
              <a:cs typeface="Calibri"/>
              <a:sym typeface="Calibri"/>
            </a:endParaRPr>
          </a:p>
          <a:p>
            <a:pPr indent="0" lvl="0" marL="0" rtl="0" algn="l">
              <a:lnSpc>
                <a:spcPct val="115000"/>
              </a:lnSpc>
              <a:spcBef>
                <a:spcPts val="1200"/>
              </a:spcBef>
              <a:spcAft>
                <a:spcPts val="0"/>
              </a:spcAft>
              <a:buNone/>
            </a:pPr>
            <a:r>
              <a:rPr b="1" lang="en-US" sz="2400">
                <a:solidFill>
                  <a:schemeClr val="dk1"/>
                </a:solidFill>
                <a:latin typeface="Calibri"/>
                <a:ea typeface="Calibri"/>
                <a:cs typeface="Calibri"/>
                <a:sym typeface="Calibri"/>
              </a:rPr>
              <a:t>  </a:t>
            </a:r>
            <a:r>
              <a:rPr lang="en-US" sz="2400">
                <a:solidFill>
                  <a:schemeClr val="dk1"/>
                </a:solidFill>
                <a:latin typeface="Calibri"/>
                <a:ea typeface="Calibri"/>
                <a:cs typeface="Calibri"/>
                <a:sym typeface="Calibri"/>
              </a:rPr>
              <a:t>  predictions = model.predict(test_features)</a:t>
            </a:r>
            <a:endParaRPr sz="2400">
              <a:solidFill>
                <a:schemeClr val="dk1"/>
              </a:solidFill>
              <a:latin typeface="Calibri"/>
              <a:ea typeface="Calibri"/>
              <a:cs typeface="Calibri"/>
              <a:sym typeface="Calibri"/>
            </a:endParaRPr>
          </a:p>
          <a:p>
            <a:pPr indent="0" lvl="0" marL="0" rtl="0" algn="l">
              <a:lnSpc>
                <a:spcPct val="115000"/>
              </a:lnSpc>
              <a:spcBef>
                <a:spcPts val="1200"/>
              </a:spcBef>
              <a:spcAft>
                <a:spcPts val="0"/>
              </a:spcAft>
              <a:buNone/>
            </a:pPr>
            <a:r>
              <a:rPr lang="en-US" sz="2400">
                <a:solidFill>
                  <a:schemeClr val="dk1"/>
                </a:solidFill>
                <a:latin typeface="Calibri"/>
                <a:ea typeface="Calibri"/>
                <a:cs typeface="Calibri"/>
                <a:sym typeface="Calibri"/>
              </a:rPr>
              <a:t>    evaluate(predictions, annotations)  # Compare with ground truth</a:t>
            </a:r>
            <a:endParaRPr sz="2400">
              <a:solidFill>
                <a:schemeClr val="dk1"/>
              </a:solidFill>
              <a:latin typeface="Calibri"/>
              <a:ea typeface="Calibri"/>
              <a:cs typeface="Calibri"/>
              <a:sym typeface="Calibri"/>
            </a:endParaRPr>
          </a:p>
          <a:p>
            <a:pPr indent="0" lvl="0" marL="0" rtl="0" algn="l">
              <a:lnSpc>
                <a:spcPct val="115000"/>
              </a:lnSpc>
              <a:spcBef>
                <a:spcPts val="1200"/>
              </a:spcBef>
              <a:spcAft>
                <a:spcPts val="0"/>
              </a:spcAft>
              <a:buNone/>
            </a:pPr>
            <a:r>
              <a:rPr lang="en-US" sz="2400">
                <a:solidFill>
                  <a:schemeClr val="dk1"/>
                </a:solidFill>
                <a:latin typeface="Calibri"/>
                <a:ea typeface="Calibri"/>
                <a:cs typeface="Calibri"/>
                <a:sym typeface="Calibri"/>
              </a:rPr>
              <a:t>    return metrics  # Accuracy, precision, recall, etc.</a:t>
            </a:r>
            <a:endParaRPr sz="2400">
              <a:solidFill>
                <a:schemeClr val="dk1"/>
              </a:solidFill>
              <a:latin typeface="Calibri"/>
              <a:ea typeface="Calibri"/>
              <a:cs typeface="Calibri"/>
              <a:sym typeface="Calibri"/>
            </a:endParaRPr>
          </a:p>
          <a:p>
            <a:pPr indent="0" lvl="0" marL="0" rtl="0" algn="l">
              <a:lnSpc>
                <a:spcPct val="115000"/>
              </a:lnSpc>
              <a:spcBef>
                <a:spcPts val="1200"/>
              </a:spcBef>
              <a:spcAft>
                <a:spcPts val="0"/>
              </a:spcAft>
              <a:buNone/>
            </a:pPr>
            <a:r>
              <a:rPr b="1" lang="en-US" sz="2400">
                <a:solidFill>
                  <a:schemeClr val="dk1"/>
                </a:solidFill>
                <a:latin typeface="Calibri"/>
                <a:ea typeface="Calibri"/>
                <a:cs typeface="Calibri"/>
                <a:sym typeface="Calibri"/>
              </a:rPr>
              <a:t># Main process</a:t>
            </a:r>
            <a:endParaRPr b="1" sz="2400">
              <a:solidFill>
                <a:schemeClr val="dk1"/>
              </a:solidFill>
              <a:latin typeface="Calibri"/>
              <a:ea typeface="Calibri"/>
              <a:cs typeface="Calibri"/>
              <a:sym typeface="Calibri"/>
            </a:endParaRPr>
          </a:p>
          <a:p>
            <a:pPr indent="0" lvl="0" marL="0" rtl="0" algn="l">
              <a:lnSpc>
                <a:spcPct val="115000"/>
              </a:lnSpc>
              <a:spcBef>
                <a:spcPts val="1200"/>
              </a:spcBef>
              <a:spcAft>
                <a:spcPts val="0"/>
              </a:spcAft>
              <a:buNone/>
            </a:pPr>
            <a:r>
              <a:rPr lang="en-US" sz="2400">
                <a:solidFill>
                  <a:schemeClr val="dk1"/>
                </a:solidFill>
                <a:latin typeface="Calibri"/>
                <a:ea typeface="Calibri"/>
                <a:cs typeface="Calibri"/>
                <a:sym typeface="Calibri"/>
              </a:rPr>
              <a:t>videos = load_videos()</a:t>
            </a:r>
            <a:endParaRPr sz="2400">
              <a:solidFill>
                <a:schemeClr val="dk1"/>
              </a:solidFill>
              <a:latin typeface="Calibri"/>
              <a:ea typeface="Calibri"/>
              <a:cs typeface="Calibri"/>
              <a:sym typeface="Calibri"/>
            </a:endParaRPr>
          </a:p>
          <a:p>
            <a:pPr indent="0" lvl="0" marL="0" rtl="0" algn="l">
              <a:lnSpc>
                <a:spcPct val="115000"/>
              </a:lnSpc>
              <a:spcBef>
                <a:spcPts val="1200"/>
              </a:spcBef>
              <a:spcAft>
                <a:spcPts val="0"/>
              </a:spcAft>
              <a:buNone/>
            </a:pPr>
            <a:r>
              <a:rPr lang="en-US" sz="2400">
                <a:solidFill>
                  <a:schemeClr val="dk1"/>
                </a:solidFill>
                <a:latin typeface="Calibri"/>
                <a:ea typeface="Calibri"/>
                <a:cs typeface="Calibri"/>
                <a:sym typeface="Calibri"/>
              </a:rPr>
              <a:t>annotations = manually_annotate(videos)</a:t>
            </a:r>
            <a:endParaRPr sz="2400">
              <a:solidFill>
                <a:schemeClr val="dk1"/>
              </a:solidFill>
              <a:latin typeface="Calibri"/>
              <a:ea typeface="Calibri"/>
              <a:cs typeface="Calibri"/>
              <a:sym typeface="Calibri"/>
            </a:endParaRPr>
          </a:p>
          <a:p>
            <a:pPr indent="0" lvl="0" marL="0" rtl="0" algn="l">
              <a:lnSpc>
                <a:spcPct val="115000"/>
              </a:lnSpc>
              <a:spcBef>
                <a:spcPts val="1200"/>
              </a:spcBef>
              <a:spcAft>
                <a:spcPts val="0"/>
              </a:spcAft>
              <a:buNone/>
            </a:pPr>
            <a:r>
              <a:rPr lang="en-US" sz="2400">
                <a:solidFill>
                  <a:schemeClr val="dk1"/>
                </a:solidFill>
                <a:latin typeface="Calibri"/>
                <a:ea typeface="Calibri"/>
                <a:cs typeface="Calibri"/>
                <a:sym typeface="Calibri"/>
              </a:rPr>
              <a:t>for video, annotation in zip(videos, annotations):</a:t>
            </a:r>
            <a:endParaRPr sz="2400">
              <a:solidFill>
                <a:schemeClr val="dk1"/>
              </a:solidFill>
              <a:latin typeface="Calibri"/>
              <a:ea typeface="Calibri"/>
              <a:cs typeface="Calibri"/>
              <a:sym typeface="Calibri"/>
            </a:endParaRPr>
          </a:p>
          <a:p>
            <a:pPr indent="0" lvl="0" marL="0" rtl="0" algn="l">
              <a:lnSpc>
                <a:spcPct val="115000"/>
              </a:lnSpc>
              <a:spcBef>
                <a:spcPts val="1200"/>
              </a:spcBef>
              <a:spcAft>
                <a:spcPts val="0"/>
              </a:spcAft>
              <a:buNone/>
            </a:pPr>
            <a:r>
              <a:rPr lang="en-US" sz="2400">
                <a:solidFill>
                  <a:schemeClr val="dk1"/>
                </a:solidFill>
                <a:latin typeface="Calibri"/>
                <a:ea typeface="Calibri"/>
                <a:cs typeface="Calibri"/>
                <a:sym typeface="Calibri"/>
              </a:rPr>
              <a:t>    audio = extract_audio(video)</a:t>
            </a:r>
            <a:endParaRPr sz="2400">
              <a:solidFill>
                <a:schemeClr val="dk1"/>
              </a:solidFill>
              <a:latin typeface="Calibri"/>
              <a:ea typeface="Calibri"/>
              <a:cs typeface="Calibri"/>
              <a:sym typeface="Calibri"/>
            </a:endParaRPr>
          </a:p>
          <a:p>
            <a:pPr indent="0" lvl="0" marL="0" rtl="0" algn="l">
              <a:lnSpc>
                <a:spcPct val="115000"/>
              </a:lnSpc>
              <a:spcBef>
                <a:spcPts val="1200"/>
              </a:spcBef>
              <a:spcAft>
                <a:spcPts val="0"/>
              </a:spcAft>
              <a:buNone/>
            </a:pPr>
            <a:r>
              <a:rPr lang="en-US" sz="2400">
                <a:solidFill>
                  <a:schemeClr val="dk1"/>
                </a:solidFill>
                <a:latin typeface="Calibri"/>
                <a:ea typeface="Calibri"/>
                <a:cs typeface="Calibri"/>
                <a:sym typeface="Calibri"/>
              </a:rPr>
              <a:t>    features = extract_audio_features(audio)</a:t>
            </a:r>
            <a:endParaRPr sz="2400">
              <a:solidFill>
                <a:schemeClr val="dk1"/>
              </a:solidFill>
              <a:latin typeface="Calibri"/>
              <a:ea typeface="Calibri"/>
              <a:cs typeface="Calibri"/>
              <a:sym typeface="Calibri"/>
            </a:endParaRPr>
          </a:p>
          <a:p>
            <a:pPr indent="0" lvl="0" marL="0" rtl="0" algn="l">
              <a:lnSpc>
                <a:spcPct val="115000"/>
              </a:lnSpc>
              <a:spcBef>
                <a:spcPts val="1200"/>
              </a:spcBef>
              <a:spcAft>
                <a:spcPts val="0"/>
              </a:spcAft>
              <a:buNone/>
            </a:pPr>
            <a:r>
              <a:rPr b="1" lang="en-US" sz="2400">
                <a:solidFill>
                  <a:schemeClr val="dk1"/>
                </a:solidFill>
                <a:latin typeface="Trebuchet MS"/>
                <a:ea typeface="Trebuchet MS"/>
                <a:cs typeface="Trebuchet MS"/>
                <a:sym typeface="Trebuchet MS"/>
              </a:rPr>
              <a:t>    </a:t>
            </a:r>
            <a:endParaRPr b="1" sz="2400">
              <a:solidFill>
                <a:schemeClr val="dk1"/>
              </a:solidFill>
              <a:latin typeface="Trebuchet MS"/>
              <a:ea typeface="Trebuchet MS"/>
              <a:cs typeface="Trebuchet MS"/>
              <a:sym typeface="Trebuchet MS"/>
            </a:endParaRPr>
          </a:p>
          <a:p>
            <a:pPr indent="0" lvl="0" marL="0" rtl="0" algn="l">
              <a:lnSpc>
                <a:spcPct val="115000"/>
              </a:lnSpc>
              <a:spcBef>
                <a:spcPts val="1200"/>
              </a:spcBef>
              <a:spcAft>
                <a:spcPts val="0"/>
              </a:spcAft>
              <a:buNone/>
            </a:pPr>
            <a:r>
              <a:t/>
            </a:r>
            <a:endParaRPr b="1" sz="2400">
              <a:solidFill>
                <a:schemeClr val="dk1"/>
              </a:solidFill>
              <a:latin typeface="Trebuchet MS"/>
              <a:ea typeface="Trebuchet MS"/>
              <a:cs typeface="Trebuchet MS"/>
              <a:sym typeface="Trebuchet MS"/>
            </a:endParaRPr>
          </a:p>
          <a:p>
            <a:pPr indent="0" lvl="0" marL="0" rtl="0" algn="l">
              <a:lnSpc>
                <a:spcPct val="115000"/>
              </a:lnSpc>
              <a:spcBef>
                <a:spcPts val="1200"/>
              </a:spcBef>
              <a:spcAft>
                <a:spcPts val="0"/>
              </a:spcAft>
              <a:buNone/>
            </a:pPr>
            <a:br>
              <a:rPr b="1" lang="en-US" sz="2400">
                <a:solidFill>
                  <a:schemeClr val="dk1"/>
                </a:solidFill>
                <a:latin typeface="Trebuchet MS"/>
                <a:ea typeface="Trebuchet MS"/>
                <a:cs typeface="Trebuchet MS"/>
                <a:sym typeface="Trebuchet MS"/>
              </a:rPr>
            </a:br>
            <a:endParaRPr b="1" sz="2400">
              <a:solidFill>
                <a:schemeClr val="dk1"/>
              </a:solidFill>
              <a:latin typeface="Trebuchet MS"/>
              <a:ea typeface="Trebuchet MS"/>
              <a:cs typeface="Trebuchet MS"/>
              <a:sym typeface="Trebuchet MS"/>
            </a:endParaRPr>
          </a:p>
          <a:p>
            <a:pPr indent="0" lvl="0" marL="0" rtl="0" algn="l">
              <a:lnSpc>
                <a:spcPct val="115000"/>
              </a:lnSpc>
              <a:spcBef>
                <a:spcPts val="1200"/>
              </a:spcBef>
              <a:spcAft>
                <a:spcPts val="1200"/>
              </a:spcAft>
              <a:buNone/>
            </a:pPr>
            <a:r>
              <a:rPr b="1" lang="en-US" sz="2400">
                <a:solidFill>
                  <a:schemeClr val="dk1"/>
                </a:solidFill>
                <a:latin typeface="Trebuchet MS"/>
                <a:ea typeface="Trebuchet MS"/>
                <a:cs typeface="Trebuchet MS"/>
                <a:sym typeface="Trebuchet MS"/>
              </a:rPr>
              <a:t>          </a:t>
            </a:r>
            <a:endParaRPr b="1" sz="2400">
              <a:solidFill>
                <a:schemeClr val="dk1"/>
              </a:solidFill>
              <a:latin typeface="Trebuchet MS"/>
              <a:ea typeface="Trebuchet MS"/>
              <a:cs typeface="Trebuchet MS"/>
              <a:sym typeface="Trebuchet MS"/>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37"/>
          <p:cNvSpPr/>
          <p:nvPr/>
        </p:nvSpPr>
        <p:spPr>
          <a:xfrm>
            <a:off x="3048000" y="1154605"/>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86" name="Google Shape;286;p37"/>
          <p:cNvSpPr txBox="1"/>
          <p:nvPr/>
        </p:nvSpPr>
        <p:spPr>
          <a:xfrm>
            <a:off x="2971800" y="692902"/>
            <a:ext cx="7772400" cy="461700"/>
          </a:xfrm>
          <a:prstGeom prst="rect">
            <a:avLst/>
          </a:prstGeom>
          <a:noFill/>
          <a:ln>
            <a:noFill/>
          </a:ln>
        </p:spPr>
        <p:txBody>
          <a:bodyPr anchorCtr="0" anchor="t" bIns="45700" lIns="91425" spcFirstLastPara="1" rIns="91425" wrap="square" tIns="45700">
            <a:spAutoFit/>
          </a:bodyPr>
          <a:lstStyle/>
          <a:p>
            <a:pPr indent="-342900" lvl="0" marL="342900" rtl="0" algn="l">
              <a:spcBef>
                <a:spcPts val="0"/>
              </a:spcBef>
              <a:spcAft>
                <a:spcPts val="0"/>
              </a:spcAft>
              <a:buClr>
                <a:schemeClr val="dk1"/>
              </a:buClr>
              <a:buFont typeface="Arial"/>
              <a:buNone/>
            </a:pPr>
            <a:r>
              <a:rPr lang="en-US" sz="2400">
                <a:solidFill>
                  <a:srgbClr val="FF0000"/>
                </a:solidFill>
                <a:latin typeface="Trebuchet MS"/>
                <a:ea typeface="Trebuchet MS"/>
                <a:cs typeface="Trebuchet MS"/>
                <a:sym typeface="Trebuchet MS"/>
              </a:rPr>
              <a:t>Pseudocode for Key Event Detection Model Using Audio</a:t>
            </a:r>
            <a:endParaRPr sz="2400">
              <a:solidFill>
                <a:schemeClr val="dk1"/>
              </a:solidFill>
            </a:endParaRPr>
          </a:p>
        </p:txBody>
      </p:sp>
      <p:sp>
        <p:nvSpPr>
          <p:cNvPr id="287" name="Google Shape;287;p37"/>
          <p:cNvSpPr txBox="1"/>
          <p:nvPr/>
        </p:nvSpPr>
        <p:spPr>
          <a:xfrm>
            <a:off x="663300" y="1191200"/>
            <a:ext cx="11832600" cy="9567900"/>
          </a:xfrm>
          <a:prstGeom prst="rect">
            <a:avLst/>
          </a:prstGeom>
          <a:noFill/>
          <a:ln>
            <a:noFill/>
          </a:ln>
        </p:spPr>
        <p:txBody>
          <a:bodyPr anchorCtr="0" anchor="t" bIns="45700" lIns="91425" spcFirstLastPara="1" rIns="91425" wrap="square" tIns="45700">
            <a:spAutoFit/>
          </a:bodyPr>
          <a:lstStyle/>
          <a:p>
            <a:pPr indent="0" lvl="0" marL="0" rtl="0" algn="l">
              <a:lnSpc>
                <a:spcPct val="115000"/>
              </a:lnSpc>
              <a:spcBef>
                <a:spcPts val="1200"/>
              </a:spcBef>
              <a:spcAft>
                <a:spcPts val="0"/>
              </a:spcAft>
              <a:buNone/>
            </a:pPr>
            <a:r>
              <a:rPr b="1" lang="en-US" sz="2400">
                <a:solidFill>
                  <a:schemeClr val="dk1"/>
                </a:solidFill>
                <a:latin typeface="Calibri"/>
                <a:ea typeface="Calibri"/>
                <a:cs typeface="Calibri"/>
                <a:sym typeface="Calibri"/>
              </a:rPr>
              <a:t>l</a:t>
            </a:r>
            <a:r>
              <a:rPr lang="en-US" sz="2400">
                <a:solidFill>
                  <a:schemeClr val="dk1"/>
                </a:solidFill>
                <a:latin typeface="Calibri"/>
                <a:ea typeface="Calibri"/>
                <a:cs typeface="Calibri"/>
                <a:sym typeface="Calibri"/>
              </a:rPr>
              <a:t>abels = label_data(audio, annotation, window_size=1)  # 1-second window</a:t>
            </a:r>
            <a:endParaRPr sz="2400">
              <a:solidFill>
                <a:schemeClr val="dk1"/>
              </a:solidFill>
              <a:latin typeface="Calibri"/>
              <a:ea typeface="Calibri"/>
              <a:cs typeface="Calibri"/>
              <a:sym typeface="Calibri"/>
            </a:endParaRPr>
          </a:p>
          <a:p>
            <a:pPr indent="0" lvl="0" marL="0" rtl="0" algn="l">
              <a:lnSpc>
                <a:spcPct val="115000"/>
              </a:lnSpc>
              <a:spcBef>
                <a:spcPts val="1200"/>
              </a:spcBef>
              <a:spcAft>
                <a:spcPts val="0"/>
              </a:spcAft>
              <a:buNone/>
            </a:pPr>
            <a:r>
              <a:rPr lang="en-US" sz="2400">
                <a:solidFill>
                  <a:schemeClr val="dk1"/>
                </a:solidFill>
                <a:latin typeface="Calibri"/>
                <a:ea typeface="Calibri"/>
                <a:cs typeface="Calibri"/>
                <a:sym typeface="Calibri"/>
              </a:rPr>
              <a:t>    train_features.append(features)</a:t>
            </a:r>
            <a:endParaRPr sz="2400">
              <a:solidFill>
                <a:schemeClr val="dk1"/>
              </a:solidFill>
              <a:latin typeface="Calibri"/>
              <a:ea typeface="Calibri"/>
              <a:cs typeface="Calibri"/>
              <a:sym typeface="Calibri"/>
            </a:endParaRPr>
          </a:p>
          <a:p>
            <a:pPr indent="0" lvl="0" marL="0" rtl="0" algn="l">
              <a:lnSpc>
                <a:spcPct val="115000"/>
              </a:lnSpc>
              <a:spcBef>
                <a:spcPts val="1200"/>
              </a:spcBef>
              <a:spcAft>
                <a:spcPts val="0"/>
              </a:spcAft>
              <a:buNone/>
            </a:pPr>
            <a:r>
              <a:rPr lang="en-US" sz="2400">
                <a:solidFill>
                  <a:schemeClr val="dk1"/>
                </a:solidFill>
                <a:latin typeface="Calibri"/>
                <a:ea typeface="Calibri"/>
                <a:cs typeface="Calibri"/>
                <a:sym typeface="Calibri"/>
              </a:rPr>
              <a:t>    train_labels.append(labels)</a:t>
            </a:r>
            <a:endParaRPr sz="2400">
              <a:solidFill>
                <a:schemeClr val="dk1"/>
              </a:solidFill>
              <a:latin typeface="Calibri"/>
              <a:ea typeface="Calibri"/>
              <a:cs typeface="Calibri"/>
              <a:sym typeface="Calibri"/>
            </a:endParaRPr>
          </a:p>
          <a:p>
            <a:pPr indent="0" lvl="0" marL="0" rtl="0" algn="l">
              <a:lnSpc>
                <a:spcPct val="115000"/>
              </a:lnSpc>
              <a:spcBef>
                <a:spcPts val="1200"/>
              </a:spcBef>
              <a:spcAft>
                <a:spcPts val="0"/>
              </a:spcAft>
              <a:buNone/>
            </a:pPr>
            <a:r>
              <a:rPr b="1" lang="en-US" sz="2400">
                <a:solidFill>
                  <a:schemeClr val="dk1"/>
                </a:solidFill>
                <a:latin typeface="Calibri"/>
                <a:ea typeface="Calibri"/>
                <a:cs typeface="Calibri"/>
                <a:sym typeface="Calibri"/>
              </a:rPr>
              <a:t># Train model</a:t>
            </a:r>
            <a:endParaRPr b="1" sz="2400">
              <a:solidFill>
                <a:schemeClr val="dk1"/>
              </a:solidFill>
              <a:latin typeface="Calibri"/>
              <a:ea typeface="Calibri"/>
              <a:cs typeface="Calibri"/>
              <a:sym typeface="Calibri"/>
            </a:endParaRPr>
          </a:p>
          <a:p>
            <a:pPr indent="0" lvl="0" marL="0" rtl="0" algn="l">
              <a:lnSpc>
                <a:spcPct val="115000"/>
              </a:lnSpc>
              <a:spcBef>
                <a:spcPts val="1200"/>
              </a:spcBef>
              <a:spcAft>
                <a:spcPts val="0"/>
              </a:spcAft>
              <a:buNone/>
            </a:pPr>
            <a:r>
              <a:rPr lang="en-US" sz="2400">
                <a:solidFill>
                  <a:schemeClr val="dk1"/>
                </a:solidFill>
                <a:latin typeface="Calibri"/>
                <a:ea typeface="Calibri"/>
                <a:cs typeface="Calibri"/>
                <a:sym typeface="Calibri"/>
              </a:rPr>
              <a:t>model = train_model(train_features, train_labels)</a:t>
            </a:r>
            <a:endParaRPr sz="2400">
              <a:solidFill>
                <a:schemeClr val="dk1"/>
              </a:solidFill>
              <a:latin typeface="Calibri"/>
              <a:ea typeface="Calibri"/>
              <a:cs typeface="Calibri"/>
              <a:sym typeface="Calibri"/>
            </a:endParaRPr>
          </a:p>
          <a:p>
            <a:pPr indent="0" lvl="0" marL="0" rtl="0" algn="l">
              <a:lnSpc>
                <a:spcPct val="115000"/>
              </a:lnSpc>
              <a:spcBef>
                <a:spcPts val="1200"/>
              </a:spcBef>
              <a:spcAft>
                <a:spcPts val="0"/>
              </a:spcAft>
              <a:buNone/>
            </a:pPr>
            <a:r>
              <a:rPr b="1" lang="en-US" sz="2400">
                <a:solidFill>
                  <a:schemeClr val="dk1"/>
                </a:solidFill>
                <a:latin typeface="Calibri"/>
                <a:ea typeface="Calibri"/>
                <a:cs typeface="Calibri"/>
                <a:sym typeface="Calibri"/>
              </a:rPr>
              <a:t># Test the model</a:t>
            </a:r>
            <a:endParaRPr b="1" sz="2400">
              <a:solidFill>
                <a:schemeClr val="dk1"/>
              </a:solidFill>
              <a:latin typeface="Calibri"/>
              <a:ea typeface="Calibri"/>
              <a:cs typeface="Calibri"/>
              <a:sym typeface="Calibri"/>
            </a:endParaRPr>
          </a:p>
          <a:p>
            <a:pPr indent="0" lvl="0" marL="0" rtl="0" algn="l">
              <a:lnSpc>
                <a:spcPct val="115000"/>
              </a:lnSpc>
              <a:spcBef>
                <a:spcPts val="1200"/>
              </a:spcBef>
              <a:spcAft>
                <a:spcPts val="0"/>
              </a:spcAft>
              <a:buNone/>
            </a:pPr>
            <a:r>
              <a:rPr lang="en-US" sz="2400">
                <a:solidFill>
                  <a:schemeClr val="dk1"/>
                </a:solidFill>
                <a:latin typeface="Calibri"/>
                <a:ea typeface="Calibri"/>
                <a:cs typeface="Calibri"/>
                <a:sym typeface="Calibri"/>
              </a:rPr>
              <a:t>test_video = load_test_video()</a:t>
            </a:r>
            <a:endParaRPr sz="2400">
              <a:solidFill>
                <a:schemeClr val="dk1"/>
              </a:solidFill>
              <a:latin typeface="Calibri"/>
              <a:ea typeface="Calibri"/>
              <a:cs typeface="Calibri"/>
              <a:sym typeface="Calibri"/>
            </a:endParaRPr>
          </a:p>
          <a:p>
            <a:pPr indent="0" lvl="0" marL="0" rtl="0" algn="l">
              <a:lnSpc>
                <a:spcPct val="115000"/>
              </a:lnSpc>
              <a:spcBef>
                <a:spcPts val="1200"/>
              </a:spcBef>
              <a:spcAft>
                <a:spcPts val="0"/>
              </a:spcAft>
              <a:buNone/>
            </a:pPr>
            <a:r>
              <a:rPr lang="en-US" sz="2400">
                <a:solidFill>
                  <a:schemeClr val="dk1"/>
                </a:solidFill>
                <a:latin typeface="Calibri"/>
                <a:ea typeface="Calibri"/>
                <a:cs typeface="Calibri"/>
                <a:sym typeface="Calibri"/>
              </a:rPr>
              <a:t>test_audio = extract_audio(test_video)</a:t>
            </a:r>
            <a:endParaRPr sz="2400">
              <a:solidFill>
                <a:schemeClr val="dk1"/>
              </a:solidFill>
              <a:latin typeface="Calibri"/>
              <a:ea typeface="Calibri"/>
              <a:cs typeface="Calibri"/>
              <a:sym typeface="Calibri"/>
            </a:endParaRPr>
          </a:p>
          <a:p>
            <a:pPr indent="0" lvl="0" marL="0" rtl="0" algn="l">
              <a:lnSpc>
                <a:spcPct val="115000"/>
              </a:lnSpc>
              <a:spcBef>
                <a:spcPts val="1200"/>
              </a:spcBef>
              <a:spcAft>
                <a:spcPts val="0"/>
              </a:spcAft>
              <a:buNone/>
            </a:pPr>
            <a:r>
              <a:rPr lang="en-US" sz="2400">
                <a:solidFill>
                  <a:schemeClr val="dk1"/>
                </a:solidFill>
                <a:latin typeface="Calibri"/>
                <a:ea typeface="Calibri"/>
                <a:cs typeface="Calibri"/>
                <a:sym typeface="Calibri"/>
              </a:rPr>
              <a:t>test_features = extract_audio_features(test_audio)</a:t>
            </a:r>
            <a:endParaRPr sz="2400">
              <a:solidFill>
                <a:schemeClr val="dk1"/>
              </a:solidFill>
              <a:latin typeface="Calibri"/>
              <a:ea typeface="Calibri"/>
              <a:cs typeface="Calibri"/>
              <a:sym typeface="Calibri"/>
            </a:endParaRPr>
          </a:p>
          <a:p>
            <a:pPr indent="0" lvl="0" marL="0" rtl="0" algn="l">
              <a:lnSpc>
                <a:spcPct val="115000"/>
              </a:lnSpc>
              <a:spcBef>
                <a:spcPts val="1200"/>
              </a:spcBef>
              <a:spcAft>
                <a:spcPts val="0"/>
              </a:spcAft>
              <a:buNone/>
            </a:pPr>
            <a:r>
              <a:rPr lang="en-US" sz="2400">
                <a:solidFill>
                  <a:schemeClr val="dk1"/>
                </a:solidFill>
                <a:latin typeface="Calibri"/>
                <a:ea typeface="Calibri"/>
                <a:cs typeface="Calibri"/>
                <a:sym typeface="Calibri"/>
              </a:rPr>
              <a:t>predictions = model.predict(test_features)</a:t>
            </a:r>
            <a:endParaRPr sz="2400">
              <a:solidFill>
                <a:schemeClr val="dk1"/>
              </a:solidFill>
              <a:latin typeface="Calibri"/>
              <a:ea typeface="Calibri"/>
              <a:cs typeface="Calibri"/>
              <a:sym typeface="Calibri"/>
            </a:endParaRPr>
          </a:p>
          <a:p>
            <a:pPr indent="0" lvl="0" marL="0" rtl="0" algn="l">
              <a:lnSpc>
                <a:spcPct val="115000"/>
              </a:lnSpc>
              <a:spcBef>
                <a:spcPts val="1200"/>
              </a:spcBef>
              <a:spcAft>
                <a:spcPts val="0"/>
              </a:spcAft>
              <a:buNone/>
            </a:pPr>
            <a:r>
              <a:t/>
            </a:r>
            <a:endParaRPr b="1" sz="2400">
              <a:solidFill>
                <a:schemeClr val="dk1"/>
              </a:solidFill>
              <a:latin typeface="Calibri"/>
              <a:ea typeface="Calibri"/>
              <a:cs typeface="Calibri"/>
              <a:sym typeface="Calibri"/>
            </a:endParaRPr>
          </a:p>
          <a:p>
            <a:pPr indent="0" lvl="0" marL="0" rtl="0" algn="l">
              <a:lnSpc>
                <a:spcPct val="115000"/>
              </a:lnSpc>
              <a:spcBef>
                <a:spcPts val="1200"/>
              </a:spcBef>
              <a:spcAft>
                <a:spcPts val="0"/>
              </a:spcAft>
              <a:buNone/>
            </a:pPr>
            <a:r>
              <a:t/>
            </a:r>
            <a:endParaRPr b="1" sz="2400">
              <a:solidFill>
                <a:schemeClr val="dk1"/>
              </a:solidFill>
              <a:latin typeface="Calibri"/>
              <a:ea typeface="Calibri"/>
              <a:cs typeface="Calibri"/>
              <a:sym typeface="Calibri"/>
            </a:endParaRPr>
          </a:p>
          <a:p>
            <a:pPr indent="0" lvl="0" marL="0" rtl="0" algn="l">
              <a:lnSpc>
                <a:spcPct val="115000"/>
              </a:lnSpc>
              <a:spcBef>
                <a:spcPts val="1200"/>
              </a:spcBef>
              <a:spcAft>
                <a:spcPts val="0"/>
              </a:spcAft>
              <a:buNone/>
            </a:pPr>
            <a:r>
              <a:rPr b="1" lang="en-US" sz="2400">
                <a:solidFill>
                  <a:schemeClr val="dk1"/>
                </a:solidFill>
                <a:latin typeface="Calibri"/>
                <a:ea typeface="Calibri"/>
                <a:cs typeface="Calibri"/>
                <a:sym typeface="Calibri"/>
              </a:rPr>
              <a:t>    </a:t>
            </a:r>
            <a:endParaRPr b="1" sz="2400">
              <a:solidFill>
                <a:schemeClr val="dk1"/>
              </a:solidFill>
              <a:latin typeface="Calibri"/>
              <a:ea typeface="Calibri"/>
              <a:cs typeface="Calibri"/>
              <a:sym typeface="Calibri"/>
            </a:endParaRPr>
          </a:p>
          <a:p>
            <a:pPr indent="0" lvl="0" marL="0" rtl="0" algn="l">
              <a:lnSpc>
                <a:spcPct val="115000"/>
              </a:lnSpc>
              <a:spcBef>
                <a:spcPts val="1200"/>
              </a:spcBef>
              <a:spcAft>
                <a:spcPts val="0"/>
              </a:spcAft>
              <a:buNone/>
            </a:pPr>
            <a:r>
              <a:t/>
            </a:r>
            <a:endParaRPr b="1" sz="2400">
              <a:solidFill>
                <a:schemeClr val="dk1"/>
              </a:solidFill>
              <a:latin typeface="Calibri"/>
              <a:ea typeface="Calibri"/>
              <a:cs typeface="Calibri"/>
              <a:sym typeface="Calibri"/>
            </a:endParaRPr>
          </a:p>
          <a:p>
            <a:pPr indent="0" lvl="0" marL="0" rtl="0" algn="l">
              <a:lnSpc>
                <a:spcPct val="115000"/>
              </a:lnSpc>
              <a:spcBef>
                <a:spcPts val="1200"/>
              </a:spcBef>
              <a:spcAft>
                <a:spcPts val="0"/>
              </a:spcAft>
              <a:buNone/>
            </a:pPr>
            <a:br>
              <a:rPr b="1" lang="en-US" sz="2400">
                <a:solidFill>
                  <a:schemeClr val="dk1"/>
                </a:solidFill>
                <a:latin typeface="Calibri"/>
                <a:ea typeface="Calibri"/>
                <a:cs typeface="Calibri"/>
                <a:sym typeface="Calibri"/>
              </a:rPr>
            </a:br>
            <a:endParaRPr b="1" sz="2400">
              <a:solidFill>
                <a:schemeClr val="dk1"/>
              </a:solidFill>
              <a:latin typeface="Calibri"/>
              <a:ea typeface="Calibri"/>
              <a:cs typeface="Calibri"/>
              <a:sym typeface="Calibri"/>
            </a:endParaRPr>
          </a:p>
          <a:p>
            <a:pPr indent="0" lvl="0" marL="0" rtl="0" algn="l">
              <a:lnSpc>
                <a:spcPct val="115000"/>
              </a:lnSpc>
              <a:spcBef>
                <a:spcPts val="1200"/>
              </a:spcBef>
              <a:spcAft>
                <a:spcPts val="1200"/>
              </a:spcAft>
              <a:buNone/>
            </a:pPr>
            <a:r>
              <a:rPr b="1" lang="en-US" sz="2400">
                <a:solidFill>
                  <a:schemeClr val="dk1"/>
                </a:solidFill>
                <a:latin typeface="Calibri"/>
                <a:ea typeface="Calibri"/>
                <a:cs typeface="Calibri"/>
                <a:sym typeface="Calibri"/>
              </a:rPr>
              <a:t>          </a:t>
            </a:r>
            <a:endParaRPr b="1" sz="2400">
              <a:solidFill>
                <a:schemeClr val="dk1"/>
              </a:solidFill>
              <a:latin typeface="Calibri"/>
              <a:ea typeface="Calibri"/>
              <a:cs typeface="Calibri"/>
              <a:sym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38"/>
          <p:cNvSpPr/>
          <p:nvPr/>
        </p:nvSpPr>
        <p:spPr>
          <a:xfrm>
            <a:off x="3048000" y="1154605"/>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93" name="Google Shape;293;p38"/>
          <p:cNvSpPr txBox="1"/>
          <p:nvPr/>
        </p:nvSpPr>
        <p:spPr>
          <a:xfrm>
            <a:off x="2971800" y="692902"/>
            <a:ext cx="7772400" cy="461700"/>
          </a:xfrm>
          <a:prstGeom prst="rect">
            <a:avLst/>
          </a:prstGeom>
          <a:noFill/>
          <a:ln>
            <a:noFill/>
          </a:ln>
        </p:spPr>
        <p:txBody>
          <a:bodyPr anchorCtr="0" anchor="t" bIns="45700" lIns="91425" spcFirstLastPara="1" rIns="91425" wrap="square" tIns="45700">
            <a:spAutoFit/>
          </a:bodyPr>
          <a:lstStyle/>
          <a:p>
            <a:pPr indent="-342900" lvl="0" marL="342900" rtl="0" algn="l">
              <a:spcBef>
                <a:spcPts val="0"/>
              </a:spcBef>
              <a:spcAft>
                <a:spcPts val="0"/>
              </a:spcAft>
              <a:buClr>
                <a:schemeClr val="dk1"/>
              </a:buClr>
              <a:buFont typeface="Arial"/>
              <a:buNone/>
            </a:pPr>
            <a:r>
              <a:rPr lang="en-US" sz="2400">
                <a:solidFill>
                  <a:srgbClr val="FF0000"/>
                </a:solidFill>
                <a:latin typeface="Trebuchet MS"/>
                <a:ea typeface="Trebuchet MS"/>
                <a:cs typeface="Trebuchet MS"/>
                <a:sym typeface="Trebuchet MS"/>
              </a:rPr>
              <a:t>Pseudocode for Key Event Detection Model Using Audio</a:t>
            </a:r>
            <a:endParaRPr sz="2400">
              <a:solidFill>
                <a:schemeClr val="dk1"/>
              </a:solidFill>
            </a:endParaRPr>
          </a:p>
        </p:txBody>
      </p:sp>
      <p:sp>
        <p:nvSpPr>
          <p:cNvPr id="294" name="Google Shape;294;p38"/>
          <p:cNvSpPr txBox="1"/>
          <p:nvPr/>
        </p:nvSpPr>
        <p:spPr>
          <a:xfrm>
            <a:off x="604075" y="1191200"/>
            <a:ext cx="11832600" cy="5516700"/>
          </a:xfrm>
          <a:prstGeom prst="rect">
            <a:avLst/>
          </a:prstGeom>
          <a:noFill/>
          <a:ln>
            <a:noFill/>
          </a:ln>
        </p:spPr>
        <p:txBody>
          <a:bodyPr anchorCtr="0" anchor="t" bIns="45700" lIns="91425" spcFirstLastPara="1" rIns="91425" wrap="square" tIns="45700">
            <a:spAutoFit/>
          </a:bodyPr>
          <a:lstStyle/>
          <a:p>
            <a:pPr indent="0" lvl="0" marL="0" rtl="0" algn="l">
              <a:lnSpc>
                <a:spcPct val="115000"/>
              </a:lnSpc>
              <a:spcBef>
                <a:spcPts val="1200"/>
              </a:spcBef>
              <a:spcAft>
                <a:spcPts val="0"/>
              </a:spcAft>
              <a:buNone/>
            </a:pPr>
            <a:r>
              <a:rPr b="1" lang="en-US" sz="2400">
                <a:solidFill>
                  <a:schemeClr val="dk1"/>
                </a:solidFill>
                <a:latin typeface="Calibri"/>
                <a:ea typeface="Calibri"/>
                <a:cs typeface="Calibri"/>
                <a:sym typeface="Calibri"/>
              </a:rPr>
              <a:t># Compare predictions with annotations</a:t>
            </a:r>
            <a:endParaRPr b="1" sz="2400">
              <a:solidFill>
                <a:schemeClr val="dk1"/>
              </a:solidFill>
              <a:latin typeface="Calibri"/>
              <a:ea typeface="Calibri"/>
              <a:cs typeface="Calibri"/>
              <a:sym typeface="Calibri"/>
            </a:endParaRPr>
          </a:p>
          <a:p>
            <a:pPr indent="0" lvl="0" marL="0" rtl="0" algn="l">
              <a:lnSpc>
                <a:spcPct val="115000"/>
              </a:lnSpc>
              <a:spcBef>
                <a:spcPts val="1200"/>
              </a:spcBef>
              <a:spcAft>
                <a:spcPts val="0"/>
              </a:spcAft>
              <a:buNone/>
            </a:pPr>
            <a:r>
              <a:rPr lang="en-US" sz="2400">
                <a:solidFill>
                  <a:schemeClr val="dk1"/>
                </a:solidFill>
                <a:latin typeface="Calibri"/>
                <a:ea typeface="Calibri"/>
                <a:cs typeface="Calibri"/>
                <a:sym typeface="Calibri"/>
              </a:rPr>
              <a:t>evaluate_model(model, test_features, test_labels, test_annotations)</a:t>
            </a:r>
            <a:endParaRPr sz="2400">
              <a:solidFill>
                <a:schemeClr val="dk1"/>
              </a:solidFill>
              <a:latin typeface="Calibri"/>
              <a:ea typeface="Calibri"/>
              <a:cs typeface="Calibri"/>
              <a:sym typeface="Calibri"/>
            </a:endParaRPr>
          </a:p>
          <a:p>
            <a:pPr indent="0" lvl="0" marL="0" rtl="0" algn="l">
              <a:lnSpc>
                <a:spcPct val="115000"/>
              </a:lnSpc>
              <a:spcBef>
                <a:spcPts val="1200"/>
              </a:spcBef>
              <a:spcAft>
                <a:spcPts val="0"/>
              </a:spcAft>
              <a:buNone/>
            </a:pPr>
            <a:r>
              <a:t/>
            </a:r>
            <a:endParaRPr b="1" sz="2400">
              <a:solidFill>
                <a:schemeClr val="dk1"/>
              </a:solidFill>
              <a:latin typeface="Calibri"/>
              <a:ea typeface="Calibri"/>
              <a:cs typeface="Calibri"/>
              <a:sym typeface="Calibri"/>
            </a:endParaRPr>
          </a:p>
          <a:p>
            <a:pPr indent="0" lvl="0" marL="0" rtl="0" algn="l">
              <a:lnSpc>
                <a:spcPct val="115000"/>
              </a:lnSpc>
              <a:spcBef>
                <a:spcPts val="1200"/>
              </a:spcBef>
              <a:spcAft>
                <a:spcPts val="0"/>
              </a:spcAft>
              <a:buNone/>
            </a:pPr>
            <a:r>
              <a:t/>
            </a:r>
            <a:endParaRPr b="1" sz="2400">
              <a:solidFill>
                <a:schemeClr val="dk1"/>
              </a:solidFill>
              <a:latin typeface="Calibri"/>
              <a:ea typeface="Calibri"/>
              <a:cs typeface="Calibri"/>
              <a:sym typeface="Calibri"/>
            </a:endParaRPr>
          </a:p>
          <a:p>
            <a:pPr indent="0" lvl="0" marL="0" rtl="0" algn="l">
              <a:lnSpc>
                <a:spcPct val="115000"/>
              </a:lnSpc>
              <a:spcBef>
                <a:spcPts val="1200"/>
              </a:spcBef>
              <a:spcAft>
                <a:spcPts val="0"/>
              </a:spcAft>
              <a:buNone/>
            </a:pPr>
            <a:r>
              <a:t/>
            </a:r>
            <a:endParaRPr b="1" sz="2400">
              <a:solidFill>
                <a:schemeClr val="dk1"/>
              </a:solidFill>
              <a:latin typeface="Calibri"/>
              <a:ea typeface="Calibri"/>
              <a:cs typeface="Calibri"/>
              <a:sym typeface="Calibri"/>
            </a:endParaRPr>
          </a:p>
          <a:p>
            <a:pPr indent="0" lvl="0" marL="0" rtl="0" algn="l">
              <a:lnSpc>
                <a:spcPct val="115000"/>
              </a:lnSpc>
              <a:spcBef>
                <a:spcPts val="1200"/>
              </a:spcBef>
              <a:spcAft>
                <a:spcPts val="0"/>
              </a:spcAft>
              <a:buNone/>
            </a:pPr>
            <a:r>
              <a:rPr b="1" lang="en-US" sz="2400">
                <a:solidFill>
                  <a:schemeClr val="dk1"/>
                </a:solidFill>
                <a:latin typeface="Calibri"/>
                <a:ea typeface="Calibri"/>
                <a:cs typeface="Calibri"/>
                <a:sym typeface="Calibri"/>
              </a:rPr>
              <a:t>    </a:t>
            </a:r>
            <a:endParaRPr b="1" sz="2400">
              <a:solidFill>
                <a:schemeClr val="dk1"/>
              </a:solidFill>
              <a:latin typeface="Calibri"/>
              <a:ea typeface="Calibri"/>
              <a:cs typeface="Calibri"/>
              <a:sym typeface="Calibri"/>
            </a:endParaRPr>
          </a:p>
          <a:p>
            <a:pPr indent="0" lvl="0" marL="0" rtl="0" algn="l">
              <a:lnSpc>
                <a:spcPct val="115000"/>
              </a:lnSpc>
              <a:spcBef>
                <a:spcPts val="1200"/>
              </a:spcBef>
              <a:spcAft>
                <a:spcPts val="0"/>
              </a:spcAft>
              <a:buNone/>
            </a:pPr>
            <a:r>
              <a:t/>
            </a:r>
            <a:endParaRPr b="1" sz="2400">
              <a:solidFill>
                <a:schemeClr val="dk1"/>
              </a:solidFill>
              <a:latin typeface="Calibri"/>
              <a:ea typeface="Calibri"/>
              <a:cs typeface="Calibri"/>
              <a:sym typeface="Calibri"/>
            </a:endParaRPr>
          </a:p>
          <a:p>
            <a:pPr indent="0" lvl="0" marL="0" rtl="0" algn="l">
              <a:lnSpc>
                <a:spcPct val="115000"/>
              </a:lnSpc>
              <a:spcBef>
                <a:spcPts val="1200"/>
              </a:spcBef>
              <a:spcAft>
                <a:spcPts val="0"/>
              </a:spcAft>
              <a:buNone/>
            </a:pPr>
            <a:br>
              <a:rPr b="1" lang="en-US" sz="2400">
                <a:solidFill>
                  <a:schemeClr val="dk1"/>
                </a:solidFill>
                <a:latin typeface="Calibri"/>
                <a:ea typeface="Calibri"/>
                <a:cs typeface="Calibri"/>
                <a:sym typeface="Calibri"/>
              </a:rPr>
            </a:br>
            <a:endParaRPr b="1" sz="2400">
              <a:solidFill>
                <a:schemeClr val="dk1"/>
              </a:solidFill>
              <a:latin typeface="Calibri"/>
              <a:ea typeface="Calibri"/>
              <a:cs typeface="Calibri"/>
              <a:sym typeface="Calibri"/>
            </a:endParaRPr>
          </a:p>
          <a:p>
            <a:pPr indent="0" lvl="0" marL="0" rtl="0" algn="l">
              <a:lnSpc>
                <a:spcPct val="115000"/>
              </a:lnSpc>
              <a:spcBef>
                <a:spcPts val="1200"/>
              </a:spcBef>
              <a:spcAft>
                <a:spcPts val="1200"/>
              </a:spcAft>
              <a:buNone/>
            </a:pPr>
            <a:r>
              <a:rPr b="1" lang="en-US" sz="2400">
                <a:solidFill>
                  <a:schemeClr val="dk1"/>
                </a:solidFill>
                <a:latin typeface="Calibri"/>
                <a:ea typeface="Calibri"/>
                <a:cs typeface="Calibri"/>
                <a:sym typeface="Calibri"/>
              </a:rPr>
              <a:t>          </a:t>
            </a:r>
            <a:endParaRPr b="1" sz="2400">
              <a:solidFill>
                <a:schemeClr val="dk1"/>
              </a:solidFill>
              <a:latin typeface="Calibri"/>
              <a:ea typeface="Calibri"/>
              <a:cs typeface="Calibri"/>
              <a:sym typeface="Calibri"/>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39"/>
          <p:cNvSpPr/>
          <p:nvPr/>
        </p:nvSpPr>
        <p:spPr>
          <a:xfrm>
            <a:off x="2971800" y="1213830"/>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01" name="Google Shape;301;p39"/>
          <p:cNvSpPr txBox="1"/>
          <p:nvPr/>
        </p:nvSpPr>
        <p:spPr>
          <a:xfrm>
            <a:off x="2895600" y="752127"/>
            <a:ext cx="7772400" cy="461700"/>
          </a:xfrm>
          <a:prstGeom prst="rect">
            <a:avLst/>
          </a:prstGeom>
          <a:noFill/>
          <a:ln>
            <a:noFill/>
          </a:ln>
        </p:spPr>
        <p:txBody>
          <a:bodyPr anchorCtr="0" anchor="t" bIns="45700" lIns="91425" spcFirstLastPara="1" rIns="91425" wrap="square" tIns="45700">
            <a:spAutoFit/>
          </a:bodyPr>
          <a:lstStyle/>
          <a:p>
            <a:pPr indent="-342900" lvl="0" marL="342900" rtl="0" algn="l">
              <a:spcBef>
                <a:spcPts val="0"/>
              </a:spcBef>
              <a:spcAft>
                <a:spcPts val="0"/>
              </a:spcAft>
              <a:buClr>
                <a:schemeClr val="dk1"/>
              </a:buClr>
              <a:buFont typeface="Arial"/>
              <a:buNone/>
            </a:pPr>
            <a:r>
              <a:rPr lang="en-US" sz="2400">
                <a:solidFill>
                  <a:srgbClr val="FF0000"/>
                </a:solidFill>
                <a:latin typeface="Trebuchet MS"/>
                <a:ea typeface="Trebuchet MS"/>
                <a:cs typeface="Trebuchet MS"/>
                <a:sym typeface="Trebuchet MS"/>
              </a:rPr>
              <a:t>       </a:t>
            </a:r>
            <a:r>
              <a:rPr lang="en-US" sz="2400">
                <a:solidFill>
                  <a:srgbClr val="FF0000"/>
                </a:solidFill>
                <a:latin typeface="Trebuchet MS"/>
                <a:ea typeface="Trebuchet MS"/>
                <a:cs typeface="Trebuchet MS"/>
                <a:sym typeface="Trebuchet MS"/>
              </a:rPr>
              <a:t>Algorithm-Event detection from twitter data</a:t>
            </a:r>
            <a:endParaRPr/>
          </a:p>
        </p:txBody>
      </p:sp>
      <p:sp>
        <p:nvSpPr>
          <p:cNvPr id="302" name="Google Shape;302;p39"/>
          <p:cNvSpPr txBox="1"/>
          <p:nvPr/>
        </p:nvSpPr>
        <p:spPr>
          <a:xfrm>
            <a:off x="447375" y="1213825"/>
            <a:ext cx="11533800" cy="7606800"/>
          </a:xfrm>
          <a:prstGeom prst="rect">
            <a:avLst/>
          </a:prstGeom>
          <a:noFill/>
          <a:ln>
            <a:noFill/>
          </a:ln>
        </p:spPr>
        <p:txBody>
          <a:bodyPr anchorCtr="0" anchor="t" bIns="45700" lIns="91425" spcFirstLastPara="1" rIns="91425" wrap="square" tIns="45700">
            <a:spAutoFit/>
          </a:bodyPr>
          <a:lstStyle/>
          <a:p>
            <a:pPr indent="0" lvl="0" marL="0" rtl="0" algn="l">
              <a:lnSpc>
                <a:spcPct val="115000"/>
              </a:lnSpc>
              <a:spcBef>
                <a:spcPts val="1200"/>
              </a:spcBef>
              <a:spcAft>
                <a:spcPts val="0"/>
              </a:spcAft>
              <a:buClr>
                <a:schemeClr val="dk1"/>
              </a:buClr>
              <a:buSzPts val="1100"/>
              <a:buFont typeface="Arial"/>
              <a:buNone/>
            </a:pPr>
            <a:r>
              <a:rPr b="1" lang="en-US" sz="2400">
                <a:solidFill>
                  <a:srgbClr val="0033CC"/>
                </a:solidFill>
                <a:latin typeface="Trebuchet MS"/>
                <a:ea typeface="Trebuchet MS"/>
                <a:cs typeface="Trebuchet MS"/>
                <a:sym typeface="Trebuchet MS"/>
              </a:rPr>
              <a:t>Data Collection:</a:t>
            </a:r>
            <a:endParaRPr b="1" sz="2400">
              <a:solidFill>
                <a:srgbClr val="0033CC"/>
              </a:solidFill>
              <a:latin typeface="Trebuchet MS"/>
              <a:ea typeface="Trebuchet MS"/>
              <a:cs typeface="Trebuchet MS"/>
              <a:sym typeface="Trebuchet MS"/>
            </a:endParaRPr>
          </a:p>
          <a:p>
            <a:pPr indent="-381000" lvl="0" marL="457200" rtl="0" algn="l">
              <a:lnSpc>
                <a:spcPct val="115000"/>
              </a:lnSpc>
              <a:spcBef>
                <a:spcPts val="1200"/>
              </a:spcBef>
              <a:spcAft>
                <a:spcPts val="0"/>
              </a:spcAft>
              <a:buClr>
                <a:srgbClr val="0033CC"/>
              </a:buClr>
              <a:buSzPts val="2400"/>
              <a:buChar char="●"/>
            </a:pPr>
            <a:r>
              <a:rPr b="1" lang="en-US" sz="2400">
                <a:solidFill>
                  <a:srgbClr val="0033CC"/>
                </a:solidFill>
                <a:latin typeface="Trebuchet MS"/>
                <a:ea typeface="Trebuchet MS"/>
                <a:cs typeface="Trebuchet MS"/>
                <a:sym typeface="Trebuchet MS"/>
              </a:rPr>
              <a:t>Input:</a:t>
            </a:r>
            <a:r>
              <a:rPr lang="en-US" sz="2400">
                <a:solidFill>
                  <a:srgbClr val="0033CC"/>
                </a:solidFill>
                <a:latin typeface="Trebuchet MS"/>
                <a:ea typeface="Trebuchet MS"/>
                <a:cs typeface="Trebuchet MS"/>
                <a:sym typeface="Trebuchet MS"/>
              </a:rPr>
              <a:t> </a:t>
            </a:r>
            <a:r>
              <a:rPr b="1" lang="en-US" sz="2400">
                <a:solidFill>
                  <a:srgbClr val="0033CC"/>
                </a:solidFill>
                <a:latin typeface="Trebuchet MS"/>
                <a:ea typeface="Trebuchet MS"/>
                <a:cs typeface="Trebuchet MS"/>
                <a:sym typeface="Trebuchet MS"/>
              </a:rPr>
              <a:t>CSV file of tweets.</a:t>
            </a:r>
            <a:endParaRPr b="1" sz="2400">
              <a:solidFill>
                <a:srgbClr val="0033CC"/>
              </a:solidFill>
              <a:latin typeface="Trebuchet MS"/>
              <a:ea typeface="Trebuchet MS"/>
              <a:cs typeface="Trebuchet MS"/>
              <a:sym typeface="Trebuchet MS"/>
            </a:endParaRPr>
          </a:p>
          <a:p>
            <a:pPr indent="-381000" lvl="0" marL="457200" rtl="0" algn="l">
              <a:lnSpc>
                <a:spcPct val="115000"/>
              </a:lnSpc>
              <a:spcBef>
                <a:spcPts val="0"/>
              </a:spcBef>
              <a:spcAft>
                <a:spcPts val="0"/>
              </a:spcAft>
              <a:buClr>
                <a:srgbClr val="0033CC"/>
              </a:buClr>
              <a:buSzPts val="2400"/>
              <a:buFont typeface="Trebuchet MS"/>
              <a:buChar char="●"/>
            </a:pPr>
            <a:r>
              <a:rPr b="1" lang="en-US" sz="2400">
                <a:solidFill>
                  <a:srgbClr val="0033CC"/>
                </a:solidFill>
                <a:latin typeface="Trebuchet MS"/>
                <a:ea typeface="Trebuchet MS"/>
                <a:cs typeface="Trebuchet MS"/>
                <a:sym typeface="Trebuchet MS"/>
              </a:rPr>
              <a:t>Process:-&gt;Load tweets.</a:t>
            </a:r>
            <a:endParaRPr b="1" sz="2400">
              <a:solidFill>
                <a:srgbClr val="0033CC"/>
              </a:solidFill>
              <a:latin typeface="Trebuchet MS"/>
              <a:ea typeface="Trebuchet MS"/>
              <a:cs typeface="Trebuchet MS"/>
              <a:sym typeface="Trebuchet MS"/>
            </a:endParaRPr>
          </a:p>
          <a:p>
            <a:pPr indent="0" lvl="0" marL="0" rtl="0" algn="l">
              <a:lnSpc>
                <a:spcPct val="115000"/>
              </a:lnSpc>
              <a:spcBef>
                <a:spcPts val="1200"/>
              </a:spcBef>
              <a:spcAft>
                <a:spcPts val="0"/>
              </a:spcAft>
              <a:buNone/>
            </a:pPr>
            <a:r>
              <a:rPr b="1" lang="en-US" sz="2400">
                <a:solidFill>
                  <a:srgbClr val="0033CC"/>
                </a:solidFill>
                <a:latin typeface="Trebuchet MS"/>
                <a:ea typeface="Trebuchet MS"/>
                <a:cs typeface="Trebuchet MS"/>
                <a:sym typeface="Trebuchet MS"/>
              </a:rPr>
              <a:t>     -&gt;Clean data (remove URLs, mentions, hashtags, and stopwords).</a:t>
            </a:r>
            <a:endParaRPr b="1" sz="2400">
              <a:solidFill>
                <a:srgbClr val="0033CC"/>
              </a:solidFill>
              <a:latin typeface="Trebuchet MS"/>
              <a:ea typeface="Trebuchet MS"/>
              <a:cs typeface="Trebuchet MS"/>
              <a:sym typeface="Trebuchet MS"/>
            </a:endParaRPr>
          </a:p>
          <a:p>
            <a:pPr indent="0" lvl="0" marL="0" rtl="0" algn="l">
              <a:lnSpc>
                <a:spcPct val="115000"/>
              </a:lnSpc>
              <a:spcBef>
                <a:spcPts val="1200"/>
              </a:spcBef>
              <a:spcAft>
                <a:spcPts val="0"/>
              </a:spcAft>
              <a:buNone/>
            </a:pPr>
            <a:r>
              <a:rPr b="1" lang="en-US" sz="2400">
                <a:solidFill>
                  <a:srgbClr val="0033CC"/>
                </a:solidFill>
                <a:latin typeface="Trebuchet MS"/>
                <a:ea typeface="Trebuchet MS"/>
                <a:cs typeface="Trebuchet MS"/>
                <a:sym typeface="Trebuchet MS"/>
              </a:rPr>
              <a:t>     -&gt;Filter non-English tweets.</a:t>
            </a:r>
            <a:endParaRPr b="1" sz="2400">
              <a:solidFill>
                <a:srgbClr val="0033CC"/>
              </a:solidFill>
              <a:latin typeface="Trebuchet MS"/>
              <a:ea typeface="Trebuchet MS"/>
              <a:cs typeface="Trebuchet MS"/>
              <a:sym typeface="Trebuchet MS"/>
            </a:endParaRPr>
          </a:p>
          <a:p>
            <a:pPr indent="0" lvl="0" marL="0" rtl="0" algn="l">
              <a:lnSpc>
                <a:spcPct val="115000"/>
              </a:lnSpc>
              <a:spcBef>
                <a:spcPts val="1200"/>
              </a:spcBef>
              <a:spcAft>
                <a:spcPts val="0"/>
              </a:spcAft>
              <a:buNone/>
            </a:pPr>
            <a:r>
              <a:rPr b="1" lang="en-US" sz="2400">
                <a:solidFill>
                  <a:srgbClr val="0033CC"/>
                </a:solidFill>
                <a:latin typeface="Trebuchet MS"/>
                <a:ea typeface="Trebuchet MS"/>
                <a:cs typeface="Trebuchet MS"/>
                <a:sym typeface="Trebuchet MS"/>
              </a:rPr>
              <a:t>Tokenization &amp; Preprocessing:</a:t>
            </a:r>
            <a:endParaRPr b="1" sz="2400">
              <a:solidFill>
                <a:srgbClr val="0033CC"/>
              </a:solidFill>
              <a:latin typeface="Trebuchet MS"/>
              <a:ea typeface="Trebuchet MS"/>
              <a:cs typeface="Trebuchet MS"/>
              <a:sym typeface="Trebuchet MS"/>
            </a:endParaRPr>
          </a:p>
          <a:p>
            <a:pPr indent="-381000" lvl="0" marL="457200" rtl="0" algn="l">
              <a:lnSpc>
                <a:spcPct val="115000"/>
              </a:lnSpc>
              <a:spcBef>
                <a:spcPts val="1200"/>
              </a:spcBef>
              <a:spcAft>
                <a:spcPts val="0"/>
              </a:spcAft>
              <a:buClr>
                <a:srgbClr val="0033CC"/>
              </a:buClr>
              <a:buSzPts val="2400"/>
              <a:buFont typeface="Trebuchet MS"/>
              <a:buChar char="●"/>
            </a:pPr>
            <a:r>
              <a:rPr b="1" lang="en-US" sz="2400">
                <a:solidFill>
                  <a:srgbClr val="0033CC"/>
                </a:solidFill>
                <a:latin typeface="Trebuchet MS"/>
                <a:ea typeface="Trebuchet MS"/>
                <a:cs typeface="Trebuchet MS"/>
                <a:sym typeface="Trebuchet MS"/>
              </a:rPr>
              <a:t>Process:-&gt;Tokenize the cleaned text into words.</a:t>
            </a:r>
            <a:endParaRPr b="1" sz="2400">
              <a:solidFill>
                <a:srgbClr val="0033CC"/>
              </a:solidFill>
              <a:latin typeface="Trebuchet MS"/>
              <a:ea typeface="Trebuchet MS"/>
              <a:cs typeface="Trebuchet MS"/>
              <a:sym typeface="Trebuchet MS"/>
            </a:endParaRPr>
          </a:p>
          <a:p>
            <a:pPr indent="0" lvl="0" marL="914400" rtl="0" algn="l">
              <a:lnSpc>
                <a:spcPct val="115000"/>
              </a:lnSpc>
              <a:spcBef>
                <a:spcPts val="1200"/>
              </a:spcBef>
              <a:spcAft>
                <a:spcPts val="0"/>
              </a:spcAft>
              <a:buNone/>
            </a:pPr>
            <a:r>
              <a:rPr b="1" lang="en-US" sz="2400">
                <a:solidFill>
                  <a:srgbClr val="0033CC"/>
                </a:solidFill>
                <a:latin typeface="Trebuchet MS"/>
                <a:ea typeface="Trebuchet MS"/>
                <a:cs typeface="Trebuchet MS"/>
                <a:sym typeface="Trebuchet MS"/>
              </a:rPr>
              <a:t>-&gt;Remove stopwords and irrelevant tokens.</a:t>
            </a:r>
            <a:endParaRPr b="1" sz="2400">
              <a:solidFill>
                <a:srgbClr val="0033CC"/>
              </a:solidFill>
              <a:latin typeface="Trebuchet MS"/>
              <a:ea typeface="Trebuchet MS"/>
              <a:cs typeface="Trebuchet MS"/>
              <a:sym typeface="Trebuchet MS"/>
            </a:endParaRPr>
          </a:p>
          <a:p>
            <a:pPr indent="0" lvl="0" marL="914400" rtl="0" algn="l">
              <a:lnSpc>
                <a:spcPct val="115000"/>
              </a:lnSpc>
              <a:spcBef>
                <a:spcPts val="1200"/>
              </a:spcBef>
              <a:spcAft>
                <a:spcPts val="0"/>
              </a:spcAft>
              <a:buNone/>
            </a:pPr>
            <a:r>
              <a:rPr b="1" lang="en-US" sz="2400">
                <a:solidFill>
                  <a:srgbClr val="0033CC"/>
                </a:solidFill>
                <a:latin typeface="Trebuchet MS"/>
                <a:ea typeface="Trebuchet MS"/>
                <a:cs typeface="Trebuchet MS"/>
                <a:sym typeface="Trebuchet MS"/>
              </a:rPr>
              <a:t>-&gt;Group tweets by time into "super documents" representing each time bucket</a:t>
            </a:r>
            <a:endParaRPr b="1" sz="2400">
              <a:solidFill>
                <a:srgbClr val="0033CC"/>
              </a:solidFill>
              <a:latin typeface="Trebuchet MS"/>
              <a:ea typeface="Trebuchet MS"/>
              <a:cs typeface="Trebuchet MS"/>
              <a:sym typeface="Trebuchet MS"/>
            </a:endParaRPr>
          </a:p>
          <a:p>
            <a:pPr indent="0" lvl="0" marL="0" rtl="0" algn="l">
              <a:lnSpc>
                <a:spcPct val="115000"/>
              </a:lnSpc>
              <a:spcBef>
                <a:spcPts val="1200"/>
              </a:spcBef>
              <a:spcAft>
                <a:spcPts val="0"/>
              </a:spcAft>
              <a:buNone/>
            </a:pPr>
            <a:r>
              <a:t/>
            </a:r>
            <a:endParaRPr b="1" sz="2200">
              <a:solidFill>
                <a:srgbClr val="0033CC"/>
              </a:solidFill>
            </a:endParaRPr>
          </a:p>
          <a:p>
            <a:pPr indent="0" lvl="0" marL="914400" rtl="0" algn="l">
              <a:lnSpc>
                <a:spcPct val="115000"/>
              </a:lnSpc>
              <a:spcBef>
                <a:spcPts val="1200"/>
              </a:spcBef>
              <a:spcAft>
                <a:spcPts val="0"/>
              </a:spcAft>
              <a:buNone/>
            </a:pPr>
            <a:r>
              <a:t/>
            </a:r>
            <a:endParaRPr b="1" sz="2200">
              <a:solidFill>
                <a:srgbClr val="0033CC"/>
              </a:solidFill>
            </a:endParaRPr>
          </a:p>
          <a:p>
            <a:pPr indent="0" lvl="0" marL="457200" rtl="0" algn="l">
              <a:lnSpc>
                <a:spcPct val="115000"/>
              </a:lnSpc>
              <a:spcBef>
                <a:spcPts val="1200"/>
              </a:spcBef>
              <a:spcAft>
                <a:spcPts val="0"/>
              </a:spcAft>
              <a:buNone/>
            </a:pPr>
            <a:r>
              <a:t/>
            </a:r>
            <a:endParaRPr sz="2400">
              <a:solidFill>
                <a:srgbClr val="0033CC"/>
              </a:solidFill>
              <a:latin typeface="Trebuchet MS"/>
              <a:ea typeface="Trebuchet MS"/>
              <a:cs typeface="Trebuchet MS"/>
              <a:sym typeface="Trebuchet MS"/>
            </a:endParaRPr>
          </a:p>
          <a:p>
            <a:pPr indent="-381000" lvl="1" marL="914400" rtl="0" algn="l">
              <a:lnSpc>
                <a:spcPct val="115000"/>
              </a:lnSpc>
              <a:spcBef>
                <a:spcPts val="1200"/>
              </a:spcBef>
              <a:spcAft>
                <a:spcPts val="0"/>
              </a:spcAft>
              <a:buClr>
                <a:srgbClr val="0033CC"/>
              </a:buClr>
              <a:buSzPts val="2400"/>
              <a:buChar char="○"/>
            </a:pPr>
            <a:r>
              <a:t/>
            </a:r>
            <a:endParaRPr b="1" sz="2400">
              <a:solidFill>
                <a:srgbClr val="0000FF"/>
              </a:solidFill>
              <a:latin typeface="Trebuchet MS"/>
              <a:ea typeface="Trebuchet MS"/>
              <a:cs typeface="Trebuchet MS"/>
              <a:sym typeface="Trebuchet M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3"/>
          <p:cNvSpPr/>
          <p:nvPr/>
        </p:nvSpPr>
        <p:spPr>
          <a:xfrm>
            <a:off x="3048000" y="1581155"/>
            <a:ext cx="7620000" cy="36513"/>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4" name="Google Shape;94;p13"/>
          <p:cNvSpPr txBox="1"/>
          <p:nvPr/>
        </p:nvSpPr>
        <p:spPr>
          <a:xfrm>
            <a:off x="2057400" y="2209800"/>
            <a:ext cx="8077200" cy="4191000"/>
          </a:xfrm>
          <a:prstGeom prst="rect">
            <a:avLst/>
          </a:prstGeom>
          <a:noFill/>
          <a:ln>
            <a:noFill/>
          </a:ln>
        </p:spPr>
        <p:txBody>
          <a:bodyPr anchorCtr="0" anchor="t" bIns="45700" lIns="91425" spcFirstLastPara="1" rIns="91425" wrap="square" tIns="45700">
            <a:noAutofit/>
          </a:bodyPr>
          <a:lstStyle/>
          <a:p>
            <a:pPr indent="-361950" lvl="0" marL="457200" rtl="0" algn="just">
              <a:spcBef>
                <a:spcPts val="480"/>
              </a:spcBef>
              <a:spcAft>
                <a:spcPts val="0"/>
              </a:spcAft>
              <a:buClr>
                <a:srgbClr val="0000FF"/>
              </a:buClr>
              <a:buSzPts val="2100"/>
              <a:buChar char="▪"/>
            </a:pPr>
            <a:r>
              <a:rPr lang="en-US" sz="2100">
                <a:solidFill>
                  <a:srgbClr val="0000FF"/>
                </a:solidFill>
              </a:rPr>
              <a:t>The current process of sports summarization relies heavily on manual efforts. Large editing teams manually review entire game footage, select crucial moments, and compile highlights.</a:t>
            </a:r>
            <a:endParaRPr sz="2100">
              <a:solidFill>
                <a:srgbClr val="0000FF"/>
              </a:solidFill>
            </a:endParaRPr>
          </a:p>
          <a:p>
            <a:pPr indent="0" lvl="0" marL="0" rtl="0" algn="just">
              <a:spcBef>
                <a:spcPts val="480"/>
              </a:spcBef>
              <a:spcAft>
                <a:spcPts val="0"/>
              </a:spcAft>
              <a:buNone/>
            </a:pPr>
            <a:r>
              <a:t/>
            </a:r>
            <a:endParaRPr sz="2100">
              <a:solidFill>
                <a:srgbClr val="0000FF"/>
              </a:solidFill>
            </a:endParaRPr>
          </a:p>
          <a:p>
            <a:pPr indent="-361950" lvl="0" marL="457200" rtl="0" algn="just">
              <a:spcBef>
                <a:spcPts val="480"/>
              </a:spcBef>
              <a:spcAft>
                <a:spcPts val="0"/>
              </a:spcAft>
              <a:buClr>
                <a:srgbClr val="0000FF"/>
              </a:buClr>
              <a:buSzPts val="2100"/>
              <a:buChar char="▪"/>
            </a:pPr>
            <a:r>
              <a:rPr lang="en-US" sz="2100">
                <a:solidFill>
                  <a:srgbClr val="0000FF"/>
                </a:solidFill>
              </a:rPr>
              <a:t>This process is not only time-consuming but also resource-intensive, leading to potential uneven coverage of events.</a:t>
            </a:r>
            <a:endParaRPr sz="2100">
              <a:solidFill>
                <a:srgbClr val="0000FF"/>
              </a:solidFill>
            </a:endParaRPr>
          </a:p>
          <a:p>
            <a:pPr indent="0" lvl="0" marL="457200" rtl="0" algn="just">
              <a:spcBef>
                <a:spcPts val="480"/>
              </a:spcBef>
              <a:spcAft>
                <a:spcPts val="0"/>
              </a:spcAft>
              <a:buNone/>
            </a:pPr>
            <a:r>
              <a:t/>
            </a:r>
            <a:endParaRPr sz="2100">
              <a:solidFill>
                <a:srgbClr val="0000FF"/>
              </a:solidFill>
            </a:endParaRPr>
          </a:p>
          <a:p>
            <a:pPr indent="-361950" lvl="0" marL="457200" rtl="0" algn="just">
              <a:spcBef>
                <a:spcPts val="480"/>
              </a:spcBef>
              <a:spcAft>
                <a:spcPts val="0"/>
              </a:spcAft>
              <a:buClr>
                <a:srgbClr val="0000FF"/>
              </a:buClr>
              <a:buSzPts val="2100"/>
              <a:buChar char="▪"/>
            </a:pPr>
            <a:r>
              <a:rPr lang="en-US" sz="2100">
                <a:solidFill>
                  <a:srgbClr val="0000FF"/>
                </a:solidFill>
              </a:rPr>
              <a:t>Our project addresses this challenge by proposing a multi-modal approach, leveraging the power of Twitter data, audio features, and video content to automate and enhance the summarization process</a:t>
            </a:r>
            <a:endParaRPr sz="2100">
              <a:solidFill>
                <a:srgbClr val="0033CC"/>
              </a:solidFill>
              <a:latin typeface="Trebuchet MS"/>
              <a:ea typeface="Trebuchet MS"/>
              <a:cs typeface="Trebuchet MS"/>
              <a:sym typeface="Trebuchet MS"/>
            </a:endParaRPr>
          </a:p>
          <a:p>
            <a:pPr indent="0" lvl="0" marL="457200" rtl="0" algn="just">
              <a:spcBef>
                <a:spcPts val="400"/>
              </a:spcBef>
              <a:spcAft>
                <a:spcPts val="0"/>
              </a:spcAft>
              <a:buNone/>
            </a:pPr>
            <a:r>
              <a:t/>
            </a:r>
            <a:endParaRPr sz="2100">
              <a:solidFill>
                <a:srgbClr val="0000FF"/>
              </a:solidFill>
              <a:latin typeface="Trebuchet MS"/>
              <a:ea typeface="Trebuchet MS"/>
              <a:cs typeface="Trebuchet MS"/>
              <a:sym typeface="Trebuchet MS"/>
            </a:endParaRPr>
          </a:p>
          <a:p>
            <a:pPr indent="0" lvl="0" marL="457200" marR="0" rtl="0" algn="just">
              <a:spcBef>
                <a:spcPts val="0"/>
              </a:spcBef>
              <a:spcAft>
                <a:spcPts val="0"/>
              </a:spcAft>
              <a:buNone/>
            </a:pPr>
            <a:r>
              <a:t/>
            </a:r>
            <a:endParaRPr sz="2700">
              <a:solidFill>
                <a:srgbClr val="0033CC"/>
              </a:solidFill>
              <a:latin typeface="Trebuchet MS"/>
              <a:ea typeface="Trebuchet MS"/>
              <a:cs typeface="Trebuchet MS"/>
              <a:sym typeface="Trebuchet MS"/>
            </a:endParaRPr>
          </a:p>
        </p:txBody>
      </p:sp>
      <p:sp>
        <p:nvSpPr>
          <p:cNvPr id="95" name="Google Shape;95;p13"/>
          <p:cNvSpPr txBox="1"/>
          <p:nvPr/>
        </p:nvSpPr>
        <p:spPr>
          <a:xfrm>
            <a:off x="4191000" y="1143002"/>
            <a:ext cx="6477000" cy="461665"/>
          </a:xfrm>
          <a:prstGeom prst="rect">
            <a:avLst/>
          </a:prstGeom>
          <a:noFill/>
          <a:ln>
            <a:noFill/>
          </a:ln>
        </p:spPr>
        <p:txBody>
          <a:bodyPr anchorCtr="0" anchor="t" bIns="45700" lIns="91425" spcFirstLastPara="1" rIns="91425" wrap="square" tIns="45700">
            <a:spAutoFit/>
          </a:bodyPr>
          <a:lstStyle/>
          <a:p>
            <a:pPr indent="-342891" lvl="0" marL="342891" marR="0" rtl="0" algn="r">
              <a:spcBef>
                <a:spcPts val="0"/>
              </a:spcBef>
              <a:spcAft>
                <a:spcPts val="0"/>
              </a:spcAft>
              <a:buNone/>
            </a:pPr>
            <a:r>
              <a:rPr lang="en-US" sz="2400">
                <a:solidFill>
                  <a:srgbClr val="FF0000"/>
                </a:solidFill>
                <a:latin typeface="Trebuchet MS"/>
                <a:ea typeface="Trebuchet MS"/>
                <a:cs typeface="Trebuchet MS"/>
                <a:sym typeface="Trebuchet MS"/>
              </a:rPr>
              <a:t>Abstract and Scope</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40"/>
          <p:cNvSpPr/>
          <p:nvPr/>
        </p:nvSpPr>
        <p:spPr>
          <a:xfrm>
            <a:off x="2971800" y="1213830"/>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09" name="Google Shape;309;p40"/>
          <p:cNvSpPr txBox="1"/>
          <p:nvPr/>
        </p:nvSpPr>
        <p:spPr>
          <a:xfrm>
            <a:off x="2895600" y="752127"/>
            <a:ext cx="7772400" cy="831000"/>
          </a:xfrm>
          <a:prstGeom prst="rect">
            <a:avLst/>
          </a:prstGeom>
          <a:noFill/>
          <a:ln>
            <a:noFill/>
          </a:ln>
        </p:spPr>
        <p:txBody>
          <a:bodyPr anchorCtr="0" anchor="t" bIns="45700" lIns="91425" spcFirstLastPara="1" rIns="91425" wrap="square" tIns="45700">
            <a:spAutoFit/>
          </a:bodyPr>
          <a:lstStyle/>
          <a:p>
            <a:pPr indent="-342900" lvl="0" marL="342900" rtl="0" algn="l">
              <a:spcBef>
                <a:spcPts val="0"/>
              </a:spcBef>
              <a:spcAft>
                <a:spcPts val="0"/>
              </a:spcAft>
              <a:buClr>
                <a:schemeClr val="dk1"/>
              </a:buClr>
              <a:buSzPts val="1100"/>
              <a:buFont typeface="Arial"/>
              <a:buNone/>
            </a:pPr>
            <a:r>
              <a:rPr lang="en-US" sz="2400">
                <a:solidFill>
                  <a:srgbClr val="FF0000"/>
                </a:solidFill>
                <a:latin typeface="Trebuchet MS"/>
                <a:ea typeface="Trebuchet MS"/>
                <a:cs typeface="Trebuchet MS"/>
                <a:sym typeface="Trebuchet MS"/>
              </a:rPr>
              <a:t>          </a:t>
            </a:r>
            <a:r>
              <a:rPr lang="en-US" sz="2400">
                <a:solidFill>
                  <a:srgbClr val="FF0000"/>
                </a:solidFill>
                <a:latin typeface="Trebuchet MS"/>
                <a:ea typeface="Trebuchet MS"/>
                <a:cs typeface="Trebuchet MS"/>
                <a:sym typeface="Trebuchet MS"/>
              </a:rPr>
              <a:t>Algorithm-Event detection from twitter data</a:t>
            </a:r>
            <a:endParaRPr>
              <a:solidFill>
                <a:schemeClr val="dk1"/>
              </a:solidFill>
            </a:endParaRPr>
          </a:p>
          <a:p>
            <a:pPr indent="-342900" lvl="0" marL="342900" marR="0" rtl="0" algn="r">
              <a:spcBef>
                <a:spcPts val="0"/>
              </a:spcBef>
              <a:spcAft>
                <a:spcPts val="0"/>
              </a:spcAft>
              <a:buNone/>
            </a:pPr>
            <a:r>
              <a:t/>
            </a:r>
            <a:endParaRPr sz="2400">
              <a:solidFill>
                <a:srgbClr val="FF0000"/>
              </a:solidFill>
              <a:latin typeface="Trebuchet MS"/>
              <a:ea typeface="Trebuchet MS"/>
              <a:cs typeface="Trebuchet MS"/>
              <a:sym typeface="Trebuchet MS"/>
            </a:endParaRPr>
          </a:p>
        </p:txBody>
      </p:sp>
      <p:sp>
        <p:nvSpPr>
          <p:cNvPr id="310" name="Google Shape;310;p40"/>
          <p:cNvSpPr txBox="1"/>
          <p:nvPr/>
        </p:nvSpPr>
        <p:spPr>
          <a:xfrm>
            <a:off x="447375" y="1213825"/>
            <a:ext cx="11533800" cy="8555700"/>
          </a:xfrm>
          <a:prstGeom prst="rect">
            <a:avLst/>
          </a:prstGeom>
          <a:noFill/>
          <a:ln>
            <a:noFill/>
          </a:ln>
        </p:spPr>
        <p:txBody>
          <a:bodyPr anchorCtr="0" anchor="t" bIns="45700" lIns="91425" spcFirstLastPara="1" rIns="91425" wrap="square" tIns="45700">
            <a:spAutoFit/>
          </a:bodyPr>
          <a:lstStyle/>
          <a:p>
            <a:pPr indent="0" lvl="0" marL="0" rtl="0" algn="l">
              <a:lnSpc>
                <a:spcPct val="115000"/>
              </a:lnSpc>
              <a:spcBef>
                <a:spcPts val="1200"/>
              </a:spcBef>
              <a:spcAft>
                <a:spcPts val="0"/>
              </a:spcAft>
              <a:buNone/>
            </a:pPr>
            <a:r>
              <a:rPr b="1" lang="en-US" sz="2400">
                <a:solidFill>
                  <a:srgbClr val="0033CC"/>
                </a:solidFill>
                <a:latin typeface="Trebuchet MS"/>
                <a:ea typeface="Trebuchet MS"/>
                <a:cs typeface="Trebuchet MS"/>
                <a:sym typeface="Trebuchet MS"/>
              </a:rPr>
              <a:t>Graph Construction:</a:t>
            </a:r>
            <a:endParaRPr b="1" sz="2400">
              <a:solidFill>
                <a:srgbClr val="0033CC"/>
              </a:solidFill>
              <a:latin typeface="Trebuchet MS"/>
              <a:ea typeface="Trebuchet MS"/>
              <a:cs typeface="Trebuchet MS"/>
              <a:sym typeface="Trebuchet MS"/>
            </a:endParaRPr>
          </a:p>
          <a:p>
            <a:pPr indent="-381000" lvl="0" marL="457200" rtl="0" algn="l">
              <a:lnSpc>
                <a:spcPct val="115000"/>
              </a:lnSpc>
              <a:spcBef>
                <a:spcPts val="1200"/>
              </a:spcBef>
              <a:spcAft>
                <a:spcPts val="0"/>
              </a:spcAft>
              <a:buClr>
                <a:srgbClr val="0033CC"/>
              </a:buClr>
              <a:buSzPts val="2400"/>
              <a:buChar char="●"/>
            </a:pPr>
            <a:r>
              <a:rPr b="1" lang="en-US" sz="2400">
                <a:solidFill>
                  <a:srgbClr val="0033CC"/>
                </a:solidFill>
                <a:latin typeface="Trebuchet MS"/>
                <a:ea typeface="Trebuchet MS"/>
                <a:cs typeface="Trebuchet MS"/>
                <a:sym typeface="Trebuchet MS"/>
              </a:rPr>
              <a:t>Input: Super documents (tokens grouped by time bucket).</a:t>
            </a:r>
            <a:endParaRPr b="1" sz="2400">
              <a:solidFill>
                <a:srgbClr val="0033CC"/>
              </a:solidFill>
              <a:latin typeface="Trebuchet MS"/>
              <a:ea typeface="Trebuchet MS"/>
              <a:cs typeface="Trebuchet MS"/>
              <a:sym typeface="Trebuchet MS"/>
            </a:endParaRPr>
          </a:p>
          <a:p>
            <a:pPr indent="-381000" lvl="0" marL="457200" rtl="0" algn="l">
              <a:lnSpc>
                <a:spcPct val="115000"/>
              </a:lnSpc>
              <a:spcBef>
                <a:spcPts val="0"/>
              </a:spcBef>
              <a:spcAft>
                <a:spcPts val="0"/>
              </a:spcAft>
              <a:buClr>
                <a:srgbClr val="0033CC"/>
              </a:buClr>
              <a:buSzPts val="2400"/>
              <a:buFont typeface="Trebuchet MS"/>
              <a:buChar char="●"/>
            </a:pPr>
            <a:r>
              <a:rPr b="1" lang="en-US" sz="2400">
                <a:solidFill>
                  <a:srgbClr val="0033CC"/>
                </a:solidFill>
                <a:latin typeface="Trebuchet MS"/>
                <a:ea typeface="Trebuchet MS"/>
                <a:cs typeface="Trebuchet MS"/>
                <a:sym typeface="Trebuchet MS"/>
              </a:rPr>
              <a:t>Process:For each bucket, create a co-occurrence graph where:</a:t>
            </a:r>
            <a:endParaRPr b="1" sz="2400">
              <a:solidFill>
                <a:srgbClr val="0033CC"/>
              </a:solidFill>
              <a:latin typeface="Trebuchet MS"/>
              <a:ea typeface="Trebuchet MS"/>
              <a:cs typeface="Trebuchet MS"/>
              <a:sym typeface="Trebuchet MS"/>
            </a:endParaRPr>
          </a:p>
          <a:p>
            <a:pPr indent="-381000" lvl="2" marL="1371600" rtl="0" algn="l">
              <a:lnSpc>
                <a:spcPct val="115000"/>
              </a:lnSpc>
              <a:spcBef>
                <a:spcPts val="0"/>
              </a:spcBef>
              <a:spcAft>
                <a:spcPts val="0"/>
              </a:spcAft>
              <a:buClr>
                <a:srgbClr val="0033CC"/>
              </a:buClr>
              <a:buSzPts val="2400"/>
              <a:buFont typeface="Trebuchet MS"/>
              <a:buChar char="■"/>
            </a:pPr>
            <a:r>
              <a:rPr b="1" lang="en-US" sz="2400">
                <a:solidFill>
                  <a:srgbClr val="0033CC"/>
                </a:solidFill>
                <a:latin typeface="Trebuchet MS"/>
                <a:ea typeface="Trebuchet MS"/>
                <a:cs typeface="Trebuchet MS"/>
                <a:sym typeface="Trebuchet MS"/>
              </a:rPr>
              <a:t>Words are nodes.</a:t>
            </a:r>
            <a:endParaRPr b="1" sz="2400">
              <a:solidFill>
                <a:srgbClr val="0033CC"/>
              </a:solidFill>
              <a:latin typeface="Trebuchet MS"/>
              <a:ea typeface="Trebuchet MS"/>
              <a:cs typeface="Trebuchet MS"/>
              <a:sym typeface="Trebuchet MS"/>
            </a:endParaRPr>
          </a:p>
          <a:p>
            <a:pPr indent="-381000" lvl="2" marL="1371600" rtl="0" algn="l">
              <a:lnSpc>
                <a:spcPct val="115000"/>
              </a:lnSpc>
              <a:spcBef>
                <a:spcPts val="0"/>
              </a:spcBef>
              <a:spcAft>
                <a:spcPts val="0"/>
              </a:spcAft>
              <a:buClr>
                <a:srgbClr val="0033CC"/>
              </a:buClr>
              <a:buSzPts val="2400"/>
              <a:buFont typeface="Trebuchet MS"/>
              <a:buChar char="■"/>
            </a:pPr>
            <a:r>
              <a:rPr b="1" lang="en-US" sz="2400">
                <a:solidFill>
                  <a:srgbClr val="0033CC"/>
                </a:solidFill>
                <a:latin typeface="Trebuchet MS"/>
                <a:ea typeface="Trebuchet MS"/>
                <a:cs typeface="Trebuchet MS"/>
                <a:sym typeface="Trebuchet MS"/>
              </a:rPr>
              <a:t>Edges exist between words that co-occur within a window of size 5.</a:t>
            </a:r>
            <a:endParaRPr b="1" sz="2400">
              <a:solidFill>
                <a:srgbClr val="0033CC"/>
              </a:solidFill>
              <a:latin typeface="Trebuchet MS"/>
              <a:ea typeface="Trebuchet MS"/>
              <a:cs typeface="Trebuchet MS"/>
              <a:sym typeface="Trebuchet MS"/>
            </a:endParaRPr>
          </a:p>
          <a:p>
            <a:pPr indent="0" lvl="0" marL="914400" rtl="0" algn="l">
              <a:lnSpc>
                <a:spcPct val="115000"/>
              </a:lnSpc>
              <a:spcBef>
                <a:spcPts val="1200"/>
              </a:spcBef>
              <a:spcAft>
                <a:spcPts val="0"/>
              </a:spcAft>
              <a:buNone/>
            </a:pPr>
            <a:r>
              <a:rPr b="1" lang="en-US" sz="2400">
                <a:solidFill>
                  <a:srgbClr val="0033CC"/>
                </a:solidFill>
                <a:latin typeface="Trebuchet MS"/>
                <a:ea typeface="Trebuchet MS"/>
                <a:cs typeface="Trebuchet MS"/>
                <a:sym typeface="Trebuchet MS"/>
              </a:rPr>
              <a:t>Edge weights represent co-occurrence frequency.</a:t>
            </a:r>
            <a:endParaRPr b="1" sz="2400">
              <a:solidFill>
                <a:srgbClr val="0033CC"/>
              </a:solidFill>
              <a:latin typeface="Trebuchet MS"/>
              <a:ea typeface="Trebuchet MS"/>
              <a:cs typeface="Trebuchet MS"/>
              <a:sym typeface="Trebuchet MS"/>
            </a:endParaRPr>
          </a:p>
          <a:p>
            <a:pPr indent="0" lvl="0" marL="0" rtl="0" algn="l">
              <a:lnSpc>
                <a:spcPct val="115000"/>
              </a:lnSpc>
              <a:spcBef>
                <a:spcPts val="1200"/>
              </a:spcBef>
              <a:spcAft>
                <a:spcPts val="0"/>
              </a:spcAft>
              <a:buNone/>
            </a:pPr>
            <a:r>
              <a:rPr b="1" lang="en-US" sz="2400">
                <a:solidFill>
                  <a:srgbClr val="0033CC"/>
                </a:solidFill>
                <a:latin typeface="Trebuchet MS"/>
                <a:ea typeface="Trebuchet MS"/>
                <a:cs typeface="Trebuchet MS"/>
                <a:sym typeface="Trebuchet MS"/>
              </a:rPr>
              <a:t>Growth Factor Calculation:</a:t>
            </a:r>
            <a:endParaRPr b="1" sz="2400">
              <a:solidFill>
                <a:srgbClr val="0033CC"/>
              </a:solidFill>
              <a:latin typeface="Trebuchet MS"/>
              <a:ea typeface="Trebuchet MS"/>
              <a:cs typeface="Trebuchet MS"/>
              <a:sym typeface="Trebuchet MS"/>
            </a:endParaRPr>
          </a:p>
          <a:p>
            <a:pPr indent="-381000" lvl="0" marL="457200" rtl="0" algn="l">
              <a:lnSpc>
                <a:spcPct val="115000"/>
              </a:lnSpc>
              <a:spcBef>
                <a:spcPts val="1200"/>
              </a:spcBef>
              <a:spcAft>
                <a:spcPts val="0"/>
              </a:spcAft>
              <a:buClr>
                <a:srgbClr val="0033CC"/>
              </a:buClr>
              <a:buSzPts val="2400"/>
              <a:buChar char="●"/>
            </a:pPr>
            <a:r>
              <a:rPr b="1" lang="en-US" sz="2400">
                <a:solidFill>
                  <a:srgbClr val="0033CC"/>
                </a:solidFill>
                <a:latin typeface="Trebuchet MS"/>
                <a:ea typeface="Trebuchet MS"/>
                <a:cs typeface="Trebuchet MS"/>
                <a:sym typeface="Trebuchet MS"/>
              </a:rPr>
              <a:t>Input: Sequence of co-occurrence graphs.</a:t>
            </a:r>
            <a:endParaRPr b="1" sz="2400">
              <a:solidFill>
                <a:srgbClr val="0033CC"/>
              </a:solidFill>
              <a:latin typeface="Trebuchet MS"/>
              <a:ea typeface="Trebuchet MS"/>
              <a:cs typeface="Trebuchet MS"/>
              <a:sym typeface="Trebuchet MS"/>
            </a:endParaRPr>
          </a:p>
          <a:p>
            <a:pPr indent="-381000" lvl="0" marL="457200" rtl="0" algn="l">
              <a:lnSpc>
                <a:spcPct val="115000"/>
              </a:lnSpc>
              <a:spcBef>
                <a:spcPts val="0"/>
              </a:spcBef>
              <a:spcAft>
                <a:spcPts val="0"/>
              </a:spcAft>
              <a:buClr>
                <a:srgbClr val="0033CC"/>
              </a:buClr>
              <a:buSzPts val="2400"/>
              <a:buFont typeface="Trebuchet MS"/>
              <a:buChar char="●"/>
            </a:pPr>
            <a:r>
              <a:rPr b="1" lang="en-US" sz="2400">
                <a:solidFill>
                  <a:srgbClr val="0033CC"/>
                </a:solidFill>
                <a:latin typeface="Trebuchet MS"/>
                <a:ea typeface="Trebuchet MS"/>
                <a:cs typeface="Trebuchet MS"/>
                <a:sym typeface="Trebuchet MS"/>
              </a:rPr>
              <a:t>Process:For each pair of consecutive graphs:</a:t>
            </a:r>
            <a:endParaRPr b="1" sz="2400">
              <a:solidFill>
                <a:srgbClr val="0033CC"/>
              </a:solidFill>
              <a:latin typeface="Trebuchet MS"/>
              <a:ea typeface="Trebuchet MS"/>
              <a:cs typeface="Trebuchet MS"/>
              <a:sym typeface="Trebuchet MS"/>
            </a:endParaRPr>
          </a:p>
          <a:p>
            <a:pPr indent="-381000" lvl="2" marL="1371600" rtl="0" algn="l">
              <a:lnSpc>
                <a:spcPct val="115000"/>
              </a:lnSpc>
              <a:spcBef>
                <a:spcPts val="0"/>
              </a:spcBef>
              <a:spcAft>
                <a:spcPts val="0"/>
              </a:spcAft>
              <a:buClr>
                <a:srgbClr val="0033CC"/>
              </a:buClr>
              <a:buSzPts val="2400"/>
              <a:buFont typeface="Trebuchet MS"/>
              <a:buChar char="■"/>
            </a:pPr>
            <a:r>
              <a:rPr b="1" lang="en-US" sz="2400">
                <a:solidFill>
                  <a:srgbClr val="0033CC"/>
                </a:solidFill>
                <a:latin typeface="Trebuchet MS"/>
                <a:ea typeface="Trebuchet MS"/>
                <a:cs typeface="Trebuchet MS"/>
                <a:sym typeface="Trebuchet MS"/>
              </a:rPr>
              <a:t>Compute the sum of edge weights for the current and next time bucket.</a:t>
            </a:r>
            <a:endParaRPr b="1" sz="2400">
              <a:solidFill>
                <a:srgbClr val="0033CC"/>
              </a:solidFill>
              <a:latin typeface="Trebuchet MS"/>
              <a:ea typeface="Trebuchet MS"/>
              <a:cs typeface="Trebuchet MS"/>
              <a:sym typeface="Trebuchet MS"/>
            </a:endParaRPr>
          </a:p>
          <a:p>
            <a:pPr indent="-381000" lvl="2" marL="1371600" rtl="0" algn="l">
              <a:lnSpc>
                <a:spcPct val="115000"/>
              </a:lnSpc>
              <a:spcBef>
                <a:spcPts val="0"/>
              </a:spcBef>
              <a:spcAft>
                <a:spcPts val="0"/>
              </a:spcAft>
              <a:buClr>
                <a:srgbClr val="0033CC"/>
              </a:buClr>
              <a:buSzPts val="2400"/>
              <a:buFont typeface="Trebuchet MS"/>
              <a:buChar char="■"/>
            </a:pPr>
            <a:r>
              <a:rPr b="1" lang="en-US" sz="2400">
                <a:solidFill>
                  <a:srgbClr val="0033CC"/>
                </a:solidFill>
                <a:latin typeface="Trebuchet MS"/>
                <a:ea typeface="Trebuchet MS"/>
                <a:cs typeface="Trebuchet MS"/>
                <a:sym typeface="Trebuchet MS"/>
              </a:rPr>
              <a:t>Growth factor = Total weight (next) - Total weight (current).</a:t>
            </a:r>
            <a:endParaRPr b="1" sz="2400">
              <a:solidFill>
                <a:srgbClr val="0033CC"/>
              </a:solidFill>
              <a:latin typeface="Trebuchet MS"/>
              <a:ea typeface="Trebuchet MS"/>
              <a:cs typeface="Trebuchet MS"/>
              <a:sym typeface="Trebuchet MS"/>
            </a:endParaRPr>
          </a:p>
          <a:p>
            <a:pPr indent="0" lvl="0" marL="0" rtl="0" algn="l">
              <a:lnSpc>
                <a:spcPct val="115000"/>
              </a:lnSpc>
              <a:spcBef>
                <a:spcPts val="1200"/>
              </a:spcBef>
              <a:spcAft>
                <a:spcPts val="0"/>
              </a:spcAft>
              <a:buNone/>
            </a:pPr>
            <a:r>
              <a:t/>
            </a:r>
            <a:endParaRPr b="1" sz="2300">
              <a:solidFill>
                <a:srgbClr val="0033CC"/>
              </a:solidFill>
              <a:latin typeface="Trebuchet MS"/>
              <a:ea typeface="Trebuchet MS"/>
              <a:cs typeface="Trebuchet MS"/>
              <a:sym typeface="Trebuchet MS"/>
            </a:endParaRPr>
          </a:p>
          <a:p>
            <a:pPr indent="0" lvl="0" marL="0" rtl="0" algn="l">
              <a:lnSpc>
                <a:spcPct val="115000"/>
              </a:lnSpc>
              <a:spcBef>
                <a:spcPts val="1200"/>
              </a:spcBef>
              <a:spcAft>
                <a:spcPts val="0"/>
              </a:spcAft>
              <a:buNone/>
            </a:pPr>
            <a:r>
              <a:t/>
            </a:r>
            <a:endParaRPr b="1" sz="2200">
              <a:solidFill>
                <a:srgbClr val="0033CC"/>
              </a:solidFill>
            </a:endParaRPr>
          </a:p>
          <a:p>
            <a:pPr indent="0" lvl="0" marL="914400" rtl="0" algn="l">
              <a:lnSpc>
                <a:spcPct val="115000"/>
              </a:lnSpc>
              <a:spcBef>
                <a:spcPts val="1200"/>
              </a:spcBef>
              <a:spcAft>
                <a:spcPts val="0"/>
              </a:spcAft>
              <a:buNone/>
            </a:pPr>
            <a:r>
              <a:t/>
            </a:r>
            <a:endParaRPr b="1" sz="2200">
              <a:solidFill>
                <a:srgbClr val="0033CC"/>
              </a:solidFill>
            </a:endParaRPr>
          </a:p>
          <a:p>
            <a:pPr indent="0" lvl="0" marL="457200" rtl="0" algn="l">
              <a:lnSpc>
                <a:spcPct val="115000"/>
              </a:lnSpc>
              <a:spcBef>
                <a:spcPts val="1200"/>
              </a:spcBef>
              <a:spcAft>
                <a:spcPts val="0"/>
              </a:spcAft>
              <a:buNone/>
            </a:pPr>
            <a:r>
              <a:t/>
            </a:r>
            <a:endParaRPr sz="2400">
              <a:solidFill>
                <a:srgbClr val="0033CC"/>
              </a:solidFill>
              <a:latin typeface="Trebuchet MS"/>
              <a:ea typeface="Trebuchet MS"/>
              <a:cs typeface="Trebuchet MS"/>
              <a:sym typeface="Trebuchet MS"/>
            </a:endParaRPr>
          </a:p>
          <a:p>
            <a:pPr indent="-381000" lvl="1" marL="914400" rtl="0" algn="l">
              <a:lnSpc>
                <a:spcPct val="115000"/>
              </a:lnSpc>
              <a:spcBef>
                <a:spcPts val="1200"/>
              </a:spcBef>
              <a:spcAft>
                <a:spcPts val="0"/>
              </a:spcAft>
              <a:buClr>
                <a:srgbClr val="0033CC"/>
              </a:buClr>
              <a:buSzPts val="2400"/>
              <a:buChar char="○"/>
            </a:pPr>
            <a:r>
              <a:t/>
            </a:r>
            <a:endParaRPr b="1" sz="2400">
              <a:solidFill>
                <a:srgbClr val="0000FF"/>
              </a:solidFill>
              <a:latin typeface="Trebuchet MS"/>
              <a:ea typeface="Trebuchet MS"/>
              <a:cs typeface="Trebuchet MS"/>
              <a:sym typeface="Trebuchet MS"/>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41"/>
          <p:cNvSpPr/>
          <p:nvPr/>
        </p:nvSpPr>
        <p:spPr>
          <a:xfrm>
            <a:off x="2971800" y="1213830"/>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17" name="Google Shape;317;p41"/>
          <p:cNvSpPr txBox="1"/>
          <p:nvPr/>
        </p:nvSpPr>
        <p:spPr>
          <a:xfrm>
            <a:off x="2895600" y="752127"/>
            <a:ext cx="7772400" cy="1200600"/>
          </a:xfrm>
          <a:prstGeom prst="rect">
            <a:avLst/>
          </a:prstGeom>
          <a:noFill/>
          <a:ln>
            <a:noFill/>
          </a:ln>
        </p:spPr>
        <p:txBody>
          <a:bodyPr anchorCtr="0" anchor="t" bIns="45700" lIns="91425" spcFirstLastPara="1" rIns="91425" wrap="square" tIns="45700">
            <a:spAutoFit/>
          </a:bodyPr>
          <a:lstStyle/>
          <a:p>
            <a:pPr indent="-342900" lvl="0" marL="342900" rtl="0" algn="l">
              <a:spcBef>
                <a:spcPts val="0"/>
              </a:spcBef>
              <a:spcAft>
                <a:spcPts val="0"/>
              </a:spcAft>
              <a:buClr>
                <a:schemeClr val="dk1"/>
              </a:buClr>
              <a:buSzPts val="1100"/>
              <a:buFont typeface="Arial"/>
              <a:buNone/>
            </a:pPr>
            <a:r>
              <a:rPr lang="en-US" sz="2400">
                <a:solidFill>
                  <a:srgbClr val="FF0000"/>
                </a:solidFill>
                <a:latin typeface="Trebuchet MS"/>
                <a:ea typeface="Trebuchet MS"/>
                <a:cs typeface="Trebuchet MS"/>
                <a:sym typeface="Trebuchet MS"/>
              </a:rPr>
              <a:t>          </a:t>
            </a:r>
            <a:r>
              <a:rPr lang="en-US" sz="2400">
                <a:solidFill>
                  <a:srgbClr val="FF0000"/>
                </a:solidFill>
                <a:latin typeface="Trebuchet MS"/>
                <a:ea typeface="Trebuchet MS"/>
                <a:cs typeface="Trebuchet MS"/>
                <a:sym typeface="Trebuchet MS"/>
              </a:rPr>
              <a:t>Algorithm-Event detection from twitter data</a:t>
            </a:r>
            <a:endParaRPr>
              <a:solidFill>
                <a:schemeClr val="dk1"/>
              </a:solidFill>
            </a:endParaRPr>
          </a:p>
          <a:p>
            <a:pPr indent="-342900" lvl="0" marL="342900" rtl="0" algn="r">
              <a:spcBef>
                <a:spcPts val="0"/>
              </a:spcBef>
              <a:spcAft>
                <a:spcPts val="0"/>
              </a:spcAft>
              <a:buClr>
                <a:schemeClr val="dk1"/>
              </a:buClr>
              <a:buFont typeface="Arial"/>
              <a:buNone/>
            </a:pPr>
            <a:r>
              <a:t/>
            </a:r>
            <a:endParaRPr sz="2400">
              <a:solidFill>
                <a:srgbClr val="FF0000"/>
              </a:solidFill>
              <a:latin typeface="Trebuchet MS"/>
              <a:ea typeface="Trebuchet MS"/>
              <a:cs typeface="Trebuchet MS"/>
              <a:sym typeface="Trebuchet MS"/>
            </a:endParaRPr>
          </a:p>
          <a:p>
            <a:pPr indent="-342900" lvl="0" marL="342900" marR="0" rtl="0" algn="r">
              <a:spcBef>
                <a:spcPts val="0"/>
              </a:spcBef>
              <a:spcAft>
                <a:spcPts val="0"/>
              </a:spcAft>
              <a:buNone/>
            </a:pPr>
            <a:r>
              <a:t/>
            </a:r>
            <a:endParaRPr sz="2400">
              <a:solidFill>
                <a:srgbClr val="FF0000"/>
              </a:solidFill>
              <a:latin typeface="Trebuchet MS"/>
              <a:ea typeface="Trebuchet MS"/>
              <a:cs typeface="Trebuchet MS"/>
              <a:sym typeface="Trebuchet MS"/>
            </a:endParaRPr>
          </a:p>
        </p:txBody>
      </p:sp>
      <p:sp>
        <p:nvSpPr>
          <p:cNvPr id="318" name="Google Shape;318;p41"/>
          <p:cNvSpPr txBox="1"/>
          <p:nvPr/>
        </p:nvSpPr>
        <p:spPr>
          <a:xfrm>
            <a:off x="465625" y="1213825"/>
            <a:ext cx="11533800" cy="6654000"/>
          </a:xfrm>
          <a:prstGeom prst="rect">
            <a:avLst/>
          </a:prstGeom>
          <a:noFill/>
          <a:ln>
            <a:noFill/>
          </a:ln>
        </p:spPr>
        <p:txBody>
          <a:bodyPr anchorCtr="0" anchor="t" bIns="45700" lIns="91425" spcFirstLastPara="1" rIns="91425" wrap="square" tIns="45700">
            <a:spAutoFit/>
          </a:bodyPr>
          <a:lstStyle/>
          <a:p>
            <a:pPr indent="0" lvl="0" marL="0" rtl="0" algn="l">
              <a:lnSpc>
                <a:spcPct val="115000"/>
              </a:lnSpc>
              <a:spcBef>
                <a:spcPts val="1200"/>
              </a:spcBef>
              <a:spcAft>
                <a:spcPts val="0"/>
              </a:spcAft>
              <a:buClr>
                <a:schemeClr val="dk1"/>
              </a:buClr>
              <a:buSzPts val="1100"/>
              <a:buFont typeface="Arial"/>
              <a:buNone/>
            </a:pPr>
            <a:r>
              <a:rPr b="1" lang="en-US" sz="2400">
                <a:solidFill>
                  <a:srgbClr val="0033CC"/>
                </a:solidFill>
                <a:latin typeface="Trebuchet MS"/>
                <a:ea typeface="Trebuchet MS"/>
                <a:cs typeface="Trebuchet MS"/>
                <a:sym typeface="Trebuchet MS"/>
              </a:rPr>
              <a:t> Aggregated Centrality:</a:t>
            </a:r>
            <a:endParaRPr b="1" sz="2400">
              <a:solidFill>
                <a:srgbClr val="0033CC"/>
              </a:solidFill>
              <a:latin typeface="Trebuchet MS"/>
              <a:ea typeface="Trebuchet MS"/>
              <a:cs typeface="Trebuchet MS"/>
              <a:sym typeface="Trebuchet MS"/>
            </a:endParaRPr>
          </a:p>
          <a:p>
            <a:pPr indent="-381000" lvl="0" marL="457200" rtl="0" algn="l">
              <a:lnSpc>
                <a:spcPct val="115000"/>
              </a:lnSpc>
              <a:spcBef>
                <a:spcPts val="1200"/>
              </a:spcBef>
              <a:spcAft>
                <a:spcPts val="0"/>
              </a:spcAft>
              <a:buClr>
                <a:srgbClr val="0033CC"/>
              </a:buClr>
              <a:buSzPts val="2400"/>
              <a:buFont typeface="Trebuchet MS"/>
              <a:buChar char="●"/>
            </a:pPr>
            <a:r>
              <a:rPr b="1" lang="en-US" sz="2400">
                <a:solidFill>
                  <a:srgbClr val="0033CC"/>
                </a:solidFill>
                <a:latin typeface="Trebuchet MS"/>
                <a:ea typeface="Trebuchet MS"/>
                <a:cs typeface="Trebuchet MS"/>
                <a:sym typeface="Trebuchet MS"/>
              </a:rPr>
              <a:t>Input: Co-occurrence graphs.</a:t>
            </a:r>
            <a:endParaRPr b="1" sz="2400">
              <a:solidFill>
                <a:srgbClr val="0033CC"/>
              </a:solidFill>
              <a:latin typeface="Trebuchet MS"/>
              <a:ea typeface="Trebuchet MS"/>
              <a:cs typeface="Trebuchet MS"/>
              <a:sym typeface="Trebuchet MS"/>
            </a:endParaRPr>
          </a:p>
          <a:p>
            <a:pPr indent="-381000" lvl="0" marL="457200" rtl="0" algn="l">
              <a:lnSpc>
                <a:spcPct val="115000"/>
              </a:lnSpc>
              <a:spcBef>
                <a:spcPts val="0"/>
              </a:spcBef>
              <a:spcAft>
                <a:spcPts val="0"/>
              </a:spcAft>
              <a:buClr>
                <a:srgbClr val="0033CC"/>
              </a:buClr>
              <a:buSzPts val="2400"/>
              <a:buFont typeface="Trebuchet MS"/>
              <a:buChar char="●"/>
            </a:pPr>
            <a:r>
              <a:rPr b="1" lang="en-US" sz="2400">
                <a:solidFill>
                  <a:srgbClr val="0033CC"/>
                </a:solidFill>
                <a:latin typeface="Trebuchet MS"/>
                <a:ea typeface="Trebuchet MS"/>
                <a:cs typeface="Trebuchet MS"/>
                <a:sym typeface="Trebuchet MS"/>
              </a:rPr>
              <a:t>Process:-&gt;For each graph, calculate degree centrality for each node (word).</a:t>
            </a:r>
            <a:endParaRPr b="1" sz="2400">
              <a:solidFill>
                <a:srgbClr val="0033CC"/>
              </a:solidFill>
              <a:latin typeface="Trebuchet MS"/>
              <a:ea typeface="Trebuchet MS"/>
              <a:cs typeface="Trebuchet MS"/>
              <a:sym typeface="Trebuchet MS"/>
            </a:endParaRPr>
          </a:p>
          <a:p>
            <a:pPr indent="0" lvl="0" marL="914400" rtl="0" algn="l">
              <a:lnSpc>
                <a:spcPct val="115000"/>
              </a:lnSpc>
              <a:spcBef>
                <a:spcPts val="1200"/>
              </a:spcBef>
              <a:spcAft>
                <a:spcPts val="0"/>
              </a:spcAft>
              <a:buNone/>
            </a:pPr>
            <a:r>
              <a:rPr b="1" lang="en-US" sz="2400">
                <a:solidFill>
                  <a:srgbClr val="0033CC"/>
                </a:solidFill>
                <a:latin typeface="Trebuchet MS"/>
                <a:ea typeface="Trebuchet MS"/>
                <a:cs typeface="Trebuchet MS"/>
                <a:sym typeface="Trebuchet MS"/>
              </a:rPr>
              <a:t>-&gt;Sum the centrality values for all nodes to get the aggregated centrality.</a:t>
            </a:r>
            <a:endParaRPr b="1" sz="2400">
              <a:solidFill>
                <a:srgbClr val="0033CC"/>
              </a:solidFill>
              <a:latin typeface="Trebuchet MS"/>
              <a:ea typeface="Trebuchet MS"/>
              <a:cs typeface="Trebuchet MS"/>
              <a:sym typeface="Trebuchet MS"/>
            </a:endParaRPr>
          </a:p>
          <a:p>
            <a:pPr indent="0" lvl="0" marL="0" rtl="0" algn="l">
              <a:lnSpc>
                <a:spcPct val="115000"/>
              </a:lnSpc>
              <a:spcBef>
                <a:spcPts val="1200"/>
              </a:spcBef>
              <a:spcAft>
                <a:spcPts val="0"/>
              </a:spcAft>
              <a:buClr>
                <a:schemeClr val="dk1"/>
              </a:buClr>
              <a:buSzPts val="1100"/>
              <a:buFont typeface="Arial"/>
              <a:buNone/>
            </a:pPr>
            <a:r>
              <a:rPr b="1" lang="en-US" sz="2400">
                <a:solidFill>
                  <a:srgbClr val="0033CC"/>
                </a:solidFill>
                <a:latin typeface="Trebuchet MS"/>
                <a:ea typeface="Trebuchet MS"/>
                <a:cs typeface="Trebuchet MS"/>
                <a:sym typeface="Trebuchet MS"/>
              </a:rPr>
              <a:t> Heartbeat Score:</a:t>
            </a:r>
            <a:endParaRPr b="1" sz="2400">
              <a:solidFill>
                <a:srgbClr val="0033CC"/>
              </a:solidFill>
              <a:latin typeface="Trebuchet MS"/>
              <a:ea typeface="Trebuchet MS"/>
              <a:cs typeface="Trebuchet MS"/>
              <a:sym typeface="Trebuchet MS"/>
            </a:endParaRPr>
          </a:p>
          <a:p>
            <a:pPr indent="-381000" lvl="0" marL="457200" rtl="0" algn="l">
              <a:lnSpc>
                <a:spcPct val="115000"/>
              </a:lnSpc>
              <a:spcBef>
                <a:spcPts val="1200"/>
              </a:spcBef>
              <a:spcAft>
                <a:spcPts val="0"/>
              </a:spcAft>
              <a:buClr>
                <a:srgbClr val="0033CC"/>
              </a:buClr>
              <a:buSzPts val="2400"/>
              <a:buFont typeface="Trebuchet MS"/>
              <a:buChar char="●"/>
            </a:pPr>
            <a:r>
              <a:rPr b="1" lang="en-US" sz="2400">
                <a:solidFill>
                  <a:srgbClr val="0033CC"/>
                </a:solidFill>
                <a:latin typeface="Trebuchet MS"/>
                <a:ea typeface="Trebuchet MS"/>
                <a:cs typeface="Trebuchet MS"/>
                <a:sym typeface="Trebuchet MS"/>
              </a:rPr>
              <a:t>Input: Growth factors and aggregated centralities.</a:t>
            </a:r>
            <a:endParaRPr b="1" sz="2400">
              <a:solidFill>
                <a:srgbClr val="0033CC"/>
              </a:solidFill>
              <a:latin typeface="Trebuchet MS"/>
              <a:ea typeface="Trebuchet MS"/>
              <a:cs typeface="Trebuchet MS"/>
              <a:sym typeface="Trebuchet MS"/>
            </a:endParaRPr>
          </a:p>
          <a:p>
            <a:pPr indent="-381000" lvl="0" marL="457200" rtl="0" algn="l">
              <a:lnSpc>
                <a:spcPct val="115000"/>
              </a:lnSpc>
              <a:spcBef>
                <a:spcPts val="0"/>
              </a:spcBef>
              <a:spcAft>
                <a:spcPts val="0"/>
              </a:spcAft>
              <a:buClr>
                <a:srgbClr val="0033CC"/>
              </a:buClr>
              <a:buSzPts val="2400"/>
              <a:buFont typeface="Trebuchet MS"/>
              <a:buChar char="●"/>
            </a:pPr>
            <a:r>
              <a:rPr b="1" lang="en-US" sz="2400">
                <a:solidFill>
                  <a:srgbClr val="0033CC"/>
                </a:solidFill>
                <a:latin typeface="Trebuchet MS"/>
                <a:ea typeface="Trebuchet MS"/>
                <a:cs typeface="Trebuchet MS"/>
                <a:sym typeface="Trebuchet MS"/>
              </a:rPr>
              <a:t>Process:</a:t>
            </a:r>
            <a:endParaRPr b="1" sz="2400">
              <a:solidFill>
                <a:srgbClr val="0033CC"/>
              </a:solidFill>
              <a:latin typeface="Trebuchet MS"/>
              <a:ea typeface="Trebuchet MS"/>
              <a:cs typeface="Trebuchet MS"/>
              <a:sym typeface="Trebuchet MS"/>
            </a:endParaRPr>
          </a:p>
          <a:p>
            <a:pPr indent="0" lvl="0" marL="914400" rtl="0" algn="l">
              <a:lnSpc>
                <a:spcPct val="115000"/>
              </a:lnSpc>
              <a:spcBef>
                <a:spcPts val="1200"/>
              </a:spcBef>
              <a:spcAft>
                <a:spcPts val="0"/>
              </a:spcAft>
              <a:buNone/>
            </a:pPr>
            <a:r>
              <a:rPr b="1" lang="en-US" sz="2400">
                <a:solidFill>
                  <a:srgbClr val="0033CC"/>
                </a:solidFill>
                <a:latin typeface="Trebuchet MS"/>
                <a:ea typeface="Trebuchet MS"/>
                <a:cs typeface="Trebuchet MS"/>
                <a:sym typeface="Trebuchet MS"/>
              </a:rPr>
              <a:t>For each time bucket, compute the heartbeat score as:</a:t>
            </a:r>
            <a:endParaRPr b="1" sz="2400">
              <a:solidFill>
                <a:srgbClr val="0033CC"/>
              </a:solidFill>
              <a:latin typeface="Trebuchet MS"/>
              <a:ea typeface="Trebuchet MS"/>
              <a:cs typeface="Trebuchet MS"/>
              <a:sym typeface="Trebuchet MS"/>
            </a:endParaRPr>
          </a:p>
          <a:p>
            <a:pPr indent="-381000" lvl="2" marL="1371600" rtl="0" algn="l">
              <a:lnSpc>
                <a:spcPct val="115000"/>
              </a:lnSpc>
              <a:spcBef>
                <a:spcPts val="1200"/>
              </a:spcBef>
              <a:spcAft>
                <a:spcPts val="0"/>
              </a:spcAft>
              <a:buClr>
                <a:srgbClr val="0033CC"/>
              </a:buClr>
              <a:buSzPts val="2400"/>
              <a:buFont typeface="Trebuchet MS"/>
              <a:buChar char="■"/>
            </a:pPr>
            <a:r>
              <a:rPr b="1" lang="en-US" sz="2400">
                <a:solidFill>
                  <a:srgbClr val="0033CC"/>
                </a:solidFill>
                <a:latin typeface="Trebuchet MS"/>
                <a:ea typeface="Trebuchet MS"/>
                <a:cs typeface="Trebuchet MS"/>
                <a:sym typeface="Trebuchet MS"/>
              </a:rPr>
              <a:t>Heartbeat score = Growth factor * Aggregated centrality (from next bucket).</a:t>
            </a:r>
            <a:endParaRPr b="1" sz="2400">
              <a:solidFill>
                <a:srgbClr val="0033CC"/>
              </a:solidFill>
              <a:latin typeface="Trebuchet MS"/>
              <a:ea typeface="Trebuchet MS"/>
              <a:cs typeface="Trebuchet MS"/>
              <a:sym typeface="Trebuchet MS"/>
            </a:endParaRPr>
          </a:p>
          <a:p>
            <a:pPr indent="0" lvl="0" marL="914400" rtl="0" algn="l">
              <a:lnSpc>
                <a:spcPct val="115000"/>
              </a:lnSpc>
              <a:spcBef>
                <a:spcPts val="1200"/>
              </a:spcBef>
              <a:spcAft>
                <a:spcPts val="0"/>
              </a:spcAft>
              <a:buNone/>
            </a:pPr>
            <a:r>
              <a:t/>
            </a:r>
            <a:endParaRPr b="1" sz="1800">
              <a:solidFill>
                <a:srgbClr val="0033CC"/>
              </a:solidFill>
              <a:latin typeface="Trebuchet MS"/>
              <a:ea typeface="Trebuchet MS"/>
              <a:cs typeface="Trebuchet MS"/>
              <a:sym typeface="Trebuchet MS"/>
            </a:endParaRPr>
          </a:p>
          <a:p>
            <a:pPr indent="0" lvl="0" marL="914400" rtl="0" algn="l">
              <a:lnSpc>
                <a:spcPct val="115000"/>
              </a:lnSpc>
              <a:spcBef>
                <a:spcPts val="1200"/>
              </a:spcBef>
              <a:spcAft>
                <a:spcPts val="1200"/>
              </a:spcAft>
              <a:buNone/>
            </a:pPr>
            <a:r>
              <a:t/>
            </a:r>
            <a:endParaRPr b="1" sz="2200">
              <a:solidFill>
                <a:srgbClr val="0033CC"/>
              </a:solidFill>
              <a:latin typeface="Trebuchet MS"/>
              <a:ea typeface="Trebuchet MS"/>
              <a:cs typeface="Trebuchet MS"/>
              <a:sym typeface="Trebuchet MS"/>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42"/>
          <p:cNvSpPr/>
          <p:nvPr/>
        </p:nvSpPr>
        <p:spPr>
          <a:xfrm>
            <a:off x="2971800" y="1213830"/>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25" name="Google Shape;325;p42"/>
          <p:cNvSpPr txBox="1"/>
          <p:nvPr/>
        </p:nvSpPr>
        <p:spPr>
          <a:xfrm>
            <a:off x="2895600" y="752127"/>
            <a:ext cx="7772400" cy="1200600"/>
          </a:xfrm>
          <a:prstGeom prst="rect">
            <a:avLst/>
          </a:prstGeom>
          <a:noFill/>
          <a:ln>
            <a:noFill/>
          </a:ln>
        </p:spPr>
        <p:txBody>
          <a:bodyPr anchorCtr="0" anchor="t" bIns="45700" lIns="91425" spcFirstLastPara="1" rIns="91425" wrap="square" tIns="45700">
            <a:spAutoFit/>
          </a:bodyPr>
          <a:lstStyle/>
          <a:p>
            <a:pPr indent="-342900" lvl="0" marL="342900" rtl="0" algn="l">
              <a:spcBef>
                <a:spcPts val="0"/>
              </a:spcBef>
              <a:spcAft>
                <a:spcPts val="0"/>
              </a:spcAft>
              <a:buClr>
                <a:schemeClr val="dk1"/>
              </a:buClr>
              <a:buSzPts val="1100"/>
              <a:buFont typeface="Arial"/>
              <a:buNone/>
            </a:pPr>
            <a:r>
              <a:rPr lang="en-US" sz="2400">
                <a:solidFill>
                  <a:srgbClr val="FF0000"/>
                </a:solidFill>
                <a:latin typeface="Trebuchet MS"/>
                <a:ea typeface="Trebuchet MS"/>
                <a:cs typeface="Trebuchet MS"/>
                <a:sym typeface="Trebuchet MS"/>
              </a:rPr>
              <a:t>               </a:t>
            </a:r>
            <a:r>
              <a:rPr lang="en-US" sz="2400">
                <a:solidFill>
                  <a:srgbClr val="FF0000"/>
                </a:solidFill>
                <a:latin typeface="Trebuchet MS"/>
                <a:ea typeface="Trebuchet MS"/>
                <a:cs typeface="Trebuchet MS"/>
                <a:sym typeface="Trebuchet MS"/>
              </a:rPr>
              <a:t>Algorithm-Event detection from twitter data</a:t>
            </a:r>
            <a:endParaRPr>
              <a:solidFill>
                <a:schemeClr val="dk1"/>
              </a:solidFill>
            </a:endParaRPr>
          </a:p>
          <a:p>
            <a:pPr indent="-342900" lvl="0" marL="342900" rtl="0" algn="r">
              <a:spcBef>
                <a:spcPts val="0"/>
              </a:spcBef>
              <a:spcAft>
                <a:spcPts val="0"/>
              </a:spcAft>
              <a:buClr>
                <a:schemeClr val="dk1"/>
              </a:buClr>
              <a:buFont typeface="Arial"/>
              <a:buNone/>
            </a:pPr>
            <a:r>
              <a:t/>
            </a:r>
            <a:endParaRPr sz="2400">
              <a:solidFill>
                <a:srgbClr val="FF0000"/>
              </a:solidFill>
              <a:latin typeface="Trebuchet MS"/>
              <a:ea typeface="Trebuchet MS"/>
              <a:cs typeface="Trebuchet MS"/>
              <a:sym typeface="Trebuchet MS"/>
            </a:endParaRPr>
          </a:p>
          <a:p>
            <a:pPr indent="-342900" lvl="0" marL="342900" marR="0" rtl="0" algn="r">
              <a:spcBef>
                <a:spcPts val="0"/>
              </a:spcBef>
              <a:spcAft>
                <a:spcPts val="0"/>
              </a:spcAft>
              <a:buNone/>
            </a:pPr>
            <a:r>
              <a:t/>
            </a:r>
            <a:endParaRPr sz="2400">
              <a:solidFill>
                <a:srgbClr val="FF0000"/>
              </a:solidFill>
              <a:latin typeface="Trebuchet MS"/>
              <a:ea typeface="Trebuchet MS"/>
              <a:cs typeface="Trebuchet MS"/>
              <a:sym typeface="Trebuchet MS"/>
            </a:endParaRPr>
          </a:p>
        </p:txBody>
      </p:sp>
      <p:sp>
        <p:nvSpPr>
          <p:cNvPr id="326" name="Google Shape;326;p42"/>
          <p:cNvSpPr txBox="1"/>
          <p:nvPr/>
        </p:nvSpPr>
        <p:spPr>
          <a:xfrm>
            <a:off x="465625" y="1213825"/>
            <a:ext cx="11533800" cy="6754800"/>
          </a:xfrm>
          <a:prstGeom prst="rect">
            <a:avLst/>
          </a:prstGeom>
          <a:noFill/>
          <a:ln>
            <a:noFill/>
          </a:ln>
        </p:spPr>
        <p:txBody>
          <a:bodyPr anchorCtr="0" anchor="t" bIns="45700" lIns="91425" spcFirstLastPara="1" rIns="91425" wrap="square" tIns="45700">
            <a:spAutoFit/>
          </a:bodyPr>
          <a:lstStyle/>
          <a:p>
            <a:pPr indent="0" lvl="0" marL="0" rtl="0" algn="l">
              <a:lnSpc>
                <a:spcPct val="115000"/>
              </a:lnSpc>
              <a:spcBef>
                <a:spcPts val="1200"/>
              </a:spcBef>
              <a:spcAft>
                <a:spcPts val="0"/>
              </a:spcAft>
              <a:buNone/>
            </a:pPr>
            <a:r>
              <a:rPr b="1" lang="en-US" sz="2400">
                <a:solidFill>
                  <a:srgbClr val="0033CC"/>
                </a:solidFill>
                <a:latin typeface="Trebuchet MS"/>
                <a:ea typeface="Trebuchet MS"/>
                <a:cs typeface="Trebuchet MS"/>
                <a:sym typeface="Trebuchet MS"/>
              </a:rPr>
              <a:t>Event Classification:</a:t>
            </a:r>
            <a:endParaRPr b="1" sz="2400">
              <a:solidFill>
                <a:srgbClr val="0033CC"/>
              </a:solidFill>
              <a:latin typeface="Trebuchet MS"/>
              <a:ea typeface="Trebuchet MS"/>
              <a:cs typeface="Trebuchet MS"/>
              <a:sym typeface="Trebuchet MS"/>
            </a:endParaRPr>
          </a:p>
          <a:p>
            <a:pPr indent="-381000" lvl="0" marL="457200" rtl="0" algn="l">
              <a:lnSpc>
                <a:spcPct val="115000"/>
              </a:lnSpc>
              <a:spcBef>
                <a:spcPts val="1200"/>
              </a:spcBef>
              <a:spcAft>
                <a:spcPts val="0"/>
              </a:spcAft>
              <a:buClr>
                <a:srgbClr val="0033CC"/>
              </a:buClr>
              <a:buSzPts val="2400"/>
              <a:buFont typeface="Trebuchet MS"/>
              <a:buChar char="●"/>
            </a:pPr>
            <a:r>
              <a:rPr b="1" lang="en-US" sz="2400">
                <a:solidFill>
                  <a:srgbClr val="0033CC"/>
                </a:solidFill>
                <a:latin typeface="Trebuchet MS"/>
                <a:ea typeface="Trebuchet MS"/>
                <a:cs typeface="Trebuchet MS"/>
                <a:sym typeface="Trebuchet MS"/>
              </a:rPr>
              <a:t>Input: Heartbeat scores.</a:t>
            </a:r>
            <a:endParaRPr b="1" sz="2400">
              <a:solidFill>
                <a:srgbClr val="0033CC"/>
              </a:solidFill>
              <a:latin typeface="Trebuchet MS"/>
              <a:ea typeface="Trebuchet MS"/>
              <a:cs typeface="Trebuchet MS"/>
              <a:sym typeface="Trebuchet MS"/>
            </a:endParaRPr>
          </a:p>
          <a:p>
            <a:pPr indent="-381000" lvl="0" marL="457200" rtl="0" algn="l">
              <a:lnSpc>
                <a:spcPct val="115000"/>
              </a:lnSpc>
              <a:spcBef>
                <a:spcPts val="0"/>
              </a:spcBef>
              <a:spcAft>
                <a:spcPts val="0"/>
              </a:spcAft>
              <a:buClr>
                <a:srgbClr val="0033CC"/>
              </a:buClr>
              <a:buSzPts val="2400"/>
              <a:buFont typeface="Trebuchet MS"/>
              <a:buChar char="●"/>
            </a:pPr>
            <a:r>
              <a:rPr b="1" lang="en-US" sz="2400">
                <a:solidFill>
                  <a:srgbClr val="0033CC"/>
                </a:solidFill>
                <a:latin typeface="Trebuchet MS"/>
                <a:ea typeface="Trebuchet MS"/>
                <a:cs typeface="Trebuchet MS"/>
                <a:sym typeface="Trebuchet MS"/>
              </a:rPr>
              <a:t>Process:-&gt;</a:t>
            </a:r>
            <a:r>
              <a:rPr b="1" lang="en-US" sz="2100">
                <a:solidFill>
                  <a:srgbClr val="0033CC"/>
                </a:solidFill>
                <a:latin typeface="Trebuchet MS"/>
                <a:ea typeface="Trebuchet MS"/>
                <a:cs typeface="Trebuchet MS"/>
                <a:sym typeface="Trebuchet MS"/>
              </a:rPr>
              <a:t>Calculate the absolute difference between consecutive heartbeat scores.</a:t>
            </a:r>
            <a:endParaRPr b="1" sz="2100">
              <a:solidFill>
                <a:srgbClr val="0033CC"/>
              </a:solidFill>
              <a:latin typeface="Trebuchet MS"/>
              <a:ea typeface="Trebuchet MS"/>
              <a:cs typeface="Trebuchet MS"/>
              <a:sym typeface="Trebuchet MS"/>
            </a:endParaRPr>
          </a:p>
          <a:p>
            <a:pPr indent="0" lvl="0" marL="914400" rtl="0" algn="l">
              <a:lnSpc>
                <a:spcPct val="115000"/>
              </a:lnSpc>
              <a:spcBef>
                <a:spcPts val="1200"/>
              </a:spcBef>
              <a:spcAft>
                <a:spcPts val="0"/>
              </a:spcAft>
              <a:buNone/>
            </a:pPr>
            <a:r>
              <a:rPr b="1" lang="en-US" sz="2400">
                <a:solidFill>
                  <a:srgbClr val="0033CC"/>
                </a:solidFill>
                <a:latin typeface="Trebuchet MS"/>
                <a:ea typeface="Trebuchet MS"/>
                <a:cs typeface="Trebuchet MS"/>
                <a:sym typeface="Trebuchet MS"/>
              </a:rPr>
              <a:t> -&gt;</a:t>
            </a:r>
            <a:r>
              <a:rPr b="1" lang="en-US" sz="2100">
                <a:solidFill>
                  <a:srgbClr val="0033CC"/>
                </a:solidFill>
                <a:latin typeface="Trebuchet MS"/>
                <a:ea typeface="Trebuchet MS"/>
                <a:cs typeface="Trebuchet MS"/>
                <a:sym typeface="Trebuchet MS"/>
              </a:rPr>
              <a:t>If the difference exceeds a threshold, label it as a significant event (1), else no event (0).</a:t>
            </a:r>
            <a:endParaRPr b="1" sz="2100">
              <a:solidFill>
                <a:srgbClr val="0033CC"/>
              </a:solidFill>
              <a:latin typeface="Trebuchet MS"/>
              <a:ea typeface="Trebuchet MS"/>
              <a:cs typeface="Trebuchet MS"/>
              <a:sym typeface="Trebuchet MS"/>
            </a:endParaRPr>
          </a:p>
          <a:p>
            <a:pPr indent="0" lvl="0" marL="0" rtl="0" algn="l">
              <a:lnSpc>
                <a:spcPct val="115000"/>
              </a:lnSpc>
              <a:spcBef>
                <a:spcPts val="1200"/>
              </a:spcBef>
              <a:spcAft>
                <a:spcPts val="0"/>
              </a:spcAft>
              <a:buNone/>
            </a:pPr>
            <a:r>
              <a:rPr b="1" lang="en-US" sz="2400">
                <a:solidFill>
                  <a:srgbClr val="0033CC"/>
                </a:solidFill>
                <a:latin typeface="Trebuchet MS"/>
                <a:ea typeface="Trebuchet MS"/>
                <a:cs typeface="Trebuchet MS"/>
                <a:sym typeface="Trebuchet MS"/>
              </a:rPr>
              <a:t>. Keyword Extraction for Events:</a:t>
            </a:r>
            <a:endParaRPr b="1" sz="2400">
              <a:solidFill>
                <a:srgbClr val="0033CC"/>
              </a:solidFill>
              <a:latin typeface="Trebuchet MS"/>
              <a:ea typeface="Trebuchet MS"/>
              <a:cs typeface="Trebuchet MS"/>
              <a:sym typeface="Trebuchet MS"/>
            </a:endParaRPr>
          </a:p>
          <a:p>
            <a:pPr indent="-381000" lvl="0" marL="457200" rtl="0" algn="l">
              <a:lnSpc>
                <a:spcPct val="115000"/>
              </a:lnSpc>
              <a:spcBef>
                <a:spcPts val="1200"/>
              </a:spcBef>
              <a:spcAft>
                <a:spcPts val="0"/>
              </a:spcAft>
              <a:buClr>
                <a:srgbClr val="0033CC"/>
              </a:buClr>
              <a:buSzPts val="2400"/>
              <a:buFont typeface="Trebuchet MS"/>
              <a:buChar char="●"/>
            </a:pPr>
            <a:r>
              <a:rPr b="1" lang="en-US" sz="2400">
                <a:solidFill>
                  <a:srgbClr val="0033CC"/>
                </a:solidFill>
                <a:latin typeface="Trebuchet MS"/>
                <a:ea typeface="Trebuchet MS"/>
                <a:cs typeface="Trebuchet MS"/>
                <a:sym typeface="Trebuchet MS"/>
              </a:rPr>
              <a:t>Input: Significant events and corresponding tweets.</a:t>
            </a:r>
            <a:endParaRPr b="1" sz="2400">
              <a:solidFill>
                <a:srgbClr val="0033CC"/>
              </a:solidFill>
              <a:latin typeface="Trebuchet MS"/>
              <a:ea typeface="Trebuchet MS"/>
              <a:cs typeface="Trebuchet MS"/>
              <a:sym typeface="Trebuchet MS"/>
            </a:endParaRPr>
          </a:p>
          <a:p>
            <a:pPr indent="-381000" lvl="0" marL="457200" rtl="0" algn="l">
              <a:lnSpc>
                <a:spcPct val="115000"/>
              </a:lnSpc>
              <a:spcBef>
                <a:spcPts val="0"/>
              </a:spcBef>
              <a:spcAft>
                <a:spcPts val="0"/>
              </a:spcAft>
              <a:buClr>
                <a:srgbClr val="0033CC"/>
              </a:buClr>
              <a:buSzPts val="2400"/>
              <a:buFont typeface="Trebuchet MS"/>
              <a:buChar char="●"/>
            </a:pPr>
            <a:r>
              <a:rPr b="1" lang="en-US" sz="2400">
                <a:solidFill>
                  <a:srgbClr val="0033CC"/>
                </a:solidFill>
                <a:latin typeface="Trebuchet MS"/>
                <a:ea typeface="Trebuchet MS"/>
                <a:cs typeface="Trebuchet MS"/>
                <a:sym typeface="Trebuchet MS"/>
              </a:rPr>
              <a:t>Process:-&gt;Construct a co-occurrence graph for the event.</a:t>
            </a:r>
            <a:endParaRPr b="1" sz="2400">
              <a:solidFill>
                <a:srgbClr val="0033CC"/>
              </a:solidFill>
              <a:latin typeface="Trebuchet MS"/>
              <a:ea typeface="Trebuchet MS"/>
              <a:cs typeface="Trebuchet MS"/>
              <a:sym typeface="Trebuchet MS"/>
            </a:endParaRPr>
          </a:p>
          <a:p>
            <a:pPr indent="0" lvl="0" marL="914400" rtl="0" algn="l">
              <a:lnSpc>
                <a:spcPct val="115000"/>
              </a:lnSpc>
              <a:spcBef>
                <a:spcPts val="1200"/>
              </a:spcBef>
              <a:spcAft>
                <a:spcPts val="0"/>
              </a:spcAft>
              <a:buNone/>
            </a:pPr>
            <a:r>
              <a:rPr b="1" lang="en-US" sz="2400">
                <a:solidFill>
                  <a:srgbClr val="0033CC"/>
                </a:solidFill>
                <a:latin typeface="Trebuchet MS"/>
                <a:ea typeface="Trebuchet MS"/>
                <a:cs typeface="Trebuchet MS"/>
                <a:sym typeface="Trebuchet MS"/>
              </a:rPr>
              <a:t>       -&gt;Compute centrality and extract top 10 words as event keywords.</a:t>
            </a:r>
            <a:endParaRPr b="1" sz="2400">
              <a:solidFill>
                <a:srgbClr val="0033CC"/>
              </a:solidFill>
              <a:latin typeface="Trebuchet MS"/>
              <a:ea typeface="Trebuchet MS"/>
              <a:cs typeface="Trebuchet MS"/>
              <a:sym typeface="Trebuchet MS"/>
            </a:endParaRPr>
          </a:p>
          <a:p>
            <a:pPr indent="0" lvl="0" marL="914400" rtl="0" algn="l">
              <a:lnSpc>
                <a:spcPct val="115000"/>
              </a:lnSpc>
              <a:spcBef>
                <a:spcPts val="1200"/>
              </a:spcBef>
              <a:spcAft>
                <a:spcPts val="0"/>
              </a:spcAft>
              <a:buNone/>
            </a:pPr>
            <a:r>
              <a:t/>
            </a:r>
            <a:endParaRPr b="1" sz="2400">
              <a:solidFill>
                <a:srgbClr val="0033CC"/>
              </a:solidFill>
              <a:latin typeface="Trebuchet MS"/>
              <a:ea typeface="Trebuchet MS"/>
              <a:cs typeface="Trebuchet MS"/>
              <a:sym typeface="Trebuchet MS"/>
            </a:endParaRPr>
          </a:p>
          <a:p>
            <a:pPr indent="0" lvl="0" marL="1371600" rtl="0" algn="l">
              <a:lnSpc>
                <a:spcPct val="115000"/>
              </a:lnSpc>
              <a:spcBef>
                <a:spcPts val="1200"/>
              </a:spcBef>
              <a:spcAft>
                <a:spcPts val="0"/>
              </a:spcAft>
              <a:buNone/>
            </a:pPr>
            <a:r>
              <a:t/>
            </a:r>
            <a:endParaRPr b="1" sz="2400">
              <a:solidFill>
                <a:srgbClr val="0033CC"/>
              </a:solidFill>
              <a:latin typeface="Trebuchet MS"/>
              <a:ea typeface="Trebuchet MS"/>
              <a:cs typeface="Trebuchet MS"/>
              <a:sym typeface="Trebuchet MS"/>
            </a:endParaRPr>
          </a:p>
          <a:p>
            <a:pPr indent="0" lvl="0" marL="914400" rtl="0" algn="l">
              <a:lnSpc>
                <a:spcPct val="115000"/>
              </a:lnSpc>
              <a:spcBef>
                <a:spcPts val="1200"/>
              </a:spcBef>
              <a:spcAft>
                <a:spcPts val="0"/>
              </a:spcAft>
              <a:buNone/>
            </a:pPr>
            <a:r>
              <a:t/>
            </a:r>
            <a:endParaRPr b="1" sz="1800">
              <a:solidFill>
                <a:srgbClr val="0033CC"/>
              </a:solidFill>
              <a:latin typeface="Trebuchet MS"/>
              <a:ea typeface="Trebuchet MS"/>
              <a:cs typeface="Trebuchet MS"/>
              <a:sym typeface="Trebuchet MS"/>
            </a:endParaRPr>
          </a:p>
          <a:p>
            <a:pPr indent="0" lvl="0" marL="914400" rtl="0" algn="l">
              <a:lnSpc>
                <a:spcPct val="115000"/>
              </a:lnSpc>
              <a:spcBef>
                <a:spcPts val="1200"/>
              </a:spcBef>
              <a:spcAft>
                <a:spcPts val="1200"/>
              </a:spcAft>
              <a:buNone/>
            </a:pPr>
            <a:r>
              <a:t/>
            </a:r>
            <a:endParaRPr b="1" sz="2200">
              <a:solidFill>
                <a:srgbClr val="0033CC"/>
              </a:solidFill>
              <a:latin typeface="Trebuchet MS"/>
              <a:ea typeface="Trebuchet MS"/>
              <a:cs typeface="Trebuchet MS"/>
              <a:sym typeface="Trebuchet MS"/>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43"/>
          <p:cNvSpPr/>
          <p:nvPr/>
        </p:nvSpPr>
        <p:spPr>
          <a:xfrm>
            <a:off x="2971800" y="1213830"/>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33" name="Google Shape;333;p43"/>
          <p:cNvSpPr txBox="1"/>
          <p:nvPr/>
        </p:nvSpPr>
        <p:spPr>
          <a:xfrm>
            <a:off x="2895600" y="752127"/>
            <a:ext cx="7772400" cy="1200600"/>
          </a:xfrm>
          <a:prstGeom prst="rect">
            <a:avLst/>
          </a:prstGeom>
          <a:noFill/>
          <a:ln>
            <a:noFill/>
          </a:ln>
        </p:spPr>
        <p:txBody>
          <a:bodyPr anchorCtr="0" anchor="t" bIns="45700" lIns="91425" spcFirstLastPara="1" rIns="91425" wrap="square" tIns="45700">
            <a:spAutoFit/>
          </a:bodyPr>
          <a:lstStyle/>
          <a:p>
            <a:pPr indent="-342900" lvl="0" marL="342900" rtl="0" algn="l">
              <a:spcBef>
                <a:spcPts val="0"/>
              </a:spcBef>
              <a:spcAft>
                <a:spcPts val="0"/>
              </a:spcAft>
              <a:buClr>
                <a:schemeClr val="dk1"/>
              </a:buClr>
              <a:buSzPts val="1100"/>
              <a:buFont typeface="Arial"/>
              <a:buNone/>
            </a:pPr>
            <a:r>
              <a:rPr lang="en-US" sz="2400">
                <a:solidFill>
                  <a:srgbClr val="FF0000"/>
                </a:solidFill>
                <a:latin typeface="Trebuchet MS"/>
                <a:ea typeface="Trebuchet MS"/>
                <a:cs typeface="Trebuchet MS"/>
                <a:sym typeface="Trebuchet MS"/>
              </a:rPr>
              <a:t>           </a:t>
            </a:r>
            <a:r>
              <a:rPr lang="en-US" sz="2400">
                <a:solidFill>
                  <a:srgbClr val="FF0000"/>
                </a:solidFill>
                <a:latin typeface="Trebuchet MS"/>
                <a:ea typeface="Trebuchet MS"/>
                <a:cs typeface="Trebuchet MS"/>
                <a:sym typeface="Trebuchet MS"/>
              </a:rPr>
              <a:t>Algorithm-Event detection from twitter data</a:t>
            </a:r>
            <a:endParaRPr>
              <a:solidFill>
                <a:schemeClr val="dk1"/>
              </a:solidFill>
            </a:endParaRPr>
          </a:p>
          <a:p>
            <a:pPr indent="-342900" lvl="0" marL="342900" rtl="0" algn="r">
              <a:spcBef>
                <a:spcPts val="0"/>
              </a:spcBef>
              <a:spcAft>
                <a:spcPts val="0"/>
              </a:spcAft>
              <a:buClr>
                <a:schemeClr val="dk1"/>
              </a:buClr>
              <a:buFont typeface="Arial"/>
              <a:buNone/>
            </a:pPr>
            <a:r>
              <a:t/>
            </a:r>
            <a:endParaRPr sz="2400">
              <a:solidFill>
                <a:srgbClr val="FF0000"/>
              </a:solidFill>
              <a:latin typeface="Trebuchet MS"/>
              <a:ea typeface="Trebuchet MS"/>
              <a:cs typeface="Trebuchet MS"/>
              <a:sym typeface="Trebuchet MS"/>
            </a:endParaRPr>
          </a:p>
          <a:p>
            <a:pPr indent="-342900" lvl="0" marL="342900" marR="0" rtl="0" algn="r">
              <a:spcBef>
                <a:spcPts val="0"/>
              </a:spcBef>
              <a:spcAft>
                <a:spcPts val="0"/>
              </a:spcAft>
              <a:buNone/>
            </a:pPr>
            <a:r>
              <a:t/>
            </a:r>
            <a:endParaRPr sz="2400">
              <a:solidFill>
                <a:srgbClr val="FF0000"/>
              </a:solidFill>
              <a:latin typeface="Trebuchet MS"/>
              <a:ea typeface="Trebuchet MS"/>
              <a:cs typeface="Trebuchet MS"/>
              <a:sym typeface="Trebuchet MS"/>
            </a:endParaRPr>
          </a:p>
        </p:txBody>
      </p:sp>
      <p:sp>
        <p:nvSpPr>
          <p:cNvPr id="334" name="Google Shape;334;p43"/>
          <p:cNvSpPr txBox="1"/>
          <p:nvPr/>
        </p:nvSpPr>
        <p:spPr>
          <a:xfrm>
            <a:off x="465625" y="1213825"/>
            <a:ext cx="11533800" cy="5496600"/>
          </a:xfrm>
          <a:prstGeom prst="rect">
            <a:avLst/>
          </a:prstGeom>
          <a:noFill/>
          <a:ln>
            <a:noFill/>
          </a:ln>
        </p:spPr>
        <p:txBody>
          <a:bodyPr anchorCtr="0" anchor="t" bIns="45700" lIns="91425" spcFirstLastPara="1" rIns="91425" wrap="square" tIns="45700">
            <a:spAutoFit/>
          </a:bodyPr>
          <a:lstStyle/>
          <a:p>
            <a:pPr indent="0" lvl="0" marL="0" rtl="0" algn="l">
              <a:lnSpc>
                <a:spcPct val="115000"/>
              </a:lnSpc>
              <a:spcBef>
                <a:spcPts val="1200"/>
              </a:spcBef>
              <a:spcAft>
                <a:spcPts val="0"/>
              </a:spcAft>
              <a:buClr>
                <a:schemeClr val="dk1"/>
              </a:buClr>
              <a:buSzPts val="1100"/>
              <a:buFont typeface="Arial"/>
              <a:buNone/>
            </a:pPr>
            <a:r>
              <a:rPr b="1" lang="en-US" sz="2400">
                <a:solidFill>
                  <a:srgbClr val="0033CC"/>
                </a:solidFill>
                <a:latin typeface="Trebuchet MS"/>
                <a:ea typeface="Trebuchet MS"/>
                <a:cs typeface="Trebuchet MS"/>
                <a:sym typeface="Trebuchet MS"/>
              </a:rPr>
              <a:t>Visualization:</a:t>
            </a:r>
            <a:endParaRPr b="1" sz="2400">
              <a:solidFill>
                <a:srgbClr val="0033CC"/>
              </a:solidFill>
              <a:latin typeface="Trebuchet MS"/>
              <a:ea typeface="Trebuchet MS"/>
              <a:cs typeface="Trebuchet MS"/>
              <a:sym typeface="Trebuchet MS"/>
            </a:endParaRPr>
          </a:p>
          <a:p>
            <a:pPr indent="-381000" lvl="0" marL="457200" rtl="0" algn="l">
              <a:lnSpc>
                <a:spcPct val="115000"/>
              </a:lnSpc>
              <a:spcBef>
                <a:spcPts val="1200"/>
              </a:spcBef>
              <a:spcAft>
                <a:spcPts val="0"/>
              </a:spcAft>
              <a:buClr>
                <a:srgbClr val="0033CC"/>
              </a:buClr>
              <a:buSzPts val="2400"/>
              <a:buChar char="●"/>
            </a:pPr>
            <a:r>
              <a:rPr b="1" lang="en-US" sz="2400">
                <a:solidFill>
                  <a:srgbClr val="0033CC"/>
                </a:solidFill>
                <a:latin typeface="Trebuchet MS"/>
                <a:ea typeface="Trebuchet MS"/>
                <a:cs typeface="Trebuchet MS"/>
                <a:sym typeface="Trebuchet MS"/>
              </a:rPr>
              <a:t>Input:</a:t>
            </a:r>
            <a:r>
              <a:rPr lang="en-US" sz="2400">
                <a:solidFill>
                  <a:srgbClr val="0033CC"/>
                </a:solidFill>
                <a:latin typeface="Trebuchet MS"/>
                <a:ea typeface="Trebuchet MS"/>
                <a:cs typeface="Trebuchet MS"/>
                <a:sym typeface="Trebuchet MS"/>
              </a:rPr>
              <a:t> </a:t>
            </a:r>
            <a:r>
              <a:rPr b="1" lang="en-US" sz="2400">
                <a:solidFill>
                  <a:srgbClr val="0033CC"/>
                </a:solidFill>
                <a:latin typeface="Trebuchet MS"/>
                <a:ea typeface="Trebuchet MS"/>
                <a:cs typeface="Trebuchet MS"/>
                <a:sym typeface="Trebuchet MS"/>
              </a:rPr>
              <a:t>Heartbeat scores, event labels, and timestamps.</a:t>
            </a:r>
            <a:endParaRPr b="1" sz="2400">
              <a:solidFill>
                <a:srgbClr val="0033CC"/>
              </a:solidFill>
              <a:latin typeface="Trebuchet MS"/>
              <a:ea typeface="Trebuchet MS"/>
              <a:cs typeface="Trebuchet MS"/>
              <a:sym typeface="Trebuchet MS"/>
            </a:endParaRPr>
          </a:p>
          <a:p>
            <a:pPr indent="-381000" lvl="0" marL="457200" rtl="0" algn="l">
              <a:lnSpc>
                <a:spcPct val="115000"/>
              </a:lnSpc>
              <a:spcBef>
                <a:spcPts val="0"/>
              </a:spcBef>
              <a:spcAft>
                <a:spcPts val="0"/>
              </a:spcAft>
              <a:buClr>
                <a:srgbClr val="0033CC"/>
              </a:buClr>
              <a:buSzPts val="2400"/>
              <a:buFont typeface="Trebuchet MS"/>
              <a:buChar char="●"/>
            </a:pPr>
            <a:r>
              <a:rPr b="1" lang="en-US" sz="2400">
                <a:solidFill>
                  <a:srgbClr val="0033CC"/>
                </a:solidFill>
                <a:latin typeface="Trebuchet MS"/>
                <a:ea typeface="Trebuchet MS"/>
                <a:cs typeface="Trebuchet MS"/>
                <a:sym typeface="Trebuchet MS"/>
              </a:rPr>
              <a:t>Process:</a:t>
            </a:r>
            <a:endParaRPr b="1" sz="2400">
              <a:solidFill>
                <a:srgbClr val="0033CC"/>
              </a:solidFill>
              <a:latin typeface="Trebuchet MS"/>
              <a:ea typeface="Trebuchet MS"/>
              <a:cs typeface="Trebuchet MS"/>
              <a:sym typeface="Trebuchet MS"/>
            </a:endParaRPr>
          </a:p>
          <a:p>
            <a:pPr indent="-381000" lvl="1" marL="914400" rtl="0" algn="l">
              <a:lnSpc>
                <a:spcPct val="115000"/>
              </a:lnSpc>
              <a:spcBef>
                <a:spcPts val="0"/>
              </a:spcBef>
              <a:spcAft>
                <a:spcPts val="0"/>
              </a:spcAft>
              <a:buClr>
                <a:srgbClr val="0033CC"/>
              </a:buClr>
              <a:buSzPts val="2400"/>
              <a:buFont typeface="Trebuchet MS"/>
              <a:buChar char="○"/>
            </a:pPr>
            <a:r>
              <a:rPr b="1" lang="en-US" sz="2400">
                <a:solidFill>
                  <a:srgbClr val="0033CC"/>
                </a:solidFill>
                <a:latin typeface="Trebuchet MS"/>
                <a:ea typeface="Trebuchet MS"/>
                <a:cs typeface="Trebuchet MS"/>
                <a:sym typeface="Trebuchet MS"/>
              </a:rPr>
              <a:t>Plot heartbeat scores over time.</a:t>
            </a:r>
            <a:endParaRPr b="1" sz="2400">
              <a:solidFill>
                <a:srgbClr val="0033CC"/>
              </a:solidFill>
              <a:latin typeface="Trebuchet MS"/>
              <a:ea typeface="Trebuchet MS"/>
              <a:cs typeface="Trebuchet MS"/>
              <a:sym typeface="Trebuchet MS"/>
            </a:endParaRPr>
          </a:p>
          <a:p>
            <a:pPr indent="-381000" lvl="1" marL="914400" rtl="0" algn="l">
              <a:lnSpc>
                <a:spcPct val="115000"/>
              </a:lnSpc>
              <a:spcBef>
                <a:spcPts val="0"/>
              </a:spcBef>
              <a:spcAft>
                <a:spcPts val="0"/>
              </a:spcAft>
              <a:buClr>
                <a:srgbClr val="0033CC"/>
              </a:buClr>
              <a:buSzPts val="2400"/>
              <a:buFont typeface="Trebuchet MS"/>
              <a:buChar char="○"/>
            </a:pPr>
            <a:r>
              <a:rPr b="1" lang="en-US" sz="2400">
                <a:solidFill>
                  <a:srgbClr val="0033CC"/>
                </a:solidFill>
                <a:latin typeface="Trebuchet MS"/>
                <a:ea typeface="Trebuchet MS"/>
                <a:cs typeface="Trebuchet MS"/>
                <a:sym typeface="Trebuchet MS"/>
              </a:rPr>
              <a:t>Mark significant events with vertical lines.</a:t>
            </a:r>
            <a:endParaRPr b="1" sz="2400">
              <a:solidFill>
                <a:srgbClr val="0033CC"/>
              </a:solidFill>
              <a:latin typeface="Trebuchet MS"/>
              <a:ea typeface="Trebuchet MS"/>
              <a:cs typeface="Trebuchet MS"/>
              <a:sym typeface="Trebuchet MS"/>
            </a:endParaRPr>
          </a:p>
          <a:p>
            <a:pPr indent="-381000" lvl="1" marL="914400" rtl="0" algn="l">
              <a:lnSpc>
                <a:spcPct val="115000"/>
              </a:lnSpc>
              <a:spcBef>
                <a:spcPts val="0"/>
              </a:spcBef>
              <a:spcAft>
                <a:spcPts val="0"/>
              </a:spcAft>
              <a:buClr>
                <a:srgbClr val="0033CC"/>
              </a:buClr>
              <a:buSzPts val="2400"/>
              <a:buFont typeface="Trebuchet MS"/>
              <a:buChar char="○"/>
            </a:pPr>
            <a:r>
              <a:rPr b="1" lang="en-US" sz="2400">
                <a:solidFill>
                  <a:srgbClr val="0033CC"/>
                </a:solidFill>
                <a:latin typeface="Trebuchet MS"/>
                <a:ea typeface="Trebuchet MS"/>
                <a:cs typeface="Trebuchet MS"/>
                <a:sym typeface="Trebuchet MS"/>
              </a:rPr>
              <a:t>Display significant event timestamps.</a:t>
            </a:r>
            <a:endParaRPr b="1" sz="2400">
              <a:solidFill>
                <a:srgbClr val="0033CC"/>
              </a:solidFill>
              <a:latin typeface="Trebuchet MS"/>
              <a:ea typeface="Trebuchet MS"/>
              <a:cs typeface="Trebuchet MS"/>
              <a:sym typeface="Trebuchet MS"/>
            </a:endParaRPr>
          </a:p>
          <a:p>
            <a:pPr indent="0" lvl="0" marL="914400" rtl="0" algn="l">
              <a:lnSpc>
                <a:spcPct val="115000"/>
              </a:lnSpc>
              <a:spcBef>
                <a:spcPts val="1200"/>
              </a:spcBef>
              <a:spcAft>
                <a:spcPts val="0"/>
              </a:spcAft>
              <a:buNone/>
            </a:pPr>
            <a:r>
              <a:t/>
            </a:r>
            <a:endParaRPr b="1" sz="2400">
              <a:solidFill>
                <a:srgbClr val="0033CC"/>
              </a:solidFill>
              <a:latin typeface="Trebuchet MS"/>
              <a:ea typeface="Trebuchet MS"/>
              <a:cs typeface="Trebuchet MS"/>
              <a:sym typeface="Trebuchet MS"/>
            </a:endParaRPr>
          </a:p>
          <a:p>
            <a:pPr indent="0" lvl="0" marL="914400" rtl="0" algn="l">
              <a:lnSpc>
                <a:spcPct val="115000"/>
              </a:lnSpc>
              <a:spcBef>
                <a:spcPts val="1200"/>
              </a:spcBef>
              <a:spcAft>
                <a:spcPts val="0"/>
              </a:spcAft>
              <a:buNone/>
            </a:pPr>
            <a:r>
              <a:t/>
            </a:r>
            <a:endParaRPr b="1" sz="2400">
              <a:solidFill>
                <a:srgbClr val="0033CC"/>
              </a:solidFill>
              <a:latin typeface="Trebuchet MS"/>
              <a:ea typeface="Trebuchet MS"/>
              <a:cs typeface="Trebuchet MS"/>
              <a:sym typeface="Trebuchet MS"/>
            </a:endParaRPr>
          </a:p>
          <a:p>
            <a:pPr indent="0" lvl="0" marL="1371600" rtl="0" algn="l">
              <a:lnSpc>
                <a:spcPct val="115000"/>
              </a:lnSpc>
              <a:spcBef>
                <a:spcPts val="1200"/>
              </a:spcBef>
              <a:spcAft>
                <a:spcPts val="0"/>
              </a:spcAft>
              <a:buNone/>
            </a:pPr>
            <a:r>
              <a:t/>
            </a:r>
            <a:endParaRPr b="1" sz="2400">
              <a:solidFill>
                <a:srgbClr val="0033CC"/>
              </a:solidFill>
              <a:latin typeface="Trebuchet MS"/>
              <a:ea typeface="Trebuchet MS"/>
              <a:cs typeface="Trebuchet MS"/>
              <a:sym typeface="Trebuchet MS"/>
            </a:endParaRPr>
          </a:p>
          <a:p>
            <a:pPr indent="0" lvl="0" marL="914400" rtl="0" algn="l">
              <a:lnSpc>
                <a:spcPct val="115000"/>
              </a:lnSpc>
              <a:spcBef>
                <a:spcPts val="1200"/>
              </a:spcBef>
              <a:spcAft>
                <a:spcPts val="0"/>
              </a:spcAft>
              <a:buNone/>
            </a:pPr>
            <a:r>
              <a:t/>
            </a:r>
            <a:endParaRPr b="1" sz="1800">
              <a:solidFill>
                <a:srgbClr val="0033CC"/>
              </a:solidFill>
              <a:latin typeface="Trebuchet MS"/>
              <a:ea typeface="Trebuchet MS"/>
              <a:cs typeface="Trebuchet MS"/>
              <a:sym typeface="Trebuchet MS"/>
            </a:endParaRPr>
          </a:p>
          <a:p>
            <a:pPr indent="0" lvl="0" marL="914400" rtl="0" algn="l">
              <a:lnSpc>
                <a:spcPct val="115000"/>
              </a:lnSpc>
              <a:spcBef>
                <a:spcPts val="1200"/>
              </a:spcBef>
              <a:spcAft>
                <a:spcPts val="1200"/>
              </a:spcAft>
              <a:buNone/>
            </a:pPr>
            <a:r>
              <a:t/>
            </a:r>
            <a:endParaRPr b="1" sz="2200">
              <a:solidFill>
                <a:srgbClr val="0033CC"/>
              </a:solidFill>
              <a:latin typeface="Trebuchet MS"/>
              <a:ea typeface="Trebuchet MS"/>
              <a:cs typeface="Trebuchet MS"/>
              <a:sym typeface="Trebuchet MS"/>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44"/>
          <p:cNvSpPr/>
          <p:nvPr/>
        </p:nvSpPr>
        <p:spPr>
          <a:xfrm>
            <a:off x="3048000" y="1154605"/>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41" name="Google Shape;341;p44"/>
          <p:cNvSpPr txBox="1"/>
          <p:nvPr/>
        </p:nvSpPr>
        <p:spPr>
          <a:xfrm>
            <a:off x="2971800" y="692902"/>
            <a:ext cx="7772400" cy="1200600"/>
          </a:xfrm>
          <a:prstGeom prst="rect">
            <a:avLst/>
          </a:prstGeom>
          <a:noFill/>
          <a:ln>
            <a:noFill/>
          </a:ln>
        </p:spPr>
        <p:txBody>
          <a:bodyPr anchorCtr="0" anchor="t" bIns="45700" lIns="91425" spcFirstLastPara="1" rIns="91425" wrap="square" tIns="45700">
            <a:spAutoFit/>
          </a:bodyPr>
          <a:lstStyle/>
          <a:p>
            <a:pPr indent="-342900" lvl="0" marL="342900" rtl="0" algn="l">
              <a:spcBef>
                <a:spcPts val="0"/>
              </a:spcBef>
              <a:spcAft>
                <a:spcPts val="0"/>
              </a:spcAft>
              <a:buClr>
                <a:schemeClr val="dk1"/>
              </a:buClr>
              <a:buSzPts val="1100"/>
              <a:buFont typeface="Arial"/>
              <a:buNone/>
            </a:pPr>
            <a:r>
              <a:rPr lang="en-US" sz="2400">
                <a:solidFill>
                  <a:srgbClr val="FF0000"/>
                </a:solidFill>
                <a:latin typeface="Trebuchet MS"/>
                <a:ea typeface="Trebuchet MS"/>
                <a:cs typeface="Trebuchet MS"/>
                <a:sym typeface="Trebuchet MS"/>
              </a:rPr>
              <a:t>Pseudocode</a:t>
            </a:r>
            <a:r>
              <a:rPr lang="en-US" sz="2400">
                <a:solidFill>
                  <a:srgbClr val="FF0000"/>
                </a:solidFill>
                <a:latin typeface="Trebuchet MS"/>
                <a:ea typeface="Trebuchet MS"/>
                <a:cs typeface="Trebuchet MS"/>
                <a:sym typeface="Trebuchet MS"/>
              </a:rPr>
              <a:t>-Event detection from twitter data</a:t>
            </a:r>
            <a:endParaRPr>
              <a:solidFill>
                <a:schemeClr val="dk1"/>
              </a:solidFill>
            </a:endParaRPr>
          </a:p>
          <a:p>
            <a:pPr indent="-342900" lvl="0" marL="342900" rtl="0" algn="r">
              <a:spcBef>
                <a:spcPts val="0"/>
              </a:spcBef>
              <a:spcAft>
                <a:spcPts val="0"/>
              </a:spcAft>
              <a:buClr>
                <a:schemeClr val="dk1"/>
              </a:buClr>
              <a:buFont typeface="Arial"/>
              <a:buNone/>
            </a:pPr>
            <a:r>
              <a:t/>
            </a:r>
            <a:endParaRPr sz="2400">
              <a:solidFill>
                <a:srgbClr val="FF0000"/>
              </a:solidFill>
              <a:latin typeface="Trebuchet MS"/>
              <a:ea typeface="Trebuchet MS"/>
              <a:cs typeface="Trebuchet MS"/>
              <a:sym typeface="Trebuchet MS"/>
            </a:endParaRPr>
          </a:p>
          <a:p>
            <a:pPr indent="-342900" lvl="0" marL="342900" marR="0" rtl="0" algn="r">
              <a:spcBef>
                <a:spcPts val="0"/>
              </a:spcBef>
              <a:spcAft>
                <a:spcPts val="0"/>
              </a:spcAft>
              <a:buNone/>
            </a:pPr>
            <a:r>
              <a:t/>
            </a:r>
            <a:endParaRPr sz="2400">
              <a:solidFill>
                <a:srgbClr val="FF0000"/>
              </a:solidFill>
              <a:latin typeface="Trebuchet MS"/>
              <a:ea typeface="Trebuchet MS"/>
              <a:cs typeface="Trebuchet MS"/>
              <a:sym typeface="Trebuchet MS"/>
            </a:endParaRPr>
          </a:p>
        </p:txBody>
      </p:sp>
      <p:sp>
        <p:nvSpPr>
          <p:cNvPr id="342" name="Google Shape;342;p44"/>
          <p:cNvSpPr txBox="1"/>
          <p:nvPr/>
        </p:nvSpPr>
        <p:spPr>
          <a:xfrm>
            <a:off x="544750" y="1154600"/>
            <a:ext cx="11832600" cy="7831500"/>
          </a:xfrm>
          <a:prstGeom prst="rect">
            <a:avLst/>
          </a:prstGeom>
          <a:noFill/>
          <a:ln>
            <a:noFill/>
          </a:ln>
        </p:spPr>
        <p:txBody>
          <a:bodyPr anchorCtr="0" anchor="t" bIns="45700" lIns="91425" spcFirstLastPara="1" rIns="91425" wrap="square" tIns="45700">
            <a:spAutoFit/>
          </a:bodyPr>
          <a:lstStyle/>
          <a:p>
            <a:pPr indent="0" lvl="0" marL="0" rtl="0" algn="l">
              <a:lnSpc>
                <a:spcPct val="115000"/>
              </a:lnSpc>
              <a:spcBef>
                <a:spcPts val="1200"/>
              </a:spcBef>
              <a:spcAft>
                <a:spcPts val="0"/>
              </a:spcAft>
              <a:buNone/>
            </a:pPr>
            <a:r>
              <a:t/>
            </a:r>
            <a:endParaRPr b="1" sz="2400">
              <a:solidFill>
                <a:schemeClr val="dk1"/>
              </a:solidFill>
              <a:latin typeface="Calibri"/>
              <a:ea typeface="Calibri"/>
              <a:cs typeface="Calibri"/>
              <a:sym typeface="Calibri"/>
            </a:endParaRPr>
          </a:p>
          <a:p>
            <a:pPr indent="0" lvl="0" marL="0" rtl="0" algn="l">
              <a:lnSpc>
                <a:spcPct val="115000"/>
              </a:lnSpc>
              <a:spcBef>
                <a:spcPts val="1200"/>
              </a:spcBef>
              <a:spcAft>
                <a:spcPts val="0"/>
              </a:spcAft>
              <a:buNone/>
            </a:pPr>
            <a:r>
              <a:rPr b="1" lang="en-US" sz="2400">
                <a:solidFill>
                  <a:schemeClr val="dk1"/>
                </a:solidFill>
                <a:latin typeface="Calibri"/>
                <a:ea typeface="Calibri"/>
                <a:cs typeface="Calibri"/>
                <a:sym typeface="Calibri"/>
              </a:rPr>
              <a:t>//Load and Clean Data//</a:t>
            </a:r>
            <a:endParaRPr b="1" sz="2400">
              <a:solidFill>
                <a:schemeClr val="dk1"/>
              </a:solidFill>
              <a:latin typeface="Calibri"/>
              <a:ea typeface="Calibri"/>
              <a:cs typeface="Calibri"/>
              <a:sym typeface="Calibri"/>
            </a:endParaRPr>
          </a:p>
          <a:p>
            <a:pPr indent="0" lvl="0" marL="0" rtl="0" algn="l">
              <a:lnSpc>
                <a:spcPct val="115000"/>
              </a:lnSpc>
              <a:spcBef>
                <a:spcPts val="1200"/>
              </a:spcBef>
              <a:spcAft>
                <a:spcPts val="0"/>
              </a:spcAft>
              <a:buNone/>
            </a:pPr>
            <a:r>
              <a:rPr b="1" lang="en-US" sz="2400">
                <a:solidFill>
                  <a:schemeClr val="dk1"/>
                </a:solidFill>
                <a:latin typeface="Calibri"/>
                <a:ea typeface="Calibri"/>
                <a:cs typeface="Calibri"/>
                <a:sym typeface="Calibri"/>
              </a:rPr>
              <a:t>Load tweets data from CSV file. </a:t>
            </a:r>
            <a:endParaRPr b="1" sz="2400">
              <a:solidFill>
                <a:schemeClr val="dk1"/>
              </a:solidFill>
              <a:latin typeface="Calibri"/>
              <a:ea typeface="Calibri"/>
              <a:cs typeface="Calibri"/>
              <a:sym typeface="Calibri"/>
            </a:endParaRPr>
          </a:p>
          <a:p>
            <a:pPr indent="0" lvl="0" marL="0" rtl="0" algn="l">
              <a:lnSpc>
                <a:spcPct val="115000"/>
              </a:lnSpc>
              <a:spcBef>
                <a:spcPts val="1200"/>
              </a:spcBef>
              <a:spcAft>
                <a:spcPts val="0"/>
              </a:spcAft>
              <a:buNone/>
            </a:pPr>
            <a:r>
              <a:rPr b="1" lang="en-US" sz="2400">
                <a:solidFill>
                  <a:schemeClr val="dk1"/>
                </a:solidFill>
                <a:latin typeface="Calibri"/>
                <a:ea typeface="Calibri"/>
                <a:cs typeface="Calibri"/>
                <a:sym typeface="Calibri"/>
              </a:rPr>
              <a:t>Function: `clean_tweet(text)` </a:t>
            </a:r>
            <a:endParaRPr b="1" sz="2400">
              <a:solidFill>
                <a:schemeClr val="dk1"/>
              </a:solidFill>
              <a:latin typeface="Calibri"/>
              <a:ea typeface="Calibri"/>
              <a:cs typeface="Calibri"/>
              <a:sym typeface="Calibri"/>
            </a:endParaRPr>
          </a:p>
          <a:p>
            <a:pPr indent="0" lvl="0" marL="0" rtl="0" algn="l">
              <a:lnSpc>
                <a:spcPct val="115000"/>
              </a:lnSpc>
              <a:spcBef>
                <a:spcPts val="1200"/>
              </a:spcBef>
              <a:spcAft>
                <a:spcPts val="0"/>
              </a:spcAft>
              <a:buNone/>
            </a:pPr>
            <a:r>
              <a:rPr b="1" lang="en-US" sz="2400">
                <a:solidFill>
                  <a:schemeClr val="dk1"/>
                </a:solidFill>
                <a:latin typeface="Calibri"/>
                <a:ea typeface="Calibri"/>
                <a:cs typeface="Calibri"/>
                <a:sym typeface="Calibri"/>
              </a:rPr>
              <a:t> Remove URLs, mentions, and hashtags from the tweet. </a:t>
            </a:r>
            <a:endParaRPr b="1" sz="2400">
              <a:solidFill>
                <a:schemeClr val="dk1"/>
              </a:solidFill>
              <a:latin typeface="Calibri"/>
              <a:ea typeface="Calibri"/>
              <a:cs typeface="Calibri"/>
              <a:sym typeface="Calibri"/>
            </a:endParaRPr>
          </a:p>
          <a:p>
            <a:pPr indent="0" lvl="0" marL="0" rtl="0" algn="l">
              <a:lnSpc>
                <a:spcPct val="115000"/>
              </a:lnSpc>
              <a:spcBef>
                <a:spcPts val="1200"/>
              </a:spcBef>
              <a:spcAft>
                <a:spcPts val="0"/>
              </a:spcAft>
              <a:buNone/>
            </a:pPr>
            <a:r>
              <a:rPr b="1" lang="en-US" sz="2400">
                <a:solidFill>
                  <a:schemeClr val="dk1"/>
                </a:solidFill>
                <a:latin typeface="Calibri"/>
                <a:ea typeface="Calibri"/>
                <a:cs typeface="Calibri"/>
                <a:sym typeface="Calibri"/>
              </a:rPr>
              <a:t>Apply `clean_tweet` function to each tweet. </a:t>
            </a:r>
            <a:endParaRPr b="1" sz="2400">
              <a:solidFill>
                <a:schemeClr val="dk1"/>
              </a:solidFill>
              <a:latin typeface="Calibri"/>
              <a:ea typeface="Calibri"/>
              <a:cs typeface="Calibri"/>
              <a:sym typeface="Calibri"/>
            </a:endParaRPr>
          </a:p>
          <a:p>
            <a:pPr indent="0" lvl="0" marL="0" rtl="0" algn="l">
              <a:lnSpc>
                <a:spcPct val="115000"/>
              </a:lnSpc>
              <a:spcBef>
                <a:spcPts val="1200"/>
              </a:spcBef>
              <a:spcAft>
                <a:spcPts val="0"/>
              </a:spcAft>
              <a:buNone/>
            </a:pPr>
            <a:r>
              <a:rPr b="1" lang="en-US" sz="2400">
                <a:solidFill>
                  <a:schemeClr val="dk1"/>
                </a:solidFill>
                <a:latin typeface="Calibri"/>
                <a:ea typeface="Calibri"/>
                <a:cs typeface="Calibri"/>
                <a:sym typeface="Calibri"/>
              </a:rPr>
              <a:t>//Language Detection and Filtering//</a:t>
            </a:r>
            <a:endParaRPr b="1" sz="2400">
              <a:solidFill>
                <a:schemeClr val="dk1"/>
              </a:solidFill>
              <a:latin typeface="Calibri"/>
              <a:ea typeface="Calibri"/>
              <a:cs typeface="Calibri"/>
              <a:sym typeface="Calibri"/>
            </a:endParaRPr>
          </a:p>
          <a:p>
            <a:pPr indent="0" lvl="0" marL="0" rtl="0" algn="l">
              <a:lnSpc>
                <a:spcPct val="115000"/>
              </a:lnSpc>
              <a:spcBef>
                <a:spcPts val="1200"/>
              </a:spcBef>
              <a:spcAft>
                <a:spcPts val="0"/>
              </a:spcAft>
              <a:buNone/>
            </a:pPr>
            <a:r>
              <a:rPr b="1" lang="en-US" sz="2400">
                <a:solidFill>
                  <a:schemeClr val="dk1"/>
                </a:solidFill>
                <a:latin typeface="Calibri"/>
                <a:ea typeface="Calibri"/>
                <a:cs typeface="Calibri"/>
                <a:sym typeface="Calibri"/>
              </a:rPr>
              <a:t>  Function: `is_english(text)` - Detect the language of the tweet. - If language is English, return `True`. - Else, return `False`. </a:t>
            </a:r>
            <a:endParaRPr b="1" sz="2400">
              <a:solidFill>
                <a:schemeClr val="dk1"/>
              </a:solidFill>
              <a:latin typeface="Calibri"/>
              <a:ea typeface="Calibri"/>
              <a:cs typeface="Calibri"/>
              <a:sym typeface="Calibri"/>
            </a:endParaRPr>
          </a:p>
          <a:p>
            <a:pPr indent="0" lvl="0" marL="0" rtl="0" algn="l">
              <a:lnSpc>
                <a:spcPct val="115000"/>
              </a:lnSpc>
              <a:spcBef>
                <a:spcPts val="1200"/>
              </a:spcBef>
              <a:spcAft>
                <a:spcPts val="0"/>
              </a:spcAft>
              <a:buNone/>
            </a:pPr>
            <a:r>
              <a:rPr b="1" lang="en-US" sz="2400">
                <a:solidFill>
                  <a:schemeClr val="dk1"/>
                </a:solidFill>
                <a:latin typeface="Calibri"/>
                <a:ea typeface="Calibri"/>
                <a:cs typeface="Calibri"/>
                <a:sym typeface="Calibri"/>
              </a:rPr>
              <a:t>Filter the dataset to retain only English tweets. </a:t>
            </a:r>
            <a:endParaRPr b="1" sz="2400">
              <a:solidFill>
                <a:schemeClr val="dk1"/>
              </a:solidFill>
              <a:latin typeface="Calibri"/>
              <a:ea typeface="Calibri"/>
              <a:cs typeface="Calibri"/>
              <a:sym typeface="Calibri"/>
            </a:endParaRPr>
          </a:p>
          <a:p>
            <a:pPr indent="0" lvl="0" marL="0" rtl="0" algn="l">
              <a:lnSpc>
                <a:spcPct val="115000"/>
              </a:lnSpc>
              <a:spcBef>
                <a:spcPts val="1200"/>
              </a:spcBef>
              <a:spcAft>
                <a:spcPts val="0"/>
              </a:spcAft>
              <a:buClr>
                <a:schemeClr val="dk1"/>
              </a:buClr>
              <a:buSzPts val="1100"/>
              <a:buFont typeface="Arial"/>
              <a:buNone/>
            </a:pPr>
            <a:r>
              <a:t/>
            </a:r>
            <a:endParaRPr b="1" sz="2400">
              <a:solidFill>
                <a:schemeClr val="dk1"/>
              </a:solidFill>
              <a:latin typeface="Calibri"/>
              <a:ea typeface="Calibri"/>
              <a:cs typeface="Calibri"/>
              <a:sym typeface="Calibri"/>
            </a:endParaRPr>
          </a:p>
          <a:p>
            <a:pPr indent="0" lvl="0" marL="0" rtl="0" algn="l">
              <a:lnSpc>
                <a:spcPct val="115000"/>
              </a:lnSpc>
              <a:spcBef>
                <a:spcPts val="1200"/>
              </a:spcBef>
              <a:spcAft>
                <a:spcPts val="0"/>
              </a:spcAft>
              <a:buNone/>
            </a:pPr>
            <a:r>
              <a:rPr b="1" lang="en-US" sz="2400">
                <a:solidFill>
                  <a:schemeClr val="dk1"/>
                </a:solidFill>
                <a:latin typeface="Calibri"/>
                <a:ea typeface="Calibri"/>
                <a:cs typeface="Calibri"/>
                <a:sym typeface="Calibri"/>
              </a:rPr>
              <a:t>    </a:t>
            </a:r>
            <a:endParaRPr b="1" sz="2400">
              <a:solidFill>
                <a:schemeClr val="dk1"/>
              </a:solidFill>
              <a:latin typeface="Calibri"/>
              <a:ea typeface="Calibri"/>
              <a:cs typeface="Calibri"/>
              <a:sym typeface="Calibri"/>
            </a:endParaRPr>
          </a:p>
          <a:p>
            <a:pPr indent="0" lvl="0" marL="0" rtl="0" algn="l">
              <a:lnSpc>
                <a:spcPct val="115000"/>
              </a:lnSpc>
              <a:spcBef>
                <a:spcPts val="1200"/>
              </a:spcBef>
              <a:spcAft>
                <a:spcPts val="0"/>
              </a:spcAft>
              <a:buNone/>
            </a:pPr>
            <a:r>
              <a:rPr b="1" lang="en-US" sz="2400">
                <a:solidFill>
                  <a:schemeClr val="dk1"/>
                </a:solidFill>
                <a:latin typeface="Calibri"/>
                <a:ea typeface="Calibri"/>
                <a:cs typeface="Calibri"/>
                <a:sym typeface="Calibri"/>
              </a:rPr>
              <a:t>        </a:t>
            </a:r>
            <a:endParaRPr b="1" sz="2400">
              <a:solidFill>
                <a:schemeClr val="dk1"/>
              </a:solidFill>
              <a:latin typeface="Calibri"/>
              <a:ea typeface="Calibri"/>
              <a:cs typeface="Calibri"/>
              <a:sym typeface="Calibri"/>
            </a:endParaRPr>
          </a:p>
          <a:p>
            <a:pPr indent="0" lvl="0" marL="0" rtl="0" algn="l">
              <a:lnSpc>
                <a:spcPct val="115000"/>
              </a:lnSpc>
              <a:spcBef>
                <a:spcPts val="1200"/>
              </a:spcBef>
              <a:spcAft>
                <a:spcPts val="1200"/>
              </a:spcAft>
              <a:buNone/>
            </a:pPr>
            <a:r>
              <a:rPr b="1" lang="en-US" sz="2400">
                <a:solidFill>
                  <a:schemeClr val="dk1"/>
                </a:solidFill>
                <a:latin typeface="Calibri"/>
                <a:ea typeface="Calibri"/>
                <a:cs typeface="Calibri"/>
                <a:sym typeface="Calibri"/>
              </a:rPr>
              <a:t>           </a:t>
            </a:r>
            <a:endParaRPr b="1" sz="2400">
              <a:solidFill>
                <a:schemeClr val="dk1"/>
              </a:solidFill>
              <a:latin typeface="Calibri"/>
              <a:ea typeface="Calibri"/>
              <a:cs typeface="Calibri"/>
              <a:sym typeface="Calibri"/>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45"/>
          <p:cNvSpPr/>
          <p:nvPr/>
        </p:nvSpPr>
        <p:spPr>
          <a:xfrm>
            <a:off x="3048000" y="1154605"/>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49" name="Google Shape;349;p45"/>
          <p:cNvSpPr txBox="1"/>
          <p:nvPr/>
        </p:nvSpPr>
        <p:spPr>
          <a:xfrm>
            <a:off x="2971800" y="692902"/>
            <a:ext cx="7772400" cy="1569900"/>
          </a:xfrm>
          <a:prstGeom prst="rect">
            <a:avLst/>
          </a:prstGeom>
          <a:noFill/>
          <a:ln>
            <a:noFill/>
          </a:ln>
        </p:spPr>
        <p:txBody>
          <a:bodyPr anchorCtr="0" anchor="t" bIns="45700" lIns="91425" spcFirstLastPara="1" rIns="91425" wrap="square" tIns="45700">
            <a:spAutoFit/>
          </a:bodyPr>
          <a:lstStyle/>
          <a:p>
            <a:pPr indent="-342900" lvl="0" marL="342900" rtl="0" algn="l">
              <a:spcBef>
                <a:spcPts val="0"/>
              </a:spcBef>
              <a:spcAft>
                <a:spcPts val="0"/>
              </a:spcAft>
              <a:buClr>
                <a:schemeClr val="dk1"/>
              </a:buClr>
              <a:buSzPts val="1100"/>
              <a:buFont typeface="Arial"/>
              <a:buNone/>
            </a:pPr>
            <a:r>
              <a:rPr lang="en-US" sz="2400">
                <a:solidFill>
                  <a:srgbClr val="FF0000"/>
                </a:solidFill>
                <a:latin typeface="Trebuchet MS"/>
                <a:ea typeface="Trebuchet MS"/>
                <a:cs typeface="Trebuchet MS"/>
                <a:sym typeface="Trebuchet MS"/>
              </a:rPr>
              <a:t>            </a:t>
            </a:r>
            <a:r>
              <a:rPr lang="en-US" sz="2400">
                <a:solidFill>
                  <a:srgbClr val="FF0000"/>
                </a:solidFill>
                <a:latin typeface="Trebuchet MS"/>
                <a:ea typeface="Trebuchet MS"/>
                <a:cs typeface="Trebuchet MS"/>
                <a:sym typeface="Trebuchet MS"/>
              </a:rPr>
              <a:t>Pseudocode-Event detection from twitter data</a:t>
            </a:r>
            <a:endParaRPr>
              <a:solidFill>
                <a:schemeClr val="dk1"/>
              </a:solidFill>
            </a:endParaRPr>
          </a:p>
          <a:p>
            <a:pPr indent="-342900" lvl="0" marL="342900" rtl="0" algn="r">
              <a:spcBef>
                <a:spcPts val="0"/>
              </a:spcBef>
              <a:spcAft>
                <a:spcPts val="0"/>
              </a:spcAft>
              <a:buClr>
                <a:schemeClr val="dk1"/>
              </a:buClr>
              <a:buFont typeface="Arial"/>
              <a:buNone/>
            </a:pPr>
            <a:r>
              <a:t/>
            </a:r>
            <a:endParaRPr sz="2400">
              <a:solidFill>
                <a:srgbClr val="FF0000"/>
              </a:solidFill>
              <a:latin typeface="Trebuchet MS"/>
              <a:ea typeface="Trebuchet MS"/>
              <a:cs typeface="Trebuchet MS"/>
              <a:sym typeface="Trebuchet MS"/>
            </a:endParaRPr>
          </a:p>
          <a:p>
            <a:pPr indent="-342900" lvl="0" marL="342900" rtl="0" algn="r">
              <a:spcBef>
                <a:spcPts val="0"/>
              </a:spcBef>
              <a:spcAft>
                <a:spcPts val="0"/>
              </a:spcAft>
              <a:buClr>
                <a:schemeClr val="dk1"/>
              </a:buClr>
              <a:buFont typeface="Arial"/>
              <a:buNone/>
            </a:pPr>
            <a:r>
              <a:t/>
            </a:r>
            <a:endParaRPr sz="2400">
              <a:solidFill>
                <a:srgbClr val="FF0000"/>
              </a:solidFill>
              <a:latin typeface="Trebuchet MS"/>
              <a:ea typeface="Trebuchet MS"/>
              <a:cs typeface="Trebuchet MS"/>
              <a:sym typeface="Trebuchet MS"/>
            </a:endParaRPr>
          </a:p>
          <a:p>
            <a:pPr indent="-342900" lvl="0" marL="342900" marR="0" rtl="0" algn="r">
              <a:spcBef>
                <a:spcPts val="0"/>
              </a:spcBef>
              <a:spcAft>
                <a:spcPts val="0"/>
              </a:spcAft>
              <a:buNone/>
            </a:pPr>
            <a:r>
              <a:t/>
            </a:r>
            <a:endParaRPr sz="2400">
              <a:solidFill>
                <a:srgbClr val="FF0000"/>
              </a:solidFill>
              <a:latin typeface="Trebuchet MS"/>
              <a:ea typeface="Trebuchet MS"/>
              <a:cs typeface="Trebuchet MS"/>
              <a:sym typeface="Trebuchet MS"/>
            </a:endParaRPr>
          </a:p>
        </p:txBody>
      </p:sp>
      <p:sp>
        <p:nvSpPr>
          <p:cNvPr id="350" name="Google Shape;350;p45"/>
          <p:cNvSpPr txBox="1"/>
          <p:nvPr/>
        </p:nvSpPr>
        <p:spPr>
          <a:xfrm>
            <a:off x="544750" y="1154600"/>
            <a:ext cx="11832600" cy="7406700"/>
          </a:xfrm>
          <a:prstGeom prst="rect">
            <a:avLst/>
          </a:prstGeom>
          <a:noFill/>
          <a:ln>
            <a:noFill/>
          </a:ln>
        </p:spPr>
        <p:txBody>
          <a:bodyPr anchorCtr="0" anchor="t" bIns="45700" lIns="91425" spcFirstLastPara="1" rIns="91425" wrap="square" tIns="45700">
            <a:spAutoFit/>
          </a:bodyPr>
          <a:lstStyle/>
          <a:p>
            <a:pPr indent="0" lvl="0" marL="0" rtl="0" algn="l">
              <a:lnSpc>
                <a:spcPct val="115000"/>
              </a:lnSpc>
              <a:spcBef>
                <a:spcPts val="1200"/>
              </a:spcBef>
              <a:spcAft>
                <a:spcPts val="0"/>
              </a:spcAft>
              <a:buClr>
                <a:schemeClr val="dk1"/>
              </a:buClr>
              <a:buSzPts val="1100"/>
              <a:buFont typeface="Arial"/>
              <a:buNone/>
            </a:pPr>
            <a:r>
              <a:t/>
            </a:r>
            <a:endParaRPr b="1" sz="2400">
              <a:solidFill>
                <a:schemeClr val="dk1"/>
              </a:solidFill>
              <a:latin typeface="Calibri"/>
              <a:ea typeface="Calibri"/>
              <a:cs typeface="Calibri"/>
              <a:sym typeface="Calibri"/>
            </a:endParaRPr>
          </a:p>
          <a:p>
            <a:pPr indent="0" lvl="0" marL="0" rtl="0" algn="l">
              <a:lnSpc>
                <a:spcPct val="115000"/>
              </a:lnSpc>
              <a:spcBef>
                <a:spcPts val="1200"/>
              </a:spcBef>
              <a:spcAft>
                <a:spcPts val="0"/>
              </a:spcAft>
              <a:buNone/>
            </a:pPr>
            <a:r>
              <a:rPr b="1" lang="en-US" sz="2400">
                <a:solidFill>
                  <a:schemeClr val="dk1"/>
                </a:solidFill>
                <a:latin typeface="Calibri"/>
                <a:ea typeface="Calibri"/>
                <a:cs typeface="Calibri"/>
                <a:sym typeface="Calibri"/>
              </a:rPr>
              <a:t>//Tokenization and Stopword Removal//</a:t>
            </a:r>
            <a:endParaRPr b="1" sz="2400">
              <a:solidFill>
                <a:schemeClr val="dk1"/>
              </a:solidFill>
              <a:latin typeface="Calibri"/>
              <a:ea typeface="Calibri"/>
              <a:cs typeface="Calibri"/>
              <a:sym typeface="Calibri"/>
            </a:endParaRPr>
          </a:p>
          <a:p>
            <a:pPr indent="0" lvl="0" marL="0" rtl="0" algn="l">
              <a:lnSpc>
                <a:spcPct val="115000"/>
              </a:lnSpc>
              <a:spcBef>
                <a:spcPts val="1200"/>
              </a:spcBef>
              <a:spcAft>
                <a:spcPts val="0"/>
              </a:spcAft>
              <a:buNone/>
            </a:pPr>
            <a:r>
              <a:rPr b="1" lang="en-US" sz="2400">
                <a:solidFill>
                  <a:schemeClr val="dk1"/>
                </a:solidFill>
                <a:latin typeface="Calibri"/>
                <a:ea typeface="Calibri"/>
                <a:cs typeface="Calibri"/>
                <a:sym typeface="Calibri"/>
              </a:rPr>
              <a:t>Convert cleaned tweets to lowercase. </a:t>
            </a:r>
            <a:endParaRPr b="1" sz="2400">
              <a:solidFill>
                <a:schemeClr val="dk1"/>
              </a:solidFill>
              <a:latin typeface="Calibri"/>
              <a:ea typeface="Calibri"/>
              <a:cs typeface="Calibri"/>
              <a:sym typeface="Calibri"/>
            </a:endParaRPr>
          </a:p>
          <a:p>
            <a:pPr indent="0" lvl="0" marL="0" rtl="0" algn="l">
              <a:lnSpc>
                <a:spcPct val="115000"/>
              </a:lnSpc>
              <a:spcBef>
                <a:spcPts val="1200"/>
              </a:spcBef>
              <a:spcAft>
                <a:spcPts val="0"/>
              </a:spcAft>
              <a:buNone/>
            </a:pPr>
            <a:r>
              <a:rPr b="1" lang="en-US" sz="2400">
                <a:solidFill>
                  <a:schemeClr val="dk1"/>
                </a:solidFill>
                <a:latin typeface="Calibri"/>
                <a:ea typeface="Calibri"/>
                <a:cs typeface="Calibri"/>
                <a:sym typeface="Calibri"/>
              </a:rPr>
              <a:t>Remove punctuation and split text into tokens (words). </a:t>
            </a:r>
            <a:endParaRPr b="1" sz="2400">
              <a:solidFill>
                <a:schemeClr val="dk1"/>
              </a:solidFill>
              <a:latin typeface="Calibri"/>
              <a:ea typeface="Calibri"/>
              <a:cs typeface="Calibri"/>
              <a:sym typeface="Calibri"/>
            </a:endParaRPr>
          </a:p>
          <a:p>
            <a:pPr indent="0" lvl="0" marL="0" rtl="0" algn="l">
              <a:lnSpc>
                <a:spcPct val="115000"/>
              </a:lnSpc>
              <a:spcBef>
                <a:spcPts val="1200"/>
              </a:spcBef>
              <a:spcAft>
                <a:spcPts val="0"/>
              </a:spcAft>
              <a:buNone/>
            </a:pPr>
            <a:r>
              <a:rPr b="1" lang="en-US" sz="2400">
                <a:solidFill>
                  <a:schemeClr val="dk1"/>
                </a:solidFill>
                <a:latin typeface="Calibri"/>
                <a:ea typeface="Calibri"/>
                <a:cs typeface="Calibri"/>
                <a:sym typeface="Calibri"/>
              </a:rPr>
              <a:t> Remove stopwords using both NLTK stopwords and custom event-related words. </a:t>
            </a:r>
            <a:endParaRPr b="1" sz="2400">
              <a:solidFill>
                <a:schemeClr val="dk1"/>
              </a:solidFill>
              <a:latin typeface="Calibri"/>
              <a:ea typeface="Calibri"/>
              <a:cs typeface="Calibri"/>
              <a:sym typeface="Calibri"/>
            </a:endParaRPr>
          </a:p>
          <a:p>
            <a:pPr indent="0" lvl="0" marL="0" rtl="0" algn="l">
              <a:lnSpc>
                <a:spcPct val="115000"/>
              </a:lnSpc>
              <a:spcBef>
                <a:spcPts val="1200"/>
              </a:spcBef>
              <a:spcAft>
                <a:spcPts val="0"/>
              </a:spcAft>
              <a:buNone/>
            </a:pPr>
            <a:r>
              <a:rPr b="1" lang="en-US" sz="2400">
                <a:solidFill>
                  <a:schemeClr val="dk1"/>
                </a:solidFill>
                <a:latin typeface="Calibri"/>
                <a:ea typeface="Calibri"/>
                <a:cs typeface="Calibri"/>
                <a:sym typeface="Calibri"/>
              </a:rPr>
              <a:t>//Time Bucketing//</a:t>
            </a:r>
            <a:endParaRPr b="1" sz="2400">
              <a:solidFill>
                <a:schemeClr val="dk1"/>
              </a:solidFill>
              <a:latin typeface="Calibri"/>
              <a:ea typeface="Calibri"/>
              <a:cs typeface="Calibri"/>
              <a:sym typeface="Calibri"/>
            </a:endParaRPr>
          </a:p>
          <a:p>
            <a:pPr indent="0" lvl="0" marL="0" rtl="0" algn="l">
              <a:lnSpc>
                <a:spcPct val="115000"/>
              </a:lnSpc>
              <a:spcBef>
                <a:spcPts val="1200"/>
              </a:spcBef>
              <a:spcAft>
                <a:spcPts val="0"/>
              </a:spcAft>
              <a:buNone/>
            </a:pPr>
            <a:r>
              <a:rPr b="1" lang="en-US" sz="2400">
                <a:solidFill>
                  <a:schemeClr val="dk1"/>
                </a:solidFill>
                <a:latin typeface="Calibri"/>
                <a:ea typeface="Calibri"/>
                <a:cs typeface="Calibri"/>
                <a:sym typeface="Calibri"/>
              </a:rPr>
              <a:t> Convert 'Date Created' column to datetime. </a:t>
            </a:r>
            <a:endParaRPr b="1" sz="2400">
              <a:solidFill>
                <a:schemeClr val="dk1"/>
              </a:solidFill>
              <a:latin typeface="Calibri"/>
              <a:ea typeface="Calibri"/>
              <a:cs typeface="Calibri"/>
              <a:sym typeface="Calibri"/>
            </a:endParaRPr>
          </a:p>
          <a:p>
            <a:pPr indent="0" lvl="0" marL="0" rtl="0" algn="l">
              <a:lnSpc>
                <a:spcPct val="115000"/>
              </a:lnSpc>
              <a:spcBef>
                <a:spcPts val="1200"/>
              </a:spcBef>
              <a:spcAft>
                <a:spcPts val="0"/>
              </a:spcAft>
              <a:buNone/>
            </a:pPr>
            <a:r>
              <a:rPr b="1" lang="en-US" sz="2400">
                <a:solidFill>
                  <a:schemeClr val="dk1"/>
                </a:solidFill>
                <a:latin typeface="Calibri"/>
                <a:ea typeface="Calibri"/>
                <a:cs typeface="Calibri"/>
                <a:sym typeface="Calibri"/>
              </a:rPr>
              <a:t>Group tweets by 5-minute intervals. </a:t>
            </a:r>
            <a:endParaRPr b="1" sz="2400">
              <a:solidFill>
                <a:schemeClr val="dk1"/>
              </a:solidFill>
              <a:latin typeface="Calibri"/>
              <a:ea typeface="Calibri"/>
              <a:cs typeface="Calibri"/>
              <a:sym typeface="Calibri"/>
            </a:endParaRPr>
          </a:p>
          <a:p>
            <a:pPr indent="0" lvl="0" marL="0" rtl="0" algn="l">
              <a:lnSpc>
                <a:spcPct val="115000"/>
              </a:lnSpc>
              <a:spcBef>
                <a:spcPts val="1200"/>
              </a:spcBef>
              <a:spcAft>
                <a:spcPts val="0"/>
              </a:spcAft>
              <a:buNone/>
            </a:pPr>
            <a:r>
              <a:rPr b="1" lang="en-US" sz="2400">
                <a:solidFill>
                  <a:schemeClr val="dk1"/>
                </a:solidFill>
                <a:latin typeface="Calibri"/>
                <a:ea typeface="Calibri"/>
                <a:cs typeface="Calibri"/>
                <a:sym typeface="Calibri"/>
              </a:rPr>
              <a:t>For each time bucket, combine the tokens from all tweets into a single document.      </a:t>
            </a:r>
            <a:endParaRPr b="1" sz="2400">
              <a:solidFill>
                <a:schemeClr val="dk1"/>
              </a:solidFill>
              <a:latin typeface="Calibri"/>
              <a:ea typeface="Calibri"/>
              <a:cs typeface="Calibri"/>
              <a:sym typeface="Calibri"/>
            </a:endParaRPr>
          </a:p>
          <a:p>
            <a:pPr indent="0" lvl="0" marL="0" rtl="0" algn="l">
              <a:lnSpc>
                <a:spcPct val="115000"/>
              </a:lnSpc>
              <a:spcBef>
                <a:spcPts val="1200"/>
              </a:spcBef>
              <a:spcAft>
                <a:spcPts val="0"/>
              </a:spcAft>
              <a:buNone/>
            </a:pPr>
            <a:r>
              <a:t/>
            </a:r>
            <a:endParaRPr b="1" sz="2400">
              <a:solidFill>
                <a:schemeClr val="dk1"/>
              </a:solidFill>
              <a:latin typeface="Calibri"/>
              <a:ea typeface="Calibri"/>
              <a:cs typeface="Calibri"/>
              <a:sym typeface="Calibri"/>
            </a:endParaRPr>
          </a:p>
          <a:p>
            <a:pPr indent="0" lvl="0" marL="0" rtl="0" algn="l">
              <a:lnSpc>
                <a:spcPct val="115000"/>
              </a:lnSpc>
              <a:spcBef>
                <a:spcPts val="1200"/>
              </a:spcBef>
              <a:spcAft>
                <a:spcPts val="0"/>
              </a:spcAft>
              <a:buNone/>
            </a:pPr>
            <a:r>
              <a:rPr b="1" lang="en-US" sz="2400">
                <a:solidFill>
                  <a:schemeClr val="dk1"/>
                </a:solidFill>
                <a:latin typeface="Calibri"/>
                <a:ea typeface="Calibri"/>
                <a:cs typeface="Calibri"/>
                <a:sym typeface="Calibri"/>
              </a:rPr>
              <a:t>    </a:t>
            </a:r>
            <a:endParaRPr b="1" sz="2400">
              <a:solidFill>
                <a:schemeClr val="dk1"/>
              </a:solidFill>
              <a:latin typeface="Calibri"/>
              <a:ea typeface="Calibri"/>
              <a:cs typeface="Calibri"/>
              <a:sym typeface="Calibri"/>
            </a:endParaRPr>
          </a:p>
          <a:p>
            <a:pPr indent="0" lvl="0" marL="0" rtl="0" algn="l">
              <a:lnSpc>
                <a:spcPct val="115000"/>
              </a:lnSpc>
              <a:spcBef>
                <a:spcPts val="1200"/>
              </a:spcBef>
              <a:spcAft>
                <a:spcPts val="0"/>
              </a:spcAft>
              <a:buNone/>
            </a:pPr>
            <a:r>
              <a:rPr b="1" lang="en-US" sz="2400">
                <a:solidFill>
                  <a:schemeClr val="dk1"/>
                </a:solidFill>
                <a:latin typeface="Calibri"/>
                <a:ea typeface="Calibri"/>
                <a:cs typeface="Calibri"/>
                <a:sym typeface="Calibri"/>
              </a:rPr>
              <a:t>        </a:t>
            </a:r>
            <a:endParaRPr b="1" sz="2400">
              <a:solidFill>
                <a:schemeClr val="dk1"/>
              </a:solidFill>
              <a:latin typeface="Calibri"/>
              <a:ea typeface="Calibri"/>
              <a:cs typeface="Calibri"/>
              <a:sym typeface="Calibri"/>
            </a:endParaRPr>
          </a:p>
          <a:p>
            <a:pPr indent="0" lvl="0" marL="0" rtl="0" algn="l">
              <a:lnSpc>
                <a:spcPct val="115000"/>
              </a:lnSpc>
              <a:spcBef>
                <a:spcPts val="1200"/>
              </a:spcBef>
              <a:spcAft>
                <a:spcPts val="1200"/>
              </a:spcAft>
              <a:buNone/>
            </a:pPr>
            <a:r>
              <a:rPr b="1" lang="en-US" sz="2400">
                <a:solidFill>
                  <a:schemeClr val="dk1"/>
                </a:solidFill>
                <a:latin typeface="Calibri"/>
                <a:ea typeface="Calibri"/>
                <a:cs typeface="Calibri"/>
                <a:sym typeface="Calibri"/>
              </a:rPr>
              <a:t>           </a:t>
            </a:r>
            <a:endParaRPr b="1" sz="2400">
              <a:solidFill>
                <a:schemeClr val="dk1"/>
              </a:solidFill>
              <a:latin typeface="Calibri"/>
              <a:ea typeface="Calibri"/>
              <a:cs typeface="Calibri"/>
              <a:sym typeface="Calibri"/>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46"/>
          <p:cNvSpPr txBox="1"/>
          <p:nvPr/>
        </p:nvSpPr>
        <p:spPr>
          <a:xfrm>
            <a:off x="0" y="0"/>
            <a:ext cx="2847900" cy="554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t/>
            </a:r>
            <a:endParaRPr b="1" sz="2400">
              <a:solidFill>
                <a:schemeClr val="dk1"/>
              </a:solidFill>
              <a:latin typeface="Calibri"/>
              <a:ea typeface="Calibri"/>
              <a:cs typeface="Calibri"/>
              <a:sym typeface="Calibri"/>
            </a:endParaRPr>
          </a:p>
        </p:txBody>
      </p:sp>
      <p:sp>
        <p:nvSpPr>
          <p:cNvPr id="357" name="Google Shape;357;p46"/>
          <p:cNvSpPr/>
          <p:nvPr/>
        </p:nvSpPr>
        <p:spPr>
          <a:xfrm>
            <a:off x="3107325" y="1569905"/>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58" name="Google Shape;358;p46"/>
          <p:cNvSpPr txBox="1"/>
          <p:nvPr/>
        </p:nvSpPr>
        <p:spPr>
          <a:xfrm>
            <a:off x="3031125" y="1108202"/>
            <a:ext cx="7772400" cy="1569900"/>
          </a:xfrm>
          <a:prstGeom prst="rect">
            <a:avLst/>
          </a:prstGeom>
          <a:noFill/>
          <a:ln>
            <a:noFill/>
          </a:ln>
        </p:spPr>
        <p:txBody>
          <a:bodyPr anchorCtr="0" anchor="t" bIns="45700" lIns="91425" spcFirstLastPara="1" rIns="91425" wrap="square" tIns="45700">
            <a:spAutoFit/>
          </a:bodyPr>
          <a:lstStyle/>
          <a:p>
            <a:pPr indent="-342900" lvl="0" marL="342900" rtl="0" algn="l">
              <a:spcBef>
                <a:spcPts val="0"/>
              </a:spcBef>
              <a:spcAft>
                <a:spcPts val="0"/>
              </a:spcAft>
              <a:buClr>
                <a:schemeClr val="dk1"/>
              </a:buClr>
              <a:buSzPts val="1100"/>
              <a:buFont typeface="Arial"/>
              <a:buNone/>
            </a:pPr>
            <a:r>
              <a:rPr lang="en-US" sz="2400">
                <a:solidFill>
                  <a:srgbClr val="FF0000"/>
                </a:solidFill>
                <a:latin typeface="Trebuchet MS"/>
                <a:ea typeface="Trebuchet MS"/>
                <a:cs typeface="Trebuchet MS"/>
                <a:sym typeface="Trebuchet MS"/>
              </a:rPr>
              <a:t>            </a:t>
            </a:r>
            <a:r>
              <a:rPr lang="en-US" sz="2400">
                <a:solidFill>
                  <a:srgbClr val="FF0000"/>
                </a:solidFill>
                <a:latin typeface="Trebuchet MS"/>
                <a:ea typeface="Trebuchet MS"/>
                <a:cs typeface="Trebuchet MS"/>
                <a:sym typeface="Trebuchet MS"/>
              </a:rPr>
              <a:t>Pseudocode-Event detection from twitter data</a:t>
            </a:r>
            <a:endParaRPr>
              <a:solidFill>
                <a:schemeClr val="dk1"/>
              </a:solidFill>
            </a:endParaRPr>
          </a:p>
          <a:p>
            <a:pPr indent="-342900" lvl="0" marL="342900" rtl="0" algn="r">
              <a:spcBef>
                <a:spcPts val="0"/>
              </a:spcBef>
              <a:spcAft>
                <a:spcPts val="0"/>
              </a:spcAft>
              <a:buClr>
                <a:schemeClr val="dk1"/>
              </a:buClr>
              <a:buFont typeface="Arial"/>
              <a:buNone/>
            </a:pPr>
            <a:r>
              <a:t/>
            </a:r>
            <a:endParaRPr sz="2400">
              <a:solidFill>
                <a:srgbClr val="FF0000"/>
              </a:solidFill>
              <a:latin typeface="Trebuchet MS"/>
              <a:ea typeface="Trebuchet MS"/>
              <a:cs typeface="Trebuchet MS"/>
              <a:sym typeface="Trebuchet MS"/>
            </a:endParaRPr>
          </a:p>
          <a:p>
            <a:pPr indent="-342900" lvl="0" marL="342900" rtl="0" algn="r">
              <a:spcBef>
                <a:spcPts val="0"/>
              </a:spcBef>
              <a:spcAft>
                <a:spcPts val="0"/>
              </a:spcAft>
              <a:buClr>
                <a:schemeClr val="dk1"/>
              </a:buClr>
              <a:buFont typeface="Arial"/>
              <a:buNone/>
            </a:pPr>
            <a:r>
              <a:t/>
            </a:r>
            <a:endParaRPr sz="2400">
              <a:solidFill>
                <a:srgbClr val="FF0000"/>
              </a:solidFill>
              <a:latin typeface="Trebuchet MS"/>
              <a:ea typeface="Trebuchet MS"/>
              <a:cs typeface="Trebuchet MS"/>
              <a:sym typeface="Trebuchet MS"/>
            </a:endParaRPr>
          </a:p>
          <a:p>
            <a:pPr indent="-342900" lvl="0" marL="342900" marR="0" rtl="0" algn="r">
              <a:spcBef>
                <a:spcPts val="0"/>
              </a:spcBef>
              <a:spcAft>
                <a:spcPts val="0"/>
              </a:spcAft>
              <a:buNone/>
            </a:pPr>
            <a:r>
              <a:t/>
            </a:r>
            <a:endParaRPr sz="2400">
              <a:solidFill>
                <a:srgbClr val="FF0000"/>
              </a:solidFill>
              <a:latin typeface="Trebuchet MS"/>
              <a:ea typeface="Trebuchet MS"/>
              <a:cs typeface="Trebuchet MS"/>
              <a:sym typeface="Trebuchet MS"/>
            </a:endParaRPr>
          </a:p>
        </p:txBody>
      </p:sp>
      <p:sp>
        <p:nvSpPr>
          <p:cNvPr id="359" name="Google Shape;359;p46"/>
          <p:cNvSpPr txBox="1"/>
          <p:nvPr/>
        </p:nvSpPr>
        <p:spPr>
          <a:xfrm>
            <a:off x="604075" y="1569900"/>
            <a:ext cx="11832600" cy="5362800"/>
          </a:xfrm>
          <a:prstGeom prst="rect">
            <a:avLst/>
          </a:prstGeom>
          <a:noFill/>
          <a:ln>
            <a:noFill/>
          </a:ln>
        </p:spPr>
        <p:txBody>
          <a:bodyPr anchorCtr="0" anchor="t" bIns="45700" lIns="91425" spcFirstLastPara="1" rIns="91425" wrap="square" tIns="45700">
            <a:spAutoFit/>
          </a:bodyPr>
          <a:lstStyle/>
          <a:p>
            <a:pPr indent="0" lvl="0" marL="0" rtl="0" algn="l">
              <a:lnSpc>
                <a:spcPct val="115000"/>
              </a:lnSpc>
              <a:spcBef>
                <a:spcPts val="1200"/>
              </a:spcBef>
              <a:spcAft>
                <a:spcPts val="0"/>
              </a:spcAft>
              <a:buClr>
                <a:schemeClr val="dk1"/>
              </a:buClr>
              <a:buSzPts val="1100"/>
              <a:buFont typeface="Arial"/>
              <a:buNone/>
            </a:pPr>
            <a:r>
              <a:rPr b="1" lang="en-US" sz="2400">
                <a:solidFill>
                  <a:schemeClr val="dk1"/>
                </a:solidFill>
                <a:latin typeface="Calibri"/>
                <a:ea typeface="Calibri"/>
                <a:cs typeface="Calibri"/>
                <a:sym typeface="Calibri"/>
              </a:rPr>
              <a:t>//Create Co-occurrence Graphs//</a:t>
            </a:r>
            <a:endParaRPr b="1" sz="2400">
              <a:solidFill>
                <a:schemeClr val="dk1"/>
              </a:solidFill>
              <a:latin typeface="Calibri"/>
              <a:ea typeface="Calibri"/>
              <a:cs typeface="Calibri"/>
              <a:sym typeface="Calibri"/>
            </a:endParaRPr>
          </a:p>
          <a:p>
            <a:pPr indent="0" lvl="0" marL="0" rtl="0" algn="l">
              <a:lnSpc>
                <a:spcPct val="115000"/>
              </a:lnSpc>
              <a:spcBef>
                <a:spcPts val="1200"/>
              </a:spcBef>
              <a:spcAft>
                <a:spcPts val="0"/>
              </a:spcAft>
              <a:buClr>
                <a:schemeClr val="dk1"/>
              </a:buClr>
              <a:buSzPts val="1100"/>
              <a:buFont typeface="Arial"/>
              <a:buNone/>
            </a:pPr>
            <a:r>
              <a:rPr b="1" lang="en-US" sz="2400">
                <a:solidFill>
                  <a:schemeClr val="dk1"/>
                </a:solidFill>
                <a:latin typeface="Calibri"/>
                <a:ea typeface="Calibri"/>
                <a:cs typeface="Calibri"/>
                <a:sym typeface="Calibri"/>
              </a:rPr>
              <a:t> For each time bucket (super document): - Initialize an empty graph `G`. </a:t>
            </a:r>
            <a:endParaRPr b="1" sz="2400">
              <a:solidFill>
                <a:schemeClr val="dk1"/>
              </a:solidFill>
              <a:latin typeface="Calibri"/>
              <a:ea typeface="Calibri"/>
              <a:cs typeface="Calibri"/>
              <a:sym typeface="Calibri"/>
            </a:endParaRPr>
          </a:p>
          <a:p>
            <a:pPr indent="0" lvl="0" marL="0" rtl="0" algn="l">
              <a:lnSpc>
                <a:spcPct val="115000"/>
              </a:lnSpc>
              <a:spcBef>
                <a:spcPts val="1200"/>
              </a:spcBef>
              <a:spcAft>
                <a:spcPts val="0"/>
              </a:spcAft>
              <a:buClr>
                <a:schemeClr val="dk1"/>
              </a:buClr>
              <a:buSzPts val="1100"/>
              <a:buFont typeface="Arial"/>
              <a:buNone/>
            </a:pPr>
            <a:r>
              <a:rPr b="1" lang="en-US" sz="2400">
                <a:solidFill>
                  <a:schemeClr val="dk1"/>
                </a:solidFill>
                <a:latin typeface="Calibri"/>
                <a:ea typeface="Calibri"/>
                <a:cs typeface="Calibri"/>
                <a:sym typeface="Calibri"/>
              </a:rPr>
              <a:t> For each pair of words within a sliding window: - Add an edge between the words. </a:t>
            </a:r>
            <a:endParaRPr b="1" sz="2400">
              <a:solidFill>
                <a:schemeClr val="dk1"/>
              </a:solidFill>
              <a:latin typeface="Calibri"/>
              <a:ea typeface="Calibri"/>
              <a:cs typeface="Calibri"/>
              <a:sym typeface="Calibri"/>
            </a:endParaRPr>
          </a:p>
          <a:p>
            <a:pPr indent="0" lvl="0" marL="0" rtl="0" algn="l">
              <a:lnSpc>
                <a:spcPct val="115000"/>
              </a:lnSpc>
              <a:spcBef>
                <a:spcPts val="1200"/>
              </a:spcBef>
              <a:spcAft>
                <a:spcPts val="0"/>
              </a:spcAft>
              <a:buClr>
                <a:schemeClr val="dk1"/>
              </a:buClr>
              <a:buSzPts val="1100"/>
              <a:buFont typeface="Arial"/>
              <a:buNone/>
            </a:pPr>
            <a:r>
              <a:rPr b="1" lang="en-US" sz="2400">
                <a:solidFill>
                  <a:schemeClr val="dk1"/>
                </a:solidFill>
                <a:latin typeface="Calibri"/>
                <a:ea typeface="Calibri"/>
                <a:cs typeface="Calibri"/>
                <a:sym typeface="Calibri"/>
              </a:rPr>
              <a:t> If the edge exists, increment its weight. - Append the graph to the list `graphs`. </a:t>
            </a:r>
            <a:endParaRPr b="1" sz="2400">
              <a:solidFill>
                <a:schemeClr val="dk1"/>
              </a:solidFill>
              <a:latin typeface="Calibri"/>
              <a:ea typeface="Calibri"/>
              <a:cs typeface="Calibri"/>
              <a:sym typeface="Calibri"/>
            </a:endParaRPr>
          </a:p>
          <a:p>
            <a:pPr indent="0" lvl="0" marL="0" rtl="0" algn="l">
              <a:lnSpc>
                <a:spcPct val="115000"/>
              </a:lnSpc>
              <a:spcBef>
                <a:spcPts val="1200"/>
              </a:spcBef>
              <a:spcAft>
                <a:spcPts val="0"/>
              </a:spcAft>
              <a:buClr>
                <a:schemeClr val="dk1"/>
              </a:buClr>
              <a:buSzPts val="1100"/>
              <a:buFont typeface="Arial"/>
              <a:buNone/>
            </a:pPr>
            <a:r>
              <a:rPr b="1" lang="en-US" sz="2400">
                <a:solidFill>
                  <a:schemeClr val="dk1"/>
                </a:solidFill>
                <a:latin typeface="Calibri"/>
                <a:ea typeface="Calibri"/>
                <a:cs typeface="Calibri"/>
                <a:sym typeface="Calibri"/>
              </a:rPr>
              <a:t>//Calculate Growth Factor//</a:t>
            </a:r>
            <a:endParaRPr b="1" sz="2400">
              <a:solidFill>
                <a:schemeClr val="dk1"/>
              </a:solidFill>
              <a:latin typeface="Calibri"/>
              <a:ea typeface="Calibri"/>
              <a:cs typeface="Calibri"/>
              <a:sym typeface="Calibri"/>
            </a:endParaRPr>
          </a:p>
          <a:p>
            <a:pPr indent="0" lvl="0" marL="0" rtl="0" algn="l">
              <a:lnSpc>
                <a:spcPct val="115000"/>
              </a:lnSpc>
              <a:spcBef>
                <a:spcPts val="1200"/>
              </a:spcBef>
              <a:spcAft>
                <a:spcPts val="0"/>
              </a:spcAft>
              <a:buClr>
                <a:schemeClr val="dk1"/>
              </a:buClr>
              <a:buSzPts val="1100"/>
              <a:buFont typeface="Arial"/>
              <a:buNone/>
            </a:pPr>
            <a:r>
              <a:rPr b="1" lang="en-US" sz="2400">
                <a:solidFill>
                  <a:schemeClr val="dk1"/>
                </a:solidFill>
                <a:latin typeface="Calibri"/>
                <a:ea typeface="Calibri"/>
                <a:cs typeface="Calibri"/>
                <a:sym typeface="Calibri"/>
              </a:rPr>
              <a:t> Function: `calculate_growth_factor(graphs)` </a:t>
            </a:r>
            <a:endParaRPr b="1" sz="2400">
              <a:solidFill>
                <a:schemeClr val="dk1"/>
              </a:solidFill>
              <a:latin typeface="Calibri"/>
              <a:ea typeface="Calibri"/>
              <a:cs typeface="Calibri"/>
              <a:sym typeface="Calibri"/>
            </a:endParaRPr>
          </a:p>
          <a:p>
            <a:pPr indent="0" lvl="0" marL="0" rtl="0" algn="l">
              <a:lnSpc>
                <a:spcPct val="115000"/>
              </a:lnSpc>
              <a:spcBef>
                <a:spcPts val="1200"/>
              </a:spcBef>
              <a:spcAft>
                <a:spcPts val="0"/>
              </a:spcAft>
              <a:buClr>
                <a:schemeClr val="dk1"/>
              </a:buClr>
              <a:buSzPts val="1100"/>
              <a:buFont typeface="Arial"/>
              <a:buNone/>
            </a:pPr>
            <a:r>
              <a:rPr b="1" lang="en-US" sz="2400">
                <a:solidFill>
                  <a:schemeClr val="dk1"/>
                </a:solidFill>
                <a:latin typeface="Calibri"/>
                <a:ea typeface="Calibri"/>
                <a:cs typeface="Calibri"/>
                <a:sym typeface="Calibri"/>
              </a:rPr>
              <a:t>For each consecutive pair of graphs: - Calculate the total weight of edges in the current and next graph. - Compute the growth factor as the difference in total edge weights. - Return the list of growth factors.</a:t>
            </a:r>
            <a:endParaRPr b="1" sz="2400">
              <a:solidFill>
                <a:schemeClr val="dk1"/>
              </a:solidFill>
              <a:latin typeface="Calibri"/>
              <a:ea typeface="Calibri"/>
              <a:cs typeface="Calibri"/>
              <a:sym typeface="Calibri"/>
            </a:endParaRPr>
          </a:p>
          <a:p>
            <a:pPr indent="0" lvl="0" marL="0" rtl="0" algn="l">
              <a:lnSpc>
                <a:spcPct val="115000"/>
              </a:lnSpc>
              <a:spcBef>
                <a:spcPts val="1200"/>
              </a:spcBef>
              <a:spcAft>
                <a:spcPts val="1200"/>
              </a:spcAft>
              <a:buNone/>
            </a:pPr>
            <a:r>
              <a:rPr b="1" lang="en-US" sz="2400">
                <a:solidFill>
                  <a:schemeClr val="dk1"/>
                </a:solidFill>
                <a:latin typeface="Calibri"/>
                <a:ea typeface="Calibri"/>
                <a:cs typeface="Calibri"/>
                <a:sym typeface="Calibri"/>
              </a:rPr>
              <a:t>       </a:t>
            </a:r>
            <a:endParaRPr b="1" sz="2400">
              <a:solidFill>
                <a:schemeClr val="dk1"/>
              </a:solidFill>
              <a:latin typeface="Calibri"/>
              <a:ea typeface="Calibri"/>
              <a:cs typeface="Calibri"/>
              <a:sym typeface="Calibri"/>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47"/>
          <p:cNvSpPr txBox="1"/>
          <p:nvPr/>
        </p:nvSpPr>
        <p:spPr>
          <a:xfrm>
            <a:off x="0" y="0"/>
            <a:ext cx="2847900" cy="554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t/>
            </a:r>
            <a:endParaRPr b="1" sz="2400">
              <a:solidFill>
                <a:schemeClr val="dk1"/>
              </a:solidFill>
              <a:latin typeface="Calibri"/>
              <a:ea typeface="Calibri"/>
              <a:cs typeface="Calibri"/>
              <a:sym typeface="Calibri"/>
            </a:endParaRPr>
          </a:p>
        </p:txBody>
      </p:sp>
      <p:sp>
        <p:nvSpPr>
          <p:cNvPr id="366" name="Google Shape;366;p47"/>
          <p:cNvSpPr/>
          <p:nvPr/>
        </p:nvSpPr>
        <p:spPr>
          <a:xfrm>
            <a:off x="3107325" y="1569905"/>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67" name="Google Shape;367;p47"/>
          <p:cNvSpPr txBox="1"/>
          <p:nvPr/>
        </p:nvSpPr>
        <p:spPr>
          <a:xfrm>
            <a:off x="3031125" y="1108202"/>
            <a:ext cx="7772400" cy="1569900"/>
          </a:xfrm>
          <a:prstGeom prst="rect">
            <a:avLst/>
          </a:prstGeom>
          <a:noFill/>
          <a:ln>
            <a:noFill/>
          </a:ln>
        </p:spPr>
        <p:txBody>
          <a:bodyPr anchorCtr="0" anchor="t" bIns="45700" lIns="91425" spcFirstLastPara="1" rIns="91425" wrap="square" tIns="45700">
            <a:spAutoFit/>
          </a:bodyPr>
          <a:lstStyle/>
          <a:p>
            <a:pPr indent="-342900" lvl="0" marL="342900" rtl="0" algn="l">
              <a:spcBef>
                <a:spcPts val="0"/>
              </a:spcBef>
              <a:spcAft>
                <a:spcPts val="0"/>
              </a:spcAft>
              <a:buClr>
                <a:schemeClr val="dk1"/>
              </a:buClr>
              <a:buSzPts val="1100"/>
              <a:buFont typeface="Arial"/>
              <a:buNone/>
            </a:pPr>
            <a:r>
              <a:rPr lang="en-US" sz="2400">
                <a:solidFill>
                  <a:srgbClr val="FF0000"/>
                </a:solidFill>
                <a:latin typeface="Trebuchet MS"/>
                <a:ea typeface="Trebuchet MS"/>
                <a:cs typeface="Trebuchet MS"/>
                <a:sym typeface="Trebuchet MS"/>
              </a:rPr>
              <a:t>             </a:t>
            </a:r>
            <a:r>
              <a:rPr lang="en-US" sz="2400">
                <a:solidFill>
                  <a:srgbClr val="FF0000"/>
                </a:solidFill>
                <a:latin typeface="Trebuchet MS"/>
                <a:ea typeface="Trebuchet MS"/>
                <a:cs typeface="Trebuchet MS"/>
                <a:sym typeface="Trebuchet MS"/>
              </a:rPr>
              <a:t>Pseudocode-Event detection from twitter data</a:t>
            </a:r>
            <a:endParaRPr>
              <a:solidFill>
                <a:schemeClr val="dk1"/>
              </a:solidFill>
            </a:endParaRPr>
          </a:p>
          <a:p>
            <a:pPr indent="-342900" lvl="0" marL="342900" rtl="0" algn="r">
              <a:spcBef>
                <a:spcPts val="0"/>
              </a:spcBef>
              <a:spcAft>
                <a:spcPts val="0"/>
              </a:spcAft>
              <a:buClr>
                <a:schemeClr val="dk1"/>
              </a:buClr>
              <a:buFont typeface="Arial"/>
              <a:buNone/>
            </a:pPr>
            <a:r>
              <a:t/>
            </a:r>
            <a:endParaRPr sz="2400">
              <a:solidFill>
                <a:srgbClr val="FF0000"/>
              </a:solidFill>
              <a:latin typeface="Trebuchet MS"/>
              <a:ea typeface="Trebuchet MS"/>
              <a:cs typeface="Trebuchet MS"/>
              <a:sym typeface="Trebuchet MS"/>
            </a:endParaRPr>
          </a:p>
          <a:p>
            <a:pPr indent="-342900" lvl="0" marL="342900" rtl="0" algn="r">
              <a:spcBef>
                <a:spcPts val="0"/>
              </a:spcBef>
              <a:spcAft>
                <a:spcPts val="0"/>
              </a:spcAft>
              <a:buClr>
                <a:schemeClr val="dk1"/>
              </a:buClr>
              <a:buFont typeface="Arial"/>
              <a:buNone/>
            </a:pPr>
            <a:r>
              <a:t/>
            </a:r>
            <a:endParaRPr sz="2400">
              <a:solidFill>
                <a:srgbClr val="FF0000"/>
              </a:solidFill>
              <a:latin typeface="Trebuchet MS"/>
              <a:ea typeface="Trebuchet MS"/>
              <a:cs typeface="Trebuchet MS"/>
              <a:sym typeface="Trebuchet MS"/>
            </a:endParaRPr>
          </a:p>
          <a:p>
            <a:pPr indent="-342900" lvl="0" marL="342900" marR="0" rtl="0" algn="r">
              <a:spcBef>
                <a:spcPts val="0"/>
              </a:spcBef>
              <a:spcAft>
                <a:spcPts val="0"/>
              </a:spcAft>
              <a:buNone/>
            </a:pPr>
            <a:r>
              <a:t/>
            </a:r>
            <a:endParaRPr sz="2400">
              <a:solidFill>
                <a:srgbClr val="FF0000"/>
              </a:solidFill>
              <a:latin typeface="Trebuchet MS"/>
              <a:ea typeface="Trebuchet MS"/>
              <a:cs typeface="Trebuchet MS"/>
              <a:sym typeface="Trebuchet MS"/>
            </a:endParaRPr>
          </a:p>
        </p:txBody>
      </p:sp>
      <p:sp>
        <p:nvSpPr>
          <p:cNvPr id="368" name="Google Shape;368;p47"/>
          <p:cNvSpPr txBox="1"/>
          <p:nvPr/>
        </p:nvSpPr>
        <p:spPr>
          <a:xfrm>
            <a:off x="604075" y="1569900"/>
            <a:ext cx="11832600" cy="8410500"/>
          </a:xfrm>
          <a:prstGeom prst="rect">
            <a:avLst/>
          </a:prstGeom>
          <a:noFill/>
          <a:ln>
            <a:noFill/>
          </a:ln>
        </p:spPr>
        <p:txBody>
          <a:bodyPr anchorCtr="0" anchor="t" bIns="45700" lIns="91425" spcFirstLastPara="1" rIns="91425" wrap="square" tIns="45700">
            <a:spAutoFit/>
          </a:bodyPr>
          <a:lstStyle/>
          <a:p>
            <a:pPr indent="0" lvl="0" marL="0" rtl="0" algn="l">
              <a:lnSpc>
                <a:spcPct val="115000"/>
              </a:lnSpc>
              <a:spcBef>
                <a:spcPts val="1200"/>
              </a:spcBef>
              <a:spcAft>
                <a:spcPts val="0"/>
              </a:spcAft>
              <a:buNone/>
            </a:pPr>
            <a:r>
              <a:rPr b="1" lang="en-US" sz="2400">
                <a:solidFill>
                  <a:schemeClr val="dk1"/>
                </a:solidFill>
                <a:latin typeface="Calibri"/>
                <a:ea typeface="Calibri"/>
                <a:cs typeface="Calibri"/>
                <a:sym typeface="Calibri"/>
              </a:rPr>
              <a:t>//Calculate Aggregated Centrality//</a:t>
            </a:r>
            <a:endParaRPr b="1" sz="2400">
              <a:solidFill>
                <a:schemeClr val="dk1"/>
              </a:solidFill>
              <a:latin typeface="Calibri"/>
              <a:ea typeface="Calibri"/>
              <a:cs typeface="Calibri"/>
              <a:sym typeface="Calibri"/>
            </a:endParaRPr>
          </a:p>
          <a:p>
            <a:pPr indent="0" lvl="0" marL="0" rtl="0" algn="l">
              <a:lnSpc>
                <a:spcPct val="115000"/>
              </a:lnSpc>
              <a:spcBef>
                <a:spcPts val="1200"/>
              </a:spcBef>
              <a:spcAft>
                <a:spcPts val="0"/>
              </a:spcAft>
              <a:buNone/>
            </a:pPr>
            <a:r>
              <a:rPr b="1" lang="en-US" sz="2400">
                <a:solidFill>
                  <a:schemeClr val="dk1"/>
                </a:solidFill>
                <a:latin typeface="Calibri"/>
                <a:ea typeface="Calibri"/>
                <a:cs typeface="Calibri"/>
                <a:sym typeface="Calibri"/>
              </a:rPr>
              <a:t>  Function: `calculate_aggregated_centrality(graphs)`</a:t>
            </a:r>
            <a:endParaRPr b="1" sz="2400">
              <a:solidFill>
                <a:schemeClr val="dk1"/>
              </a:solidFill>
              <a:latin typeface="Calibri"/>
              <a:ea typeface="Calibri"/>
              <a:cs typeface="Calibri"/>
              <a:sym typeface="Calibri"/>
            </a:endParaRPr>
          </a:p>
          <a:p>
            <a:pPr indent="0" lvl="0" marL="0" rtl="0" algn="l">
              <a:lnSpc>
                <a:spcPct val="115000"/>
              </a:lnSpc>
              <a:spcBef>
                <a:spcPts val="1200"/>
              </a:spcBef>
              <a:spcAft>
                <a:spcPts val="0"/>
              </a:spcAft>
              <a:buNone/>
            </a:pPr>
            <a:r>
              <a:rPr b="1" lang="en-US" sz="2400">
                <a:solidFill>
                  <a:schemeClr val="dk1"/>
                </a:solidFill>
                <a:latin typeface="Calibri"/>
                <a:ea typeface="Calibri"/>
                <a:cs typeface="Calibri"/>
                <a:sym typeface="Calibri"/>
              </a:rPr>
              <a:t> For each graph: - Calculate the degree centrality of each node (word). </a:t>
            </a:r>
            <a:endParaRPr b="1" sz="2400">
              <a:solidFill>
                <a:schemeClr val="dk1"/>
              </a:solidFill>
              <a:latin typeface="Calibri"/>
              <a:ea typeface="Calibri"/>
              <a:cs typeface="Calibri"/>
              <a:sym typeface="Calibri"/>
            </a:endParaRPr>
          </a:p>
          <a:p>
            <a:pPr indent="0" lvl="0" marL="0" rtl="0" algn="l">
              <a:lnSpc>
                <a:spcPct val="115000"/>
              </a:lnSpc>
              <a:spcBef>
                <a:spcPts val="1200"/>
              </a:spcBef>
              <a:spcAft>
                <a:spcPts val="0"/>
              </a:spcAft>
              <a:buNone/>
            </a:pPr>
            <a:r>
              <a:rPr b="1" lang="en-US" sz="2400">
                <a:solidFill>
                  <a:schemeClr val="dk1"/>
                </a:solidFill>
                <a:latin typeface="Calibri"/>
                <a:ea typeface="Calibri"/>
                <a:cs typeface="Calibri"/>
                <a:sym typeface="Calibri"/>
              </a:rPr>
              <a:t> Sum the centrality values for all nodes to get the aggregated centrality. </a:t>
            </a:r>
            <a:endParaRPr b="1" sz="2400">
              <a:solidFill>
                <a:schemeClr val="dk1"/>
              </a:solidFill>
              <a:latin typeface="Calibri"/>
              <a:ea typeface="Calibri"/>
              <a:cs typeface="Calibri"/>
              <a:sym typeface="Calibri"/>
            </a:endParaRPr>
          </a:p>
          <a:p>
            <a:pPr indent="0" lvl="0" marL="0" rtl="0" algn="l">
              <a:lnSpc>
                <a:spcPct val="115000"/>
              </a:lnSpc>
              <a:spcBef>
                <a:spcPts val="1200"/>
              </a:spcBef>
              <a:spcAft>
                <a:spcPts val="0"/>
              </a:spcAft>
              <a:buNone/>
            </a:pPr>
            <a:r>
              <a:rPr b="1" lang="en-US" sz="2400">
                <a:solidFill>
                  <a:schemeClr val="dk1"/>
                </a:solidFill>
                <a:latin typeface="Calibri"/>
                <a:ea typeface="Calibri"/>
                <a:cs typeface="Calibri"/>
                <a:sym typeface="Calibri"/>
              </a:rPr>
              <a:t>Return the list of aggregated centralities. </a:t>
            </a:r>
            <a:endParaRPr b="1" sz="2400">
              <a:solidFill>
                <a:schemeClr val="dk1"/>
              </a:solidFill>
              <a:latin typeface="Calibri"/>
              <a:ea typeface="Calibri"/>
              <a:cs typeface="Calibri"/>
              <a:sym typeface="Calibri"/>
            </a:endParaRPr>
          </a:p>
          <a:p>
            <a:pPr indent="0" lvl="0" marL="0" rtl="0" algn="l">
              <a:lnSpc>
                <a:spcPct val="115000"/>
              </a:lnSpc>
              <a:spcBef>
                <a:spcPts val="1200"/>
              </a:spcBef>
              <a:spcAft>
                <a:spcPts val="0"/>
              </a:spcAft>
              <a:buNone/>
            </a:pPr>
            <a:r>
              <a:rPr b="1" lang="en-US" sz="2400">
                <a:solidFill>
                  <a:schemeClr val="dk1"/>
                </a:solidFill>
                <a:latin typeface="Calibri"/>
                <a:ea typeface="Calibri"/>
                <a:cs typeface="Calibri"/>
                <a:sym typeface="Calibri"/>
              </a:rPr>
              <a:t>//Calculate Heartbeat Score//</a:t>
            </a:r>
            <a:endParaRPr b="1" sz="2400">
              <a:solidFill>
                <a:schemeClr val="dk1"/>
              </a:solidFill>
              <a:latin typeface="Calibri"/>
              <a:ea typeface="Calibri"/>
              <a:cs typeface="Calibri"/>
              <a:sym typeface="Calibri"/>
            </a:endParaRPr>
          </a:p>
          <a:p>
            <a:pPr indent="0" lvl="0" marL="0" rtl="0" algn="l">
              <a:lnSpc>
                <a:spcPct val="115000"/>
              </a:lnSpc>
              <a:spcBef>
                <a:spcPts val="1200"/>
              </a:spcBef>
              <a:spcAft>
                <a:spcPts val="0"/>
              </a:spcAft>
              <a:buNone/>
            </a:pPr>
            <a:r>
              <a:rPr b="1" lang="en-US" sz="2400">
                <a:solidFill>
                  <a:schemeClr val="dk1"/>
                </a:solidFill>
                <a:latin typeface="Calibri"/>
                <a:ea typeface="Calibri"/>
                <a:cs typeface="Calibri"/>
                <a:sym typeface="Calibri"/>
              </a:rPr>
              <a:t>Function: `calculate_heartbeat_score(GF, AC)` </a:t>
            </a:r>
            <a:endParaRPr b="1" sz="2400">
              <a:solidFill>
                <a:schemeClr val="dk1"/>
              </a:solidFill>
              <a:latin typeface="Calibri"/>
              <a:ea typeface="Calibri"/>
              <a:cs typeface="Calibri"/>
              <a:sym typeface="Calibri"/>
            </a:endParaRPr>
          </a:p>
          <a:p>
            <a:pPr indent="0" lvl="0" marL="0" rtl="0" algn="l">
              <a:lnSpc>
                <a:spcPct val="115000"/>
              </a:lnSpc>
              <a:spcBef>
                <a:spcPts val="1200"/>
              </a:spcBef>
              <a:spcAft>
                <a:spcPts val="0"/>
              </a:spcAft>
              <a:buNone/>
            </a:pPr>
            <a:r>
              <a:rPr b="1" lang="en-US" sz="2400">
                <a:solidFill>
                  <a:schemeClr val="dk1"/>
                </a:solidFill>
                <a:latin typeface="Calibri"/>
                <a:ea typeface="Calibri"/>
                <a:cs typeface="Calibri"/>
                <a:sym typeface="Calibri"/>
              </a:rPr>
              <a:t>For each growth factor and the next aggregated centrality: - Compute the heartbeat score as `gf * ac`. Return the list of heartbeat scores.</a:t>
            </a:r>
            <a:endParaRPr b="1" sz="2400">
              <a:solidFill>
                <a:schemeClr val="dk1"/>
              </a:solidFill>
              <a:latin typeface="Calibri"/>
              <a:ea typeface="Calibri"/>
              <a:cs typeface="Calibri"/>
              <a:sym typeface="Calibri"/>
            </a:endParaRPr>
          </a:p>
          <a:p>
            <a:pPr indent="0" lvl="0" marL="0" rtl="0" algn="l">
              <a:lnSpc>
                <a:spcPct val="115000"/>
              </a:lnSpc>
              <a:spcBef>
                <a:spcPts val="1200"/>
              </a:spcBef>
              <a:spcAft>
                <a:spcPts val="0"/>
              </a:spcAft>
              <a:buNone/>
            </a:pPr>
            <a:r>
              <a:t/>
            </a:r>
            <a:endParaRPr b="1" sz="2400">
              <a:solidFill>
                <a:schemeClr val="dk1"/>
              </a:solidFill>
              <a:latin typeface="Calibri"/>
              <a:ea typeface="Calibri"/>
              <a:cs typeface="Calibri"/>
              <a:sym typeface="Calibri"/>
            </a:endParaRPr>
          </a:p>
          <a:p>
            <a:pPr indent="0" lvl="0" marL="0" rtl="0" algn="l">
              <a:lnSpc>
                <a:spcPct val="115000"/>
              </a:lnSpc>
              <a:spcBef>
                <a:spcPts val="1200"/>
              </a:spcBef>
              <a:spcAft>
                <a:spcPts val="0"/>
              </a:spcAft>
              <a:buClr>
                <a:schemeClr val="dk1"/>
              </a:buClr>
              <a:buSzPts val="1100"/>
              <a:buFont typeface="Arial"/>
              <a:buNone/>
            </a:pPr>
            <a:r>
              <a:t/>
            </a:r>
            <a:endParaRPr b="1" sz="2400">
              <a:solidFill>
                <a:schemeClr val="dk1"/>
              </a:solidFill>
              <a:latin typeface="Calibri"/>
              <a:ea typeface="Calibri"/>
              <a:cs typeface="Calibri"/>
              <a:sym typeface="Calibri"/>
            </a:endParaRPr>
          </a:p>
          <a:p>
            <a:pPr indent="0" lvl="0" marL="0" rtl="0" algn="l">
              <a:lnSpc>
                <a:spcPct val="115000"/>
              </a:lnSpc>
              <a:spcBef>
                <a:spcPts val="1200"/>
              </a:spcBef>
              <a:spcAft>
                <a:spcPts val="0"/>
              </a:spcAft>
              <a:buClr>
                <a:schemeClr val="dk1"/>
              </a:buClr>
              <a:buSzPts val="1100"/>
              <a:buFont typeface="Arial"/>
              <a:buNone/>
            </a:pPr>
            <a:r>
              <a:rPr b="1" lang="en-US" sz="2400">
                <a:solidFill>
                  <a:schemeClr val="dk1"/>
                </a:solidFill>
                <a:latin typeface="Calibri"/>
                <a:ea typeface="Calibri"/>
                <a:cs typeface="Calibri"/>
                <a:sym typeface="Calibri"/>
              </a:rPr>
              <a:t>    </a:t>
            </a:r>
            <a:endParaRPr b="1" sz="2400">
              <a:solidFill>
                <a:schemeClr val="dk1"/>
              </a:solidFill>
              <a:latin typeface="Calibri"/>
              <a:ea typeface="Calibri"/>
              <a:cs typeface="Calibri"/>
              <a:sym typeface="Calibri"/>
            </a:endParaRPr>
          </a:p>
          <a:p>
            <a:pPr indent="0" lvl="0" marL="0" rtl="0" algn="l">
              <a:lnSpc>
                <a:spcPct val="115000"/>
              </a:lnSpc>
              <a:spcBef>
                <a:spcPts val="1200"/>
              </a:spcBef>
              <a:spcAft>
                <a:spcPts val="0"/>
              </a:spcAft>
              <a:buClr>
                <a:schemeClr val="dk1"/>
              </a:buClr>
              <a:buSzPts val="1100"/>
              <a:buFont typeface="Arial"/>
              <a:buNone/>
            </a:pPr>
            <a:r>
              <a:t/>
            </a:r>
            <a:endParaRPr b="1" sz="2400">
              <a:solidFill>
                <a:schemeClr val="dk1"/>
              </a:solidFill>
              <a:latin typeface="Calibri"/>
              <a:ea typeface="Calibri"/>
              <a:cs typeface="Calibri"/>
              <a:sym typeface="Calibri"/>
            </a:endParaRPr>
          </a:p>
          <a:p>
            <a:pPr indent="0" lvl="0" marL="0" rtl="0" algn="l">
              <a:lnSpc>
                <a:spcPct val="115000"/>
              </a:lnSpc>
              <a:spcBef>
                <a:spcPts val="1200"/>
              </a:spcBef>
              <a:spcAft>
                <a:spcPts val="0"/>
              </a:spcAft>
              <a:buNone/>
            </a:pPr>
            <a:r>
              <a:t/>
            </a:r>
            <a:endParaRPr b="1" sz="2400">
              <a:solidFill>
                <a:schemeClr val="dk1"/>
              </a:solidFill>
              <a:latin typeface="Calibri"/>
              <a:ea typeface="Calibri"/>
              <a:cs typeface="Calibri"/>
              <a:sym typeface="Calibri"/>
            </a:endParaRPr>
          </a:p>
          <a:p>
            <a:pPr indent="0" lvl="0" marL="0" rtl="0" algn="l">
              <a:lnSpc>
                <a:spcPct val="115000"/>
              </a:lnSpc>
              <a:spcBef>
                <a:spcPts val="1200"/>
              </a:spcBef>
              <a:spcAft>
                <a:spcPts val="1200"/>
              </a:spcAft>
              <a:buNone/>
            </a:pPr>
            <a:r>
              <a:rPr b="1" lang="en-US" sz="2400">
                <a:solidFill>
                  <a:schemeClr val="dk1"/>
                </a:solidFill>
                <a:latin typeface="Calibri"/>
                <a:ea typeface="Calibri"/>
                <a:cs typeface="Calibri"/>
                <a:sym typeface="Calibri"/>
              </a:rPr>
              <a:t>       </a:t>
            </a:r>
            <a:endParaRPr b="1" sz="2400">
              <a:solidFill>
                <a:schemeClr val="dk1"/>
              </a:solidFill>
              <a:latin typeface="Calibri"/>
              <a:ea typeface="Calibri"/>
              <a:cs typeface="Calibri"/>
              <a:sym typeface="Calibri"/>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48"/>
          <p:cNvSpPr txBox="1"/>
          <p:nvPr/>
        </p:nvSpPr>
        <p:spPr>
          <a:xfrm>
            <a:off x="0" y="0"/>
            <a:ext cx="2847900" cy="554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t/>
            </a:r>
            <a:endParaRPr b="1" sz="2400">
              <a:solidFill>
                <a:schemeClr val="dk1"/>
              </a:solidFill>
              <a:latin typeface="Calibri"/>
              <a:ea typeface="Calibri"/>
              <a:cs typeface="Calibri"/>
              <a:sym typeface="Calibri"/>
            </a:endParaRPr>
          </a:p>
        </p:txBody>
      </p:sp>
      <p:sp>
        <p:nvSpPr>
          <p:cNvPr id="375" name="Google Shape;375;p48"/>
          <p:cNvSpPr/>
          <p:nvPr/>
        </p:nvSpPr>
        <p:spPr>
          <a:xfrm>
            <a:off x="3107325" y="1569905"/>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76" name="Google Shape;376;p48"/>
          <p:cNvSpPr txBox="1"/>
          <p:nvPr/>
        </p:nvSpPr>
        <p:spPr>
          <a:xfrm>
            <a:off x="3031125" y="1108202"/>
            <a:ext cx="7772400" cy="1569900"/>
          </a:xfrm>
          <a:prstGeom prst="rect">
            <a:avLst/>
          </a:prstGeom>
          <a:noFill/>
          <a:ln>
            <a:noFill/>
          </a:ln>
        </p:spPr>
        <p:txBody>
          <a:bodyPr anchorCtr="0" anchor="t" bIns="45700" lIns="91425" spcFirstLastPara="1" rIns="91425" wrap="square" tIns="45700">
            <a:spAutoFit/>
          </a:bodyPr>
          <a:lstStyle/>
          <a:p>
            <a:pPr indent="-342900" lvl="0" marL="342900" rtl="0" algn="l">
              <a:spcBef>
                <a:spcPts val="0"/>
              </a:spcBef>
              <a:spcAft>
                <a:spcPts val="0"/>
              </a:spcAft>
              <a:buClr>
                <a:schemeClr val="dk1"/>
              </a:buClr>
              <a:buSzPts val="1100"/>
              <a:buFont typeface="Arial"/>
              <a:buNone/>
            </a:pPr>
            <a:r>
              <a:rPr lang="en-US" sz="2400">
                <a:solidFill>
                  <a:srgbClr val="FF0000"/>
                </a:solidFill>
                <a:latin typeface="Trebuchet MS"/>
                <a:ea typeface="Trebuchet MS"/>
                <a:cs typeface="Trebuchet MS"/>
                <a:sym typeface="Trebuchet MS"/>
              </a:rPr>
              <a:t>             </a:t>
            </a:r>
            <a:r>
              <a:rPr lang="en-US" sz="2400">
                <a:solidFill>
                  <a:srgbClr val="FF0000"/>
                </a:solidFill>
                <a:latin typeface="Trebuchet MS"/>
                <a:ea typeface="Trebuchet MS"/>
                <a:cs typeface="Trebuchet MS"/>
                <a:sym typeface="Trebuchet MS"/>
              </a:rPr>
              <a:t>Pseudocode-Event detection from twitter data</a:t>
            </a:r>
            <a:endParaRPr>
              <a:solidFill>
                <a:schemeClr val="dk1"/>
              </a:solidFill>
            </a:endParaRPr>
          </a:p>
          <a:p>
            <a:pPr indent="-342900" lvl="0" marL="342900" rtl="0" algn="r">
              <a:spcBef>
                <a:spcPts val="0"/>
              </a:spcBef>
              <a:spcAft>
                <a:spcPts val="0"/>
              </a:spcAft>
              <a:buClr>
                <a:schemeClr val="dk1"/>
              </a:buClr>
              <a:buFont typeface="Arial"/>
              <a:buNone/>
            </a:pPr>
            <a:r>
              <a:t/>
            </a:r>
            <a:endParaRPr sz="2400">
              <a:solidFill>
                <a:srgbClr val="FF0000"/>
              </a:solidFill>
              <a:latin typeface="Trebuchet MS"/>
              <a:ea typeface="Trebuchet MS"/>
              <a:cs typeface="Trebuchet MS"/>
              <a:sym typeface="Trebuchet MS"/>
            </a:endParaRPr>
          </a:p>
          <a:p>
            <a:pPr indent="-342900" lvl="0" marL="342900" rtl="0" algn="r">
              <a:spcBef>
                <a:spcPts val="0"/>
              </a:spcBef>
              <a:spcAft>
                <a:spcPts val="0"/>
              </a:spcAft>
              <a:buClr>
                <a:schemeClr val="dk1"/>
              </a:buClr>
              <a:buFont typeface="Arial"/>
              <a:buNone/>
            </a:pPr>
            <a:r>
              <a:t/>
            </a:r>
            <a:endParaRPr sz="2400">
              <a:solidFill>
                <a:srgbClr val="FF0000"/>
              </a:solidFill>
              <a:latin typeface="Trebuchet MS"/>
              <a:ea typeface="Trebuchet MS"/>
              <a:cs typeface="Trebuchet MS"/>
              <a:sym typeface="Trebuchet MS"/>
            </a:endParaRPr>
          </a:p>
          <a:p>
            <a:pPr indent="-342900" lvl="0" marL="342900" marR="0" rtl="0" algn="r">
              <a:spcBef>
                <a:spcPts val="0"/>
              </a:spcBef>
              <a:spcAft>
                <a:spcPts val="0"/>
              </a:spcAft>
              <a:buNone/>
            </a:pPr>
            <a:r>
              <a:t/>
            </a:r>
            <a:endParaRPr sz="2400">
              <a:solidFill>
                <a:srgbClr val="FF0000"/>
              </a:solidFill>
              <a:latin typeface="Trebuchet MS"/>
              <a:ea typeface="Trebuchet MS"/>
              <a:cs typeface="Trebuchet MS"/>
              <a:sym typeface="Trebuchet MS"/>
            </a:endParaRPr>
          </a:p>
        </p:txBody>
      </p:sp>
      <p:sp>
        <p:nvSpPr>
          <p:cNvPr id="377" name="Google Shape;377;p48"/>
          <p:cNvSpPr txBox="1"/>
          <p:nvPr/>
        </p:nvSpPr>
        <p:spPr>
          <a:xfrm>
            <a:off x="604075" y="1569900"/>
            <a:ext cx="11832600" cy="5516700"/>
          </a:xfrm>
          <a:prstGeom prst="rect">
            <a:avLst/>
          </a:prstGeom>
          <a:noFill/>
          <a:ln>
            <a:noFill/>
          </a:ln>
        </p:spPr>
        <p:txBody>
          <a:bodyPr anchorCtr="0" anchor="t" bIns="45700" lIns="91425" spcFirstLastPara="1" rIns="91425" wrap="square" tIns="45700">
            <a:spAutoFit/>
          </a:bodyPr>
          <a:lstStyle/>
          <a:p>
            <a:pPr indent="0" lvl="0" marL="0" rtl="0" algn="l">
              <a:lnSpc>
                <a:spcPct val="115000"/>
              </a:lnSpc>
              <a:spcBef>
                <a:spcPts val="1200"/>
              </a:spcBef>
              <a:spcAft>
                <a:spcPts val="0"/>
              </a:spcAft>
              <a:buNone/>
            </a:pPr>
            <a:r>
              <a:rPr b="1" lang="en-US" sz="2400">
                <a:solidFill>
                  <a:schemeClr val="dk1"/>
                </a:solidFill>
                <a:latin typeface="Calibri"/>
                <a:ea typeface="Calibri"/>
                <a:cs typeface="Calibri"/>
                <a:sym typeface="Calibri"/>
              </a:rPr>
              <a:t>//Classify Events//</a:t>
            </a:r>
            <a:endParaRPr b="1" sz="2400">
              <a:solidFill>
                <a:schemeClr val="dk1"/>
              </a:solidFill>
              <a:latin typeface="Calibri"/>
              <a:ea typeface="Calibri"/>
              <a:cs typeface="Calibri"/>
              <a:sym typeface="Calibri"/>
            </a:endParaRPr>
          </a:p>
          <a:p>
            <a:pPr indent="0" lvl="0" marL="0" rtl="0" algn="l">
              <a:lnSpc>
                <a:spcPct val="115000"/>
              </a:lnSpc>
              <a:spcBef>
                <a:spcPts val="1200"/>
              </a:spcBef>
              <a:spcAft>
                <a:spcPts val="0"/>
              </a:spcAft>
              <a:buNone/>
            </a:pPr>
            <a:r>
              <a:rPr b="1" lang="en-US" sz="2400">
                <a:solidFill>
                  <a:schemeClr val="dk1"/>
                </a:solidFill>
                <a:latin typeface="Calibri"/>
                <a:ea typeface="Calibri"/>
                <a:cs typeface="Calibri"/>
                <a:sym typeface="Calibri"/>
              </a:rPr>
              <a:t> Function: `classify_events(heartbeat_scores, threshold=10000)` </a:t>
            </a:r>
            <a:endParaRPr b="1" sz="2400">
              <a:solidFill>
                <a:schemeClr val="dk1"/>
              </a:solidFill>
              <a:latin typeface="Calibri"/>
              <a:ea typeface="Calibri"/>
              <a:cs typeface="Calibri"/>
              <a:sym typeface="Calibri"/>
            </a:endParaRPr>
          </a:p>
          <a:p>
            <a:pPr indent="0" lvl="0" marL="0" rtl="0" algn="l">
              <a:lnSpc>
                <a:spcPct val="115000"/>
              </a:lnSpc>
              <a:spcBef>
                <a:spcPts val="1200"/>
              </a:spcBef>
              <a:spcAft>
                <a:spcPts val="0"/>
              </a:spcAft>
              <a:buNone/>
            </a:pPr>
            <a:r>
              <a:rPr b="1" lang="en-US" sz="2400">
                <a:solidFill>
                  <a:schemeClr val="dk1"/>
                </a:solidFill>
                <a:latin typeface="Calibri"/>
                <a:ea typeface="Calibri"/>
                <a:cs typeface="Calibri"/>
                <a:sym typeface="Calibri"/>
              </a:rPr>
              <a:t>For each consecutive pair of heartbeat scores: - If the change in heartbeat score exceeds the threshold, classify as a significant event (label = 1). </a:t>
            </a:r>
            <a:endParaRPr b="1" sz="2400">
              <a:solidFill>
                <a:schemeClr val="dk1"/>
              </a:solidFill>
              <a:latin typeface="Calibri"/>
              <a:ea typeface="Calibri"/>
              <a:cs typeface="Calibri"/>
              <a:sym typeface="Calibri"/>
            </a:endParaRPr>
          </a:p>
          <a:p>
            <a:pPr indent="0" lvl="0" marL="0" rtl="0" algn="l">
              <a:lnSpc>
                <a:spcPct val="115000"/>
              </a:lnSpc>
              <a:spcBef>
                <a:spcPts val="1200"/>
              </a:spcBef>
              <a:spcAft>
                <a:spcPts val="0"/>
              </a:spcAft>
              <a:buNone/>
            </a:pPr>
            <a:r>
              <a:rPr b="1" lang="en-US" sz="2400">
                <a:solidFill>
                  <a:schemeClr val="dk1"/>
                </a:solidFill>
                <a:latin typeface="Calibri"/>
                <a:ea typeface="Calibri"/>
                <a:cs typeface="Calibri"/>
                <a:sym typeface="Calibri"/>
              </a:rPr>
              <a:t>Else, classify as no event (label = 0). </a:t>
            </a:r>
            <a:endParaRPr b="1" sz="2400">
              <a:solidFill>
                <a:schemeClr val="dk1"/>
              </a:solidFill>
              <a:latin typeface="Calibri"/>
              <a:ea typeface="Calibri"/>
              <a:cs typeface="Calibri"/>
              <a:sym typeface="Calibri"/>
            </a:endParaRPr>
          </a:p>
          <a:p>
            <a:pPr indent="0" lvl="0" marL="0" rtl="0" algn="l">
              <a:lnSpc>
                <a:spcPct val="115000"/>
              </a:lnSpc>
              <a:spcBef>
                <a:spcPts val="1200"/>
              </a:spcBef>
              <a:spcAft>
                <a:spcPts val="0"/>
              </a:spcAft>
              <a:buNone/>
            </a:pPr>
            <a:r>
              <a:rPr b="1" lang="en-US" sz="2400">
                <a:solidFill>
                  <a:schemeClr val="dk1"/>
                </a:solidFill>
                <a:latin typeface="Calibri"/>
                <a:ea typeface="Calibri"/>
                <a:cs typeface="Calibri"/>
                <a:sym typeface="Calibri"/>
              </a:rPr>
              <a:t>Return the list of event labels. </a:t>
            </a:r>
            <a:endParaRPr b="1" sz="2400">
              <a:solidFill>
                <a:schemeClr val="dk1"/>
              </a:solidFill>
              <a:latin typeface="Calibri"/>
              <a:ea typeface="Calibri"/>
              <a:cs typeface="Calibri"/>
              <a:sym typeface="Calibri"/>
            </a:endParaRPr>
          </a:p>
          <a:p>
            <a:pPr indent="0" lvl="0" marL="0" rtl="0" algn="l">
              <a:lnSpc>
                <a:spcPct val="115000"/>
              </a:lnSpc>
              <a:spcBef>
                <a:spcPts val="1200"/>
              </a:spcBef>
              <a:spcAft>
                <a:spcPts val="0"/>
              </a:spcAft>
              <a:buNone/>
            </a:pPr>
            <a:r>
              <a:rPr b="1" lang="en-US" sz="2400">
                <a:solidFill>
                  <a:schemeClr val="dk1"/>
                </a:solidFill>
                <a:latin typeface="Calibri"/>
                <a:ea typeface="Calibri"/>
                <a:cs typeface="Calibri"/>
                <a:sym typeface="Calibri"/>
              </a:rPr>
              <a:t>//Extract Significant Events//</a:t>
            </a:r>
            <a:endParaRPr b="1" sz="2400">
              <a:solidFill>
                <a:schemeClr val="dk1"/>
              </a:solidFill>
              <a:latin typeface="Calibri"/>
              <a:ea typeface="Calibri"/>
              <a:cs typeface="Calibri"/>
              <a:sym typeface="Calibri"/>
            </a:endParaRPr>
          </a:p>
          <a:p>
            <a:pPr indent="0" lvl="0" marL="0" rtl="0" algn="l">
              <a:lnSpc>
                <a:spcPct val="115000"/>
              </a:lnSpc>
              <a:spcBef>
                <a:spcPts val="1200"/>
              </a:spcBef>
              <a:spcAft>
                <a:spcPts val="0"/>
              </a:spcAft>
              <a:buNone/>
            </a:pPr>
            <a:r>
              <a:rPr b="1" lang="en-US" sz="2400">
                <a:solidFill>
                  <a:schemeClr val="dk1"/>
                </a:solidFill>
                <a:latin typeface="Calibri"/>
                <a:ea typeface="Calibri"/>
                <a:cs typeface="Calibri"/>
                <a:sym typeface="Calibri"/>
              </a:rPr>
              <a:t> Extract time buckets labeled as significant events.</a:t>
            </a:r>
            <a:endParaRPr b="1" sz="2400">
              <a:solidFill>
                <a:schemeClr val="dk1"/>
              </a:solidFill>
              <a:latin typeface="Calibri"/>
              <a:ea typeface="Calibri"/>
              <a:cs typeface="Calibri"/>
              <a:sym typeface="Calibri"/>
            </a:endParaRPr>
          </a:p>
          <a:p>
            <a:pPr indent="0" lvl="0" marL="0" rtl="0" algn="l">
              <a:lnSpc>
                <a:spcPct val="115000"/>
              </a:lnSpc>
              <a:spcBef>
                <a:spcPts val="1200"/>
              </a:spcBef>
              <a:spcAft>
                <a:spcPts val="0"/>
              </a:spcAft>
              <a:buNone/>
            </a:pPr>
            <a:r>
              <a:rPr b="1" lang="en-US" sz="2400">
                <a:solidFill>
                  <a:schemeClr val="dk1"/>
                </a:solidFill>
                <a:latin typeface="Calibri"/>
                <a:ea typeface="Calibri"/>
                <a:cs typeface="Calibri"/>
                <a:sym typeface="Calibri"/>
              </a:rPr>
              <a:t> - For each significant event: - Rebuild the co-occurrence graph.</a:t>
            </a:r>
            <a:endParaRPr b="1" sz="2400">
              <a:solidFill>
                <a:schemeClr val="dk1"/>
              </a:solidFill>
              <a:latin typeface="Calibri"/>
              <a:ea typeface="Calibri"/>
              <a:cs typeface="Calibri"/>
              <a:sym typeface="Calibri"/>
            </a:endParaRPr>
          </a:p>
          <a:p>
            <a:pPr indent="0" lvl="0" marL="0" rtl="0" algn="l">
              <a:lnSpc>
                <a:spcPct val="115000"/>
              </a:lnSpc>
              <a:spcBef>
                <a:spcPts val="1200"/>
              </a:spcBef>
              <a:spcAft>
                <a:spcPts val="1200"/>
              </a:spcAft>
              <a:buNone/>
            </a:pPr>
            <a:r>
              <a:t/>
            </a:r>
            <a:endParaRPr b="1" sz="2400">
              <a:solidFill>
                <a:schemeClr val="dk1"/>
              </a:solidFill>
              <a:latin typeface="Calibri"/>
              <a:ea typeface="Calibri"/>
              <a:cs typeface="Calibri"/>
              <a:sym typeface="Calibri"/>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49"/>
          <p:cNvSpPr txBox="1"/>
          <p:nvPr/>
        </p:nvSpPr>
        <p:spPr>
          <a:xfrm>
            <a:off x="0" y="0"/>
            <a:ext cx="2847900" cy="554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t/>
            </a:r>
            <a:endParaRPr b="1" sz="2400">
              <a:solidFill>
                <a:schemeClr val="dk1"/>
              </a:solidFill>
              <a:latin typeface="Calibri"/>
              <a:ea typeface="Calibri"/>
              <a:cs typeface="Calibri"/>
              <a:sym typeface="Calibri"/>
            </a:endParaRPr>
          </a:p>
        </p:txBody>
      </p:sp>
      <p:sp>
        <p:nvSpPr>
          <p:cNvPr id="384" name="Google Shape;384;p49"/>
          <p:cNvSpPr/>
          <p:nvPr/>
        </p:nvSpPr>
        <p:spPr>
          <a:xfrm>
            <a:off x="3107325" y="1569905"/>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85" name="Google Shape;385;p49"/>
          <p:cNvSpPr txBox="1"/>
          <p:nvPr/>
        </p:nvSpPr>
        <p:spPr>
          <a:xfrm>
            <a:off x="3031125" y="1108202"/>
            <a:ext cx="7772400" cy="1569900"/>
          </a:xfrm>
          <a:prstGeom prst="rect">
            <a:avLst/>
          </a:prstGeom>
          <a:noFill/>
          <a:ln>
            <a:noFill/>
          </a:ln>
        </p:spPr>
        <p:txBody>
          <a:bodyPr anchorCtr="0" anchor="t" bIns="45700" lIns="91425" spcFirstLastPara="1" rIns="91425" wrap="square" tIns="45700">
            <a:spAutoFit/>
          </a:bodyPr>
          <a:lstStyle/>
          <a:p>
            <a:pPr indent="-342900" lvl="0" marL="342900" rtl="0" algn="l">
              <a:spcBef>
                <a:spcPts val="0"/>
              </a:spcBef>
              <a:spcAft>
                <a:spcPts val="0"/>
              </a:spcAft>
              <a:buClr>
                <a:schemeClr val="dk1"/>
              </a:buClr>
              <a:buSzPts val="1100"/>
              <a:buFont typeface="Arial"/>
              <a:buNone/>
            </a:pPr>
            <a:r>
              <a:rPr lang="en-US" sz="2400">
                <a:solidFill>
                  <a:srgbClr val="FF0000"/>
                </a:solidFill>
                <a:latin typeface="Trebuchet MS"/>
                <a:ea typeface="Trebuchet MS"/>
                <a:cs typeface="Trebuchet MS"/>
                <a:sym typeface="Trebuchet MS"/>
              </a:rPr>
              <a:t>             </a:t>
            </a:r>
            <a:r>
              <a:rPr lang="en-US" sz="2400">
                <a:solidFill>
                  <a:srgbClr val="FF0000"/>
                </a:solidFill>
                <a:latin typeface="Trebuchet MS"/>
                <a:ea typeface="Trebuchet MS"/>
                <a:cs typeface="Trebuchet MS"/>
                <a:sym typeface="Trebuchet MS"/>
              </a:rPr>
              <a:t>Pseudocode-Event detection from twitter data</a:t>
            </a:r>
            <a:endParaRPr>
              <a:solidFill>
                <a:schemeClr val="dk1"/>
              </a:solidFill>
            </a:endParaRPr>
          </a:p>
          <a:p>
            <a:pPr indent="-342900" lvl="0" marL="342900" rtl="0" algn="r">
              <a:spcBef>
                <a:spcPts val="0"/>
              </a:spcBef>
              <a:spcAft>
                <a:spcPts val="0"/>
              </a:spcAft>
              <a:buClr>
                <a:schemeClr val="dk1"/>
              </a:buClr>
              <a:buFont typeface="Arial"/>
              <a:buNone/>
            </a:pPr>
            <a:r>
              <a:t/>
            </a:r>
            <a:endParaRPr sz="2400">
              <a:solidFill>
                <a:srgbClr val="FF0000"/>
              </a:solidFill>
              <a:latin typeface="Trebuchet MS"/>
              <a:ea typeface="Trebuchet MS"/>
              <a:cs typeface="Trebuchet MS"/>
              <a:sym typeface="Trebuchet MS"/>
            </a:endParaRPr>
          </a:p>
          <a:p>
            <a:pPr indent="-342900" lvl="0" marL="342900" rtl="0" algn="r">
              <a:spcBef>
                <a:spcPts val="0"/>
              </a:spcBef>
              <a:spcAft>
                <a:spcPts val="0"/>
              </a:spcAft>
              <a:buClr>
                <a:schemeClr val="dk1"/>
              </a:buClr>
              <a:buFont typeface="Arial"/>
              <a:buNone/>
            </a:pPr>
            <a:r>
              <a:t/>
            </a:r>
            <a:endParaRPr sz="2400">
              <a:solidFill>
                <a:srgbClr val="FF0000"/>
              </a:solidFill>
              <a:latin typeface="Trebuchet MS"/>
              <a:ea typeface="Trebuchet MS"/>
              <a:cs typeface="Trebuchet MS"/>
              <a:sym typeface="Trebuchet MS"/>
            </a:endParaRPr>
          </a:p>
          <a:p>
            <a:pPr indent="-342900" lvl="0" marL="342900" marR="0" rtl="0" algn="r">
              <a:spcBef>
                <a:spcPts val="0"/>
              </a:spcBef>
              <a:spcAft>
                <a:spcPts val="0"/>
              </a:spcAft>
              <a:buNone/>
            </a:pPr>
            <a:r>
              <a:t/>
            </a:r>
            <a:endParaRPr sz="2400">
              <a:solidFill>
                <a:srgbClr val="FF0000"/>
              </a:solidFill>
              <a:latin typeface="Trebuchet MS"/>
              <a:ea typeface="Trebuchet MS"/>
              <a:cs typeface="Trebuchet MS"/>
              <a:sym typeface="Trebuchet MS"/>
            </a:endParaRPr>
          </a:p>
        </p:txBody>
      </p:sp>
      <p:sp>
        <p:nvSpPr>
          <p:cNvPr id="386" name="Google Shape;386;p49"/>
          <p:cNvSpPr txBox="1"/>
          <p:nvPr/>
        </p:nvSpPr>
        <p:spPr>
          <a:xfrm>
            <a:off x="574400" y="1569900"/>
            <a:ext cx="11617500" cy="4205100"/>
          </a:xfrm>
          <a:prstGeom prst="rect">
            <a:avLst/>
          </a:prstGeom>
          <a:noFill/>
          <a:ln>
            <a:noFill/>
          </a:ln>
        </p:spPr>
        <p:txBody>
          <a:bodyPr anchorCtr="0" anchor="t" bIns="45700" lIns="91425" spcFirstLastPara="1" rIns="91425" wrap="square" tIns="45700">
            <a:spAutoFit/>
          </a:bodyPr>
          <a:lstStyle/>
          <a:p>
            <a:pPr indent="0" lvl="0" marL="0" rtl="0" algn="l">
              <a:lnSpc>
                <a:spcPct val="115000"/>
              </a:lnSpc>
              <a:spcBef>
                <a:spcPts val="1200"/>
              </a:spcBef>
              <a:spcAft>
                <a:spcPts val="0"/>
              </a:spcAft>
              <a:buNone/>
            </a:pPr>
            <a:r>
              <a:rPr b="1" lang="en-US" sz="2400">
                <a:solidFill>
                  <a:schemeClr val="dk1"/>
                </a:solidFill>
                <a:latin typeface="Calibri"/>
                <a:ea typeface="Calibri"/>
                <a:cs typeface="Calibri"/>
                <a:sym typeface="Calibri"/>
              </a:rPr>
              <a:t> - Calculate the degree centrality of each word. - Sort nodes by centrality and extract the top 10 words as keywords. - Append the timestamp and keywords to the list of significant events. </a:t>
            </a:r>
            <a:endParaRPr b="1" sz="2400">
              <a:solidFill>
                <a:schemeClr val="dk1"/>
              </a:solidFill>
              <a:latin typeface="Calibri"/>
              <a:ea typeface="Calibri"/>
              <a:cs typeface="Calibri"/>
              <a:sym typeface="Calibri"/>
            </a:endParaRPr>
          </a:p>
          <a:p>
            <a:pPr indent="0" lvl="0" marL="0" rtl="0" algn="l">
              <a:lnSpc>
                <a:spcPct val="115000"/>
              </a:lnSpc>
              <a:spcBef>
                <a:spcPts val="1200"/>
              </a:spcBef>
              <a:spcAft>
                <a:spcPts val="0"/>
              </a:spcAft>
              <a:buNone/>
            </a:pPr>
            <a:r>
              <a:rPr b="1" lang="en-US" sz="2400">
                <a:solidFill>
                  <a:schemeClr val="dk1"/>
                </a:solidFill>
                <a:latin typeface="Calibri"/>
                <a:ea typeface="Calibri"/>
                <a:cs typeface="Calibri"/>
                <a:sym typeface="Calibri"/>
              </a:rPr>
              <a:t>//Plot Heartbeat Scores// </a:t>
            </a:r>
            <a:endParaRPr b="1" sz="2400">
              <a:solidFill>
                <a:schemeClr val="dk1"/>
              </a:solidFill>
              <a:latin typeface="Calibri"/>
              <a:ea typeface="Calibri"/>
              <a:cs typeface="Calibri"/>
              <a:sym typeface="Calibri"/>
            </a:endParaRPr>
          </a:p>
          <a:p>
            <a:pPr indent="0" lvl="0" marL="0" rtl="0" algn="l">
              <a:lnSpc>
                <a:spcPct val="115000"/>
              </a:lnSpc>
              <a:spcBef>
                <a:spcPts val="1200"/>
              </a:spcBef>
              <a:spcAft>
                <a:spcPts val="0"/>
              </a:spcAft>
              <a:buNone/>
            </a:pPr>
            <a:r>
              <a:rPr b="1" lang="en-US" sz="2400">
                <a:solidFill>
                  <a:schemeClr val="dk1"/>
                </a:solidFill>
                <a:latin typeface="Calibri"/>
                <a:ea typeface="Calibri"/>
                <a:cs typeface="Calibri"/>
                <a:sym typeface="Calibri"/>
              </a:rPr>
              <a:t> Function: `plot_heartbeat_scores(heartbeat_scores, event_labels, timestamps)` </a:t>
            </a:r>
            <a:endParaRPr b="1" sz="2400">
              <a:solidFill>
                <a:schemeClr val="dk1"/>
              </a:solidFill>
              <a:latin typeface="Calibri"/>
              <a:ea typeface="Calibri"/>
              <a:cs typeface="Calibri"/>
              <a:sym typeface="Calibri"/>
            </a:endParaRPr>
          </a:p>
          <a:p>
            <a:pPr indent="0" lvl="0" marL="0" rtl="0" algn="l">
              <a:lnSpc>
                <a:spcPct val="115000"/>
              </a:lnSpc>
              <a:spcBef>
                <a:spcPts val="1200"/>
              </a:spcBef>
              <a:spcAft>
                <a:spcPts val="0"/>
              </a:spcAft>
              <a:buNone/>
            </a:pPr>
            <a:r>
              <a:rPr b="1" lang="en-US" sz="2400">
                <a:solidFill>
                  <a:schemeClr val="dk1"/>
                </a:solidFill>
                <a:latin typeface="Calibri"/>
                <a:ea typeface="Calibri"/>
                <a:cs typeface="Calibri"/>
                <a:sym typeface="Calibri"/>
              </a:rPr>
              <a:t>Plot the heartbeat scores over time. </a:t>
            </a:r>
            <a:endParaRPr b="1" sz="2400">
              <a:solidFill>
                <a:schemeClr val="dk1"/>
              </a:solidFill>
              <a:latin typeface="Calibri"/>
              <a:ea typeface="Calibri"/>
              <a:cs typeface="Calibri"/>
              <a:sym typeface="Calibri"/>
            </a:endParaRPr>
          </a:p>
          <a:p>
            <a:pPr indent="0" lvl="0" marL="0" rtl="0" algn="l">
              <a:lnSpc>
                <a:spcPct val="115000"/>
              </a:lnSpc>
              <a:spcBef>
                <a:spcPts val="1200"/>
              </a:spcBef>
              <a:spcAft>
                <a:spcPts val="0"/>
              </a:spcAft>
              <a:buNone/>
            </a:pPr>
            <a:r>
              <a:rPr b="1" lang="en-US" sz="2400">
                <a:solidFill>
                  <a:schemeClr val="dk1"/>
                </a:solidFill>
                <a:latin typeface="Calibri"/>
                <a:ea typeface="Calibri"/>
                <a:cs typeface="Calibri"/>
                <a:sym typeface="Calibri"/>
              </a:rPr>
              <a:t>Mark significant events with vertical lines and annotations. </a:t>
            </a:r>
            <a:endParaRPr b="1" sz="2400">
              <a:solidFill>
                <a:schemeClr val="dk1"/>
              </a:solidFill>
              <a:latin typeface="Calibri"/>
              <a:ea typeface="Calibri"/>
              <a:cs typeface="Calibri"/>
              <a:sym typeface="Calibri"/>
            </a:endParaRPr>
          </a:p>
          <a:p>
            <a:pPr indent="0" lvl="0" marL="0" rtl="0" algn="l">
              <a:lnSpc>
                <a:spcPct val="115000"/>
              </a:lnSpc>
              <a:spcBef>
                <a:spcPts val="1200"/>
              </a:spcBef>
              <a:spcAft>
                <a:spcPts val="1200"/>
              </a:spcAft>
              <a:buClr>
                <a:schemeClr val="dk1"/>
              </a:buClr>
              <a:buSzPts val="1100"/>
              <a:buFont typeface="Arial"/>
              <a:buNone/>
            </a:pPr>
            <a:r>
              <a:rPr b="1" lang="en-US" sz="2400">
                <a:solidFill>
                  <a:schemeClr val="dk1"/>
                </a:solidFill>
                <a:latin typeface="Calibri"/>
                <a:ea typeface="Calibri"/>
                <a:cs typeface="Calibri"/>
                <a:sym typeface="Calibri"/>
              </a:rPr>
              <a:t>Display significant timestamps after the plot.</a:t>
            </a:r>
            <a:endParaRPr b="1" sz="2400">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4"/>
          <p:cNvSpPr/>
          <p:nvPr/>
        </p:nvSpPr>
        <p:spPr>
          <a:xfrm>
            <a:off x="2133600" y="914400"/>
            <a:ext cx="7924800" cy="14466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2800" u="none" cap="none" strike="noStrike">
                <a:solidFill>
                  <a:schemeClr val="dk1"/>
                </a:solidFill>
                <a:latin typeface="Trebuchet MS"/>
                <a:ea typeface="Trebuchet MS"/>
                <a:cs typeface="Trebuchet MS"/>
                <a:sym typeface="Trebuchet MS"/>
              </a:rPr>
              <a:t>UE21CS461A – Capstone Project Phase – 2</a:t>
            </a:r>
            <a:endParaRPr/>
          </a:p>
          <a:p>
            <a:pPr indent="0" lvl="0" marL="0" marR="0" rtl="0" algn="ctr">
              <a:spcBef>
                <a:spcPts val="0"/>
              </a:spcBef>
              <a:spcAft>
                <a:spcPts val="0"/>
              </a:spcAft>
              <a:buNone/>
            </a:pPr>
            <a:r>
              <a:t/>
            </a:r>
            <a:endParaRPr b="0" i="0" sz="2800" u="none" cap="none" strike="noStrike">
              <a:solidFill>
                <a:schemeClr val="dk1"/>
              </a:solidFill>
              <a:latin typeface="Trebuchet MS"/>
              <a:ea typeface="Trebuchet MS"/>
              <a:cs typeface="Trebuchet MS"/>
              <a:sym typeface="Trebuchet MS"/>
            </a:endParaRPr>
          </a:p>
          <a:p>
            <a:pPr indent="0" lvl="0" marL="0" marR="0" rtl="0" algn="ctr">
              <a:spcBef>
                <a:spcPts val="0"/>
              </a:spcBef>
              <a:spcAft>
                <a:spcPts val="0"/>
              </a:spcAft>
              <a:buNone/>
            </a:pPr>
            <a:r>
              <a:rPr b="1" i="0" lang="en-US" sz="3200" u="none" cap="none" strike="noStrike">
                <a:solidFill>
                  <a:srgbClr val="FF0000"/>
                </a:solidFill>
                <a:latin typeface="Trebuchet MS"/>
                <a:ea typeface="Trebuchet MS"/>
                <a:cs typeface="Trebuchet MS"/>
                <a:sym typeface="Trebuchet MS"/>
              </a:rPr>
              <a:t>Project Progress Review #2</a:t>
            </a:r>
            <a:endParaRPr/>
          </a:p>
        </p:txBody>
      </p:sp>
      <p:sp>
        <p:nvSpPr>
          <p:cNvPr id="101" name="Google Shape;101;p14"/>
          <p:cNvSpPr txBox="1"/>
          <p:nvPr/>
        </p:nvSpPr>
        <p:spPr>
          <a:xfrm>
            <a:off x="1828800" y="3733800"/>
            <a:ext cx="8458200" cy="13719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2400" u="none" cap="none" strike="noStrike">
                <a:solidFill>
                  <a:srgbClr val="0033CC"/>
                </a:solidFill>
                <a:latin typeface="Trebuchet MS"/>
                <a:ea typeface="Trebuchet MS"/>
                <a:cs typeface="Trebuchet MS"/>
                <a:sym typeface="Trebuchet MS"/>
              </a:rPr>
              <a:t>Project Title   : </a:t>
            </a:r>
            <a:r>
              <a:rPr b="1" lang="en-US" sz="2400">
                <a:solidFill>
                  <a:srgbClr val="0033CC"/>
                </a:solidFill>
                <a:latin typeface="Trebuchet MS"/>
                <a:ea typeface="Trebuchet MS"/>
                <a:cs typeface="Trebuchet MS"/>
                <a:sym typeface="Trebuchet MS"/>
              </a:rPr>
              <a:t>Indexing and Summarization of Sports </a:t>
            </a:r>
            <a:endParaRPr b="1" sz="2400">
              <a:solidFill>
                <a:srgbClr val="0033CC"/>
              </a:solidFill>
              <a:latin typeface="Trebuchet MS"/>
              <a:ea typeface="Trebuchet MS"/>
              <a:cs typeface="Trebuchet MS"/>
              <a:sym typeface="Trebuchet MS"/>
            </a:endParaRPr>
          </a:p>
          <a:p>
            <a:pPr indent="0" lvl="0" marL="0" rtl="0" algn="l">
              <a:spcBef>
                <a:spcPts val="0"/>
              </a:spcBef>
              <a:spcAft>
                <a:spcPts val="0"/>
              </a:spcAft>
              <a:buNone/>
            </a:pPr>
            <a:r>
              <a:rPr b="1" lang="en-US" sz="2400">
                <a:solidFill>
                  <a:srgbClr val="0033CC"/>
                </a:solidFill>
                <a:latin typeface="Trebuchet MS"/>
                <a:ea typeface="Trebuchet MS"/>
                <a:cs typeface="Trebuchet MS"/>
                <a:sym typeface="Trebuchet MS"/>
              </a:rPr>
              <a:t>                         Videos using Multi-Modal Approach</a:t>
            </a:r>
            <a:endParaRPr b="1" sz="3000">
              <a:solidFill>
                <a:srgbClr val="0033CC"/>
              </a:solidFill>
              <a:latin typeface="Trebuchet MS"/>
              <a:ea typeface="Trebuchet MS"/>
              <a:cs typeface="Trebuchet MS"/>
              <a:sym typeface="Trebuchet MS"/>
            </a:endParaRPr>
          </a:p>
          <a:p>
            <a:pPr indent="0" lvl="0" marL="0" marR="0" rtl="0" algn="l">
              <a:spcBef>
                <a:spcPts val="0"/>
              </a:spcBef>
              <a:spcAft>
                <a:spcPts val="0"/>
              </a:spcAft>
              <a:buNone/>
            </a:pPr>
            <a:r>
              <a:rPr b="1" i="0" lang="en-US" sz="2400" u="none" cap="none" strike="noStrike">
                <a:solidFill>
                  <a:srgbClr val="0033CC"/>
                </a:solidFill>
                <a:latin typeface="Trebuchet MS"/>
                <a:ea typeface="Trebuchet MS"/>
                <a:cs typeface="Trebuchet MS"/>
                <a:sym typeface="Trebuchet MS"/>
              </a:rPr>
              <a:t>Project ID       : 61    </a:t>
            </a:r>
            <a:endParaRPr b="1" i="0" sz="2400" u="none" cap="none" strike="noStrike">
              <a:solidFill>
                <a:srgbClr val="0033CC"/>
              </a:solidFill>
              <a:latin typeface="Trebuchet MS"/>
              <a:ea typeface="Trebuchet MS"/>
              <a:cs typeface="Trebuchet MS"/>
              <a:sym typeface="Trebuchet MS"/>
            </a:endParaRPr>
          </a:p>
          <a:p>
            <a:pPr indent="0" lvl="0" marL="0" marR="0" rtl="0" algn="l">
              <a:spcBef>
                <a:spcPts val="0"/>
              </a:spcBef>
              <a:spcAft>
                <a:spcPts val="0"/>
              </a:spcAft>
              <a:buNone/>
            </a:pPr>
            <a:r>
              <a:rPr b="1" i="0" lang="en-US" sz="2400" u="none" cap="none" strike="noStrike">
                <a:solidFill>
                  <a:srgbClr val="0033CC"/>
                </a:solidFill>
                <a:latin typeface="Trebuchet MS"/>
                <a:ea typeface="Trebuchet MS"/>
                <a:cs typeface="Trebuchet MS"/>
                <a:sym typeface="Trebuchet MS"/>
              </a:rPr>
              <a:t>Project Guide : </a:t>
            </a:r>
            <a:r>
              <a:rPr b="1" lang="en-US" sz="2400">
                <a:solidFill>
                  <a:srgbClr val="0033CC"/>
                </a:solidFill>
                <a:latin typeface="Trebuchet MS"/>
                <a:ea typeface="Trebuchet MS"/>
                <a:cs typeface="Trebuchet MS"/>
                <a:sym typeface="Trebuchet MS"/>
              </a:rPr>
              <a:t>Dr. Sandesh B J</a:t>
            </a:r>
            <a:r>
              <a:rPr b="1" i="0" lang="en-US" sz="2400" u="none" cap="none" strike="noStrike">
                <a:solidFill>
                  <a:srgbClr val="0033CC"/>
                </a:solidFill>
                <a:latin typeface="Trebuchet MS"/>
                <a:ea typeface="Trebuchet MS"/>
                <a:cs typeface="Trebuchet MS"/>
                <a:sym typeface="Trebuchet MS"/>
              </a:rPr>
              <a:t>                </a:t>
            </a:r>
            <a:endParaRPr b="1" i="0" sz="2400" u="none" cap="none" strike="noStrike">
              <a:solidFill>
                <a:srgbClr val="0033CC"/>
              </a:solidFill>
              <a:latin typeface="Trebuchet MS"/>
              <a:ea typeface="Trebuchet MS"/>
              <a:cs typeface="Trebuchet MS"/>
              <a:sym typeface="Trebuchet MS"/>
            </a:endParaRPr>
          </a:p>
          <a:p>
            <a:pPr indent="0" lvl="0" marL="0" marR="0" rtl="0" algn="l">
              <a:spcBef>
                <a:spcPts val="0"/>
              </a:spcBef>
              <a:spcAft>
                <a:spcPts val="0"/>
              </a:spcAft>
              <a:buNone/>
            </a:pPr>
            <a:r>
              <a:rPr b="1" i="0" lang="en-US" sz="2400" u="none" cap="none" strike="noStrike">
                <a:solidFill>
                  <a:srgbClr val="0033CC"/>
                </a:solidFill>
                <a:latin typeface="Trebuchet MS"/>
                <a:ea typeface="Trebuchet MS"/>
                <a:cs typeface="Trebuchet MS"/>
                <a:sym typeface="Trebuchet MS"/>
              </a:rPr>
              <a:t>Project Team  : </a:t>
            </a:r>
            <a:r>
              <a:rPr b="1" lang="en-US" sz="2400">
                <a:solidFill>
                  <a:srgbClr val="0033CC"/>
                </a:solidFill>
                <a:latin typeface="Trebuchet MS"/>
                <a:ea typeface="Trebuchet MS"/>
                <a:cs typeface="Trebuchet MS"/>
                <a:sym typeface="Trebuchet MS"/>
              </a:rPr>
              <a:t>PES2UG21CS242 (Krupashree M V)</a:t>
            </a:r>
            <a:r>
              <a:rPr lang="en-US" sz="2400">
                <a:solidFill>
                  <a:srgbClr val="0033CC"/>
                </a:solidFill>
                <a:latin typeface="Trebuchet MS"/>
                <a:ea typeface="Trebuchet MS"/>
                <a:cs typeface="Trebuchet MS"/>
                <a:sym typeface="Trebuchet MS"/>
              </a:rPr>
              <a:t>  </a:t>
            </a:r>
            <a:endParaRPr sz="2400">
              <a:solidFill>
                <a:srgbClr val="0033CC"/>
              </a:solidFill>
              <a:latin typeface="Trebuchet MS"/>
              <a:ea typeface="Trebuchet MS"/>
              <a:cs typeface="Trebuchet MS"/>
              <a:sym typeface="Trebuchet MS"/>
            </a:endParaRPr>
          </a:p>
          <a:p>
            <a:pPr indent="0" lvl="0" marL="1371600" rtl="0" algn="l">
              <a:spcBef>
                <a:spcPts val="0"/>
              </a:spcBef>
              <a:spcAft>
                <a:spcPts val="0"/>
              </a:spcAft>
              <a:buClr>
                <a:schemeClr val="dk1"/>
              </a:buClr>
              <a:buFont typeface="Arial"/>
              <a:buNone/>
            </a:pPr>
            <a:r>
              <a:rPr b="1" lang="en-US" sz="2400">
                <a:solidFill>
                  <a:srgbClr val="0033CC"/>
                </a:solidFill>
                <a:latin typeface="Trebuchet MS"/>
                <a:ea typeface="Trebuchet MS"/>
                <a:cs typeface="Trebuchet MS"/>
                <a:sym typeface="Trebuchet MS"/>
              </a:rPr>
              <a:t>     	PES2UG21CS289 (Meenal Bagare)</a:t>
            </a:r>
            <a:endParaRPr b="1" sz="2400">
              <a:solidFill>
                <a:srgbClr val="0033CC"/>
              </a:solidFill>
              <a:latin typeface="Trebuchet MS"/>
              <a:ea typeface="Trebuchet MS"/>
              <a:cs typeface="Trebuchet MS"/>
              <a:sym typeface="Trebuchet MS"/>
            </a:endParaRPr>
          </a:p>
          <a:p>
            <a:pPr indent="0" lvl="0" marL="0" rtl="0" algn="l">
              <a:spcBef>
                <a:spcPts val="0"/>
              </a:spcBef>
              <a:spcAft>
                <a:spcPts val="0"/>
              </a:spcAft>
              <a:buClr>
                <a:schemeClr val="dk1"/>
              </a:buClr>
              <a:buFont typeface="Arial"/>
              <a:buNone/>
            </a:pPr>
            <a:r>
              <a:rPr b="1" lang="en-US" sz="2400">
                <a:solidFill>
                  <a:srgbClr val="0033CC"/>
                </a:solidFill>
                <a:latin typeface="Trebuchet MS"/>
                <a:ea typeface="Trebuchet MS"/>
                <a:cs typeface="Trebuchet MS"/>
                <a:sym typeface="Trebuchet MS"/>
              </a:rPr>
              <a:t>			     	PES2UG21CS294 (Melvin Jojee Joseph)</a:t>
            </a:r>
            <a:endParaRPr b="1" sz="2400">
              <a:solidFill>
                <a:srgbClr val="0033CC"/>
              </a:solidFill>
              <a:latin typeface="Trebuchet MS"/>
              <a:ea typeface="Trebuchet MS"/>
              <a:cs typeface="Trebuchet MS"/>
              <a:sym typeface="Trebuchet MS"/>
            </a:endParaRPr>
          </a:p>
          <a:p>
            <a:pPr indent="0" lvl="0" marL="0" rtl="0" algn="l">
              <a:spcBef>
                <a:spcPts val="0"/>
              </a:spcBef>
              <a:spcAft>
                <a:spcPts val="0"/>
              </a:spcAft>
              <a:buClr>
                <a:schemeClr val="dk1"/>
              </a:buClr>
              <a:buFont typeface="Arial"/>
              <a:buNone/>
            </a:pPr>
            <a:r>
              <a:rPr b="1" lang="en-US" sz="2400">
                <a:solidFill>
                  <a:srgbClr val="0033CC"/>
                </a:solidFill>
                <a:latin typeface="Trebuchet MS"/>
                <a:ea typeface="Trebuchet MS"/>
                <a:cs typeface="Trebuchet MS"/>
                <a:sym typeface="Trebuchet MS"/>
              </a:rPr>
              <a:t>			     	PES2UG21CS324 (Naveen Kumar Reddy G)</a:t>
            </a:r>
            <a:endParaRPr sz="3000">
              <a:solidFill>
                <a:srgbClr val="0033CC"/>
              </a:solidFill>
              <a:latin typeface="Trebuchet MS"/>
              <a:ea typeface="Trebuchet MS"/>
              <a:cs typeface="Trebuchet MS"/>
              <a:sym typeface="Trebuchet MS"/>
            </a:endParaRPr>
          </a:p>
          <a:p>
            <a:pPr indent="0" lvl="0" marL="0" marR="0" rtl="0" algn="l">
              <a:spcBef>
                <a:spcPts val="0"/>
              </a:spcBef>
              <a:spcAft>
                <a:spcPts val="0"/>
              </a:spcAft>
              <a:buNone/>
            </a:pPr>
            <a:r>
              <a:t/>
            </a:r>
            <a:endParaRPr b="0" i="0" sz="2400" u="none" cap="none" strike="noStrike">
              <a:solidFill>
                <a:srgbClr val="0033CC"/>
              </a:solidFill>
              <a:latin typeface="Trebuchet MS"/>
              <a:ea typeface="Trebuchet MS"/>
              <a:cs typeface="Trebuchet MS"/>
              <a:sym typeface="Trebuchet MS"/>
            </a:endParaRPr>
          </a:p>
          <a:p>
            <a:pPr indent="0" lvl="0" marL="0" marR="0" rtl="0" algn="l">
              <a:spcBef>
                <a:spcPts val="0"/>
              </a:spcBef>
              <a:spcAft>
                <a:spcPts val="0"/>
              </a:spcAft>
              <a:buNone/>
            </a:pPr>
            <a:r>
              <a:t/>
            </a:r>
            <a:endParaRPr b="0" i="0" sz="2400" u="none" cap="none" strike="noStrike">
              <a:solidFill>
                <a:srgbClr val="0033CC"/>
              </a:solidFill>
              <a:latin typeface="Trebuchet MS"/>
              <a:ea typeface="Trebuchet MS"/>
              <a:cs typeface="Trebuchet MS"/>
              <a:sym typeface="Trebuchet MS"/>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50"/>
          <p:cNvSpPr/>
          <p:nvPr/>
        </p:nvSpPr>
        <p:spPr>
          <a:xfrm>
            <a:off x="3048000" y="1581155"/>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92" name="Google Shape;392;p50"/>
          <p:cNvSpPr txBox="1"/>
          <p:nvPr/>
        </p:nvSpPr>
        <p:spPr>
          <a:xfrm>
            <a:off x="488525" y="1143000"/>
            <a:ext cx="10179600" cy="461700"/>
          </a:xfrm>
          <a:prstGeom prst="rect">
            <a:avLst/>
          </a:prstGeom>
          <a:noFill/>
          <a:ln>
            <a:noFill/>
          </a:ln>
        </p:spPr>
        <p:txBody>
          <a:bodyPr anchorCtr="0" anchor="t" bIns="45700" lIns="91425" spcFirstLastPara="1" rIns="91425" wrap="square" tIns="45700">
            <a:spAutoFit/>
          </a:bodyPr>
          <a:lstStyle/>
          <a:p>
            <a:pPr indent="-342900" lvl="0" marL="342900" marR="0" rtl="0" algn="r">
              <a:spcBef>
                <a:spcPts val="0"/>
              </a:spcBef>
              <a:spcAft>
                <a:spcPts val="0"/>
              </a:spcAft>
              <a:buNone/>
            </a:pPr>
            <a:r>
              <a:rPr lang="en-US" sz="2400">
                <a:solidFill>
                  <a:srgbClr val="FF0000"/>
                </a:solidFill>
                <a:latin typeface="Trebuchet MS"/>
                <a:ea typeface="Trebuchet MS"/>
                <a:cs typeface="Trebuchet MS"/>
                <a:sym typeface="Trebuchet MS"/>
              </a:rPr>
              <a:t>Algorithm &amp; Pseudocode- ScoreBoard Detection and Extraction </a:t>
            </a:r>
            <a:endParaRPr sz="2400">
              <a:solidFill>
                <a:schemeClr val="dk1"/>
              </a:solidFill>
              <a:latin typeface="Arial"/>
              <a:ea typeface="Arial"/>
              <a:cs typeface="Arial"/>
              <a:sym typeface="Arial"/>
            </a:endParaRPr>
          </a:p>
        </p:txBody>
      </p:sp>
      <p:sp>
        <p:nvSpPr>
          <p:cNvPr id="393" name="Google Shape;393;p50"/>
          <p:cNvSpPr txBox="1"/>
          <p:nvPr/>
        </p:nvSpPr>
        <p:spPr>
          <a:xfrm>
            <a:off x="2133600" y="1905000"/>
            <a:ext cx="8839200" cy="66003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SzPts val="1100"/>
              <a:buNone/>
            </a:pPr>
            <a:r>
              <a:rPr b="1" lang="en-US" sz="2400">
                <a:solidFill>
                  <a:schemeClr val="dk1"/>
                </a:solidFill>
                <a:latin typeface="Calibri"/>
                <a:ea typeface="Calibri"/>
                <a:cs typeface="Calibri"/>
                <a:sym typeface="Calibri"/>
              </a:rPr>
              <a:t>Algorithm:</a:t>
            </a:r>
            <a:endParaRPr b="1" sz="2400">
              <a:solidFill>
                <a:schemeClr val="dk1"/>
              </a:solidFill>
              <a:latin typeface="Calibri"/>
              <a:ea typeface="Calibri"/>
              <a:cs typeface="Calibri"/>
              <a:sym typeface="Calibri"/>
            </a:endParaRPr>
          </a:p>
          <a:p>
            <a:pPr indent="0" lvl="0" marL="0" rtl="0" algn="l">
              <a:lnSpc>
                <a:spcPct val="115000"/>
              </a:lnSpc>
              <a:spcBef>
                <a:spcPts val="1200"/>
              </a:spcBef>
              <a:spcAft>
                <a:spcPts val="0"/>
              </a:spcAft>
              <a:buSzPts val="1100"/>
              <a:buNone/>
            </a:pPr>
            <a:r>
              <a:rPr b="1" lang="en-US" sz="2400">
                <a:solidFill>
                  <a:schemeClr val="dk1"/>
                </a:solidFill>
                <a:latin typeface="Calibri"/>
                <a:ea typeface="Calibri"/>
                <a:cs typeface="Calibri"/>
                <a:sym typeface="Calibri"/>
              </a:rPr>
              <a:t>Input:</a:t>
            </a:r>
            <a:endParaRPr b="1" sz="2400">
              <a:solidFill>
                <a:schemeClr val="dk1"/>
              </a:solidFill>
              <a:latin typeface="Calibri"/>
              <a:ea typeface="Calibri"/>
              <a:cs typeface="Calibri"/>
              <a:sym typeface="Calibri"/>
            </a:endParaRPr>
          </a:p>
          <a:p>
            <a:pPr indent="-381000" lvl="0" marL="457200" rtl="0" algn="l">
              <a:lnSpc>
                <a:spcPct val="115000"/>
              </a:lnSpc>
              <a:spcBef>
                <a:spcPts val="120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A soccer sports video.</a:t>
            </a:r>
            <a:endParaRPr sz="2400">
              <a:solidFill>
                <a:schemeClr val="dk1"/>
              </a:solidFill>
              <a:latin typeface="Calibri"/>
              <a:ea typeface="Calibri"/>
              <a:cs typeface="Calibri"/>
              <a:sym typeface="Calibri"/>
            </a:endParaRPr>
          </a:p>
          <a:p>
            <a:pPr indent="-381000" lvl="0" marL="457200" rtl="0" algn="l">
              <a:lnSpc>
                <a:spcPct val="115000"/>
              </a:lnSpc>
              <a:spcBef>
                <a:spcPts val="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YOLOv4 model with trained weights for scoreboard detection.</a:t>
            </a:r>
            <a:endParaRPr sz="2400">
              <a:solidFill>
                <a:schemeClr val="dk1"/>
              </a:solidFill>
              <a:latin typeface="Calibri"/>
              <a:ea typeface="Calibri"/>
              <a:cs typeface="Calibri"/>
              <a:sym typeface="Calibri"/>
            </a:endParaRPr>
          </a:p>
          <a:p>
            <a:pPr indent="-381000" lvl="0" marL="457200" rtl="0" algn="l">
              <a:lnSpc>
                <a:spcPct val="115000"/>
              </a:lnSpc>
              <a:spcBef>
                <a:spcPts val="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OCR library (e.g., Tesseract) for text extraction from the scoreboard.</a:t>
            </a:r>
            <a:endParaRPr sz="2400">
              <a:solidFill>
                <a:schemeClr val="dk1"/>
              </a:solidFill>
              <a:latin typeface="Calibri"/>
              <a:ea typeface="Calibri"/>
              <a:cs typeface="Calibri"/>
              <a:sym typeface="Calibri"/>
            </a:endParaRPr>
          </a:p>
          <a:p>
            <a:pPr indent="0" lvl="0" marL="0" rtl="0" algn="l">
              <a:lnSpc>
                <a:spcPct val="115000"/>
              </a:lnSpc>
              <a:spcBef>
                <a:spcPts val="1200"/>
              </a:spcBef>
              <a:spcAft>
                <a:spcPts val="0"/>
              </a:spcAft>
              <a:buSzPts val="1100"/>
              <a:buNone/>
            </a:pPr>
            <a:r>
              <a:rPr b="1" lang="en-US" sz="2400">
                <a:solidFill>
                  <a:schemeClr val="dk1"/>
                </a:solidFill>
                <a:latin typeface="Calibri"/>
                <a:ea typeface="Calibri"/>
                <a:cs typeface="Calibri"/>
                <a:sym typeface="Calibri"/>
              </a:rPr>
              <a:t>Output:</a:t>
            </a:r>
            <a:endParaRPr b="1" sz="2400">
              <a:solidFill>
                <a:schemeClr val="dk1"/>
              </a:solidFill>
              <a:latin typeface="Calibri"/>
              <a:ea typeface="Calibri"/>
              <a:cs typeface="Calibri"/>
              <a:sym typeface="Calibri"/>
            </a:endParaRPr>
          </a:p>
          <a:p>
            <a:pPr indent="-381000" lvl="0" marL="457200" rtl="0" algn="l">
              <a:lnSpc>
                <a:spcPct val="115000"/>
              </a:lnSpc>
              <a:spcBef>
                <a:spcPts val="120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Extracted details: team names, scores, and game time from the scoreboard in each frame of the video.</a:t>
            </a:r>
            <a:endParaRPr sz="2400">
              <a:solidFill>
                <a:schemeClr val="dk1"/>
              </a:solidFill>
              <a:latin typeface="Calibri"/>
              <a:ea typeface="Calibri"/>
              <a:cs typeface="Calibri"/>
              <a:sym typeface="Calibri"/>
            </a:endParaRPr>
          </a:p>
          <a:p>
            <a:pPr indent="0" lvl="0" marL="0" rtl="0" algn="l">
              <a:spcBef>
                <a:spcPts val="1200"/>
              </a:spcBef>
              <a:spcAft>
                <a:spcPts val="0"/>
              </a:spcAft>
              <a:buClr>
                <a:schemeClr val="dk1"/>
              </a:buClr>
              <a:buSzPts val="1100"/>
              <a:buFont typeface="Arial"/>
              <a:buNone/>
            </a:pPr>
            <a:r>
              <a:t/>
            </a:r>
            <a:endParaRPr sz="24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US" sz="2400">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a:p>
            <a:pPr indent="0" lvl="0" marL="0" marR="0" rtl="0" algn="just">
              <a:spcBef>
                <a:spcPts val="0"/>
              </a:spcBef>
              <a:spcAft>
                <a:spcPts val="0"/>
              </a:spcAft>
              <a:buNone/>
            </a:pPr>
            <a:r>
              <a:t/>
            </a:r>
            <a:endParaRPr sz="2000">
              <a:solidFill>
                <a:srgbClr val="0033CC"/>
              </a:solidFill>
              <a:latin typeface="Trebuchet MS"/>
              <a:ea typeface="Trebuchet MS"/>
              <a:cs typeface="Trebuchet MS"/>
              <a:sym typeface="Trebuchet MS"/>
            </a:endParaRPr>
          </a:p>
          <a:p>
            <a:pPr indent="0" lvl="0" marL="0" marR="0" rtl="0" algn="just">
              <a:spcBef>
                <a:spcPts val="0"/>
              </a:spcBef>
              <a:spcAft>
                <a:spcPts val="0"/>
              </a:spcAft>
              <a:buNone/>
            </a:pPr>
            <a:r>
              <a:t/>
            </a:r>
            <a:endParaRPr sz="2000">
              <a:solidFill>
                <a:srgbClr val="0033CC"/>
              </a:solidFill>
              <a:latin typeface="Trebuchet MS"/>
              <a:ea typeface="Trebuchet MS"/>
              <a:cs typeface="Trebuchet MS"/>
              <a:sym typeface="Trebuchet MS"/>
            </a:endParaRPr>
          </a:p>
          <a:p>
            <a:pPr indent="0" lvl="0" marL="0" marR="0" rtl="0" algn="just">
              <a:spcBef>
                <a:spcPts val="0"/>
              </a:spcBef>
              <a:spcAft>
                <a:spcPts val="0"/>
              </a:spcAft>
              <a:buNone/>
            </a:pPr>
            <a:r>
              <a:t/>
            </a:r>
            <a:endParaRPr sz="2000">
              <a:solidFill>
                <a:srgbClr val="0033CC"/>
              </a:solidFill>
              <a:latin typeface="Trebuchet MS"/>
              <a:ea typeface="Trebuchet MS"/>
              <a:cs typeface="Trebuchet MS"/>
              <a:sym typeface="Trebuchet MS"/>
            </a:endParaRPr>
          </a:p>
          <a:p>
            <a:pPr indent="0" lvl="0" marL="0" marR="0" rtl="0" algn="just">
              <a:spcBef>
                <a:spcPts val="0"/>
              </a:spcBef>
              <a:spcAft>
                <a:spcPts val="0"/>
              </a:spcAft>
              <a:buNone/>
            </a:pPr>
            <a:r>
              <a:t/>
            </a:r>
            <a:endParaRPr sz="2000">
              <a:solidFill>
                <a:srgbClr val="0033CC"/>
              </a:solidFill>
              <a:latin typeface="Trebuchet MS"/>
              <a:ea typeface="Trebuchet MS"/>
              <a:cs typeface="Trebuchet MS"/>
              <a:sym typeface="Trebuchet MS"/>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51"/>
          <p:cNvSpPr/>
          <p:nvPr/>
        </p:nvSpPr>
        <p:spPr>
          <a:xfrm>
            <a:off x="3048000" y="1581155"/>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99" name="Google Shape;399;p51"/>
          <p:cNvSpPr txBox="1"/>
          <p:nvPr/>
        </p:nvSpPr>
        <p:spPr>
          <a:xfrm>
            <a:off x="378900" y="1143000"/>
            <a:ext cx="10289100" cy="461700"/>
          </a:xfrm>
          <a:prstGeom prst="rect">
            <a:avLst/>
          </a:prstGeom>
          <a:noFill/>
          <a:ln>
            <a:noFill/>
          </a:ln>
        </p:spPr>
        <p:txBody>
          <a:bodyPr anchorCtr="0" anchor="t" bIns="45700" lIns="91425" spcFirstLastPara="1" rIns="91425" wrap="square" tIns="45700">
            <a:spAutoFit/>
          </a:bodyPr>
          <a:lstStyle/>
          <a:p>
            <a:pPr indent="-342900" lvl="0" marL="342900" marR="0" rtl="0" algn="r">
              <a:spcBef>
                <a:spcPts val="0"/>
              </a:spcBef>
              <a:spcAft>
                <a:spcPts val="0"/>
              </a:spcAft>
              <a:buNone/>
            </a:pPr>
            <a:r>
              <a:rPr lang="en-US" sz="2400">
                <a:solidFill>
                  <a:srgbClr val="FF0000"/>
                </a:solidFill>
                <a:latin typeface="Trebuchet MS"/>
                <a:ea typeface="Trebuchet MS"/>
                <a:cs typeface="Trebuchet MS"/>
                <a:sym typeface="Trebuchet MS"/>
              </a:rPr>
              <a:t>Algorithm &amp; Pseudocode- </a:t>
            </a:r>
            <a:r>
              <a:rPr lang="en-US" sz="2400">
                <a:solidFill>
                  <a:srgbClr val="FF0000"/>
                </a:solidFill>
                <a:latin typeface="Trebuchet MS"/>
                <a:ea typeface="Trebuchet MS"/>
                <a:cs typeface="Trebuchet MS"/>
                <a:sym typeface="Trebuchet MS"/>
              </a:rPr>
              <a:t>ScoreBoard Detection and Extraction </a:t>
            </a:r>
            <a:endParaRPr sz="2400">
              <a:solidFill>
                <a:schemeClr val="dk1"/>
              </a:solidFill>
              <a:latin typeface="Arial"/>
              <a:ea typeface="Arial"/>
              <a:cs typeface="Arial"/>
              <a:sym typeface="Arial"/>
            </a:endParaRPr>
          </a:p>
        </p:txBody>
      </p:sp>
      <p:sp>
        <p:nvSpPr>
          <p:cNvPr id="400" name="Google Shape;400;p51"/>
          <p:cNvSpPr txBox="1"/>
          <p:nvPr/>
        </p:nvSpPr>
        <p:spPr>
          <a:xfrm>
            <a:off x="2133600" y="1905000"/>
            <a:ext cx="8839200" cy="3472500"/>
          </a:xfrm>
          <a:prstGeom prst="rect">
            <a:avLst/>
          </a:prstGeom>
          <a:noFill/>
          <a:ln>
            <a:noFill/>
          </a:ln>
        </p:spPr>
        <p:txBody>
          <a:bodyPr anchorCtr="0" anchor="t" bIns="45700" lIns="91425" spcFirstLastPara="1" rIns="91425" wrap="square" tIns="45700">
            <a:spAutoFit/>
          </a:bodyPr>
          <a:lstStyle/>
          <a:p>
            <a:pPr indent="0" lvl="0" marL="0" rtl="0" algn="l">
              <a:lnSpc>
                <a:spcPct val="115000"/>
              </a:lnSpc>
              <a:spcBef>
                <a:spcPts val="1200"/>
              </a:spcBef>
              <a:spcAft>
                <a:spcPts val="0"/>
              </a:spcAft>
              <a:buClr>
                <a:schemeClr val="dk1"/>
              </a:buClr>
              <a:buSzPts val="1100"/>
              <a:buFont typeface="Arial"/>
              <a:buNone/>
            </a:pPr>
            <a:r>
              <a:rPr b="1" lang="en-US" sz="2400">
                <a:solidFill>
                  <a:schemeClr val="dk1"/>
                </a:solidFill>
                <a:latin typeface="Calibri"/>
                <a:ea typeface="Calibri"/>
                <a:cs typeface="Calibri"/>
                <a:sym typeface="Calibri"/>
              </a:rPr>
              <a:t>Step 1: Initialize YOLOv4 Model</a:t>
            </a:r>
            <a:endParaRPr b="1" sz="2400">
              <a:solidFill>
                <a:schemeClr val="dk1"/>
              </a:solidFill>
              <a:latin typeface="Calibri"/>
              <a:ea typeface="Calibri"/>
              <a:cs typeface="Calibri"/>
              <a:sym typeface="Calibri"/>
            </a:endParaRPr>
          </a:p>
          <a:p>
            <a:pPr indent="-381000" lvl="0" marL="457200" rtl="0" algn="l">
              <a:lnSpc>
                <a:spcPct val="115000"/>
              </a:lnSpc>
              <a:spcBef>
                <a:spcPts val="1200"/>
              </a:spcBef>
              <a:spcAft>
                <a:spcPts val="0"/>
              </a:spcAft>
              <a:buClr>
                <a:schemeClr val="dk1"/>
              </a:buClr>
              <a:buSzPts val="2400"/>
              <a:buChar char="●"/>
            </a:pPr>
            <a:r>
              <a:rPr lang="en-US" sz="2400">
                <a:solidFill>
                  <a:schemeClr val="dk1"/>
                </a:solidFill>
                <a:latin typeface="Calibri"/>
                <a:ea typeface="Calibri"/>
                <a:cs typeface="Calibri"/>
                <a:sym typeface="Calibri"/>
              </a:rPr>
              <a:t>Load the YOLOv4 configuration (</a:t>
            </a:r>
            <a:r>
              <a:rPr lang="en-US" sz="2400">
                <a:solidFill>
                  <a:srgbClr val="188038"/>
                </a:solidFill>
                <a:latin typeface="Calibri"/>
                <a:ea typeface="Calibri"/>
                <a:cs typeface="Calibri"/>
                <a:sym typeface="Calibri"/>
              </a:rPr>
              <a:t>cfg</a:t>
            </a:r>
            <a:r>
              <a:rPr lang="en-US" sz="2400">
                <a:solidFill>
                  <a:schemeClr val="dk1"/>
                </a:solidFill>
                <a:latin typeface="Calibri"/>
                <a:ea typeface="Calibri"/>
                <a:cs typeface="Calibri"/>
                <a:sym typeface="Calibri"/>
              </a:rPr>
              <a:t>), the pre-trained weights, and the class names for object detection.</a:t>
            </a:r>
            <a:endParaRPr sz="2400">
              <a:solidFill>
                <a:schemeClr val="dk1"/>
              </a:solidFill>
              <a:latin typeface="Calibri"/>
              <a:ea typeface="Calibri"/>
              <a:cs typeface="Calibri"/>
              <a:sym typeface="Calibri"/>
            </a:endParaRPr>
          </a:p>
          <a:p>
            <a:pPr indent="-381000" lvl="0" marL="457200" rtl="0" algn="l">
              <a:lnSpc>
                <a:spcPct val="115000"/>
              </a:lnSpc>
              <a:spcBef>
                <a:spcPts val="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Set detection confidence threshold to filter out low-confidence detections.</a:t>
            </a:r>
            <a:endParaRPr sz="2400">
              <a:solidFill>
                <a:schemeClr val="dk1"/>
              </a:solidFill>
              <a:latin typeface="Calibri"/>
              <a:ea typeface="Calibri"/>
              <a:cs typeface="Calibri"/>
              <a:sym typeface="Calibri"/>
            </a:endParaRPr>
          </a:p>
          <a:p>
            <a:pPr indent="0" lvl="0" marL="457200" rtl="0" algn="l">
              <a:lnSpc>
                <a:spcPct val="115000"/>
              </a:lnSpc>
              <a:spcBef>
                <a:spcPts val="1200"/>
              </a:spcBef>
              <a:spcAft>
                <a:spcPts val="0"/>
              </a:spcAft>
              <a:buNone/>
            </a:pPr>
            <a:r>
              <a:t/>
            </a:r>
            <a:endParaRPr sz="2400">
              <a:solidFill>
                <a:schemeClr val="dk1"/>
              </a:solidFill>
              <a:latin typeface="Calibri"/>
              <a:ea typeface="Calibri"/>
              <a:cs typeface="Calibri"/>
              <a:sym typeface="Calibri"/>
            </a:endParaRPr>
          </a:p>
          <a:p>
            <a:pPr indent="0" lvl="0" marL="0" marR="0" rtl="0" algn="just">
              <a:spcBef>
                <a:spcPts val="1200"/>
              </a:spcBef>
              <a:spcAft>
                <a:spcPts val="0"/>
              </a:spcAft>
              <a:buNone/>
            </a:pPr>
            <a:r>
              <a:t/>
            </a:r>
            <a:endParaRPr b="1" sz="2400">
              <a:solidFill>
                <a:schemeClr val="dk1"/>
              </a:solidFill>
              <a:latin typeface="Calibri"/>
              <a:ea typeface="Calibri"/>
              <a:cs typeface="Calibri"/>
              <a:sym typeface="Calibri"/>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p52"/>
          <p:cNvSpPr/>
          <p:nvPr/>
        </p:nvSpPr>
        <p:spPr>
          <a:xfrm>
            <a:off x="3048000" y="1581155"/>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06" name="Google Shape;406;p52"/>
          <p:cNvSpPr txBox="1"/>
          <p:nvPr/>
        </p:nvSpPr>
        <p:spPr>
          <a:xfrm>
            <a:off x="0" y="1143000"/>
            <a:ext cx="10668000" cy="461700"/>
          </a:xfrm>
          <a:prstGeom prst="rect">
            <a:avLst/>
          </a:prstGeom>
          <a:noFill/>
          <a:ln>
            <a:noFill/>
          </a:ln>
        </p:spPr>
        <p:txBody>
          <a:bodyPr anchorCtr="0" anchor="t" bIns="45700" lIns="91425" spcFirstLastPara="1" rIns="91425" wrap="square" tIns="45700">
            <a:spAutoFit/>
          </a:bodyPr>
          <a:lstStyle/>
          <a:p>
            <a:pPr indent="-342900" lvl="0" marL="342900" marR="0" rtl="0" algn="r">
              <a:spcBef>
                <a:spcPts val="0"/>
              </a:spcBef>
              <a:spcAft>
                <a:spcPts val="0"/>
              </a:spcAft>
              <a:buNone/>
            </a:pPr>
            <a:r>
              <a:rPr lang="en-US" sz="2400">
                <a:solidFill>
                  <a:srgbClr val="FF0000"/>
                </a:solidFill>
                <a:latin typeface="Trebuchet MS"/>
                <a:ea typeface="Trebuchet MS"/>
                <a:cs typeface="Trebuchet MS"/>
                <a:sym typeface="Trebuchet MS"/>
              </a:rPr>
              <a:t>Algorithm &amp; Pseudocode</a:t>
            </a:r>
            <a:r>
              <a:rPr lang="en-US" sz="2400">
                <a:solidFill>
                  <a:srgbClr val="FF0000"/>
                </a:solidFill>
                <a:latin typeface="Trebuchet MS"/>
                <a:ea typeface="Trebuchet MS"/>
                <a:cs typeface="Trebuchet MS"/>
                <a:sym typeface="Trebuchet MS"/>
              </a:rPr>
              <a:t>- ScoreBoard Detection and Extraction</a:t>
            </a:r>
            <a:endParaRPr sz="2400">
              <a:solidFill>
                <a:schemeClr val="dk1"/>
              </a:solidFill>
              <a:latin typeface="Arial"/>
              <a:ea typeface="Arial"/>
              <a:cs typeface="Arial"/>
              <a:sym typeface="Arial"/>
            </a:endParaRPr>
          </a:p>
        </p:txBody>
      </p:sp>
      <p:sp>
        <p:nvSpPr>
          <p:cNvPr id="407" name="Google Shape;407;p52"/>
          <p:cNvSpPr txBox="1"/>
          <p:nvPr/>
        </p:nvSpPr>
        <p:spPr>
          <a:xfrm>
            <a:off x="2133600" y="1905000"/>
            <a:ext cx="8839200" cy="4728600"/>
          </a:xfrm>
          <a:prstGeom prst="rect">
            <a:avLst/>
          </a:prstGeom>
          <a:noFill/>
          <a:ln>
            <a:noFill/>
          </a:ln>
        </p:spPr>
        <p:txBody>
          <a:bodyPr anchorCtr="0" anchor="t" bIns="45700" lIns="91425" spcFirstLastPara="1" rIns="91425" wrap="square" tIns="45700">
            <a:spAutoFit/>
          </a:bodyPr>
          <a:lstStyle/>
          <a:p>
            <a:pPr indent="0" lvl="0" marL="0" rtl="0" algn="l">
              <a:lnSpc>
                <a:spcPct val="115000"/>
              </a:lnSpc>
              <a:spcBef>
                <a:spcPts val="1200"/>
              </a:spcBef>
              <a:spcAft>
                <a:spcPts val="0"/>
              </a:spcAft>
              <a:buClr>
                <a:schemeClr val="dk1"/>
              </a:buClr>
              <a:buSzPts val="1100"/>
              <a:buFont typeface="Arial"/>
              <a:buNone/>
            </a:pPr>
            <a:r>
              <a:rPr b="1" lang="en-US" sz="1900">
                <a:solidFill>
                  <a:schemeClr val="dk1"/>
                </a:solidFill>
              </a:rPr>
              <a:t>Step 2: Process Video Frames</a:t>
            </a:r>
            <a:endParaRPr b="1" sz="1900">
              <a:solidFill>
                <a:schemeClr val="dk1"/>
              </a:solidFill>
            </a:endParaRPr>
          </a:p>
          <a:p>
            <a:pPr indent="-349250" lvl="0" marL="457200" rtl="0" algn="l">
              <a:lnSpc>
                <a:spcPct val="115000"/>
              </a:lnSpc>
              <a:spcBef>
                <a:spcPts val="1200"/>
              </a:spcBef>
              <a:spcAft>
                <a:spcPts val="0"/>
              </a:spcAft>
              <a:buClr>
                <a:schemeClr val="dk1"/>
              </a:buClr>
              <a:buSzPts val="1900"/>
              <a:buChar char="●"/>
            </a:pPr>
            <a:r>
              <a:rPr b="1" lang="en-US" sz="1900">
                <a:solidFill>
                  <a:schemeClr val="dk1"/>
                </a:solidFill>
              </a:rPr>
              <a:t>For each frame</a:t>
            </a:r>
            <a:r>
              <a:rPr lang="en-US" sz="1900">
                <a:solidFill>
                  <a:schemeClr val="dk1"/>
                </a:solidFill>
              </a:rPr>
              <a:t> in the input video:</a:t>
            </a:r>
            <a:endParaRPr sz="1900">
              <a:solidFill>
                <a:schemeClr val="dk1"/>
              </a:solidFill>
            </a:endParaRPr>
          </a:p>
          <a:p>
            <a:pPr indent="-349250" lvl="1" marL="914400" rtl="0" algn="l">
              <a:lnSpc>
                <a:spcPct val="115000"/>
              </a:lnSpc>
              <a:spcBef>
                <a:spcPts val="0"/>
              </a:spcBef>
              <a:spcAft>
                <a:spcPts val="0"/>
              </a:spcAft>
              <a:buClr>
                <a:schemeClr val="dk1"/>
              </a:buClr>
              <a:buSzPts val="1900"/>
              <a:buAutoNum type="arabicPeriod"/>
            </a:pPr>
            <a:r>
              <a:rPr b="1" lang="en-US" sz="1900">
                <a:solidFill>
                  <a:schemeClr val="dk1"/>
                </a:solidFill>
              </a:rPr>
              <a:t>Detect the scoreboard:</a:t>
            </a:r>
            <a:endParaRPr b="1" sz="1900">
              <a:solidFill>
                <a:schemeClr val="dk1"/>
              </a:solidFill>
            </a:endParaRPr>
          </a:p>
          <a:p>
            <a:pPr indent="-349250" lvl="2" marL="1371600" rtl="0" algn="l">
              <a:lnSpc>
                <a:spcPct val="115000"/>
              </a:lnSpc>
              <a:spcBef>
                <a:spcPts val="0"/>
              </a:spcBef>
              <a:spcAft>
                <a:spcPts val="0"/>
              </a:spcAft>
              <a:buClr>
                <a:schemeClr val="dk1"/>
              </a:buClr>
              <a:buSzPts val="1900"/>
              <a:buChar char="■"/>
            </a:pPr>
            <a:r>
              <a:rPr lang="en-US" sz="1900">
                <a:solidFill>
                  <a:schemeClr val="dk1"/>
                </a:solidFill>
              </a:rPr>
              <a:t>Run the YOLOv4 model on the current frame to identify bounding boxes.</a:t>
            </a:r>
            <a:endParaRPr sz="1900">
              <a:solidFill>
                <a:schemeClr val="dk1"/>
              </a:solidFill>
            </a:endParaRPr>
          </a:p>
          <a:p>
            <a:pPr indent="-349250" lvl="2" marL="1371600" rtl="0" algn="l">
              <a:lnSpc>
                <a:spcPct val="115000"/>
              </a:lnSpc>
              <a:spcBef>
                <a:spcPts val="0"/>
              </a:spcBef>
              <a:spcAft>
                <a:spcPts val="0"/>
              </a:spcAft>
              <a:buClr>
                <a:schemeClr val="dk1"/>
              </a:buClr>
              <a:buSzPts val="1900"/>
              <a:buChar char="■"/>
            </a:pPr>
            <a:r>
              <a:rPr lang="en-US" sz="1900">
                <a:solidFill>
                  <a:schemeClr val="dk1"/>
                </a:solidFill>
              </a:rPr>
              <a:t>Filter the results based on the confidence threshold and class (i.e., scoreboard).</a:t>
            </a:r>
            <a:endParaRPr sz="1900">
              <a:solidFill>
                <a:schemeClr val="dk1"/>
              </a:solidFill>
            </a:endParaRPr>
          </a:p>
          <a:p>
            <a:pPr indent="-349250" lvl="1" marL="914400" rtl="0" algn="l">
              <a:lnSpc>
                <a:spcPct val="115000"/>
              </a:lnSpc>
              <a:spcBef>
                <a:spcPts val="0"/>
              </a:spcBef>
              <a:spcAft>
                <a:spcPts val="0"/>
              </a:spcAft>
              <a:buClr>
                <a:schemeClr val="dk1"/>
              </a:buClr>
              <a:buSzPts val="1900"/>
              <a:buAutoNum type="arabicPeriod"/>
            </a:pPr>
            <a:r>
              <a:rPr b="1" lang="en-US" sz="1900">
                <a:solidFill>
                  <a:schemeClr val="dk1"/>
                </a:solidFill>
              </a:rPr>
              <a:t>If scoreboard detected</a:t>
            </a:r>
            <a:r>
              <a:rPr lang="en-US" sz="1900">
                <a:solidFill>
                  <a:schemeClr val="dk1"/>
                </a:solidFill>
              </a:rPr>
              <a:t>:</a:t>
            </a:r>
            <a:endParaRPr sz="1900">
              <a:solidFill>
                <a:schemeClr val="dk1"/>
              </a:solidFill>
            </a:endParaRPr>
          </a:p>
          <a:p>
            <a:pPr indent="-349250" lvl="2" marL="1371600" rtl="0" algn="l">
              <a:lnSpc>
                <a:spcPct val="115000"/>
              </a:lnSpc>
              <a:spcBef>
                <a:spcPts val="0"/>
              </a:spcBef>
              <a:spcAft>
                <a:spcPts val="0"/>
              </a:spcAft>
              <a:buClr>
                <a:schemeClr val="dk1"/>
              </a:buClr>
              <a:buSzPts val="1900"/>
              <a:buChar char="■"/>
            </a:pPr>
            <a:r>
              <a:rPr lang="en-US" sz="1900">
                <a:solidFill>
                  <a:schemeClr val="dk1"/>
                </a:solidFill>
              </a:rPr>
              <a:t>Extract the bounding box coordinates (x, y, width, height) of the detected scoreboard.</a:t>
            </a:r>
            <a:endParaRPr sz="1900">
              <a:solidFill>
                <a:schemeClr val="dk1"/>
              </a:solidFill>
            </a:endParaRPr>
          </a:p>
          <a:p>
            <a:pPr indent="-349250" lvl="2" marL="1371600" rtl="0" algn="l">
              <a:lnSpc>
                <a:spcPct val="115000"/>
              </a:lnSpc>
              <a:spcBef>
                <a:spcPts val="0"/>
              </a:spcBef>
              <a:spcAft>
                <a:spcPts val="0"/>
              </a:spcAft>
              <a:buClr>
                <a:schemeClr val="dk1"/>
              </a:buClr>
              <a:buSzPts val="1900"/>
              <a:buChar char="■"/>
            </a:pPr>
            <a:r>
              <a:rPr lang="en-US" sz="1900">
                <a:solidFill>
                  <a:schemeClr val="dk1"/>
                </a:solidFill>
              </a:rPr>
              <a:t>Crop the image to focus only on the region inside the bounding box (Region of Interest - ROI).</a:t>
            </a:r>
            <a:endParaRPr sz="1900">
              <a:solidFill>
                <a:schemeClr val="dk1"/>
              </a:solidFill>
            </a:endParaRPr>
          </a:p>
          <a:p>
            <a:pPr indent="0" lvl="0" marL="0" marR="0" rtl="0" algn="just">
              <a:spcBef>
                <a:spcPts val="1200"/>
              </a:spcBef>
              <a:spcAft>
                <a:spcPts val="0"/>
              </a:spcAft>
              <a:buNone/>
            </a:pPr>
            <a:r>
              <a:t/>
            </a:r>
            <a:endParaRPr b="1" sz="1900">
              <a:solidFill>
                <a:schemeClr val="dk1"/>
              </a:solidFill>
              <a:latin typeface="Calibri"/>
              <a:ea typeface="Calibri"/>
              <a:cs typeface="Calibri"/>
              <a:sym typeface="Calibri"/>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p53"/>
          <p:cNvSpPr/>
          <p:nvPr/>
        </p:nvSpPr>
        <p:spPr>
          <a:xfrm>
            <a:off x="3048000" y="1581155"/>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13" name="Google Shape;413;p53"/>
          <p:cNvSpPr txBox="1"/>
          <p:nvPr/>
        </p:nvSpPr>
        <p:spPr>
          <a:xfrm>
            <a:off x="222325" y="1143000"/>
            <a:ext cx="10445700" cy="461700"/>
          </a:xfrm>
          <a:prstGeom prst="rect">
            <a:avLst/>
          </a:prstGeom>
          <a:noFill/>
          <a:ln>
            <a:noFill/>
          </a:ln>
        </p:spPr>
        <p:txBody>
          <a:bodyPr anchorCtr="0" anchor="t" bIns="45700" lIns="91425" spcFirstLastPara="1" rIns="91425" wrap="square" tIns="45700">
            <a:spAutoFit/>
          </a:bodyPr>
          <a:lstStyle/>
          <a:p>
            <a:pPr indent="-342900" lvl="0" marL="342900" marR="0" rtl="0" algn="r">
              <a:spcBef>
                <a:spcPts val="0"/>
              </a:spcBef>
              <a:spcAft>
                <a:spcPts val="0"/>
              </a:spcAft>
              <a:buNone/>
            </a:pPr>
            <a:r>
              <a:rPr lang="en-US" sz="2400">
                <a:solidFill>
                  <a:srgbClr val="FF0000"/>
                </a:solidFill>
                <a:latin typeface="Trebuchet MS"/>
                <a:ea typeface="Trebuchet MS"/>
                <a:cs typeface="Trebuchet MS"/>
                <a:sym typeface="Trebuchet MS"/>
              </a:rPr>
              <a:t>Algorithm &amp; Pseudocode</a:t>
            </a:r>
            <a:r>
              <a:rPr lang="en-US" sz="2400">
                <a:solidFill>
                  <a:srgbClr val="FF0000"/>
                </a:solidFill>
                <a:latin typeface="Trebuchet MS"/>
                <a:ea typeface="Trebuchet MS"/>
                <a:cs typeface="Trebuchet MS"/>
                <a:sym typeface="Trebuchet MS"/>
              </a:rPr>
              <a:t>- ScoreBoard Detection and Extraction</a:t>
            </a:r>
            <a:endParaRPr sz="2400">
              <a:solidFill>
                <a:schemeClr val="dk1"/>
              </a:solidFill>
              <a:latin typeface="Arial"/>
              <a:ea typeface="Arial"/>
              <a:cs typeface="Arial"/>
              <a:sym typeface="Arial"/>
            </a:endParaRPr>
          </a:p>
        </p:txBody>
      </p:sp>
      <p:sp>
        <p:nvSpPr>
          <p:cNvPr id="414" name="Google Shape;414;p53"/>
          <p:cNvSpPr txBox="1"/>
          <p:nvPr/>
        </p:nvSpPr>
        <p:spPr>
          <a:xfrm>
            <a:off x="2133600" y="1905000"/>
            <a:ext cx="8839200" cy="3691200"/>
          </a:xfrm>
          <a:prstGeom prst="rect">
            <a:avLst/>
          </a:prstGeom>
          <a:noFill/>
          <a:ln>
            <a:noFill/>
          </a:ln>
        </p:spPr>
        <p:txBody>
          <a:bodyPr anchorCtr="0" anchor="t" bIns="45700" lIns="91425" spcFirstLastPara="1" rIns="91425" wrap="square" tIns="45700">
            <a:spAutoFit/>
          </a:bodyPr>
          <a:lstStyle/>
          <a:p>
            <a:pPr indent="457200" lvl="0" marL="0" rtl="0" algn="l">
              <a:lnSpc>
                <a:spcPct val="115000"/>
              </a:lnSpc>
              <a:spcBef>
                <a:spcPts val="1200"/>
              </a:spcBef>
              <a:spcAft>
                <a:spcPts val="0"/>
              </a:spcAft>
              <a:buNone/>
            </a:pPr>
            <a:r>
              <a:rPr b="1" lang="en-US" sz="1900">
                <a:solidFill>
                  <a:schemeClr val="dk1"/>
                </a:solidFill>
              </a:rPr>
              <a:t>3. </a:t>
            </a:r>
            <a:r>
              <a:rPr b="1" lang="en-US" sz="1900">
                <a:solidFill>
                  <a:schemeClr val="dk1"/>
                </a:solidFill>
              </a:rPr>
              <a:t>Preprocess the cropped image</a:t>
            </a:r>
            <a:r>
              <a:rPr lang="en-US" sz="1900">
                <a:solidFill>
                  <a:schemeClr val="dk1"/>
                </a:solidFill>
              </a:rPr>
              <a:t>:</a:t>
            </a:r>
            <a:endParaRPr sz="1900">
              <a:solidFill>
                <a:schemeClr val="dk1"/>
              </a:solidFill>
            </a:endParaRPr>
          </a:p>
          <a:p>
            <a:pPr indent="-349250" lvl="2" marL="1371600" rtl="0" algn="l">
              <a:lnSpc>
                <a:spcPct val="115000"/>
              </a:lnSpc>
              <a:spcBef>
                <a:spcPts val="1200"/>
              </a:spcBef>
              <a:spcAft>
                <a:spcPts val="0"/>
              </a:spcAft>
              <a:buClr>
                <a:schemeClr val="dk1"/>
              </a:buClr>
              <a:buSzPts val="1900"/>
              <a:buChar char="■"/>
            </a:pPr>
            <a:r>
              <a:rPr lang="en-US" sz="1900">
                <a:solidFill>
                  <a:schemeClr val="dk1"/>
                </a:solidFill>
              </a:rPr>
              <a:t>Convert the cropped scoreboard image (ROI) to grayscale.</a:t>
            </a:r>
            <a:endParaRPr sz="1900">
              <a:solidFill>
                <a:schemeClr val="dk1"/>
              </a:solidFill>
            </a:endParaRPr>
          </a:p>
          <a:p>
            <a:pPr indent="-349250" lvl="2" marL="1371600" rtl="0" algn="l">
              <a:lnSpc>
                <a:spcPct val="115000"/>
              </a:lnSpc>
              <a:spcBef>
                <a:spcPts val="0"/>
              </a:spcBef>
              <a:spcAft>
                <a:spcPts val="0"/>
              </a:spcAft>
              <a:buClr>
                <a:schemeClr val="dk1"/>
              </a:buClr>
              <a:buSzPts val="1900"/>
              <a:buChar char="■"/>
            </a:pPr>
            <a:r>
              <a:rPr lang="en-US" sz="1900">
                <a:solidFill>
                  <a:schemeClr val="dk1"/>
                </a:solidFill>
              </a:rPr>
              <a:t>Apply thresholding or other preprocessing techniques to enhance text visibility for OCR.</a:t>
            </a:r>
            <a:endParaRPr sz="1900">
              <a:solidFill>
                <a:schemeClr val="dk1"/>
              </a:solidFill>
            </a:endParaRPr>
          </a:p>
          <a:p>
            <a:pPr indent="457200" lvl="0" marL="0" rtl="0" algn="l">
              <a:lnSpc>
                <a:spcPct val="115000"/>
              </a:lnSpc>
              <a:spcBef>
                <a:spcPts val="1200"/>
              </a:spcBef>
              <a:spcAft>
                <a:spcPts val="0"/>
              </a:spcAft>
              <a:buNone/>
            </a:pPr>
            <a:r>
              <a:rPr b="1" lang="en-US" sz="1900">
                <a:solidFill>
                  <a:schemeClr val="dk1"/>
                </a:solidFill>
              </a:rPr>
              <a:t>4. Apply OCR</a:t>
            </a:r>
            <a:r>
              <a:rPr lang="en-US" sz="1900">
                <a:solidFill>
                  <a:schemeClr val="dk1"/>
                </a:solidFill>
              </a:rPr>
              <a:t>:</a:t>
            </a:r>
            <a:endParaRPr sz="1900">
              <a:solidFill>
                <a:schemeClr val="dk1"/>
              </a:solidFill>
            </a:endParaRPr>
          </a:p>
          <a:p>
            <a:pPr indent="-349250" lvl="2" marL="1371600" rtl="0" algn="l">
              <a:lnSpc>
                <a:spcPct val="115000"/>
              </a:lnSpc>
              <a:spcBef>
                <a:spcPts val="1200"/>
              </a:spcBef>
              <a:spcAft>
                <a:spcPts val="0"/>
              </a:spcAft>
              <a:buClr>
                <a:schemeClr val="dk1"/>
              </a:buClr>
              <a:buSzPts val="1900"/>
              <a:buChar char="■"/>
            </a:pPr>
            <a:r>
              <a:rPr lang="en-US" sz="1900">
                <a:solidFill>
                  <a:schemeClr val="dk1"/>
                </a:solidFill>
              </a:rPr>
              <a:t>Use OCR to extract text from the preprocessed scoreboard image.</a:t>
            </a:r>
            <a:endParaRPr sz="1900">
              <a:solidFill>
                <a:schemeClr val="dk1"/>
              </a:solidFill>
            </a:endParaRPr>
          </a:p>
          <a:p>
            <a:pPr indent="-349250" lvl="2" marL="1371600" rtl="0" algn="l">
              <a:lnSpc>
                <a:spcPct val="115000"/>
              </a:lnSpc>
              <a:spcBef>
                <a:spcPts val="0"/>
              </a:spcBef>
              <a:spcAft>
                <a:spcPts val="0"/>
              </a:spcAft>
              <a:buClr>
                <a:schemeClr val="dk1"/>
              </a:buClr>
              <a:buSzPts val="1900"/>
              <a:buChar char="■"/>
            </a:pPr>
            <a:r>
              <a:rPr lang="en-US" sz="1900">
                <a:solidFill>
                  <a:schemeClr val="dk1"/>
                </a:solidFill>
              </a:rPr>
              <a:t>The OCR will return a string with the detected characters (team names, scores, and game time).</a:t>
            </a:r>
            <a:endParaRPr sz="1900">
              <a:solidFill>
                <a:schemeClr val="dk1"/>
              </a:solidFill>
            </a:endParaRPr>
          </a:p>
          <a:p>
            <a:pPr indent="0" lvl="0" marL="0" marR="0" rtl="0" algn="just">
              <a:spcBef>
                <a:spcPts val="1200"/>
              </a:spcBef>
              <a:spcAft>
                <a:spcPts val="0"/>
              </a:spcAft>
              <a:buNone/>
            </a:pPr>
            <a:r>
              <a:t/>
            </a:r>
            <a:endParaRPr b="1" sz="1900">
              <a:solidFill>
                <a:schemeClr val="dk1"/>
              </a:solidFill>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p54"/>
          <p:cNvSpPr/>
          <p:nvPr/>
        </p:nvSpPr>
        <p:spPr>
          <a:xfrm>
            <a:off x="3048000" y="1581155"/>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20" name="Google Shape;420;p54"/>
          <p:cNvSpPr txBox="1"/>
          <p:nvPr/>
        </p:nvSpPr>
        <p:spPr>
          <a:xfrm>
            <a:off x="316275" y="1143000"/>
            <a:ext cx="10351800" cy="461700"/>
          </a:xfrm>
          <a:prstGeom prst="rect">
            <a:avLst/>
          </a:prstGeom>
          <a:noFill/>
          <a:ln>
            <a:noFill/>
          </a:ln>
        </p:spPr>
        <p:txBody>
          <a:bodyPr anchorCtr="0" anchor="t" bIns="45700" lIns="91425" spcFirstLastPara="1" rIns="91425" wrap="square" tIns="45700">
            <a:spAutoFit/>
          </a:bodyPr>
          <a:lstStyle/>
          <a:p>
            <a:pPr indent="-342900" lvl="0" marL="342900" marR="0" rtl="0" algn="r">
              <a:spcBef>
                <a:spcPts val="0"/>
              </a:spcBef>
              <a:spcAft>
                <a:spcPts val="0"/>
              </a:spcAft>
              <a:buNone/>
            </a:pPr>
            <a:r>
              <a:rPr lang="en-US" sz="2400">
                <a:solidFill>
                  <a:srgbClr val="FF0000"/>
                </a:solidFill>
                <a:latin typeface="Trebuchet MS"/>
                <a:ea typeface="Trebuchet MS"/>
                <a:cs typeface="Trebuchet MS"/>
                <a:sym typeface="Trebuchet MS"/>
              </a:rPr>
              <a:t>Algorithm &amp; Pseudocode</a:t>
            </a:r>
            <a:r>
              <a:rPr lang="en-US" sz="2400">
                <a:solidFill>
                  <a:srgbClr val="FF0000"/>
                </a:solidFill>
                <a:latin typeface="Trebuchet MS"/>
                <a:ea typeface="Trebuchet MS"/>
                <a:cs typeface="Trebuchet MS"/>
                <a:sym typeface="Trebuchet MS"/>
              </a:rPr>
              <a:t>- ScoreBoard Detection and Extraction</a:t>
            </a:r>
            <a:endParaRPr sz="2400">
              <a:solidFill>
                <a:schemeClr val="dk1"/>
              </a:solidFill>
              <a:latin typeface="Arial"/>
              <a:ea typeface="Arial"/>
              <a:cs typeface="Arial"/>
              <a:sym typeface="Arial"/>
            </a:endParaRPr>
          </a:p>
        </p:txBody>
      </p:sp>
      <p:sp>
        <p:nvSpPr>
          <p:cNvPr id="421" name="Google Shape;421;p54"/>
          <p:cNvSpPr txBox="1"/>
          <p:nvPr/>
        </p:nvSpPr>
        <p:spPr>
          <a:xfrm>
            <a:off x="2133600" y="1905000"/>
            <a:ext cx="8839200" cy="5524200"/>
          </a:xfrm>
          <a:prstGeom prst="rect">
            <a:avLst/>
          </a:prstGeom>
          <a:noFill/>
          <a:ln>
            <a:noFill/>
          </a:ln>
        </p:spPr>
        <p:txBody>
          <a:bodyPr anchorCtr="0" anchor="t" bIns="45700" lIns="91425" spcFirstLastPara="1" rIns="91425" wrap="square" tIns="45700">
            <a:spAutoFit/>
          </a:bodyPr>
          <a:lstStyle/>
          <a:p>
            <a:pPr indent="0" lvl="0" marL="0" rtl="0" algn="l">
              <a:lnSpc>
                <a:spcPct val="115000"/>
              </a:lnSpc>
              <a:spcBef>
                <a:spcPts val="1200"/>
              </a:spcBef>
              <a:spcAft>
                <a:spcPts val="0"/>
              </a:spcAft>
              <a:buClr>
                <a:schemeClr val="dk1"/>
              </a:buClr>
              <a:buSzPts val="1100"/>
              <a:buFont typeface="Arial"/>
              <a:buNone/>
            </a:pPr>
            <a:r>
              <a:rPr b="1" lang="en-US" sz="1900">
                <a:solidFill>
                  <a:schemeClr val="dk1"/>
                </a:solidFill>
                <a:latin typeface="Calibri"/>
                <a:ea typeface="Calibri"/>
                <a:cs typeface="Calibri"/>
                <a:sym typeface="Calibri"/>
              </a:rPr>
              <a:t>Step 3: Extract Team Names, Scores, and Time</a:t>
            </a:r>
            <a:endParaRPr b="1" sz="1900">
              <a:solidFill>
                <a:schemeClr val="dk1"/>
              </a:solidFill>
              <a:latin typeface="Calibri"/>
              <a:ea typeface="Calibri"/>
              <a:cs typeface="Calibri"/>
              <a:sym typeface="Calibri"/>
            </a:endParaRPr>
          </a:p>
          <a:p>
            <a:pPr indent="-349250" lvl="0" marL="457200" rtl="0" algn="l">
              <a:lnSpc>
                <a:spcPct val="115000"/>
              </a:lnSpc>
              <a:spcBef>
                <a:spcPts val="1200"/>
              </a:spcBef>
              <a:spcAft>
                <a:spcPts val="0"/>
              </a:spcAft>
              <a:buClr>
                <a:schemeClr val="dk1"/>
              </a:buClr>
              <a:buSzPts val="1900"/>
              <a:buChar char="●"/>
            </a:pPr>
            <a:r>
              <a:rPr b="1" lang="en-US" sz="1900">
                <a:solidFill>
                  <a:schemeClr val="dk1"/>
                </a:solidFill>
                <a:latin typeface="Calibri"/>
                <a:ea typeface="Calibri"/>
                <a:cs typeface="Calibri"/>
                <a:sym typeface="Calibri"/>
              </a:rPr>
              <a:t>For each line of text</a:t>
            </a:r>
            <a:r>
              <a:rPr lang="en-US" sz="1900">
                <a:solidFill>
                  <a:schemeClr val="dk1"/>
                </a:solidFill>
                <a:latin typeface="Calibri"/>
                <a:ea typeface="Calibri"/>
                <a:cs typeface="Calibri"/>
                <a:sym typeface="Calibri"/>
              </a:rPr>
              <a:t> extracted by OCR:</a:t>
            </a:r>
            <a:endParaRPr sz="1900">
              <a:solidFill>
                <a:schemeClr val="dk1"/>
              </a:solidFill>
              <a:latin typeface="Calibri"/>
              <a:ea typeface="Calibri"/>
              <a:cs typeface="Calibri"/>
              <a:sym typeface="Calibri"/>
            </a:endParaRPr>
          </a:p>
          <a:p>
            <a:pPr indent="-349250" lvl="1" marL="914400" rtl="0" algn="l">
              <a:lnSpc>
                <a:spcPct val="115000"/>
              </a:lnSpc>
              <a:spcBef>
                <a:spcPts val="0"/>
              </a:spcBef>
              <a:spcAft>
                <a:spcPts val="0"/>
              </a:spcAft>
              <a:buClr>
                <a:schemeClr val="dk1"/>
              </a:buClr>
              <a:buSzPts val="1900"/>
              <a:buAutoNum type="arabicPeriod"/>
            </a:pPr>
            <a:r>
              <a:rPr b="1" lang="en-US" sz="1900">
                <a:solidFill>
                  <a:schemeClr val="dk1"/>
                </a:solidFill>
                <a:latin typeface="Calibri"/>
                <a:ea typeface="Calibri"/>
                <a:cs typeface="Calibri"/>
                <a:sym typeface="Calibri"/>
              </a:rPr>
              <a:t>Identify team names</a:t>
            </a:r>
            <a:r>
              <a:rPr lang="en-US" sz="1900">
                <a:solidFill>
                  <a:schemeClr val="dk1"/>
                </a:solidFill>
                <a:latin typeface="Calibri"/>
                <a:ea typeface="Calibri"/>
                <a:cs typeface="Calibri"/>
                <a:sym typeface="Calibri"/>
              </a:rPr>
              <a:t>:</a:t>
            </a:r>
            <a:endParaRPr sz="1900">
              <a:solidFill>
                <a:schemeClr val="dk1"/>
              </a:solidFill>
              <a:latin typeface="Calibri"/>
              <a:ea typeface="Calibri"/>
              <a:cs typeface="Calibri"/>
              <a:sym typeface="Calibri"/>
            </a:endParaRPr>
          </a:p>
          <a:p>
            <a:pPr indent="-349250" lvl="2" marL="1371600" rtl="0" algn="l">
              <a:lnSpc>
                <a:spcPct val="115000"/>
              </a:lnSpc>
              <a:spcBef>
                <a:spcPts val="0"/>
              </a:spcBef>
              <a:spcAft>
                <a:spcPts val="0"/>
              </a:spcAft>
              <a:buClr>
                <a:schemeClr val="dk1"/>
              </a:buClr>
              <a:buSzPts val="1900"/>
              <a:buFont typeface="Calibri"/>
              <a:buChar char="■"/>
            </a:pPr>
            <a:r>
              <a:rPr lang="en-US" sz="1900">
                <a:solidFill>
                  <a:schemeClr val="dk1"/>
                </a:solidFill>
                <a:latin typeface="Calibri"/>
                <a:ea typeface="Calibri"/>
                <a:cs typeface="Calibri"/>
                <a:sym typeface="Calibri"/>
              </a:rPr>
              <a:t>Use predefined patterns or a list of team names to match possible team names.</a:t>
            </a:r>
            <a:endParaRPr sz="1900">
              <a:solidFill>
                <a:schemeClr val="dk1"/>
              </a:solidFill>
              <a:latin typeface="Calibri"/>
              <a:ea typeface="Calibri"/>
              <a:cs typeface="Calibri"/>
              <a:sym typeface="Calibri"/>
            </a:endParaRPr>
          </a:p>
          <a:p>
            <a:pPr indent="-349250" lvl="2" marL="1371600" rtl="0" algn="l">
              <a:lnSpc>
                <a:spcPct val="115000"/>
              </a:lnSpc>
              <a:spcBef>
                <a:spcPts val="0"/>
              </a:spcBef>
              <a:spcAft>
                <a:spcPts val="0"/>
              </a:spcAft>
              <a:buClr>
                <a:schemeClr val="dk1"/>
              </a:buClr>
              <a:buSzPts val="1900"/>
              <a:buFont typeface="Calibri"/>
              <a:buChar char="■"/>
            </a:pPr>
            <a:r>
              <a:rPr lang="en-US" sz="1900">
                <a:solidFill>
                  <a:schemeClr val="dk1"/>
                </a:solidFill>
                <a:latin typeface="Calibri"/>
                <a:ea typeface="Calibri"/>
                <a:cs typeface="Calibri"/>
                <a:sym typeface="Calibri"/>
              </a:rPr>
              <a:t>If a match is found, store the team names.</a:t>
            </a:r>
            <a:endParaRPr sz="1900">
              <a:solidFill>
                <a:schemeClr val="dk1"/>
              </a:solidFill>
              <a:latin typeface="Calibri"/>
              <a:ea typeface="Calibri"/>
              <a:cs typeface="Calibri"/>
              <a:sym typeface="Calibri"/>
            </a:endParaRPr>
          </a:p>
          <a:p>
            <a:pPr indent="-349250" lvl="1" marL="914400" rtl="0" algn="l">
              <a:lnSpc>
                <a:spcPct val="115000"/>
              </a:lnSpc>
              <a:spcBef>
                <a:spcPts val="0"/>
              </a:spcBef>
              <a:spcAft>
                <a:spcPts val="0"/>
              </a:spcAft>
              <a:buClr>
                <a:schemeClr val="dk1"/>
              </a:buClr>
              <a:buSzPts val="1900"/>
              <a:buAutoNum type="arabicPeriod"/>
            </a:pPr>
            <a:r>
              <a:rPr b="1" lang="en-US" sz="1900">
                <a:solidFill>
                  <a:schemeClr val="dk1"/>
                </a:solidFill>
                <a:latin typeface="Calibri"/>
                <a:ea typeface="Calibri"/>
                <a:cs typeface="Calibri"/>
                <a:sym typeface="Calibri"/>
              </a:rPr>
              <a:t>Identify scores</a:t>
            </a:r>
            <a:r>
              <a:rPr lang="en-US" sz="1900">
                <a:solidFill>
                  <a:schemeClr val="dk1"/>
                </a:solidFill>
                <a:latin typeface="Calibri"/>
                <a:ea typeface="Calibri"/>
                <a:cs typeface="Calibri"/>
                <a:sym typeface="Calibri"/>
              </a:rPr>
              <a:t>:</a:t>
            </a:r>
            <a:endParaRPr sz="1900">
              <a:solidFill>
                <a:schemeClr val="dk1"/>
              </a:solidFill>
              <a:latin typeface="Calibri"/>
              <a:ea typeface="Calibri"/>
              <a:cs typeface="Calibri"/>
              <a:sym typeface="Calibri"/>
            </a:endParaRPr>
          </a:p>
          <a:p>
            <a:pPr indent="-349250" lvl="2" marL="1371600" rtl="0" algn="l">
              <a:lnSpc>
                <a:spcPct val="115000"/>
              </a:lnSpc>
              <a:spcBef>
                <a:spcPts val="0"/>
              </a:spcBef>
              <a:spcAft>
                <a:spcPts val="0"/>
              </a:spcAft>
              <a:buClr>
                <a:schemeClr val="dk1"/>
              </a:buClr>
              <a:buSzPts val="1900"/>
              <a:buFont typeface="Calibri"/>
              <a:buChar char="■"/>
            </a:pPr>
            <a:r>
              <a:rPr lang="en-US" sz="1900">
                <a:solidFill>
                  <a:schemeClr val="dk1"/>
                </a:solidFill>
                <a:latin typeface="Calibri"/>
                <a:ea typeface="Calibri"/>
                <a:cs typeface="Calibri"/>
                <a:sym typeface="Calibri"/>
              </a:rPr>
              <a:t>Search for numeric patterns in the text that match typical score formats (e.g., 0-9).</a:t>
            </a:r>
            <a:endParaRPr sz="1900">
              <a:solidFill>
                <a:schemeClr val="dk1"/>
              </a:solidFill>
              <a:latin typeface="Calibri"/>
              <a:ea typeface="Calibri"/>
              <a:cs typeface="Calibri"/>
              <a:sym typeface="Calibri"/>
            </a:endParaRPr>
          </a:p>
          <a:p>
            <a:pPr indent="-349250" lvl="2" marL="1371600" rtl="0" algn="l">
              <a:lnSpc>
                <a:spcPct val="115000"/>
              </a:lnSpc>
              <a:spcBef>
                <a:spcPts val="0"/>
              </a:spcBef>
              <a:spcAft>
                <a:spcPts val="0"/>
              </a:spcAft>
              <a:buClr>
                <a:schemeClr val="dk1"/>
              </a:buClr>
              <a:buSzPts val="1900"/>
              <a:buFont typeface="Calibri"/>
              <a:buChar char="■"/>
            </a:pPr>
            <a:r>
              <a:rPr lang="en-US" sz="1900">
                <a:solidFill>
                  <a:schemeClr val="dk1"/>
                </a:solidFill>
                <a:latin typeface="Calibri"/>
                <a:ea typeface="Calibri"/>
                <a:cs typeface="Calibri"/>
                <a:sym typeface="Calibri"/>
              </a:rPr>
              <a:t>Extract and store the scores corresponding to each team.</a:t>
            </a:r>
            <a:endParaRPr sz="1900">
              <a:solidFill>
                <a:schemeClr val="dk1"/>
              </a:solidFill>
              <a:latin typeface="Calibri"/>
              <a:ea typeface="Calibri"/>
              <a:cs typeface="Calibri"/>
              <a:sym typeface="Calibri"/>
            </a:endParaRPr>
          </a:p>
          <a:p>
            <a:pPr indent="-349250" lvl="1" marL="914400" rtl="0" algn="l">
              <a:lnSpc>
                <a:spcPct val="115000"/>
              </a:lnSpc>
              <a:spcBef>
                <a:spcPts val="0"/>
              </a:spcBef>
              <a:spcAft>
                <a:spcPts val="0"/>
              </a:spcAft>
              <a:buClr>
                <a:schemeClr val="dk1"/>
              </a:buClr>
              <a:buSzPts val="1900"/>
              <a:buAutoNum type="arabicPeriod"/>
            </a:pPr>
            <a:r>
              <a:rPr b="1" lang="en-US" sz="1900">
                <a:solidFill>
                  <a:schemeClr val="dk1"/>
                </a:solidFill>
                <a:latin typeface="Calibri"/>
                <a:ea typeface="Calibri"/>
                <a:cs typeface="Calibri"/>
                <a:sym typeface="Calibri"/>
              </a:rPr>
              <a:t>Identify game time</a:t>
            </a:r>
            <a:r>
              <a:rPr lang="en-US" sz="1900">
                <a:solidFill>
                  <a:schemeClr val="dk1"/>
                </a:solidFill>
                <a:latin typeface="Calibri"/>
                <a:ea typeface="Calibri"/>
                <a:cs typeface="Calibri"/>
                <a:sym typeface="Calibri"/>
              </a:rPr>
              <a:t>:</a:t>
            </a:r>
            <a:endParaRPr sz="1900">
              <a:solidFill>
                <a:schemeClr val="dk1"/>
              </a:solidFill>
              <a:latin typeface="Calibri"/>
              <a:ea typeface="Calibri"/>
              <a:cs typeface="Calibri"/>
              <a:sym typeface="Calibri"/>
            </a:endParaRPr>
          </a:p>
          <a:p>
            <a:pPr indent="-349250" lvl="2" marL="1371600" rtl="0" algn="l">
              <a:lnSpc>
                <a:spcPct val="115000"/>
              </a:lnSpc>
              <a:spcBef>
                <a:spcPts val="0"/>
              </a:spcBef>
              <a:spcAft>
                <a:spcPts val="0"/>
              </a:spcAft>
              <a:buClr>
                <a:schemeClr val="dk1"/>
              </a:buClr>
              <a:buSzPts val="1900"/>
              <a:buChar char="■"/>
            </a:pPr>
            <a:r>
              <a:rPr lang="en-US" sz="1900">
                <a:solidFill>
                  <a:schemeClr val="dk1"/>
                </a:solidFill>
                <a:latin typeface="Calibri"/>
                <a:ea typeface="Calibri"/>
                <a:cs typeface="Calibri"/>
                <a:sym typeface="Calibri"/>
              </a:rPr>
              <a:t>Search for time formats, such as </a:t>
            </a:r>
            <a:r>
              <a:rPr lang="en-US" sz="1900">
                <a:solidFill>
                  <a:srgbClr val="188038"/>
                </a:solidFill>
                <a:latin typeface="Calibri"/>
                <a:ea typeface="Calibri"/>
                <a:cs typeface="Calibri"/>
                <a:sym typeface="Calibri"/>
              </a:rPr>
              <a:t>MM:SS</a:t>
            </a:r>
            <a:r>
              <a:rPr lang="en-US" sz="1900">
                <a:solidFill>
                  <a:schemeClr val="dk1"/>
                </a:solidFill>
                <a:latin typeface="Calibri"/>
                <a:ea typeface="Calibri"/>
                <a:cs typeface="Calibri"/>
                <a:sym typeface="Calibri"/>
              </a:rPr>
              <a:t> (minutes</a:t>
            </a:r>
            <a:br>
              <a:rPr lang="en-US" sz="1900">
                <a:solidFill>
                  <a:schemeClr val="dk1"/>
                </a:solidFill>
                <a:latin typeface="Calibri"/>
                <a:ea typeface="Calibri"/>
                <a:cs typeface="Calibri"/>
                <a:sym typeface="Calibri"/>
              </a:rPr>
            </a:br>
            <a:r>
              <a:rPr lang="en-US" sz="1900">
                <a:solidFill>
                  <a:schemeClr val="dk1"/>
                </a:solidFill>
                <a:latin typeface="Calibri"/>
                <a:ea typeface="Calibri"/>
                <a:cs typeface="Calibri"/>
                <a:sym typeface="Calibri"/>
              </a:rPr>
              <a:t>), or other formats used in soccer scoreboards.</a:t>
            </a:r>
            <a:endParaRPr sz="1900">
              <a:solidFill>
                <a:schemeClr val="dk1"/>
              </a:solidFill>
              <a:latin typeface="Calibri"/>
              <a:ea typeface="Calibri"/>
              <a:cs typeface="Calibri"/>
              <a:sym typeface="Calibri"/>
            </a:endParaRPr>
          </a:p>
          <a:p>
            <a:pPr indent="-349250" lvl="2" marL="1371600" rtl="0" algn="l">
              <a:lnSpc>
                <a:spcPct val="115000"/>
              </a:lnSpc>
              <a:spcBef>
                <a:spcPts val="0"/>
              </a:spcBef>
              <a:spcAft>
                <a:spcPts val="0"/>
              </a:spcAft>
              <a:buClr>
                <a:schemeClr val="dk1"/>
              </a:buClr>
              <a:buSzPts val="1900"/>
              <a:buFont typeface="Calibri"/>
              <a:buChar char="■"/>
            </a:pPr>
            <a:r>
              <a:rPr lang="en-US" sz="1900">
                <a:solidFill>
                  <a:schemeClr val="dk1"/>
                </a:solidFill>
                <a:latin typeface="Calibri"/>
                <a:ea typeface="Calibri"/>
                <a:cs typeface="Calibri"/>
                <a:sym typeface="Calibri"/>
              </a:rPr>
              <a:t>Extract and store the game time.</a:t>
            </a:r>
            <a:endParaRPr sz="1900">
              <a:solidFill>
                <a:schemeClr val="dk1"/>
              </a:solidFill>
              <a:latin typeface="Calibri"/>
              <a:ea typeface="Calibri"/>
              <a:cs typeface="Calibri"/>
              <a:sym typeface="Calibri"/>
            </a:endParaRPr>
          </a:p>
          <a:p>
            <a:pPr indent="0" lvl="0" marL="0" marR="0" rtl="0" algn="just">
              <a:spcBef>
                <a:spcPts val="1200"/>
              </a:spcBef>
              <a:spcAft>
                <a:spcPts val="0"/>
              </a:spcAft>
              <a:buNone/>
            </a:pPr>
            <a:r>
              <a:t/>
            </a:r>
            <a:endParaRPr b="1" sz="2700">
              <a:solidFill>
                <a:schemeClr val="dk1"/>
              </a:solidFill>
              <a:latin typeface="Calibri"/>
              <a:ea typeface="Calibri"/>
              <a:cs typeface="Calibri"/>
              <a:sym typeface="Calibri"/>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p55"/>
          <p:cNvSpPr/>
          <p:nvPr/>
        </p:nvSpPr>
        <p:spPr>
          <a:xfrm>
            <a:off x="3048000" y="1581155"/>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27" name="Google Shape;427;p55"/>
          <p:cNvSpPr txBox="1"/>
          <p:nvPr/>
        </p:nvSpPr>
        <p:spPr>
          <a:xfrm>
            <a:off x="238000" y="1143000"/>
            <a:ext cx="10430100" cy="461700"/>
          </a:xfrm>
          <a:prstGeom prst="rect">
            <a:avLst/>
          </a:prstGeom>
          <a:noFill/>
          <a:ln>
            <a:noFill/>
          </a:ln>
        </p:spPr>
        <p:txBody>
          <a:bodyPr anchorCtr="0" anchor="t" bIns="45700" lIns="91425" spcFirstLastPara="1" rIns="91425" wrap="square" tIns="45700">
            <a:spAutoFit/>
          </a:bodyPr>
          <a:lstStyle/>
          <a:p>
            <a:pPr indent="-342900" lvl="0" marL="342900" marR="0" rtl="0" algn="r">
              <a:spcBef>
                <a:spcPts val="0"/>
              </a:spcBef>
              <a:spcAft>
                <a:spcPts val="0"/>
              </a:spcAft>
              <a:buNone/>
            </a:pPr>
            <a:r>
              <a:rPr lang="en-US" sz="2400">
                <a:solidFill>
                  <a:srgbClr val="FF0000"/>
                </a:solidFill>
                <a:latin typeface="Trebuchet MS"/>
                <a:ea typeface="Trebuchet MS"/>
                <a:cs typeface="Trebuchet MS"/>
                <a:sym typeface="Trebuchet MS"/>
              </a:rPr>
              <a:t>Algorithm &amp; Pseudocode</a:t>
            </a:r>
            <a:r>
              <a:rPr lang="en-US" sz="2400">
                <a:solidFill>
                  <a:srgbClr val="FF0000"/>
                </a:solidFill>
                <a:latin typeface="Trebuchet MS"/>
                <a:ea typeface="Trebuchet MS"/>
                <a:cs typeface="Trebuchet MS"/>
                <a:sym typeface="Trebuchet MS"/>
              </a:rPr>
              <a:t>- ScoreBoard Detection and Extraction</a:t>
            </a:r>
            <a:endParaRPr sz="2400">
              <a:solidFill>
                <a:schemeClr val="dk1"/>
              </a:solidFill>
              <a:latin typeface="Arial"/>
              <a:ea typeface="Arial"/>
              <a:cs typeface="Arial"/>
              <a:sym typeface="Arial"/>
            </a:endParaRPr>
          </a:p>
        </p:txBody>
      </p:sp>
      <p:sp>
        <p:nvSpPr>
          <p:cNvPr id="428" name="Google Shape;428;p55"/>
          <p:cNvSpPr txBox="1"/>
          <p:nvPr/>
        </p:nvSpPr>
        <p:spPr>
          <a:xfrm>
            <a:off x="2133600" y="1905000"/>
            <a:ext cx="8839200" cy="5467200"/>
          </a:xfrm>
          <a:prstGeom prst="rect">
            <a:avLst/>
          </a:prstGeom>
          <a:noFill/>
          <a:ln>
            <a:noFill/>
          </a:ln>
        </p:spPr>
        <p:txBody>
          <a:bodyPr anchorCtr="0" anchor="t" bIns="45700" lIns="91425" spcFirstLastPara="1" rIns="91425" wrap="square" tIns="45700">
            <a:spAutoFit/>
          </a:bodyPr>
          <a:lstStyle/>
          <a:p>
            <a:pPr indent="0" lvl="0" marL="0" rtl="0" algn="l">
              <a:lnSpc>
                <a:spcPct val="115000"/>
              </a:lnSpc>
              <a:spcBef>
                <a:spcPts val="1200"/>
              </a:spcBef>
              <a:spcAft>
                <a:spcPts val="0"/>
              </a:spcAft>
              <a:buClr>
                <a:schemeClr val="dk1"/>
              </a:buClr>
              <a:buSzPts val="1100"/>
              <a:buFont typeface="Arial"/>
              <a:buNone/>
            </a:pPr>
            <a:r>
              <a:rPr b="1" lang="en-US" sz="1900">
                <a:solidFill>
                  <a:schemeClr val="dk1"/>
                </a:solidFill>
              </a:rPr>
              <a:t>Step 4: Store and Record Results</a:t>
            </a:r>
            <a:endParaRPr b="1" sz="1900">
              <a:solidFill>
                <a:schemeClr val="dk1"/>
              </a:solidFill>
            </a:endParaRPr>
          </a:p>
          <a:p>
            <a:pPr indent="-349250" lvl="0" marL="457200" rtl="0" algn="l">
              <a:lnSpc>
                <a:spcPct val="115000"/>
              </a:lnSpc>
              <a:spcBef>
                <a:spcPts val="1200"/>
              </a:spcBef>
              <a:spcAft>
                <a:spcPts val="0"/>
              </a:spcAft>
              <a:buClr>
                <a:schemeClr val="dk1"/>
              </a:buClr>
              <a:buSzPts val="1900"/>
              <a:buChar char="●"/>
            </a:pPr>
            <a:r>
              <a:rPr lang="en-US" sz="1900">
                <a:solidFill>
                  <a:schemeClr val="dk1"/>
                </a:solidFill>
              </a:rPr>
              <a:t>For each frame, store the extracted information: team names, scores, and game time.</a:t>
            </a:r>
            <a:endParaRPr sz="1900">
              <a:solidFill>
                <a:schemeClr val="dk1"/>
              </a:solidFill>
            </a:endParaRPr>
          </a:p>
          <a:p>
            <a:pPr indent="-349250" lvl="0" marL="457200" rtl="0" algn="l">
              <a:lnSpc>
                <a:spcPct val="115000"/>
              </a:lnSpc>
              <a:spcBef>
                <a:spcPts val="0"/>
              </a:spcBef>
              <a:spcAft>
                <a:spcPts val="0"/>
              </a:spcAft>
              <a:buClr>
                <a:schemeClr val="dk1"/>
              </a:buClr>
              <a:buSzPts val="1900"/>
              <a:buChar char="●"/>
            </a:pPr>
            <a:r>
              <a:rPr lang="en-US" sz="1900">
                <a:solidFill>
                  <a:schemeClr val="dk1"/>
                </a:solidFill>
              </a:rPr>
              <a:t>Save the extracted details in a structured format (e.g., JSON, text file) for each frame or display them in real time.</a:t>
            </a:r>
            <a:endParaRPr sz="1900">
              <a:solidFill>
                <a:schemeClr val="dk1"/>
              </a:solidFill>
            </a:endParaRPr>
          </a:p>
          <a:p>
            <a:pPr indent="0" lvl="0" marL="0" rtl="0" algn="l">
              <a:lnSpc>
                <a:spcPct val="115000"/>
              </a:lnSpc>
              <a:spcBef>
                <a:spcPts val="1200"/>
              </a:spcBef>
              <a:spcAft>
                <a:spcPts val="0"/>
              </a:spcAft>
              <a:buNone/>
            </a:pPr>
            <a:r>
              <a:rPr b="1" lang="en-US" sz="1900">
                <a:solidFill>
                  <a:schemeClr val="dk1"/>
                </a:solidFill>
                <a:latin typeface="Calibri"/>
                <a:ea typeface="Calibri"/>
                <a:cs typeface="Calibri"/>
                <a:sym typeface="Calibri"/>
              </a:rPr>
              <a:t>Step 5: Summarize Results</a:t>
            </a:r>
            <a:endParaRPr b="1" sz="1900">
              <a:solidFill>
                <a:schemeClr val="dk1"/>
              </a:solidFill>
              <a:latin typeface="Calibri"/>
              <a:ea typeface="Calibri"/>
              <a:cs typeface="Calibri"/>
              <a:sym typeface="Calibri"/>
            </a:endParaRPr>
          </a:p>
          <a:p>
            <a:pPr indent="-349250" lvl="0" marL="457200" rtl="0" algn="l">
              <a:lnSpc>
                <a:spcPct val="115000"/>
              </a:lnSpc>
              <a:spcBef>
                <a:spcPts val="1200"/>
              </a:spcBef>
              <a:spcAft>
                <a:spcPts val="0"/>
              </a:spcAft>
              <a:buClr>
                <a:schemeClr val="dk1"/>
              </a:buClr>
              <a:buSzPts val="1900"/>
              <a:buFont typeface="Calibri"/>
              <a:buChar char="●"/>
            </a:pPr>
            <a:r>
              <a:rPr lang="en-US" sz="1900">
                <a:solidFill>
                  <a:schemeClr val="dk1"/>
                </a:solidFill>
                <a:latin typeface="Calibri"/>
                <a:ea typeface="Calibri"/>
                <a:cs typeface="Calibri"/>
                <a:sym typeface="Calibri"/>
              </a:rPr>
              <a:t>After processing all frames:</a:t>
            </a:r>
            <a:endParaRPr sz="1900">
              <a:solidFill>
                <a:schemeClr val="dk1"/>
              </a:solidFill>
              <a:latin typeface="Calibri"/>
              <a:ea typeface="Calibri"/>
              <a:cs typeface="Calibri"/>
              <a:sym typeface="Calibri"/>
            </a:endParaRPr>
          </a:p>
          <a:p>
            <a:pPr indent="-349250" lvl="1" marL="914400" rtl="0" algn="l">
              <a:lnSpc>
                <a:spcPct val="115000"/>
              </a:lnSpc>
              <a:spcBef>
                <a:spcPts val="0"/>
              </a:spcBef>
              <a:spcAft>
                <a:spcPts val="0"/>
              </a:spcAft>
              <a:buClr>
                <a:schemeClr val="dk1"/>
              </a:buClr>
              <a:buSzPts val="1900"/>
              <a:buFont typeface="Calibri"/>
              <a:buAutoNum type="arabicPeriod"/>
            </a:pPr>
            <a:r>
              <a:rPr lang="en-US" sz="1900">
                <a:solidFill>
                  <a:schemeClr val="dk1"/>
                </a:solidFill>
                <a:latin typeface="Calibri"/>
                <a:ea typeface="Calibri"/>
                <a:cs typeface="Calibri"/>
                <a:sym typeface="Calibri"/>
              </a:rPr>
              <a:t>Aggregate the scoreboard data for summarization.</a:t>
            </a:r>
            <a:endParaRPr sz="1900">
              <a:solidFill>
                <a:schemeClr val="dk1"/>
              </a:solidFill>
              <a:latin typeface="Calibri"/>
              <a:ea typeface="Calibri"/>
              <a:cs typeface="Calibri"/>
              <a:sym typeface="Calibri"/>
            </a:endParaRPr>
          </a:p>
          <a:p>
            <a:pPr indent="-349250" lvl="1" marL="914400" rtl="0" algn="l">
              <a:lnSpc>
                <a:spcPct val="115000"/>
              </a:lnSpc>
              <a:spcBef>
                <a:spcPts val="0"/>
              </a:spcBef>
              <a:spcAft>
                <a:spcPts val="0"/>
              </a:spcAft>
              <a:buClr>
                <a:schemeClr val="dk1"/>
              </a:buClr>
              <a:buSzPts val="1900"/>
              <a:buFont typeface="Calibri"/>
              <a:buAutoNum type="arabicPeriod"/>
            </a:pPr>
            <a:r>
              <a:rPr lang="en-US" sz="1900">
                <a:solidFill>
                  <a:schemeClr val="dk1"/>
                </a:solidFill>
                <a:latin typeface="Calibri"/>
                <a:ea typeface="Calibri"/>
                <a:cs typeface="Calibri"/>
                <a:sym typeface="Calibri"/>
              </a:rPr>
              <a:t>Generate a summary or a highlight video using the stored team names, scores, and times.</a:t>
            </a:r>
            <a:endParaRPr sz="1900">
              <a:solidFill>
                <a:schemeClr val="dk1"/>
              </a:solidFill>
              <a:latin typeface="Calibri"/>
              <a:ea typeface="Calibri"/>
              <a:cs typeface="Calibri"/>
              <a:sym typeface="Calibri"/>
            </a:endParaRPr>
          </a:p>
          <a:p>
            <a:pPr indent="0" lvl="0" marL="0" rtl="0" algn="l">
              <a:lnSpc>
                <a:spcPct val="115000"/>
              </a:lnSpc>
              <a:spcBef>
                <a:spcPts val="1200"/>
              </a:spcBef>
              <a:spcAft>
                <a:spcPts val="0"/>
              </a:spcAft>
              <a:buNone/>
            </a:pPr>
            <a:r>
              <a:rPr b="1" lang="en-US" sz="1900">
                <a:solidFill>
                  <a:schemeClr val="dk1"/>
                </a:solidFill>
                <a:latin typeface="Calibri"/>
                <a:ea typeface="Calibri"/>
                <a:cs typeface="Calibri"/>
                <a:sym typeface="Calibri"/>
              </a:rPr>
              <a:t>Step 6: </a:t>
            </a:r>
            <a:r>
              <a:rPr lang="en-US" sz="1900">
                <a:solidFill>
                  <a:schemeClr val="dk1"/>
                </a:solidFill>
                <a:latin typeface="Calibri"/>
                <a:ea typeface="Calibri"/>
                <a:cs typeface="Calibri"/>
                <a:sym typeface="Calibri"/>
              </a:rPr>
              <a:t>End</a:t>
            </a:r>
            <a:endParaRPr sz="1900">
              <a:solidFill>
                <a:schemeClr val="dk1"/>
              </a:solidFill>
              <a:latin typeface="Calibri"/>
              <a:ea typeface="Calibri"/>
              <a:cs typeface="Calibri"/>
              <a:sym typeface="Calibri"/>
            </a:endParaRPr>
          </a:p>
          <a:p>
            <a:pPr indent="0" lvl="0" marL="0" rtl="0" algn="l">
              <a:lnSpc>
                <a:spcPct val="115000"/>
              </a:lnSpc>
              <a:spcBef>
                <a:spcPts val="1200"/>
              </a:spcBef>
              <a:spcAft>
                <a:spcPts val="0"/>
              </a:spcAft>
              <a:buNone/>
            </a:pPr>
            <a:r>
              <a:t/>
            </a:r>
            <a:endParaRPr sz="1900">
              <a:solidFill>
                <a:schemeClr val="dk1"/>
              </a:solidFill>
            </a:endParaRPr>
          </a:p>
          <a:p>
            <a:pPr indent="0" lvl="0" marL="0" marR="0" rtl="0" algn="just">
              <a:spcBef>
                <a:spcPts val="1200"/>
              </a:spcBef>
              <a:spcAft>
                <a:spcPts val="0"/>
              </a:spcAft>
              <a:buNone/>
            </a:pPr>
            <a:r>
              <a:t/>
            </a:r>
            <a:endParaRPr b="1" sz="2700">
              <a:solidFill>
                <a:schemeClr val="dk1"/>
              </a:solidFill>
              <a:latin typeface="Calibri"/>
              <a:ea typeface="Calibri"/>
              <a:cs typeface="Calibri"/>
              <a:sym typeface="Calibri"/>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sp>
        <p:nvSpPr>
          <p:cNvPr id="433" name="Google Shape;433;p56"/>
          <p:cNvSpPr/>
          <p:nvPr/>
        </p:nvSpPr>
        <p:spPr>
          <a:xfrm>
            <a:off x="3048000" y="1581155"/>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34" name="Google Shape;434;p56"/>
          <p:cNvSpPr txBox="1"/>
          <p:nvPr/>
        </p:nvSpPr>
        <p:spPr>
          <a:xfrm>
            <a:off x="128400" y="1143000"/>
            <a:ext cx="10539600" cy="461700"/>
          </a:xfrm>
          <a:prstGeom prst="rect">
            <a:avLst/>
          </a:prstGeom>
          <a:noFill/>
          <a:ln>
            <a:noFill/>
          </a:ln>
        </p:spPr>
        <p:txBody>
          <a:bodyPr anchorCtr="0" anchor="t" bIns="45700" lIns="91425" spcFirstLastPara="1" rIns="91425" wrap="square" tIns="45700">
            <a:spAutoFit/>
          </a:bodyPr>
          <a:lstStyle/>
          <a:p>
            <a:pPr indent="-342900" lvl="0" marL="342900" marR="0" rtl="0" algn="r">
              <a:spcBef>
                <a:spcPts val="0"/>
              </a:spcBef>
              <a:spcAft>
                <a:spcPts val="0"/>
              </a:spcAft>
              <a:buNone/>
            </a:pPr>
            <a:r>
              <a:rPr lang="en-US" sz="2400">
                <a:solidFill>
                  <a:srgbClr val="FF0000"/>
                </a:solidFill>
                <a:latin typeface="Trebuchet MS"/>
                <a:ea typeface="Trebuchet MS"/>
                <a:cs typeface="Trebuchet MS"/>
                <a:sym typeface="Trebuchet MS"/>
              </a:rPr>
              <a:t>Algorithm &amp; Pseudocode</a:t>
            </a:r>
            <a:r>
              <a:rPr lang="en-US" sz="2400">
                <a:solidFill>
                  <a:srgbClr val="FF0000"/>
                </a:solidFill>
                <a:latin typeface="Trebuchet MS"/>
                <a:ea typeface="Trebuchet MS"/>
                <a:cs typeface="Trebuchet MS"/>
                <a:sym typeface="Trebuchet MS"/>
              </a:rPr>
              <a:t>- ScoreBoard Detection and Extraction</a:t>
            </a:r>
            <a:endParaRPr sz="2400">
              <a:solidFill>
                <a:schemeClr val="dk1"/>
              </a:solidFill>
              <a:latin typeface="Arial"/>
              <a:ea typeface="Arial"/>
              <a:cs typeface="Arial"/>
              <a:sym typeface="Arial"/>
            </a:endParaRPr>
          </a:p>
        </p:txBody>
      </p:sp>
      <p:sp>
        <p:nvSpPr>
          <p:cNvPr id="435" name="Google Shape;435;p56"/>
          <p:cNvSpPr txBox="1"/>
          <p:nvPr/>
        </p:nvSpPr>
        <p:spPr>
          <a:xfrm>
            <a:off x="2133600" y="1905000"/>
            <a:ext cx="8839200" cy="64956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SzPts val="1100"/>
              <a:buNone/>
            </a:pPr>
            <a:r>
              <a:rPr b="1" lang="en-US" sz="2400">
                <a:solidFill>
                  <a:schemeClr val="dk1"/>
                </a:solidFill>
                <a:latin typeface="Calibri"/>
                <a:ea typeface="Calibri"/>
                <a:cs typeface="Calibri"/>
                <a:sym typeface="Calibri"/>
              </a:rPr>
              <a:t>Pseudocode:</a:t>
            </a:r>
            <a:endParaRPr b="1" sz="2400">
              <a:solidFill>
                <a:schemeClr val="dk1"/>
              </a:solidFill>
              <a:latin typeface="Calibri"/>
              <a:ea typeface="Calibri"/>
              <a:cs typeface="Calibri"/>
              <a:sym typeface="Calibri"/>
            </a:endParaRPr>
          </a:p>
          <a:p>
            <a:pPr indent="0" lvl="0" marL="0" rtl="0" algn="l">
              <a:spcBef>
                <a:spcPts val="0"/>
              </a:spcBef>
              <a:spcAft>
                <a:spcPts val="0"/>
              </a:spcAft>
              <a:buSzPts val="1100"/>
              <a:buNone/>
            </a:pPr>
            <a:r>
              <a:rPr lang="en-US" sz="2400">
                <a:solidFill>
                  <a:schemeClr val="dk1"/>
                </a:solidFill>
                <a:latin typeface="Calibri"/>
                <a:ea typeface="Calibri"/>
                <a:cs typeface="Calibri"/>
                <a:sym typeface="Calibri"/>
              </a:rPr>
              <a:t>// Initialize YOLOv4 model and load weights</a:t>
            </a:r>
            <a:endParaRPr sz="2400">
              <a:solidFill>
                <a:schemeClr val="dk1"/>
              </a:solidFill>
              <a:latin typeface="Calibri"/>
              <a:ea typeface="Calibri"/>
              <a:cs typeface="Calibri"/>
              <a:sym typeface="Calibri"/>
            </a:endParaRPr>
          </a:p>
          <a:p>
            <a:pPr indent="0" lvl="0" marL="0" rtl="0" algn="l">
              <a:spcBef>
                <a:spcPts val="0"/>
              </a:spcBef>
              <a:spcAft>
                <a:spcPts val="0"/>
              </a:spcAft>
              <a:buSzPts val="1100"/>
              <a:buNone/>
            </a:pPr>
            <a:r>
              <a:rPr lang="en-US" sz="2400">
                <a:solidFill>
                  <a:schemeClr val="dk1"/>
                </a:solidFill>
                <a:latin typeface="Calibri"/>
                <a:ea typeface="Calibri"/>
                <a:cs typeface="Calibri"/>
                <a:sym typeface="Calibri"/>
              </a:rPr>
              <a:t>Initialize YOLOv4 model with configuration (cfg) and weights</a:t>
            </a:r>
            <a:endParaRPr sz="2400">
              <a:solidFill>
                <a:schemeClr val="dk1"/>
              </a:solidFill>
              <a:latin typeface="Calibri"/>
              <a:ea typeface="Calibri"/>
              <a:cs typeface="Calibri"/>
              <a:sym typeface="Calibri"/>
            </a:endParaRPr>
          </a:p>
          <a:p>
            <a:pPr indent="0" lvl="0" marL="0" rtl="0" algn="l">
              <a:spcBef>
                <a:spcPts val="0"/>
              </a:spcBef>
              <a:spcAft>
                <a:spcPts val="0"/>
              </a:spcAft>
              <a:buSzPts val="1100"/>
              <a:buNone/>
            </a:pPr>
            <a:r>
              <a:rPr lang="en-US" sz="2400">
                <a:solidFill>
                  <a:schemeClr val="dk1"/>
                </a:solidFill>
                <a:latin typeface="Calibri"/>
                <a:ea typeface="Calibri"/>
                <a:cs typeface="Calibri"/>
                <a:sym typeface="Calibri"/>
              </a:rPr>
              <a:t>Set confidence threshold for YOLOv4</a:t>
            </a:r>
            <a:endParaRPr sz="2400">
              <a:solidFill>
                <a:schemeClr val="dk1"/>
              </a:solidFill>
              <a:latin typeface="Calibri"/>
              <a:ea typeface="Calibri"/>
              <a:cs typeface="Calibri"/>
              <a:sym typeface="Calibri"/>
            </a:endParaRPr>
          </a:p>
          <a:p>
            <a:pPr indent="0" lvl="0" marL="0" rtl="0" algn="l">
              <a:spcBef>
                <a:spcPts val="0"/>
              </a:spcBef>
              <a:spcAft>
                <a:spcPts val="0"/>
              </a:spcAft>
              <a:buSzPts val="1100"/>
              <a:buNone/>
            </a:pPr>
            <a:r>
              <a:t/>
            </a:r>
            <a:endParaRPr sz="2400">
              <a:solidFill>
                <a:schemeClr val="dk1"/>
              </a:solidFill>
              <a:latin typeface="Calibri"/>
              <a:ea typeface="Calibri"/>
              <a:cs typeface="Calibri"/>
              <a:sym typeface="Calibri"/>
            </a:endParaRPr>
          </a:p>
          <a:p>
            <a:pPr indent="0" lvl="0" marL="0" rtl="0" algn="l">
              <a:spcBef>
                <a:spcPts val="0"/>
              </a:spcBef>
              <a:spcAft>
                <a:spcPts val="0"/>
              </a:spcAft>
              <a:buSzPts val="1100"/>
              <a:buNone/>
            </a:pPr>
            <a:r>
              <a:rPr lang="en-US" sz="2400">
                <a:solidFill>
                  <a:schemeClr val="dk1"/>
                </a:solidFill>
                <a:latin typeface="Calibri"/>
                <a:ea typeface="Calibri"/>
                <a:cs typeface="Calibri"/>
                <a:sym typeface="Calibri"/>
              </a:rPr>
              <a:t>// Load video file for scoreboard detection</a:t>
            </a:r>
            <a:endParaRPr sz="2400">
              <a:solidFill>
                <a:schemeClr val="dk1"/>
              </a:solidFill>
              <a:latin typeface="Calibri"/>
              <a:ea typeface="Calibri"/>
              <a:cs typeface="Calibri"/>
              <a:sym typeface="Calibri"/>
            </a:endParaRPr>
          </a:p>
          <a:p>
            <a:pPr indent="0" lvl="0" marL="0" rtl="0" algn="l">
              <a:spcBef>
                <a:spcPts val="0"/>
              </a:spcBef>
              <a:spcAft>
                <a:spcPts val="0"/>
              </a:spcAft>
              <a:buSzPts val="1100"/>
              <a:buNone/>
            </a:pPr>
            <a:r>
              <a:rPr lang="en-US" sz="2400">
                <a:solidFill>
                  <a:schemeClr val="dk1"/>
                </a:solidFill>
                <a:latin typeface="Calibri"/>
                <a:ea typeface="Calibri"/>
                <a:cs typeface="Calibri"/>
                <a:sym typeface="Calibri"/>
              </a:rPr>
              <a:t>For each frame in the video:</a:t>
            </a:r>
            <a:endParaRPr sz="2400">
              <a:solidFill>
                <a:schemeClr val="dk1"/>
              </a:solidFill>
              <a:latin typeface="Calibri"/>
              <a:ea typeface="Calibri"/>
              <a:cs typeface="Calibri"/>
              <a:sym typeface="Calibri"/>
            </a:endParaRPr>
          </a:p>
          <a:p>
            <a:pPr indent="0" lvl="0" marL="0" rtl="0" algn="l">
              <a:spcBef>
                <a:spcPts val="0"/>
              </a:spcBef>
              <a:spcAft>
                <a:spcPts val="0"/>
              </a:spcAft>
              <a:buSzPts val="1100"/>
              <a:buNone/>
            </a:pPr>
            <a:r>
              <a:rPr lang="en-US" sz="2400">
                <a:solidFill>
                  <a:schemeClr val="dk1"/>
                </a:solidFill>
                <a:latin typeface="Calibri"/>
                <a:ea typeface="Calibri"/>
                <a:cs typeface="Calibri"/>
                <a:sym typeface="Calibri"/>
              </a:rPr>
              <a:t>    // Detect the scoreboard in the current frame</a:t>
            </a:r>
            <a:endParaRPr sz="2400">
              <a:solidFill>
                <a:schemeClr val="dk1"/>
              </a:solidFill>
              <a:latin typeface="Calibri"/>
              <a:ea typeface="Calibri"/>
              <a:cs typeface="Calibri"/>
              <a:sym typeface="Calibri"/>
            </a:endParaRPr>
          </a:p>
          <a:p>
            <a:pPr indent="0" lvl="0" marL="0" rtl="0" algn="l">
              <a:spcBef>
                <a:spcPts val="0"/>
              </a:spcBef>
              <a:spcAft>
                <a:spcPts val="0"/>
              </a:spcAft>
              <a:buSzPts val="1100"/>
              <a:buNone/>
            </a:pPr>
            <a:r>
              <a:rPr lang="en-US" sz="2400">
                <a:solidFill>
                  <a:schemeClr val="dk1"/>
                </a:solidFill>
                <a:latin typeface="Calibri"/>
                <a:ea typeface="Calibri"/>
                <a:cs typeface="Calibri"/>
                <a:sym typeface="Calibri"/>
              </a:rPr>
              <a:t>    Detect bounding boxes using YOLOv4</a:t>
            </a:r>
            <a:endParaRPr sz="2400">
              <a:solidFill>
                <a:schemeClr val="dk1"/>
              </a:solidFill>
              <a:latin typeface="Calibri"/>
              <a:ea typeface="Calibri"/>
              <a:cs typeface="Calibri"/>
              <a:sym typeface="Calibri"/>
            </a:endParaRPr>
          </a:p>
          <a:p>
            <a:pPr indent="0" lvl="0" marL="0" rtl="0" algn="l">
              <a:spcBef>
                <a:spcPts val="0"/>
              </a:spcBef>
              <a:spcAft>
                <a:spcPts val="0"/>
              </a:spcAft>
              <a:buSzPts val="1100"/>
              <a:buNone/>
            </a:pPr>
            <a:r>
              <a:rPr lang="en-US" sz="2400">
                <a:solidFill>
                  <a:schemeClr val="dk1"/>
                </a:solidFill>
                <a:latin typeface="Calibri"/>
                <a:ea typeface="Calibri"/>
                <a:cs typeface="Calibri"/>
                <a:sym typeface="Calibri"/>
              </a:rPr>
              <a:t>    If bounding box detected:</a:t>
            </a:r>
            <a:endParaRPr sz="2400">
              <a:solidFill>
                <a:schemeClr val="dk1"/>
              </a:solidFill>
              <a:latin typeface="Calibri"/>
              <a:ea typeface="Calibri"/>
              <a:cs typeface="Calibri"/>
              <a:sym typeface="Calibri"/>
            </a:endParaRPr>
          </a:p>
          <a:p>
            <a:pPr indent="0" lvl="0" marL="0" rtl="0" algn="l">
              <a:spcBef>
                <a:spcPts val="0"/>
              </a:spcBef>
              <a:spcAft>
                <a:spcPts val="0"/>
              </a:spcAft>
              <a:buSzPts val="1100"/>
              <a:buNone/>
            </a:pPr>
            <a:r>
              <a:rPr lang="en-US" sz="2400">
                <a:solidFill>
                  <a:schemeClr val="dk1"/>
                </a:solidFill>
                <a:latin typeface="Calibri"/>
                <a:ea typeface="Calibri"/>
                <a:cs typeface="Calibri"/>
                <a:sym typeface="Calibri"/>
              </a:rPr>
              <a:t>        // Crop the detected scoreboard region</a:t>
            </a:r>
            <a:endParaRPr sz="2400">
              <a:solidFill>
                <a:schemeClr val="dk1"/>
              </a:solidFill>
              <a:latin typeface="Calibri"/>
              <a:ea typeface="Calibri"/>
              <a:cs typeface="Calibri"/>
              <a:sym typeface="Calibri"/>
            </a:endParaRPr>
          </a:p>
          <a:p>
            <a:pPr indent="0" lvl="0" marL="0" rtl="0" algn="l">
              <a:spcBef>
                <a:spcPts val="0"/>
              </a:spcBef>
              <a:spcAft>
                <a:spcPts val="0"/>
              </a:spcAft>
              <a:buSzPts val="1100"/>
              <a:buNone/>
            </a:pPr>
            <a:r>
              <a:rPr lang="en-US" sz="2400">
                <a:solidFill>
                  <a:schemeClr val="dk1"/>
                </a:solidFill>
                <a:latin typeface="Calibri"/>
                <a:ea typeface="Calibri"/>
                <a:cs typeface="Calibri"/>
                <a:sym typeface="Calibri"/>
              </a:rPr>
              <a:t>        Extract the region of interest (ROI) from the frame using the bounding box coordinates</a:t>
            </a:r>
            <a:endParaRPr sz="2400">
              <a:solidFill>
                <a:schemeClr val="dk1"/>
              </a:solidFill>
              <a:latin typeface="Calibri"/>
              <a:ea typeface="Calibri"/>
              <a:cs typeface="Calibri"/>
              <a:sym typeface="Calibri"/>
            </a:endParaRPr>
          </a:p>
          <a:p>
            <a:pPr indent="0" lvl="0" marL="0" rtl="0" algn="l">
              <a:spcBef>
                <a:spcPts val="0"/>
              </a:spcBef>
              <a:spcAft>
                <a:spcPts val="0"/>
              </a:spcAft>
              <a:buSzPts val="1100"/>
              <a:buNone/>
            </a:pPr>
            <a:r>
              <a:rPr lang="en-US" sz="2400">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a:p>
            <a:pPr indent="0" lvl="0" marL="0" marR="0" rtl="0" algn="just">
              <a:spcBef>
                <a:spcPts val="0"/>
              </a:spcBef>
              <a:spcAft>
                <a:spcPts val="0"/>
              </a:spcAft>
              <a:buNone/>
            </a:pPr>
            <a:r>
              <a:t/>
            </a:r>
            <a:endParaRPr sz="2000">
              <a:solidFill>
                <a:srgbClr val="0033CC"/>
              </a:solidFill>
              <a:latin typeface="Trebuchet MS"/>
              <a:ea typeface="Trebuchet MS"/>
              <a:cs typeface="Trebuchet MS"/>
              <a:sym typeface="Trebuchet MS"/>
            </a:endParaRPr>
          </a:p>
          <a:p>
            <a:pPr indent="0" lvl="0" marL="0" marR="0" rtl="0" algn="just">
              <a:spcBef>
                <a:spcPts val="0"/>
              </a:spcBef>
              <a:spcAft>
                <a:spcPts val="0"/>
              </a:spcAft>
              <a:buNone/>
            </a:pPr>
            <a:r>
              <a:t/>
            </a:r>
            <a:endParaRPr sz="2000">
              <a:solidFill>
                <a:srgbClr val="0033CC"/>
              </a:solidFill>
              <a:latin typeface="Trebuchet MS"/>
              <a:ea typeface="Trebuchet MS"/>
              <a:cs typeface="Trebuchet MS"/>
              <a:sym typeface="Trebuchet MS"/>
            </a:endParaRPr>
          </a:p>
          <a:p>
            <a:pPr indent="0" lvl="0" marL="0" marR="0" rtl="0" algn="just">
              <a:spcBef>
                <a:spcPts val="0"/>
              </a:spcBef>
              <a:spcAft>
                <a:spcPts val="0"/>
              </a:spcAft>
              <a:buNone/>
            </a:pPr>
            <a:r>
              <a:t/>
            </a:r>
            <a:endParaRPr sz="2000">
              <a:solidFill>
                <a:srgbClr val="0033CC"/>
              </a:solidFill>
              <a:latin typeface="Trebuchet MS"/>
              <a:ea typeface="Trebuchet MS"/>
              <a:cs typeface="Trebuchet MS"/>
              <a:sym typeface="Trebuchet MS"/>
            </a:endParaRPr>
          </a:p>
          <a:p>
            <a:pPr indent="0" lvl="0" marL="0" marR="0" rtl="0" algn="just">
              <a:spcBef>
                <a:spcPts val="0"/>
              </a:spcBef>
              <a:spcAft>
                <a:spcPts val="0"/>
              </a:spcAft>
              <a:buNone/>
            </a:pPr>
            <a:r>
              <a:t/>
            </a:r>
            <a:endParaRPr sz="2000">
              <a:solidFill>
                <a:srgbClr val="0033CC"/>
              </a:solidFill>
              <a:latin typeface="Trebuchet MS"/>
              <a:ea typeface="Trebuchet MS"/>
              <a:cs typeface="Trebuchet MS"/>
              <a:sym typeface="Trebuchet MS"/>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sp>
        <p:nvSpPr>
          <p:cNvPr id="440" name="Google Shape;440;p57"/>
          <p:cNvSpPr/>
          <p:nvPr/>
        </p:nvSpPr>
        <p:spPr>
          <a:xfrm>
            <a:off x="3048000" y="1581155"/>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41" name="Google Shape;441;p57"/>
          <p:cNvSpPr txBox="1"/>
          <p:nvPr/>
        </p:nvSpPr>
        <p:spPr>
          <a:xfrm>
            <a:off x="112725" y="1143000"/>
            <a:ext cx="10555200" cy="461700"/>
          </a:xfrm>
          <a:prstGeom prst="rect">
            <a:avLst/>
          </a:prstGeom>
          <a:noFill/>
          <a:ln>
            <a:noFill/>
          </a:ln>
        </p:spPr>
        <p:txBody>
          <a:bodyPr anchorCtr="0" anchor="t" bIns="45700" lIns="91425" spcFirstLastPara="1" rIns="91425" wrap="square" tIns="45700">
            <a:spAutoFit/>
          </a:bodyPr>
          <a:lstStyle/>
          <a:p>
            <a:pPr indent="-342900" lvl="0" marL="342900" marR="0" rtl="0" algn="r">
              <a:spcBef>
                <a:spcPts val="0"/>
              </a:spcBef>
              <a:spcAft>
                <a:spcPts val="0"/>
              </a:spcAft>
              <a:buNone/>
            </a:pPr>
            <a:r>
              <a:rPr lang="en-US" sz="2400">
                <a:solidFill>
                  <a:srgbClr val="FF0000"/>
                </a:solidFill>
                <a:latin typeface="Trebuchet MS"/>
                <a:ea typeface="Trebuchet MS"/>
                <a:cs typeface="Trebuchet MS"/>
                <a:sym typeface="Trebuchet MS"/>
              </a:rPr>
              <a:t>Algorithm &amp; Pseudocode</a:t>
            </a:r>
            <a:r>
              <a:rPr lang="en-US" sz="2400">
                <a:solidFill>
                  <a:srgbClr val="FF0000"/>
                </a:solidFill>
                <a:latin typeface="Trebuchet MS"/>
                <a:ea typeface="Trebuchet MS"/>
                <a:cs typeface="Trebuchet MS"/>
                <a:sym typeface="Trebuchet MS"/>
              </a:rPr>
              <a:t>- ScoreBoard Detection and Extraction</a:t>
            </a:r>
            <a:endParaRPr sz="2400">
              <a:solidFill>
                <a:schemeClr val="dk1"/>
              </a:solidFill>
              <a:latin typeface="Arial"/>
              <a:ea typeface="Arial"/>
              <a:cs typeface="Arial"/>
              <a:sym typeface="Arial"/>
            </a:endParaRPr>
          </a:p>
        </p:txBody>
      </p:sp>
      <p:sp>
        <p:nvSpPr>
          <p:cNvPr id="442" name="Google Shape;442;p57"/>
          <p:cNvSpPr txBox="1"/>
          <p:nvPr/>
        </p:nvSpPr>
        <p:spPr>
          <a:xfrm>
            <a:off x="2133600" y="1905000"/>
            <a:ext cx="8839200" cy="45252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SzPts val="1100"/>
              <a:buFont typeface="Arial"/>
              <a:buNone/>
            </a:pPr>
            <a:r>
              <a:rPr lang="en-US" sz="2400">
                <a:solidFill>
                  <a:schemeClr val="dk1"/>
                </a:solidFill>
                <a:latin typeface="Calibri"/>
                <a:ea typeface="Calibri"/>
                <a:cs typeface="Calibri"/>
                <a:sym typeface="Calibri"/>
              </a:rPr>
              <a:t>         // Preprocess the cropped scoreboard image for OCR</a:t>
            </a:r>
            <a:endParaRPr sz="24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US" sz="2400">
                <a:solidFill>
                  <a:schemeClr val="dk1"/>
                </a:solidFill>
                <a:latin typeface="Calibri"/>
                <a:ea typeface="Calibri"/>
                <a:cs typeface="Calibri"/>
                <a:sym typeface="Calibri"/>
              </a:rPr>
              <a:t>        Convert ROI to grayscale</a:t>
            </a:r>
            <a:endParaRPr sz="24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US" sz="2400">
                <a:solidFill>
                  <a:schemeClr val="dk1"/>
                </a:solidFill>
                <a:latin typeface="Calibri"/>
                <a:ea typeface="Calibri"/>
                <a:cs typeface="Calibri"/>
                <a:sym typeface="Calibri"/>
              </a:rPr>
              <a:t>        Apply thresholding or other image preprocessing techniques for OCR optimization</a:t>
            </a:r>
            <a:endParaRPr sz="24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sz="24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US" sz="2400">
                <a:solidFill>
                  <a:schemeClr val="dk1"/>
                </a:solidFill>
                <a:latin typeface="Calibri"/>
                <a:ea typeface="Calibri"/>
                <a:cs typeface="Calibri"/>
                <a:sym typeface="Calibri"/>
              </a:rPr>
              <a:t>        // Apply OCR to extract text from the scoreboard</a:t>
            </a:r>
            <a:endParaRPr sz="24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US" sz="2400">
                <a:solidFill>
                  <a:schemeClr val="dk1"/>
                </a:solidFill>
                <a:latin typeface="Calibri"/>
                <a:ea typeface="Calibri"/>
                <a:cs typeface="Calibri"/>
                <a:sym typeface="Calibri"/>
              </a:rPr>
              <a:t>        Run OCR (Tesseract or other OCR library) on the preprocessed ROI</a:t>
            </a:r>
            <a:endParaRPr sz="24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US" sz="2400">
                <a:solidFill>
                  <a:schemeClr val="dk1"/>
                </a:solidFill>
                <a:latin typeface="Calibri"/>
                <a:ea typeface="Calibri"/>
                <a:cs typeface="Calibri"/>
                <a:sym typeface="Calibri"/>
              </a:rPr>
              <a:t>        Extract text from OCR output</a:t>
            </a:r>
            <a:endParaRPr sz="24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sz="24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US" sz="2400">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a:p>
            <a:pPr indent="0" lvl="0" marL="0" marR="0" rtl="0" algn="just">
              <a:spcBef>
                <a:spcPts val="0"/>
              </a:spcBef>
              <a:spcAft>
                <a:spcPts val="0"/>
              </a:spcAft>
              <a:buNone/>
            </a:pPr>
            <a:r>
              <a:t/>
            </a:r>
            <a:endParaRPr sz="2400">
              <a:solidFill>
                <a:schemeClr val="dk1"/>
              </a:solidFill>
              <a:latin typeface="Calibri"/>
              <a:ea typeface="Calibri"/>
              <a:cs typeface="Calibri"/>
              <a:sym typeface="Calibri"/>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6" name="Shape 446"/>
        <p:cNvGrpSpPr/>
        <p:nvPr/>
      </p:nvGrpSpPr>
      <p:grpSpPr>
        <a:xfrm>
          <a:off x="0" y="0"/>
          <a:ext cx="0" cy="0"/>
          <a:chOff x="0" y="0"/>
          <a:chExt cx="0" cy="0"/>
        </a:xfrm>
      </p:grpSpPr>
      <p:sp>
        <p:nvSpPr>
          <p:cNvPr id="447" name="Google Shape;447;p58"/>
          <p:cNvSpPr/>
          <p:nvPr/>
        </p:nvSpPr>
        <p:spPr>
          <a:xfrm>
            <a:off x="3048000" y="1581155"/>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48" name="Google Shape;448;p58"/>
          <p:cNvSpPr txBox="1"/>
          <p:nvPr/>
        </p:nvSpPr>
        <p:spPr>
          <a:xfrm>
            <a:off x="65750" y="1143000"/>
            <a:ext cx="10602300" cy="461700"/>
          </a:xfrm>
          <a:prstGeom prst="rect">
            <a:avLst/>
          </a:prstGeom>
          <a:noFill/>
          <a:ln>
            <a:noFill/>
          </a:ln>
        </p:spPr>
        <p:txBody>
          <a:bodyPr anchorCtr="0" anchor="t" bIns="45700" lIns="91425" spcFirstLastPara="1" rIns="91425" wrap="square" tIns="45700">
            <a:spAutoFit/>
          </a:bodyPr>
          <a:lstStyle/>
          <a:p>
            <a:pPr indent="-342900" lvl="0" marL="342900" marR="0" rtl="0" algn="r">
              <a:spcBef>
                <a:spcPts val="0"/>
              </a:spcBef>
              <a:spcAft>
                <a:spcPts val="0"/>
              </a:spcAft>
              <a:buNone/>
            </a:pPr>
            <a:r>
              <a:rPr lang="en-US" sz="2400">
                <a:solidFill>
                  <a:srgbClr val="FF0000"/>
                </a:solidFill>
                <a:latin typeface="Trebuchet MS"/>
                <a:ea typeface="Trebuchet MS"/>
                <a:cs typeface="Trebuchet MS"/>
                <a:sym typeface="Trebuchet MS"/>
              </a:rPr>
              <a:t>Algorithm &amp; Pseudocode</a:t>
            </a:r>
            <a:r>
              <a:rPr lang="en-US" sz="2400">
                <a:solidFill>
                  <a:srgbClr val="FF0000"/>
                </a:solidFill>
                <a:latin typeface="Trebuchet MS"/>
                <a:ea typeface="Trebuchet MS"/>
                <a:cs typeface="Trebuchet MS"/>
                <a:sym typeface="Trebuchet MS"/>
              </a:rPr>
              <a:t>- ScoreBoard Detection and Extraction</a:t>
            </a:r>
            <a:endParaRPr sz="2400">
              <a:solidFill>
                <a:schemeClr val="dk1"/>
              </a:solidFill>
              <a:latin typeface="Arial"/>
              <a:ea typeface="Arial"/>
              <a:cs typeface="Arial"/>
              <a:sym typeface="Arial"/>
            </a:endParaRPr>
          </a:p>
        </p:txBody>
      </p:sp>
      <p:sp>
        <p:nvSpPr>
          <p:cNvPr id="449" name="Google Shape;449;p58"/>
          <p:cNvSpPr txBox="1"/>
          <p:nvPr/>
        </p:nvSpPr>
        <p:spPr>
          <a:xfrm>
            <a:off x="2133600" y="1905000"/>
            <a:ext cx="8839200" cy="48948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SzPts val="1100"/>
              <a:buFont typeface="Arial"/>
              <a:buNone/>
            </a:pPr>
            <a:r>
              <a:rPr lang="en-US" sz="2400">
                <a:solidFill>
                  <a:schemeClr val="dk1"/>
                </a:solidFill>
                <a:latin typeface="Calibri"/>
                <a:ea typeface="Calibri"/>
                <a:cs typeface="Calibri"/>
                <a:sym typeface="Calibri"/>
              </a:rPr>
              <a:t>// Parse extracted text to retrieve scoreboard details</a:t>
            </a:r>
            <a:endParaRPr sz="24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US" sz="2400">
                <a:solidFill>
                  <a:schemeClr val="dk1"/>
                </a:solidFill>
                <a:latin typeface="Calibri"/>
                <a:ea typeface="Calibri"/>
                <a:cs typeface="Calibri"/>
                <a:sym typeface="Calibri"/>
              </a:rPr>
              <a:t>        For each line of extracted text:</a:t>
            </a:r>
            <a:endParaRPr sz="24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US" sz="2400">
                <a:solidFill>
                  <a:schemeClr val="dk1"/>
                </a:solidFill>
                <a:latin typeface="Calibri"/>
                <a:ea typeface="Calibri"/>
                <a:cs typeface="Calibri"/>
                <a:sym typeface="Calibri"/>
              </a:rPr>
              <a:t>            If text matches a team name format:</a:t>
            </a:r>
            <a:endParaRPr sz="24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US" sz="2400">
                <a:solidFill>
                  <a:schemeClr val="dk1"/>
                </a:solidFill>
                <a:latin typeface="Calibri"/>
                <a:ea typeface="Calibri"/>
                <a:cs typeface="Calibri"/>
                <a:sym typeface="Calibri"/>
              </a:rPr>
              <a:t>                Extract team names</a:t>
            </a:r>
            <a:endParaRPr sz="24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US" sz="2400">
                <a:solidFill>
                  <a:schemeClr val="dk1"/>
                </a:solidFill>
                <a:latin typeface="Calibri"/>
                <a:ea typeface="Calibri"/>
                <a:cs typeface="Calibri"/>
                <a:sym typeface="Calibri"/>
              </a:rPr>
              <a:t>            If text matches a score format (e.g., digits):</a:t>
            </a:r>
            <a:endParaRPr sz="24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US" sz="2400">
                <a:solidFill>
                  <a:schemeClr val="dk1"/>
                </a:solidFill>
                <a:latin typeface="Calibri"/>
                <a:ea typeface="Calibri"/>
                <a:cs typeface="Calibri"/>
                <a:sym typeface="Calibri"/>
              </a:rPr>
              <a:t>                Extract respective scores for each team</a:t>
            </a:r>
            <a:endParaRPr sz="24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US" sz="2400">
                <a:solidFill>
                  <a:schemeClr val="dk1"/>
                </a:solidFill>
                <a:latin typeface="Calibri"/>
                <a:ea typeface="Calibri"/>
                <a:cs typeface="Calibri"/>
                <a:sym typeface="Calibri"/>
              </a:rPr>
              <a:t>            If text matches a time format (e.g., minutes and seconds):</a:t>
            </a:r>
            <a:endParaRPr sz="24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US" sz="2400">
                <a:solidFill>
                  <a:schemeClr val="dk1"/>
                </a:solidFill>
                <a:latin typeface="Calibri"/>
                <a:ea typeface="Calibri"/>
                <a:cs typeface="Calibri"/>
                <a:sym typeface="Calibri"/>
              </a:rPr>
              <a:t>                Extract the game time</a:t>
            </a:r>
            <a:endParaRPr sz="24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US" sz="2400">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US" sz="2400">
                <a:solidFill>
                  <a:schemeClr val="dk1"/>
                </a:solidFill>
                <a:latin typeface="Calibri"/>
                <a:ea typeface="Calibri"/>
                <a:cs typeface="Calibri"/>
                <a:sym typeface="Calibri"/>
              </a:rPr>
              <a:t>        // Store extracted scoreboard details (time, team names, scores)</a:t>
            </a:r>
            <a:endParaRPr sz="24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US" sz="2400">
                <a:solidFill>
                  <a:schemeClr val="dk1"/>
                </a:solidFill>
                <a:latin typeface="Calibri"/>
                <a:ea typeface="Calibri"/>
                <a:cs typeface="Calibri"/>
                <a:sym typeface="Calibri"/>
              </a:rPr>
              <a:t>        Save extracted details for this frame</a:t>
            </a:r>
            <a:endParaRPr sz="24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US" sz="2400">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a:p>
            <a:pPr indent="0" lvl="0" marL="0" rtl="0" algn="l">
              <a:spcBef>
                <a:spcPts val="0"/>
              </a:spcBef>
              <a:spcAft>
                <a:spcPts val="0"/>
              </a:spcAft>
              <a:buSzPts val="1100"/>
              <a:buNone/>
            </a:pPr>
            <a:r>
              <a:rPr lang="en-US" sz="2400">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3" name="Shape 453"/>
        <p:cNvGrpSpPr/>
        <p:nvPr/>
      </p:nvGrpSpPr>
      <p:grpSpPr>
        <a:xfrm>
          <a:off x="0" y="0"/>
          <a:ext cx="0" cy="0"/>
          <a:chOff x="0" y="0"/>
          <a:chExt cx="0" cy="0"/>
        </a:xfrm>
      </p:grpSpPr>
      <p:sp>
        <p:nvSpPr>
          <p:cNvPr id="454" name="Google Shape;454;p59"/>
          <p:cNvSpPr/>
          <p:nvPr/>
        </p:nvSpPr>
        <p:spPr>
          <a:xfrm>
            <a:off x="3048000" y="1581155"/>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55" name="Google Shape;455;p59"/>
          <p:cNvSpPr txBox="1"/>
          <p:nvPr/>
        </p:nvSpPr>
        <p:spPr>
          <a:xfrm>
            <a:off x="128400" y="1143000"/>
            <a:ext cx="10539600" cy="461700"/>
          </a:xfrm>
          <a:prstGeom prst="rect">
            <a:avLst/>
          </a:prstGeom>
          <a:noFill/>
          <a:ln>
            <a:noFill/>
          </a:ln>
        </p:spPr>
        <p:txBody>
          <a:bodyPr anchorCtr="0" anchor="t" bIns="45700" lIns="91425" spcFirstLastPara="1" rIns="91425" wrap="square" tIns="45700">
            <a:spAutoFit/>
          </a:bodyPr>
          <a:lstStyle/>
          <a:p>
            <a:pPr indent="-342900" lvl="0" marL="342900" marR="0" rtl="0" algn="r">
              <a:spcBef>
                <a:spcPts val="0"/>
              </a:spcBef>
              <a:spcAft>
                <a:spcPts val="0"/>
              </a:spcAft>
              <a:buNone/>
            </a:pPr>
            <a:r>
              <a:rPr lang="en-US" sz="2400">
                <a:solidFill>
                  <a:srgbClr val="FF0000"/>
                </a:solidFill>
                <a:latin typeface="Trebuchet MS"/>
                <a:ea typeface="Trebuchet MS"/>
                <a:cs typeface="Trebuchet MS"/>
                <a:sym typeface="Trebuchet MS"/>
              </a:rPr>
              <a:t>Algorithm &amp; Pseudocode</a:t>
            </a:r>
            <a:r>
              <a:rPr lang="en-US" sz="2400">
                <a:solidFill>
                  <a:srgbClr val="FF0000"/>
                </a:solidFill>
                <a:latin typeface="Trebuchet MS"/>
                <a:ea typeface="Trebuchet MS"/>
                <a:cs typeface="Trebuchet MS"/>
                <a:sym typeface="Trebuchet MS"/>
              </a:rPr>
              <a:t>- ScoreBoard Detection and Extraction</a:t>
            </a:r>
            <a:endParaRPr sz="2400">
              <a:solidFill>
                <a:schemeClr val="dk1"/>
              </a:solidFill>
              <a:latin typeface="Arial"/>
              <a:ea typeface="Arial"/>
              <a:cs typeface="Arial"/>
              <a:sym typeface="Arial"/>
            </a:endParaRPr>
          </a:p>
        </p:txBody>
      </p:sp>
      <p:sp>
        <p:nvSpPr>
          <p:cNvPr id="456" name="Google Shape;456;p59"/>
          <p:cNvSpPr txBox="1"/>
          <p:nvPr/>
        </p:nvSpPr>
        <p:spPr>
          <a:xfrm>
            <a:off x="2133600" y="1905000"/>
            <a:ext cx="8839200" cy="41559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SzPts val="1100"/>
              <a:buNone/>
            </a:pPr>
            <a:r>
              <a:rPr lang="en-US" sz="2400">
                <a:solidFill>
                  <a:schemeClr val="dk1"/>
                </a:solidFill>
                <a:latin typeface="Calibri"/>
                <a:ea typeface="Calibri"/>
                <a:cs typeface="Calibri"/>
                <a:sym typeface="Calibri"/>
              </a:rPr>
              <a:t>Else:</a:t>
            </a:r>
            <a:endParaRPr sz="2400">
              <a:solidFill>
                <a:schemeClr val="dk1"/>
              </a:solidFill>
              <a:latin typeface="Calibri"/>
              <a:ea typeface="Calibri"/>
              <a:cs typeface="Calibri"/>
              <a:sym typeface="Calibri"/>
            </a:endParaRPr>
          </a:p>
          <a:p>
            <a:pPr indent="0" lvl="0" marL="0" rtl="0" algn="l">
              <a:spcBef>
                <a:spcPts val="0"/>
              </a:spcBef>
              <a:spcAft>
                <a:spcPts val="0"/>
              </a:spcAft>
              <a:buSzPts val="1100"/>
              <a:buNone/>
            </a:pPr>
            <a:r>
              <a:rPr lang="en-US" sz="2400">
                <a:solidFill>
                  <a:schemeClr val="dk1"/>
                </a:solidFill>
                <a:latin typeface="Calibri"/>
                <a:ea typeface="Calibri"/>
                <a:cs typeface="Calibri"/>
                <a:sym typeface="Calibri"/>
              </a:rPr>
              <a:t>        // No scoreboard detected, skip to the next frame</a:t>
            </a:r>
            <a:endParaRPr sz="2400">
              <a:solidFill>
                <a:schemeClr val="dk1"/>
              </a:solidFill>
              <a:latin typeface="Calibri"/>
              <a:ea typeface="Calibri"/>
              <a:cs typeface="Calibri"/>
              <a:sym typeface="Calibri"/>
            </a:endParaRPr>
          </a:p>
          <a:p>
            <a:pPr indent="0" lvl="0" marL="0" rtl="0" algn="l">
              <a:spcBef>
                <a:spcPts val="0"/>
              </a:spcBef>
              <a:spcAft>
                <a:spcPts val="0"/>
              </a:spcAft>
              <a:buSzPts val="1100"/>
              <a:buNone/>
            </a:pPr>
            <a:r>
              <a:rPr lang="en-US" sz="2400">
                <a:solidFill>
                  <a:schemeClr val="dk1"/>
                </a:solidFill>
                <a:latin typeface="Calibri"/>
                <a:ea typeface="Calibri"/>
                <a:cs typeface="Calibri"/>
                <a:sym typeface="Calibri"/>
              </a:rPr>
              <a:t>        Continue to the next frame</a:t>
            </a:r>
            <a:endParaRPr sz="2400">
              <a:solidFill>
                <a:schemeClr val="dk1"/>
              </a:solidFill>
              <a:latin typeface="Calibri"/>
              <a:ea typeface="Calibri"/>
              <a:cs typeface="Calibri"/>
              <a:sym typeface="Calibri"/>
            </a:endParaRPr>
          </a:p>
          <a:p>
            <a:pPr indent="0" lvl="0" marL="0" rtl="0" algn="l">
              <a:spcBef>
                <a:spcPts val="0"/>
              </a:spcBef>
              <a:spcAft>
                <a:spcPts val="0"/>
              </a:spcAft>
              <a:buSzPts val="1100"/>
              <a:buNone/>
            </a:pPr>
            <a:r>
              <a:t/>
            </a:r>
            <a:endParaRPr sz="2400">
              <a:solidFill>
                <a:schemeClr val="dk1"/>
              </a:solidFill>
              <a:latin typeface="Calibri"/>
              <a:ea typeface="Calibri"/>
              <a:cs typeface="Calibri"/>
              <a:sym typeface="Calibri"/>
            </a:endParaRPr>
          </a:p>
          <a:p>
            <a:pPr indent="0" lvl="0" marL="0" rtl="0" algn="l">
              <a:spcBef>
                <a:spcPts val="0"/>
              </a:spcBef>
              <a:spcAft>
                <a:spcPts val="0"/>
              </a:spcAft>
              <a:buSzPts val="1100"/>
              <a:buNone/>
            </a:pPr>
            <a:r>
              <a:rPr lang="en-US" sz="2400">
                <a:solidFill>
                  <a:schemeClr val="dk1"/>
                </a:solidFill>
                <a:latin typeface="Calibri"/>
                <a:ea typeface="Calibri"/>
                <a:cs typeface="Calibri"/>
                <a:sym typeface="Calibri"/>
              </a:rPr>
              <a:t>// Summarize results</a:t>
            </a:r>
            <a:endParaRPr sz="2400">
              <a:solidFill>
                <a:schemeClr val="dk1"/>
              </a:solidFill>
              <a:latin typeface="Calibri"/>
              <a:ea typeface="Calibri"/>
              <a:cs typeface="Calibri"/>
              <a:sym typeface="Calibri"/>
            </a:endParaRPr>
          </a:p>
          <a:p>
            <a:pPr indent="0" lvl="0" marL="0" rtl="0" algn="l">
              <a:spcBef>
                <a:spcPts val="0"/>
              </a:spcBef>
              <a:spcAft>
                <a:spcPts val="0"/>
              </a:spcAft>
              <a:buSzPts val="1100"/>
              <a:buNone/>
            </a:pPr>
            <a:r>
              <a:rPr lang="en-US" sz="2400">
                <a:solidFill>
                  <a:schemeClr val="dk1"/>
                </a:solidFill>
                <a:latin typeface="Calibri"/>
                <a:ea typeface="Calibri"/>
                <a:cs typeface="Calibri"/>
                <a:sym typeface="Calibri"/>
              </a:rPr>
              <a:t>For each frame with extracted details:</a:t>
            </a:r>
            <a:endParaRPr sz="2400">
              <a:solidFill>
                <a:schemeClr val="dk1"/>
              </a:solidFill>
              <a:latin typeface="Calibri"/>
              <a:ea typeface="Calibri"/>
              <a:cs typeface="Calibri"/>
              <a:sym typeface="Calibri"/>
            </a:endParaRPr>
          </a:p>
          <a:p>
            <a:pPr indent="0" lvl="0" marL="0" rtl="0" algn="l">
              <a:spcBef>
                <a:spcPts val="0"/>
              </a:spcBef>
              <a:spcAft>
                <a:spcPts val="0"/>
              </a:spcAft>
              <a:buSzPts val="1100"/>
              <a:buNone/>
            </a:pPr>
            <a:r>
              <a:rPr lang="en-US" sz="2400">
                <a:solidFill>
                  <a:schemeClr val="dk1"/>
                </a:solidFill>
                <a:latin typeface="Calibri"/>
                <a:ea typeface="Calibri"/>
                <a:cs typeface="Calibri"/>
                <a:sym typeface="Calibri"/>
              </a:rPr>
              <a:t>    Store or display the extracted scoreboard data (time, teams, scores) as part of the video summary</a:t>
            </a:r>
            <a:endParaRPr sz="2400">
              <a:solidFill>
                <a:schemeClr val="dk1"/>
              </a:solidFill>
              <a:latin typeface="Calibri"/>
              <a:ea typeface="Calibri"/>
              <a:cs typeface="Calibri"/>
              <a:sym typeface="Calibri"/>
            </a:endParaRPr>
          </a:p>
          <a:p>
            <a:pPr indent="0" lvl="0" marL="0" rtl="0" algn="l">
              <a:spcBef>
                <a:spcPts val="0"/>
              </a:spcBef>
              <a:spcAft>
                <a:spcPts val="0"/>
              </a:spcAft>
              <a:buSzPts val="1100"/>
              <a:buNone/>
            </a:pPr>
            <a:r>
              <a:t/>
            </a:r>
            <a:endParaRPr sz="2400">
              <a:solidFill>
                <a:schemeClr val="dk1"/>
              </a:solidFill>
              <a:latin typeface="Calibri"/>
              <a:ea typeface="Calibri"/>
              <a:cs typeface="Calibri"/>
              <a:sym typeface="Calibri"/>
            </a:endParaRPr>
          </a:p>
          <a:p>
            <a:pPr indent="0" lvl="0" marL="0" rtl="0" algn="l">
              <a:spcBef>
                <a:spcPts val="0"/>
              </a:spcBef>
              <a:spcAft>
                <a:spcPts val="0"/>
              </a:spcAft>
              <a:buSzPts val="1100"/>
              <a:buNone/>
            </a:pPr>
            <a:r>
              <a:rPr lang="en-US" sz="2400">
                <a:solidFill>
                  <a:schemeClr val="dk1"/>
                </a:solidFill>
                <a:latin typeface="Calibri"/>
                <a:ea typeface="Calibri"/>
                <a:cs typeface="Calibri"/>
                <a:sym typeface="Calibri"/>
              </a:rPr>
              <a:t>// End of video</a:t>
            </a:r>
            <a:endParaRPr sz="2400">
              <a:solidFill>
                <a:schemeClr val="dk1"/>
              </a:solidFill>
              <a:latin typeface="Calibri"/>
              <a:ea typeface="Calibri"/>
              <a:cs typeface="Calibri"/>
              <a:sym typeface="Calibri"/>
            </a:endParaRPr>
          </a:p>
          <a:p>
            <a:pPr indent="0" lvl="0" marL="0" rtl="0" algn="l">
              <a:spcBef>
                <a:spcPts val="0"/>
              </a:spcBef>
              <a:spcAft>
                <a:spcPts val="0"/>
              </a:spcAft>
              <a:buSzPts val="1100"/>
              <a:buNone/>
            </a:pPr>
            <a:r>
              <a:t/>
            </a:r>
            <a:endParaRPr sz="2400">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5"/>
          <p:cNvSpPr/>
          <p:nvPr/>
        </p:nvSpPr>
        <p:spPr>
          <a:xfrm>
            <a:off x="3048000" y="1581155"/>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8" name="Google Shape;108;p15"/>
          <p:cNvSpPr txBox="1"/>
          <p:nvPr/>
        </p:nvSpPr>
        <p:spPr>
          <a:xfrm>
            <a:off x="2057400" y="1708750"/>
            <a:ext cx="8077200" cy="4191000"/>
          </a:xfrm>
          <a:prstGeom prst="rect">
            <a:avLst/>
          </a:prstGeom>
          <a:noFill/>
          <a:ln>
            <a:noFill/>
          </a:ln>
        </p:spPr>
        <p:txBody>
          <a:bodyPr anchorCtr="0" anchor="t" bIns="45700" lIns="91425" spcFirstLastPara="1" rIns="91425" wrap="square" tIns="45700">
            <a:noAutofit/>
          </a:bodyPr>
          <a:lstStyle/>
          <a:p>
            <a:pPr indent="0" lvl="0" marL="0" rtl="0" algn="just">
              <a:spcBef>
                <a:spcPts val="0"/>
              </a:spcBef>
              <a:spcAft>
                <a:spcPts val="0"/>
              </a:spcAft>
              <a:buClr>
                <a:schemeClr val="dk1"/>
              </a:buClr>
              <a:buSzPts val="1100"/>
              <a:buFont typeface="Arial"/>
              <a:buNone/>
            </a:pPr>
            <a:r>
              <a:rPr b="1" lang="en-US" sz="2000">
                <a:solidFill>
                  <a:srgbClr val="0033CC"/>
                </a:solidFill>
              </a:rPr>
              <a:t>Purpose:</a:t>
            </a:r>
            <a:endParaRPr b="1" sz="2000">
              <a:solidFill>
                <a:srgbClr val="0033CC"/>
              </a:solidFill>
            </a:endParaRPr>
          </a:p>
          <a:p>
            <a:pPr indent="0" lvl="0" marL="457200" rtl="0" algn="l">
              <a:spcBef>
                <a:spcPts val="1200"/>
              </a:spcBef>
              <a:spcAft>
                <a:spcPts val="0"/>
              </a:spcAft>
              <a:buClr>
                <a:schemeClr val="dk1"/>
              </a:buClr>
              <a:buSzPts val="1100"/>
              <a:buFont typeface="Arial"/>
              <a:buNone/>
            </a:pPr>
            <a:r>
              <a:rPr lang="en-US" sz="2000">
                <a:solidFill>
                  <a:srgbClr val="0033CC"/>
                </a:solidFill>
              </a:rPr>
              <a:t>The purpose of the project is to address the challenges associated with navigating and consuming lengthy sports videos by providing users with an efficient and informative summarization tool. By automating the process of identifying and highlighting key moments, the system aims to streamline the viewing experience and facilitate content discovery.</a:t>
            </a:r>
            <a:endParaRPr sz="2000">
              <a:solidFill>
                <a:srgbClr val="0033CC"/>
              </a:solidFill>
            </a:endParaRPr>
          </a:p>
          <a:p>
            <a:pPr indent="0" lvl="0" marL="0" rtl="0" algn="l">
              <a:spcBef>
                <a:spcPts val="1200"/>
              </a:spcBef>
              <a:spcAft>
                <a:spcPts val="0"/>
              </a:spcAft>
              <a:buClr>
                <a:schemeClr val="dk1"/>
              </a:buClr>
              <a:buSzPts val="1100"/>
              <a:buFont typeface="Arial"/>
              <a:buNone/>
            </a:pPr>
            <a:r>
              <a:rPr b="1" lang="en-US" sz="2000">
                <a:solidFill>
                  <a:srgbClr val="0033CC"/>
                </a:solidFill>
              </a:rPr>
              <a:t>Benefits:</a:t>
            </a:r>
            <a:endParaRPr b="1" sz="2000">
              <a:solidFill>
                <a:srgbClr val="0033CC"/>
              </a:solidFill>
            </a:endParaRPr>
          </a:p>
          <a:p>
            <a:pPr indent="-355600" lvl="0" marL="457200" rtl="0" algn="l">
              <a:spcBef>
                <a:spcPts val="1200"/>
              </a:spcBef>
              <a:spcAft>
                <a:spcPts val="0"/>
              </a:spcAft>
              <a:buClr>
                <a:srgbClr val="0033CC"/>
              </a:buClr>
              <a:buSzPts val="2000"/>
              <a:buChar char="●"/>
            </a:pPr>
            <a:r>
              <a:rPr lang="en-US" sz="2000">
                <a:solidFill>
                  <a:srgbClr val="0033CC"/>
                </a:solidFill>
              </a:rPr>
              <a:t>Enhances accessibility and usability of sports content.</a:t>
            </a:r>
            <a:endParaRPr sz="2000">
              <a:solidFill>
                <a:srgbClr val="0033CC"/>
              </a:solidFill>
            </a:endParaRPr>
          </a:p>
          <a:p>
            <a:pPr indent="-355600" lvl="0" marL="457200" rtl="0" algn="l">
              <a:spcBef>
                <a:spcPts val="0"/>
              </a:spcBef>
              <a:spcAft>
                <a:spcPts val="0"/>
              </a:spcAft>
              <a:buClr>
                <a:srgbClr val="0033CC"/>
              </a:buClr>
              <a:buSzPts val="2000"/>
              <a:buChar char="●"/>
            </a:pPr>
            <a:r>
              <a:rPr lang="en-US" sz="2000">
                <a:solidFill>
                  <a:srgbClr val="0033CC"/>
                </a:solidFill>
              </a:rPr>
              <a:t>Saves time for users by providing concise summaries.</a:t>
            </a:r>
            <a:endParaRPr sz="2000">
              <a:solidFill>
                <a:srgbClr val="0033CC"/>
              </a:solidFill>
            </a:endParaRPr>
          </a:p>
          <a:p>
            <a:pPr indent="-355600" lvl="0" marL="457200" rtl="0" algn="l">
              <a:spcBef>
                <a:spcPts val="0"/>
              </a:spcBef>
              <a:spcAft>
                <a:spcPts val="0"/>
              </a:spcAft>
              <a:buClr>
                <a:srgbClr val="0033CC"/>
              </a:buClr>
              <a:buSzPts val="2000"/>
              <a:buChar char="●"/>
            </a:pPr>
            <a:r>
              <a:rPr lang="en-US" sz="2000">
                <a:solidFill>
                  <a:srgbClr val="0033CC"/>
                </a:solidFill>
              </a:rPr>
              <a:t>Enables efficient content navigation and discovery.</a:t>
            </a:r>
            <a:endParaRPr sz="2000">
              <a:solidFill>
                <a:srgbClr val="0033CC"/>
              </a:solidFill>
            </a:endParaRPr>
          </a:p>
          <a:p>
            <a:pPr indent="-355600" lvl="0" marL="457200" rtl="0" algn="l">
              <a:spcBef>
                <a:spcPts val="0"/>
              </a:spcBef>
              <a:spcAft>
                <a:spcPts val="0"/>
              </a:spcAft>
              <a:buClr>
                <a:srgbClr val="0033CC"/>
              </a:buClr>
              <a:buSzPts val="2000"/>
              <a:buChar char="●"/>
            </a:pPr>
            <a:r>
              <a:rPr lang="en-US" sz="2000">
                <a:solidFill>
                  <a:srgbClr val="0033CC"/>
                </a:solidFill>
              </a:rPr>
              <a:t>Facilitates deeper analysis and understanding of sports events.</a:t>
            </a:r>
            <a:endParaRPr sz="2000">
              <a:solidFill>
                <a:srgbClr val="0033CC"/>
              </a:solidFill>
            </a:endParaRPr>
          </a:p>
          <a:p>
            <a:pPr indent="-355600" lvl="0" marL="457200" rtl="0" algn="l">
              <a:spcBef>
                <a:spcPts val="0"/>
              </a:spcBef>
              <a:spcAft>
                <a:spcPts val="0"/>
              </a:spcAft>
              <a:buClr>
                <a:srgbClr val="0033CC"/>
              </a:buClr>
              <a:buSzPts val="2000"/>
              <a:buChar char="●"/>
            </a:pPr>
            <a:r>
              <a:rPr lang="en-US" sz="2000">
                <a:solidFill>
                  <a:srgbClr val="0033CC"/>
                </a:solidFill>
              </a:rPr>
              <a:t>Improves user engagement and satisfaction.</a:t>
            </a:r>
            <a:endParaRPr sz="2600">
              <a:solidFill>
                <a:srgbClr val="0033CC"/>
              </a:solidFill>
            </a:endParaRPr>
          </a:p>
          <a:p>
            <a:pPr indent="0" lvl="0" marL="457200" marR="0" rtl="0" algn="just">
              <a:spcBef>
                <a:spcPts val="1200"/>
              </a:spcBef>
              <a:spcAft>
                <a:spcPts val="0"/>
              </a:spcAft>
              <a:buNone/>
            </a:pPr>
            <a:r>
              <a:t/>
            </a:r>
            <a:endParaRPr sz="2300">
              <a:solidFill>
                <a:srgbClr val="0000FF"/>
              </a:solidFill>
            </a:endParaRPr>
          </a:p>
        </p:txBody>
      </p:sp>
      <p:sp>
        <p:nvSpPr>
          <p:cNvPr id="109" name="Google Shape;109;p15"/>
          <p:cNvSpPr txBox="1"/>
          <p:nvPr/>
        </p:nvSpPr>
        <p:spPr>
          <a:xfrm>
            <a:off x="4191000" y="1143002"/>
            <a:ext cx="6477000" cy="461700"/>
          </a:xfrm>
          <a:prstGeom prst="rect">
            <a:avLst/>
          </a:prstGeom>
          <a:noFill/>
          <a:ln>
            <a:noFill/>
          </a:ln>
        </p:spPr>
        <p:txBody>
          <a:bodyPr anchorCtr="0" anchor="t" bIns="45700" lIns="91425" spcFirstLastPara="1" rIns="91425" wrap="square" tIns="45700">
            <a:spAutoFit/>
          </a:bodyPr>
          <a:lstStyle/>
          <a:p>
            <a:pPr indent="-342891" lvl="0" marL="342891" marR="0" rtl="0" algn="r">
              <a:spcBef>
                <a:spcPts val="0"/>
              </a:spcBef>
              <a:spcAft>
                <a:spcPts val="0"/>
              </a:spcAft>
              <a:buNone/>
            </a:pPr>
            <a:r>
              <a:rPr lang="en-US" sz="2400">
                <a:solidFill>
                  <a:srgbClr val="FF0000"/>
                </a:solidFill>
                <a:latin typeface="Trebuchet MS"/>
                <a:ea typeface="Trebuchet MS"/>
                <a:cs typeface="Trebuchet MS"/>
                <a:sym typeface="Trebuchet MS"/>
              </a:rPr>
              <a:t>Abstract and Scope</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0" name="Shape 460"/>
        <p:cNvGrpSpPr/>
        <p:nvPr/>
      </p:nvGrpSpPr>
      <p:grpSpPr>
        <a:xfrm>
          <a:off x="0" y="0"/>
          <a:ext cx="0" cy="0"/>
          <a:chOff x="0" y="0"/>
          <a:chExt cx="0" cy="0"/>
        </a:xfrm>
      </p:grpSpPr>
      <p:sp>
        <p:nvSpPr>
          <p:cNvPr id="461" name="Google Shape;461;p60"/>
          <p:cNvSpPr/>
          <p:nvPr/>
        </p:nvSpPr>
        <p:spPr>
          <a:xfrm>
            <a:off x="3048000" y="1581155"/>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62" name="Google Shape;462;p60"/>
          <p:cNvSpPr txBox="1"/>
          <p:nvPr/>
        </p:nvSpPr>
        <p:spPr>
          <a:xfrm>
            <a:off x="128400" y="1143000"/>
            <a:ext cx="10539600" cy="461700"/>
          </a:xfrm>
          <a:prstGeom prst="rect">
            <a:avLst/>
          </a:prstGeom>
          <a:noFill/>
          <a:ln>
            <a:noFill/>
          </a:ln>
        </p:spPr>
        <p:txBody>
          <a:bodyPr anchorCtr="0" anchor="t" bIns="45700" lIns="91425" spcFirstLastPara="1" rIns="91425" wrap="square" tIns="45700">
            <a:spAutoFit/>
          </a:bodyPr>
          <a:lstStyle/>
          <a:p>
            <a:pPr indent="-342900" lvl="0" marL="342900" marR="0" rtl="0" algn="r">
              <a:spcBef>
                <a:spcPts val="0"/>
              </a:spcBef>
              <a:spcAft>
                <a:spcPts val="0"/>
              </a:spcAft>
              <a:buNone/>
            </a:pPr>
            <a:r>
              <a:rPr lang="en-US" sz="2400">
                <a:solidFill>
                  <a:srgbClr val="FF0000"/>
                </a:solidFill>
                <a:latin typeface="Trebuchet MS"/>
                <a:ea typeface="Trebuchet MS"/>
                <a:cs typeface="Trebuchet MS"/>
                <a:sym typeface="Trebuchet MS"/>
              </a:rPr>
              <a:t>Algorithm &amp; Pseudocode- Event Classification using LLM</a:t>
            </a:r>
            <a:endParaRPr sz="2400">
              <a:solidFill>
                <a:schemeClr val="dk1"/>
              </a:solidFill>
              <a:latin typeface="Arial"/>
              <a:ea typeface="Arial"/>
              <a:cs typeface="Arial"/>
              <a:sym typeface="Arial"/>
            </a:endParaRPr>
          </a:p>
        </p:txBody>
      </p:sp>
      <p:sp>
        <p:nvSpPr>
          <p:cNvPr id="463" name="Google Shape;463;p60"/>
          <p:cNvSpPr txBox="1"/>
          <p:nvPr/>
        </p:nvSpPr>
        <p:spPr>
          <a:xfrm>
            <a:off x="2133600" y="1905000"/>
            <a:ext cx="8839200" cy="41559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SzPts val="1100"/>
              <a:buNone/>
            </a:pPr>
            <a:r>
              <a:rPr lang="en-US" sz="2400">
                <a:solidFill>
                  <a:schemeClr val="dk1"/>
                </a:solidFill>
                <a:latin typeface="Calibri"/>
                <a:ea typeface="Calibri"/>
                <a:cs typeface="Calibri"/>
                <a:sym typeface="Calibri"/>
              </a:rPr>
              <a:t>model_name = "bert-base-uncased"</a:t>
            </a:r>
            <a:endParaRPr sz="2400">
              <a:solidFill>
                <a:schemeClr val="dk1"/>
              </a:solidFill>
              <a:latin typeface="Calibri"/>
              <a:ea typeface="Calibri"/>
              <a:cs typeface="Calibri"/>
              <a:sym typeface="Calibri"/>
            </a:endParaRPr>
          </a:p>
          <a:p>
            <a:pPr indent="0" lvl="0" marL="0" rtl="0" algn="l">
              <a:spcBef>
                <a:spcPts val="0"/>
              </a:spcBef>
              <a:spcAft>
                <a:spcPts val="0"/>
              </a:spcAft>
              <a:buSzPts val="1100"/>
              <a:buNone/>
            </a:pPr>
            <a:r>
              <a:rPr lang="en-US" sz="2400">
                <a:solidFill>
                  <a:schemeClr val="dk1"/>
                </a:solidFill>
                <a:latin typeface="Calibri"/>
                <a:ea typeface="Calibri"/>
                <a:cs typeface="Calibri"/>
                <a:sym typeface="Calibri"/>
              </a:rPr>
              <a:t>max_length = 512</a:t>
            </a:r>
            <a:endParaRPr sz="24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sz="2400">
              <a:solidFill>
                <a:schemeClr val="dk1"/>
              </a:solidFill>
              <a:latin typeface="Calibri"/>
              <a:ea typeface="Calibri"/>
              <a:cs typeface="Calibri"/>
              <a:sym typeface="Calibri"/>
            </a:endParaRPr>
          </a:p>
          <a:p>
            <a:pPr indent="0" lvl="0" marL="0" rtl="0" algn="l">
              <a:spcBef>
                <a:spcPts val="0"/>
              </a:spcBef>
              <a:spcAft>
                <a:spcPts val="0"/>
              </a:spcAft>
              <a:buSzPts val="1100"/>
              <a:buNone/>
            </a:pPr>
            <a:r>
              <a:rPr lang="en-US" sz="2400">
                <a:solidFill>
                  <a:schemeClr val="dk1"/>
                </a:solidFill>
                <a:latin typeface="Calibri"/>
                <a:ea typeface="Calibri"/>
                <a:cs typeface="Calibri"/>
                <a:sym typeface="Calibri"/>
              </a:rPr>
              <a:t>from transformers import AutoTokenizer, AutoModelForSequenceClassification</a:t>
            </a:r>
            <a:endParaRPr sz="2400">
              <a:solidFill>
                <a:schemeClr val="dk1"/>
              </a:solidFill>
              <a:latin typeface="Calibri"/>
              <a:ea typeface="Calibri"/>
              <a:cs typeface="Calibri"/>
              <a:sym typeface="Calibri"/>
            </a:endParaRPr>
          </a:p>
          <a:p>
            <a:pPr indent="0" lvl="0" marL="0" rtl="0" algn="l">
              <a:spcBef>
                <a:spcPts val="0"/>
              </a:spcBef>
              <a:spcAft>
                <a:spcPts val="0"/>
              </a:spcAft>
              <a:buSzPts val="1100"/>
              <a:buNone/>
            </a:pPr>
            <a:r>
              <a:rPr lang="en-US" sz="2400">
                <a:solidFill>
                  <a:schemeClr val="dk1"/>
                </a:solidFill>
                <a:latin typeface="Calibri"/>
                <a:ea typeface="Calibri"/>
                <a:cs typeface="Calibri"/>
                <a:sym typeface="Calibri"/>
              </a:rPr>
              <a:t>tokenizer = AutoTokenizer.from_pretrained(model_name)</a:t>
            </a:r>
            <a:endParaRPr sz="24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US" sz="2400">
                <a:solidFill>
                  <a:schemeClr val="dk1"/>
                </a:solidFill>
                <a:latin typeface="Calibri"/>
                <a:ea typeface="Calibri"/>
                <a:cs typeface="Calibri"/>
                <a:sym typeface="Calibri"/>
              </a:rPr>
              <a:t>model = AutoModelForSequenceClassification.from_pretrained(model_name, num_labels=11)</a:t>
            </a:r>
            <a:endParaRPr sz="2400">
              <a:solidFill>
                <a:schemeClr val="dk1"/>
              </a:solidFill>
              <a:latin typeface="Calibri"/>
              <a:ea typeface="Calibri"/>
              <a:cs typeface="Calibri"/>
              <a:sym typeface="Calibri"/>
            </a:endParaRPr>
          </a:p>
          <a:p>
            <a:pPr indent="0" lvl="0" marL="0" rtl="0" algn="l">
              <a:spcBef>
                <a:spcPts val="0"/>
              </a:spcBef>
              <a:spcAft>
                <a:spcPts val="0"/>
              </a:spcAft>
              <a:buSzPts val="1100"/>
              <a:buNone/>
            </a:pPr>
            <a:r>
              <a:t/>
            </a:r>
            <a:endParaRPr sz="2400">
              <a:solidFill>
                <a:schemeClr val="dk1"/>
              </a:solidFill>
              <a:latin typeface="Calibri"/>
              <a:ea typeface="Calibri"/>
              <a:cs typeface="Calibri"/>
              <a:sym typeface="Calibri"/>
            </a:endParaRPr>
          </a:p>
          <a:p>
            <a:pPr indent="0" lvl="0" marL="0" rtl="0" algn="l">
              <a:spcBef>
                <a:spcPts val="0"/>
              </a:spcBef>
              <a:spcAft>
                <a:spcPts val="0"/>
              </a:spcAft>
              <a:buSzPts val="1100"/>
              <a:buNone/>
            </a:pPr>
            <a:r>
              <a:t/>
            </a:r>
            <a:endParaRPr sz="2400">
              <a:solidFill>
                <a:schemeClr val="dk1"/>
              </a:solidFill>
              <a:latin typeface="Calibri"/>
              <a:ea typeface="Calibri"/>
              <a:cs typeface="Calibri"/>
              <a:sym typeface="Calibri"/>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7" name="Shape 467"/>
        <p:cNvGrpSpPr/>
        <p:nvPr/>
      </p:nvGrpSpPr>
      <p:grpSpPr>
        <a:xfrm>
          <a:off x="0" y="0"/>
          <a:ext cx="0" cy="0"/>
          <a:chOff x="0" y="0"/>
          <a:chExt cx="0" cy="0"/>
        </a:xfrm>
      </p:grpSpPr>
      <p:sp>
        <p:nvSpPr>
          <p:cNvPr id="468" name="Google Shape;468;p61"/>
          <p:cNvSpPr/>
          <p:nvPr/>
        </p:nvSpPr>
        <p:spPr>
          <a:xfrm>
            <a:off x="3048000" y="1581155"/>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69" name="Google Shape;469;p61"/>
          <p:cNvSpPr txBox="1"/>
          <p:nvPr/>
        </p:nvSpPr>
        <p:spPr>
          <a:xfrm>
            <a:off x="128400" y="1143000"/>
            <a:ext cx="10539600" cy="461700"/>
          </a:xfrm>
          <a:prstGeom prst="rect">
            <a:avLst/>
          </a:prstGeom>
          <a:noFill/>
          <a:ln>
            <a:noFill/>
          </a:ln>
        </p:spPr>
        <p:txBody>
          <a:bodyPr anchorCtr="0" anchor="t" bIns="45700" lIns="91425" spcFirstLastPara="1" rIns="91425" wrap="square" tIns="45700">
            <a:spAutoFit/>
          </a:bodyPr>
          <a:lstStyle/>
          <a:p>
            <a:pPr indent="-342900" lvl="0" marL="342900" marR="0" rtl="0" algn="r">
              <a:spcBef>
                <a:spcPts val="0"/>
              </a:spcBef>
              <a:spcAft>
                <a:spcPts val="0"/>
              </a:spcAft>
              <a:buNone/>
            </a:pPr>
            <a:r>
              <a:rPr lang="en-US" sz="2400">
                <a:solidFill>
                  <a:srgbClr val="FF0000"/>
                </a:solidFill>
                <a:latin typeface="Trebuchet MS"/>
                <a:ea typeface="Trebuchet MS"/>
                <a:cs typeface="Trebuchet MS"/>
                <a:sym typeface="Trebuchet MS"/>
              </a:rPr>
              <a:t>Algorithm &amp; Pseudocode- Event Classification using LLM</a:t>
            </a:r>
            <a:endParaRPr sz="2400">
              <a:solidFill>
                <a:schemeClr val="dk1"/>
              </a:solidFill>
              <a:latin typeface="Arial"/>
              <a:ea typeface="Arial"/>
              <a:cs typeface="Arial"/>
              <a:sym typeface="Arial"/>
            </a:endParaRPr>
          </a:p>
        </p:txBody>
      </p:sp>
      <p:sp>
        <p:nvSpPr>
          <p:cNvPr id="470" name="Google Shape;470;p61"/>
          <p:cNvSpPr txBox="1"/>
          <p:nvPr/>
        </p:nvSpPr>
        <p:spPr>
          <a:xfrm>
            <a:off x="1274450" y="1905000"/>
            <a:ext cx="10258500" cy="45252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SzPts val="1100"/>
              <a:buNone/>
            </a:pPr>
            <a:r>
              <a:rPr lang="en-US" sz="2400">
                <a:solidFill>
                  <a:schemeClr val="dk1"/>
                </a:solidFill>
                <a:latin typeface="Calibri"/>
                <a:ea typeface="Calibri"/>
                <a:cs typeface="Calibri"/>
                <a:sym typeface="Calibri"/>
              </a:rPr>
              <a:t>train_dataset = train_dataset.map(lambda e: tokenizer(e["text"], padding='max_length', truncation=True), batched=True)</a:t>
            </a:r>
            <a:endParaRPr sz="24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sz="24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US" sz="2400">
                <a:solidFill>
                  <a:schemeClr val="dk1"/>
                </a:solidFill>
                <a:latin typeface="Calibri"/>
                <a:ea typeface="Calibri"/>
                <a:cs typeface="Calibri"/>
                <a:sym typeface="Calibri"/>
              </a:rPr>
              <a:t>training_args = TrainingArguments(</a:t>
            </a:r>
            <a:endParaRPr sz="24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US" sz="2400">
                <a:solidFill>
                  <a:schemeClr val="dk1"/>
                </a:solidFill>
                <a:latin typeface="Calibri"/>
                <a:ea typeface="Calibri"/>
                <a:cs typeface="Calibri"/>
                <a:sym typeface="Calibri"/>
              </a:rPr>
              <a:t>    output_dir="./bert_results",</a:t>
            </a:r>
            <a:endParaRPr sz="24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US" sz="2400">
                <a:solidFill>
                  <a:schemeClr val="dk1"/>
                </a:solidFill>
                <a:latin typeface="Calibri"/>
                <a:ea typeface="Calibri"/>
                <a:cs typeface="Calibri"/>
                <a:sym typeface="Calibri"/>
              </a:rPr>
              <a:t>    num_train_epochs =5,</a:t>
            </a:r>
            <a:endParaRPr sz="24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US" sz="2400">
                <a:solidFill>
                  <a:schemeClr val="dk1"/>
                </a:solidFill>
                <a:latin typeface="Calibri"/>
                <a:ea typeface="Calibri"/>
                <a:cs typeface="Calibri"/>
                <a:sym typeface="Calibri"/>
              </a:rPr>
              <a:t>    per_device_eval_batch_size=16,</a:t>
            </a:r>
            <a:endParaRPr sz="24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US" sz="2400">
                <a:solidFill>
                  <a:schemeClr val="dk1"/>
                </a:solidFill>
                <a:latin typeface="Calibri"/>
                <a:ea typeface="Calibri"/>
                <a:cs typeface="Calibri"/>
                <a:sym typeface="Calibri"/>
              </a:rPr>
              <a:t>    evaluation_strategy='epoch',</a:t>
            </a:r>
            <a:endParaRPr sz="24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US" sz="2400">
                <a:solidFill>
                  <a:schemeClr val="dk1"/>
                </a:solidFill>
                <a:latin typeface="Calibri"/>
                <a:ea typeface="Calibri"/>
                <a:cs typeface="Calibri"/>
                <a:sym typeface="Calibri"/>
              </a:rPr>
              <a:t>    logging_dir='./bert_logs',</a:t>
            </a:r>
            <a:endParaRPr sz="24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US" sz="2400">
                <a:solidFill>
                  <a:schemeClr val="dk1"/>
                </a:solidFill>
                <a:latin typeface="Calibri"/>
                <a:ea typeface="Calibri"/>
                <a:cs typeface="Calibri"/>
                <a:sym typeface="Calibri"/>
              </a:rPr>
              <a:t>    logging_steps=10,</a:t>
            </a:r>
            <a:endParaRPr sz="24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US" sz="2400">
                <a:solidFill>
                  <a:schemeClr val="dk1"/>
                </a:solidFill>
                <a:latin typeface="Calibri"/>
                <a:ea typeface="Calibri"/>
                <a:cs typeface="Calibri"/>
                <a:sym typeface="Calibri"/>
              </a:rPr>
              <a:t>)</a:t>
            </a:r>
            <a:endParaRPr sz="2400">
              <a:solidFill>
                <a:schemeClr val="dk1"/>
              </a:solidFill>
              <a:latin typeface="Calibri"/>
              <a:ea typeface="Calibri"/>
              <a:cs typeface="Calibri"/>
              <a:sym typeface="Calibri"/>
            </a:endParaRPr>
          </a:p>
          <a:p>
            <a:pPr indent="0" lvl="0" marL="0" rtl="0" algn="l">
              <a:spcBef>
                <a:spcPts val="0"/>
              </a:spcBef>
              <a:spcAft>
                <a:spcPts val="0"/>
              </a:spcAft>
              <a:buSzPts val="1100"/>
              <a:buNone/>
            </a:pPr>
            <a:r>
              <a:t/>
            </a:r>
            <a:endParaRPr sz="2400">
              <a:solidFill>
                <a:schemeClr val="dk1"/>
              </a:solidFill>
              <a:latin typeface="Calibri"/>
              <a:ea typeface="Calibri"/>
              <a:cs typeface="Calibri"/>
              <a:sym typeface="Calibri"/>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4" name="Shape 474"/>
        <p:cNvGrpSpPr/>
        <p:nvPr/>
      </p:nvGrpSpPr>
      <p:grpSpPr>
        <a:xfrm>
          <a:off x="0" y="0"/>
          <a:ext cx="0" cy="0"/>
          <a:chOff x="0" y="0"/>
          <a:chExt cx="0" cy="0"/>
        </a:xfrm>
      </p:grpSpPr>
      <p:sp>
        <p:nvSpPr>
          <p:cNvPr id="475" name="Google Shape;475;p62"/>
          <p:cNvSpPr/>
          <p:nvPr/>
        </p:nvSpPr>
        <p:spPr>
          <a:xfrm>
            <a:off x="3048000" y="1581155"/>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76" name="Google Shape;476;p62"/>
          <p:cNvSpPr txBox="1"/>
          <p:nvPr/>
        </p:nvSpPr>
        <p:spPr>
          <a:xfrm>
            <a:off x="128400" y="1143000"/>
            <a:ext cx="10539600" cy="461700"/>
          </a:xfrm>
          <a:prstGeom prst="rect">
            <a:avLst/>
          </a:prstGeom>
          <a:noFill/>
          <a:ln>
            <a:noFill/>
          </a:ln>
        </p:spPr>
        <p:txBody>
          <a:bodyPr anchorCtr="0" anchor="t" bIns="45700" lIns="91425" spcFirstLastPara="1" rIns="91425" wrap="square" tIns="45700">
            <a:spAutoFit/>
          </a:bodyPr>
          <a:lstStyle/>
          <a:p>
            <a:pPr indent="-342900" lvl="0" marL="342900" marR="0" rtl="0" algn="r">
              <a:spcBef>
                <a:spcPts val="0"/>
              </a:spcBef>
              <a:spcAft>
                <a:spcPts val="0"/>
              </a:spcAft>
              <a:buNone/>
            </a:pPr>
            <a:r>
              <a:rPr lang="en-US" sz="2400">
                <a:solidFill>
                  <a:srgbClr val="FF0000"/>
                </a:solidFill>
                <a:latin typeface="Trebuchet MS"/>
                <a:ea typeface="Trebuchet MS"/>
                <a:cs typeface="Trebuchet MS"/>
                <a:sym typeface="Trebuchet MS"/>
              </a:rPr>
              <a:t>Algorithm &amp; Pseudocode- Event Classification using LLM</a:t>
            </a:r>
            <a:endParaRPr sz="2400">
              <a:solidFill>
                <a:schemeClr val="dk1"/>
              </a:solidFill>
              <a:latin typeface="Arial"/>
              <a:ea typeface="Arial"/>
              <a:cs typeface="Arial"/>
              <a:sym typeface="Arial"/>
            </a:endParaRPr>
          </a:p>
        </p:txBody>
      </p:sp>
      <p:sp>
        <p:nvSpPr>
          <p:cNvPr id="477" name="Google Shape;477;p62"/>
          <p:cNvSpPr txBox="1"/>
          <p:nvPr/>
        </p:nvSpPr>
        <p:spPr>
          <a:xfrm>
            <a:off x="2133600" y="1905000"/>
            <a:ext cx="8839200" cy="45252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SzPts val="1100"/>
              <a:buNone/>
            </a:pPr>
            <a:r>
              <a:rPr lang="en-US" sz="2400">
                <a:solidFill>
                  <a:schemeClr val="dk1"/>
                </a:solidFill>
                <a:latin typeface="Calibri"/>
                <a:ea typeface="Calibri"/>
                <a:cs typeface="Calibri"/>
                <a:sym typeface="Calibri"/>
              </a:rPr>
              <a:t>trainer = Trainer(</a:t>
            </a:r>
            <a:endParaRPr sz="2400">
              <a:solidFill>
                <a:schemeClr val="dk1"/>
              </a:solidFill>
              <a:latin typeface="Calibri"/>
              <a:ea typeface="Calibri"/>
              <a:cs typeface="Calibri"/>
              <a:sym typeface="Calibri"/>
            </a:endParaRPr>
          </a:p>
          <a:p>
            <a:pPr indent="0" lvl="0" marL="0" rtl="0" algn="l">
              <a:spcBef>
                <a:spcPts val="0"/>
              </a:spcBef>
              <a:spcAft>
                <a:spcPts val="0"/>
              </a:spcAft>
              <a:buSzPts val="1100"/>
              <a:buNone/>
            </a:pPr>
            <a:r>
              <a:rPr lang="en-US" sz="2400">
                <a:solidFill>
                  <a:schemeClr val="dk1"/>
                </a:solidFill>
                <a:latin typeface="Calibri"/>
                <a:ea typeface="Calibri"/>
                <a:cs typeface="Calibri"/>
                <a:sym typeface="Calibri"/>
              </a:rPr>
              <a:t>    model=model,</a:t>
            </a:r>
            <a:endParaRPr sz="2400">
              <a:solidFill>
                <a:schemeClr val="dk1"/>
              </a:solidFill>
              <a:latin typeface="Calibri"/>
              <a:ea typeface="Calibri"/>
              <a:cs typeface="Calibri"/>
              <a:sym typeface="Calibri"/>
            </a:endParaRPr>
          </a:p>
          <a:p>
            <a:pPr indent="0" lvl="0" marL="0" rtl="0" algn="l">
              <a:spcBef>
                <a:spcPts val="0"/>
              </a:spcBef>
              <a:spcAft>
                <a:spcPts val="0"/>
              </a:spcAft>
              <a:buSzPts val="1100"/>
              <a:buNone/>
            </a:pPr>
            <a:r>
              <a:rPr lang="en-US" sz="2400">
                <a:solidFill>
                  <a:schemeClr val="dk1"/>
                </a:solidFill>
                <a:latin typeface="Calibri"/>
                <a:ea typeface="Calibri"/>
                <a:cs typeface="Calibri"/>
                <a:sym typeface="Calibri"/>
              </a:rPr>
              <a:t>    args=training_args,</a:t>
            </a:r>
            <a:endParaRPr sz="2400">
              <a:solidFill>
                <a:schemeClr val="dk1"/>
              </a:solidFill>
              <a:latin typeface="Calibri"/>
              <a:ea typeface="Calibri"/>
              <a:cs typeface="Calibri"/>
              <a:sym typeface="Calibri"/>
            </a:endParaRPr>
          </a:p>
          <a:p>
            <a:pPr indent="0" lvl="0" marL="0" rtl="0" algn="l">
              <a:spcBef>
                <a:spcPts val="0"/>
              </a:spcBef>
              <a:spcAft>
                <a:spcPts val="0"/>
              </a:spcAft>
              <a:buSzPts val="1100"/>
              <a:buNone/>
            </a:pPr>
            <a:r>
              <a:rPr lang="en-US" sz="2400">
                <a:solidFill>
                  <a:schemeClr val="dk1"/>
                </a:solidFill>
                <a:latin typeface="Calibri"/>
                <a:ea typeface="Calibri"/>
                <a:cs typeface="Calibri"/>
                <a:sym typeface="Calibri"/>
              </a:rPr>
              <a:t>    train_dataset=train_dataset,</a:t>
            </a:r>
            <a:endParaRPr sz="2400">
              <a:solidFill>
                <a:schemeClr val="dk1"/>
              </a:solidFill>
              <a:latin typeface="Calibri"/>
              <a:ea typeface="Calibri"/>
              <a:cs typeface="Calibri"/>
              <a:sym typeface="Calibri"/>
            </a:endParaRPr>
          </a:p>
          <a:p>
            <a:pPr indent="0" lvl="0" marL="0" rtl="0" algn="l">
              <a:spcBef>
                <a:spcPts val="0"/>
              </a:spcBef>
              <a:spcAft>
                <a:spcPts val="0"/>
              </a:spcAft>
              <a:buSzPts val="1100"/>
              <a:buNone/>
            </a:pPr>
            <a:r>
              <a:rPr lang="en-US" sz="2400">
                <a:solidFill>
                  <a:schemeClr val="dk1"/>
                </a:solidFill>
                <a:latin typeface="Calibri"/>
                <a:ea typeface="Calibri"/>
                <a:cs typeface="Calibri"/>
                <a:sym typeface="Calibri"/>
              </a:rPr>
              <a:t>    eval_dataset=train_dataset,</a:t>
            </a:r>
            <a:endParaRPr sz="2400">
              <a:solidFill>
                <a:schemeClr val="dk1"/>
              </a:solidFill>
              <a:latin typeface="Calibri"/>
              <a:ea typeface="Calibri"/>
              <a:cs typeface="Calibri"/>
              <a:sym typeface="Calibri"/>
            </a:endParaRPr>
          </a:p>
          <a:p>
            <a:pPr indent="0" lvl="0" marL="0" rtl="0" algn="l">
              <a:spcBef>
                <a:spcPts val="0"/>
              </a:spcBef>
              <a:spcAft>
                <a:spcPts val="0"/>
              </a:spcAft>
              <a:buSzPts val="1100"/>
              <a:buNone/>
            </a:pPr>
            <a:r>
              <a:rPr lang="en-US" sz="2400">
                <a:solidFill>
                  <a:schemeClr val="dk1"/>
                </a:solidFill>
                <a:latin typeface="Calibri"/>
                <a:ea typeface="Calibri"/>
                <a:cs typeface="Calibri"/>
                <a:sym typeface="Calibri"/>
              </a:rPr>
              <a:t>    compute_metrics=compute_metrics</a:t>
            </a:r>
            <a:endParaRPr sz="2400">
              <a:solidFill>
                <a:schemeClr val="dk1"/>
              </a:solidFill>
              <a:latin typeface="Calibri"/>
              <a:ea typeface="Calibri"/>
              <a:cs typeface="Calibri"/>
              <a:sym typeface="Calibri"/>
            </a:endParaRPr>
          </a:p>
          <a:p>
            <a:pPr indent="0" lvl="0" marL="0" rtl="0" algn="l">
              <a:spcBef>
                <a:spcPts val="0"/>
              </a:spcBef>
              <a:spcAft>
                <a:spcPts val="0"/>
              </a:spcAft>
              <a:buSzPts val="1100"/>
              <a:buNone/>
            </a:pPr>
            <a:r>
              <a:rPr lang="en-US" sz="2400">
                <a:solidFill>
                  <a:schemeClr val="dk1"/>
                </a:solidFill>
                <a:latin typeface="Calibri"/>
                <a:ea typeface="Calibri"/>
                <a:cs typeface="Calibri"/>
                <a:sym typeface="Calibri"/>
              </a:rPr>
              <a:t>)</a:t>
            </a:r>
            <a:endParaRPr sz="2400">
              <a:solidFill>
                <a:schemeClr val="dk1"/>
              </a:solidFill>
              <a:latin typeface="Calibri"/>
              <a:ea typeface="Calibri"/>
              <a:cs typeface="Calibri"/>
              <a:sym typeface="Calibri"/>
            </a:endParaRPr>
          </a:p>
          <a:p>
            <a:pPr indent="0" lvl="0" marL="0" rtl="0" algn="l">
              <a:spcBef>
                <a:spcPts val="0"/>
              </a:spcBef>
              <a:spcAft>
                <a:spcPts val="0"/>
              </a:spcAft>
              <a:buSzPts val="1100"/>
              <a:buNone/>
            </a:pPr>
            <a:r>
              <a:t/>
            </a:r>
            <a:endParaRPr sz="2400">
              <a:solidFill>
                <a:schemeClr val="dk1"/>
              </a:solidFill>
              <a:latin typeface="Calibri"/>
              <a:ea typeface="Calibri"/>
              <a:cs typeface="Calibri"/>
              <a:sym typeface="Calibri"/>
            </a:endParaRPr>
          </a:p>
          <a:p>
            <a:pPr indent="0" lvl="0" marL="0" rtl="0" algn="l">
              <a:spcBef>
                <a:spcPts val="0"/>
              </a:spcBef>
              <a:spcAft>
                <a:spcPts val="0"/>
              </a:spcAft>
              <a:buSzPts val="1100"/>
              <a:buNone/>
            </a:pPr>
            <a:r>
              <a:t/>
            </a:r>
            <a:endParaRPr sz="2400">
              <a:solidFill>
                <a:schemeClr val="dk1"/>
              </a:solidFill>
              <a:latin typeface="Calibri"/>
              <a:ea typeface="Calibri"/>
              <a:cs typeface="Calibri"/>
              <a:sym typeface="Calibri"/>
            </a:endParaRPr>
          </a:p>
          <a:p>
            <a:pPr indent="0" lvl="0" marL="0" rtl="0" algn="l">
              <a:spcBef>
                <a:spcPts val="0"/>
              </a:spcBef>
              <a:spcAft>
                <a:spcPts val="0"/>
              </a:spcAft>
              <a:buSzPts val="1100"/>
              <a:buNone/>
            </a:pPr>
            <a:r>
              <a:rPr lang="en-US" sz="2400">
                <a:solidFill>
                  <a:schemeClr val="dk1"/>
                </a:solidFill>
                <a:latin typeface="Calibri"/>
                <a:ea typeface="Calibri"/>
                <a:cs typeface="Calibri"/>
                <a:sym typeface="Calibri"/>
              </a:rPr>
              <a:t>trainer.train()</a:t>
            </a:r>
            <a:endParaRPr sz="24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sz="2400">
              <a:solidFill>
                <a:schemeClr val="dk1"/>
              </a:solidFill>
              <a:latin typeface="Calibri"/>
              <a:ea typeface="Calibri"/>
              <a:cs typeface="Calibri"/>
              <a:sym typeface="Calibri"/>
            </a:endParaRPr>
          </a:p>
          <a:p>
            <a:pPr indent="0" lvl="0" marL="0" rtl="0" algn="l">
              <a:spcBef>
                <a:spcPts val="0"/>
              </a:spcBef>
              <a:spcAft>
                <a:spcPts val="0"/>
              </a:spcAft>
              <a:buSzPts val="1100"/>
              <a:buNone/>
            </a:pPr>
            <a:r>
              <a:t/>
            </a:r>
            <a:endParaRPr sz="2400">
              <a:solidFill>
                <a:schemeClr val="dk1"/>
              </a:solidFill>
              <a:latin typeface="Calibri"/>
              <a:ea typeface="Calibri"/>
              <a:cs typeface="Calibri"/>
              <a:sym typeface="Calibri"/>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1" name="Shape 481"/>
        <p:cNvGrpSpPr/>
        <p:nvPr/>
      </p:nvGrpSpPr>
      <p:grpSpPr>
        <a:xfrm>
          <a:off x="0" y="0"/>
          <a:ext cx="0" cy="0"/>
          <a:chOff x="0" y="0"/>
          <a:chExt cx="0" cy="0"/>
        </a:xfrm>
      </p:grpSpPr>
      <p:sp>
        <p:nvSpPr>
          <p:cNvPr id="482" name="Google Shape;482;p63"/>
          <p:cNvSpPr/>
          <p:nvPr/>
        </p:nvSpPr>
        <p:spPr>
          <a:xfrm>
            <a:off x="3048000" y="1581155"/>
            <a:ext cx="7620000" cy="36513"/>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83" name="Google Shape;483;p63"/>
          <p:cNvSpPr txBox="1"/>
          <p:nvPr/>
        </p:nvSpPr>
        <p:spPr>
          <a:xfrm>
            <a:off x="2895600" y="1143002"/>
            <a:ext cx="7772400" cy="461665"/>
          </a:xfrm>
          <a:prstGeom prst="rect">
            <a:avLst/>
          </a:prstGeom>
          <a:noFill/>
          <a:ln>
            <a:noFill/>
          </a:ln>
        </p:spPr>
        <p:txBody>
          <a:bodyPr anchorCtr="0" anchor="t" bIns="45700" lIns="91425" spcFirstLastPara="1" rIns="91425" wrap="square" tIns="45700">
            <a:spAutoFit/>
          </a:bodyPr>
          <a:lstStyle/>
          <a:p>
            <a:pPr indent="-342900" lvl="0" marL="342900" marR="0" rtl="0" algn="r">
              <a:spcBef>
                <a:spcPts val="0"/>
              </a:spcBef>
              <a:spcAft>
                <a:spcPts val="0"/>
              </a:spcAft>
              <a:buNone/>
            </a:pPr>
            <a:r>
              <a:rPr lang="en-US" sz="2400">
                <a:solidFill>
                  <a:srgbClr val="FF0000"/>
                </a:solidFill>
                <a:latin typeface="Trebuchet MS"/>
                <a:ea typeface="Trebuchet MS"/>
                <a:cs typeface="Trebuchet MS"/>
                <a:sym typeface="Trebuchet MS"/>
              </a:rPr>
              <a:t>Project Progress So far</a:t>
            </a:r>
            <a:endParaRPr sz="2400">
              <a:solidFill>
                <a:schemeClr val="dk1"/>
              </a:solidFill>
              <a:latin typeface="Arial"/>
              <a:ea typeface="Arial"/>
              <a:cs typeface="Arial"/>
              <a:sym typeface="Arial"/>
            </a:endParaRPr>
          </a:p>
        </p:txBody>
      </p:sp>
      <p:sp>
        <p:nvSpPr>
          <p:cNvPr id="484" name="Google Shape;484;p63"/>
          <p:cNvSpPr txBox="1"/>
          <p:nvPr/>
        </p:nvSpPr>
        <p:spPr>
          <a:xfrm>
            <a:off x="2116251" y="2147426"/>
            <a:ext cx="8839200" cy="2308800"/>
          </a:xfrm>
          <a:prstGeom prst="rect">
            <a:avLst/>
          </a:prstGeom>
          <a:noFill/>
          <a:ln>
            <a:noFill/>
          </a:ln>
        </p:spPr>
        <p:txBody>
          <a:bodyPr anchorCtr="0" anchor="t" bIns="45700" lIns="91425" spcFirstLastPara="1" rIns="91425" wrap="square" tIns="45700">
            <a:spAutoFit/>
          </a:bodyPr>
          <a:lstStyle/>
          <a:p>
            <a:pPr indent="-381000" lvl="0" marL="457200" marR="0" rtl="0" algn="just">
              <a:spcBef>
                <a:spcPts val="0"/>
              </a:spcBef>
              <a:spcAft>
                <a:spcPts val="0"/>
              </a:spcAft>
              <a:buClr>
                <a:srgbClr val="0033CC"/>
              </a:buClr>
              <a:buSzPts val="2400"/>
              <a:buFont typeface="Trebuchet MS"/>
              <a:buChar char="●"/>
            </a:pPr>
            <a:r>
              <a:rPr lang="en-US" sz="2400">
                <a:solidFill>
                  <a:srgbClr val="0033CC"/>
                </a:solidFill>
                <a:latin typeface="Trebuchet MS"/>
                <a:ea typeface="Trebuchet MS"/>
                <a:cs typeface="Trebuchet MS"/>
                <a:sym typeface="Trebuchet MS"/>
              </a:rPr>
              <a:t>All the individual modalities are ready and need to be integrated together.</a:t>
            </a:r>
            <a:endParaRPr sz="2400">
              <a:solidFill>
                <a:srgbClr val="0033CC"/>
              </a:solidFill>
              <a:latin typeface="Trebuchet MS"/>
              <a:ea typeface="Trebuchet MS"/>
              <a:cs typeface="Trebuchet MS"/>
              <a:sym typeface="Trebuchet MS"/>
            </a:endParaRPr>
          </a:p>
          <a:p>
            <a:pPr indent="-381000" lvl="0" marL="457200" marR="0" rtl="0" algn="just">
              <a:spcBef>
                <a:spcPts val="0"/>
              </a:spcBef>
              <a:spcAft>
                <a:spcPts val="0"/>
              </a:spcAft>
              <a:buClr>
                <a:srgbClr val="0033CC"/>
              </a:buClr>
              <a:buSzPts val="2400"/>
              <a:buFont typeface="Trebuchet MS"/>
              <a:buChar char="●"/>
            </a:pPr>
            <a:r>
              <a:rPr lang="en-US" sz="2400">
                <a:solidFill>
                  <a:srgbClr val="0033CC"/>
                </a:solidFill>
                <a:latin typeface="Trebuchet MS"/>
                <a:ea typeface="Trebuchet MS"/>
                <a:cs typeface="Trebuchet MS"/>
                <a:sym typeface="Trebuchet MS"/>
              </a:rPr>
              <a:t>70% of the project has been completed.</a:t>
            </a:r>
            <a:endParaRPr sz="2400">
              <a:solidFill>
                <a:srgbClr val="0033CC"/>
              </a:solidFill>
              <a:latin typeface="Trebuchet MS"/>
              <a:ea typeface="Trebuchet MS"/>
              <a:cs typeface="Trebuchet MS"/>
              <a:sym typeface="Trebuchet MS"/>
            </a:endParaRPr>
          </a:p>
          <a:p>
            <a:pPr indent="-381000" lvl="0" marL="457200" marR="0" rtl="0" algn="just">
              <a:spcBef>
                <a:spcPts val="0"/>
              </a:spcBef>
              <a:spcAft>
                <a:spcPts val="0"/>
              </a:spcAft>
              <a:buClr>
                <a:srgbClr val="0033CC"/>
              </a:buClr>
              <a:buSzPts val="2400"/>
              <a:buFont typeface="Trebuchet MS"/>
              <a:buChar char="●"/>
            </a:pPr>
            <a:r>
              <a:rPr lang="en-US" sz="2400">
                <a:solidFill>
                  <a:srgbClr val="0033CC"/>
                </a:solidFill>
                <a:latin typeface="Trebuchet MS"/>
                <a:ea typeface="Trebuchet MS"/>
                <a:cs typeface="Trebuchet MS"/>
                <a:sym typeface="Trebuchet MS"/>
              </a:rPr>
              <a:t>The next stage of our Capstone project would include integration of the modalities and validation of the project as a whole.</a:t>
            </a:r>
            <a:endParaRPr sz="2400">
              <a:solidFill>
                <a:srgbClr val="0033CC"/>
              </a:solidFill>
              <a:latin typeface="Trebuchet MS"/>
              <a:ea typeface="Trebuchet MS"/>
              <a:cs typeface="Trebuchet MS"/>
              <a:sym typeface="Trebuchet MS"/>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8" name="Shape 488"/>
        <p:cNvGrpSpPr/>
        <p:nvPr/>
      </p:nvGrpSpPr>
      <p:grpSpPr>
        <a:xfrm>
          <a:off x="0" y="0"/>
          <a:ext cx="0" cy="0"/>
          <a:chOff x="0" y="0"/>
          <a:chExt cx="0" cy="0"/>
        </a:xfrm>
      </p:grpSpPr>
      <p:sp>
        <p:nvSpPr>
          <p:cNvPr id="489" name="Google Shape;489;p64"/>
          <p:cNvSpPr/>
          <p:nvPr/>
        </p:nvSpPr>
        <p:spPr>
          <a:xfrm>
            <a:off x="3048000" y="1581155"/>
            <a:ext cx="7620000" cy="36513"/>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90" name="Google Shape;490;p64"/>
          <p:cNvSpPr txBox="1"/>
          <p:nvPr/>
        </p:nvSpPr>
        <p:spPr>
          <a:xfrm>
            <a:off x="2895600" y="1143002"/>
            <a:ext cx="7772400" cy="461665"/>
          </a:xfrm>
          <a:prstGeom prst="rect">
            <a:avLst/>
          </a:prstGeom>
          <a:noFill/>
          <a:ln>
            <a:noFill/>
          </a:ln>
        </p:spPr>
        <p:txBody>
          <a:bodyPr anchorCtr="0" anchor="t" bIns="45700" lIns="91425" spcFirstLastPara="1" rIns="91425" wrap="square" tIns="45700">
            <a:spAutoFit/>
          </a:bodyPr>
          <a:lstStyle/>
          <a:p>
            <a:pPr indent="-342900" lvl="0" marL="342900" marR="0" rtl="0" algn="r">
              <a:spcBef>
                <a:spcPts val="0"/>
              </a:spcBef>
              <a:spcAft>
                <a:spcPts val="0"/>
              </a:spcAft>
              <a:buNone/>
            </a:pPr>
            <a:r>
              <a:rPr lang="en-US" sz="2400">
                <a:solidFill>
                  <a:srgbClr val="FF0000"/>
                </a:solidFill>
                <a:latin typeface="Trebuchet MS"/>
                <a:ea typeface="Trebuchet MS"/>
                <a:cs typeface="Trebuchet MS"/>
                <a:sym typeface="Trebuchet MS"/>
              </a:rPr>
              <a:t>Timeline – Update on Pending Tasks</a:t>
            </a:r>
            <a:endParaRPr sz="2400">
              <a:solidFill>
                <a:schemeClr val="dk1"/>
              </a:solidFill>
              <a:latin typeface="Arial"/>
              <a:ea typeface="Arial"/>
              <a:cs typeface="Arial"/>
              <a:sym typeface="Arial"/>
            </a:endParaRPr>
          </a:p>
        </p:txBody>
      </p:sp>
      <p:sp>
        <p:nvSpPr>
          <p:cNvPr id="491" name="Google Shape;491;p64"/>
          <p:cNvSpPr txBox="1"/>
          <p:nvPr/>
        </p:nvSpPr>
        <p:spPr>
          <a:xfrm>
            <a:off x="2133601" y="1905001"/>
            <a:ext cx="8839200" cy="46170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t/>
            </a:r>
            <a:endParaRPr sz="2400">
              <a:solidFill>
                <a:srgbClr val="0033CC"/>
              </a:solidFill>
              <a:latin typeface="Trebuchet MS"/>
              <a:ea typeface="Trebuchet MS"/>
              <a:cs typeface="Trebuchet MS"/>
              <a:sym typeface="Trebuchet MS"/>
            </a:endParaRPr>
          </a:p>
        </p:txBody>
      </p:sp>
      <p:pic>
        <p:nvPicPr>
          <p:cNvPr id="492" name="Google Shape;492;p64"/>
          <p:cNvPicPr preferRelativeResize="0"/>
          <p:nvPr/>
        </p:nvPicPr>
        <p:blipFill rotWithShape="1">
          <a:blip r:embed="rId3">
            <a:alphaModFix/>
          </a:blip>
          <a:srcRect b="0" l="0" r="0" t="0"/>
          <a:stretch/>
        </p:blipFill>
        <p:spPr>
          <a:xfrm>
            <a:off x="3013375" y="1779550"/>
            <a:ext cx="7536850" cy="4718325"/>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6" name="Shape 496"/>
        <p:cNvGrpSpPr/>
        <p:nvPr/>
      </p:nvGrpSpPr>
      <p:grpSpPr>
        <a:xfrm>
          <a:off x="0" y="0"/>
          <a:ext cx="0" cy="0"/>
          <a:chOff x="0" y="0"/>
          <a:chExt cx="0" cy="0"/>
        </a:xfrm>
      </p:grpSpPr>
      <p:sp>
        <p:nvSpPr>
          <p:cNvPr id="497" name="Google Shape;497;p65"/>
          <p:cNvSpPr/>
          <p:nvPr/>
        </p:nvSpPr>
        <p:spPr>
          <a:xfrm>
            <a:off x="3048000" y="1581155"/>
            <a:ext cx="7620000" cy="36513"/>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98" name="Google Shape;498;p65"/>
          <p:cNvSpPr txBox="1"/>
          <p:nvPr/>
        </p:nvSpPr>
        <p:spPr>
          <a:xfrm>
            <a:off x="2895600" y="1143002"/>
            <a:ext cx="7772400" cy="461665"/>
          </a:xfrm>
          <a:prstGeom prst="rect">
            <a:avLst/>
          </a:prstGeom>
          <a:noFill/>
          <a:ln>
            <a:noFill/>
          </a:ln>
        </p:spPr>
        <p:txBody>
          <a:bodyPr anchorCtr="0" anchor="t" bIns="45700" lIns="91425" spcFirstLastPara="1" rIns="91425" wrap="square" tIns="45700">
            <a:spAutoFit/>
          </a:bodyPr>
          <a:lstStyle/>
          <a:p>
            <a:pPr indent="-342900" lvl="0" marL="342900" marR="0" rtl="0" algn="r">
              <a:spcBef>
                <a:spcPts val="0"/>
              </a:spcBef>
              <a:spcAft>
                <a:spcPts val="0"/>
              </a:spcAft>
              <a:buNone/>
            </a:pPr>
            <a:r>
              <a:rPr lang="en-US" sz="2400">
                <a:solidFill>
                  <a:srgbClr val="FF0000"/>
                </a:solidFill>
                <a:latin typeface="Trebuchet MS"/>
                <a:ea typeface="Trebuchet MS"/>
                <a:cs typeface="Trebuchet MS"/>
                <a:sym typeface="Trebuchet MS"/>
              </a:rPr>
              <a:t>Conclusion</a:t>
            </a:r>
            <a:endParaRPr sz="2400">
              <a:solidFill>
                <a:schemeClr val="dk1"/>
              </a:solidFill>
              <a:latin typeface="Arial"/>
              <a:ea typeface="Arial"/>
              <a:cs typeface="Arial"/>
              <a:sym typeface="Arial"/>
            </a:endParaRPr>
          </a:p>
        </p:txBody>
      </p:sp>
      <p:sp>
        <p:nvSpPr>
          <p:cNvPr id="499" name="Google Shape;499;p65"/>
          <p:cNvSpPr txBox="1"/>
          <p:nvPr/>
        </p:nvSpPr>
        <p:spPr>
          <a:xfrm>
            <a:off x="2133601" y="1905001"/>
            <a:ext cx="8839200" cy="2693700"/>
          </a:xfrm>
          <a:prstGeom prst="rect">
            <a:avLst/>
          </a:prstGeom>
          <a:noFill/>
          <a:ln>
            <a:noFill/>
          </a:ln>
        </p:spPr>
        <p:txBody>
          <a:bodyPr anchorCtr="0" anchor="t" bIns="45700" lIns="91425" spcFirstLastPara="1" rIns="91425" wrap="square" tIns="45700">
            <a:spAutoFit/>
          </a:bodyPr>
          <a:lstStyle/>
          <a:p>
            <a:pPr indent="-463550" lvl="0" marL="609600" rtl="0" algn="l">
              <a:spcBef>
                <a:spcPts val="0"/>
              </a:spcBef>
              <a:spcAft>
                <a:spcPts val="0"/>
              </a:spcAft>
              <a:buClr>
                <a:srgbClr val="0033CC"/>
              </a:buClr>
              <a:buSzPts val="2500"/>
              <a:buChar char="●"/>
            </a:pPr>
            <a:r>
              <a:rPr lang="en-US" sz="2400">
                <a:solidFill>
                  <a:srgbClr val="0033CC"/>
                </a:solidFill>
              </a:rPr>
              <a:t>We have </a:t>
            </a:r>
            <a:r>
              <a:rPr lang="en-US" sz="2400">
                <a:solidFill>
                  <a:srgbClr val="0033CC"/>
                </a:solidFill>
              </a:rPr>
              <a:t>successfully</a:t>
            </a:r>
            <a:r>
              <a:rPr lang="en-US" sz="2400">
                <a:solidFill>
                  <a:srgbClr val="0033CC"/>
                </a:solidFill>
              </a:rPr>
              <a:t> </a:t>
            </a:r>
            <a:r>
              <a:rPr lang="en-US" sz="2400">
                <a:solidFill>
                  <a:srgbClr val="0033CC"/>
                </a:solidFill>
              </a:rPr>
              <a:t>implemented</a:t>
            </a:r>
            <a:r>
              <a:rPr lang="en-US" sz="2400">
                <a:solidFill>
                  <a:srgbClr val="0033CC"/>
                </a:solidFill>
              </a:rPr>
              <a:t> 70% of our project.</a:t>
            </a:r>
            <a:endParaRPr sz="2400">
              <a:solidFill>
                <a:srgbClr val="0033CC"/>
              </a:solidFill>
            </a:endParaRPr>
          </a:p>
          <a:p>
            <a:pPr indent="-457200" lvl="0" marL="609600" rtl="0" algn="l">
              <a:spcBef>
                <a:spcPts val="0"/>
              </a:spcBef>
              <a:spcAft>
                <a:spcPts val="0"/>
              </a:spcAft>
              <a:buClr>
                <a:srgbClr val="0033CC"/>
              </a:buClr>
              <a:buSzPts val="2400"/>
              <a:buChar char="●"/>
            </a:pPr>
            <a:r>
              <a:rPr lang="en-US" sz="2400">
                <a:solidFill>
                  <a:srgbClr val="0033CC"/>
                </a:solidFill>
              </a:rPr>
              <a:t>We aim to integrate the individual components together and present the project as a whole by the next review.</a:t>
            </a:r>
            <a:endParaRPr sz="2400">
              <a:solidFill>
                <a:srgbClr val="0033CC"/>
              </a:solidFill>
            </a:endParaRPr>
          </a:p>
          <a:p>
            <a:pPr indent="-457200" lvl="0" marL="609600" rtl="0" algn="l">
              <a:spcBef>
                <a:spcPts val="0"/>
              </a:spcBef>
              <a:spcAft>
                <a:spcPts val="0"/>
              </a:spcAft>
              <a:buClr>
                <a:srgbClr val="0033CC"/>
              </a:buClr>
              <a:buSzPts val="2400"/>
              <a:buChar char="●"/>
            </a:pPr>
            <a:r>
              <a:rPr lang="en-US" sz="2400">
                <a:solidFill>
                  <a:srgbClr val="0033CC"/>
                </a:solidFill>
              </a:rPr>
              <a:t>Successfully generalized our modalities to handle multiple sports in order to be able to apply them to multiple sports in order to generate their highlights or summarization videos.</a:t>
            </a:r>
            <a:endParaRPr sz="2400">
              <a:solidFill>
                <a:srgbClr val="0033CC"/>
              </a:solidFill>
            </a:endParaRPr>
          </a:p>
          <a:p>
            <a:pPr indent="0" lvl="0" marL="0" marR="0" rtl="0" algn="just">
              <a:spcBef>
                <a:spcPts val="0"/>
              </a:spcBef>
              <a:spcAft>
                <a:spcPts val="0"/>
              </a:spcAft>
              <a:buNone/>
            </a:pPr>
            <a:r>
              <a:t/>
            </a:r>
            <a:endParaRPr sz="2400">
              <a:solidFill>
                <a:srgbClr val="0033CC"/>
              </a:solidFill>
              <a:latin typeface="Trebuchet MS"/>
              <a:ea typeface="Trebuchet MS"/>
              <a:cs typeface="Trebuchet MS"/>
              <a:sym typeface="Trebuchet MS"/>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3" name="Shape 503"/>
        <p:cNvGrpSpPr/>
        <p:nvPr/>
      </p:nvGrpSpPr>
      <p:grpSpPr>
        <a:xfrm>
          <a:off x="0" y="0"/>
          <a:ext cx="0" cy="0"/>
          <a:chOff x="0" y="0"/>
          <a:chExt cx="0" cy="0"/>
        </a:xfrm>
      </p:grpSpPr>
      <p:sp>
        <p:nvSpPr>
          <p:cNvPr id="504" name="Google Shape;504;p66"/>
          <p:cNvSpPr/>
          <p:nvPr/>
        </p:nvSpPr>
        <p:spPr>
          <a:xfrm>
            <a:off x="3048000" y="1581155"/>
            <a:ext cx="7620000" cy="36513"/>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05" name="Google Shape;505;p66"/>
          <p:cNvSpPr txBox="1"/>
          <p:nvPr/>
        </p:nvSpPr>
        <p:spPr>
          <a:xfrm>
            <a:off x="2895600" y="1143002"/>
            <a:ext cx="7772400" cy="461665"/>
          </a:xfrm>
          <a:prstGeom prst="rect">
            <a:avLst/>
          </a:prstGeom>
          <a:noFill/>
          <a:ln>
            <a:noFill/>
          </a:ln>
        </p:spPr>
        <p:txBody>
          <a:bodyPr anchorCtr="0" anchor="t" bIns="45700" lIns="91425" spcFirstLastPara="1" rIns="91425" wrap="square" tIns="45700">
            <a:spAutoFit/>
          </a:bodyPr>
          <a:lstStyle/>
          <a:p>
            <a:pPr indent="-342900" lvl="0" marL="342900" marR="0" rtl="0" algn="r">
              <a:spcBef>
                <a:spcPts val="0"/>
              </a:spcBef>
              <a:spcAft>
                <a:spcPts val="0"/>
              </a:spcAft>
              <a:buNone/>
            </a:pPr>
            <a:r>
              <a:rPr lang="en-US" sz="2400">
                <a:solidFill>
                  <a:srgbClr val="FF0000"/>
                </a:solidFill>
                <a:latin typeface="Trebuchet MS"/>
                <a:ea typeface="Trebuchet MS"/>
                <a:cs typeface="Trebuchet MS"/>
                <a:sym typeface="Trebuchet MS"/>
              </a:rPr>
              <a:t>References</a:t>
            </a:r>
            <a:endParaRPr sz="2400">
              <a:solidFill>
                <a:schemeClr val="dk1"/>
              </a:solidFill>
              <a:latin typeface="Arial"/>
              <a:ea typeface="Arial"/>
              <a:cs typeface="Arial"/>
              <a:sym typeface="Arial"/>
            </a:endParaRPr>
          </a:p>
        </p:txBody>
      </p:sp>
      <p:sp>
        <p:nvSpPr>
          <p:cNvPr id="506" name="Google Shape;506;p66"/>
          <p:cNvSpPr txBox="1"/>
          <p:nvPr/>
        </p:nvSpPr>
        <p:spPr>
          <a:xfrm>
            <a:off x="1194950" y="1905000"/>
            <a:ext cx="9777900" cy="5510400"/>
          </a:xfrm>
          <a:prstGeom prst="rect">
            <a:avLst/>
          </a:prstGeom>
          <a:noFill/>
          <a:ln>
            <a:noFill/>
          </a:ln>
        </p:spPr>
        <p:txBody>
          <a:bodyPr anchorCtr="0" anchor="t" bIns="45700" lIns="91425" spcFirstLastPara="1" rIns="91425" wrap="square" tIns="45700">
            <a:spAutoFit/>
          </a:bodyPr>
          <a:lstStyle/>
          <a:p>
            <a:pPr indent="-349250" lvl="0" marL="457200" rtl="0" algn="l">
              <a:spcBef>
                <a:spcPts val="0"/>
              </a:spcBef>
              <a:spcAft>
                <a:spcPts val="0"/>
              </a:spcAft>
              <a:buClr>
                <a:srgbClr val="0033CC"/>
              </a:buClr>
              <a:buSzPts val="1900"/>
              <a:buFont typeface="Calibri"/>
              <a:buAutoNum type="arabicPeriod"/>
            </a:pPr>
            <a:r>
              <a:rPr lang="en-US" sz="1900">
                <a:solidFill>
                  <a:srgbClr val="0033CC"/>
                </a:solidFill>
                <a:highlight>
                  <a:schemeClr val="lt1"/>
                </a:highlight>
                <a:latin typeface="Calibri"/>
                <a:ea typeface="Calibri"/>
                <a:cs typeface="Calibri"/>
                <a:sym typeface="Calibri"/>
              </a:rPr>
              <a:t>Hirasawa K, Maeda K, Ogawa T, Haseyama M. Detection of Important Scenes in Baseball Videos via a Time-Lag-Aware Multimodal Variational Autoencoder. Sensors (Basel). 2021 Mar 14;21(6):2045. doi: 10.3390/s21062045. PMID: 33799412; PMCID: PMC7999231.</a:t>
            </a:r>
            <a:endParaRPr sz="1900">
              <a:solidFill>
                <a:srgbClr val="0033CC"/>
              </a:solidFill>
              <a:highlight>
                <a:schemeClr val="lt1"/>
              </a:highlight>
              <a:latin typeface="Calibri"/>
              <a:ea typeface="Calibri"/>
              <a:cs typeface="Calibri"/>
              <a:sym typeface="Calibri"/>
            </a:endParaRPr>
          </a:p>
          <a:p>
            <a:pPr indent="0" lvl="0" marL="457200" rtl="0" algn="l">
              <a:spcBef>
                <a:spcPts val="0"/>
              </a:spcBef>
              <a:spcAft>
                <a:spcPts val="0"/>
              </a:spcAft>
              <a:buClr>
                <a:schemeClr val="dk1"/>
              </a:buClr>
              <a:buSzPts val="1100"/>
              <a:buFont typeface="Arial"/>
              <a:buNone/>
            </a:pPr>
            <a:r>
              <a:t/>
            </a:r>
            <a:endParaRPr sz="1900">
              <a:solidFill>
                <a:srgbClr val="0033CC"/>
              </a:solidFill>
              <a:highlight>
                <a:schemeClr val="lt1"/>
              </a:highlight>
              <a:latin typeface="Calibri"/>
              <a:ea typeface="Calibri"/>
              <a:cs typeface="Calibri"/>
              <a:sym typeface="Calibri"/>
            </a:endParaRPr>
          </a:p>
          <a:p>
            <a:pPr indent="-349250" lvl="0" marL="457200" rtl="0" algn="l">
              <a:spcBef>
                <a:spcPts val="0"/>
              </a:spcBef>
              <a:spcAft>
                <a:spcPts val="0"/>
              </a:spcAft>
              <a:buClr>
                <a:srgbClr val="0033CC"/>
              </a:buClr>
              <a:buSzPts val="1900"/>
              <a:buFont typeface="Calibri"/>
              <a:buAutoNum type="arabicPeriod"/>
            </a:pPr>
            <a:r>
              <a:rPr lang="en-US" sz="1900">
                <a:solidFill>
                  <a:srgbClr val="0033CC"/>
                </a:solidFill>
                <a:latin typeface="Calibri"/>
                <a:ea typeface="Calibri"/>
                <a:cs typeface="Calibri"/>
                <a:sym typeface="Calibri"/>
              </a:rPr>
              <a:t>A. Javed, K. B. Bajwa, H. Malik and A. Irtaza, "An Efficient Framework for Automatic Highlights Generation from Sports Videos," in </a:t>
            </a:r>
            <a:r>
              <a:rPr i="1" lang="en-US" sz="1900">
                <a:solidFill>
                  <a:srgbClr val="0033CC"/>
                </a:solidFill>
                <a:latin typeface="Calibri"/>
                <a:ea typeface="Calibri"/>
                <a:cs typeface="Calibri"/>
                <a:sym typeface="Calibri"/>
              </a:rPr>
              <a:t>IEEE Signal Processing Letters</a:t>
            </a:r>
            <a:r>
              <a:rPr lang="en-US" sz="1900">
                <a:solidFill>
                  <a:srgbClr val="0033CC"/>
                </a:solidFill>
                <a:latin typeface="Calibri"/>
                <a:ea typeface="Calibri"/>
                <a:cs typeface="Calibri"/>
                <a:sym typeface="Calibri"/>
              </a:rPr>
              <a:t>, vol. 23, no. 7, pp. 954-958, July 2016, doi: 10.1109/LSP.2016.2573042</a:t>
            </a:r>
            <a:endParaRPr sz="1900">
              <a:solidFill>
                <a:srgbClr val="0033CC"/>
              </a:solidFill>
              <a:latin typeface="Calibri"/>
              <a:ea typeface="Calibri"/>
              <a:cs typeface="Calibri"/>
              <a:sym typeface="Calibri"/>
            </a:endParaRPr>
          </a:p>
          <a:p>
            <a:pPr indent="0" lvl="0" marL="457200" rtl="0" algn="l">
              <a:spcBef>
                <a:spcPts val="0"/>
              </a:spcBef>
              <a:spcAft>
                <a:spcPts val="0"/>
              </a:spcAft>
              <a:buClr>
                <a:schemeClr val="dk1"/>
              </a:buClr>
              <a:buSzPts val="1100"/>
              <a:buFont typeface="Arial"/>
              <a:buNone/>
            </a:pPr>
            <a:r>
              <a:t/>
            </a:r>
            <a:endParaRPr sz="1900">
              <a:solidFill>
                <a:srgbClr val="0033CC"/>
              </a:solidFill>
              <a:latin typeface="Calibri"/>
              <a:ea typeface="Calibri"/>
              <a:cs typeface="Calibri"/>
              <a:sym typeface="Calibri"/>
            </a:endParaRPr>
          </a:p>
          <a:p>
            <a:pPr indent="-349250" lvl="0" marL="457200" rtl="0" algn="l">
              <a:spcBef>
                <a:spcPts val="0"/>
              </a:spcBef>
              <a:spcAft>
                <a:spcPts val="0"/>
              </a:spcAft>
              <a:buClr>
                <a:srgbClr val="0033CC"/>
              </a:buClr>
              <a:buSzPts val="1900"/>
              <a:buFont typeface="Calibri"/>
              <a:buAutoNum type="arabicPeriod"/>
            </a:pPr>
            <a:r>
              <a:rPr lang="en-US" sz="1900">
                <a:solidFill>
                  <a:srgbClr val="0033CC"/>
                </a:solidFill>
                <a:latin typeface="Calibri"/>
                <a:ea typeface="Calibri"/>
                <a:cs typeface="Calibri"/>
                <a:sym typeface="Calibri"/>
              </a:rPr>
              <a:t>H. Sattar, M. S. Umar, E. Ijaz and M. U. Arshad, "Multi-Modal Architecture for Cricket Highlights Generation: Using Computer Vision and Large Language Model," </a:t>
            </a:r>
            <a:r>
              <a:rPr i="1" lang="en-US" sz="1900">
                <a:solidFill>
                  <a:srgbClr val="0033CC"/>
                </a:solidFill>
                <a:latin typeface="Calibri"/>
                <a:ea typeface="Calibri"/>
                <a:cs typeface="Calibri"/>
                <a:sym typeface="Calibri"/>
              </a:rPr>
              <a:t>2023 17th International Conference on Open Source Systems and Technologies (ICOSST)</a:t>
            </a:r>
            <a:r>
              <a:rPr lang="en-US" sz="1900">
                <a:solidFill>
                  <a:srgbClr val="0033CC"/>
                </a:solidFill>
                <a:latin typeface="Calibri"/>
                <a:ea typeface="Calibri"/>
                <a:cs typeface="Calibri"/>
                <a:sym typeface="Calibri"/>
              </a:rPr>
              <a:t>,  2023, pp. 1-6, doi: 10.1109/ICOSST60641.2023.10414235</a:t>
            </a:r>
            <a:endParaRPr sz="1900">
              <a:solidFill>
                <a:srgbClr val="0033CC"/>
              </a:solidFill>
              <a:latin typeface="Calibri"/>
              <a:ea typeface="Calibri"/>
              <a:cs typeface="Calibri"/>
              <a:sym typeface="Calibri"/>
            </a:endParaRPr>
          </a:p>
          <a:p>
            <a:pPr indent="0" lvl="0" marL="457200" rtl="0" algn="l">
              <a:spcBef>
                <a:spcPts val="0"/>
              </a:spcBef>
              <a:spcAft>
                <a:spcPts val="0"/>
              </a:spcAft>
              <a:buClr>
                <a:schemeClr val="dk1"/>
              </a:buClr>
              <a:buSzPts val="1100"/>
              <a:buFont typeface="Arial"/>
              <a:buNone/>
            </a:pPr>
            <a:r>
              <a:t/>
            </a:r>
            <a:endParaRPr sz="1900">
              <a:solidFill>
                <a:srgbClr val="0033CC"/>
              </a:solidFill>
              <a:latin typeface="Calibri"/>
              <a:ea typeface="Calibri"/>
              <a:cs typeface="Calibri"/>
              <a:sym typeface="Calibri"/>
            </a:endParaRPr>
          </a:p>
          <a:p>
            <a:pPr indent="-349250" lvl="0" marL="457200" rtl="0" algn="l">
              <a:spcBef>
                <a:spcPts val="0"/>
              </a:spcBef>
              <a:spcAft>
                <a:spcPts val="0"/>
              </a:spcAft>
              <a:buClr>
                <a:srgbClr val="0033CC"/>
              </a:buClr>
              <a:buSzPts val="1900"/>
              <a:buFont typeface="Calibri"/>
              <a:buAutoNum type="arabicPeriod"/>
            </a:pPr>
            <a:r>
              <a:rPr lang="en-US" sz="1900">
                <a:solidFill>
                  <a:srgbClr val="0033CC"/>
                </a:solidFill>
                <a:latin typeface="Calibri"/>
                <a:ea typeface="Calibri"/>
                <a:cs typeface="Calibri"/>
                <a:sym typeface="Calibri"/>
              </a:rPr>
              <a:t>Z. Saeed, R. Ayaz Abbasi, M. I. Razzak and G. Xu, "Event Detection in Twitter Stream Using Weighted Dynamic Heartbeat Graph Approach [Application Notes]," in </a:t>
            </a:r>
            <a:r>
              <a:rPr i="1" lang="en-US" sz="1900">
                <a:solidFill>
                  <a:srgbClr val="0033CC"/>
                </a:solidFill>
                <a:latin typeface="Calibri"/>
                <a:ea typeface="Calibri"/>
                <a:cs typeface="Calibri"/>
                <a:sym typeface="Calibri"/>
              </a:rPr>
              <a:t>IEEE Computational Intelligence Magazine</a:t>
            </a:r>
            <a:r>
              <a:rPr lang="en-US" sz="1900">
                <a:solidFill>
                  <a:srgbClr val="0033CC"/>
                </a:solidFill>
                <a:latin typeface="Calibri"/>
                <a:ea typeface="Calibri"/>
                <a:cs typeface="Calibri"/>
                <a:sym typeface="Calibri"/>
              </a:rPr>
              <a:t>, vol. 14, no. 3, pp. 29-38, Aug. 2019, doi: 10.1109/MCI.2019.2919395</a:t>
            </a:r>
            <a:endParaRPr sz="1900">
              <a:solidFill>
                <a:srgbClr val="0033CC"/>
              </a:solidFill>
              <a:highlight>
                <a:schemeClr val="lt1"/>
              </a:highlight>
              <a:latin typeface="Calibri"/>
              <a:ea typeface="Calibri"/>
              <a:cs typeface="Calibri"/>
              <a:sym typeface="Calibri"/>
            </a:endParaRPr>
          </a:p>
          <a:p>
            <a:pPr indent="0" lvl="0" marL="457200" rtl="0" algn="l">
              <a:spcBef>
                <a:spcPts val="0"/>
              </a:spcBef>
              <a:spcAft>
                <a:spcPts val="0"/>
              </a:spcAft>
              <a:buClr>
                <a:schemeClr val="dk1"/>
              </a:buClr>
              <a:buSzPts val="1100"/>
              <a:buFont typeface="Arial"/>
              <a:buNone/>
            </a:pPr>
            <a:r>
              <a:t/>
            </a:r>
            <a:endParaRPr sz="1900">
              <a:solidFill>
                <a:srgbClr val="0033CC"/>
              </a:solidFill>
              <a:latin typeface="Calibri"/>
              <a:ea typeface="Calibri"/>
              <a:cs typeface="Calibri"/>
              <a:sym typeface="Calibri"/>
            </a:endParaRPr>
          </a:p>
          <a:p>
            <a:pPr indent="0" lvl="0" marL="0" marR="0" rtl="0" algn="just">
              <a:spcBef>
                <a:spcPts val="0"/>
              </a:spcBef>
              <a:spcAft>
                <a:spcPts val="0"/>
              </a:spcAft>
              <a:buNone/>
            </a:pPr>
            <a:r>
              <a:t/>
            </a:r>
            <a:endParaRPr sz="2900">
              <a:solidFill>
                <a:srgbClr val="0000FF"/>
              </a:solidFill>
              <a:latin typeface="Trebuchet MS"/>
              <a:ea typeface="Trebuchet MS"/>
              <a:cs typeface="Trebuchet MS"/>
              <a:sym typeface="Trebuchet MS"/>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0" name="Shape 510"/>
        <p:cNvGrpSpPr/>
        <p:nvPr/>
      </p:nvGrpSpPr>
      <p:grpSpPr>
        <a:xfrm>
          <a:off x="0" y="0"/>
          <a:ext cx="0" cy="0"/>
          <a:chOff x="0" y="0"/>
          <a:chExt cx="0" cy="0"/>
        </a:xfrm>
      </p:grpSpPr>
      <p:sp>
        <p:nvSpPr>
          <p:cNvPr id="511" name="Google Shape;511;p67"/>
          <p:cNvSpPr/>
          <p:nvPr/>
        </p:nvSpPr>
        <p:spPr>
          <a:xfrm>
            <a:off x="3048000" y="1581155"/>
            <a:ext cx="7620000" cy="36513"/>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12" name="Google Shape;512;p67"/>
          <p:cNvSpPr txBox="1"/>
          <p:nvPr/>
        </p:nvSpPr>
        <p:spPr>
          <a:xfrm>
            <a:off x="2895600" y="1143002"/>
            <a:ext cx="7772400" cy="461665"/>
          </a:xfrm>
          <a:prstGeom prst="rect">
            <a:avLst/>
          </a:prstGeom>
          <a:noFill/>
          <a:ln>
            <a:noFill/>
          </a:ln>
        </p:spPr>
        <p:txBody>
          <a:bodyPr anchorCtr="0" anchor="t" bIns="45700" lIns="91425" spcFirstLastPara="1" rIns="91425" wrap="square" tIns="45700">
            <a:spAutoFit/>
          </a:bodyPr>
          <a:lstStyle/>
          <a:p>
            <a:pPr indent="-342891" lvl="0" marL="342891" marR="0" rtl="0" algn="r">
              <a:spcBef>
                <a:spcPts val="0"/>
              </a:spcBef>
              <a:spcAft>
                <a:spcPts val="0"/>
              </a:spcAft>
              <a:buNone/>
            </a:pPr>
            <a:r>
              <a:rPr lang="en-US" sz="2400">
                <a:solidFill>
                  <a:srgbClr val="FF0000"/>
                </a:solidFill>
                <a:latin typeface="Trebuchet MS"/>
                <a:ea typeface="Trebuchet MS"/>
                <a:cs typeface="Trebuchet MS"/>
                <a:sym typeface="Trebuchet MS"/>
              </a:rPr>
              <a:t>References</a:t>
            </a:r>
            <a:endParaRPr/>
          </a:p>
        </p:txBody>
      </p:sp>
      <p:sp>
        <p:nvSpPr>
          <p:cNvPr id="513" name="Google Shape;513;p67"/>
          <p:cNvSpPr txBox="1"/>
          <p:nvPr/>
        </p:nvSpPr>
        <p:spPr>
          <a:xfrm>
            <a:off x="2133601" y="1905001"/>
            <a:ext cx="8839200" cy="3278400"/>
          </a:xfrm>
          <a:prstGeom prst="rect">
            <a:avLst/>
          </a:prstGeom>
          <a:noFill/>
          <a:ln>
            <a:noFill/>
          </a:ln>
        </p:spPr>
        <p:txBody>
          <a:bodyPr anchorCtr="0" anchor="t" bIns="45700" lIns="91425" spcFirstLastPara="1" rIns="91425" wrap="square" tIns="45700">
            <a:spAutoFit/>
          </a:bodyPr>
          <a:lstStyle/>
          <a:p>
            <a:pPr indent="0" lvl="0" marL="0" marR="400050" rtl="0" algn="just">
              <a:lnSpc>
                <a:spcPct val="150000"/>
              </a:lnSpc>
              <a:spcBef>
                <a:spcPts val="0"/>
              </a:spcBef>
              <a:spcAft>
                <a:spcPts val="0"/>
              </a:spcAft>
              <a:buNone/>
            </a:pPr>
            <a:r>
              <a:rPr lang="en-US" sz="1800">
                <a:solidFill>
                  <a:srgbClr val="0000FF"/>
                </a:solidFill>
                <a:latin typeface="Calibri"/>
                <a:ea typeface="Calibri"/>
                <a:cs typeface="Calibri"/>
                <a:sym typeface="Calibri"/>
              </a:rPr>
              <a:t>5 .  Raj, R., Bhatnagar, V., Singh, A. K., Mane, S., &amp; Walde, N. (2021, January 21</a:t>
            </a:r>
            <a:r>
              <a:rPr lang="en-US" sz="1800">
                <a:solidFill>
                  <a:srgbClr val="0000FF"/>
                </a:solidFill>
                <a:latin typeface="Calibri"/>
                <a:ea typeface="Calibri"/>
                <a:cs typeface="Calibri"/>
                <a:sym typeface="Calibri"/>
              </a:rPr>
              <a:t>).</a:t>
            </a:r>
            <a:endParaRPr sz="1800">
              <a:solidFill>
                <a:srgbClr val="0000FF"/>
              </a:solidFill>
              <a:latin typeface="Calibri"/>
              <a:ea typeface="Calibri"/>
              <a:cs typeface="Calibri"/>
              <a:sym typeface="Calibri"/>
            </a:endParaRPr>
          </a:p>
          <a:p>
            <a:pPr indent="0" lvl="0" marL="0" rtl="0" algn="l">
              <a:lnSpc>
                <a:spcPct val="150000"/>
              </a:lnSpc>
              <a:spcBef>
                <a:spcPts val="0"/>
              </a:spcBef>
              <a:spcAft>
                <a:spcPts val="0"/>
              </a:spcAft>
              <a:buNone/>
            </a:pPr>
            <a:r>
              <a:rPr lang="en-US" sz="1800">
                <a:solidFill>
                  <a:srgbClr val="0000FF"/>
                </a:solidFill>
                <a:latin typeface="Calibri"/>
                <a:ea typeface="Calibri"/>
                <a:cs typeface="Calibri"/>
                <a:sym typeface="Calibri"/>
              </a:rPr>
              <a:t>“Video Summarization: Study of various techniques”. arXiv.org. </a:t>
            </a:r>
            <a:r>
              <a:rPr lang="en-US" sz="1800" u="sng">
                <a:solidFill>
                  <a:schemeClr val="hlink"/>
                </a:solidFill>
                <a:latin typeface="Calibri"/>
                <a:ea typeface="Calibri"/>
                <a:cs typeface="Calibri"/>
                <a:sym typeface="Calibri"/>
                <a:hlinkClick r:id="rId3"/>
              </a:rPr>
              <a:t>https://arxiv.org/abs/2101.08434</a:t>
            </a:r>
            <a:endParaRPr sz="1800">
              <a:solidFill>
                <a:srgbClr val="0000FF"/>
              </a:solidFill>
              <a:latin typeface="Calibri"/>
              <a:ea typeface="Calibri"/>
              <a:cs typeface="Calibri"/>
              <a:sym typeface="Calibri"/>
            </a:endParaRPr>
          </a:p>
          <a:p>
            <a:pPr indent="0" lvl="0" marL="0" rtl="0" algn="l">
              <a:lnSpc>
                <a:spcPct val="150000"/>
              </a:lnSpc>
              <a:spcBef>
                <a:spcPts val="0"/>
              </a:spcBef>
              <a:spcAft>
                <a:spcPts val="0"/>
              </a:spcAft>
              <a:buNone/>
            </a:pPr>
            <a:r>
              <a:rPr lang="en-US" sz="1800">
                <a:solidFill>
                  <a:srgbClr val="0000FF"/>
                </a:solidFill>
                <a:latin typeface="Calibri"/>
                <a:ea typeface="Calibri"/>
                <a:cs typeface="Calibri"/>
                <a:sym typeface="Calibri"/>
              </a:rPr>
              <a:t>6 . “Video Summarization Study Of Various Techniques” Proceedings of IRAJ International       Conference,26th May, 2019</a:t>
            </a:r>
            <a:endParaRPr sz="1800">
              <a:solidFill>
                <a:srgbClr val="0000FF"/>
              </a:solidFill>
              <a:latin typeface="Calibri"/>
              <a:ea typeface="Calibri"/>
              <a:cs typeface="Calibri"/>
              <a:sym typeface="Calibri"/>
            </a:endParaRPr>
          </a:p>
          <a:p>
            <a:pPr indent="0" lvl="0" marL="0" rtl="0" algn="l">
              <a:lnSpc>
                <a:spcPct val="150000"/>
              </a:lnSpc>
              <a:spcBef>
                <a:spcPts val="0"/>
              </a:spcBef>
              <a:spcAft>
                <a:spcPts val="0"/>
              </a:spcAft>
              <a:buNone/>
            </a:pPr>
            <a:r>
              <a:rPr lang="en-US" sz="1800">
                <a:solidFill>
                  <a:srgbClr val="0000FF"/>
                </a:solidFill>
                <a:latin typeface="Calibri"/>
                <a:ea typeface="Calibri"/>
                <a:cs typeface="Calibri"/>
                <a:sym typeface="Calibri"/>
              </a:rPr>
              <a:t>7.  Z. Saeed, R. Ayaz Abbasi, M. I. Razzak and G. Xu, "Event Detection in Twitter Stream Using Weighted Dynamic Heartbeat Graph Approach [Application Notes]," in </a:t>
            </a:r>
            <a:r>
              <a:rPr i="1" lang="en-US" sz="1800">
                <a:solidFill>
                  <a:srgbClr val="0000FF"/>
                </a:solidFill>
                <a:latin typeface="Calibri"/>
                <a:ea typeface="Calibri"/>
                <a:cs typeface="Calibri"/>
                <a:sym typeface="Calibri"/>
              </a:rPr>
              <a:t>IEEE Computational Intelligence Magazine</a:t>
            </a:r>
            <a:r>
              <a:rPr lang="en-US" sz="1800">
                <a:solidFill>
                  <a:srgbClr val="0000FF"/>
                </a:solidFill>
                <a:latin typeface="Calibri"/>
                <a:ea typeface="Calibri"/>
                <a:cs typeface="Calibri"/>
                <a:sym typeface="Calibri"/>
              </a:rPr>
              <a:t>, vol. 14, no. 3, pp. 29-38, Aug. 2019, doi: 10.1109/MCI.2019.2919395</a:t>
            </a:r>
            <a:endParaRPr sz="2400">
              <a:solidFill>
                <a:srgbClr val="0033CC"/>
              </a:solidFill>
              <a:latin typeface="Trebuchet MS"/>
              <a:ea typeface="Trebuchet MS"/>
              <a:cs typeface="Trebuchet MS"/>
              <a:sym typeface="Trebuchet MS"/>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7" name="Shape 517"/>
        <p:cNvGrpSpPr/>
        <p:nvPr/>
      </p:nvGrpSpPr>
      <p:grpSpPr>
        <a:xfrm>
          <a:off x="0" y="0"/>
          <a:ext cx="0" cy="0"/>
          <a:chOff x="0" y="0"/>
          <a:chExt cx="0" cy="0"/>
        </a:xfrm>
      </p:grpSpPr>
      <p:sp>
        <p:nvSpPr>
          <p:cNvPr id="518" name="Google Shape;518;p68"/>
          <p:cNvSpPr/>
          <p:nvPr/>
        </p:nvSpPr>
        <p:spPr>
          <a:xfrm>
            <a:off x="4371485" y="3352800"/>
            <a:ext cx="2506584" cy="707886"/>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lang="en-US" sz="4000">
                <a:solidFill>
                  <a:srgbClr val="FF0000"/>
                </a:solidFill>
                <a:latin typeface="Trebuchet MS"/>
                <a:ea typeface="Trebuchet MS"/>
                <a:cs typeface="Trebuchet MS"/>
                <a:sym typeface="Trebuchet MS"/>
              </a:rPr>
              <a:t>Thank You</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6"/>
          <p:cNvSpPr/>
          <p:nvPr/>
        </p:nvSpPr>
        <p:spPr>
          <a:xfrm>
            <a:off x="3048000" y="1581155"/>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6" name="Google Shape;116;p16"/>
          <p:cNvSpPr txBox="1"/>
          <p:nvPr/>
        </p:nvSpPr>
        <p:spPr>
          <a:xfrm>
            <a:off x="2057400" y="1896650"/>
            <a:ext cx="8077200" cy="4191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b="1" lang="en-US" sz="2100">
                <a:solidFill>
                  <a:srgbClr val="0033CC"/>
                </a:solidFill>
              </a:rPr>
              <a:t>Objectives and Goals:</a:t>
            </a:r>
            <a:endParaRPr b="1" sz="2100">
              <a:solidFill>
                <a:srgbClr val="0033CC"/>
              </a:solidFill>
            </a:endParaRPr>
          </a:p>
          <a:p>
            <a:pPr indent="-361950" lvl="0" marL="457200" rtl="0" algn="l">
              <a:spcBef>
                <a:spcPts val="1200"/>
              </a:spcBef>
              <a:spcAft>
                <a:spcPts val="0"/>
              </a:spcAft>
              <a:buClr>
                <a:srgbClr val="0033CC"/>
              </a:buClr>
              <a:buSzPts val="2100"/>
              <a:buAutoNum type="arabicPeriod"/>
            </a:pPr>
            <a:r>
              <a:rPr lang="en-US" sz="2100">
                <a:solidFill>
                  <a:srgbClr val="0033CC"/>
                </a:solidFill>
              </a:rPr>
              <a:t>Develop algorithms for multi-modal data analysis, including analyzing peak activity in Twitter streams, Computer Vision, and Audio Analysis.</a:t>
            </a:r>
            <a:endParaRPr sz="2100">
              <a:solidFill>
                <a:srgbClr val="0033CC"/>
              </a:solidFill>
            </a:endParaRPr>
          </a:p>
          <a:p>
            <a:pPr indent="-361950" lvl="0" marL="457200" rtl="0" algn="l">
              <a:spcBef>
                <a:spcPts val="0"/>
              </a:spcBef>
              <a:spcAft>
                <a:spcPts val="0"/>
              </a:spcAft>
              <a:buClr>
                <a:srgbClr val="0033CC"/>
              </a:buClr>
              <a:buSzPts val="2100"/>
              <a:buAutoNum type="arabicPeriod"/>
            </a:pPr>
            <a:r>
              <a:rPr lang="en-US" sz="2100">
                <a:solidFill>
                  <a:srgbClr val="0033CC"/>
                </a:solidFill>
              </a:rPr>
              <a:t>Implement a user-friendly interface for interacting with the summarization system.</a:t>
            </a:r>
            <a:endParaRPr sz="2100">
              <a:solidFill>
                <a:srgbClr val="0033CC"/>
              </a:solidFill>
            </a:endParaRPr>
          </a:p>
          <a:p>
            <a:pPr indent="-361950" lvl="0" marL="457200" rtl="0" algn="l">
              <a:spcBef>
                <a:spcPts val="0"/>
              </a:spcBef>
              <a:spcAft>
                <a:spcPts val="0"/>
              </a:spcAft>
              <a:buClr>
                <a:srgbClr val="0033CC"/>
              </a:buClr>
              <a:buSzPts val="2100"/>
              <a:buAutoNum type="arabicPeriod"/>
            </a:pPr>
            <a:r>
              <a:rPr lang="en-US" sz="2100">
                <a:solidFill>
                  <a:srgbClr val="0033CC"/>
                </a:solidFill>
              </a:rPr>
              <a:t>Extract key events from sports videos based on multi-modal insights.</a:t>
            </a:r>
            <a:endParaRPr sz="2100">
              <a:solidFill>
                <a:srgbClr val="0033CC"/>
              </a:solidFill>
            </a:endParaRPr>
          </a:p>
          <a:p>
            <a:pPr indent="-361950" lvl="0" marL="457200" rtl="0" algn="l">
              <a:spcBef>
                <a:spcPts val="0"/>
              </a:spcBef>
              <a:spcAft>
                <a:spcPts val="0"/>
              </a:spcAft>
              <a:buClr>
                <a:srgbClr val="0033CC"/>
              </a:buClr>
              <a:buSzPts val="2100"/>
              <a:buAutoNum type="arabicPeriod"/>
            </a:pPr>
            <a:r>
              <a:rPr lang="en-US" sz="2100">
                <a:solidFill>
                  <a:srgbClr val="0033CC"/>
                </a:solidFill>
              </a:rPr>
              <a:t>Generate concise and informative video summaries highlighting key moments.</a:t>
            </a:r>
            <a:endParaRPr sz="2100">
              <a:solidFill>
                <a:srgbClr val="0033CC"/>
              </a:solidFill>
            </a:endParaRPr>
          </a:p>
          <a:p>
            <a:pPr indent="-361950" lvl="0" marL="457200" rtl="0" algn="l">
              <a:spcBef>
                <a:spcPts val="0"/>
              </a:spcBef>
              <a:spcAft>
                <a:spcPts val="0"/>
              </a:spcAft>
              <a:buClr>
                <a:srgbClr val="0033CC"/>
              </a:buClr>
              <a:buSzPts val="2100"/>
              <a:buAutoNum type="arabicPeriod"/>
            </a:pPr>
            <a:r>
              <a:rPr lang="en-US" sz="2100">
                <a:solidFill>
                  <a:srgbClr val="0033CC"/>
                </a:solidFill>
              </a:rPr>
              <a:t>Evaluate the system's performance using relevant metrics and user feedback.</a:t>
            </a:r>
            <a:endParaRPr sz="2100">
              <a:solidFill>
                <a:srgbClr val="0033CC"/>
              </a:solidFill>
            </a:endParaRPr>
          </a:p>
          <a:p>
            <a:pPr indent="-361950" lvl="0" marL="457200" rtl="0" algn="l">
              <a:spcBef>
                <a:spcPts val="0"/>
              </a:spcBef>
              <a:spcAft>
                <a:spcPts val="0"/>
              </a:spcAft>
              <a:buClr>
                <a:srgbClr val="0033CC"/>
              </a:buClr>
              <a:buSzPts val="2100"/>
              <a:buAutoNum type="arabicPeriod"/>
            </a:pPr>
            <a:r>
              <a:rPr lang="en-US" sz="2100">
                <a:solidFill>
                  <a:srgbClr val="0033CC"/>
                </a:solidFill>
              </a:rPr>
              <a:t>Ensure scalability and adaptability to different sports and events.</a:t>
            </a:r>
            <a:endParaRPr sz="2100">
              <a:solidFill>
                <a:srgbClr val="0033CC"/>
              </a:solidFill>
            </a:endParaRPr>
          </a:p>
          <a:p>
            <a:pPr indent="0" lvl="0" marL="457200" rtl="0" algn="l">
              <a:spcBef>
                <a:spcPts val="1200"/>
              </a:spcBef>
              <a:spcAft>
                <a:spcPts val="0"/>
              </a:spcAft>
              <a:buClr>
                <a:schemeClr val="dk1"/>
              </a:buClr>
              <a:buSzPts val="1100"/>
              <a:buFont typeface="Arial"/>
              <a:buNone/>
            </a:pPr>
            <a:r>
              <a:t/>
            </a:r>
            <a:endParaRPr b="1" sz="2100">
              <a:solidFill>
                <a:srgbClr val="0033CC"/>
              </a:solidFill>
              <a:latin typeface="Cambria"/>
              <a:ea typeface="Cambria"/>
              <a:cs typeface="Cambria"/>
              <a:sym typeface="Cambria"/>
            </a:endParaRPr>
          </a:p>
          <a:p>
            <a:pPr indent="0" lvl="0" marL="457200" marR="0" rtl="0" algn="just">
              <a:spcBef>
                <a:spcPts val="1200"/>
              </a:spcBef>
              <a:spcAft>
                <a:spcPts val="0"/>
              </a:spcAft>
              <a:buNone/>
            </a:pPr>
            <a:r>
              <a:t/>
            </a:r>
            <a:endParaRPr b="1" sz="2300">
              <a:solidFill>
                <a:srgbClr val="0033CC"/>
              </a:solidFill>
            </a:endParaRPr>
          </a:p>
        </p:txBody>
      </p:sp>
      <p:sp>
        <p:nvSpPr>
          <p:cNvPr id="117" name="Google Shape;117;p16"/>
          <p:cNvSpPr txBox="1"/>
          <p:nvPr/>
        </p:nvSpPr>
        <p:spPr>
          <a:xfrm>
            <a:off x="4191000" y="1143002"/>
            <a:ext cx="6477000" cy="461700"/>
          </a:xfrm>
          <a:prstGeom prst="rect">
            <a:avLst/>
          </a:prstGeom>
          <a:noFill/>
          <a:ln>
            <a:noFill/>
          </a:ln>
        </p:spPr>
        <p:txBody>
          <a:bodyPr anchorCtr="0" anchor="t" bIns="45700" lIns="91425" spcFirstLastPara="1" rIns="91425" wrap="square" tIns="45700">
            <a:spAutoFit/>
          </a:bodyPr>
          <a:lstStyle/>
          <a:p>
            <a:pPr indent="-342891" lvl="0" marL="342891" marR="0" rtl="0" algn="r">
              <a:spcBef>
                <a:spcPts val="0"/>
              </a:spcBef>
              <a:spcAft>
                <a:spcPts val="0"/>
              </a:spcAft>
              <a:buNone/>
            </a:pPr>
            <a:r>
              <a:rPr lang="en-US" sz="2400">
                <a:solidFill>
                  <a:srgbClr val="FF0000"/>
                </a:solidFill>
                <a:latin typeface="Trebuchet MS"/>
                <a:ea typeface="Trebuchet MS"/>
                <a:cs typeface="Trebuchet MS"/>
                <a:sym typeface="Trebuchet MS"/>
              </a:rPr>
              <a:t>Abstract and Scope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7"/>
          <p:cNvSpPr/>
          <p:nvPr/>
        </p:nvSpPr>
        <p:spPr>
          <a:xfrm>
            <a:off x="3048000" y="1581155"/>
            <a:ext cx="7620000" cy="36513"/>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24" name="Google Shape;124;p17"/>
          <p:cNvSpPr txBox="1"/>
          <p:nvPr/>
        </p:nvSpPr>
        <p:spPr>
          <a:xfrm>
            <a:off x="2057400" y="2188868"/>
            <a:ext cx="8077200" cy="4211931"/>
          </a:xfrm>
          <a:prstGeom prst="rect">
            <a:avLst/>
          </a:prstGeom>
          <a:noFill/>
          <a:ln>
            <a:noFill/>
          </a:ln>
        </p:spPr>
        <p:txBody>
          <a:bodyPr anchorCtr="0" anchor="t" bIns="45700" lIns="91425" spcFirstLastPara="1" rIns="91425" wrap="square" tIns="45700">
            <a:noAutofit/>
          </a:bodyPr>
          <a:lstStyle/>
          <a:p>
            <a:pPr indent="-12700" lvl="0" marL="355591" marR="0" rtl="0" algn="just">
              <a:spcBef>
                <a:spcPts val="0"/>
              </a:spcBef>
              <a:spcAft>
                <a:spcPts val="0"/>
              </a:spcAft>
              <a:buClr>
                <a:srgbClr val="0000FF"/>
              </a:buClr>
              <a:buSzPts val="2400"/>
              <a:buFont typeface="Noto Sans Symbols"/>
              <a:buChar char="▪"/>
            </a:pPr>
            <a:r>
              <a:rPr lang="en-US" sz="2400">
                <a:solidFill>
                  <a:srgbClr val="0000FF"/>
                </a:solidFill>
                <a:latin typeface="Trebuchet MS"/>
                <a:ea typeface="Trebuchet MS"/>
                <a:cs typeface="Trebuchet MS"/>
                <a:sym typeface="Trebuchet MS"/>
              </a:rPr>
              <a:t>Validation of the models that have been developed by checking their performance by testing on multiple sports videos.</a:t>
            </a:r>
            <a:endParaRPr sz="2400">
              <a:solidFill>
                <a:srgbClr val="0000FF"/>
              </a:solidFill>
              <a:latin typeface="Trebuchet MS"/>
              <a:ea typeface="Trebuchet MS"/>
              <a:cs typeface="Trebuchet MS"/>
              <a:sym typeface="Trebuchet MS"/>
            </a:endParaRPr>
          </a:p>
          <a:p>
            <a:pPr indent="-12700" lvl="0" marL="355591" marR="0" rtl="0" algn="just">
              <a:spcBef>
                <a:spcPts val="0"/>
              </a:spcBef>
              <a:spcAft>
                <a:spcPts val="0"/>
              </a:spcAft>
              <a:buClr>
                <a:srgbClr val="0000FF"/>
              </a:buClr>
              <a:buSzPts val="2400"/>
              <a:buFont typeface="Noto Sans Symbols"/>
              <a:buChar char="▪"/>
            </a:pPr>
            <a:r>
              <a:rPr lang="en-US" sz="2400">
                <a:solidFill>
                  <a:srgbClr val="0000FF"/>
                </a:solidFill>
                <a:latin typeface="Trebuchet MS"/>
                <a:ea typeface="Trebuchet MS"/>
                <a:cs typeface="Trebuchet MS"/>
                <a:sym typeface="Trebuchet MS"/>
              </a:rPr>
              <a:t>Generalizing the models built for all sports.</a:t>
            </a:r>
            <a:endParaRPr sz="2400">
              <a:solidFill>
                <a:srgbClr val="0000FF"/>
              </a:solidFill>
              <a:latin typeface="Trebuchet MS"/>
              <a:ea typeface="Trebuchet MS"/>
              <a:cs typeface="Trebuchet MS"/>
              <a:sym typeface="Trebuchet MS"/>
            </a:endParaRPr>
          </a:p>
          <a:p>
            <a:pPr indent="-12700" lvl="0" marL="355591" marR="0" rtl="0" algn="just">
              <a:spcBef>
                <a:spcPts val="0"/>
              </a:spcBef>
              <a:spcAft>
                <a:spcPts val="0"/>
              </a:spcAft>
              <a:buClr>
                <a:srgbClr val="0000FF"/>
              </a:buClr>
              <a:buSzPts val="2400"/>
              <a:buFont typeface="Noto Sans Symbols"/>
              <a:buChar char="▪"/>
            </a:pPr>
            <a:r>
              <a:rPr lang="en-US" sz="2400">
                <a:solidFill>
                  <a:srgbClr val="0000FF"/>
                </a:solidFill>
                <a:latin typeface="Trebuchet MS"/>
                <a:ea typeface="Trebuchet MS"/>
                <a:cs typeface="Trebuchet MS"/>
                <a:sym typeface="Trebuchet MS"/>
              </a:rPr>
              <a:t>Making</a:t>
            </a:r>
            <a:r>
              <a:rPr lang="en-US" sz="2400">
                <a:solidFill>
                  <a:srgbClr val="0000FF"/>
                </a:solidFill>
                <a:latin typeface="Trebuchet MS"/>
                <a:ea typeface="Trebuchet MS"/>
                <a:cs typeface="Trebuchet MS"/>
                <a:sym typeface="Trebuchet MS"/>
              </a:rPr>
              <a:t> sure to keep integration of all the models in mind.</a:t>
            </a:r>
            <a:endParaRPr sz="2400">
              <a:solidFill>
                <a:srgbClr val="0000FF"/>
              </a:solidFill>
              <a:latin typeface="Trebuchet MS"/>
              <a:ea typeface="Trebuchet MS"/>
              <a:cs typeface="Trebuchet MS"/>
              <a:sym typeface="Trebuchet MS"/>
            </a:endParaRPr>
          </a:p>
          <a:p>
            <a:pPr indent="-12700" lvl="0" marL="355591" marR="0" rtl="0" algn="just">
              <a:spcBef>
                <a:spcPts val="0"/>
              </a:spcBef>
              <a:spcAft>
                <a:spcPts val="0"/>
              </a:spcAft>
              <a:buClr>
                <a:srgbClr val="0000FF"/>
              </a:buClr>
              <a:buSzPts val="2400"/>
              <a:buFont typeface="Trebuchet MS"/>
              <a:buChar char="▪"/>
            </a:pPr>
            <a:r>
              <a:rPr lang="en-US" sz="2400">
                <a:solidFill>
                  <a:srgbClr val="0000FF"/>
                </a:solidFill>
                <a:latin typeface="Trebuchet MS"/>
                <a:ea typeface="Trebuchet MS"/>
                <a:cs typeface="Trebuchet MS"/>
                <a:sym typeface="Trebuchet MS"/>
              </a:rPr>
              <a:t>We were able to achieve the generalization of the modules for Review 2.</a:t>
            </a:r>
            <a:endParaRPr sz="2400">
              <a:solidFill>
                <a:srgbClr val="0000FF"/>
              </a:solidFill>
              <a:latin typeface="Trebuchet MS"/>
              <a:ea typeface="Trebuchet MS"/>
              <a:cs typeface="Trebuchet MS"/>
              <a:sym typeface="Trebuchet MS"/>
            </a:endParaRPr>
          </a:p>
          <a:p>
            <a:pPr indent="-190500" lvl="0" marL="685791" marR="0" rtl="0" algn="just">
              <a:spcBef>
                <a:spcPts val="0"/>
              </a:spcBef>
              <a:spcAft>
                <a:spcPts val="0"/>
              </a:spcAft>
              <a:buClr>
                <a:schemeClr val="dk1"/>
              </a:buClr>
              <a:buSzPts val="2400"/>
              <a:buFont typeface="Noto Sans Symbols"/>
              <a:buNone/>
            </a:pPr>
            <a:r>
              <a:t/>
            </a:r>
            <a:endParaRPr sz="2400">
              <a:solidFill>
                <a:srgbClr val="0033CC"/>
              </a:solidFill>
              <a:latin typeface="Trebuchet MS"/>
              <a:ea typeface="Trebuchet MS"/>
              <a:cs typeface="Trebuchet MS"/>
              <a:sym typeface="Trebuchet MS"/>
            </a:endParaRPr>
          </a:p>
        </p:txBody>
      </p:sp>
      <p:sp>
        <p:nvSpPr>
          <p:cNvPr id="125" name="Google Shape;125;p17"/>
          <p:cNvSpPr txBox="1"/>
          <p:nvPr/>
        </p:nvSpPr>
        <p:spPr>
          <a:xfrm>
            <a:off x="2895600" y="990600"/>
            <a:ext cx="7848600" cy="461665"/>
          </a:xfrm>
          <a:prstGeom prst="rect">
            <a:avLst/>
          </a:prstGeom>
          <a:noFill/>
          <a:ln>
            <a:noFill/>
          </a:ln>
        </p:spPr>
        <p:txBody>
          <a:bodyPr anchorCtr="0" anchor="t" bIns="45700" lIns="91425" spcFirstLastPara="1" rIns="91425" wrap="square" tIns="45700">
            <a:spAutoFit/>
          </a:bodyPr>
          <a:lstStyle/>
          <a:p>
            <a:pPr indent="-342891" lvl="0" marL="342891" marR="0" rtl="0" algn="r">
              <a:spcBef>
                <a:spcPts val="0"/>
              </a:spcBef>
              <a:spcAft>
                <a:spcPts val="0"/>
              </a:spcAft>
              <a:buNone/>
            </a:pPr>
            <a:r>
              <a:rPr lang="en-US" sz="2400">
                <a:solidFill>
                  <a:srgbClr val="FF0000"/>
                </a:solidFill>
                <a:latin typeface="Trebuchet MS"/>
                <a:ea typeface="Trebuchet MS"/>
                <a:cs typeface="Trebuchet MS"/>
                <a:sym typeface="Trebuchet MS"/>
              </a:rPr>
              <a:t>Suggestions from Review - 1</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18"/>
          <p:cNvSpPr/>
          <p:nvPr/>
        </p:nvSpPr>
        <p:spPr>
          <a:xfrm>
            <a:off x="3048000" y="1581155"/>
            <a:ext cx="7620000" cy="36513"/>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32" name="Google Shape;132;p18"/>
          <p:cNvSpPr txBox="1"/>
          <p:nvPr/>
        </p:nvSpPr>
        <p:spPr>
          <a:xfrm>
            <a:off x="2057400" y="1813093"/>
            <a:ext cx="8077200" cy="4212000"/>
          </a:xfrm>
          <a:prstGeom prst="rect">
            <a:avLst/>
          </a:prstGeom>
          <a:noFill/>
          <a:ln>
            <a:noFill/>
          </a:ln>
        </p:spPr>
        <p:txBody>
          <a:bodyPr anchorCtr="0" anchor="t" bIns="45700" lIns="91425" spcFirstLastPara="1" rIns="91425" wrap="square" tIns="45700">
            <a:noAutofit/>
          </a:bodyPr>
          <a:lstStyle/>
          <a:p>
            <a:pPr indent="-361950" lvl="0" marL="457200" rtl="0" algn="l">
              <a:lnSpc>
                <a:spcPct val="115000"/>
              </a:lnSpc>
              <a:spcBef>
                <a:spcPts val="1200"/>
              </a:spcBef>
              <a:spcAft>
                <a:spcPts val="0"/>
              </a:spcAft>
              <a:buClr>
                <a:srgbClr val="0033CC"/>
              </a:buClr>
              <a:buSzPts val="2100"/>
              <a:buAutoNum type="arabicPeriod"/>
            </a:pPr>
            <a:r>
              <a:rPr b="1" lang="en-US" sz="2100">
                <a:solidFill>
                  <a:srgbClr val="0033CC"/>
                </a:solidFill>
              </a:rPr>
              <a:t>Basic Approach and Results Obtained:</a:t>
            </a:r>
            <a:endParaRPr b="1" sz="2100">
              <a:solidFill>
                <a:srgbClr val="0033CC"/>
              </a:solidFill>
            </a:endParaRPr>
          </a:p>
          <a:p>
            <a:pPr indent="-361950" lvl="1" marL="914400" rtl="0" algn="l">
              <a:lnSpc>
                <a:spcPct val="115000"/>
              </a:lnSpc>
              <a:spcBef>
                <a:spcPts val="0"/>
              </a:spcBef>
              <a:spcAft>
                <a:spcPts val="0"/>
              </a:spcAft>
              <a:buClr>
                <a:srgbClr val="0033CC"/>
              </a:buClr>
              <a:buSzPts val="2100"/>
              <a:buChar char="○"/>
            </a:pPr>
            <a:r>
              <a:rPr b="1" lang="en-US" sz="2100">
                <a:solidFill>
                  <a:srgbClr val="0033CC"/>
                </a:solidFill>
              </a:rPr>
              <a:t>Basic Approach</a:t>
            </a:r>
            <a:r>
              <a:rPr lang="en-US" sz="2100">
                <a:solidFill>
                  <a:srgbClr val="0033CC"/>
                </a:solidFill>
              </a:rPr>
              <a:t>: The basic approach involved traditional methods of sports video summarization, primarily relying on video content analysis to identify key events. This approach might include techniques such as shot boundary detection, scoreboard analysis, and player tracking to extract highlights.</a:t>
            </a:r>
            <a:endParaRPr sz="2100">
              <a:solidFill>
                <a:srgbClr val="0033CC"/>
              </a:solidFill>
            </a:endParaRPr>
          </a:p>
          <a:p>
            <a:pPr indent="-361950" lvl="1" marL="914400" rtl="0" algn="l">
              <a:lnSpc>
                <a:spcPct val="115000"/>
              </a:lnSpc>
              <a:spcBef>
                <a:spcPts val="0"/>
              </a:spcBef>
              <a:spcAft>
                <a:spcPts val="0"/>
              </a:spcAft>
              <a:buClr>
                <a:srgbClr val="0033CC"/>
              </a:buClr>
              <a:buSzPts val="2100"/>
              <a:buChar char="○"/>
            </a:pPr>
            <a:r>
              <a:rPr b="1" lang="en-US" sz="2100">
                <a:solidFill>
                  <a:srgbClr val="0033CC"/>
                </a:solidFill>
              </a:rPr>
              <a:t>Results Obtained</a:t>
            </a:r>
            <a:r>
              <a:rPr lang="en-US" sz="2100">
                <a:solidFill>
                  <a:srgbClr val="0033CC"/>
                </a:solidFill>
              </a:rPr>
              <a:t>: The basic approach likely yielded satisfactory results in terms of summarizing sports videos to some extent. However, it has some limitations in capturing the broader context of the game, including audience reactions and social media buzz surrounding the event.</a:t>
            </a:r>
            <a:endParaRPr sz="2100">
              <a:solidFill>
                <a:srgbClr val="0033CC"/>
              </a:solidFill>
            </a:endParaRPr>
          </a:p>
          <a:p>
            <a:pPr indent="0" lvl="0" marL="457200" marR="0" rtl="0" algn="just">
              <a:spcBef>
                <a:spcPts val="1200"/>
              </a:spcBef>
              <a:spcAft>
                <a:spcPts val="0"/>
              </a:spcAft>
              <a:buNone/>
            </a:pPr>
            <a:r>
              <a:t/>
            </a:r>
            <a:endParaRPr sz="3100">
              <a:solidFill>
                <a:srgbClr val="0033CC"/>
              </a:solidFill>
              <a:latin typeface="Trebuchet MS"/>
              <a:ea typeface="Trebuchet MS"/>
              <a:cs typeface="Trebuchet MS"/>
              <a:sym typeface="Trebuchet MS"/>
            </a:endParaRPr>
          </a:p>
        </p:txBody>
      </p:sp>
      <p:sp>
        <p:nvSpPr>
          <p:cNvPr id="133" name="Google Shape;133;p18"/>
          <p:cNvSpPr txBox="1"/>
          <p:nvPr/>
        </p:nvSpPr>
        <p:spPr>
          <a:xfrm>
            <a:off x="2895600" y="990600"/>
            <a:ext cx="7848600" cy="461665"/>
          </a:xfrm>
          <a:prstGeom prst="rect">
            <a:avLst/>
          </a:prstGeom>
          <a:noFill/>
          <a:ln>
            <a:noFill/>
          </a:ln>
        </p:spPr>
        <p:txBody>
          <a:bodyPr anchorCtr="0" anchor="t" bIns="45700" lIns="91425" spcFirstLastPara="1" rIns="91425" wrap="square" tIns="45700">
            <a:spAutoFit/>
          </a:bodyPr>
          <a:lstStyle/>
          <a:p>
            <a:pPr indent="-342900" lvl="0" marL="342900" marR="0" rtl="0" algn="r">
              <a:spcBef>
                <a:spcPts val="0"/>
              </a:spcBef>
              <a:spcAft>
                <a:spcPts val="0"/>
              </a:spcAft>
              <a:buNone/>
            </a:pPr>
            <a:r>
              <a:rPr lang="en-US" sz="2400">
                <a:solidFill>
                  <a:srgbClr val="FF0000"/>
                </a:solidFill>
                <a:latin typeface="Trebuchet MS"/>
                <a:ea typeface="Trebuchet MS"/>
                <a:cs typeface="Trebuchet MS"/>
                <a:sym typeface="Trebuchet MS"/>
              </a:rPr>
              <a:t>Proposed Approach / Methodology</a:t>
            </a:r>
            <a:endParaRPr sz="2400">
              <a:solidFill>
                <a:schemeClr val="dk1"/>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9"/>
          <p:cNvSpPr/>
          <p:nvPr/>
        </p:nvSpPr>
        <p:spPr>
          <a:xfrm>
            <a:off x="3048000" y="1581155"/>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40" name="Google Shape;140;p19"/>
          <p:cNvSpPr txBox="1"/>
          <p:nvPr/>
        </p:nvSpPr>
        <p:spPr>
          <a:xfrm>
            <a:off x="2057400" y="1813101"/>
            <a:ext cx="8077200" cy="47223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0"/>
              </a:spcAft>
              <a:buClr>
                <a:schemeClr val="dk1"/>
              </a:buClr>
              <a:buSzPts val="1100"/>
              <a:buFont typeface="Arial"/>
              <a:buNone/>
            </a:pPr>
            <a:r>
              <a:rPr b="1" lang="en-US" sz="1800">
                <a:solidFill>
                  <a:srgbClr val="0033CC"/>
                </a:solidFill>
              </a:rPr>
              <a:t>2. 	Is There a Need for Changing the Approach?</a:t>
            </a:r>
            <a:r>
              <a:rPr lang="en-US" sz="1800">
                <a:solidFill>
                  <a:srgbClr val="0033CC"/>
                </a:solidFill>
              </a:rPr>
              <a:t>:</a:t>
            </a:r>
            <a:endParaRPr sz="1800">
              <a:solidFill>
                <a:srgbClr val="0033CC"/>
              </a:solidFill>
            </a:endParaRPr>
          </a:p>
          <a:p>
            <a:pPr indent="-342900" lvl="1" marL="914400" rtl="0" algn="l">
              <a:lnSpc>
                <a:spcPct val="115000"/>
              </a:lnSpc>
              <a:spcBef>
                <a:spcPts val="1200"/>
              </a:spcBef>
              <a:spcAft>
                <a:spcPts val="0"/>
              </a:spcAft>
              <a:buClr>
                <a:srgbClr val="0033CC"/>
              </a:buClr>
              <a:buSzPts val="1800"/>
              <a:buChar char="○"/>
            </a:pPr>
            <a:r>
              <a:rPr lang="en-US" sz="1800">
                <a:solidFill>
                  <a:srgbClr val="0033CC"/>
                </a:solidFill>
              </a:rPr>
              <a:t>We believe the approach and the direction of our implementation is right hence, we believe there is no need to change the approach.</a:t>
            </a:r>
            <a:endParaRPr sz="1800">
              <a:solidFill>
                <a:srgbClr val="0033CC"/>
              </a:solidFill>
            </a:endParaRPr>
          </a:p>
          <a:p>
            <a:pPr indent="0" lvl="0" marL="0" rtl="0" algn="l">
              <a:lnSpc>
                <a:spcPct val="115000"/>
              </a:lnSpc>
              <a:spcBef>
                <a:spcPts val="1200"/>
              </a:spcBef>
              <a:spcAft>
                <a:spcPts val="0"/>
              </a:spcAft>
              <a:buNone/>
            </a:pPr>
            <a:r>
              <a:rPr b="1" lang="en-US" sz="1600">
                <a:solidFill>
                  <a:srgbClr val="0033CC"/>
                </a:solidFill>
              </a:rPr>
              <a:t>3. 	Details of the New Approach - Benefits</a:t>
            </a:r>
            <a:r>
              <a:rPr lang="en-US" sz="1600">
                <a:solidFill>
                  <a:srgbClr val="0033CC"/>
                </a:solidFill>
              </a:rPr>
              <a:t>:</a:t>
            </a:r>
            <a:endParaRPr sz="1600">
              <a:solidFill>
                <a:srgbClr val="0033CC"/>
              </a:solidFill>
            </a:endParaRPr>
          </a:p>
          <a:p>
            <a:pPr indent="-330200" lvl="0" marL="457200" rtl="0" algn="l">
              <a:lnSpc>
                <a:spcPct val="115000"/>
              </a:lnSpc>
              <a:spcBef>
                <a:spcPts val="1200"/>
              </a:spcBef>
              <a:spcAft>
                <a:spcPts val="0"/>
              </a:spcAft>
              <a:buClr>
                <a:srgbClr val="0033CC"/>
              </a:buClr>
              <a:buSzPts val="1600"/>
              <a:buChar char="●"/>
            </a:pPr>
            <a:r>
              <a:rPr b="1" lang="en-US" sz="1600">
                <a:solidFill>
                  <a:srgbClr val="0033CC"/>
                </a:solidFill>
              </a:rPr>
              <a:t>New Approach</a:t>
            </a:r>
            <a:r>
              <a:rPr lang="en-US" sz="1600">
                <a:solidFill>
                  <a:srgbClr val="0033CC"/>
                </a:solidFill>
              </a:rPr>
              <a:t>: The new approach integrates Twitter data analysis with advanced audio and visual processing techniques to enhance sports video summarization.</a:t>
            </a:r>
            <a:endParaRPr sz="1600">
              <a:solidFill>
                <a:srgbClr val="0033CC"/>
              </a:solidFill>
            </a:endParaRPr>
          </a:p>
          <a:p>
            <a:pPr indent="-330200" lvl="0" marL="457200" rtl="0" algn="l">
              <a:lnSpc>
                <a:spcPct val="115000"/>
              </a:lnSpc>
              <a:spcBef>
                <a:spcPts val="0"/>
              </a:spcBef>
              <a:spcAft>
                <a:spcPts val="0"/>
              </a:spcAft>
              <a:buClr>
                <a:srgbClr val="0033CC"/>
              </a:buClr>
              <a:buSzPts val="1600"/>
              <a:buChar char="●"/>
            </a:pPr>
            <a:r>
              <a:rPr b="1" lang="en-US" sz="1600">
                <a:solidFill>
                  <a:srgbClr val="0033CC"/>
                </a:solidFill>
              </a:rPr>
              <a:t>Benefits</a:t>
            </a:r>
            <a:r>
              <a:rPr lang="en-US" sz="1600">
                <a:solidFill>
                  <a:srgbClr val="0033CC"/>
                </a:solidFill>
              </a:rPr>
              <a:t>:</a:t>
            </a:r>
            <a:endParaRPr sz="1600">
              <a:solidFill>
                <a:srgbClr val="0033CC"/>
              </a:solidFill>
            </a:endParaRPr>
          </a:p>
          <a:p>
            <a:pPr indent="-330200" lvl="1" marL="914400" rtl="0" algn="l">
              <a:lnSpc>
                <a:spcPct val="115000"/>
              </a:lnSpc>
              <a:spcBef>
                <a:spcPts val="0"/>
              </a:spcBef>
              <a:spcAft>
                <a:spcPts val="0"/>
              </a:spcAft>
              <a:buClr>
                <a:srgbClr val="0033CC"/>
              </a:buClr>
              <a:buSzPts val="1600"/>
              <a:buChar char="○"/>
            </a:pPr>
            <a:r>
              <a:rPr b="1" lang="en-US" sz="1600">
                <a:solidFill>
                  <a:srgbClr val="0033CC"/>
                </a:solidFill>
              </a:rPr>
              <a:t>Audience Engagement</a:t>
            </a:r>
            <a:r>
              <a:rPr lang="en-US" sz="1600">
                <a:solidFill>
                  <a:srgbClr val="0033CC"/>
                </a:solidFill>
              </a:rPr>
              <a:t>: Incorporating Twitter data allows for capturing audience reactions, sentiments, and discussions related to the game, providing valuable context to the summarization process.</a:t>
            </a:r>
            <a:endParaRPr sz="1600">
              <a:solidFill>
                <a:srgbClr val="0033CC"/>
              </a:solidFill>
            </a:endParaRPr>
          </a:p>
          <a:p>
            <a:pPr indent="-330200" lvl="1" marL="914400" rtl="0" algn="l">
              <a:lnSpc>
                <a:spcPct val="115000"/>
              </a:lnSpc>
              <a:spcBef>
                <a:spcPts val="0"/>
              </a:spcBef>
              <a:spcAft>
                <a:spcPts val="0"/>
              </a:spcAft>
              <a:buClr>
                <a:srgbClr val="0033CC"/>
              </a:buClr>
              <a:buSzPts val="1600"/>
              <a:buChar char="○"/>
            </a:pPr>
            <a:r>
              <a:rPr b="1" lang="en-US" sz="1600">
                <a:solidFill>
                  <a:srgbClr val="0033CC"/>
                </a:solidFill>
              </a:rPr>
              <a:t>In depth Analysis</a:t>
            </a:r>
            <a:r>
              <a:rPr lang="en-US" sz="1600">
                <a:solidFill>
                  <a:srgbClr val="0033CC"/>
                </a:solidFill>
              </a:rPr>
              <a:t>: By combining multiple modalities such as audio, visual, and textual data, the new approach offers a more comprehensive understanding of the game events, enhancing the quality and relevance of the summaries.</a:t>
            </a:r>
            <a:endParaRPr sz="1600">
              <a:solidFill>
                <a:srgbClr val="0033CC"/>
              </a:solidFill>
            </a:endParaRPr>
          </a:p>
          <a:p>
            <a:pPr indent="0" lvl="0" marL="0" rtl="0" algn="l">
              <a:lnSpc>
                <a:spcPct val="115000"/>
              </a:lnSpc>
              <a:spcBef>
                <a:spcPts val="1200"/>
              </a:spcBef>
              <a:spcAft>
                <a:spcPts val="0"/>
              </a:spcAft>
              <a:buNone/>
            </a:pPr>
            <a:r>
              <a:t/>
            </a:r>
            <a:endParaRPr b="1" sz="1600">
              <a:solidFill>
                <a:srgbClr val="0033CC"/>
              </a:solidFill>
            </a:endParaRPr>
          </a:p>
          <a:p>
            <a:pPr indent="0" lvl="0" marL="914400" rtl="0" algn="l">
              <a:lnSpc>
                <a:spcPct val="115000"/>
              </a:lnSpc>
              <a:spcBef>
                <a:spcPts val="1200"/>
              </a:spcBef>
              <a:spcAft>
                <a:spcPts val="0"/>
              </a:spcAft>
              <a:buNone/>
            </a:pPr>
            <a:r>
              <a:t/>
            </a:r>
            <a:endParaRPr sz="1800">
              <a:solidFill>
                <a:srgbClr val="0033CC"/>
              </a:solidFill>
            </a:endParaRPr>
          </a:p>
          <a:p>
            <a:pPr indent="0" lvl="0" marL="457200" marR="0" rtl="0" algn="just">
              <a:spcBef>
                <a:spcPts val="1200"/>
              </a:spcBef>
              <a:spcAft>
                <a:spcPts val="0"/>
              </a:spcAft>
              <a:buNone/>
            </a:pPr>
            <a:r>
              <a:t/>
            </a:r>
            <a:endParaRPr b="1" sz="2300">
              <a:solidFill>
                <a:srgbClr val="0033CC"/>
              </a:solidFill>
            </a:endParaRPr>
          </a:p>
        </p:txBody>
      </p:sp>
      <p:sp>
        <p:nvSpPr>
          <p:cNvPr id="141" name="Google Shape;141;p19"/>
          <p:cNvSpPr txBox="1"/>
          <p:nvPr/>
        </p:nvSpPr>
        <p:spPr>
          <a:xfrm>
            <a:off x="2895600" y="990600"/>
            <a:ext cx="7848600" cy="461700"/>
          </a:xfrm>
          <a:prstGeom prst="rect">
            <a:avLst/>
          </a:prstGeom>
          <a:noFill/>
          <a:ln>
            <a:noFill/>
          </a:ln>
        </p:spPr>
        <p:txBody>
          <a:bodyPr anchorCtr="0" anchor="t" bIns="45700" lIns="91425" spcFirstLastPara="1" rIns="91425" wrap="square" tIns="45700">
            <a:spAutoFit/>
          </a:bodyPr>
          <a:lstStyle/>
          <a:p>
            <a:pPr indent="-342900" lvl="0" marL="342900" marR="0" rtl="0" algn="r">
              <a:spcBef>
                <a:spcPts val="0"/>
              </a:spcBef>
              <a:spcAft>
                <a:spcPts val="0"/>
              </a:spcAft>
              <a:buNone/>
            </a:pPr>
            <a:r>
              <a:rPr lang="en-US" sz="2400">
                <a:solidFill>
                  <a:srgbClr val="FF0000"/>
                </a:solidFill>
                <a:latin typeface="Trebuchet MS"/>
                <a:ea typeface="Trebuchet MS"/>
                <a:cs typeface="Trebuchet MS"/>
                <a:sym typeface="Trebuchet MS"/>
              </a:rPr>
              <a:t>Proposed Approach / Methodology</a:t>
            </a:r>
            <a:endParaRPr sz="2400">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Custom Design">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