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6858000" cx="12192000"/>
  <p:notesSz cx="7010400" cy="9296400"/>
  <p:embeddedFontLst>
    <p:embeddedFont>
      <p:font typeface="Robo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-regular.fntdata"/><Relationship Id="rId21" Type="http://schemas.openxmlformats.org/officeDocument/2006/relationships/slide" Target="slides/slide16.xml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2" y="0"/>
            <a:ext cx="3038648" cy="4651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970135" y="0"/>
            <a:ext cx="3038648" cy="4651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407988" y="696913"/>
            <a:ext cx="61960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01848" y="4416426"/>
            <a:ext cx="5608320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2" y="8829675"/>
            <a:ext cx="3038648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970135" y="8829675"/>
            <a:ext cx="3038648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:notes"/>
          <p:cNvSpPr txBox="1"/>
          <p:nvPr>
            <p:ph idx="1" type="body"/>
          </p:nvPr>
        </p:nvSpPr>
        <p:spPr>
          <a:xfrm>
            <a:off x="701848" y="4416426"/>
            <a:ext cx="5608320" cy="4183063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:notes"/>
          <p:cNvSpPr/>
          <p:nvPr>
            <p:ph idx="2" type="sldImg"/>
          </p:nvPr>
        </p:nvSpPr>
        <p:spPr>
          <a:xfrm>
            <a:off x="407988" y="696913"/>
            <a:ext cx="61960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f694f2c6d2_1_0:notes"/>
          <p:cNvSpPr/>
          <p:nvPr>
            <p:ph idx="2" type="sldImg"/>
          </p:nvPr>
        </p:nvSpPr>
        <p:spPr>
          <a:xfrm>
            <a:off x="407988" y="696913"/>
            <a:ext cx="61959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f694f2c6d2_1_0:notes"/>
          <p:cNvSpPr txBox="1"/>
          <p:nvPr>
            <p:ph idx="1" type="body"/>
          </p:nvPr>
        </p:nvSpPr>
        <p:spPr>
          <a:xfrm>
            <a:off x="701848" y="4416426"/>
            <a:ext cx="5608200" cy="4183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g2f694f2c6d2_1_0:notes"/>
          <p:cNvSpPr txBox="1"/>
          <p:nvPr>
            <p:ph idx="12" type="sldNum"/>
          </p:nvPr>
        </p:nvSpPr>
        <p:spPr>
          <a:xfrm>
            <a:off x="3970135" y="8829675"/>
            <a:ext cx="3038700" cy="465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f6b2f84c5b_0_4:notes"/>
          <p:cNvSpPr/>
          <p:nvPr>
            <p:ph idx="2" type="sldImg"/>
          </p:nvPr>
        </p:nvSpPr>
        <p:spPr>
          <a:xfrm>
            <a:off x="407988" y="696913"/>
            <a:ext cx="61959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f6b2f84c5b_0_4:notes"/>
          <p:cNvSpPr txBox="1"/>
          <p:nvPr>
            <p:ph idx="1" type="body"/>
          </p:nvPr>
        </p:nvSpPr>
        <p:spPr>
          <a:xfrm>
            <a:off x="701848" y="4416426"/>
            <a:ext cx="5608200" cy="4183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g2f6b2f84c5b_0_4:notes"/>
          <p:cNvSpPr txBox="1"/>
          <p:nvPr>
            <p:ph idx="12" type="sldNum"/>
          </p:nvPr>
        </p:nvSpPr>
        <p:spPr>
          <a:xfrm>
            <a:off x="3970135" y="8829675"/>
            <a:ext cx="3038700" cy="465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f6b2f84c5b_0_11:notes"/>
          <p:cNvSpPr/>
          <p:nvPr>
            <p:ph idx="2" type="sldImg"/>
          </p:nvPr>
        </p:nvSpPr>
        <p:spPr>
          <a:xfrm>
            <a:off x="407988" y="696913"/>
            <a:ext cx="61959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f6b2f84c5b_0_11:notes"/>
          <p:cNvSpPr txBox="1"/>
          <p:nvPr>
            <p:ph idx="1" type="body"/>
          </p:nvPr>
        </p:nvSpPr>
        <p:spPr>
          <a:xfrm>
            <a:off x="701848" y="4416426"/>
            <a:ext cx="5608200" cy="4183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g2f6b2f84c5b_0_11:notes"/>
          <p:cNvSpPr txBox="1"/>
          <p:nvPr>
            <p:ph idx="12" type="sldNum"/>
          </p:nvPr>
        </p:nvSpPr>
        <p:spPr>
          <a:xfrm>
            <a:off x="3970135" y="8829675"/>
            <a:ext cx="3038700" cy="465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6:notes"/>
          <p:cNvSpPr txBox="1"/>
          <p:nvPr>
            <p:ph idx="1" type="body"/>
          </p:nvPr>
        </p:nvSpPr>
        <p:spPr>
          <a:xfrm>
            <a:off x="701848" y="4416426"/>
            <a:ext cx="5608320" cy="4183063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6:notes"/>
          <p:cNvSpPr/>
          <p:nvPr>
            <p:ph idx="2" type="sldImg"/>
          </p:nvPr>
        </p:nvSpPr>
        <p:spPr>
          <a:xfrm>
            <a:off x="407988" y="696913"/>
            <a:ext cx="61960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7:notes"/>
          <p:cNvSpPr txBox="1"/>
          <p:nvPr>
            <p:ph idx="1" type="body"/>
          </p:nvPr>
        </p:nvSpPr>
        <p:spPr>
          <a:xfrm>
            <a:off x="701848" y="4416426"/>
            <a:ext cx="5608320" cy="4183063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7:notes"/>
          <p:cNvSpPr/>
          <p:nvPr>
            <p:ph idx="2" type="sldImg"/>
          </p:nvPr>
        </p:nvSpPr>
        <p:spPr>
          <a:xfrm>
            <a:off x="407988" y="696913"/>
            <a:ext cx="61960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f6b2f84c5b_1_7:notes"/>
          <p:cNvSpPr/>
          <p:nvPr>
            <p:ph idx="2" type="sldImg"/>
          </p:nvPr>
        </p:nvSpPr>
        <p:spPr>
          <a:xfrm>
            <a:off x="407988" y="696913"/>
            <a:ext cx="61959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g2f6b2f84c5b_1_7:notes"/>
          <p:cNvSpPr txBox="1"/>
          <p:nvPr>
            <p:ph idx="1" type="body"/>
          </p:nvPr>
        </p:nvSpPr>
        <p:spPr>
          <a:xfrm>
            <a:off x="701848" y="4416426"/>
            <a:ext cx="5608200" cy="41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g2f6b2f84c5b_1_7:notes"/>
          <p:cNvSpPr txBox="1"/>
          <p:nvPr>
            <p:ph idx="12" type="sldNum"/>
          </p:nvPr>
        </p:nvSpPr>
        <p:spPr>
          <a:xfrm>
            <a:off x="3970135" y="8829675"/>
            <a:ext cx="30387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8:notes"/>
          <p:cNvSpPr txBox="1"/>
          <p:nvPr>
            <p:ph idx="1" type="body"/>
          </p:nvPr>
        </p:nvSpPr>
        <p:spPr>
          <a:xfrm>
            <a:off x="701848" y="4416426"/>
            <a:ext cx="5608320" cy="4183063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8:notes"/>
          <p:cNvSpPr/>
          <p:nvPr>
            <p:ph idx="2" type="sldImg"/>
          </p:nvPr>
        </p:nvSpPr>
        <p:spPr>
          <a:xfrm>
            <a:off x="407988" y="696913"/>
            <a:ext cx="61960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f752719663_0_0:notes"/>
          <p:cNvSpPr txBox="1"/>
          <p:nvPr>
            <p:ph idx="1" type="body"/>
          </p:nvPr>
        </p:nvSpPr>
        <p:spPr>
          <a:xfrm>
            <a:off x="701848" y="4416426"/>
            <a:ext cx="5608200" cy="4183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g2f752719663_0_0:notes"/>
          <p:cNvSpPr/>
          <p:nvPr>
            <p:ph idx="2" type="sldImg"/>
          </p:nvPr>
        </p:nvSpPr>
        <p:spPr>
          <a:xfrm>
            <a:off x="407988" y="696913"/>
            <a:ext cx="61959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:notes"/>
          <p:cNvSpPr/>
          <p:nvPr>
            <p:ph idx="2" type="sldImg"/>
          </p:nvPr>
        </p:nvSpPr>
        <p:spPr>
          <a:xfrm>
            <a:off x="407988" y="696913"/>
            <a:ext cx="61960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2:notes"/>
          <p:cNvSpPr txBox="1"/>
          <p:nvPr>
            <p:ph idx="1" type="body"/>
          </p:nvPr>
        </p:nvSpPr>
        <p:spPr>
          <a:xfrm>
            <a:off x="701848" y="4416426"/>
            <a:ext cx="5608320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2:notes"/>
          <p:cNvSpPr txBox="1"/>
          <p:nvPr>
            <p:ph idx="12" type="sldNum"/>
          </p:nvPr>
        </p:nvSpPr>
        <p:spPr>
          <a:xfrm>
            <a:off x="3970135" y="8829675"/>
            <a:ext cx="3038648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83349978d3_0_4:notes"/>
          <p:cNvSpPr/>
          <p:nvPr>
            <p:ph idx="2" type="sldImg"/>
          </p:nvPr>
        </p:nvSpPr>
        <p:spPr>
          <a:xfrm>
            <a:off x="407988" y="696913"/>
            <a:ext cx="61959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g283349978d3_0_4:notes"/>
          <p:cNvSpPr txBox="1"/>
          <p:nvPr>
            <p:ph idx="1" type="body"/>
          </p:nvPr>
        </p:nvSpPr>
        <p:spPr>
          <a:xfrm>
            <a:off x="701848" y="4416426"/>
            <a:ext cx="5608200" cy="41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g283349978d3_0_4:notes"/>
          <p:cNvSpPr txBox="1"/>
          <p:nvPr>
            <p:ph idx="12" type="sldNum"/>
          </p:nvPr>
        </p:nvSpPr>
        <p:spPr>
          <a:xfrm>
            <a:off x="3970135" y="8829675"/>
            <a:ext cx="30387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83349978d3_0_23:notes"/>
          <p:cNvSpPr/>
          <p:nvPr>
            <p:ph idx="2" type="sldImg"/>
          </p:nvPr>
        </p:nvSpPr>
        <p:spPr>
          <a:xfrm>
            <a:off x="407988" y="696913"/>
            <a:ext cx="61959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g283349978d3_0_23:notes"/>
          <p:cNvSpPr txBox="1"/>
          <p:nvPr>
            <p:ph idx="1" type="body"/>
          </p:nvPr>
        </p:nvSpPr>
        <p:spPr>
          <a:xfrm>
            <a:off x="701848" y="4416426"/>
            <a:ext cx="5608200" cy="41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g283349978d3_0_23:notes"/>
          <p:cNvSpPr txBox="1"/>
          <p:nvPr>
            <p:ph idx="12" type="sldNum"/>
          </p:nvPr>
        </p:nvSpPr>
        <p:spPr>
          <a:xfrm>
            <a:off x="3970135" y="8829675"/>
            <a:ext cx="30387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f69cf4ec3f_0_0:notes"/>
          <p:cNvSpPr/>
          <p:nvPr>
            <p:ph idx="2" type="sldImg"/>
          </p:nvPr>
        </p:nvSpPr>
        <p:spPr>
          <a:xfrm>
            <a:off x="407988" y="696913"/>
            <a:ext cx="61959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g2f69cf4ec3f_0_0:notes"/>
          <p:cNvSpPr txBox="1"/>
          <p:nvPr>
            <p:ph idx="1" type="body"/>
          </p:nvPr>
        </p:nvSpPr>
        <p:spPr>
          <a:xfrm>
            <a:off x="701848" y="4416426"/>
            <a:ext cx="5608200" cy="41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91425" spcFirstLastPara="1" rIns="914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11" name="Google Shape;111;g2f69cf4ec3f_0_0:notes"/>
          <p:cNvSpPr txBox="1"/>
          <p:nvPr>
            <p:ph idx="12" type="sldNum"/>
          </p:nvPr>
        </p:nvSpPr>
        <p:spPr>
          <a:xfrm>
            <a:off x="3970135" y="8829675"/>
            <a:ext cx="30387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25" lIns="91425" spcFirstLastPara="1" rIns="91425" wrap="square" tIns="457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f69cf4ec3f_0_71:notes"/>
          <p:cNvSpPr txBox="1"/>
          <p:nvPr>
            <p:ph idx="1" type="body"/>
          </p:nvPr>
        </p:nvSpPr>
        <p:spPr>
          <a:xfrm>
            <a:off x="701848" y="4416426"/>
            <a:ext cx="5608200" cy="4183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g2f69cf4ec3f_0_71:notes"/>
          <p:cNvSpPr/>
          <p:nvPr>
            <p:ph idx="2" type="sldImg"/>
          </p:nvPr>
        </p:nvSpPr>
        <p:spPr>
          <a:xfrm>
            <a:off x="407988" y="696913"/>
            <a:ext cx="61959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f6b2f84c5b_1_0:notes"/>
          <p:cNvSpPr/>
          <p:nvPr>
            <p:ph idx="2" type="sldImg"/>
          </p:nvPr>
        </p:nvSpPr>
        <p:spPr>
          <a:xfrm>
            <a:off x="407988" y="696913"/>
            <a:ext cx="61959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g2f6b2f84c5b_1_0:notes"/>
          <p:cNvSpPr txBox="1"/>
          <p:nvPr>
            <p:ph idx="1" type="body"/>
          </p:nvPr>
        </p:nvSpPr>
        <p:spPr>
          <a:xfrm>
            <a:off x="701848" y="4416426"/>
            <a:ext cx="5608200" cy="41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2f6b2f84c5b_1_0:notes"/>
          <p:cNvSpPr txBox="1"/>
          <p:nvPr>
            <p:ph idx="12" type="sldNum"/>
          </p:nvPr>
        </p:nvSpPr>
        <p:spPr>
          <a:xfrm>
            <a:off x="3970135" y="8829675"/>
            <a:ext cx="30387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f5c9dc9420_0_0:notes"/>
          <p:cNvSpPr/>
          <p:nvPr>
            <p:ph idx="2" type="sldImg"/>
          </p:nvPr>
        </p:nvSpPr>
        <p:spPr>
          <a:xfrm>
            <a:off x="407988" y="696913"/>
            <a:ext cx="61959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g2f5c9dc9420_0_0:notes"/>
          <p:cNvSpPr txBox="1"/>
          <p:nvPr>
            <p:ph idx="1" type="body"/>
          </p:nvPr>
        </p:nvSpPr>
        <p:spPr>
          <a:xfrm>
            <a:off x="701848" y="4416426"/>
            <a:ext cx="5608200" cy="41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g2f5c9dc9420_0_0:notes"/>
          <p:cNvSpPr txBox="1"/>
          <p:nvPr>
            <p:ph idx="12" type="sldNum"/>
          </p:nvPr>
        </p:nvSpPr>
        <p:spPr>
          <a:xfrm>
            <a:off x="3970135" y="8829675"/>
            <a:ext cx="30387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3" name="Google Shape;23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2" name="Google Shape;62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3" name="Google Shape;63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0" name="Google Shape;70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9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PESSAT - All India Online Entrance Exam for Admission to PES University" id="15" name="Google Shape;15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0167336" y="264409"/>
            <a:ext cx="1162050" cy="5334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arxiv.org/abs/2101.08434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4400" y="903175"/>
            <a:ext cx="10363200" cy="550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0"/>
          <p:cNvSpPr/>
          <p:nvPr/>
        </p:nvSpPr>
        <p:spPr>
          <a:xfrm>
            <a:off x="3200400" y="1733555"/>
            <a:ext cx="7620000" cy="3660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20"/>
          <p:cNvSpPr txBox="1"/>
          <p:nvPr/>
        </p:nvSpPr>
        <p:spPr>
          <a:xfrm>
            <a:off x="3048000" y="1143000"/>
            <a:ext cx="7848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891" lvl="0" marL="342891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Contribution</a:t>
            </a:r>
            <a:endParaRPr/>
          </a:p>
        </p:txBody>
      </p:sp>
      <p:sp>
        <p:nvSpPr>
          <p:cNvPr id="147" name="Google Shape;147;p20"/>
          <p:cNvSpPr txBox="1"/>
          <p:nvPr/>
        </p:nvSpPr>
        <p:spPr>
          <a:xfrm>
            <a:off x="2956800" y="1988075"/>
            <a:ext cx="8515800" cy="40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685791" rtl="0" algn="just"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Assigned with twitter module for timestamp extraction.</a:t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685791" rtl="0" algn="just"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Trebuchet MS"/>
              <a:buChar char="▪"/>
            </a:pPr>
            <a:r>
              <a:rPr b="1"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Tasks completed-</a:t>
            </a:r>
            <a:endParaRPr b="1"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81000" lvl="0" marL="1371600" rtl="0" algn="just"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Trebuchet MS"/>
              <a:buAutoNum type="arabicPeriod"/>
            </a:pP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Collected and filtered twitter data .</a:t>
            </a:r>
            <a:b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1"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Lines of code: 78		Time: 2 days</a:t>
            </a:r>
            <a:endParaRPr b="1"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81000" lvl="0" marL="1371600" rtl="0" algn="just"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Trebuchet MS"/>
              <a:buAutoNum type="arabicPeriod"/>
            </a:pP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Analyzed and visualized tweet data to identify trends and peaks.</a:t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3716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Extracted retweet (RT) timestamps for peaks occurring every 2 minutes for further analysis.</a:t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   </a:t>
            </a:r>
            <a:r>
              <a:rPr b="1"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Lines of code: 110	     Time: 2 weeks</a:t>
            </a:r>
            <a:endParaRPr b="1"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1"/>
          <p:cNvSpPr txBox="1"/>
          <p:nvPr/>
        </p:nvSpPr>
        <p:spPr>
          <a:xfrm>
            <a:off x="8025325" y="875475"/>
            <a:ext cx="3000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891" lvl="0" marL="342891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Contribution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54" name="Google Shape;154;p21"/>
          <p:cNvSpPr/>
          <p:nvPr/>
        </p:nvSpPr>
        <p:spPr>
          <a:xfrm>
            <a:off x="3405325" y="1311130"/>
            <a:ext cx="7620000" cy="3660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21"/>
          <p:cNvSpPr txBox="1"/>
          <p:nvPr/>
        </p:nvSpPr>
        <p:spPr>
          <a:xfrm>
            <a:off x="147575" y="1387325"/>
            <a:ext cx="12192000" cy="53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Trebuchet MS"/>
              <a:buChar char="●"/>
            </a:pP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Assigned with audio module for crowd noise peak timestamp extraction.</a:t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Trebuchet MS"/>
              <a:buChar char="●"/>
            </a:pPr>
            <a:r>
              <a:rPr b="1"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Tasks Completed:</a:t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     1.Extracted the Audio from the video using ffmpeg library and  </a:t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</a:t>
            </a:r>
            <a:r>
              <a:rPr b="1"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 Lines of code:42  Time: 1 Day</a:t>
            </a:r>
            <a:endParaRPr b="1"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     2.Visualization of the audio </a:t>
            </a: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spectrogram</a:t>
            </a: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 and Zero_crossing Over time(ZCR),</a:t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Envelope feature,Finding Peaks using RMS intensity. </a:t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Lines of Code:57  Time: 1 Day</a:t>
            </a:r>
            <a:endParaRPr b="1"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</a:t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     3.Visualization of the peaks in the combined audio of commentator and crowd </a:t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for peak timestamps.</a:t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</a:t>
            </a:r>
            <a:r>
              <a:rPr b="1"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Lines of Code:45    Time: 2 Days</a:t>
            </a:r>
            <a:endParaRPr b="1"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     </a:t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2"/>
          <p:cNvSpPr txBox="1"/>
          <p:nvPr/>
        </p:nvSpPr>
        <p:spPr>
          <a:xfrm>
            <a:off x="8025325" y="875475"/>
            <a:ext cx="3000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891" lvl="0" marL="342891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Contribution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62" name="Google Shape;162;p22"/>
          <p:cNvSpPr/>
          <p:nvPr/>
        </p:nvSpPr>
        <p:spPr>
          <a:xfrm>
            <a:off x="3405325" y="1311130"/>
            <a:ext cx="7620000" cy="3660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22"/>
          <p:cNvSpPr txBox="1"/>
          <p:nvPr/>
        </p:nvSpPr>
        <p:spPr>
          <a:xfrm>
            <a:off x="169175" y="1311125"/>
            <a:ext cx="11959200" cy="72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Trebuchet MS"/>
              <a:buChar char="●"/>
            </a:pPr>
            <a:r>
              <a:rPr b="1"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Tasks Completed.</a:t>
            </a:r>
            <a:endParaRPr b="1"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   4.Separated the Commentary audio and Crowd noise for efficient detection of      </a:t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      event through only the </a:t>
            </a: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crowd</a:t>
            </a: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 noise.</a:t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      </a:t>
            </a:r>
            <a:r>
              <a:rPr b="1"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Lines of Code:76     Time: 3 Days</a:t>
            </a:r>
            <a:endParaRPr b="1"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   5.Visualized the Peaks Using only </a:t>
            </a: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the Crowd noise and Experimented with the </a:t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      Cut-off Peak Values to efficiently Detect the Key events.</a:t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      </a:t>
            </a:r>
            <a:r>
              <a:rPr b="1"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Lines of Code:41    Time: 5 Days</a:t>
            </a: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   6.Researched On mapping of peak timeStamps from Crowd Noise to commentary </a:t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      for event annotation Using the Transcription of the commentary at that time</a:t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      span. </a:t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      </a:t>
            </a:r>
            <a:r>
              <a:rPr b="1"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Time:2 Weeks</a:t>
            </a:r>
            <a:endParaRPr b="1"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      </a:t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   </a:t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   </a:t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   </a:t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   </a:t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3"/>
          <p:cNvSpPr/>
          <p:nvPr/>
        </p:nvSpPr>
        <p:spPr>
          <a:xfrm>
            <a:off x="3048000" y="1581155"/>
            <a:ext cx="7620000" cy="36513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23"/>
          <p:cNvSpPr txBox="1"/>
          <p:nvPr/>
        </p:nvSpPr>
        <p:spPr>
          <a:xfrm>
            <a:off x="2895600" y="1143002"/>
            <a:ext cx="77724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Technologies Used So Far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23"/>
          <p:cNvSpPr txBox="1"/>
          <p:nvPr/>
        </p:nvSpPr>
        <p:spPr>
          <a:xfrm>
            <a:off x="1828800" y="1752600"/>
            <a:ext cx="9067800" cy="44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06400" lvl="0" marL="457200" rtl="0" algn="just"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800"/>
              <a:buFont typeface="Trebuchet MS"/>
              <a:buAutoNum type="arabicPeriod"/>
            </a:pPr>
            <a:r>
              <a:rPr lang="en-US" sz="28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Google Colab</a:t>
            </a:r>
            <a:endParaRPr sz="28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406400" lvl="0" marL="457200" rtl="0" algn="just"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800"/>
              <a:buFont typeface="Trebuchet MS"/>
              <a:buAutoNum type="arabicPeriod"/>
            </a:pPr>
            <a:r>
              <a:rPr lang="en-US" sz="28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Visual Studio Code</a:t>
            </a:r>
            <a:endParaRPr sz="28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406400" lvl="0" marL="457200" marR="0" rtl="0" algn="just"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800"/>
              <a:buFont typeface="Trebuchet MS"/>
              <a:buAutoNum type="arabicPeriod"/>
            </a:pPr>
            <a:r>
              <a:rPr lang="en-US" sz="28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OpenAI Whisper</a:t>
            </a:r>
            <a:endParaRPr sz="28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406400" lvl="0" marL="457200" marR="0" rtl="0" algn="just"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800"/>
              <a:buFont typeface="Trebuchet MS"/>
              <a:buAutoNum type="arabicPeriod"/>
            </a:pPr>
            <a:r>
              <a:rPr lang="en-US" sz="28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Bert Model from Hugging Face</a:t>
            </a:r>
            <a:endParaRPr sz="28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406400" lvl="0" marL="457200" marR="0" rtl="0" algn="just"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800"/>
              <a:buFont typeface="Trebuchet MS"/>
              <a:buAutoNum type="arabicPeriod"/>
            </a:pPr>
            <a:r>
              <a:rPr lang="en-US" sz="28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Sklearn for SVM model</a:t>
            </a:r>
            <a:endParaRPr sz="28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406400" lvl="0" marL="457200" marR="0" rtl="0" algn="just"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800"/>
              <a:buFont typeface="Trebuchet MS"/>
              <a:buAutoNum type="arabicPeriod"/>
            </a:pPr>
            <a:r>
              <a:rPr lang="en-US" sz="28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Tesseract Open Source OCR Engine</a:t>
            </a:r>
            <a:endParaRPr sz="28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406400" lvl="0" marL="457200" marR="0" rtl="0" algn="just"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800"/>
              <a:buFont typeface="Trebuchet MS"/>
              <a:buAutoNum type="arabicPeriod"/>
            </a:pPr>
            <a:r>
              <a:rPr lang="en-US" sz="28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OpenCV</a:t>
            </a:r>
            <a:endParaRPr sz="28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406400" lvl="0" marL="457200" marR="0" rtl="0" algn="just"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800"/>
              <a:buFont typeface="Trebuchet MS"/>
              <a:buAutoNum type="arabicPeriod"/>
            </a:pPr>
            <a:r>
              <a:rPr lang="en-US" sz="28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Yolo v7</a:t>
            </a:r>
            <a:endParaRPr sz="28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406400" lvl="0" marL="457200" marR="0" rtl="0" algn="just"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800"/>
              <a:buFont typeface="Trebuchet MS"/>
              <a:buAutoNum type="arabicPeriod"/>
            </a:pPr>
            <a:r>
              <a:rPr lang="en-US" sz="28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OIDv4 ToolKit</a:t>
            </a:r>
            <a:endParaRPr sz="28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4"/>
          <p:cNvSpPr/>
          <p:nvPr/>
        </p:nvSpPr>
        <p:spPr>
          <a:xfrm>
            <a:off x="3048000" y="1581155"/>
            <a:ext cx="7620000" cy="36513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24"/>
          <p:cNvSpPr txBox="1"/>
          <p:nvPr/>
        </p:nvSpPr>
        <p:spPr>
          <a:xfrm>
            <a:off x="2895600" y="1143002"/>
            <a:ext cx="77724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References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24"/>
          <p:cNvSpPr txBox="1"/>
          <p:nvPr/>
        </p:nvSpPr>
        <p:spPr>
          <a:xfrm>
            <a:off x="2133601" y="1905001"/>
            <a:ext cx="8839200" cy="6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rgbClr val="0033CC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Baseball Videos via a Time-Lag-Aware Multimodal Variational Autoencoder. Sensors (Basel). 2021 Mar 14;21(6):2045. doi: 10.3390/s21062045. PMID: 33799412; PMCID: PMC7999231.</a:t>
            </a:r>
            <a:endParaRPr sz="1800">
              <a:solidFill>
                <a:srgbClr val="0033CC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0033CC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rgbClr val="0033CC"/>
                </a:solidFill>
                <a:latin typeface="Calibri"/>
                <a:ea typeface="Calibri"/>
                <a:cs typeface="Calibri"/>
                <a:sym typeface="Calibri"/>
              </a:rPr>
              <a:t>A. Javed, K. B. Bajwa, H. Malik and A. Irtaza, "An Efficient Framework for Automatic Highlights Generation from Sports Videos," in </a:t>
            </a:r>
            <a:r>
              <a:rPr i="1" lang="en-US" sz="1800">
                <a:solidFill>
                  <a:srgbClr val="0033CC"/>
                </a:solidFill>
                <a:latin typeface="Calibri"/>
                <a:ea typeface="Calibri"/>
                <a:cs typeface="Calibri"/>
                <a:sym typeface="Calibri"/>
              </a:rPr>
              <a:t>IEEE Signal Processing Letters</a:t>
            </a:r>
            <a:r>
              <a:rPr lang="en-US" sz="1800">
                <a:solidFill>
                  <a:srgbClr val="0033CC"/>
                </a:solidFill>
                <a:latin typeface="Calibri"/>
                <a:ea typeface="Calibri"/>
                <a:cs typeface="Calibri"/>
                <a:sym typeface="Calibri"/>
              </a:rPr>
              <a:t>, vol. 23, no. 7, pp. 954-958, July 2016, doi: 10.1109/LSP.2016.2573042</a:t>
            </a:r>
            <a:endParaRPr sz="1800">
              <a:solidFill>
                <a:srgbClr val="0033C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0033C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rgbClr val="0033CC"/>
                </a:solidFill>
                <a:latin typeface="Calibri"/>
                <a:ea typeface="Calibri"/>
                <a:cs typeface="Calibri"/>
                <a:sym typeface="Calibri"/>
              </a:rPr>
              <a:t>H. Sattar, M. S. Umar, E. Ijaz and M. U. Arshad, "Multi-Modal Architecture for Cricket Highlights Generation: Using Computer Vision and Large Language Model," </a:t>
            </a:r>
            <a:r>
              <a:rPr i="1" lang="en-US" sz="1800">
                <a:solidFill>
                  <a:srgbClr val="0033CC"/>
                </a:solidFill>
                <a:latin typeface="Calibri"/>
                <a:ea typeface="Calibri"/>
                <a:cs typeface="Calibri"/>
                <a:sym typeface="Calibri"/>
              </a:rPr>
              <a:t>2023 17th International Conference on Open Source Systems and Technologies (ICOSST)</a:t>
            </a:r>
            <a:r>
              <a:rPr lang="en-US" sz="1800">
                <a:solidFill>
                  <a:srgbClr val="0033CC"/>
                </a:solidFill>
                <a:latin typeface="Calibri"/>
                <a:ea typeface="Calibri"/>
                <a:cs typeface="Calibri"/>
                <a:sym typeface="Calibri"/>
              </a:rPr>
              <a:t>,  2023, pp. 1-6, doi: 10.1109/ICOSST60641.2023.10414235</a:t>
            </a:r>
            <a:endParaRPr sz="1800">
              <a:solidFill>
                <a:srgbClr val="0033C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0033C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rgbClr val="0033CC"/>
                </a:solidFill>
                <a:latin typeface="Calibri"/>
                <a:ea typeface="Calibri"/>
                <a:cs typeface="Calibri"/>
                <a:sym typeface="Calibri"/>
              </a:rPr>
              <a:t>Z. Saeed, R. Ayaz Abbasi, M. I. Razzak and G. Xu, "Event Detection in Twitter Stream Using Weighted Dynamic Heartbeat Graph Approach [Application Notes]," in </a:t>
            </a:r>
            <a:r>
              <a:rPr i="1" lang="en-US" sz="1800">
                <a:solidFill>
                  <a:srgbClr val="0033CC"/>
                </a:solidFill>
                <a:latin typeface="Calibri"/>
                <a:ea typeface="Calibri"/>
                <a:cs typeface="Calibri"/>
                <a:sym typeface="Calibri"/>
              </a:rPr>
              <a:t>IEEE Computational Intelligence Magazine</a:t>
            </a:r>
            <a:r>
              <a:rPr lang="en-US" sz="1800">
                <a:solidFill>
                  <a:srgbClr val="0033CC"/>
                </a:solidFill>
                <a:latin typeface="Calibri"/>
                <a:ea typeface="Calibri"/>
                <a:cs typeface="Calibri"/>
                <a:sym typeface="Calibri"/>
              </a:rPr>
              <a:t>, vol. 14, no. 3, pp. 29-38, Aug. 2019, doi: 10.1109/MCI.2019.2919395</a:t>
            </a:r>
            <a:endParaRPr sz="1800">
              <a:solidFill>
                <a:srgbClr val="0033CC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12700" lvl="0" marL="342900" marR="0" rtl="0" algn="just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5"/>
          <p:cNvSpPr/>
          <p:nvPr/>
        </p:nvSpPr>
        <p:spPr>
          <a:xfrm>
            <a:off x="3048000" y="1581155"/>
            <a:ext cx="7620000" cy="3660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25"/>
          <p:cNvSpPr txBox="1"/>
          <p:nvPr/>
        </p:nvSpPr>
        <p:spPr>
          <a:xfrm>
            <a:off x="2895600" y="1143002"/>
            <a:ext cx="7772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891" lvl="0" marL="342891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References</a:t>
            </a:r>
            <a:endParaRPr/>
          </a:p>
        </p:txBody>
      </p:sp>
      <p:sp>
        <p:nvSpPr>
          <p:cNvPr id="185" name="Google Shape;185;p25"/>
          <p:cNvSpPr txBox="1"/>
          <p:nvPr/>
        </p:nvSpPr>
        <p:spPr>
          <a:xfrm>
            <a:off x="1828800" y="1828800"/>
            <a:ext cx="84582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4000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          5 .  Raj, R., Bhatnagar, V., Singh, A. K., Mane, S., &amp; Walde, N. (2021, January 21).</a:t>
            </a:r>
            <a:endParaRPr sz="18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Video Summarization: Study of various techniques. arXiv.org. </a:t>
            </a:r>
            <a:r>
              <a:rPr lang="en-US" sz="1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https://arxiv.org/abs/2101.08434</a:t>
            </a:r>
            <a:endParaRPr sz="18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8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6 . Video Summarization Study Of Various Techniques Proceedings of IRAJ International       Conference,26th May, 2019</a:t>
            </a:r>
            <a:endParaRPr sz="18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8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7.  Z. Saeed, R. Ayaz Abbasi, M. I. Razzak and G. Xu, "Event Detection in Twitter Stream Using Weighted Dynamic Heartbeat Graph Approach [Application Notes]," in </a:t>
            </a:r>
            <a:r>
              <a:rPr i="1" lang="en-US" sz="18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IEEE Computational Intelligence Magazine</a:t>
            </a:r>
            <a:r>
              <a:rPr lang="en-US" sz="18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, vol. 14, no. 3, pp. 29-38, Aug. 2019, doi: 10.1109/MCI.2019.2919395</a:t>
            </a:r>
            <a:endParaRPr sz="18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8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33CC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6"/>
          <p:cNvSpPr/>
          <p:nvPr/>
        </p:nvSpPr>
        <p:spPr>
          <a:xfrm>
            <a:off x="4371485" y="3352800"/>
            <a:ext cx="2506584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2"/>
          <p:cNvSpPr/>
          <p:nvPr/>
        </p:nvSpPr>
        <p:spPr>
          <a:xfrm>
            <a:off x="2133600" y="914400"/>
            <a:ext cx="7924800" cy="14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UE21CS461A – Capstone Project Phase – 2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Progress Review #1</a:t>
            </a:r>
            <a:endParaRPr/>
          </a:p>
        </p:txBody>
      </p:sp>
      <p:sp>
        <p:nvSpPr>
          <p:cNvPr id="83" name="Google Shape;83;p12"/>
          <p:cNvSpPr txBox="1"/>
          <p:nvPr/>
        </p:nvSpPr>
        <p:spPr>
          <a:xfrm>
            <a:off x="1866900" y="2790825"/>
            <a:ext cx="9351600" cy="33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Title   : 	Indexing and Summarization of Sports </a:t>
            </a:r>
            <a:endParaRPr b="1" sz="23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             	Videos using Multi-Modal Approach</a:t>
            </a:r>
            <a:endParaRPr b="1" sz="23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ID       : 	61</a:t>
            </a:r>
            <a:endParaRPr b="1" sz="23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Guide : 	Dr. Sandesh B J                   </a:t>
            </a:r>
            <a:endParaRPr b="1" sz="23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Team  : 	PES2UG21CS242 (Krupashree M V)</a:t>
            </a:r>
            <a:r>
              <a:rPr lang="en-US" sz="23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  </a:t>
            </a:r>
            <a:endParaRPr sz="23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     		PES2UG21CS289 (Meenal Bagare)</a:t>
            </a:r>
            <a:endParaRPr b="1" sz="23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			     		PES2UG21CS294 (Melvin Jojee Joseph)</a:t>
            </a:r>
            <a:endParaRPr b="1" sz="23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			     		PES2UG21CS324 (Naveen Kumar Reddy G)</a:t>
            </a:r>
            <a:endParaRPr b="1" sz="23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			     </a:t>
            </a:r>
            <a:endParaRPr sz="1500">
              <a:solidFill>
                <a:srgbClr val="0033C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sz="18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/>
          <p:nvPr/>
        </p:nvSpPr>
        <p:spPr>
          <a:xfrm>
            <a:off x="3048000" y="1581155"/>
            <a:ext cx="7620000" cy="36513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3"/>
          <p:cNvSpPr txBox="1"/>
          <p:nvPr/>
        </p:nvSpPr>
        <p:spPr>
          <a:xfrm>
            <a:off x="1600200" y="1828800"/>
            <a:ext cx="8534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15900" lvl="0" marL="685791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685791" marR="0" rtl="0" algn="just"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Abstract and Scope of the Project</a:t>
            </a:r>
            <a:endParaRPr/>
          </a:p>
          <a:p>
            <a:pPr indent="-190500" lvl="0" marL="685791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685791" marR="0" rtl="0" algn="just"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Capstone Project Phase – 1</a:t>
            </a:r>
            <a:endParaRPr/>
          </a:p>
          <a:p>
            <a:pPr indent="-342900" lvl="1" marL="1142991" marR="0" rtl="0" algn="just"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Summary of work (max 1 slide)</a:t>
            </a:r>
            <a:endParaRPr/>
          </a:p>
          <a:p>
            <a:pPr indent="-342900" lvl="1" marL="1142991" marR="0" rtl="0" algn="just"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Inferences drawn from Literature Survey (max 1 slide)</a:t>
            </a:r>
            <a:endParaRPr/>
          </a:p>
          <a:p>
            <a:pPr indent="-190500" lvl="1" marL="1142991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685791" marR="0" rtl="0" algn="just"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Expected Deliverables( minimum 8 slides)</a:t>
            </a:r>
            <a:endParaRPr/>
          </a:p>
          <a:p>
            <a:pPr indent="-190500" lvl="0" marL="685791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685791" marR="0" rtl="0" algn="just"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Gantt chart</a:t>
            </a:r>
            <a:endParaRPr/>
          </a:p>
          <a:p>
            <a:pPr indent="-342900" lvl="0" marL="685791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4191000" y="1143002"/>
            <a:ext cx="64770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891" lvl="0" marL="342891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Outline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/>
          <p:nvPr/>
        </p:nvSpPr>
        <p:spPr>
          <a:xfrm>
            <a:off x="3048000" y="1581155"/>
            <a:ext cx="7620000" cy="3660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4"/>
          <p:cNvSpPr txBox="1"/>
          <p:nvPr/>
        </p:nvSpPr>
        <p:spPr>
          <a:xfrm>
            <a:off x="2057400" y="2209800"/>
            <a:ext cx="8077200" cy="41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685791" marR="0" rtl="0" algn="just"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In today's fast-paced world, sports enthusiasts often struggle to find time to watch full-length games. Traditional sports video summarization methods rely on large editing teams to manually review game footage, select key moments, and compile highlights. This process is not only time-consuming and resource-intensive but can also result in uneven coverage of events.</a:t>
            </a:r>
            <a:endParaRPr/>
          </a:p>
        </p:txBody>
      </p:sp>
      <p:sp>
        <p:nvSpPr>
          <p:cNvPr id="99" name="Google Shape;99;p14"/>
          <p:cNvSpPr txBox="1"/>
          <p:nvPr/>
        </p:nvSpPr>
        <p:spPr>
          <a:xfrm>
            <a:off x="4191000" y="1143002"/>
            <a:ext cx="6477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891" lvl="0" marL="342891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Abstract and Scope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/>
          <p:nvPr/>
        </p:nvSpPr>
        <p:spPr>
          <a:xfrm>
            <a:off x="3048000" y="1581155"/>
            <a:ext cx="7620000" cy="3660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5"/>
          <p:cNvSpPr txBox="1"/>
          <p:nvPr/>
        </p:nvSpPr>
        <p:spPr>
          <a:xfrm>
            <a:off x="2057400" y="2209800"/>
            <a:ext cx="8077200" cy="41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685791" marR="0" rtl="0" algn="just"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rgbClr val="0033CC"/>
                </a:solidFill>
              </a:rPr>
              <a:t>Our project aims to revolutionize the sports summarization process by leveraging a multi-modal approach that integrates:</a:t>
            </a:r>
            <a:endParaRPr sz="2400">
              <a:solidFill>
                <a:srgbClr val="0033CC"/>
              </a:solidFill>
            </a:endParaRPr>
          </a:p>
          <a:p>
            <a:pPr indent="-342900" lvl="0" marL="685791" marR="0" rtl="0" algn="just"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Noto Sans Symbols"/>
              <a:buChar char="▪"/>
            </a:pPr>
            <a:r>
              <a:rPr b="1" lang="en-US" sz="2400">
                <a:solidFill>
                  <a:srgbClr val="0033CC"/>
                </a:solidFill>
              </a:rPr>
              <a:t>Twitter Data</a:t>
            </a:r>
            <a:r>
              <a:rPr lang="en-US" sz="2400">
                <a:solidFill>
                  <a:srgbClr val="0033CC"/>
                </a:solidFill>
              </a:rPr>
              <a:t>: Analyzing audience reactions in real-time to identify significant moments.</a:t>
            </a:r>
            <a:endParaRPr sz="2400">
              <a:solidFill>
                <a:srgbClr val="0033CC"/>
              </a:solidFill>
            </a:endParaRPr>
          </a:p>
          <a:p>
            <a:pPr indent="-342900" lvl="0" marL="685791" marR="0" rtl="0" algn="just"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Noto Sans Symbols"/>
              <a:buChar char="▪"/>
            </a:pPr>
            <a:r>
              <a:rPr b="1" lang="en-US" sz="2400">
                <a:solidFill>
                  <a:srgbClr val="0033CC"/>
                </a:solidFill>
              </a:rPr>
              <a:t>Audio Features</a:t>
            </a:r>
            <a:r>
              <a:rPr lang="en-US" sz="2400">
                <a:solidFill>
                  <a:srgbClr val="0033CC"/>
                </a:solidFill>
              </a:rPr>
              <a:t>: Detecting audio cues like crowd roars or commentator excitement to pinpoint key events.</a:t>
            </a:r>
            <a:endParaRPr sz="2400">
              <a:solidFill>
                <a:srgbClr val="0033CC"/>
              </a:solidFill>
            </a:endParaRPr>
          </a:p>
          <a:p>
            <a:pPr indent="-342900" lvl="0" marL="685791" marR="0" rtl="0" algn="just"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Noto Sans Symbols"/>
              <a:buChar char="▪"/>
            </a:pPr>
            <a:r>
              <a:rPr b="1" lang="en-US" sz="2400">
                <a:solidFill>
                  <a:srgbClr val="0033CC"/>
                </a:solidFill>
              </a:rPr>
              <a:t>Video Content</a:t>
            </a:r>
            <a:r>
              <a:rPr lang="en-US" sz="2400">
                <a:solidFill>
                  <a:srgbClr val="0033CC"/>
                </a:solidFill>
              </a:rPr>
              <a:t>: Processing visual footage to capture and highlight critical moments.</a:t>
            </a:r>
            <a:endParaRPr sz="2400">
              <a:solidFill>
                <a:srgbClr val="0033CC"/>
              </a:solidFill>
            </a:endParaRPr>
          </a:p>
          <a:p>
            <a:pPr indent="0" lvl="0" marL="4572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5"/>
          <p:cNvSpPr txBox="1"/>
          <p:nvPr/>
        </p:nvSpPr>
        <p:spPr>
          <a:xfrm>
            <a:off x="4191000" y="1143002"/>
            <a:ext cx="6477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891" lvl="0" marL="342891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Abstract and Scope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/>
          <p:nvPr/>
        </p:nvSpPr>
        <p:spPr>
          <a:xfrm>
            <a:off x="3048000" y="1098355"/>
            <a:ext cx="7620000" cy="3630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6"/>
          <p:cNvSpPr txBox="1"/>
          <p:nvPr/>
        </p:nvSpPr>
        <p:spPr>
          <a:xfrm>
            <a:off x="2971800" y="636769"/>
            <a:ext cx="7772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Summary of Literature Survey in Phase 1</a:t>
            </a:r>
            <a:endParaRPr sz="1500"/>
          </a:p>
        </p:txBody>
      </p:sp>
      <p:sp>
        <p:nvSpPr>
          <p:cNvPr id="115" name="Google Shape;115;p16"/>
          <p:cNvSpPr txBox="1"/>
          <p:nvPr/>
        </p:nvSpPr>
        <p:spPr>
          <a:xfrm>
            <a:off x="0" y="1549600"/>
            <a:ext cx="12003300" cy="53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31800" lvl="0" marL="609600" rtl="0" algn="l"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000"/>
              <a:buChar char="●"/>
            </a:pPr>
            <a:r>
              <a:rPr lang="en-US" sz="2000">
                <a:solidFill>
                  <a:srgbClr val="0033CC"/>
                </a:solidFill>
              </a:rPr>
              <a:t>Research paper  encompasses various approaches to video summarization and event detection  across different sports, including baseball, soccer, cricket, and others.</a:t>
            </a:r>
            <a:endParaRPr sz="2000">
              <a:solidFill>
                <a:srgbClr val="0033CC"/>
              </a:solidFill>
            </a:endParaRPr>
          </a:p>
          <a:p>
            <a:pPr indent="0" lvl="0" marL="609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33CC"/>
              </a:solidFill>
            </a:endParaRPr>
          </a:p>
          <a:p>
            <a:pPr indent="-431800" lvl="0" marL="609600" rtl="0" algn="l"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000"/>
              <a:buChar char="●"/>
            </a:pPr>
            <a:r>
              <a:rPr lang="en-US" sz="2000">
                <a:solidFill>
                  <a:srgbClr val="0033CC"/>
                </a:solidFill>
              </a:rPr>
              <a:t>Innovation techniques such as </a:t>
            </a:r>
            <a:r>
              <a:rPr lang="en-US" sz="2000">
                <a:solidFill>
                  <a:srgbClr val="0033CC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Multimodal Variational Autoencoder</a:t>
            </a:r>
            <a:r>
              <a:rPr lang="en-US" sz="2000">
                <a:solidFill>
                  <a:srgbClr val="0033CC"/>
                </a:solidFill>
              </a:rPr>
              <a:t>(Tl-MVAE), machine learning (YOLO v3 and OpenPose), LSTM with attention mechanism show promising result in accurately summarizing key event in sports video.</a:t>
            </a:r>
            <a:endParaRPr sz="2000">
              <a:solidFill>
                <a:srgbClr val="0033CC"/>
              </a:solidFill>
            </a:endParaRPr>
          </a:p>
          <a:p>
            <a:pPr indent="0" lvl="0" marL="609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33CC"/>
              </a:solidFill>
            </a:endParaRPr>
          </a:p>
          <a:p>
            <a:pPr indent="-431800" lvl="0" marL="609600" rtl="0" algn="l"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000"/>
              <a:buChar char="●"/>
            </a:pPr>
            <a:r>
              <a:rPr lang="en-US" sz="2000">
                <a:solidFill>
                  <a:srgbClr val="0033CC"/>
                </a:solidFill>
              </a:rPr>
              <a:t>Challenges addressed include time-lags between events and tweets,enhance accuracy of action recognition and event detection in various sporting event.</a:t>
            </a:r>
            <a:endParaRPr sz="2000">
              <a:solidFill>
                <a:srgbClr val="0033CC"/>
              </a:solidFill>
            </a:endParaRPr>
          </a:p>
          <a:p>
            <a:pPr indent="0" lvl="0" marL="609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33CC"/>
              </a:solidFill>
            </a:endParaRPr>
          </a:p>
          <a:p>
            <a:pPr indent="-431800" lvl="0" marL="609600" rtl="0" algn="l"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000"/>
              <a:buChar char="●"/>
            </a:pPr>
            <a:r>
              <a:rPr lang="en-US" sz="2000">
                <a:solidFill>
                  <a:srgbClr val="0033CC"/>
                </a:solidFill>
              </a:rPr>
              <a:t>Challenges in video summarization include data dependency,  potential error in event detection,depend on data quality, and dependency on keyword frequency in text stream analysis.</a:t>
            </a:r>
            <a:endParaRPr sz="2000">
              <a:solidFill>
                <a:srgbClr val="0033CC"/>
              </a:solidFill>
            </a:endParaRPr>
          </a:p>
          <a:p>
            <a:pPr indent="0" lvl="0" marL="609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33CC"/>
              </a:solidFill>
            </a:endParaRPr>
          </a:p>
          <a:p>
            <a:pPr indent="-431800" lvl="0" marL="609600" rtl="0" algn="l"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000"/>
              <a:buChar char="●"/>
            </a:pPr>
            <a:r>
              <a:rPr lang="en-US" sz="2000">
                <a:solidFill>
                  <a:srgbClr val="0033CC"/>
                </a:solidFill>
              </a:rPr>
              <a:t>These research papers collectively offer valuable insights into enhancing summarization accuracy, efficiency, and scalability in sports video analysis,highlighting areas for further exploration and improvement.</a:t>
            </a:r>
            <a:endParaRPr sz="2000">
              <a:solidFill>
                <a:srgbClr val="0033CC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33CC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/>
          <p:nvPr/>
        </p:nvSpPr>
        <p:spPr>
          <a:xfrm>
            <a:off x="3048000" y="1581155"/>
            <a:ext cx="7620000" cy="3660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7"/>
          <p:cNvSpPr txBox="1"/>
          <p:nvPr/>
        </p:nvSpPr>
        <p:spPr>
          <a:xfrm>
            <a:off x="2895600" y="1143002"/>
            <a:ext cx="7772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Capstone (Phase-I &amp; Phase-II) Project Timeline</a:t>
            </a:r>
            <a:endParaRPr sz="2400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2" name="Google Shape;122;p17"/>
          <p:cNvSpPr txBox="1"/>
          <p:nvPr/>
        </p:nvSpPr>
        <p:spPr>
          <a:xfrm>
            <a:off x="1066800" y="2003213"/>
            <a:ext cx="88392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12712" lvl="1" marL="1077912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65112" lvl="1" marL="1077912" marR="0" rtl="0" algn="just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23" name="Google Shape;123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18075" y="2113050"/>
            <a:ext cx="6819050" cy="435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"/>
          <p:cNvSpPr/>
          <p:nvPr/>
        </p:nvSpPr>
        <p:spPr>
          <a:xfrm>
            <a:off x="3048000" y="1581155"/>
            <a:ext cx="7620000" cy="3660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8"/>
          <p:cNvSpPr txBox="1"/>
          <p:nvPr/>
        </p:nvSpPr>
        <p:spPr>
          <a:xfrm>
            <a:off x="2057400" y="2188868"/>
            <a:ext cx="9067800" cy="42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685791" marR="0" rtl="0" algn="just"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Assigned with ScoreBoard </a:t>
            </a: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extraction and analysis </a:t>
            </a: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module.</a:t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685791" marR="0" rtl="0" algn="just"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Trebuchet MS"/>
              <a:buChar char="▪"/>
            </a:pPr>
            <a:r>
              <a:rPr b="1"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Tasks completed-</a:t>
            </a:r>
            <a:endParaRPr b="1"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81000" lvl="0" marL="1371600" marR="0" rtl="0" algn="just"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Trebuchet MS"/>
              <a:buAutoNum type="arabicPeriod"/>
            </a:pP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Extracted the frames from the entire Soccer video</a:t>
            </a: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. Implemented Tesseract module. </a:t>
            </a:r>
            <a:b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1"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Lines of code: 82		Time: 2 days</a:t>
            </a:r>
            <a:endParaRPr b="1"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81000" lvl="0" marL="1371600" marR="0" rtl="0" algn="just"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Trebuchet MS"/>
              <a:buAutoNum type="arabicPeriod"/>
            </a:pP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Implemented OCR to extract the Scoreboard information such as the score, team names and time</a:t>
            </a: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  <a:b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1"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Lines of code: 171		Time: 1 week</a:t>
            </a:r>
            <a:endParaRPr b="1"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81000" lvl="0" marL="1371600" marR="0" rtl="0" algn="just"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Trebuchet MS"/>
              <a:buAutoNum type="arabicPeriod"/>
            </a:pP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Researched and started implementing the method to extract the scoreboard information dynamically using Yolo v7</a:t>
            </a: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3716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Time: 1 week</a:t>
            </a:r>
            <a:endParaRPr b="1"/>
          </a:p>
        </p:txBody>
      </p:sp>
      <p:sp>
        <p:nvSpPr>
          <p:cNvPr id="131" name="Google Shape;131;p18"/>
          <p:cNvSpPr txBox="1"/>
          <p:nvPr/>
        </p:nvSpPr>
        <p:spPr>
          <a:xfrm>
            <a:off x="2895600" y="990600"/>
            <a:ext cx="7848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891" lvl="0" marL="342891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Contribution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9"/>
          <p:cNvSpPr/>
          <p:nvPr/>
        </p:nvSpPr>
        <p:spPr>
          <a:xfrm>
            <a:off x="3048000" y="1581155"/>
            <a:ext cx="7620000" cy="3660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9"/>
          <p:cNvSpPr txBox="1"/>
          <p:nvPr/>
        </p:nvSpPr>
        <p:spPr>
          <a:xfrm>
            <a:off x="2057400" y="2188868"/>
            <a:ext cx="9067800" cy="42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685791" marR="0" rtl="0" algn="just"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Assigned with commentary module.</a:t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685791" marR="0" rtl="0" algn="just"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Trebuchet MS"/>
              <a:buChar char="▪"/>
            </a:pPr>
            <a:r>
              <a:rPr b="1"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Tasks completed-</a:t>
            </a:r>
            <a:endParaRPr b="1"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81000" lvl="0" marL="1371600" marR="0" rtl="0" algn="just"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Trebuchet MS"/>
              <a:buAutoNum type="arabicPeriod"/>
            </a:pP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Utilised OpenAI’s Whisper model in order to extract commentary from the videos. </a:t>
            </a:r>
            <a:b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1"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Lines of code: 60		Time: 3 days</a:t>
            </a:r>
            <a:endParaRPr b="1"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81000" lvl="0" marL="1371600" marR="0" rtl="0" algn="just"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Trebuchet MS"/>
              <a:buAutoNum type="arabicPeriod"/>
            </a:pP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Implemented an SVM model for football event classification based on commentary.</a:t>
            </a:r>
            <a:b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1"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Lines of code: 100		Time: 1 weeks</a:t>
            </a:r>
            <a:endParaRPr b="1"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81000" lvl="0" marL="1371600" marR="0" rtl="0" algn="just"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Trebuchet MS"/>
              <a:buAutoNum type="arabicPeriod"/>
            </a:pP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Fine tuned Bert model for football event classification based on commentary.</a:t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3716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Lines of code: 80		Time: 1 weeks</a:t>
            </a:r>
            <a:endParaRPr b="1"/>
          </a:p>
        </p:txBody>
      </p:sp>
      <p:sp>
        <p:nvSpPr>
          <p:cNvPr id="139" name="Google Shape;139;p19"/>
          <p:cNvSpPr txBox="1"/>
          <p:nvPr/>
        </p:nvSpPr>
        <p:spPr>
          <a:xfrm>
            <a:off x="2895600" y="990600"/>
            <a:ext cx="7848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891" lvl="0" marL="342891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Contribution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Design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